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3"/>
  </p:notesMasterIdLst>
  <p:sldIdLst>
    <p:sldId id="589" r:id="rId2"/>
    <p:sldId id="398" r:id="rId3"/>
    <p:sldId id="416" r:id="rId4"/>
    <p:sldId id="417" r:id="rId5"/>
    <p:sldId id="422" r:id="rId6"/>
    <p:sldId id="423" r:id="rId7"/>
    <p:sldId id="424" r:id="rId8"/>
    <p:sldId id="425" r:id="rId9"/>
    <p:sldId id="429" r:id="rId10"/>
    <p:sldId id="426" r:id="rId11"/>
    <p:sldId id="427" r:id="rId12"/>
    <p:sldId id="444" r:id="rId13"/>
    <p:sldId id="445" r:id="rId14"/>
    <p:sldId id="446" r:id="rId15"/>
    <p:sldId id="447" r:id="rId16"/>
    <p:sldId id="448" r:id="rId17"/>
    <p:sldId id="449" r:id="rId18"/>
    <p:sldId id="451" r:id="rId19"/>
    <p:sldId id="452" r:id="rId20"/>
    <p:sldId id="453" r:id="rId21"/>
    <p:sldId id="456" r:id="rId22"/>
    <p:sldId id="338" r:id="rId23"/>
    <p:sldId id="339" r:id="rId24"/>
    <p:sldId id="340" r:id="rId25"/>
    <p:sldId id="341" r:id="rId26"/>
    <p:sldId id="342" r:id="rId27"/>
    <p:sldId id="343" r:id="rId28"/>
    <p:sldId id="496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457" r:id="rId37"/>
    <p:sldId id="351" r:id="rId38"/>
    <p:sldId id="352" r:id="rId39"/>
    <p:sldId id="333" r:id="rId40"/>
    <p:sldId id="317" r:id="rId41"/>
    <p:sldId id="466" r:id="rId42"/>
    <p:sldId id="463" r:id="rId43"/>
    <p:sldId id="464" r:id="rId44"/>
    <p:sldId id="610" r:id="rId45"/>
    <p:sldId id="611" r:id="rId46"/>
    <p:sldId id="356" r:id="rId47"/>
    <p:sldId id="413" r:id="rId48"/>
    <p:sldId id="414" r:id="rId49"/>
    <p:sldId id="459" r:id="rId50"/>
    <p:sldId id="331" r:id="rId51"/>
    <p:sldId id="454" r:id="rId52"/>
    <p:sldId id="483" r:id="rId53"/>
    <p:sldId id="484" r:id="rId54"/>
    <p:sldId id="485" r:id="rId55"/>
    <p:sldId id="486" r:id="rId56"/>
    <p:sldId id="487" r:id="rId57"/>
    <p:sldId id="488" r:id="rId58"/>
    <p:sldId id="489" r:id="rId59"/>
    <p:sldId id="490" r:id="rId60"/>
    <p:sldId id="491" r:id="rId61"/>
    <p:sldId id="492" r:id="rId62"/>
    <p:sldId id="493" r:id="rId63"/>
    <p:sldId id="494" r:id="rId64"/>
    <p:sldId id="455" r:id="rId65"/>
    <p:sldId id="399" r:id="rId66"/>
    <p:sldId id="400" r:id="rId67"/>
    <p:sldId id="613" r:id="rId68"/>
    <p:sldId id="614" r:id="rId69"/>
    <p:sldId id="612" r:id="rId70"/>
    <p:sldId id="467" r:id="rId71"/>
    <p:sldId id="603" r:id="rId72"/>
    <p:sldId id="604" r:id="rId73"/>
    <p:sldId id="605" r:id="rId74"/>
    <p:sldId id="606" r:id="rId75"/>
    <p:sldId id="607" r:id="rId76"/>
    <p:sldId id="473" r:id="rId77"/>
    <p:sldId id="474" r:id="rId78"/>
    <p:sldId id="475" r:id="rId79"/>
    <p:sldId id="608" r:id="rId80"/>
    <p:sldId id="477" r:id="rId81"/>
    <p:sldId id="615" r:id="rId82"/>
    <p:sldId id="478" r:id="rId83"/>
    <p:sldId id="479" r:id="rId84"/>
    <p:sldId id="480" r:id="rId85"/>
    <p:sldId id="481" r:id="rId86"/>
    <p:sldId id="482" r:id="rId87"/>
    <p:sldId id="404" r:id="rId88"/>
    <p:sldId id="405" r:id="rId89"/>
    <p:sldId id="406" r:id="rId90"/>
    <p:sldId id="411" r:id="rId91"/>
    <p:sldId id="616" r:id="rId92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4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8"/>
    <p:restoredTop sz="85608"/>
  </p:normalViewPr>
  <p:slideViewPr>
    <p:cSldViewPr snapToGrid="0">
      <p:cViewPr varScale="1">
        <p:scale>
          <a:sx n="160" d="100"/>
          <a:sy n="160" d="100"/>
        </p:scale>
        <p:origin x="1144" y="168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54" Type="http://customschemas.google.com/relationships/presentationmetadata" Target="metadata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160" Type="http://schemas.microsoft.com/office/2018/10/relationships/authors" Target="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129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8570D-0386-41C4-87DD-7617E4715BC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831855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70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D6D90CF-BB3D-42A3-983E-DEC7BD246C86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25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TODO: update w transpose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ADE5116-5560-4E72-9ADF-2640AA0B7E50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5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A0E4705-44A6-4AD4-9D51-4DAE1611A218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439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/>
              <a:t>https://</a:t>
            </a:r>
            <a:r>
              <a:rPr lang="en-US" dirty="0" err="1"/>
              <a:t>brilliant.org</a:t>
            </a:r>
            <a:r>
              <a:rPr lang="en-US" dirty="0"/>
              <a:t>/wiki/distance-between-point-and-line/ </a:t>
            </a: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952221E-DD74-4D7D-8C33-1A0490A389D2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77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B991B33-DE44-4128-AD6A-F138BD05FB37}" type="slidenum">
              <a:rPr lang="en-US">
                <a:solidFill>
                  <a:srgbClr val="000000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49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2EA02A6-C418-40F8-9F01-9AAF2CC3B650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2EA02A6-C418-40F8-9F01-9AAF2CC3B650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9BA2E-D6E0-4546-8551-4B39CC2FB9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81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74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CEAF59B-4667-4DE1-8730-12DEB3407E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4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127D5BA-A6F8-4E9C-853A-F2A0AC7AF06A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51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7015650-7500-41F4-ABC4-1BAFAFDB4885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11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2B27704-BF0C-41C4-B473-FA5443A1E0A4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79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559BA33-5372-4796-BA94-9423DE9738D2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52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2765466-5E73-4C5D-9C81-436CFE75191D}" type="slidenum">
              <a:rPr lang="en-US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51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AB3E2-370C-4A62-983C-13B4BC1ACDE1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370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535FF4-799E-4045-92A8-F7899D09BF53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06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9ED356-33FA-4173-B44A-61E3782BFBD6}" type="slidenum"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4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63A43-EF50-4EE5-97E9-A713A4B4A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5800"/>
            <a:ext cx="6088062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890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502025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1D83A-EF93-4124-9F75-6630F86B2A60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506310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/~</a:t>
            </a:r>
            <a:r>
              <a:rPr lang="en-US" dirty="0" err="1"/>
              <a:t>mbrubake</a:t>
            </a:r>
            <a:r>
              <a:rPr lang="en-US" dirty="0"/>
              <a:t>/teaching/C11/Handouts/</a:t>
            </a:r>
            <a:r>
              <a:rPr lang="en-US" dirty="0" err="1"/>
              <a:t>SupportVectorMachines.pdf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1373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www.cs.toronto.edu</a:t>
            </a:r>
            <a:r>
              <a:rPr lang="en-US" dirty="0"/>
              <a:t>/~</a:t>
            </a:r>
            <a:r>
              <a:rPr lang="en-US" dirty="0" err="1"/>
              <a:t>mbrubake</a:t>
            </a:r>
            <a:r>
              <a:rPr lang="en-US" dirty="0"/>
              <a:t>/teaching/C11/Handouts/</a:t>
            </a:r>
            <a:r>
              <a:rPr lang="en-US" dirty="0" err="1"/>
              <a:t>SupportVectorMachines.pdf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We minimize the second term having a lot of e=0, middle portion on 0&lt;e&lt;1, and less in e&gt;1 (misclassified points)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8199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2D6373-0A57-4FAF-B540-A96017EB8818}" type="slidenum">
              <a:rPr lang="en-US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4882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9535113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BA4140-EEC5-4F43-B4C7-0B2D15FA055E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14945063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935390-C588-4DB4-AE6D-1DFF726F3E17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470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4AB39F-AA56-47FE-9534-832F1BF6C259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20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So far, global histogram over the whole image discard spatial information</a:t>
            </a:r>
          </a:p>
          <a:p>
            <a:r>
              <a:rPr lang="en-US" altLang="en-US" dirty="0"/>
              <a:t>Images contain structures and looking at a scene spatial distribution of feature we want to capture but we throw them away</a:t>
            </a:r>
          </a:p>
          <a:p>
            <a:endParaRPr lang="en-US" altLang="en-US" dirty="0"/>
          </a:p>
          <a:p>
            <a:r>
              <a:rPr lang="en-US" altLang="en-US" dirty="0"/>
              <a:t>Result in the fact that I can construct a very different image and still get the same histogram</a:t>
            </a:r>
          </a:p>
          <a:p>
            <a:r>
              <a:rPr lang="en-US" altLang="en-US" dirty="0"/>
              <a:t>This image is obvious a scene on grassland but with the noisy and gradient image on the bottom, color histogram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8A963C1-C54F-4EBD-A484-07DB4FEEBCF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4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FE718A-B13E-4858-BA09-16BE4C23CC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585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Overcome this, global, pyramid of histogram</a:t>
            </a:r>
          </a:p>
          <a:p>
            <a:r>
              <a:rPr lang="en-US" altLang="en-US"/>
              <a:t>Split into spatial bins at several levels and compute the histogram in each of them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F74A5E-48E9-4305-A538-CC6D0D5BFDD8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81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In more details, we still have the global histogram, but then I also have histograms computed in this 2x2 grid and histogram computed in 4x4 grid</a:t>
            </a:r>
          </a:p>
          <a:p>
            <a:r>
              <a:rPr lang="en-US" altLang="en-US"/>
              <a:t>Each of the histograms are individual normalized. They are weighted because you want each level to have equal weights, and combined together.</a:t>
            </a:r>
          </a:p>
          <a:p>
            <a:r>
              <a:rPr lang="en-US" altLang="en-US"/>
              <a:t>This spatial pyramid bag of bow is often considered as the goto feature to image categorization, works best for scenes, also works for most object.</a:t>
            </a:r>
          </a:p>
          <a:p>
            <a:r>
              <a:rPr lang="en-US" altLang="en-US"/>
              <a:t>One critism high dimensionality and you can deal with by doing PCA dimension reduction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A1C28D-FB95-418C-AFA5-D3B8E78A674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627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387131-A248-4B66-B64D-43474C482696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470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https://</a:t>
            </a:r>
            <a:r>
              <a:rPr lang="en-US" altLang="en-US" dirty="0" err="1"/>
              <a:t>towardsdatascience.com</a:t>
            </a:r>
            <a:r>
              <a:rPr lang="en-US" altLang="en-US" dirty="0"/>
              <a:t>/understanding-the-bias-variance-tradeoff-165e6942b229 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5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952A8-558C-2E52-D210-6D1916EEB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9B08DCC3-8BB1-A98B-E1C5-A501E823E59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CF2CE821-8DFE-37BC-68BF-422752651C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https://</a:t>
            </a:r>
            <a:r>
              <a:rPr lang="en-US" altLang="en-US" dirty="0" err="1"/>
              <a:t>towardsdatascience.com</a:t>
            </a:r>
            <a:r>
              <a:rPr lang="en-US" altLang="en-US" dirty="0"/>
              <a:t>/understanding-the-bias-variance-tradeoff-165e6942b229 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B0965B2F-3D71-B904-DADF-3C95BEACA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276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31BCA-D2A4-F0FC-E047-A8E914884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AA7FC3B3-9AF0-51FE-3AB3-9911D61066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8362B6E5-2FBE-2597-173C-24FA4FDC8E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6AD07751-7EA0-6B8E-F949-20DBBCEFD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950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2B145-F8BC-411C-2118-931241EEF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F93D1102-04FB-B51D-86A0-38ABF88582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>
            <a:extLst>
              <a:ext uri="{FF2B5EF4-FFF2-40B4-BE49-F238E27FC236}">
                <a16:creationId xmlns:a16="http://schemas.microsoft.com/office/drawing/2014/main" id="{DF800232-83FE-462D-380C-ECC986CA41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https://</a:t>
            </a:r>
            <a:r>
              <a:rPr lang="en-US" altLang="en-US" dirty="0" err="1"/>
              <a:t>towardsdatascience.com</a:t>
            </a:r>
            <a:r>
              <a:rPr lang="en-US" altLang="en-US" dirty="0"/>
              <a:t>/understanding-the-bias-variance-tradeoff-165e6942b229 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0FD9A0C9-DA49-A2A5-2987-787555666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AB6BD-C98B-471D-82E5-C3AAC61EDF42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3265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F80E2-B45F-4680-BC87-A3F7FC8CF8C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010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Ln lambda = huge regularization</a:t>
            </a:r>
          </a:p>
          <a:p>
            <a:r>
              <a:rPr lang="en-US" dirty="0"/>
              <a:t>Ln -18 = mid regularization</a:t>
            </a:r>
          </a:p>
          <a:p>
            <a:r>
              <a:rPr lang="en-US" dirty="0"/>
              <a:t>Ln –inf = no 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85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8944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9942-A049-422F-86F2-1E3C74E6817F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2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5B162-6E76-400A-A732-B62BF2C467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823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Note: these figures don’t work in 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91B9-9C90-451D-893A-8FC475115849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795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You can only get generalization through assumptions.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14EC-A231-434D-B20E-B6B9F7EC9534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61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26023-72EA-3AFB-F176-12DD3D210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>
            <a:extLst>
              <a:ext uri="{FF2B5EF4-FFF2-40B4-BE49-F238E27FC236}">
                <a16:creationId xmlns:a16="http://schemas.microsoft.com/office/drawing/2014/main" id="{7CC18D71-4D3F-6784-767D-3E3742D433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>
            <a:extLst>
              <a:ext uri="{FF2B5EF4-FFF2-40B4-BE49-F238E27FC236}">
                <a16:creationId xmlns:a16="http://schemas.microsoft.com/office/drawing/2014/main" id="{07120FE5-16F1-DDC4-0EBA-569BD6004A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To avoid underfit </a:t>
            </a:r>
            <a:r>
              <a:rPr lang="en-US" altLang="en-US" dirty="0">
                <a:sym typeface="Wingdings" pitchFamily="2" charset="2"/>
              </a:rPr>
              <a:t> Make model more complex</a:t>
            </a:r>
          </a:p>
          <a:p>
            <a:endParaRPr lang="en-US" altLang="en-US" dirty="0">
              <a:sym typeface="Wingdings" pitchFamily="2" charset="2"/>
            </a:endParaRPr>
          </a:p>
          <a:p>
            <a:r>
              <a:rPr lang="en-US" altLang="en-US" dirty="0">
                <a:sym typeface="Wingdings" pitchFamily="2" charset="2"/>
              </a:rPr>
              <a:t>To fix overfit  Make model more simple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2FB789-0D44-291B-9559-62B0FDA65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14EC-A231-434D-B20E-B6B9F7EC9534}" type="slidenum"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48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C9AEC-294F-41A6-A526-2BBA3D2493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18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1BF4B9-75C2-4F1A-8395-559BAD6EA3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1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3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854AF03-B015-45AA-BF1C-1BAEF236B7C6}" type="slidenum">
              <a: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CS 376 Lecture 22</a:t>
            </a:r>
          </a:p>
        </p:txBody>
      </p:sp>
    </p:spTree>
    <p:extLst>
      <p:ext uri="{BB962C8B-B14F-4D97-AF65-F5344CB8AC3E}">
        <p14:creationId xmlns:p14="http://schemas.microsoft.com/office/powerpoint/2010/main" val="346501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85CB-B0BA-4CD8-8967-727752133B07}" type="datetime1">
              <a:rPr lang="en-US" smtClean="0">
                <a:solidFill>
                  <a:srgbClr val="000000"/>
                </a:solidFill>
              </a:rPr>
              <a:t>10/7/24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70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D52B7-D744-425C-8876-432B51A66D5D}" type="datetime1">
              <a:rPr lang="en-US" smtClean="0"/>
              <a:t>10/7/24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0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5FFFA-27A1-4DC4-B059-32FD41D04042}" type="datetime1">
              <a:rPr lang="en-US" smtClean="0"/>
              <a:t>10/7/24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repository.cmu.edu/cgi/viewcontent.cgi?article=1776&amp;context=robotics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arxiv.org/pdf/1311.3715.pdf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8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9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2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38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22.bin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36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42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30.bin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7.w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41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4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4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33.bin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4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48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38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wmf"/><Relationship Id="rId11" Type="http://schemas.openxmlformats.org/officeDocument/2006/relationships/hyperlink" Target="http://www.umiacs.umd.edu/~joseph/support-vector-machines4.pdf" TargetMode="External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37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4.wmf"/><Relationship Id="rId9" Type="http://schemas.openxmlformats.org/officeDocument/2006/relationships/hyperlink" Target="http://www.umiacs.umd.edu/~joseph/support-vector-machines4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umiacs.umd.edu/~joseph/support-vector-machines4.pdf" TargetMode="External"/><Relationship Id="rId4" Type="http://schemas.openxmlformats.org/officeDocument/2006/relationships/image" Target="../media/image5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7" Type="http://schemas.openxmlformats.org/officeDocument/2006/relationships/hyperlink" Target="http://www.umiacs.umd.edu/~joseph/support-vector-machines4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5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55.wmf"/><Relationship Id="rId9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ie.ntu.edu.tw/~cjlin/libsvm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scikit-learn.org/stable/modules/svm.html" TargetMode="External"/><Relationship Id="rId5" Type="http://schemas.openxmlformats.org/officeDocument/2006/relationships/hyperlink" Target="http://svmlight.joachims.org/" TargetMode="External"/><Relationship Id="rId4" Type="http://schemas.openxmlformats.org/officeDocument/2006/relationships/hyperlink" Target="https://www.csie.ntu.edu.tw/~cjlin/liblinear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vr.ai.uiuc.edu/ponce_grp/data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di.ens.fr/sierra/pdfs/cvpr06b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vr.ai.uiuc.edu/ponce_grp/data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13" Type="http://schemas.openxmlformats.org/officeDocument/2006/relationships/image" Target="../media/image99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17" Type="http://schemas.openxmlformats.org/officeDocument/2006/relationships/image" Target="../media/image102.png"/><Relationship Id="rId2" Type="http://schemas.openxmlformats.org/officeDocument/2006/relationships/image" Target="../media/image88.jpeg"/><Relationship Id="rId16" Type="http://schemas.openxmlformats.org/officeDocument/2006/relationships/hyperlink" Target="http://www.vision.caltech.edu/Image_Datasets/Caltech101/Caltech101.html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on.caltech.edu/visipedia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12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laces.csail.mit.edu/places_NIPS14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10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12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12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4.gi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33.jpe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arxiv.org/pdf/1412.0623.pdf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dirty="0"/>
              <a:t>CS 1674: Visual Recognition</a:t>
            </a:r>
            <a:endParaRPr lang="en-US" dirty="0"/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25BAA248-4BA6-5707-6F05-818DF5EA1575}"/>
              </a:ext>
            </a:extLst>
          </p:cNvPr>
          <p:cNvSpPr txBox="1">
            <a:spLocks/>
          </p:cNvSpPr>
          <p:nvPr/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b="1" dirty="0"/>
              <a:t>PhD. Nils Murrugarra-Llerena</a:t>
            </a:r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1F2FAEAA-84B3-AAC5-317D-A6DE00DA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Dating historical photos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3084910" y="4619625"/>
            <a:ext cx="301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[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2"/>
              </a:rPr>
              <a:t>Palermo et al. ECCV 2012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pic>
        <p:nvPicPr>
          <p:cNvPr id="2662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94" y="1725216"/>
            <a:ext cx="6804422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1490663" y="3218260"/>
            <a:ext cx="9541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1940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>
            <a:off x="3257551" y="3218260"/>
            <a:ext cx="9541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1953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5000626" y="3218260"/>
            <a:ext cx="9541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1966</a:t>
            </a:r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6686551" y="3218260"/>
            <a:ext cx="95410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7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1977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391FB8-EA33-4104-85B0-D89C057F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57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Image style recognition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3434953" y="4847035"/>
            <a:ext cx="231986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zh-TW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[</a:t>
            </a:r>
            <a:r>
              <a:rPr lang="en-US" altLang="en-US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2"/>
              </a:rPr>
              <a:t>Karayev</a:t>
            </a:r>
            <a:r>
              <a:rPr lang="zh-TW" altLang="en-US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2"/>
              </a:rPr>
              <a:t> </a:t>
            </a:r>
            <a:r>
              <a:rPr lang="en-US" altLang="zh-TW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2"/>
              </a:rPr>
              <a:t>et al. BMVC 2014</a:t>
            </a:r>
            <a:r>
              <a:rPr lang="en-US" altLang="zh-TW" sz="135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]</a:t>
            </a:r>
            <a:endParaRPr lang="en-US" altLang="en-US" sz="1350" kern="1200">
              <a:solidFill>
                <a:prstClr val="black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C3B4C-1515-4D47-A126-6E71503B6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CC7E9E6-AA92-629A-2AC0-2693E857E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62" y="1701530"/>
            <a:ext cx="4257075" cy="305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27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Recognition: A machine learning approach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00150"/>
            <a:ext cx="409484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E2BD845-246E-775E-03F2-2C06FFA9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01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199" y="1485901"/>
            <a:ext cx="8229599" cy="3108722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Apply a prediction function to a feature representation of the image to get the desired output:</a:t>
            </a:r>
            <a:br>
              <a:rPr lang="en-US" altLang="en-US" dirty="0"/>
            </a:br>
            <a:endParaRPr lang="en-US" altLang="en-US" dirty="0"/>
          </a:p>
          <a:p>
            <a:pPr>
              <a:buFontTx/>
              <a:buNone/>
            </a:pPr>
            <a:r>
              <a:rPr lang="en-US" altLang="en-US" dirty="0">
                <a:solidFill>
                  <a:srgbClr val="0000FF"/>
                </a:solidFill>
              </a:rPr>
              <a:t>			</a:t>
            </a:r>
            <a:r>
              <a:rPr lang="en-US" altLang="en-US" sz="4500" dirty="0">
                <a:solidFill>
                  <a:srgbClr val="0000FF"/>
                </a:solidFill>
              </a:rPr>
              <a:t>f(    ) = “apple”</a:t>
            </a:r>
          </a:p>
          <a:p>
            <a:pPr>
              <a:buFontTx/>
              <a:buNone/>
            </a:pPr>
            <a:r>
              <a:rPr lang="en-US" altLang="en-US" sz="4500" dirty="0">
                <a:solidFill>
                  <a:srgbClr val="0000FF"/>
                </a:solidFill>
              </a:rPr>
              <a:t>			f(    ) = “tomato”</a:t>
            </a:r>
          </a:p>
          <a:p>
            <a:pPr>
              <a:buFontTx/>
              <a:buNone/>
            </a:pPr>
            <a:r>
              <a:rPr lang="en-US" altLang="en-US" sz="4500" dirty="0">
                <a:solidFill>
                  <a:srgbClr val="0000FF"/>
                </a:solidFill>
              </a:rPr>
              <a:t>			f(    ) = “cow”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60" y="2438400"/>
            <a:ext cx="571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35" y="3081337"/>
            <a:ext cx="5810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634" y="3777854"/>
            <a:ext cx="5810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C4AF6-AF0C-44AE-B6E6-5D0BB6E84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3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machine learning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8229599" cy="373618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4500" dirty="0">
                <a:solidFill>
                  <a:srgbClr val="0000FF"/>
                </a:solidFill>
              </a:rPr>
              <a:t>y* = f(</a:t>
            </a:r>
            <a:r>
              <a:rPr lang="en-US" altLang="en-US" sz="4500" b="1" dirty="0">
                <a:solidFill>
                  <a:srgbClr val="0000FF"/>
                </a:solidFill>
              </a:rPr>
              <a:t>x</a:t>
            </a:r>
            <a:r>
              <a:rPr lang="en-US" altLang="en-US" sz="4500" dirty="0">
                <a:solidFill>
                  <a:srgbClr val="0000FF"/>
                </a:solidFill>
              </a:rPr>
              <a:t>)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r>
              <a:rPr lang="en-US" altLang="en-US" b="1" dirty="0"/>
              <a:t>Training: </a:t>
            </a:r>
            <a:r>
              <a:rPr lang="en-US" altLang="en-US" dirty="0"/>
              <a:t>given a </a:t>
            </a:r>
            <a:r>
              <a:rPr lang="en-US" altLang="en-US" i="1" dirty="0"/>
              <a:t>training set </a:t>
            </a:r>
            <a:r>
              <a:rPr lang="en-US" altLang="en-US" dirty="0"/>
              <a:t>of labeled examples</a:t>
            </a:r>
            <a:r>
              <a:rPr lang="en-US" altLang="en-US" i="1" dirty="0"/>
              <a:t> </a:t>
            </a:r>
            <a:r>
              <a:rPr lang="en-US" altLang="en-US" dirty="0">
                <a:solidFill>
                  <a:srgbClr val="0000FF"/>
                </a:solidFill>
              </a:rPr>
              <a:t>{(</a:t>
            </a:r>
            <a:r>
              <a:rPr lang="en-US" altLang="en-US" b="1" dirty="0">
                <a:solidFill>
                  <a:srgbClr val="0000FF"/>
                </a:solidFill>
              </a:rPr>
              <a:t>x</a:t>
            </a:r>
            <a:r>
              <a:rPr lang="en-US" altLang="en-US" baseline="-25000" dirty="0">
                <a:solidFill>
                  <a:srgbClr val="0000FF"/>
                </a:solidFill>
              </a:rPr>
              <a:t>1</a:t>
            </a:r>
            <a:r>
              <a:rPr lang="en-US" altLang="en-US" dirty="0">
                <a:solidFill>
                  <a:srgbClr val="0000FF"/>
                </a:solidFill>
              </a:rPr>
              <a:t>,y</a:t>
            </a:r>
            <a:r>
              <a:rPr lang="en-US" altLang="en-US" baseline="-25000" dirty="0">
                <a:solidFill>
                  <a:srgbClr val="0000FF"/>
                </a:solidFill>
              </a:rPr>
              <a:t>1</a:t>
            </a:r>
            <a:r>
              <a:rPr lang="en-US" altLang="en-US" dirty="0">
                <a:solidFill>
                  <a:srgbClr val="0000FF"/>
                </a:solidFill>
              </a:rPr>
              <a:t>), …, (</a:t>
            </a:r>
            <a:r>
              <a:rPr lang="en-US" altLang="en-US" b="1" dirty="0" err="1">
                <a:solidFill>
                  <a:srgbClr val="0000FF"/>
                </a:solidFill>
              </a:rPr>
              <a:t>x</a:t>
            </a:r>
            <a:r>
              <a:rPr lang="en-US" altLang="en-US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dirty="0" err="1">
                <a:solidFill>
                  <a:srgbClr val="0000FF"/>
                </a:solidFill>
              </a:rPr>
              <a:t>,y</a:t>
            </a:r>
            <a:r>
              <a:rPr lang="en-US" altLang="en-US" baseline="-25000" dirty="0" err="1">
                <a:solidFill>
                  <a:srgbClr val="0000FF"/>
                </a:solidFill>
              </a:rPr>
              <a:t>N</a:t>
            </a:r>
            <a:r>
              <a:rPr lang="en-US" altLang="en-US" dirty="0">
                <a:solidFill>
                  <a:srgbClr val="0000FF"/>
                </a:solidFill>
              </a:rPr>
              <a:t>)}</a:t>
            </a:r>
            <a:r>
              <a:rPr lang="en-US" altLang="en-US" dirty="0"/>
              <a:t>, estimate the prediction function </a:t>
            </a:r>
            <a:r>
              <a:rPr lang="en-US" altLang="en-US" dirty="0">
                <a:solidFill>
                  <a:srgbClr val="0000FF"/>
                </a:solidFill>
              </a:rPr>
              <a:t>f </a:t>
            </a:r>
            <a:r>
              <a:rPr lang="en-US" altLang="en-US" dirty="0"/>
              <a:t>by minimizing the prediction error on the training set, e.g. |f(</a:t>
            </a:r>
            <a:r>
              <a:rPr lang="en-US" altLang="en-US" b="1" dirty="0"/>
              <a:t>x</a:t>
            </a:r>
            <a:r>
              <a:rPr lang="en-US" altLang="en-US" baseline="-25000" dirty="0"/>
              <a:t>i</a:t>
            </a:r>
            <a:r>
              <a:rPr lang="en-US" altLang="en-US" dirty="0"/>
              <a:t>) – </a:t>
            </a:r>
            <a:r>
              <a:rPr lang="en-US" altLang="en-US" dirty="0" err="1"/>
              <a:t>y</a:t>
            </a:r>
            <a:r>
              <a:rPr lang="en-US" altLang="en-US" baseline="-25000" dirty="0" err="1"/>
              <a:t>i</a:t>
            </a:r>
            <a:r>
              <a:rPr lang="en-US" altLang="en-US" dirty="0"/>
              <a:t>|</a:t>
            </a:r>
          </a:p>
          <a:p>
            <a:pPr lvl="1"/>
            <a:r>
              <a:rPr lang="en-US" altLang="en-US" dirty="0"/>
              <a:t>Evaluate multiple hypotheses f</a:t>
            </a:r>
            <a:r>
              <a:rPr lang="en-US" altLang="en-US" baseline="-25000" dirty="0"/>
              <a:t>1</a:t>
            </a:r>
            <a:r>
              <a:rPr lang="en-US" altLang="en-US" dirty="0"/>
              <a:t>, f</a:t>
            </a:r>
            <a:r>
              <a:rPr lang="en-US" altLang="en-US" baseline="-25000" dirty="0"/>
              <a:t>2</a:t>
            </a:r>
            <a:r>
              <a:rPr lang="en-US" altLang="en-US" dirty="0"/>
              <a:t>, </a:t>
            </a:r>
            <a:r>
              <a:rPr lang="en-US" altLang="en-US" dirty="0" err="1"/>
              <a:t>f</a:t>
            </a:r>
            <a:r>
              <a:rPr lang="en-US" altLang="en-US" baseline="-25000" dirty="0" err="1"/>
              <a:t>H</a:t>
            </a:r>
            <a:r>
              <a:rPr lang="en-US" altLang="en-US" dirty="0"/>
              <a:t> … and pick the best one as f</a:t>
            </a:r>
          </a:p>
          <a:p>
            <a:r>
              <a:rPr lang="en-US" altLang="en-US" b="1" dirty="0"/>
              <a:t>Testing:</a:t>
            </a:r>
            <a:r>
              <a:rPr lang="en-US" altLang="en-US" dirty="0"/>
              <a:t> apply </a:t>
            </a:r>
            <a:r>
              <a:rPr lang="en-US" altLang="en-US" dirty="0">
                <a:solidFill>
                  <a:srgbClr val="0000FF"/>
                </a:solidFill>
              </a:rPr>
              <a:t>f</a:t>
            </a:r>
            <a:r>
              <a:rPr lang="en-US" altLang="en-US" dirty="0"/>
              <a:t> to a never-before-seen </a:t>
            </a:r>
            <a:r>
              <a:rPr lang="en-US" altLang="en-US" i="1" dirty="0"/>
              <a:t>test example</a:t>
            </a:r>
            <a:r>
              <a:rPr lang="en-US" altLang="en-US" dirty="0"/>
              <a:t> </a:t>
            </a:r>
            <a:r>
              <a:rPr lang="en-US" altLang="en-US" b="1" dirty="0">
                <a:solidFill>
                  <a:srgbClr val="0000FF"/>
                </a:solidFill>
              </a:rPr>
              <a:t>x</a:t>
            </a:r>
            <a:r>
              <a:rPr lang="en-US" altLang="en-US" dirty="0"/>
              <a:t> and output the predicted value </a:t>
            </a:r>
            <a:r>
              <a:rPr lang="en-US" altLang="en-US" dirty="0">
                <a:solidFill>
                  <a:srgbClr val="0000FF"/>
                </a:solidFill>
              </a:rPr>
              <a:t>y* = f(</a:t>
            </a:r>
            <a:r>
              <a:rPr lang="en-US" altLang="en-US" b="1" dirty="0">
                <a:solidFill>
                  <a:srgbClr val="0000FF"/>
                </a:solidFill>
              </a:rPr>
              <a:t>x</a:t>
            </a:r>
            <a:r>
              <a:rPr lang="en-US" altLang="en-US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3413741" y="2200275"/>
            <a:ext cx="513159" cy="11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4567670" y="2200276"/>
            <a:ext cx="514350" cy="23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0800000">
            <a:off x="5282045" y="1943100"/>
            <a:ext cx="685800" cy="514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2080395" y="2457451"/>
            <a:ext cx="193223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output (may differ from ground-truth label </a:t>
            </a:r>
            <a:r>
              <a:rPr lang="en-US" altLang="en-US" sz="1350" kern="1200" dirty="0">
                <a:solidFill>
                  <a:srgbClr val="0070C0"/>
                </a:solidFill>
                <a:ea typeface="+mn-ea"/>
                <a:cs typeface="Arial" panose="020B0604020202020204" pitchFamily="34" charset="0"/>
              </a:rPr>
              <a:t>y</a:t>
            </a:r>
            <a:r>
              <a:rPr lang="en-US" altLang="en-US" sz="135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4148570" y="2457450"/>
            <a:ext cx="14192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kern="12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prediction function</a:t>
            </a:r>
          </a:p>
        </p:txBody>
      </p:sp>
      <p:sp>
        <p:nvSpPr>
          <p:cNvPr id="53257" name="TextBox 10"/>
          <p:cNvSpPr txBox="1">
            <a:spLocks noChangeArrowheads="1"/>
          </p:cNvSpPr>
          <p:nvPr/>
        </p:nvSpPr>
        <p:spPr bwMode="auto">
          <a:xfrm>
            <a:off x="5579914" y="2457450"/>
            <a:ext cx="200025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dirty="0">
                <a:solidFill>
                  <a:srgbClr val="000000"/>
                </a:solidFill>
                <a:cs typeface="Arial" panose="020B0604020202020204" pitchFamily="34" charset="0"/>
              </a:rPr>
              <a:t>image / </a:t>
            </a:r>
            <a:r>
              <a:rPr lang="en-US" altLang="en-US" sz="1350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image features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38507A-B510-4D40-8C1A-F0201C49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70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7224203" y="4100928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Prediction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16665" y="831728"/>
            <a:ext cx="1200150" cy="6286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Training Labels</a:t>
            </a:r>
          </a:p>
        </p:txBody>
      </p:sp>
      <p:grpSp>
        <p:nvGrpSpPr>
          <p:cNvPr id="54277" name="Group 12"/>
          <p:cNvGrpSpPr>
            <a:grpSpLocks/>
          </p:cNvGrpSpPr>
          <p:nvPr/>
        </p:nvGrpSpPr>
        <p:grpSpPr bwMode="auto">
          <a:xfrm>
            <a:off x="1830465" y="1266306"/>
            <a:ext cx="1828800" cy="2308622"/>
            <a:chOff x="228600" y="1417320"/>
            <a:chExt cx="2438400" cy="2849880"/>
          </a:xfrm>
        </p:grpSpPr>
        <p:sp>
          <p:nvSpPr>
            <p:cNvPr id="54296" name="TextBox 7"/>
            <p:cNvSpPr txBox="1">
              <a:spLocks noChangeArrowheads="1"/>
            </p:cNvSpPr>
            <p:nvPr/>
          </p:nvSpPr>
          <p:spPr bwMode="auto">
            <a:xfrm>
              <a:off x="533400" y="1417320"/>
              <a:ext cx="1828800" cy="79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800" kern="1200">
                  <a:solidFill>
                    <a:srgbClr val="000000"/>
                  </a:solidFill>
                  <a:ea typeface="+mn-ea"/>
                  <a:cs typeface="Arial" panose="020B0604020202020204" pitchFamily="34" charset="0"/>
                </a:rPr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8185"/>
              <a:ext cx="2438400" cy="28190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830965" y="1917578"/>
            <a:ext cx="10858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Training</a:t>
            </a:r>
          </a:p>
        </p:txBody>
      </p:sp>
      <p:sp>
        <p:nvSpPr>
          <p:cNvPr id="54279" name="TextBox 13"/>
          <p:cNvSpPr txBox="1">
            <a:spLocks noChangeArrowheads="1"/>
          </p:cNvSpPr>
          <p:nvPr/>
        </p:nvSpPr>
        <p:spPr bwMode="auto">
          <a:xfrm>
            <a:off x="134045" y="2108947"/>
            <a:ext cx="12341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b="1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73615" y="1917578"/>
            <a:ext cx="12001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3716415" y="214617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373765" y="214617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6139337" y="1574678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615592" y="4100928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158392" y="432952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134045" y="4321388"/>
            <a:ext cx="11232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100" b="1" kern="12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2080703" y="4726007"/>
            <a:ext cx="1313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916815" y="214617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31165" y="1917578"/>
            <a:ext cx="11430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Learned model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444392" y="4100928"/>
            <a:ext cx="131445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solidFill>
                  <a:srgbClr val="000000"/>
                </a:solidFill>
                <a:latin typeface="Arial"/>
              </a:rPr>
              <a:t>Learned model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987192" y="4329528"/>
            <a:ext cx="40005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86449" y="4936331"/>
            <a:ext cx="29024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Hoiem</a:t>
            </a: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 and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6824155" y="4329528"/>
            <a:ext cx="3429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42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16" y="1917578"/>
            <a:ext cx="1678781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03" y="4158078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6BE6E-10A1-422A-A453-1A62A8DD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EA89C8-A8C8-076C-1A0A-1B648D54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old-school way</a:t>
            </a:r>
          </a:p>
        </p:txBody>
      </p:sp>
    </p:spTree>
    <p:extLst>
      <p:ext uri="{BB962C8B-B14F-4D97-AF65-F5344CB8AC3E}">
        <p14:creationId xmlns:p14="http://schemas.microsoft.com/office/powerpoint/2010/main" val="280926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0254" grpId="0"/>
      <p:bldP spid="10255" grpId="0"/>
      <p:bldP spid="23" grpId="0" animBg="1"/>
      <p:bldP spid="24" grpId="0" animBg="1"/>
      <p:bldP spid="25" grpId="0" animBg="1"/>
      <p:bldP spid="26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simplest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371851"/>
            <a:ext cx="8229599" cy="99417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dirty="0"/>
              <a:t>) = label of the training example nearest to </a:t>
            </a:r>
            <a:r>
              <a:rPr lang="en-US" b="1" dirty="0"/>
              <a:t>x</a:t>
            </a:r>
          </a:p>
          <a:p>
            <a:endParaRPr lang="en-US" dirty="0"/>
          </a:p>
          <a:p>
            <a:r>
              <a:rPr lang="en-US" dirty="0"/>
              <a:t>All we need is a distance function for our inputs</a:t>
            </a:r>
          </a:p>
          <a:p>
            <a:r>
              <a:rPr lang="en-US" dirty="0"/>
              <a:t>No training required!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0350" y="137160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8859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450" y="1314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4650" y="2457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3350" y="22288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9050" y="28003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543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14900" y="20574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86400" y="23431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00600" y="12573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86350" y="17145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00600" y="2686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3300" y="1708525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Test example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1700" y="1714501"/>
            <a:ext cx="97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FF"/>
                </a:solidFill>
              </a:rPr>
              <a:t>Training examples from class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1600201"/>
            <a:ext cx="971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0000"/>
                </a:solidFill>
              </a:rPr>
              <a:t>Training examples from class 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657600" y="1543050"/>
            <a:ext cx="285750" cy="171450"/>
          </a:xfrm>
          <a:prstGeom prst="straightConnector1">
            <a:avLst/>
          </a:prstGeom>
          <a:ln w="254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3714750" y="1600200"/>
            <a:ext cx="285750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B607219A-B1D7-063A-F627-211F3C94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61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0" name="Picture 4" descr="duda_4"/>
          <p:cNvPicPr>
            <a:picLocks noChangeAspect="1" noChangeArrowheads="1"/>
          </p:cNvPicPr>
          <p:nvPr/>
        </p:nvPicPr>
        <p:blipFill>
          <a:blip r:embed="rId3" cstate="print"/>
          <a:srcRect l="25735" r="25735" b="27457"/>
          <a:stretch>
            <a:fillRect/>
          </a:stretch>
        </p:blipFill>
        <p:spPr bwMode="auto">
          <a:xfrm>
            <a:off x="2686050" y="1980833"/>
            <a:ext cx="3143250" cy="2975372"/>
          </a:xfrm>
          <a:prstGeom prst="rect">
            <a:avLst/>
          </a:prstGeom>
          <a:noFill/>
        </p:spPr>
      </p:pic>
      <p:sp>
        <p:nvSpPr>
          <p:cNvPr id="915463" name="Text Box 7"/>
          <p:cNvSpPr txBox="1">
            <a:spLocks noChangeArrowheads="1"/>
          </p:cNvSpPr>
          <p:nvPr/>
        </p:nvSpPr>
        <p:spPr bwMode="auto">
          <a:xfrm>
            <a:off x="4800601" y="2197526"/>
            <a:ext cx="627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latin typeface="cmmi10" pitchFamily="34" charset="0"/>
                <a:cs typeface="Arial" pitchFamily="34" charset="0"/>
              </a:rPr>
              <a:t>k</a:t>
            </a:r>
            <a:r>
              <a:rPr lang="en-US" sz="1800" dirty="0">
                <a:latin typeface="cmr10" pitchFamily="34" charset="0"/>
                <a:cs typeface="Arial" pitchFamily="34" charset="0"/>
              </a:rPr>
              <a:t> = 5</a:t>
            </a:r>
          </a:p>
        </p:txBody>
      </p:sp>
      <p:sp>
        <p:nvSpPr>
          <p:cNvPr id="915465" name="Text Box 9"/>
          <p:cNvSpPr txBox="1">
            <a:spLocks noChangeArrowheads="1"/>
          </p:cNvSpPr>
          <p:nvPr/>
        </p:nvSpPr>
        <p:spPr bwMode="auto">
          <a:xfrm>
            <a:off x="6807656" y="4937522"/>
            <a:ext cx="124264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Slide credit: D. Lowe</a:t>
            </a:r>
          </a:p>
        </p:txBody>
      </p:sp>
      <p:sp>
        <p:nvSpPr>
          <p:cNvPr id="915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199" y="1056653"/>
            <a:ext cx="8229599" cy="127873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For a new point, find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Arial" pitchFamily="34" charset="0"/>
                <a:cs typeface="Arial" pitchFamily="34" charset="0"/>
              </a:rPr>
              <a:t>Labels of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dirty="0">
                <a:latin typeface="Arial" pitchFamily="34" charset="0"/>
                <a:cs typeface="Arial" pitchFamily="34" charset="0"/>
              </a:rPr>
              <a:t> points “vote” to classify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59261" y="2609482"/>
            <a:ext cx="2686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latin typeface="Arial" pitchFamily="34" charset="0"/>
                <a:cs typeface="Arial" pitchFamily="34" charset="0"/>
              </a:rPr>
              <a:t>If query lands here, the 5 NN consist of 3 positives and 2 negatives, so we classify it as positive.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2552332"/>
            <a:ext cx="26860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/>
              <a:t>Black = positive</a:t>
            </a:r>
          </a:p>
          <a:p>
            <a:r>
              <a:rPr lang="en-US" sz="1650" dirty="0">
                <a:solidFill>
                  <a:srgbClr val="FF0000"/>
                </a:solidFill>
              </a:rPr>
              <a:t>Red = negative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5E2A82-88E7-2BCD-5275-33553A93A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3200" i="1" dirty="0">
                <a:latin typeface="Arial" pitchFamily="34" charset="0"/>
                <a:cs typeface="Arial" pitchFamily="34" charset="0"/>
              </a:rPr>
              <a:t>K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-Nearest Neighbors classification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0741A9F-EF32-3128-3BA2-56843BE4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8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63" y="1567029"/>
            <a:ext cx="5879237" cy="317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0" y="4785710"/>
            <a:ext cx="66457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50" dirty="0">
                <a:solidFill>
                  <a:prstClr val="black"/>
                </a:solidFill>
                <a:latin typeface="Arial" panose="020B0604020202020204" pitchFamily="34" charset="0"/>
              </a:rPr>
              <a:t>Nearest Neighbors according to BOW-SIFT + color histogram + a few others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47965" y="4935751"/>
            <a:ext cx="145424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</a:rPr>
              <a:t>Slide credit: James Hays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B2D1B-C559-4307-B168-50EB72F9C05E}"/>
              </a:ext>
            </a:extLst>
          </p:cNvPr>
          <p:cNvSpPr txBox="1"/>
          <p:nvPr/>
        </p:nvSpPr>
        <p:spPr>
          <a:xfrm>
            <a:off x="2798918" y="1082391"/>
            <a:ext cx="3546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Where was this image taken?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36E98-7BD7-4900-8300-20EB22CB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75A81-6C42-4E40-B8F2-99AD753ACFC0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10E2F7-B3E3-D602-F1AE-5EE308CB0117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228600">
              <a:buSzPts val="1400"/>
              <a:defRPr/>
            </a:pPr>
            <a:r>
              <a:rPr lang="en-US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Im2gps</a:t>
            </a:r>
            <a:r>
              <a:rPr lang="en-US" sz="1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  Geographic Information from a Single Image</a:t>
            </a:r>
          </a:p>
          <a:p>
            <a:pPr marL="457200" indent="-228600">
              <a:buSzPts val="1400"/>
              <a:defRPr/>
            </a:pPr>
            <a:r>
              <a:rPr lang="en-US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[James Hays and Alexei </a:t>
            </a:r>
            <a:r>
              <a:rPr lang="en-US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Efros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CVPR 2008]</a:t>
            </a:r>
          </a:p>
        </p:txBody>
      </p:sp>
    </p:spTree>
    <p:extLst>
      <p:ext uri="{BB962C8B-B14F-4D97-AF65-F5344CB8AC3E}">
        <p14:creationId xmlns:p14="http://schemas.microsoft.com/office/powerpoint/2010/main" val="1446452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Importance of Data</a:t>
            </a:r>
          </a:p>
        </p:txBody>
      </p:sp>
      <p:pic>
        <p:nvPicPr>
          <p:cNvPr id="991241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25223" r="13906" b="5262"/>
          <a:stretch/>
        </p:blipFill>
        <p:spPr bwMode="auto">
          <a:xfrm>
            <a:off x="1395036" y="1146581"/>
            <a:ext cx="6507723" cy="355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3630" y="4906202"/>
            <a:ext cx="16197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Slides: James Hays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3FED0E1-5A0C-AE71-90DA-E00BD1A9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52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7200900" cy="36501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What is recognition? </a:t>
            </a:r>
          </a:p>
          <a:p>
            <a:pPr lvl="1"/>
            <a:r>
              <a:rPr lang="en-US" dirty="0"/>
              <a:t>a.k.a. classification, categorization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Support vector machines</a:t>
            </a:r>
          </a:p>
          <a:p>
            <a:pPr lvl="1"/>
            <a:r>
              <a:rPr lang="en-US" dirty="0"/>
              <a:t>Separable case / non-separable case</a:t>
            </a:r>
          </a:p>
          <a:p>
            <a:pPr lvl="1"/>
            <a:r>
              <a:rPr lang="en-US" dirty="0"/>
              <a:t>Linear / non-linear (kernels)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Example approach for scene classification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The importance of generalization</a:t>
            </a:r>
          </a:p>
          <a:p>
            <a:pPr lvl="1"/>
            <a:r>
              <a:rPr lang="en-US" dirty="0"/>
              <a:t>The bias-variance trade-off (applies to all classifiers)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17410" name="Picture 2" descr="Plan ">
            <a:extLst>
              <a:ext uri="{FF2B5EF4-FFF2-40B4-BE49-F238E27FC236}">
                <a16:creationId xmlns:a16="http://schemas.microsoft.com/office/drawing/2014/main" id="{7C3BFC21-E132-AAF6-F371-754AF656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758950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5370F0C-202B-3B61-A6D1-9CF7ECCC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614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600451"/>
            <a:ext cx="8229599" cy="994172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Find a </a:t>
            </a:r>
            <a:r>
              <a:rPr lang="en-US" sz="2100" i="1" dirty="0"/>
              <a:t>linear function </a:t>
            </a:r>
            <a:r>
              <a:rPr lang="en-US" sz="2100" dirty="0"/>
              <a:t>to separate the classes</a:t>
            </a:r>
          </a:p>
          <a:p>
            <a:endParaRPr lang="en-US" sz="900" dirty="0"/>
          </a:p>
          <a:p>
            <a:pPr>
              <a:buNone/>
            </a:pPr>
            <a:r>
              <a:rPr lang="en-US" sz="2100" dirty="0"/>
              <a:t>	f(</a:t>
            </a:r>
            <a:r>
              <a:rPr lang="en-US" sz="2100" b="1" dirty="0"/>
              <a:t>x</a:t>
            </a:r>
            <a:r>
              <a:rPr lang="en-US" sz="2100" dirty="0"/>
              <a:t>) = </a:t>
            </a:r>
            <a:r>
              <a:rPr lang="en-US" sz="2100" dirty="0" err="1"/>
              <a:t>sgn</a:t>
            </a:r>
            <a:r>
              <a:rPr lang="en-US" sz="2100" dirty="0"/>
              <a:t>(w</a:t>
            </a:r>
            <a:r>
              <a:rPr lang="en-US" sz="2100" baseline="-25000" dirty="0"/>
              <a:t>1</a:t>
            </a:r>
            <a:r>
              <a:rPr lang="en-US" sz="2100" dirty="0"/>
              <a:t>x</a:t>
            </a:r>
            <a:r>
              <a:rPr lang="en-US" sz="2100" baseline="-25000" dirty="0"/>
              <a:t>1</a:t>
            </a:r>
            <a:r>
              <a:rPr lang="en-US" sz="2100" dirty="0"/>
              <a:t> + w</a:t>
            </a:r>
            <a:r>
              <a:rPr lang="en-US" sz="2100" baseline="-25000" dirty="0"/>
              <a:t>2</a:t>
            </a:r>
            <a:r>
              <a:rPr lang="en-US" sz="2100" dirty="0"/>
              <a:t>x</a:t>
            </a:r>
            <a:r>
              <a:rPr lang="en-US" sz="2100" baseline="-25000" dirty="0"/>
              <a:t>2</a:t>
            </a:r>
            <a:r>
              <a:rPr lang="en-US" sz="2100" dirty="0"/>
              <a:t> + … + </a:t>
            </a:r>
            <a:r>
              <a:rPr lang="en-US" sz="2100" dirty="0" err="1"/>
              <a:t>w</a:t>
            </a:r>
            <a:r>
              <a:rPr lang="en-US" sz="2100" baseline="-25000" dirty="0" err="1"/>
              <a:t>D</a:t>
            </a:r>
            <a:r>
              <a:rPr lang="en-US" sz="2100" dirty="0" err="1"/>
              <a:t>x</a:t>
            </a:r>
            <a:r>
              <a:rPr lang="en-US" sz="2100" baseline="-25000" dirty="0" err="1"/>
              <a:t>D</a:t>
            </a:r>
            <a:r>
              <a:rPr lang="en-US" sz="2100" dirty="0"/>
              <a:t>) = </a:t>
            </a:r>
            <a:r>
              <a:rPr lang="en-US" sz="2100" dirty="0" err="1"/>
              <a:t>sgn</a:t>
            </a:r>
            <a:r>
              <a:rPr lang="en-US" sz="2100" dirty="0"/>
              <a:t>(</a:t>
            </a:r>
            <a:r>
              <a:rPr lang="en-US" sz="2100" b="1" dirty="0"/>
              <a:t>w </a:t>
            </a:r>
            <a:r>
              <a:rPr lang="en-US" sz="2100" dirty="0">
                <a:sym typeface="Symbol"/>
              </a:rPr>
              <a:t> </a:t>
            </a:r>
            <a:r>
              <a:rPr lang="en-US" sz="2100" b="1" dirty="0"/>
              <a:t>x</a:t>
            </a:r>
            <a:r>
              <a:rPr lang="en-US" sz="2100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0350" y="137160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8859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0450" y="1314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4650" y="24574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43350" y="22288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29050" y="2800350"/>
            <a:ext cx="171450" cy="17145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486400" y="1543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14900" y="20574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86400" y="23431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00600" y="12573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86350" y="171450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00600" y="2686050"/>
            <a:ext cx="171450" cy="17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>
            <a:off x="3143250" y="1943100"/>
            <a:ext cx="2457450" cy="400050"/>
          </a:xfrm>
          <a:prstGeom prst="line">
            <a:avLst/>
          </a:prstGeom>
          <a:ln w="38100">
            <a:solidFill>
              <a:srgbClr val="CC009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7FD1A02D-53DF-C6F0-527A-F5599BA4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80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/>
          <p:cNvSpPr>
            <a:spLocks noGrp="1"/>
          </p:cNvSpPr>
          <p:nvPr>
            <p:ph idx="1"/>
          </p:nvPr>
        </p:nvSpPr>
        <p:spPr>
          <a:xfrm>
            <a:off x="457199" y="4470265"/>
            <a:ext cx="8229591" cy="5472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should the weights be?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857499" y="1457110"/>
            <a:ext cx="3761244" cy="2874656"/>
            <a:chOff x="2435772" y="1338216"/>
            <a:chExt cx="5014991" cy="3832874"/>
          </a:xfrm>
        </p:grpSpPr>
        <p:sp>
          <p:nvSpPr>
            <p:cNvPr id="8" name="TextBox 7"/>
            <p:cNvSpPr txBox="1"/>
            <p:nvPr/>
          </p:nvSpPr>
          <p:spPr>
            <a:xfrm>
              <a:off x="7014318" y="3780360"/>
              <a:ext cx="43644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x1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7714" y="1338216"/>
              <a:ext cx="43644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x2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435772" y="1755741"/>
              <a:ext cx="4477407" cy="3415349"/>
              <a:chOff x="1615960" y="1787273"/>
              <a:chExt cx="4477407" cy="3415349"/>
            </a:xfrm>
          </p:grpSpPr>
          <p:cxnSp>
            <p:nvCxnSpPr>
              <p:cNvPr id="5" name="Straight Arrow Connector 4"/>
              <p:cNvCxnSpPr/>
              <p:nvPr/>
            </p:nvCxnSpPr>
            <p:spPr bwMode="auto">
              <a:xfrm>
                <a:off x="1615960" y="3996558"/>
                <a:ext cx="447740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7" name="Straight Arrow Connector 6"/>
              <p:cNvCxnSpPr/>
              <p:nvPr/>
            </p:nvCxnSpPr>
            <p:spPr bwMode="auto">
              <a:xfrm flipV="1">
                <a:off x="3686502" y="1787273"/>
                <a:ext cx="0" cy="341534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1978572" y="4343400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2272862" y="4054366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2756338" y="4639003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804948" y="3657021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1861000" y="3409004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 bwMode="auto">
              <a:xfrm>
                <a:off x="2469931" y="2892393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3002017" y="2287313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3359368" y="4171805"/>
                <a:ext cx="197069" cy="19706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3934823" y="289575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3808685" y="3459952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4357839" y="2187176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 bwMode="auto">
              <a:xfrm>
                <a:off x="4422227" y="2825968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4908330" y="23929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5270937" y="2832693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4866288" y="3258945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4430096" y="373526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5468006" y="3723289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4866288" y="4295814"/>
                <a:ext cx="197069" cy="197069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800" b="1">
                  <a:cs typeface="Arial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454376" y="3955608"/>
              <a:ext cx="66514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(0, 0)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57199" y="1092930"/>
            <a:ext cx="822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/>
              <a:t>Decision = sign(</a:t>
            </a:r>
            <a:r>
              <a:rPr lang="en-US" sz="1800" b="1" dirty="0" err="1"/>
              <a:t>w</a:t>
            </a:r>
            <a:r>
              <a:rPr lang="en-US" sz="1800" baseline="30000" dirty="0" err="1"/>
              <a:t>T</a:t>
            </a:r>
            <a:r>
              <a:rPr lang="en-US" sz="1800" b="1" dirty="0" err="1"/>
              <a:t>x</a:t>
            </a:r>
            <a:r>
              <a:rPr lang="en-US" sz="1800" dirty="0"/>
              <a:t>) = sign(w1*x1 + w2*x2)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420D66-92F4-2B47-5557-1769B7320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2CA51F02-A046-63F9-74EC-17B9EE0D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099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Content Placeholder 4"/>
          <p:cNvGraphicFramePr>
            <a:graphicFrameLocks noChangeAspect="1"/>
          </p:cNvGraphicFramePr>
          <p:nvPr/>
        </p:nvGraphicFramePr>
        <p:xfrm>
          <a:off x="5453063" y="2343150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03112" progId="Equation.3">
                  <p:embed/>
                </p:oleObj>
              </mc:Choice>
              <mc:Fallback>
                <p:oleObj name="Equation" r:id="rId3" imgW="901309" imgH="203112" progId="Equation.3">
                  <p:embed/>
                  <p:pic>
                    <p:nvPicPr>
                      <p:cNvPr id="1026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343150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30" name="Straight Connector 13"/>
          <p:cNvCxnSpPr>
            <a:cxnSpLocks noChangeShapeType="1"/>
          </p:cNvCxnSpPr>
          <p:nvPr/>
        </p:nvCxnSpPr>
        <p:spPr bwMode="auto">
          <a:xfrm rot="5400000">
            <a:off x="1287066" y="2486025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1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2914650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2" name="Straight Arrow Connector 16"/>
          <p:cNvCxnSpPr>
            <a:cxnSpLocks noChangeShapeType="1"/>
          </p:cNvCxnSpPr>
          <p:nvPr/>
        </p:nvCxnSpPr>
        <p:spPr bwMode="auto">
          <a:xfrm>
            <a:off x="1543050" y="1428750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5657850" y="1085850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085850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6686550" y="1085850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085850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914900" y="1371600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4953063"/>
            <a:ext cx="87556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B5DC8-0922-4A6C-AF36-CE7C147E1AC2}"/>
              </a:ext>
            </a:extLst>
          </p:cNvPr>
          <p:cNvSpPr txBox="1"/>
          <p:nvPr/>
        </p:nvSpPr>
        <p:spPr>
          <a:xfrm>
            <a:off x="5514937" y="3137181"/>
            <a:ext cx="210506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Compare to:</a:t>
            </a:r>
          </a:p>
          <a:p>
            <a:r>
              <a:rPr lang="en-US" i="1" dirty="0">
                <a:solidFill>
                  <a:schemeClr val="bg2"/>
                </a:solidFill>
              </a:rPr>
              <a:t>slope</a:t>
            </a:r>
            <a:r>
              <a:rPr lang="en-US" dirty="0"/>
              <a:t>*x + </a:t>
            </a:r>
            <a:r>
              <a:rPr lang="en-US" i="1" dirty="0">
                <a:solidFill>
                  <a:srgbClr val="00B050"/>
                </a:solidFill>
              </a:rPr>
              <a:t>y-intercept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= y</a:t>
            </a:r>
          </a:p>
          <a:p>
            <a:endParaRPr lang="en-US" dirty="0"/>
          </a:p>
          <a:p>
            <a:r>
              <a:rPr lang="en-US" dirty="0"/>
              <a:t>ax + b = -cy</a:t>
            </a:r>
          </a:p>
          <a:p>
            <a:r>
              <a:rPr lang="en-US" dirty="0"/>
              <a:t>(-a/c) x + (-b/c) = y</a:t>
            </a:r>
          </a:p>
          <a:p>
            <a:endParaRPr lang="bg-BG" dirty="0"/>
          </a:p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3B6800-A91C-44CC-9EC7-3548D7A8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6A1BB7-CCDF-AEDA-B530-E6AEC408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244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395803"/>
              </p:ext>
            </p:extLst>
          </p:nvPr>
        </p:nvGraphicFramePr>
        <p:xfrm>
          <a:off x="5686425" y="3465517"/>
          <a:ext cx="1600200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205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465517"/>
                        <a:ext cx="1600200" cy="379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952136"/>
              </p:ext>
            </p:extLst>
          </p:nvPr>
        </p:nvGraphicFramePr>
        <p:xfrm>
          <a:off x="5657850" y="1254526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254526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16736"/>
              </p:ext>
            </p:extLst>
          </p:nvPr>
        </p:nvGraphicFramePr>
        <p:xfrm>
          <a:off x="6686550" y="1254526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254526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914562"/>
              </p:ext>
            </p:extLst>
          </p:nvPr>
        </p:nvGraphicFramePr>
        <p:xfrm>
          <a:off x="5453063" y="2511826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511826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4914900" y="1540276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cxnSp>
        <p:nvCxnSpPr>
          <p:cNvPr id="2057" name="Straight Connector 13"/>
          <p:cNvCxnSpPr>
            <a:cxnSpLocks noChangeShapeType="1"/>
          </p:cNvCxnSpPr>
          <p:nvPr/>
        </p:nvCxnSpPr>
        <p:spPr bwMode="auto">
          <a:xfrm rot="5400000">
            <a:off x="1287066" y="2486025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8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2914650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059" name="Straight Arrow Connector 16"/>
          <p:cNvCxnSpPr>
            <a:cxnSpLocks noChangeShapeType="1"/>
          </p:cNvCxnSpPr>
          <p:nvPr/>
        </p:nvCxnSpPr>
        <p:spPr bwMode="auto">
          <a:xfrm>
            <a:off x="1543050" y="1428750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060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800350" y="1885950"/>
            <a:ext cx="8001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3287316" y="2097881"/>
          <a:ext cx="483394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20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316" y="2097881"/>
                        <a:ext cx="483394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230541" y="3216676"/>
            <a:ext cx="456009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1143000" y="4953063"/>
            <a:ext cx="87556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E965B-CCF1-45EA-A3A7-904D93537DC8}"/>
              </a:ext>
            </a:extLst>
          </p:cNvPr>
          <p:cNvSpPr txBox="1"/>
          <p:nvPr/>
        </p:nvSpPr>
        <p:spPr>
          <a:xfrm>
            <a:off x="6172168" y="424190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1B9A5-AECB-4C96-911F-CD75CB2F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12D6F2-AE45-6CD4-D47C-1A8A7801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5055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280756"/>
              </p:ext>
            </p:extLst>
          </p:nvPr>
        </p:nvGraphicFramePr>
        <p:xfrm>
          <a:off x="5686425" y="3785114"/>
          <a:ext cx="1600200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5122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785114"/>
                        <a:ext cx="1600200" cy="379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096843"/>
              </p:ext>
            </p:extLst>
          </p:nvPr>
        </p:nvGraphicFramePr>
        <p:xfrm>
          <a:off x="5657850" y="1574123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5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574123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135390"/>
              </p:ext>
            </p:extLst>
          </p:nvPr>
        </p:nvGraphicFramePr>
        <p:xfrm>
          <a:off x="6686550" y="1574123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51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574123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636857"/>
              </p:ext>
            </p:extLst>
          </p:nvPr>
        </p:nvGraphicFramePr>
        <p:xfrm>
          <a:off x="5453063" y="2831423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51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831423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4914900" y="1859873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cxnSp>
        <p:nvCxnSpPr>
          <p:cNvPr id="5131" name="Straight Connector 13"/>
          <p:cNvCxnSpPr>
            <a:cxnSpLocks noChangeShapeType="1"/>
          </p:cNvCxnSpPr>
          <p:nvPr/>
        </p:nvCxnSpPr>
        <p:spPr bwMode="auto">
          <a:xfrm rot="5400000">
            <a:off x="1287066" y="2974298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2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3402923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3" name="Straight Arrow Connector 16"/>
          <p:cNvCxnSpPr>
            <a:cxnSpLocks noChangeShapeType="1"/>
          </p:cNvCxnSpPr>
          <p:nvPr/>
        </p:nvCxnSpPr>
        <p:spPr bwMode="auto">
          <a:xfrm>
            <a:off x="1543050" y="1917023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134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800350" y="2374223"/>
            <a:ext cx="8001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51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823909"/>
              </p:ext>
            </p:extLst>
          </p:nvPr>
        </p:nvGraphicFramePr>
        <p:xfrm>
          <a:off x="3287316" y="2586154"/>
          <a:ext cx="483394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51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316" y="2586154"/>
                        <a:ext cx="483394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484710" y="1216936"/>
            <a:ext cx="1073944" cy="643162"/>
            <a:chOff x="455613" y="971550"/>
            <a:chExt cx="1431925" cy="857250"/>
          </a:xfrm>
        </p:grpSpPr>
        <p:sp>
          <p:nvSpPr>
            <p:cNvPr id="5138" name="Oval 23"/>
            <p:cNvSpPr>
              <a:spLocks noChangeArrowheads="1"/>
            </p:cNvSpPr>
            <p:nvPr/>
          </p:nvSpPr>
          <p:spPr bwMode="auto">
            <a:xfrm>
              <a:off x="1524000" y="16002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graphicFrame>
          <p:nvGraphicFramePr>
            <p:cNvPr id="5128" name="Object 7"/>
            <p:cNvGraphicFramePr>
              <a:graphicFrameLocks noChangeAspect="1"/>
            </p:cNvGraphicFramePr>
            <p:nvPr/>
          </p:nvGraphicFramePr>
          <p:xfrm>
            <a:off x="455613" y="971550"/>
            <a:ext cx="1431925" cy="688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69900" imgH="228600" progId="Equation.3">
                    <p:embed/>
                  </p:oleObj>
                </mc:Choice>
                <mc:Fallback>
                  <p:oleObj name="Equation" r:id="rId13" imgW="469900" imgH="228600" progId="Equation.3">
                    <p:embed/>
                    <p:pic>
                      <p:nvPicPr>
                        <p:cNvPr id="512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613" y="971550"/>
                          <a:ext cx="1431925" cy="6889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136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230541" y="3536273"/>
            <a:ext cx="456009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8" name="TextBox 17"/>
          <p:cNvSpPr txBox="1"/>
          <p:nvPr/>
        </p:nvSpPr>
        <p:spPr>
          <a:xfrm>
            <a:off x="1143000" y="4953063"/>
            <a:ext cx="87556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2D5A8F-F959-4F38-84A8-76A7D04B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10D94F0-955C-A215-9CAC-A9CECF60C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2E3C3-3F4F-B413-A9C8-4930E9AC6059}"/>
              </a:ext>
            </a:extLst>
          </p:cNvPr>
          <p:cNvSpPr txBox="1"/>
          <p:nvPr/>
        </p:nvSpPr>
        <p:spPr>
          <a:xfrm>
            <a:off x="6172168" y="832563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</p:spTree>
    <p:extLst>
      <p:ext uri="{BB962C8B-B14F-4D97-AF65-F5344CB8AC3E}">
        <p14:creationId xmlns:p14="http://schemas.microsoft.com/office/powerpoint/2010/main" val="991973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509584"/>
              </p:ext>
            </p:extLst>
          </p:nvPr>
        </p:nvGraphicFramePr>
        <p:xfrm>
          <a:off x="5686425" y="3616438"/>
          <a:ext cx="1600200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6146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616438"/>
                        <a:ext cx="1600200" cy="379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668538"/>
              </p:ext>
            </p:extLst>
          </p:nvPr>
        </p:nvGraphicFramePr>
        <p:xfrm>
          <a:off x="5657850" y="1405447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6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405447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767800"/>
              </p:ext>
            </p:extLst>
          </p:nvPr>
        </p:nvGraphicFramePr>
        <p:xfrm>
          <a:off x="6686550" y="1405447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6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405447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232670"/>
              </p:ext>
            </p:extLst>
          </p:nvPr>
        </p:nvGraphicFramePr>
        <p:xfrm>
          <a:off x="5453063" y="2662747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6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662747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4914900" y="1691197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cxnSp>
        <p:nvCxnSpPr>
          <p:cNvPr id="6156" name="Straight Connector 13"/>
          <p:cNvCxnSpPr>
            <a:cxnSpLocks noChangeShapeType="1"/>
          </p:cNvCxnSpPr>
          <p:nvPr/>
        </p:nvCxnSpPr>
        <p:spPr bwMode="auto">
          <a:xfrm rot="5400000">
            <a:off x="1287066" y="2805622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7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3234247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158" name="Straight Arrow Connector 16"/>
          <p:cNvCxnSpPr>
            <a:cxnSpLocks noChangeShapeType="1"/>
          </p:cNvCxnSpPr>
          <p:nvPr/>
        </p:nvCxnSpPr>
        <p:spPr bwMode="auto">
          <a:xfrm>
            <a:off x="1543050" y="1748347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6159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800350" y="2205547"/>
            <a:ext cx="8001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61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219866"/>
              </p:ext>
            </p:extLst>
          </p:nvPr>
        </p:nvGraphicFramePr>
        <p:xfrm>
          <a:off x="3287316" y="2417478"/>
          <a:ext cx="483394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61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316" y="2417478"/>
                        <a:ext cx="483394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484710" y="1048260"/>
            <a:ext cx="1073944" cy="1113235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6166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50"/>
              </a:p>
            </p:txBody>
          </p:sp>
          <p:graphicFrame>
            <p:nvGraphicFramePr>
              <p:cNvPr id="6153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469900" imgH="228600" progId="Equation.3">
                      <p:embed/>
                    </p:oleObj>
                  </mc:Choice>
                  <mc:Fallback>
                    <p:oleObj name="Equation" r:id="rId13" imgW="469900" imgH="228600" progId="Equation.3">
                      <p:embed/>
                      <p:pic>
                        <p:nvPicPr>
                          <p:cNvPr id="6153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167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6152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4885" imgH="164885" progId="Equation.3">
                    <p:embed/>
                  </p:oleObj>
                </mc:Choice>
                <mc:Fallback>
                  <p:oleObj name="Equation" r:id="rId15" imgW="164885" imgH="164885" progId="Equation.3">
                    <p:embed/>
                    <p:pic>
                      <p:nvPicPr>
                        <p:cNvPr id="615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15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121531"/>
              </p:ext>
            </p:extLst>
          </p:nvPr>
        </p:nvGraphicFramePr>
        <p:xfrm>
          <a:off x="1391842" y="4089279"/>
          <a:ext cx="3811190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778000" imgH="469900" progId="Equation.3">
                  <p:embed/>
                </p:oleObj>
              </mc:Choice>
              <mc:Fallback>
                <p:oleObj name="Equation" r:id="rId17" imgW="1778000" imgH="469900" progId="Equation.3">
                  <p:embed/>
                  <p:pic>
                    <p:nvPicPr>
                      <p:cNvPr id="615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1842" y="4089279"/>
                        <a:ext cx="3811190" cy="1007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61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230541" y="3367597"/>
            <a:ext cx="456009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6162" name="TextBox 41"/>
          <p:cNvSpPr txBox="1">
            <a:spLocks noChangeArrowheads="1"/>
          </p:cNvSpPr>
          <p:nvPr/>
        </p:nvSpPr>
        <p:spPr bwMode="auto">
          <a:xfrm>
            <a:off x="5543550" y="4203579"/>
            <a:ext cx="1943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372100" y="4089279"/>
            <a:ext cx="114300" cy="9144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6164" name="Rectangle 24"/>
          <p:cNvSpPr>
            <a:spLocks noChangeArrowheads="1"/>
          </p:cNvSpPr>
          <p:nvPr/>
        </p:nvSpPr>
        <p:spPr bwMode="auto">
          <a:xfrm>
            <a:off x="3829050" y="3869104"/>
            <a:ext cx="1714500" cy="12573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25" name="Right Brace 24"/>
          <p:cNvSpPr/>
          <p:nvPr/>
        </p:nvSpPr>
        <p:spPr bwMode="auto">
          <a:xfrm>
            <a:off x="5486400" y="4203579"/>
            <a:ext cx="114300" cy="9144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5387" y="4896886"/>
            <a:ext cx="87556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38D11-5EC5-4757-B796-9833D6F6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3D8B78A9-FC48-28C6-F1BB-B25933FFB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248A8-5949-DECC-0166-1EA96884ED93}"/>
              </a:ext>
            </a:extLst>
          </p:cNvPr>
          <p:cNvSpPr txBox="1"/>
          <p:nvPr/>
        </p:nvSpPr>
        <p:spPr>
          <a:xfrm>
            <a:off x="6015176" y="739352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</p:spTree>
    <p:extLst>
      <p:ext uri="{BB962C8B-B14F-4D97-AF65-F5344CB8AC3E}">
        <p14:creationId xmlns:p14="http://schemas.microsoft.com/office/powerpoint/2010/main" val="3912855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803614"/>
              </p:ext>
            </p:extLst>
          </p:nvPr>
        </p:nvGraphicFramePr>
        <p:xfrm>
          <a:off x="5686425" y="3580926"/>
          <a:ext cx="1600200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48975" imgH="177723" progId="Equation.3">
                  <p:embed/>
                </p:oleObj>
              </mc:Choice>
              <mc:Fallback>
                <p:oleObj name="Equation" r:id="rId3" imgW="748975" imgH="177723" progId="Equation.3">
                  <p:embed/>
                  <p:pic>
                    <p:nvPicPr>
                      <p:cNvPr id="7170" name="Content Placeholder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580926"/>
                        <a:ext cx="1600200" cy="379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28503"/>
              </p:ext>
            </p:extLst>
          </p:nvPr>
        </p:nvGraphicFramePr>
        <p:xfrm>
          <a:off x="5657850" y="1369935"/>
          <a:ext cx="800100" cy="90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33169" imgH="457002" progId="Equation.3">
                  <p:embed/>
                </p:oleObj>
              </mc:Choice>
              <mc:Fallback>
                <p:oleObj name="Equation" r:id="rId5" imgW="533169" imgH="457002" progId="Equation.3">
                  <p:embed/>
                  <p:pic>
                    <p:nvPicPr>
                      <p:cNvPr id="7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1369935"/>
                        <a:ext cx="800100" cy="902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48099"/>
              </p:ext>
            </p:extLst>
          </p:nvPr>
        </p:nvGraphicFramePr>
        <p:xfrm>
          <a:off x="6686550" y="1369935"/>
          <a:ext cx="7524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95085" imgH="457002" progId="Equation.3">
                  <p:embed/>
                </p:oleObj>
              </mc:Choice>
              <mc:Fallback>
                <p:oleObj name="Equation" r:id="rId7" imgW="495085" imgH="457002" progId="Equation.3">
                  <p:embed/>
                  <p:pic>
                    <p:nvPicPr>
                      <p:cNvPr id="71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1369935"/>
                        <a:ext cx="7524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285180"/>
              </p:ext>
            </p:extLst>
          </p:nvPr>
        </p:nvGraphicFramePr>
        <p:xfrm>
          <a:off x="5453063" y="2627235"/>
          <a:ext cx="211693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309" imgH="203112" progId="Equation.3">
                  <p:embed/>
                </p:oleObj>
              </mc:Choice>
              <mc:Fallback>
                <p:oleObj name="Equation" r:id="rId9" imgW="901309" imgH="203112" progId="Equation.3">
                  <p:embed/>
                  <p:pic>
                    <p:nvPicPr>
                      <p:cNvPr id="71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3063" y="2627235"/>
                        <a:ext cx="2116931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4914900" y="1655685"/>
            <a:ext cx="291465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Let</a:t>
            </a:r>
          </a:p>
        </p:txBody>
      </p:sp>
      <p:cxnSp>
        <p:nvCxnSpPr>
          <p:cNvPr id="7180" name="Straight Connector 13"/>
          <p:cNvCxnSpPr>
            <a:cxnSpLocks noChangeShapeType="1"/>
          </p:cNvCxnSpPr>
          <p:nvPr/>
        </p:nvCxnSpPr>
        <p:spPr bwMode="auto">
          <a:xfrm rot="5400000">
            <a:off x="1287066" y="2770110"/>
            <a:ext cx="2570559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1" name="Straight Connector 14"/>
          <p:cNvCxnSpPr>
            <a:cxnSpLocks noChangeShapeType="1"/>
          </p:cNvCxnSpPr>
          <p:nvPr/>
        </p:nvCxnSpPr>
        <p:spPr bwMode="auto">
          <a:xfrm rot="10800000" flipH="1">
            <a:off x="1657350" y="3198735"/>
            <a:ext cx="2857500" cy="1191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182" name="Straight Arrow Connector 16"/>
          <p:cNvCxnSpPr>
            <a:cxnSpLocks noChangeShapeType="1"/>
          </p:cNvCxnSpPr>
          <p:nvPr/>
        </p:nvCxnSpPr>
        <p:spPr bwMode="auto">
          <a:xfrm>
            <a:off x="1543050" y="1712835"/>
            <a:ext cx="2457450" cy="2171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7183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2800350" y="2170035"/>
            <a:ext cx="800100" cy="685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7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679411"/>
              </p:ext>
            </p:extLst>
          </p:nvPr>
        </p:nvGraphicFramePr>
        <p:xfrm>
          <a:off x="3287316" y="2381966"/>
          <a:ext cx="483394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957" imgH="139579" progId="Equation.3">
                  <p:embed/>
                </p:oleObj>
              </mc:Choice>
              <mc:Fallback>
                <p:oleObj name="Equation" r:id="rId11" imgW="164957" imgH="139579" progId="Equation.3">
                  <p:embed/>
                  <p:pic>
                    <p:nvPicPr>
                      <p:cNvPr id="717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316" y="2381966"/>
                        <a:ext cx="483394" cy="376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484710" y="1012748"/>
            <a:ext cx="1073944" cy="1113235"/>
            <a:chOff x="455613" y="971550"/>
            <a:chExt cx="1431925" cy="1483796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55613" y="971550"/>
              <a:ext cx="1431925" cy="1390651"/>
              <a:chOff x="455613" y="971550"/>
              <a:chExt cx="1431925" cy="1390651"/>
            </a:xfrm>
          </p:grpSpPr>
          <p:sp>
            <p:nvSpPr>
              <p:cNvPr id="7189" name="Oval 23"/>
              <p:cNvSpPr>
                <a:spLocks noChangeArrowheads="1"/>
              </p:cNvSpPr>
              <p:nvPr/>
            </p:nvSpPr>
            <p:spPr bwMode="auto">
              <a:xfrm>
                <a:off x="1524000" y="16002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50"/>
              </a:p>
            </p:txBody>
          </p:sp>
          <p:graphicFrame>
            <p:nvGraphicFramePr>
              <p:cNvPr id="7177" name="Object 7"/>
              <p:cNvGraphicFramePr>
                <a:graphicFrameLocks noChangeAspect="1"/>
              </p:cNvGraphicFramePr>
              <p:nvPr/>
            </p:nvGraphicFramePr>
            <p:xfrm>
              <a:off x="455613" y="971550"/>
              <a:ext cx="1431925" cy="688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469900" imgH="228600" progId="Equation.3">
                      <p:embed/>
                    </p:oleObj>
                  </mc:Choice>
                  <mc:Fallback>
                    <p:oleObj name="Equation" r:id="rId13" imgW="469900" imgH="228600" progId="Equation.3">
                      <p:embed/>
                      <p:pic>
                        <p:nvPicPr>
                          <p:cNvPr id="7177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613" y="971550"/>
                            <a:ext cx="1431925" cy="6889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7190" name="Straight Connector 30"/>
              <p:cNvCxnSpPr>
                <a:cxnSpLocks noChangeShapeType="1"/>
              </p:cNvCxnSpPr>
              <p:nvPr/>
            </p:nvCxnSpPr>
            <p:spPr bwMode="auto">
              <a:xfrm rot="5400000">
                <a:off x="1047750" y="1809751"/>
                <a:ext cx="609600" cy="4953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prstDash val="sysDash"/>
                <a:round/>
                <a:headEnd/>
                <a:tailEnd/>
              </a:ln>
            </p:spPr>
          </p:cxnSp>
        </p:grpSp>
        <p:graphicFrame>
          <p:nvGraphicFramePr>
            <p:cNvPr id="7176" name="Object 8"/>
            <p:cNvGraphicFramePr>
              <a:graphicFrameLocks noChangeAspect="1"/>
            </p:cNvGraphicFramePr>
            <p:nvPr/>
          </p:nvGraphicFramePr>
          <p:xfrm>
            <a:off x="1295401" y="1974849"/>
            <a:ext cx="457200" cy="480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64885" imgH="164885" progId="Equation.3">
                    <p:embed/>
                  </p:oleObj>
                </mc:Choice>
                <mc:Fallback>
                  <p:oleObj name="Equation" r:id="rId15" imgW="164885" imgH="164885" progId="Equation.3">
                    <p:embed/>
                    <p:pic>
                      <p:nvPicPr>
                        <p:cNvPr id="717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5401" y="1974849"/>
                          <a:ext cx="457200" cy="48049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7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013312"/>
              </p:ext>
            </p:extLst>
          </p:nvPr>
        </p:nvGraphicFramePr>
        <p:xfrm>
          <a:off x="1283494" y="4115910"/>
          <a:ext cx="4029075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79560" imgH="469800" progId="Equation.3">
                  <p:embed/>
                </p:oleObj>
              </mc:Choice>
              <mc:Fallback>
                <p:oleObj name="Equation" r:id="rId17" imgW="1879560" imgH="469800" progId="Equation.3">
                  <p:embed/>
                  <p:pic>
                    <p:nvPicPr>
                      <p:cNvPr id="717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494" y="4115910"/>
                        <a:ext cx="4029075" cy="10072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85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6230541" y="3332085"/>
            <a:ext cx="456009" cy="1191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7186" name="TextBox 41"/>
          <p:cNvSpPr txBox="1">
            <a:spLocks noChangeArrowheads="1"/>
          </p:cNvSpPr>
          <p:nvPr/>
        </p:nvSpPr>
        <p:spPr bwMode="auto">
          <a:xfrm>
            <a:off x="5543550" y="4230210"/>
            <a:ext cx="1943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/>
              <a:t>distance from point to line</a:t>
            </a:r>
          </a:p>
        </p:txBody>
      </p:sp>
      <p:sp>
        <p:nvSpPr>
          <p:cNvPr id="43" name="Right Brace 42"/>
          <p:cNvSpPr/>
          <p:nvPr/>
        </p:nvSpPr>
        <p:spPr bwMode="auto">
          <a:xfrm>
            <a:off x="5372100" y="4115910"/>
            <a:ext cx="114300" cy="914400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36" y="4953063"/>
            <a:ext cx="1467068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Adapted from Kristen </a:t>
            </a:r>
            <a:r>
              <a:rPr lang="en-US" sz="788" dirty="0" err="1">
                <a:latin typeface="Calibri" pitchFamily="34" charset="0"/>
              </a:rPr>
              <a:t>Grauman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6B12F-7F31-4F60-9BA4-9A225631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43237-167D-4474-8860-073ED3EBC89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D0BD852-376E-5902-9A7C-840BC798D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Lines in R</a:t>
            </a:r>
            <a:r>
              <a:rPr lang="en-US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1BF458-16B4-AE6D-DF4B-E9FA2873F630}"/>
              </a:ext>
            </a:extLst>
          </p:cNvPr>
          <p:cNvSpPr txBox="1"/>
          <p:nvPr/>
        </p:nvSpPr>
        <p:spPr>
          <a:xfrm>
            <a:off x="6015176" y="739352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Slope</a:t>
            </a:r>
            <a:r>
              <a:rPr lang="en-US" dirty="0"/>
              <a:t>: -a/c</a:t>
            </a:r>
          </a:p>
          <a:p>
            <a:r>
              <a:rPr lang="en-US" dirty="0">
                <a:solidFill>
                  <a:srgbClr val="00B050"/>
                </a:solidFill>
              </a:rPr>
              <a:t>Y-intercept</a:t>
            </a:r>
            <a:r>
              <a:rPr lang="en-US" dirty="0"/>
              <a:t>: -b/c</a:t>
            </a:r>
          </a:p>
        </p:txBody>
      </p:sp>
    </p:spTree>
    <p:extLst>
      <p:ext uri="{BB962C8B-B14F-4D97-AF65-F5344CB8AC3E}">
        <p14:creationId xmlns:p14="http://schemas.microsoft.com/office/powerpoint/2010/main" val="2385233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961009"/>
            <a:ext cx="8229599" cy="3943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029200" y="1714500"/>
          <a:ext cx="2513410" cy="67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714500"/>
                        <a:ext cx="2513410" cy="6750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1771650" y="29718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2286000" y="30289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2286000" y="35433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1714500" y="32004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857500" y="30861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3314700" y="37147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486150" y="22860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4057650" y="25146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229100" y="3028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714750" y="3028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3143250" y="20574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686300" y="36004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857750" y="2743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857500" y="42862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229100" y="1885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200650" y="34290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2171700" y="2057400"/>
            <a:ext cx="2686050" cy="268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3371850" y="1600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486150" y="46291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417344" y="3973117"/>
            <a:ext cx="2355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cs typeface="Arial" pitchFamily="34" charset="0"/>
              </a:rPr>
              <a:t>Which line</a:t>
            </a:r>
            <a:br>
              <a:rPr lang="en-US" sz="1800">
                <a:cs typeface="Arial" pitchFamily="34" charset="0"/>
              </a:rPr>
            </a:br>
            <a:r>
              <a:rPr lang="en-US" sz="1800"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2457450" y="1771650"/>
            <a:ext cx="1828800" cy="3028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857500" y="1485900"/>
            <a:ext cx="1085850" cy="348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943100" y="2457450"/>
            <a:ext cx="3371850" cy="1771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0B714-89B8-46BB-B326-C5A87C5382B0}"/>
              </a:ext>
            </a:extLst>
          </p:cNvPr>
          <p:cNvSpPr txBox="1"/>
          <p:nvPr/>
        </p:nvSpPr>
        <p:spPr>
          <a:xfrm>
            <a:off x="1844717" y="1861751"/>
            <a:ext cx="274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2185936" y="1487234"/>
            <a:ext cx="274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B5888-E71F-4A58-B8F3-4A74E719A012}"/>
              </a:ext>
            </a:extLst>
          </p:cNvPr>
          <p:cNvSpPr txBox="1"/>
          <p:nvPr/>
        </p:nvSpPr>
        <p:spPr>
          <a:xfrm>
            <a:off x="2946382" y="1395800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1631925" y="2320285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64D2D-4E93-4599-8ABF-031264DF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1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  <p:bldP spid="2" grpId="0"/>
      <p:bldP spid="30" grpId="0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969888"/>
            <a:ext cx="8229599" cy="3943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Find linear function to separate positive and negative examples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029200" y="1714500"/>
          <a:ext cx="2513410" cy="675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57200" progId="Equation.3">
                  <p:embed/>
                </p:oleObj>
              </mc:Choice>
              <mc:Fallback>
                <p:oleObj name="Equation" r:id="rId3" imgW="1701800" imgH="457200" progId="Equation.3">
                  <p:embed/>
                  <p:pic>
                    <p:nvPicPr>
                      <p:cNvPr id="307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714500"/>
                        <a:ext cx="2513410" cy="6750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1771650" y="29718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2286000" y="30289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2286000" y="35433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0" name="Oval 11"/>
          <p:cNvSpPr>
            <a:spLocks noChangeArrowheads="1"/>
          </p:cNvSpPr>
          <p:nvPr/>
        </p:nvSpPr>
        <p:spPr bwMode="auto">
          <a:xfrm>
            <a:off x="1714500" y="32004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1" name="Oval 12"/>
          <p:cNvSpPr>
            <a:spLocks noChangeArrowheads="1"/>
          </p:cNvSpPr>
          <p:nvPr/>
        </p:nvSpPr>
        <p:spPr bwMode="auto">
          <a:xfrm>
            <a:off x="2857500" y="30861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2" name="Oval 13"/>
          <p:cNvSpPr>
            <a:spLocks noChangeArrowheads="1"/>
          </p:cNvSpPr>
          <p:nvPr/>
        </p:nvSpPr>
        <p:spPr bwMode="auto">
          <a:xfrm>
            <a:off x="3314700" y="37147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3" name="Oval 14"/>
          <p:cNvSpPr>
            <a:spLocks noChangeArrowheads="1"/>
          </p:cNvSpPr>
          <p:nvPr/>
        </p:nvSpPr>
        <p:spPr bwMode="auto">
          <a:xfrm>
            <a:off x="3486150" y="22860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4" name="Oval 15"/>
          <p:cNvSpPr>
            <a:spLocks noChangeArrowheads="1"/>
          </p:cNvSpPr>
          <p:nvPr/>
        </p:nvSpPr>
        <p:spPr bwMode="auto">
          <a:xfrm>
            <a:off x="4057650" y="25146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5" name="Oval 16"/>
          <p:cNvSpPr>
            <a:spLocks noChangeArrowheads="1"/>
          </p:cNvSpPr>
          <p:nvPr/>
        </p:nvSpPr>
        <p:spPr bwMode="auto">
          <a:xfrm>
            <a:off x="4229100" y="3028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6" name="Oval 17"/>
          <p:cNvSpPr>
            <a:spLocks noChangeArrowheads="1"/>
          </p:cNvSpPr>
          <p:nvPr/>
        </p:nvSpPr>
        <p:spPr bwMode="auto">
          <a:xfrm>
            <a:off x="3714750" y="3028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7" name="Oval 18"/>
          <p:cNvSpPr>
            <a:spLocks noChangeArrowheads="1"/>
          </p:cNvSpPr>
          <p:nvPr/>
        </p:nvSpPr>
        <p:spPr bwMode="auto">
          <a:xfrm>
            <a:off x="3143250" y="20574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8" name="Oval 19"/>
          <p:cNvSpPr>
            <a:spLocks noChangeArrowheads="1"/>
          </p:cNvSpPr>
          <p:nvPr/>
        </p:nvSpPr>
        <p:spPr bwMode="auto">
          <a:xfrm>
            <a:off x="4686300" y="36004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89" name="Oval 20"/>
          <p:cNvSpPr>
            <a:spLocks noChangeArrowheads="1"/>
          </p:cNvSpPr>
          <p:nvPr/>
        </p:nvSpPr>
        <p:spPr bwMode="auto">
          <a:xfrm>
            <a:off x="4857750" y="2743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0" name="Oval 21"/>
          <p:cNvSpPr>
            <a:spLocks noChangeArrowheads="1"/>
          </p:cNvSpPr>
          <p:nvPr/>
        </p:nvSpPr>
        <p:spPr bwMode="auto">
          <a:xfrm>
            <a:off x="2857500" y="42862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1" name="Oval 22"/>
          <p:cNvSpPr>
            <a:spLocks noChangeArrowheads="1"/>
          </p:cNvSpPr>
          <p:nvPr/>
        </p:nvSpPr>
        <p:spPr bwMode="auto">
          <a:xfrm>
            <a:off x="4229100" y="18859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2" name="Oval 23"/>
          <p:cNvSpPr>
            <a:spLocks noChangeArrowheads="1"/>
          </p:cNvSpPr>
          <p:nvPr/>
        </p:nvSpPr>
        <p:spPr bwMode="auto">
          <a:xfrm>
            <a:off x="5200650" y="34290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66680" name="Line 24"/>
          <p:cNvSpPr>
            <a:spLocks noChangeShapeType="1"/>
          </p:cNvSpPr>
          <p:nvPr/>
        </p:nvSpPr>
        <p:spPr bwMode="auto">
          <a:xfrm>
            <a:off x="2171700" y="2057400"/>
            <a:ext cx="2686050" cy="268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3094" name="Oval 25"/>
          <p:cNvSpPr>
            <a:spLocks noChangeArrowheads="1"/>
          </p:cNvSpPr>
          <p:nvPr/>
        </p:nvSpPr>
        <p:spPr bwMode="auto">
          <a:xfrm>
            <a:off x="3371850" y="1600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3095" name="Oval 26"/>
          <p:cNvSpPr>
            <a:spLocks noChangeArrowheads="1"/>
          </p:cNvSpPr>
          <p:nvPr/>
        </p:nvSpPr>
        <p:spPr bwMode="auto">
          <a:xfrm>
            <a:off x="3486150" y="46291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66683" name="Text Box 27"/>
          <p:cNvSpPr txBox="1">
            <a:spLocks noChangeArrowheads="1"/>
          </p:cNvSpPr>
          <p:nvPr/>
        </p:nvSpPr>
        <p:spPr bwMode="auto">
          <a:xfrm>
            <a:off x="5417344" y="3973117"/>
            <a:ext cx="23550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cs typeface="Arial" pitchFamily="34" charset="0"/>
              </a:rPr>
              <a:t>Which line</a:t>
            </a:r>
            <a:br>
              <a:rPr lang="en-US" sz="1800">
                <a:cs typeface="Arial" pitchFamily="34" charset="0"/>
              </a:rPr>
            </a:br>
            <a:r>
              <a:rPr lang="en-US" sz="1800">
                <a:cs typeface="Arial" pitchFamily="34" charset="0"/>
              </a:rPr>
              <a:t>is best?</a:t>
            </a:r>
          </a:p>
        </p:txBody>
      </p:sp>
      <p:sp>
        <p:nvSpPr>
          <p:cNvPr id="966684" name="Line 28"/>
          <p:cNvSpPr>
            <a:spLocks noChangeShapeType="1"/>
          </p:cNvSpPr>
          <p:nvPr/>
        </p:nvSpPr>
        <p:spPr bwMode="auto">
          <a:xfrm>
            <a:off x="2457450" y="1771650"/>
            <a:ext cx="1828800" cy="3028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66685" name="Line 29"/>
          <p:cNvSpPr>
            <a:spLocks noChangeShapeType="1"/>
          </p:cNvSpPr>
          <p:nvPr/>
        </p:nvSpPr>
        <p:spPr bwMode="auto">
          <a:xfrm>
            <a:off x="2857500" y="1485900"/>
            <a:ext cx="1085850" cy="348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66686" name="Line 30"/>
          <p:cNvSpPr>
            <a:spLocks noChangeShapeType="1"/>
          </p:cNvSpPr>
          <p:nvPr/>
        </p:nvSpPr>
        <p:spPr bwMode="auto">
          <a:xfrm>
            <a:off x="1943100" y="2457450"/>
            <a:ext cx="3371850" cy="1771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29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0B714-89B8-46BB-B326-C5A87C5382B0}"/>
              </a:ext>
            </a:extLst>
          </p:cNvPr>
          <p:cNvSpPr txBox="1"/>
          <p:nvPr/>
        </p:nvSpPr>
        <p:spPr>
          <a:xfrm>
            <a:off x="1844717" y="1861751"/>
            <a:ext cx="274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DEED33-6A8C-404A-926D-B33F7F47759D}"/>
              </a:ext>
            </a:extLst>
          </p:cNvPr>
          <p:cNvSpPr txBox="1"/>
          <p:nvPr/>
        </p:nvSpPr>
        <p:spPr>
          <a:xfrm>
            <a:off x="2185936" y="1487234"/>
            <a:ext cx="274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4B5888-E71F-4A58-B8F3-4A74E719A012}"/>
              </a:ext>
            </a:extLst>
          </p:cNvPr>
          <p:cNvSpPr txBox="1"/>
          <p:nvPr/>
        </p:nvSpPr>
        <p:spPr>
          <a:xfrm>
            <a:off x="2946382" y="1395800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887DA1-528D-4D6E-9FB6-F15E688EC794}"/>
              </a:ext>
            </a:extLst>
          </p:cNvPr>
          <p:cNvSpPr txBox="1"/>
          <p:nvPr/>
        </p:nvSpPr>
        <p:spPr>
          <a:xfrm>
            <a:off x="1631925" y="2320285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</a:t>
            </a:r>
          </a:p>
        </p:txBody>
      </p:sp>
      <p:sp>
        <p:nvSpPr>
          <p:cNvPr id="3" name="Oval 12">
            <a:extLst>
              <a:ext uri="{FF2B5EF4-FFF2-40B4-BE49-F238E27FC236}">
                <a16:creationId xmlns:a16="http://schemas.microsoft.com/office/drawing/2014/main" id="{ADD5C31B-7E85-4C02-B8CB-AB29997ED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361" y="2686050"/>
            <a:ext cx="114300" cy="1143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" name="Oval 12">
            <a:extLst>
              <a:ext uri="{FF2B5EF4-FFF2-40B4-BE49-F238E27FC236}">
                <a16:creationId xmlns:a16="http://schemas.microsoft.com/office/drawing/2014/main" id="{7AA4160C-E043-4EE0-84AB-1E1323022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726" y="4433501"/>
            <a:ext cx="114300" cy="1143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869354EB-0B4A-4D80-B98E-5080F8C7A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2922418"/>
            <a:ext cx="114300" cy="1143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7EFD10-8C64-4886-A611-81BCC35A81F6}"/>
              </a:ext>
            </a:extLst>
          </p:cNvPr>
          <p:cNvSpPr txBox="1"/>
          <p:nvPr/>
        </p:nvSpPr>
        <p:spPr>
          <a:xfrm>
            <a:off x="6172200" y="2863593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Not seen until test time, </a:t>
            </a:r>
          </a:p>
          <a:p>
            <a:r>
              <a:rPr lang="en-US" sz="900" dirty="0"/>
              <a:t>of class blue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64D2D-4E93-4599-8ABF-031264DF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7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80" grpId="0" animBg="1"/>
      <p:bldP spid="966683" grpId="0"/>
      <p:bldP spid="966684" grpId="0" animBg="1"/>
      <p:bldP spid="966685" grpId="0" animBg="1"/>
      <p:bldP spid="966686" grpId="0" animBg="1"/>
      <p:bldP spid="2" grpId="0"/>
      <p:bldP spid="30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</a:t>
            </a:r>
          </a:p>
        </p:txBody>
      </p:sp>
      <p:sp>
        <p:nvSpPr>
          <p:cNvPr id="445443" name="Rectangle 3"/>
          <p:cNvSpPr>
            <a:spLocks noGrp="1" noChangeArrowheads="1"/>
          </p:cNvSpPr>
          <p:nvPr>
            <p:ph idx="1"/>
          </p:nvPr>
        </p:nvSpPr>
        <p:spPr>
          <a:xfrm>
            <a:off x="5200650" y="1028700"/>
            <a:ext cx="2800350" cy="360045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sz="2100" dirty="0">
                <a:latin typeface="Arial" pitchFamily="34" charset="0"/>
              </a:rPr>
              <a:t>Discriminative classifier based on </a:t>
            </a:r>
            <a:r>
              <a:rPr lang="en-US" sz="2100" i="1" dirty="0">
                <a:latin typeface="Arial" pitchFamily="34" charset="0"/>
              </a:rPr>
              <a:t>optimal separating line (for 2d case)</a:t>
            </a:r>
          </a:p>
          <a:p>
            <a:endParaRPr lang="en-US" sz="2100" dirty="0">
              <a:latin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100" dirty="0">
                <a:latin typeface="Arial" pitchFamily="34" charset="0"/>
              </a:rPr>
              <a:t>Maximize the </a:t>
            </a:r>
            <a:r>
              <a:rPr lang="en-US" sz="2100" i="1" dirty="0">
                <a:solidFill>
                  <a:srgbClr val="00B050"/>
                </a:solidFill>
                <a:latin typeface="Arial" pitchFamily="34" charset="0"/>
              </a:rPr>
              <a:t>margin</a:t>
            </a:r>
            <a:r>
              <a:rPr lang="en-US" sz="2100" i="1" dirty="0">
                <a:latin typeface="Arial" pitchFamily="34" charset="0"/>
              </a:rPr>
              <a:t> </a:t>
            </a:r>
            <a:r>
              <a:rPr lang="en-US" sz="2100" dirty="0">
                <a:latin typeface="Arial" pitchFamily="34" charset="0"/>
              </a:rPr>
              <a:t>between the positive and negative training examples</a:t>
            </a:r>
          </a:p>
        </p:txBody>
      </p:sp>
      <p:sp>
        <p:nvSpPr>
          <p:cNvPr id="61444" name="Oval 8"/>
          <p:cNvSpPr>
            <a:spLocks noChangeArrowheads="1"/>
          </p:cNvSpPr>
          <p:nvPr/>
        </p:nvSpPr>
        <p:spPr bwMode="auto">
          <a:xfrm>
            <a:off x="1428750" y="26860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5" name="Oval 9"/>
          <p:cNvSpPr>
            <a:spLocks noChangeArrowheads="1"/>
          </p:cNvSpPr>
          <p:nvPr/>
        </p:nvSpPr>
        <p:spPr bwMode="auto">
          <a:xfrm>
            <a:off x="1943100" y="27432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6" name="Oval 10"/>
          <p:cNvSpPr>
            <a:spLocks noChangeArrowheads="1"/>
          </p:cNvSpPr>
          <p:nvPr/>
        </p:nvSpPr>
        <p:spPr bwMode="auto">
          <a:xfrm>
            <a:off x="1943100" y="32575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7" name="Oval 11"/>
          <p:cNvSpPr>
            <a:spLocks noChangeArrowheads="1"/>
          </p:cNvSpPr>
          <p:nvPr/>
        </p:nvSpPr>
        <p:spPr bwMode="auto">
          <a:xfrm>
            <a:off x="1371600" y="29146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8" name="Oval 12"/>
          <p:cNvSpPr>
            <a:spLocks noChangeArrowheads="1"/>
          </p:cNvSpPr>
          <p:nvPr/>
        </p:nvSpPr>
        <p:spPr bwMode="auto">
          <a:xfrm>
            <a:off x="2514600" y="280035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49" name="Oval 13"/>
          <p:cNvSpPr>
            <a:spLocks noChangeArrowheads="1"/>
          </p:cNvSpPr>
          <p:nvPr/>
        </p:nvSpPr>
        <p:spPr bwMode="auto">
          <a:xfrm>
            <a:off x="2971800" y="34290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0" name="Oval 14"/>
          <p:cNvSpPr>
            <a:spLocks noChangeArrowheads="1"/>
          </p:cNvSpPr>
          <p:nvPr/>
        </p:nvSpPr>
        <p:spPr bwMode="auto">
          <a:xfrm>
            <a:off x="3143250" y="20002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1" name="Oval 15"/>
          <p:cNvSpPr>
            <a:spLocks noChangeArrowheads="1"/>
          </p:cNvSpPr>
          <p:nvPr/>
        </p:nvSpPr>
        <p:spPr bwMode="auto">
          <a:xfrm>
            <a:off x="3714750" y="22288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2" name="Oval 16"/>
          <p:cNvSpPr>
            <a:spLocks noChangeArrowheads="1"/>
          </p:cNvSpPr>
          <p:nvPr/>
        </p:nvSpPr>
        <p:spPr bwMode="auto">
          <a:xfrm>
            <a:off x="3886200" y="2743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3" name="Oval 17"/>
          <p:cNvSpPr>
            <a:spLocks noChangeArrowheads="1"/>
          </p:cNvSpPr>
          <p:nvPr/>
        </p:nvSpPr>
        <p:spPr bwMode="auto">
          <a:xfrm>
            <a:off x="3371850" y="2743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4" name="Oval 18"/>
          <p:cNvSpPr>
            <a:spLocks noChangeArrowheads="1"/>
          </p:cNvSpPr>
          <p:nvPr/>
        </p:nvSpPr>
        <p:spPr bwMode="auto">
          <a:xfrm>
            <a:off x="2800350" y="17716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5" name="Oval 19"/>
          <p:cNvSpPr>
            <a:spLocks noChangeArrowheads="1"/>
          </p:cNvSpPr>
          <p:nvPr/>
        </p:nvSpPr>
        <p:spPr bwMode="auto">
          <a:xfrm>
            <a:off x="4343400" y="33147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6" name="Oval 20"/>
          <p:cNvSpPr>
            <a:spLocks noChangeArrowheads="1"/>
          </p:cNvSpPr>
          <p:nvPr/>
        </p:nvSpPr>
        <p:spPr bwMode="auto">
          <a:xfrm>
            <a:off x="4514850" y="24574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7" name="Oval 21"/>
          <p:cNvSpPr>
            <a:spLocks noChangeArrowheads="1"/>
          </p:cNvSpPr>
          <p:nvPr/>
        </p:nvSpPr>
        <p:spPr bwMode="auto">
          <a:xfrm>
            <a:off x="2514600" y="40005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8" name="Oval 22"/>
          <p:cNvSpPr>
            <a:spLocks noChangeArrowheads="1"/>
          </p:cNvSpPr>
          <p:nvPr/>
        </p:nvSpPr>
        <p:spPr bwMode="auto">
          <a:xfrm>
            <a:off x="3886200" y="160020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59" name="Oval 23"/>
          <p:cNvSpPr>
            <a:spLocks noChangeArrowheads="1"/>
          </p:cNvSpPr>
          <p:nvPr/>
        </p:nvSpPr>
        <p:spPr bwMode="auto">
          <a:xfrm>
            <a:off x="4857750" y="31432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60" name="Oval 25"/>
          <p:cNvSpPr>
            <a:spLocks noChangeArrowheads="1"/>
          </p:cNvSpPr>
          <p:nvPr/>
        </p:nvSpPr>
        <p:spPr bwMode="auto">
          <a:xfrm>
            <a:off x="3028950" y="1314450"/>
            <a:ext cx="1143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61461" name="Oval 26"/>
          <p:cNvSpPr>
            <a:spLocks noChangeArrowheads="1"/>
          </p:cNvSpPr>
          <p:nvPr/>
        </p:nvSpPr>
        <p:spPr bwMode="auto">
          <a:xfrm>
            <a:off x="3143250" y="4343400"/>
            <a:ext cx="114300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1485900" y="1657350"/>
            <a:ext cx="2686050" cy="30289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771650" y="1200150"/>
            <a:ext cx="2971800" cy="3257550"/>
            <a:chOff x="4724400" y="1600200"/>
            <a:chExt cx="3962400" cy="4343400"/>
          </a:xfrm>
        </p:grpSpPr>
        <p:sp>
          <p:nvSpPr>
            <p:cNvPr id="61465" name="Line 30"/>
            <p:cNvSpPr>
              <a:spLocks noChangeShapeType="1"/>
            </p:cNvSpPr>
            <p:nvPr/>
          </p:nvSpPr>
          <p:spPr bwMode="auto">
            <a:xfrm>
              <a:off x="5029200" y="1600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466" name="Line 30"/>
            <p:cNvSpPr>
              <a:spLocks noChangeShapeType="1"/>
            </p:cNvSpPr>
            <p:nvPr/>
          </p:nvSpPr>
          <p:spPr bwMode="auto">
            <a:xfrm>
              <a:off x="4724400" y="1981200"/>
              <a:ext cx="3657600" cy="396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V="1">
            <a:off x="2114550" y="1885950"/>
            <a:ext cx="514350" cy="45720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 type="arrow" w="med" len="med"/>
            <a:tailEnd type="arrow" w="med" len="med"/>
          </a:ln>
        </p:spPr>
      </p:cxnSp>
      <p:sp>
        <p:nvSpPr>
          <p:cNvPr id="28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3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4F3432-EB32-410C-8977-6FF28FE73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2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2"/>
          <p:cNvSpPr>
            <a:spLocks noGrp="1" noChangeArrowheads="1"/>
          </p:cNvSpPr>
          <p:nvPr>
            <p:ph idx="1"/>
          </p:nvPr>
        </p:nvSpPr>
        <p:spPr>
          <a:xfrm>
            <a:off x="457199" y="1063530"/>
            <a:ext cx="8229599" cy="38862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Given a feature representation for images, how do we learn a model for distinguishing features from different classes?</a:t>
            </a:r>
          </a:p>
        </p:txBody>
      </p:sp>
      <p:pic>
        <p:nvPicPr>
          <p:cNvPr id="15364" name="Picture 4" descr="zeb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513895"/>
            <a:ext cx="18859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oka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13895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4211783" y="2599495"/>
            <a:ext cx="171450" cy="1714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4440383" y="2229806"/>
            <a:ext cx="171450" cy="17145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089812" y="2137102"/>
            <a:ext cx="63671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ea typeface="+mn-ea"/>
                <a:cs typeface="Arial" charset="0"/>
              </a:rPr>
              <a:t>Zebra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089813" y="2485195"/>
            <a:ext cx="99257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ea typeface="+mn-ea"/>
                <a:cs typeface="Arial" charset="0"/>
              </a:rPr>
              <a:t>Non-zebra</a:t>
            </a:r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3086100" y="2313745"/>
            <a:ext cx="2114550" cy="238125"/>
          </a:xfrm>
          <a:custGeom>
            <a:avLst/>
            <a:gdLst>
              <a:gd name="T0" fmla="*/ 0 w 1776"/>
              <a:gd name="T1" fmla="*/ 2147483647 h 200"/>
              <a:gd name="T2" fmla="*/ 2147483647 w 1776"/>
              <a:gd name="T3" fmla="*/ 2147483647 h 200"/>
              <a:gd name="T4" fmla="*/ 2147483647 w 1776"/>
              <a:gd name="T5" fmla="*/ 2147483647 h 200"/>
              <a:gd name="T6" fmla="*/ 2147483647 w 1776"/>
              <a:gd name="T7" fmla="*/ 2147483647 h 200"/>
              <a:gd name="T8" fmla="*/ 2147483647 w 1776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76"/>
              <a:gd name="T16" fmla="*/ 0 h 200"/>
              <a:gd name="T17" fmla="*/ 1776 w 1776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76" h="200">
                <a:moveTo>
                  <a:pt x="0" y="56"/>
                </a:moveTo>
                <a:cubicBezTo>
                  <a:pt x="164" y="28"/>
                  <a:pt x="328" y="0"/>
                  <a:pt x="480" y="8"/>
                </a:cubicBezTo>
                <a:cubicBezTo>
                  <a:pt x="632" y="16"/>
                  <a:pt x="776" y="72"/>
                  <a:pt x="912" y="104"/>
                </a:cubicBezTo>
                <a:cubicBezTo>
                  <a:pt x="1048" y="136"/>
                  <a:pt x="1152" y="200"/>
                  <a:pt x="1296" y="200"/>
                </a:cubicBezTo>
                <a:cubicBezTo>
                  <a:pt x="1440" y="200"/>
                  <a:pt x="1608" y="152"/>
                  <a:pt x="1776" y="10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cxnSp>
        <p:nvCxnSpPr>
          <p:cNvPr id="15373" name="AutoShape 13"/>
          <p:cNvCxnSpPr>
            <a:cxnSpLocks noChangeShapeType="1"/>
          </p:cNvCxnSpPr>
          <p:nvPr/>
        </p:nvCxnSpPr>
        <p:spPr bwMode="auto">
          <a:xfrm rot="5400000" flipH="1">
            <a:off x="5017349" y="1858927"/>
            <a:ext cx="1371600" cy="2163365"/>
          </a:xfrm>
          <a:prstGeom prst="curvedConnector3">
            <a:avLst>
              <a:gd name="adj1" fmla="val 114324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cxnSp>
        <p:nvCxnSpPr>
          <p:cNvPr id="15374" name="AutoShape 14"/>
          <p:cNvCxnSpPr>
            <a:cxnSpLocks noChangeShapeType="1"/>
            <a:endCxn id="15366" idx="2"/>
          </p:cNvCxnSpPr>
          <p:nvPr/>
        </p:nvCxnSpPr>
        <p:spPr bwMode="auto">
          <a:xfrm rot="-5400000">
            <a:off x="2628252" y="2087526"/>
            <a:ext cx="985838" cy="2181225"/>
          </a:xfrm>
          <a:prstGeom prst="curvedConnector2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pic>
        <p:nvPicPr>
          <p:cNvPr id="15375" name="Picture 15" descr="00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3300" y="3513895"/>
            <a:ext cx="1943100" cy="135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377" name="AutoShape 17"/>
          <p:cNvCxnSpPr>
            <a:cxnSpLocks noChangeShapeType="1"/>
          </p:cNvCxnSpPr>
          <p:nvPr/>
        </p:nvCxnSpPr>
        <p:spPr bwMode="auto">
          <a:xfrm rot="-5400000">
            <a:off x="4331657" y="3169209"/>
            <a:ext cx="842963" cy="275034"/>
          </a:xfrm>
          <a:prstGeom prst="curvedConnector3">
            <a:avLst>
              <a:gd name="adj1" fmla="val 49153"/>
            </a:avLst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lg"/>
          </a:ln>
        </p:spPr>
      </p:cxn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4833506" y="2713795"/>
            <a:ext cx="171450" cy="17145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2171700" y="2142296"/>
            <a:ext cx="90601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kern="1200">
                <a:ea typeface="+mn-ea"/>
                <a:cs typeface="Arial" charset="0"/>
              </a:rPr>
              <a:t>Decision</a:t>
            </a:r>
            <a:br>
              <a:rPr lang="en-US" sz="1350" kern="1200">
                <a:ea typeface="+mn-ea"/>
                <a:cs typeface="Arial" charset="0"/>
              </a:rPr>
            </a:br>
            <a:r>
              <a:rPr lang="en-US" sz="1350" kern="1200">
                <a:ea typeface="+mn-ea"/>
                <a:cs typeface="Arial" charset="0"/>
              </a:rPr>
              <a:t>boundary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0DAE39C9-BB60-4782-A03A-11A3FD8FA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0835" y="1980370"/>
            <a:ext cx="171450" cy="17145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1DF112-39CF-49C8-B332-E46A1AF9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46AF-14EF-478B-8252-478AD2312466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31F269-A4A4-36A9-FE53-46E57C451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2041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78767"/>
            <a:ext cx="8229600" cy="514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500" dirty="0"/>
              <a:t>Want line that maximizes the margin.</a:t>
            </a:r>
          </a:p>
        </p:txBody>
      </p:sp>
      <p:graphicFrame>
        <p:nvGraphicFramePr>
          <p:cNvPr id="1104900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694597859"/>
              </p:ext>
            </p:extLst>
          </p:nvPr>
        </p:nvGraphicFramePr>
        <p:xfrm>
          <a:off x="4725591" y="1924796"/>
          <a:ext cx="3275409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110490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591" y="1924796"/>
                        <a:ext cx="3275409" cy="6405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886201" y="4484639"/>
            <a:ext cx="7745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cs typeface="Arial" pitchFamily="34" charset="0"/>
              </a:rPr>
              <a:t>Margin</a:t>
            </a: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1637110" y="3092799"/>
            <a:ext cx="94059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2063354" y="3139232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2063354" y="3555951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1589485" y="3277345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3059907" y="2536777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533775" y="2722514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676650" y="3139232"/>
            <a:ext cx="9406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2775347" y="2352230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4055269" y="3601195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4198144" y="2907061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2538413" y="4157218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3676650" y="2212927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5" name="Oval 18"/>
          <p:cNvSpPr>
            <a:spLocks noChangeArrowheads="1"/>
          </p:cNvSpPr>
          <p:nvPr/>
        </p:nvSpPr>
        <p:spPr bwMode="auto">
          <a:xfrm>
            <a:off x="4482704" y="3463083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6" name="Line 19"/>
          <p:cNvSpPr>
            <a:spLocks noChangeShapeType="1"/>
          </p:cNvSpPr>
          <p:nvPr/>
        </p:nvSpPr>
        <p:spPr bwMode="auto">
          <a:xfrm>
            <a:off x="2206229" y="2212927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117" name="Oval 20"/>
          <p:cNvSpPr>
            <a:spLocks noChangeArrowheads="1"/>
          </p:cNvSpPr>
          <p:nvPr/>
        </p:nvSpPr>
        <p:spPr bwMode="auto">
          <a:xfrm>
            <a:off x="2964656" y="1981945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18" name="Oval 21"/>
          <p:cNvSpPr>
            <a:spLocks noChangeArrowheads="1"/>
          </p:cNvSpPr>
          <p:nvPr/>
        </p:nvSpPr>
        <p:spPr bwMode="auto">
          <a:xfrm>
            <a:off x="3059907" y="4434633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969294" y="2398664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2443163" y="2074814"/>
            <a:ext cx="1659731" cy="212883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121" name="Oval 24"/>
          <p:cNvSpPr>
            <a:spLocks noChangeArrowheads="1"/>
          </p:cNvSpPr>
          <p:nvPr/>
        </p:nvSpPr>
        <p:spPr bwMode="auto">
          <a:xfrm>
            <a:off x="2538413" y="3185668"/>
            <a:ext cx="94060" cy="9167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22" name="Oval 25"/>
          <p:cNvSpPr>
            <a:spLocks noChangeArrowheads="1"/>
          </p:cNvSpPr>
          <p:nvPr/>
        </p:nvSpPr>
        <p:spPr bwMode="auto">
          <a:xfrm>
            <a:off x="2917031" y="3694064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23" name="Oval 26"/>
          <p:cNvSpPr>
            <a:spLocks noChangeArrowheads="1"/>
          </p:cNvSpPr>
          <p:nvPr/>
        </p:nvSpPr>
        <p:spPr bwMode="auto">
          <a:xfrm>
            <a:off x="3249216" y="3139232"/>
            <a:ext cx="9525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676650" y="4250086"/>
            <a:ext cx="473869" cy="370284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1754982" y="3370214"/>
            <a:ext cx="783431" cy="1054894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1731169" y="3879802"/>
            <a:ext cx="1138238" cy="554831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1754982" y="3323780"/>
            <a:ext cx="1398985" cy="1101328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1200150" y="4401295"/>
            <a:ext cx="15327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2443163" y="3092799"/>
            <a:ext cx="284560" cy="27741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3153966" y="3046364"/>
            <a:ext cx="284559" cy="27741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822972" y="3601196"/>
            <a:ext cx="284559" cy="27860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132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686300" y="2747518"/>
            <a:ext cx="2228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1104936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864813271"/>
              </p:ext>
            </p:extLst>
          </p:nvPr>
        </p:nvGraphicFramePr>
        <p:xfrm>
          <a:off x="6686550" y="2724895"/>
          <a:ext cx="13144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76300" imgH="228600" progId="Equation.3">
                  <p:embed/>
                </p:oleObj>
              </mc:Choice>
              <mc:Fallback>
                <p:oleObj name="Equation" r:id="rId6" imgW="876300" imgH="228600" progId="Equation.3">
                  <p:embed/>
                  <p:pic>
                    <p:nvPicPr>
                      <p:cNvPr id="1104936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2724895"/>
                        <a:ext cx="13144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9"/>
          <p:cNvSpPr txBox="1">
            <a:spLocks noChangeArrowheads="1"/>
          </p:cNvSpPr>
          <p:nvPr/>
        </p:nvSpPr>
        <p:spPr bwMode="auto">
          <a:xfrm rot="3054962">
            <a:off x="1118592" y="1887997"/>
            <a:ext cx="1120379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 rot="3244702">
            <a:off x="1328143" y="1605224"/>
            <a:ext cx="1114425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 dirty="0" err="1">
                <a:latin typeface="Tahoma" pitchFamily="34" charset="0"/>
                <a:ea typeface="SimSun" pitchFamily="2" charset="-122"/>
              </a:rPr>
              <a:t>wx+b</a:t>
            </a:r>
            <a:r>
              <a:rPr lang="en-US" altLang="zh-CN" sz="1650" dirty="0">
                <a:latin typeface="Tahoma" pitchFamily="34" charset="0"/>
                <a:ea typeface="SimSun" pitchFamily="2" charset="-122"/>
              </a:rPr>
              <a:t>=0</a:t>
            </a: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 rot="3198884">
            <a:off x="1609130" y="1529024"/>
            <a:ext cx="1169194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EF5CB7-65AF-4EB6-8EF0-5A2B53B0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01" grpId="0"/>
      <p:bldP spid="1104918" grpId="0" animBg="1"/>
      <p:bldP spid="1104919" grpId="0" animBg="1"/>
      <p:bldP spid="1104923" grpId="0" animBg="1"/>
      <p:bldP spid="1104924" grpId="0" animBg="1"/>
      <p:bldP spid="1104925" grpId="0" animBg="1"/>
      <p:bldP spid="1104926" grpId="0" animBg="1"/>
      <p:bldP spid="1104927" grpId="0"/>
      <p:bldP spid="1104928" grpId="0" animBg="1"/>
      <p:bldP spid="1104929" grpId="0" animBg="1"/>
      <p:bldP spid="1104930" grpId="0" animBg="1"/>
      <p:bldP spid="1104935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82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7543"/>
            <a:ext cx="8229600" cy="514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500"/>
              <a:t>Want line that maximizes the margin.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33143880"/>
              </p:ext>
            </p:extLst>
          </p:nvPr>
        </p:nvGraphicFramePr>
        <p:xfrm>
          <a:off x="4725591" y="2040204"/>
          <a:ext cx="3275409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8194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591" y="2040204"/>
                        <a:ext cx="3275409" cy="6405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Oval 6"/>
          <p:cNvSpPr>
            <a:spLocks noChangeArrowheads="1"/>
          </p:cNvSpPr>
          <p:nvPr/>
        </p:nvSpPr>
        <p:spPr bwMode="auto">
          <a:xfrm>
            <a:off x="1637110" y="3208207"/>
            <a:ext cx="94059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3" name="Oval 7"/>
          <p:cNvSpPr>
            <a:spLocks noChangeArrowheads="1"/>
          </p:cNvSpPr>
          <p:nvPr/>
        </p:nvSpPr>
        <p:spPr bwMode="auto">
          <a:xfrm>
            <a:off x="2063354" y="3254640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4" name="Oval 8"/>
          <p:cNvSpPr>
            <a:spLocks noChangeArrowheads="1"/>
          </p:cNvSpPr>
          <p:nvPr/>
        </p:nvSpPr>
        <p:spPr bwMode="auto">
          <a:xfrm>
            <a:off x="2063354" y="3671359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5" name="Oval 9"/>
          <p:cNvSpPr>
            <a:spLocks noChangeArrowheads="1"/>
          </p:cNvSpPr>
          <p:nvPr/>
        </p:nvSpPr>
        <p:spPr bwMode="auto">
          <a:xfrm>
            <a:off x="1589485" y="3392753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6" name="Oval 10"/>
          <p:cNvSpPr>
            <a:spLocks noChangeArrowheads="1"/>
          </p:cNvSpPr>
          <p:nvPr/>
        </p:nvSpPr>
        <p:spPr bwMode="auto">
          <a:xfrm>
            <a:off x="3059907" y="2652185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7" name="Oval 11"/>
          <p:cNvSpPr>
            <a:spLocks noChangeArrowheads="1"/>
          </p:cNvSpPr>
          <p:nvPr/>
        </p:nvSpPr>
        <p:spPr bwMode="auto">
          <a:xfrm>
            <a:off x="3533775" y="2837922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8" name="Oval 12"/>
          <p:cNvSpPr>
            <a:spLocks noChangeArrowheads="1"/>
          </p:cNvSpPr>
          <p:nvPr/>
        </p:nvSpPr>
        <p:spPr bwMode="auto">
          <a:xfrm>
            <a:off x="3676650" y="3254640"/>
            <a:ext cx="9406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09" name="Oval 13"/>
          <p:cNvSpPr>
            <a:spLocks noChangeArrowheads="1"/>
          </p:cNvSpPr>
          <p:nvPr/>
        </p:nvSpPr>
        <p:spPr bwMode="auto">
          <a:xfrm>
            <a:off x="2775347" y="2467638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0" name="Oval 14"/>
          <p:cNvSpPr>
            <a:spLocks noChangeArrowheads="1"/>
          </p:cNvSpPr>
          <p:nvPr/>
        </p:nvSpPr>
        <p:spPr bwMode="auto">
          <a:xfrm>
            <a:off x="4055269" y="3716603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1" name="Oval 15"/>
          <p:cNvSpPr>
            <a:spLocks noChangeArrowheads="1"/>
          </p:cNvSpPr>
          <p:nvPr/>
        </p:nvSpPr>
        <p:spPr bwMode="auto">
          <a:xfrm>
            <a:off x="4198144" y="3022469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2" name="Oval 16"/>
          <p:cNvSpPr>
            <a:spLocks noChangeArrowheads="1"/>
          </p:cNvSpPr>
          <p:nvPr/>
        </p:nvSpPr>
        <p:spPr bwMode="auto">
          <a:xfrm>
            <a:off x="2538413" y="4272626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3" name="Oval 17"/>
          <p:cNvSpPr>
            <a:spLocks noChangeArrowheads="1"/>
          </p:cNvSpPr>
          <p:nvPr/>
        </p:nvSpPr>
        <p:spPr bwMode="auto">
          <a:xfrm>
            <a:off x="3676650" y="2328335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4" name="Oval 18"/>
          <p:cNvSpPr>
            <a:spLocks noChangeArrowheads="1"/>
          </p:cNvSpPr>
          <p:nvPr/>
        </p:nvSpPr>
        <p:spPr bwMode="auto">
          <a:xfrm>
            <a:off x="4482704" y="3578491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5" name="Line 19"/>
          <p:cNvSpPr>
            <a:spLocks noChangeShapeType="1"/>
          </p:cNvSpPr>
          <p:nvPr/>
        </p:nvSpPr>
        <p:spPr bwMode="auto">
          <a:xfrm>
            <a:off x="2206229" y="2328335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8216" name="Oval 20"/>
          <p:cNvSpPr>
            <a:spLocks noChangeArrowheads="1"/>
          </p:cNvSpPr>
          <p:nvPr/>
        </p:nvSpPr>
        <p:spPr bwMode="auto">
          <a:xfrm>
            <a:off x="2964656" y="2097353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7" name="Oval 21"/>
          <p:cNvSpPr>
            <a:spLocks noChangeArrowheads="1"/>
          </p:cNvSpPr>
          <p:nvPr/>
        </p:nvSpPr>
        <p:spPr bwMode="auto">
          <a:xfrm>
            <a:off x="3059907" y="4550041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18" name="Line 22"/>
          <p:cNvSpPr>
            <a:spLocks noChangeShapeType="1"/>
          </p:cNvSpPr>
          <p:nvPr/>
        </p:nvSpPr>
        <p:spPr bwMode="auto">
          <a:xfrm>
            <a:off x="1969294" y="2514072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8219" name="Line 23"/>
          <p:cNvSpPr>
            <a:spLocks noChangeShapeType="1"/>
          </p:cNvSpPr>
          <p:nvPr/>
        </p:nvSpPr>
        <p:spPr bwMode="auto">
          <a:xfrm>
            <a:off x="2443163" y="2190222"/>
            <a:ext cx="1659731" cy="212883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8220" name="Oval 24"/>
          <p:cNvSpPr>
            <a:spLocks noChangeArrowheads="1"/>
          </p:cNvSpPr>
          <p:nvPr/>
        </p:nvSpPr>
        <p:spPr bwMode="auto">
          <a:xfrm>
            <a:off x="2538413" y="3301076"/>
            <a:ext cx="94060" cy="9167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1" name="Oval 25"/>
          <p:cNvSpPr>
            <a:spLocks noChangeArrowheads="1"/>
          </p:cNvSpPr>
          <p:nvPr/>
        </p:nvSpPr>
        <p:spPr bwMode="auto">
          <a:xfrm>
            <a:off x="2917031" y="3809472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2" name="Oval 26"/>
          <p:cNvSpPr>
            <a:spLocks noChangeArrowheads="1"/>
          </p:cNvSpPr>
          <p:nvPr/>
        </p:nvSpPr>
        <p:spPr bwMode="auto">
          <a:xfrm>
            <a:off x="3249216" y="3254640"/>
            <a:ext cx="9525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3" name="Line 27"/>
          <p:cNvSpPr>
            <a:spLocks noChangeShapeType="1"/>
          </p:cNvSpPr>
          <p:nvPr/>
        </p:nvSpPr>
        <p:spPr bwMode="auto">
          <a:xfrm flipV="1">
            <a:off x="3676650" y="4365494"/>
            <a:ext cx="473869" cy="370284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8224" name="Freeform 28"/>
          <p:cNvSpPr>
            <a:spLocks/>
          </p:cNvSpPr>
          <p:nvPr/>
        </p:nvSpPr>
        <p:spPr bwMode="auto">
          <a:xfrm>
            <a:off x="1754982" y="3485622"/>
            <a:ext cx="783431" cy="1054894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5" name="Freeform 29"/>
          <p:cNvSpPr>
            <a:spLocks/>
          </p:cNvSpPr>
          <p:nvPr/>
        </p:nvSpPr>
        <p:spPr bwMode="auto">
          <a:xfrm>
            <a:off x="1731169" y="3995210"/>
            <a:ext cx="1138238" cy="554831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6" name="Freeform 30"/>
          <p:cNvSpPr>
            <a:spLocks/>
          </p:cNvSpPr>
          <p:nvPr/>
        </p:nvSpPr>
        <p:spPr bwMode="auto">
          <a:xfrm>
            <a:off x="1754982" y="3439188"/>
            <a:ext cx="1398985" cy="1101328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7" name="Text Box 31"/>
          <p:cNvSpPr txBox="1">
            <a:spLocks noChangeArrowheads="1"/>
          </p:cNvSpPr>
          <p:nvPr/>
        </p:nvSpPr>
        <p:spPr bwMode="auto">
          <a:xfrm>
            <a:off x="1200150" y="4516703"/>
            <a:ext cx="15327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cs typeface="Arial" pitchFamily="34" charset="0"/>
              </a:rPr>
              <a:t>Support vectors</a:t>
            </a:r>
          </a:p>
        </p:txBody>
      </p:sp>
      <p:sp>
        <p:nvSpPr>
          <p:cNvPr id="8228" name="Oval 32"/>
          <p:cNvSpPr>
            <a:spLocks noChangeArrowheads="1"/>
          </p:cNvSpPr>
          <p:nvPr/>
        </p:nvSpPr>
        <p:spPr bwMode="auto">
          <a:xfrm>
            <a:off x="2443163" y="3208207"/>
            <a:ext cx="284560" cy="27741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29" name="Oval 33"/>
          <p:cNvSpPr>
            <a:spLocks noChangeArrowheads="1"/>
          </p:cNvSpPr>
          <p:nvPr/>
        </p:nvSpPr>
        <p:spPr bwMode="auto">
          <a:xfrm>
            <a:off x="3153966" y="3161772"/>
            <a:ext cx="284559" cy="27741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30" name="Oval 34"/>
          <p:cNvSpPr>
            <a:spLocks noChangeArrowheads="1"/>
          </p:cNvSpPr>
          <p:nvPr/>
        </p:nvSpPr>
        <p:spPr bwMode="auto">
          <a:xfrm>
            <a:off x="2822972" y="3716604"/>
            <a:ext cx="284559" cy="27860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4686300" y="2862926"/>
            <a:ext cx="2228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17314694"/>
              </p:ext>
            </p:extLst>
          </p:nvPr>
        </p:nvGraphicFramePr>
        <p:xfrm>
          <a:off x="6686550" y="2840303"/>
          <a:ext cx="13144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300" imgH="228600" progId="Equation.3">
                  <p:embed/>
                </p:oleObj>
              </mc:Choice>
              <mc:Fallback>
                <p:oleObj name="Equation" r:id="rId5" imgW="876300" imgH="228600" progId="Equation.3">
                  <p:embed/>
                  <p:pic>
                    <p:nvPicPr>
                      <p:cNvPr id="819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2840303"/>
                        <a:ext cx="13144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32" name="Text Box 9"/>
          <p:cNvSpPr txBox="1">
            <a:spLocks noChangeArrowheads="1"/>
          </p:cNvSpPr>
          <p:nvPr/>
        </p:nvSpPr>
        <p:spPr bwMode="auto">
          <a:xfrm rot="3054962">
            <a:off x="1118592" y="2003405"/>
            <a:ext cx="1120379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8233" name="Text Box 10"/>
          <p:cNvSpPr txBox="1">
            <a:spLocks noChangeArrowheads="1"/>
          </p:cNvSpPr>
          <p:nvPr/>
        </p:nvSpPr>
        <p:spPr bwMode="auto">
          <a:xfrm rot="3244702">
            <a:off x="1328143" y="1720632"/>
            <a:ext cx="1114425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8234" name="Text Box 11"/>
          <p:cNvSpPr txBox="1">
            <a:spLocks noChangeArrowheads="1"/>
          </p:cNvSpPr>
          <p:nvPr/>
        </p:nvSpPr>
        <p:spPr bwMode="auto">
          <a:xfrm rot="3198884">
            <a:off x="1609130" y="1644432"/>
            <a:ext cx="1169194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8235" name="Oval 15"/>
          <p:cNvSpPr>
            <a:spLocks noChangeArrowheads="1"/>
          </p:cNvSpPr>
          <p:nvPr/>
        </p:nvSpPr>
        <p:spPr bwMode="auto">
          <a:xfrm>
            <a:off x="4198144" y="3022469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482704" y="3578491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686300" y="3411803"/>
            <a:ext cx="2228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465242"/>
              </p:ext>
            </p:extLst>
          </p:nvPr>
        </p:nvGraphicFramePr>
        <p:xfrm>
          <a:off x="7029450" y="3399897"/>
          <a:ext cx="971550" cy="58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4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399897"/>
                        <a:ext cx="971550" cy="5834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829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543828"/>
              </p:ext>
            </p:extLst>
          </p:nvPr>
        </p:nvGraphicFramePr>
        <p:xfrm>
          <a:off x="6172200" y="4226191"/>
          <a:ext cx="183356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46200" imgH="508000" progId="Equation.3">
                  <p:embed/>
                </p:oleObj>
              </mc:Choice>
              <mc:Fallback>
                <p:oleObj name="Equation" r:id="rId9" imgW="1346200" imgH="508000" progId="Equation.3">
                  <p:embed/>
                  <p:pic>
                    <p:nvPicPr>
                      <p:cNvPr id="43829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226191"/>
                        <a:ext cx="183356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4686300" y="3983303"/>
            <a:ext cx="2228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For support vectors:</a:t>
            </a:r>
          </a:p>
        </p:txBody>
      </p:sp>
      <p:sp>
        <p:nvSpPr>
          <p:cNvPr id="48" name="Text Box 35"/>
          <p:cNvSpPr txBox="1">
            <a:spLocks noChangeArrowheads="1"/>
          </p:cNvSpPr>
          <p:nvPr/>
        </p:nvSpPr>
        <p:spPr bwMode="auto">
          <a:xfrm>
            <a:off x="1143000" y="4914900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11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886201" y="4600047"/>
            <a:ext cx="7745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cs typeface="Arial" pitchFamily="34" charset="0"/>
              </a:rPr>
              <a:t>Margin</a:t>
            </a:r>
          </a:p>
        </p:txBody>
      </p:sp>
      <p:graphicFrame>
        <p:nvGraphicFramePr>
          <p:cNvPr id="51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526444"/>
              </p:ext>
            </p:extLst>
          </p:nvPr>
        </p:nvGraphicFramePr>
        <p:xfrm>
          <a:off x="4800601" y="4251194"/>
          <a:ext cx="1175147" cy="603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469900" progId="Equation.3">
                  <p:embed/>
                </p:oleObj>
              </mc:Choice>
              <mc:Fallback>
                <p:oleObj name="Equation" r:id="rId12" imgW="914400" imgH="469900" progId="Equation.3">
                  <p:embed/>
                  <p:pic>
                    <p:nvPicPr>
                      <p:cNvPr id="51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4251194"/>
                        <a:ext cx="1175147" cy="6036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589AEC-B9C8-44B3-9A63-6AEFD375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70610"/>
            <a:ext cx="8229600" cy="514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500" dirty="0"/>
              <a:t>Want line that maximizes the margin.</a:t>
            </a:r>
          </a:p>
        </p:txBody>
      </p:sp>
      <p:graphicFrame>
        <p:nvGraphicFramePr>
          <p:cNvPr id="9218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92699774"/>
              </p:ext>
            </p:extLst>
          </p:nvPr>
        </p:nvGraphicFramePr>
        <p:xfrm>
          <a:off x="4725591" y="1995813"/>
          <a:ext cx="3275409" cy="640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36800" imgH="457200" progId="Equation.3">
                  <p:embed/>
                </p:oleObj>
              </mc:Choice>
              <mc:Fallback>
                <p:oleObj name="Equation" r:id="rId3" imgW="2336800" imgH="457200" progId="Equation.3">
                  <p:embed/>
                  <p:pic>
                    <p:nvPicPr>
                      <p:cNvPr id="9218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591" y="1995813"/>
                        <a:ext cx="3275409" cy="6405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3886201" y="4555656"/>
            <a:ext cx="77457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Margin</a:t>
            </a:r>
          </a:p>
        </p:txBody>
      </p:sp>
      <p:sp>
        <p:nvSpPr>
          <p:cNvPr id="9224" name="Oval 6"/>
          <p:cNvSpPr>
            <a:spLocks noChangeArrowheads="1"/>
          </p:cNvSpPr>
          <p:nvPr/>
        </p:nvSpPr>
        <p:spPr bwMode="auto">
          <a:xfrm>
            <a:off x="1637110" y="3163816"/>
            <a:ext cx="94059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5" name="Oval 7"/>
          <p:cNvSpPr>
            <a:spLocks noChangeArrowheads="1"/>
          </p:cNvSpPr>
          <p:nvPr/>
        </p:nvSpPr>
        <p:spPr bwMode="auto">
          <a:xfrm>
            <a:off x="2063354" y="3210249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6" name="Oval 8"/>
          <p:cNvSpPr>
            <a:spLocks noChangeArrowheads="1"/>
          </p:cNvSpPr>
          <p:nvPr/>
        </p:nvSpPr>
        <p:spPr bwMode="auto">
          <a:xfrm>
            <a:off x="2063354" y="3626968"/>
            <a:ext cx="95250" cy="9167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7" name="Oval 9"/>
          <p:cNvSpPr>
            <a:spLocks noChangeArrowheads="1"/>
          </p:cNvSpPr>
          <p:nvPr/>
        </p:nvSpPr>
        <p:spPr bwMode="auto">
          <a:xfrm>
            <a:off x="1589485" y="3348362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8" name="Oval 10"/>
          <p:cNvSpPr>
            <a:spLocks noChangeArrowheads="1"/>
          </p:cNvSpPr>
          <p:nvPr/>
        </p:nvSpPr>
        <p:spPr bwMode="auto">
          <a:xfrm>
            <a:off x="3059907" y="2607794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29" name="Oval 11"/>
          <p:cNvSpPr>
            <a:spLocks noChangeArrowheads="1"/>
          </p:cNvSpPr>
          <p:nvPr/>
        </p:nvSpPr>
        <p:spPr bwMode="auto">
          <a:xfrm>
            <a:off x="3533775" y="2793531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0" name="Oval 12"/>
          <p:cNvSpPr>
            <a:spLocks noChangeArrowheads="1"/>
          </p:cNvSpPr>
          <p:nvPr/>
        </p:nvSpPr>
        <p:spPr bwMode="auto">
          <a:xfrm>
            <a:off x="3676650" y="3210249"/>
            <a:ext cx="9406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1" name="Oval 13"/>
          <p:cNvSpPr>
            <a:spLocks noChangeArrowheads="1"/>
          </p:cNvSpPr>
          <p:nvPr/>
        </p:nvSpPr>
        <p:spPr bwMode="auto">
          <a:xfrm>
            <a:off x="2775347" y="2423247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2" name="Oval 14"/>
          <p:cNvSpPr>
            <a:spLocks noChangeArrowheads="1"/>
          </p:cNvSpPr>
          <p:nvPr/>
        </p:nvSpPr>
        <p:spPr bwMode="auto">
          <a:xfrm>
            <a:off x="4055269" y="3672212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3" name="Oval 15"/>
          <p:cNvSpPr>
            <a:spLocks noChangeArrowheads="1"/>
          </p:cNvSpPr>
          <p:nvPr/>
        </p:nvSpPr>
        <p:spPr bwMode="auto">
          <a:xfrm>
            <a:off x="4198144" y="2978078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4" name="Oval 16"/>
          <p:cNvSpPr>
            <a:spLocks noChangeArrowheads="1"/>
          </p:cNvSpPr>
          <p:nvPr/>
        </p:nvSpPr>
        <p:spPr bwMode="auto">
          <a:xfrm>
            <a:off x="2538413" y="4228235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5" name="Oval 17"/>
          <p:cNvSpPr>
            <a:spLocks noChangeArrowheads="1"/>
          </p:cNvSpPr>
          <p:nvPr/>
        </p:nvSpPr>
        <p:spPr bwMode="auto">
          <a:xfrm>
            <a:off x="3676650" y="2283944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6" name="Oval 18"/>
          <p:cNvSpPr>
            <a:spLocks noChangeArrowheads="1"/>
          </p:cNvSpPr>
          <p:nvPr/>
        </p:nvSpPr>
        <p:spPr bwMode="auto">
          <a:xfrm>
            <a:off x="4482704" y="3534100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7" name="Line 19"/>
          <p:cNvSpPr>
            <a:spLocks noChangeShapeType="1"/>
          </p:cNvSpPr>
          <p:nvPr/>
        </p:nvSpPr>
        <p:spPr bwMode="auto">
          <a:xfrm>
            <a:off x="2206229" y="2283944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238" name="Oval 20"/>
          <p:cNvSpPr>
            <a:spLocks noChangeArrowheads="1"/>
          </p:cNvSpPr>
          <p:nvPr/>
        </p:nvSpPr>
        <p:spPr bwMode="auto">
          <a:xfrm>
            <a:off x="2964656" y="2052962"/>
            <a:ext cx="9525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39" name="Oval 21"/>
          <p:cNvSpPr>
            <a:spLocks noChangeArrowheads="1"/>
          </p:cNvSpPr>
          <p:nvPr/>
        </p:nvSpPr>
        <p:spPr bwMode="auto">
          <a:xfrm>
            <a:off x="3059907" y="4505650"/>
            <a:ext cx="9406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0" name="Line 22"/>
          <p:cNvSpPr>
            <a:spLocks noChangeShapeType="1"/>
          </p:cNvSpPr>
          <p:nvPr/>
        </p:nvSpPr>
        <p:spPr bwMode="auto">
          <a:xfrm>
            <a:off x="1969294" y="2469681"/>
            <a:ext cx="1707356" cy="2221706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241" name="Line 23"/>
          <p:cNvSpPr>
            <a:spLocks noChangeShapeType="1"/>
          </p:cNvSpPr>
          <p:nvPr/>
        </p:nvSpPr>
        <p:spPr bwMode="auto">
          <a:xfrm>
            <a:off x="2443163" y="2145831"/>
            <a:ext cx="1659731" cy="212883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242" name="Oval 24"/>
          <p:cNvSpPr>
            <a:spLocks noChangeArrowheads="1"/>
          </p:cNvSpPr>
          <p:nvPr/>
        </p:nvSpPr>
        <p:spPr bwMode="auto">
          <a:xfrm>
            <a:off x="2538413" y="3256685"/>
            <a:ext cx="94060" cy="9167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3" name="Oval 25"/>
          <p:cNvSpPr>
            <a:spLocks noChangeArrowheads="1"/>
          </p:cNvSpPr>
          <p:nvPr/>
        </p:nvSpPr>
        <p:spPr bwMode="auto">
          <a:xfrm>
            <a:off x="2917031" y="3765081"/>
            <a:ext cx="95250" cy="92869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4" name="Oval 26"/>
          <p:cNvSpPr>
            <a:spLocks noChangeArrowheads="1"/>
          </p:cNvSpPr>
          <p:nvPr/>
        </p:nvSpPr>
        <p:spPr bwMode="auto">
          <a:xfrm>
            <a:off x="3249216" y="3210249"/>
            <a:ext cx="95250" cy="9167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5" name="Line 27"/>
          <p:cNvSpPr>
            <a:spLocks noChangeShapeType="1"/>
          </p:cNvSpPr>
          <p:nvPr/>
        </p:nvSpPr>
        <p:spPr bwMode="auto">
          <a:xfrm flipV="1">
            <a:off x="3676650" y="4321103"/>
            <a:ext cx="473869" cy="370284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9246" name="Freeform 28"/>
          <p:cNvSpPr>
            <a:spLocks/>
          </p:cNvSpPr>
          <p:nvPr/>
        </p:nvSpPr>
        <p:spPr bwMode="auto">
          <a:xfrm>
            <a:off x="1754982" y="3441231"/>
            <a:ext cx="783431" cy="1054894"/>
          </a:xfrm>
          <a:custGeom>
            <a:avLst/>
            <a:gdLst>
              <a:gd name="T0" fmla="*/ 792 w 792"/>
              <a:gd name="T1" fmla="*/ 0 h 1094"/>
              <a:gd name="T2" fmla="*/ 408 w 792"/>
              <a:gd name="T3" fmla="*/ 720 h 1094"/>
              <a:gd name="T4" fmla="*/ 0 w 792"/>
              <a:gd name="T5" fmla="*/ 1094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7" name="Freeform 29"/>
          <p:cNvSpPr>
            <a:spLocks/>
          </p:cNvSpPr>
          <p:nvPr/>
        </p:nvSpPr>
        <p:spPr bwMode="auto">
          <a:xfrm>
            <a:off x="1731169" y="3950819"/>
            <a:ext cx="1138238" cy="554831"/>
          </a:xfrm>
          <a:custGeom>
            <a:avLst/>
            <a:gdLst>
              <a:gd name="T0" fmla="*/ 1152 w 1152"/>
              <a:gd name="T1" fmla="*/ 0 h 576"/>
              <a:gd name="T2" fmla="*/ 559 w 1152"/>
              <a:gd name="T3" fmla="*/ 329 h 576"/>
              <a:gd name="T4" fmla="*/ 0 w 1152"/>
              <a:gd name="T5" fmla="*/ 576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8" name="Freeform 30"/>
          <p:cNvSpPr>
            <a:spLocks/>
          </p:cNvSpPr>
          <p:nvPr/>
        </p:nvSpPr>
        <p:spPr bwMode="auto">
          <a:xfrm>
            <a:off x="1754982" y="3394797"/>
            <a:ext cx="1398985" cy="1101328"/>
          </a:xfrm>
          <a:custGeom>
            <a:avLst/>
            <a:gdLst>
              <a:gd name="T0" fmla="*/ 1416 w 1416"/>
              <a:gd name="T1" fmla="*/ 0 h 1142"/>
              <a:gd name="T2" fmla="*/ 699 w 1416"/>
              <a:gd name="T3" fmla="*/ 669 h 1142"/>
              <a:gd name="T4" fmla="*/ 0 w 1416"/>
              <a:gd name="T5" fmla="*/ 1142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49" name="Text Box 31"/>
          <p:cNvSpPr txBox="1">
            <a:spLocks noChangeArrowheads="1"/>
          </p:cNvSpPr>
          <p:nvPr/>
        </p:nvSpPr>
        <p:spPr bwMode="auto">
          <a:xfrm>
            <a:off x="1200150" y="4472312"/>
            <a:ext cx="15327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Support vectors</a:t>
            </a:r>
          </a:p>
        </p:txBody>
      </p:sp>
      <p:sp>
        <p:nvSpPr>
          <p:cNvPr id="9250" name="Oval 32"/>
          <p:cNvSpPr>
            <a:spLocks noChangeArrowheads="1"/>
          </p:cNvSpPr>
          <p:nvPr/>
        </p:nvSpPr>
        <p:spPr bwMode="auto">
          <a:xfrm>
            <a:off x="2443163" y="3163816"/>
            <a:ext cx="284560" cy="27741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1" name="Oval 33"/>
          <p:cNvSpPr>
            <a:spLocks noChangeArrowheads="1"/>
          </p:cNvSpPr>
          <p:nvPr/>
        </p:nvSpPr>
        <p:spPr bwMode="auto">
          <a:xfrm>
            <a:off x="3153966" y="3117381"/>
            <a:ext cx="284559" cy="27741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2" name="Oval 34"/>
          <p:cNvSpPr>
            <a:spLocks noChangeArrowheads="1"/>
          </p:cNvSpPr>
          <p:nvPr/>
        </p:nvSpPr>
        <p:spPr bwMode="auto">
          <a:xfrm>
            <a:off x="2822972" y="3672213"/>
            <a:ext cx="284559" cy="27860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3" name="Text Box 39"/>
          <p:cNvSpPr txBox="1">
            <a:spLocks noChangeArrowheads="1"/>
          </p:cNvSpPr>
          <p:nvPr/>
        </p:nvSpPr>
        <p:spPr bwMode="auto">
          <a:xfrm>
            <a:off x="4686300" y="2818535"/>
            <a:ext cx="222885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For support, vectors, </a:t>
            </a: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169085601"/>
              </p:ext>
            </p:extLst>
          </p:nvPr>
        </p:nvGraphicFramePr>
        <p:xfrm>
          <a:off x="6686550" y="2795912"/>
          <a:ext cx="13144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300" imgH="228600" progId="Equation.3">
                  <p:embed/>
                </p:oleObj>
              </mc:Choice>
              <mc:Fallback>
                <p:oleObj name="Equation" r:id="rId5" imgW="876300" imgH="228600" progId="Equation.3">
                  <p:embed/>
                  <p:pic>
                    <p:nvPicPr>
                      <p:cNvPr id="9219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2795912"/>
                        <a:ext cx="131445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54" name="Text Box 9"/>
          <p:cNvSpPr txBox="1">
            <a:spLocks noChangeArrowheads="1"/>
          </p:cNvSpPr>
          <p:nvPr/>
        </p:nvSpPr>
        <p:spPr bwMode="auto">
          <a:xfrm rot="3054962">
            <a:off x="1118592" y="1959014"/>
            <a:ext cx="1120379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002060"/>
                </a:solidFill>
                <a:latin typeface="Tahoma" pitchFamily="34" charset="0"/>
                <a:ea typeface="SimSun" pitchFamily="2" charset="-122"/>
              </a:rPr>
              <a:t>wx+b=-1</a:t>
            </a:r>
          </a:p>
        </p:txBody>
      </p:sp>
      <p:sp>
        <p:nvSpPr>
          <p:cNvPr id="9255" name="Text Box 10"/>
          <p:cNvSpPr txBox="1">
            <a:spLocks noChangeArrowheads="1"/>
          </p:cNvSpPr>
          <p:nvPr/>
        </p:nvSpPr>
        <p:spPr bwMode="auto">
          <a:xfrm rot="3244702">
            <a:off x="1328143" y="1676241"/>
            <a:ext cx="1114425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latin typeface="Tahoma" pitchFamily="34" charset="0"/>
                <a:ea typeface="SimSun" pitchFamily="2" charset="-122"/>
              </a:rPr>
              <a:t>wx+b=0</a:t>
            </a:r>
          </a:p>
        </p:txBody>
      </p:sp>
      <p:sp>
        <p:nvSpPr>
          <p:cNvPr id="9256" name="Text Box 11"/>
          <p:cNvSpPr txBox="1">
            <a:spLocks noChangeArrowheads="1"/>
          </p:cNvSpPr>
          <p:nvPr/>
        </p:nvSpPr>
        <p:spPr bwMode="auto">
          <a:xfrm rot="3198884">
            <a:off x="1609130" y="1600041"/>
            <a:ext cx="1169194" cy="34624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57175" indent="-257175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1650">
                <a:solidFill>
                  <a:srgbClr val="C00000"/>
                </a:solidFill>
                <a:latin typeface="Tahoma" pitchFamily="34" charset="0"/>
                <a:ea typeface="SimSun" pitchFamily="2" charset="-122"/>
              </a:rPr>
              <a:t>wx+b=1</a:t>
            </a:r>
          </a:p>
        </p:txBody>
      </p:sp>
      <p:sp>
        <p:nvSpPr>
          <p:cNvPr id="9257" name="Oval 15"/>
          <p:cNvSpPr>
            <a:spLocks noChangeArrowheads="1"/>
          </p:cNvSpPr>
          <p:nvPr/>
        </p:nvSpPr>
        <p:spPr bwMode="auto">
          <a:xfrm>
            <a:off x="4198144" y="2978078"/>
            <a:ext cx="94060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8" name="Oval 18"/>
          <p:cNvSpPr>
            <a:spLocks noChangeArrowheads="1"/>
          </p:cNvSpPr>
          <p:nvPr/>
        </p:nvSpPr>
        <p:spPr bwMode="auto">
          <a:xfrm>
            <a:off x="4482704" y="3534100"/>
            <a:ext cx="94059" cy="92869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sp>
        <p:nvSpPr>
          <p:cNvPr id="9259" name="Text Box 36"/>
          <p:cNvSpPr txBox="1">
            <a:spLocks noChangeArrowheads="1"/>
          </p:cNvSpPr>
          <p:nvPr/>
        </p:nvSpPr>
        <p:spPr bwMode="auto">
          <a:xfrm>
            <a:off x="4686300" y="3367412"/>
            <a:ext cx="22288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cs typeface="Arial" pitchFamily="34" charset="0"/>
              </a:rPr>
              <a:t>Distance between point and line: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30898"/>
              </p:ext>
            </p:extLst>
          </p:nvPr>
        </p:nvGraphicFramePr>
        <p:xfrm>
          <a:off x="7029450" y="3355506"/>
          <a:ext cx="971550" cy="583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500" imgH="419100" progId="Equation.3">
                  <p:embed/>
                </p:oleObj>
              </mc:Choice>
              <mc:Fallback>
                <p:oleObj name="Equation" r:id="rId7" imgW="698500" imgH="419100" progId="Equation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355506"/>
                        <a:ext cx="971550" cy="5834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Box 42"/>
          <p:cNvSpPr txBox="1">
            <a:spLocks noChangeArrowheads="1"/>
          </p:cNvSpPr>
          <p:nvPr/>
        </p:nvSpPr>
        <p:spPr bwMode="auto">
          <a:xfrm>
            <a:off x="4686300" y="4110362"/>
            <a:ext cx="3086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cs typeface="Arial" pitchFamily="34" charset="0"/>
              </a:rPr>
              <a:t>Therefore, the margin is  </a:t>
            </a:r>
            <a:r>
              <a:rPr lang="en-US" sz="1800" dirty="0">
                <a:latin typeface="Times New Roman" pitchFamily="18" charset="0"/>
                <a:cs typeface="Arial" pitchFamily="34" charset="0"/>
              </a:rPr>
              <a:t>2 / ||</a:t>
            </a:r>
            <a:r>
              <a:rPr lang="en-US" sz="1800" b="1" dirty="0">
                <a:latin typeface="Times New Roman" pitchFamily="18" charset="0"/>
                <a:cs typeface="Arial" pitchFamily="34" charset="0"/>
              </a:rPr>
              <a:t>w</a:t>
            </a:r>
            <a:r>
              <a:rPr lang="en-US" sz="1800" dirty="0">
                <a:latin typeface="Times New Roman" pitchFamily="18" charset="0"/>
                <a:cs typeface="Arial" pitchFamily="34" charset="0"/>
              </a:rPr>
              <a:t>||</a:t>
            </a:r>
            <a:r>
              <a:rPr lang="en-US" sz="1500" dirty="0">
                <a:latin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9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A30E3-6E2A-472C-AD19-39610AAB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66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 indent="-400050">
              <a:buFontTx/>
              <a:buAutoNum type="arabicPeriod"/>
            </a:pPr>
            <a:r>
              <a:rPr lang="en-US" dirty="0"/>
              <a:t>Maximize margin </a:t>
            </a:r>
            <a:r>
              <a:rPr lang="en-US" dirty="0">
                <a:latin typeface="Times New Roman" pitchFamily="18" charset="0"/>
              </a:rPr>
              <a:t>2/||</a:t>
            </a:r>
            <a:r>
              <a:rPr lang="en-US" b="1" dirty="0">
                <a:latin typeface="Times New Roman" pitchFamily="18" charset="0"/>
              </a:rPr>
              <a:t>w</a:t>
            </a:r>
            <a:r>
              <a:rPr lang="en-US" dirty="0">
                <a:latin typeface="Times New Roman" pitchFamily="18" charset="0"/>
              </a:rPr>
              <a:t>||</a:t>
            </a:r>
          </a:p>
          <a:p>
            <a:pPr marL="400050" indent="-400050">
              <a:buFontTx/>
              <a:buAutoNum type="arabicPeriod"/>
            </a:pPr>
            <a:r>
              <a:rPr lang="en-US" dirty="0"/>
              <a:t>Correctly classify all training data points:</a:t>
            </a:r>
            <a:br>
              <a:rPr lang="en-US" dirty="0"/>
            </a:br>
            <a:br>
              <a:rPr lang="en-US" dirty="0"/>
            </a:br>
            <a:br>
              <a:rPr lang="en-US" i="1" dirty="0">
                <a:latin typeface="Times New Roman" pitchFamily="18" charset="0"/>
              </a:rPr>
            </a:br>
            <a:br>
              <a:rPr lang="en-US" i="1" dirty="0">
                <a:latin typeface="Times New Roman" pitchFamily="18" charset="0"/>
              </a:rPr>
            </a:br>
            <a:endParaRPr lang="en-US" sz="600" dirty="0">
              <a:latin typeface="Times New Roman" pitchFamily="18" charset="0"/>
              <a:cs typeface="Arial" pitchFamily="34" charset="0"/>
            </a:endParaRPr>
          </a:p>
          <a:p>
            <a:pPr marL="400050" indent="-400050"/>
            <a:r>
              <a:rPr lang="en-US" i="1" dirty="0">
                <a:cs typeface="Arial" pitchFamily="34" charset="0"/>
              </a:rPr>
              <a:t>Quadratic optimization problem</a:t>
            </a:r>
            <a:r>
              <a:rPr lang="en-US" dirty="0">
                <a:cs typeface="Arial" pitchFamily="34" charset="0"/>
              </a:rPr>
              <a:t>:</a:t>
            </a:r>
          </a:p>
          <a:p>
            <a:pPr marL="400050" indent="-400050"/>
            <a:br>
              <a:rPr lang="en-US" dirty="0">
                <a:cs typeface="Arial" pitchFamily="34" charset="0"/>
              </a:rPr>
            </a:br>
            <a:endParaRPr lang="en-US" dirty="0">
              <a:cs typeface="Arial" pitchFamily="34" charset="0"/>
            </a:endParaRPr>
          </a:p>
          <a:p>
            <a:pPr marL="0" indent="0">
              <a:buNone/>
            </a:pPr>
            <a:r>
              <a:rPr lang="en-US" dirty="0">
                <a:cs typeface="Arial" pitchFamily="34" charset="0"/>
              </a:rPr>
              <a:t>		Minimize</a:t>
            </a:r>
            <a:br>
              <a:rPr lang="en-US" dirty="0">
                <a:cs typeface="Arial" pitchFamily="34" charset="0"/>
              </a:rPr>
            </a:br>
            <a:br>
              <a:rPr lang="en-US" dirty="0">
                <a:cs typeface="Arial" pitchFamily="34" charset="0"/>
              </a:rPr>
            </a:br>
            <a:r>
              <a:rPr lang="en-US" dirty="0">
                <a:cs typeface="Arial" pitchFamily="34" charset="0"/>
              </a:rPr>
              <a:t>	Subject to 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(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i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+</a:t>
            </a:r>
            <a:r>
              <a:rPr lang="en-US" i="1" dirty="0" err="1">
                <a:latin typeface="Times New Roman" pitchFamily="18" charset="0"/>
                <a:cs typeface="Arial" pitchFamily="34" charset="0"/>
              </a:rPr>
              <a:t>b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) ≥ 1</a:t>
            </a:r>
            <a:endParaRPr lang="en-US" dirty="0">
              <a:cs typeface="Arial" pitchFamily="34" charset="0"/>
            </a:endParaRPr>
          </a:p>
          <a:p>
            <a:pPr marL="400050" indent="-400050">
              <a:buFontTx/>
              <a:buAutoNum type="arabicPeriod"/>
            </a:pPr>
            <a:endParaRPr lang="el-GR" dirty="0"/>
          </a:p>
        </p:txBody>
      </p:sp>
      <p:graphicFrame>
        <p:nvGraphicFramePr>
          <p:cNvPr id="991249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28798133"/>
              </p:ext>
            </p:extLst>
          </p:nvPr>
        </p:nvGraphicFramePr>
        <p:xfrm>
          <a:off x="3548218" y="3481805"/>
          <a:ext cx="965597" cy="808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69696" imgH="393529" progId="Equation.3">
                  <p:embed/>
                </p:oleObj>
              </mc:Choice>
              <mc:Fallback>
                <p:oleObj name="Equation" r:id="rId3" imgW="469696" imgH="393529" progId="Equation.3">
                  <p:embed/>
                  <p:pic>
                    <p:nvPicPr>
                      <p:cNvPr id="991249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218" y="3481805"/>
                        <a:ext cx="965597" cy="8084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1251" name="Rectangle 19"/>
          <p:cNvSpPr>
            <a:spLocks noChangeArrowheads="1"/>
          </p:cNvSpPr>
          <p:nvPr/>
        </p:nvSpPr>
        <p:spPr bwMode="auto">
          <a:xfrm>
            <a:off x="1349407" y="3439416"/>
            <a:ext cx="3329126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graphicFrame>
        <p:nvGraphicFramePr>
          <p:cNvPr id="991252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57184042"/>
              </p:ext>
            </p:extLst>
          </p:nvPr>
        </p:nvGraphicFramePr>
        <p:xfrm>
          <a:off x="2087917" y="1905255"/>
          <a:ext cx="3886200" cy="760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36800" imgH="457200" progId="Equation.3">
                  <p:embed/>
                </p:oleObj>
              </mc:Choice>
              <mc:Fallback>
                <p:oleObj name="Equation" r:id="rId5" imgW="2336800" imgH="457200" progId="Equation.3">
                  <p:embed/>
                  <p:pic>
                    <p:nvPicPr>
                      <p:cNvPr id="991252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917" y="1905255"/>
                        <a:ext cx="3886200" cy="7608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3930" y="3426021"/>
            <a:ext cx="3542430" cy="1384995"/>
            <a:chOff x="4344563" y="5127737"/>
            <a:chExt cx="4723239" cy="1309805"/>
          </a:xfrm>
        </p:grpSpPr>
        <p:sp>
          <p:nvSpPr>
            <p:cNvPr id="10249" name="TextBox 7"/>
            <p:cNvSpPr txBox="1">
              <a:spLocks noChangeArrowheads="1"/>
            </p:cNvSpPr>
            <p:nvPr/>
          </p:nvSpPr>
          <p:spPr bwMode="auto">
            <a:xfrm>
              <a:off x="5827451" y="5127737"/>
              <a:ext cx="3240351" cy="1309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/>
                <a:t>One constraint per training point.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/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/>
                <a:t>Note sign trick: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/>
                <a:t>w·x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+ b &gt;= 1 (if </a:t>
              </a:r>
              <a:r>
                <a:rPr lang="en-US" sz="1200" dirty="0" err="1"/>
                <a:t>y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= 1)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dirty="0"/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/>
                <a:t>w·x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+ b &lt;= -1 (if </a:t>
              </a:r>
              <a:r>
                <a:rPr lang="en-US" sz="1200" dirty="0" err="1"/>
                <a:t>y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= -1)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/>
                <a:t>(-1) </a:t>
              </a:r>
              <a:r>
                <a:rPr lang="en-US" sz="1200" dirty="0" err="1"/>
                <a:t>w·x</a:t>
              </a:r>
              <a:r>
                <a:rPr lang="en-US" sz="1200" baseline="-25000" dirty="0" err="1"/>
                <a:t>i</a:t>
              </a:r>
              <a:r>
                <a:rPr lang="en-US" sz="1200" dirty="0"/>
                <a:t> - b &gt;= 1</a:t>
              </a:r>
            </a:p>
          </p:txBody>
        </p:sp>
        <p:cxnSp>
          <p:nvCxnSpPr>
            <p:cNvPr id="10250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4344563" y="5607144"/>
              <a:ext cx="1482888" cy="49521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Adapted from 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7"/>
              </a:rPr>
              <a:t>A Tutorial on Support Vector Machines for Pattern Recognition</a:t>
            </a:r>
            <a:endParaRPr lang="en-US" sz="105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F1D10-0E4B-4EC2-AD69-9B3C9EBFF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BA6D45-93E9-41C7-BE7D-7FA3B788D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maximum margin line</a:t>
            </a:r>
          </a:p>
        </p:txBody>
      </p:sp>
    </p:spTree>
    <p:extLst>
      <p:ext uri="{BB962C8B-B14F-4D97-AF65-F5344CB8AC3E}">
        <p14:creationId xmlns:p14="http://schemas.microsoft.com/office/powerpoint/2010/main" val="33604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p"/>
      <p:bldP spid="9912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57350" y="1582445"/>
            <a:ext cx="6115050" cy="39433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br>
              <a:rPr lang="en-US" sz="600" dirty="0"/>
            </a:br>
            <a:r>
              <a:rPr lang="en-US" dirty="0"/>
              <a:t>		</a:t>
            </a:r>
            <a:endParaRPr lang="el-GR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225071"/>
              </p:ext>
            </p:extLst>
          </p:nvPr>
        </p:nvGraphicFramePr>
        <p:xfrm>
          <a:off x="3169444" y="1552680"/>
          <a:ext cx="1646635" cy="486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66584" progId="Equation.3">
                  <p:embed/>
                </p:oleObj>
              </mc:Choice>
              <mc:Fallback>
                <p:oleObj name="Equation" r:id="rId3" imgW="901309" imgH="266584" progId="Equation.3">
                  <p:embed/>
                  <p:pic>
                    <p:nvPicPr>
                      <p:cNvPr id="1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9444" y="1552680"/>
                        <a:ext cx="1646635" cy="486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892" name="Line 12"/>
          <p:cNvSpPr>
            <a:spLocks noChangeShapeType="1"/>
          </p:cNvSpPr>
          <p:nvPr/>
        </p:nvSpPr>
        <p:spPr bwMode="auto">
          <a:xfrm flipV="1">
            <a:off x="3271838" y="1930108"/>
            <a:ext cx="857250" cy="628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46893" name="Line 13"/>
          <p:cNvSpPr>
            <a:spLocks noChangeShapeType="1"/>
          </p:cNvSpPr>
          <p:nvPr/>
        </p:nvSpPr>
        <p:spPr bwMode="auto">
          <a:xfrm flipV="1">
            <a:off x="4300538" y="1930108"/>
            <a:ext cx="285750" cy="628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1146894" name="Text Box 14"/>
          <p:cNvSpPr txBox="1">
            <a:spLocks noChangeArrowheads="1"/>
          </p:cNvSpPr>
          <p:nvPr/>
        </p:nvSpPr>
        <p:spPr bwMode="auto">
          <a:xfrm>
            <a:off x="3873392" y="2558758"/>
            <a:ext cx="1056700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cs typeface="Arial" pitchFamily="34" charset="0"/>
              </a:rPr>
              <a:t>Support </a:t>
            </a:r>
            <a:br>
              <a:rPr lang="en-US" sz="1800">
                <a:cs typeface="Arial" pitchFamily="34" charset="0"/>
              </a:rPr>
            </a:br>
            <a:r>
              <a:rPr lang="en-US" sz="1800">
                <a:cs typeface="Arial" pitchFamily="34" charset="0"/>
              </a:rPr>
              <a:t>vector</a:t>
            </a:r>
          </a:p>
        </p:txBody>
      </p:sp>
      <p:sp>
        <p:nvSpPr>
          <p:cNvPr id="1146895" name="Text Box 15"/>
          <p:cNvSpPr txBox="1">
            <a:spLocks noChangeArrowheads="1"/>
          </p:cNvSpPr>
          <p:nvPr/>
        </p:nvSpPr>
        <p:spPr bwMode="auto">
          <a:xfrm>
            <a:off x="2625344" y="2558758"/>
            <a:ext cx="1031051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cs typeface="Arial" pitchFamily="34" charset="0"/>
              </a:rPr>
              <a:t>Learned</a:t>
            </a:r>
            <a:br>
              <a:rPr lang="en-US" sz="1800" dirty="0">
                <a:cs typeface="Arial" pitchFamily="34" charset="0"/>
              </a:rPr>
            </a:br>
            <a:r>
              <a:rPr lang="en-US" sz="1800" dirty="0">
                <a:cs typeface="Arial" pitchFamily="34" charset="0"/>
              </a:rPr>
              <a:t>weight</a:t>
            </a: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1143000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5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80A25-2101-4593-8E18-E822F04C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CF33BB-608D-CD70-1447-6BD715382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maximum margin line</a:t>
            </a:r>
          </a:p>
        </p:txBody>
      </p:sp>
    </p:spTree>
    <p:extLst>
      <p:ext uri="{BB962C8B-B14F-4D97-AF65-F5344CB8AC3E}">
        <p14:creationId xmlns:p14="http://schemas.microsoft.com/office/powerpoint/2010/main" val="68957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2" grpId="0" animBg="1"/>
      <p:bldP spid="1146893" grpId="0" animBg="1"/>
      <p:bldP spid="1146894" grpId="0" animBg="1"/>
      <p:bldP spid="114689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8687"/>
            <a:ext cx="8229600" cy="3873979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Solution:</a:t>
            </a:r>
            <a:br>
              <a:rPr lang="en-US" dirty="0"/>
            </a:br>
            <a:br>
              <a:rPr lang="en-US" sz="600" dirty="0"/>
            </a:br>
            <a:r>
              <a:rPr lang="en-US" dirty="0"/>
              <a:t>		  </a:t>
            </a:r>
            <a:r>
              <a:rPr lang="en-US" i="1" dirty="0">
                <a:latin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</a:rPr>
              <a:t>y</a:t>
            </a:r>
            <a:r>
              <a:rPr lang="en-US" i="1" baseline="-25000" dirty="0" err="1">
                <a:latin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</a:rPr>
              <a:t> – </a:t>
            </a:r>
            <a:r>
              <a:rPr lang="en-US" b="1" dirty="0" err="1">
                <a:latin typeface="Times New Roman" pitchFamily="18" charset="0"/>
              </a:rPr>
              <a:t>w</a:t>
            </a:r>
            <a:r>
              <a:rPr lang="en-US" dirty="0" err="1">
                <a:latin typeface="Times New Roman" pitchFamily="18" charset="0"/>
                <a:cs typeface="Arial" pitchFamily="34" charset="0"/>
              </a:rPr>
              <a:t>·</a:t>
            </a:r>
            <a:r>
              <a:rPr lang="en-US" b="1" dirty="0" err="1">
                <a:latin typeface="Times New Roman" pitchFamily="18" charset="0"/>
                <a:cs typeface="Arial" pitchFamily="34" charset="0"/>
              </a:rPr>
              <a:t>x</a:t>
            </a:r>
            <a:r>
              <a:rPr lang="en-US" i="1" baseline="-25000" dirty="0" err="1">
                <a:latin typeface="Times New Roman" pitchFamily="18" charset="0"/>
                <a:cs typeface="Arial" pitchFamily="34" charset="0"/>
              </a:rPr>
              <a:t>i</a:t>
            </a:r>
            <a:r>
              <a:rPr lang="en-US" dirty="0">
                <a:cs typeface="Arial" pitchFamily="34" charset="0"/>
              </a:rPr>
              <a:t>   (for any support vector)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Classification function:</a:t>
            </a:r>
          </a:p>
          <a:p>
            <a:pPr marL="131445" indent="0">
              <a:buNone/>
            </a:pP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l-GR" dirty="0" err="1"/>
              <a:t>Notice</a:t>
            </a:r>
            <a:r>
              <a:rPr lang="el-GR" dirty="0"/>
              <a:t> that it relies on an </a:t>
            </a:r>
            <a:r>
              <a:rPr lang="el-GR" i="1" dirty="0"/>
              <a:t>inner product </a:t>
            </a:r>
            <a:r>
              <a:rPr lang="el-GR" dirty="0"/>
              <a:t>between the test</a:t>
            </a:r>
            <a:r>
              <a:rPr lang="en-US" dirty="0"/>
              <a:t> </a:t>
            </a:r>
            <a:r>
              <a:rPr lang="el-GR" dirty="0"/>
              <a:t>point </a:t>
            </a:r>
            <a:r>
              <a:rPr lang="el-GR" b="1" i="1" dirty="0"/>
              <a:t>x</a:t>
            </a:r>
            <a:r>
              <a:rPr lang="el-GR" b="1" dirty="0"/>
              <a:t> </a:t>
            </a:r>
            <a:r>
              <a:rPr lang="el-GR" dirty="0"/>
              <a:t>and the support vectors </a:t>
            </a:r>
            <a:r>
              <a:rPr lang="el-GR" b="1" i="1" dirty="0"/>
              <a:t>x</a:t>
            </a:r>
            <a:r>
              <a:rPr lang="el-GR" i="1" baseline="-25000" dirty="0"/>
              <a:t>i</a:t>
            </a:r>
            <a:endParaRPr lang="en-US" i="1" baseline="-25000" dirty="0"/>
          </a:p>
          <a:p>
            <a:pPr>
              <a:buFontTx/>
              <a:buChar char="•"/>
            </a:pPr>
            <a:r>
              <a:rPr lang="en-US" dirty="0"/>
              <a:t>(</a:t>
            </a:r>
            <a:r>
              <a:rPr lang="el-GR" dirty="0"/>
              <a:t>Solving the optimization problem also involves</a:t>
            </a:r>
            <a:r>
              <a:rPr lang="en-US" dirty="0"/>
              <a:t> </a:t>
            </a:r>
            <a:r>
              <a:rPr lang="el-GR" dirty="0"/>
              <a:t>computing the </a:t>
            </a:r>
            <a:r>
              <a:rPr lang="el-GR" dirty="0">
                <a:solidFill>
                  <a:schemeClr val="accent5"/>
                </a:solidFill>
              </a:rPr>
              <a:t>inner products</a:t>
            </a:r>
            <a:r>
              <a:rPr lang="el-GR" dirty="0"/>
              <a:t> </a:t>
            </a:r>
            <a:r>
              <a:rPr lang="el-GR" b="1" i="1" dirty="0"/>
              <a:t>x</a:t>
            </a:r>
            <a:r>
              <a:rPr lang="el-GR" i="1" baseline="-25000" dirty="0"/>
              <a:t>i</a:t>
            </a:r>
            <a:r>
              <a:rPr lang="en-US" b="1" dirty="0"/>
              <a:t> </a:t>
            </a:r>
            <a:r>
              <a:rPr lang="en-US" dirty="0">
                <a:latin typeface="Times New Roman" pitchFamily="18" charset="0"/>
                <a:cs typeface="Arial" pitchFamily="34" charset="0"/>
              </a:rPr>
              <a:t>· </a:t>
            </a:r>
            <a:r>
              <a:rPr lang="el-GR" b="1" i="1" dirty="0"/>
              <a:t>x</a:t>
            </a:r>
            <a:r>
              <a:rPr lang="en-US" i="1" baseline="-25000" dirty="0"/>
              <a:t>j</a:t>
            </a:r>
            <a:r>
              <a:rPr lang="el-GR" b="1" dirty="0"/>
              <a:t> </a:t>
            </a:r>
            <a:r>
              <a:rPr lang="el-GR" dirty="0"/>
              <a:t>between all pairs of</a:t>
            </a:r>
            <a:r>
              <a:rPr lang="en-US" dirty="0"/>
              <a:t> </a:t>
            </a:r>
            <a:r>
              <a:rPr lang="el-GR" dirty="0"/>
              <a:t>training points</a:t>
            </a:r>
            <a:r>
              <a:rPr lang="en-US" dirty="0"/>
              <a:t>)</a:t>
            </a:r>
            <a:endParaRPr lang="el-GR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615215"/>
              </p:ext>
            </p:extLst>
          </p:nvPr>
        </p:nvGraphicFramePr>
        <p:xfrm>
          <a:off x="2512496" y="1276264"/>
          <a:ext cx="1646635" cy="486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309" imgH="266584" progId="Equation.3">
                  <p:embed/>
                </p:oleObj>
              </mc:Choice>
              <mc:Fallback>
                <p:oleObj name="Equation" r:id="rId3" imgW="901309" imgH="266584" progId="Equation.3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2496" y="1276264"/>
                        <a:ext cx="1646635" cy="486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30788" y="2959597"/>
            <a:ext cx="628650" cy="400050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cs typeface="Arial" pitchFamily="34" charset="0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033607"/>
              </p:ext>
            </p:extLst>
          </p:nvPr>
        </p:nvGraphicFramePr>
        <p:xfrm>
          <a:off x="3138487" y="2400856"/>
          <a:ext cx="3490913" cy="982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482600" progId="Equation.3">
                  <p:embed/>
                </p:oleObj>
              </mc:Choice>
              <mc:Fallback>
                <p:oleObj name="Equation" r:id="rId5" imgW="1714500" imgH="4826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8487" y="2400856"/>
                        <a:ext cx="3490913" cy="982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85900" y="3372405"/>
            <a:ext cx="61722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/>
              <a:t>If f(x) &lt; 0, classify as negative, otherwise classify as positive.</a:t>
            </a: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2279342" y="4912667"/>
            <a:ext cx="6858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latin typeface="Calibri" pitchFamily="34" charset="0"/>
                <a:cs typeface="Arial" pitchFamily="34" charset="0"/>
              </a:rPr>
              <a:t>C. Burges, </a:t>
            </a:r>
            <a:r>
              <a:rPr lang="en-US" sz="1050" dirty="0">
                <a:latin typeface="Calibri" pitchFamily="34" charset="0"/>
                <a:cs typeface="Arial" pitchFamily="34" charset="0"/>
                <a:hlinkClick r:id="rId7"/>
              </a:rPr>
              <a:t>A Tutorial on Support Vector Machines for Pattern Recognition</a:t>
            </a:r>
            <a:r>
              <a:rPr lang="en-US" sz="1050" dirty="0">
                <a:latin typeface="Calibri" pitchFamily="34" charset="0"/>
                <a:cs typeface="Arial" pitchFamily="34" charset="0"/>
              </a:rPr>
              <a:t>,  Data Mining and Knowledge Discovery, 1998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2DDDEF-95DF-40BF-99B3-356B7AD2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DD46C714-EE37-F7CC-DE78-1F9E5F3C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Finding the maximum margin line</a:t>
            </a:r>
          </a:p>
        </p:txBody>
      </p:sp>
    </p:spTree>
    <p:extLst>
      <p:ext uri="{BB962C8B-B14F-4D97-AF65-F5344CB8AC3E}">
        <p14:creationId xmlns:p14="http://schemas.microsoft.com/office/powerpoint/2010/main" val="40026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0979" grpId="0" build="p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product</a:t>
            </a:r>
          </a:p>
        </p:txBody>
      </p:sp>
      <p:pic>
        <p:nvPicPr>
          <p:cNvPr id="1169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367" y="1090218"/>
            <a:ext cx="6454280" cy="381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43001" y="4935751"/>
            <a:ext cx="16818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900" kern="1200" dirty="0">
                <a:latin typeface="Calibri" pitchFamily="34" charset="0"/>
                <a:ea typeface="+mn-ea"/>
                <a:cs typeface="+mn-cs"/>
              </a:rPr>
              <a:t>Adapted from Milos </a:t>
            </a:r>
            <a:r>
              <a:rPr lang="en-US" sz="900" kern="1200" dirty="0" err="1">
                <a:latin typeface="Calibri" pitchFamily="34" charset="0"/>
                <a:ea typeface="+mn-ea"/>
                <a:cs typeface="+mn-cs"/>
              </a:rPr>
              <a:t>Hauskrecht</a:t>
            </a:r>
            <a:endParaRPr lang="en-US" sz="900" kern="1200" dirty="0"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38134"/>
              </p:ext>
            </p:extLst>
          </p:nvPr>
        </p:nvGraphicFramePr>
        <p:xfrm>
          <a:off x="5269752" y="1785338"/>
          <a:ext cx="2350247" cy="661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500" imgH="482600" progId="Equation.3">
                  <p:embed/>
                </p:oleObj>
              </mc:Choice>
              <mc:Fallback>
                <p:oleObj name="Equation" r:id="rId3" imgW="1714500" imgH="4826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9752" y="1785338"/>
                        <a:ext cx="2350247" cy="6613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0" y="2170232"/>
            <a:ext cx="408215" cy="211098"/>
          </a:xfrm>
          <a:prstGeom prst="rect">
            <a:avLst/>
          </a:prstGeom>
          <a:noFill/>
          <a:ln w="12700" algn="ctr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kern="1200">
              <a:ea typeface="+mn-ea"/>
              <a:cs typeface="Arial" pitchFamily="34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8B55EA3-216D-68D6-546F-06B814CC7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40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5" name="Rectangle 3"/>
          <p:cNvSpPr>
            <a:spLocks noChangeArrowheads="1"/>
          </p:cNvSpPr>
          <p:nvPr/>
        </p:nvSpPr>
        <p:spPr bwMode="auto">
          <a:xfrm>
            <a:off x="457200" y="942147"/>
            <a:ext cx="74295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100" dirty="0"/>
              <a:t>Datasets that are linearly separable work out great:</a:t>
            </a:r>
            <a:br>
              <a:rPr lang="en-US" altLang="zh-CN" sz="2100" dirty="0"/>
            </a:br>
            <a:endParaRPr lang="en-US" altLang="zh-CN" sz="600" dirty="0"/>
          </a:p>
          <a:p>
            <a:pPr marL="257175" indent="-257175" eaLnBrk="0" hangingPunct="0">
              <a:spcBef>
                <a:spcPct val="20000"/>
              </a:spcBef>
            </a:pPr>
            <a:br>
              <a:rPr lang="en-US" altLang="zh-CN" sz="600" dirty="0"/>
            </a:br>
            <a:br>
              <a:rPr lang="en-US" altLang="zh-CN" sz="600" dirty="0"/>
            </a:br>
            <a:endParaRPr lang="en-US" altLang="zh-CN" sz="600" dirty="0"/>
          </a:p>
          <a:p>
            <a:pPr marL="257175" indent="-257175" eaLnBrk="0" hangingPunct="0">
              <a:spcBef>
                <a:spcPct val="20000"/>
              </a:spcBef>
            </a:pPr>
            <a:br>
              <a:rPr lang="en-US" altLang="zh-CN" sz="600" dirty="0"/>
            </a:br>
            <a:endParaRPr lang="en-US" altLang="zh-CN" sz="600" dirty="0"/>
          </a:p>
          <a:p>
            <a:pPr marL="257175" indent="-257175" eaLnBrk="0" hangingPunct="0">
              <a:spcBef>
                <a:spcPct val="20000"/>
              </a:spcBef>
            </a:pPr>
            <a:endParaRPr lang="en-US" altLang="zh-CN" sz="600" dirty="0"/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100" dirty="0"/>
              <a:t>But what if the dataset is just too hard? </a:t>
            </a:r>
            <a:br>
              <a:rPr lang="en-US" altLang="zh-CN" sz="2100" dirty="0"/>
            </a:br>
            <a:endParaRPr lang="en-US" altLang="zh-CN" sz="2100" dirty="0"/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</a:pPr>
            <a:endParaRPr lang="en-US" altLang="zh-CN" sz="2100" dirty="0"/>
          </a:p>
          <a:p>
            <a:pPr marL="257175" indent="-257175" eaLnBrk="0" hangingPunct="0">
              <a:spcBef>
                <a:spcPct val="20000"/>
              </a:spcBef>
              <a:buFontTx/>
              <a:buChar char="•"/>
            </a:pPr>
            <a:r>
              <a:rPr lang="en-US" altLang="zh-CN" sz="2100" dirty="0"/>
              <a:t>We can map it to a higher-dimensional space:</a:t>
            </a:r>
          </a:p>
        </p:txBody>
      </p:sp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4343400" y="4885497"/>
            <a:ext cx="257175" cy="25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50">
                <a:latin typeface="Times New Roman" pitchFamily="18" charset="0"/>
              </a:rPr>
              <a:t>0</a:t>
            </a:r>
          </a:p>
        </p:txBody>
      </p:sp>
      <p:sp>
        <p:nvSpPr>
          <p:cNvPr id="1155077" name="Text Box 5"/>
          <p:cNvSpPr txBox="1">
            <a:spLocks noChangeArrowheads="1"/>
          </p:cNvSpPr>
          <p:nvPr/>
        </p:nvSpPr>
        <p:spPr bwMode="auto">
          <a:xfrm>
            <a:off x="5886450" y="4885497"/>
            <a:ext cx="342900" cy="25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050" i="1">
                <a:latin typeface="Times New Roman" pitchFamily="18" charset="0"/>
              </a:rPr>
              <a:t>x</a:t>
            </a:r>
            <a:endParaRPr lang="en-US" altLang="zh-CN" sz="1050" i="1" baseline="30000"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14662" y="2738801"/>
            <a:ext cx="3214688" cy="296466"/>
            <a:chOff x="1056" y="2322"/>
            <a:chExt cx="2700" cy="249"/>
          </a:xfrm>
        </p:grpSpPr>
        <p:sp>
          <p:nvSpPr>
            <p:cNvPr id="89134" name="Line 7"/>
            <p:cNvSpPr>
              <a:spLocks noChangeShapeType="1"/>
            </p:cNvSpPr>
            <p:nvPr/>
          </p:nvSpPr>
          <p:spPr bwMode="auto">
            <a:xfrm>
              <a:off x="1056" y="23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35" name="AutoShape 8"/>
            <p:cNvSpPr>
              <a:spLocks noChangeArrowheads="1"/>
            </p:cNvSpPr>
            <p:nvPr/>
          </p:nvSpPr>
          <p:spPr bwMode="auto">
            <a:xfrm>
              <a:off x="13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36" name="Line 9"/>
            <p:cNvSpPr>
              <a:spLocks noChangeShapeType="1"/>
            </p:cNvSpPr>
            <p:nvPr/>
          </p:nvSpPr>
          <p:spPr bwMode="auto">
            <a:xfrm>
              <a:off x="2196" y="23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37" name="Text Box 10"/>
            <p:cNvSpPr txBox="1">
              <a:spLocks noChangeArrowheads="1"/>
            </p:cNvSpPr>
            <p:nvPr/>
          </p:nvSpPr>
          <p:spPr bwMode="auto">
            <a:xfrm>
              <a:off x="2106" y="2358"/>
              <a:ext cx="21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38" name="AutoShape 11"/>
            <p:cNvSpPr>
              <a:spLocks noChangeArrowheads="1"/>
            </p:cNvSpPr>
            <p:nvPr/>
          </p:nvSpPr>
          <p:spPr bwMode="auto">
            <a:xfrm>
              <a:off x="1563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39" name="AutoShape 12"/>
            <p:cNvSpPr>
              <a:spLocks noChangeArrowheads="1"/>
            </p:cNvSpPr>
            <p:nvPr/>
          </p:nvSpPr>
          <p:spPr bwMode="auto">
            <a:xfrm>
              <a:off x="18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0" name="AutoShape 13"/>
            <p:cNvSpPr>
              <a:spLocks noChangeArrowheads="1"/>
            </p:cNvSpPr>
            <p:nvPr/>
          </p:nvSpPr>
          <p:spPr bwMode="auto">
            <a:xfrm>
              <a:off x="199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1" name="AutoShape 14"/>
            <p:cNvSpPr>
              <a:spLocks noChangeArrowheads="1"/>
            </p:cNvSpPr>
            <p:nvPr/>
          </p:nvSpPr>
          <p:spPr bwMode="auto">
            <a:xfrm>
              <a:off x="2535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2" name="AutoShape 15"/>
            <p:cNvSpPr>
              <a:spLocks noChangeArrowheads="1"/>
            </p:cNvSpPr>
            <p:nvPr/>
          </p:nvSpPr>
          <p:spPr bwMode="auto">
            <a:xfrm>
              <a:off x="267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3" name="AutoShape 16"/>
            <p:cNvSpPr>
              <a:spLocks noChangeArrowheads="1"/>
            </p:cNvSpPr>
            <p:nvPr/>
          </p:nvSpPr>
          <p:spPr bwMode="auto">
            <a:xfrm>
              <a:off x="2451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4" name="AutoShape 17"/>
            <p:cNvSpPr>
              <a:spLocks noChangeArrowheads="1"/>
            </p:cNvSpPr>
            <p:nvPr/>
          </p:nvSpPr>
          <p:spPr bwMode="auto">
            <a:xfrm>
              <a:off x="2919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5" name="AutoShape 18"/>
            <p:cNvSpPr>
              <a:spLocks noChangeArrowheads="1"/>
            </p:cNvSpPr>
            <p:nvPr/>
          </p:nvSpPr>
          <p:spPr bwMode="auto">
            <a:xfrm>
              <a:off x="3063" y="23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6" name="AutoShape 19"/>
            <p:cNvSpPr>
              <a:spLocks noChangeArrowheads="1"/>
            </p:cNvSpPr>
            <p:nvPr/>
          </p:nvSpPr>
          <p:spPr bwMode="auto">
            <a:xfrm>
              <a:off x="3375" y="23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47" name="Text Box 20"/>
            <p:cNvSpPr txBox="1">
              <a:spLocks noChangeArrowheads="1"/>
            </p:cNvSpPr>
            <p:nvPr/>
          </p:nvSpPr>
          <p:spPr bwMode="auto">
            <a:xfrm>
              <a:off x="3468" y="2322"/>
              <a:ext cx="288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 i="1">
                  <a:latin typeface="Times New Roman" pitchFamily="18" charset="0"/>
                </a:rPr>
                <a:t>x</a:t>
              </a:r>
              <a:endParaRPr lang="en-US" altLang="zh-CN" sz="1050" i="1" baseline="30000">
                <a:latin typeface="Times New Roman" pitchFamily="18" charset="0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986087" y="1456496"/>
            <a:ext cx="3243263" cy="460772"/>
            <a:chOff x="1056" y="1284"/>
            <a:chExt cx="2724" cy="387"/>
          </a:xfrm>
        </p:grpSpPr>
        <p:sp>
          <p:nvSpPr>
            <p:cNvPr id="89118" name="Line 22"/>
            <p:cNvSpPr>
              <a:spLocks noChangeShapeType="1"/>
            </p:cNvSpPr>
            <p:nvPr/>
          </p:nvSpPr>
          <p:spPr bwMode="auto">
            <a:xfrm>
              <a:off x="1056" y="1458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9" name="AutoShape 23"/>
            <p:cNvSpPr>
              <a:spLocks noChangeArrowheads="1"/>
            </p:cNvSpPr>
            <p:nvPr/>
          </p:nvSpPr>
          <p:spPr bwMode="auto">
            <a:xfrm>
              <a:off x="13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0" name="Line 24"/>
            <p:cNvSpPr>
              <a:spLocks noChangeShapeType="1"/>
            </p:cNvSpPr>
            <p:nvPr/>
          </p:nvSpPr>
          <p:spPr bwMode="auto">
            <a:xfrm>
              <a:off x="2196" y="1422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21" name="Text Box 25"/>
            <p:cNvSpPr txBox="1">
              <a:spLocks noChangeArrowheads="1"/>
            </p:cNvSpPr>
            <p:nvPr/>
          </p:nvSpPr>
          <p:spPr bwMode="auto">
            <a:xfrm>
              <a:off x="2106" y="1458"/>
              <a:ext cx="21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89122" name="AutoShape 26"/>
            <p:cNvSpPr>
              <a:spLocks noChangeArrowheads="1"/>
            </p:cNvSpPr>
            <p:nvPr/>
          </p:nvSpPr>
          <p:spPr bwMode="auto">
            <a:xfrm>
              <a:off x="1563" y="142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3" name="AutoShape 27"/>
            <p:cNvSpPr>
              <a:spLocks noChangeArrowheads="1"/>
            </p:cNvSpPr>
            <p:nvPr/>
          </p:nvSpPr>
          <p:spPr bwMode="auto">
            <a:xfrm>
              <a:off x="1863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4" name="AutoShape 28"/>
            <p:cNvSpPr>
              <a:spLocks noChangeArrowheads="1"/>
            </p:cNvSpPr>
            <p:nvPr/>
          </p:nvSpPr>
          <p:spPr bwMode="auto">
            <a:xfrm>
              <a:off x="199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5" name="AutoShape 29"/>
            <p:cNvSpPr>
              <a:spLocks noChangeArrowheads="1"/>
            </p:cNvSpPr>
            <p:nvPr/>
          </p:nvSpPr>
          <p:spPr bwMode="auto">
            <a:xfrm>
              <a:off x="2535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6" name="AutoShape 30"/>
            <p:cNvSpPr>
              <a:spLocks noChangeArrowheads="1"/>
            </p:cNvSpPr>
            <p:nvPr/>
          </p:nvSpPr>
          <p:spPr bwMode="auto">
            <a:xfrm>
              <a:off x="2679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7" name="AutoShape 31"/>
            <p:cNvSpPr>
              <a:spLocks noChangeArrowheads="1"/>
            </p:cNvSpPr>
            <p:nvPr/>
          </p:nvSpPr>
          <p:spPr bwMode="auto">
            <a:xfrm>
              <a:off x="2451" y="143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28" name="Line 32"/>
            <p:cNvSpPr>
              <a:spLocks noChangeShapeType="1"/>
            </p:cNvSpPr>
            <p:nvPr/>
          </p:nvSpPr>
          <p:spPr bwMode="auto">
            <a:xfrm>
              <a:off x="2268" y="1302"/>
              <a:ext cx="0" cy="3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29" name="Oval 33"/>
            <p:cNvSpPr>
              <a:spLocks noChangeArrowheads="1"/>
            </p:cNvSpPr>
            <p:nvPr/>
          </p:nvSpPr>
          <p:spPr bwMode="auto">
            <a:xfrm>
              <a:off x="2405" y="139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30" name="Oval 34"/>
            <p:cNvSpPr>
              <a:spLocks noChangeArrowheads="1"/>
            </p:cNvSpPr>
            <p:nvPr/>
          </p:nvSpPr>
          <p:spPr bwMode="auto">
            <a:xfrm>
              <a:off x="1955" y="1387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31" name="Line 35"/>
            <p:cNvSpPr>
              <a:spLocks noChangeShapeType="1"/>
            </p:cNvSpPr>
            <p:nvPr/>
          </p:nvSpPr>
          <p:spPr bwMode="auto">
            <a:xfrm flipH="1" flipV="1">
              <a:off x="247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32" name="Line 36"/>
            <p:cNvSpPr>
              <a:spLocks noChangeShapeType="1"/>
            </p:cNvSpPr>
            <p:nvPr/>
          </p:nvSpPr>
          <p:spPr bwMode="auto">
            <a:xfrm flipH="1" flipV="1">
              <a:off x="2025" y="1284"/>
              <a:ext cx="6" cy="377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33" name="Text Box 37"/>
            <p:cNvSpPr txBox="1">
              <a:spLocks noChangeArrowheads="1"/>
            </p:cNvSpPr>
            <p:nvPr/>
          </p:nvSpPr>
          <p:spPr bwMode="auto">
            <a:xfrm>
              <a:off x="3492" y="1410"/>
              <a:ext cx="288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 i="1">
                  <a:latin typeface="Times New Roman" pitchFamily="18" charset="0"/>
                </a:rPr>
                <a:t>x</a:t>
              </a:r>
              <a:endParaRPr lang="en-US" altLang="zh-CN" sz="1050" i="1" baseline="30000">
                <a:latin typeface="Times New Roman" pitchFamily="18" charset="0"/>
              </a:endParaRP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028950" y="3685347"/>
            <a:ext cx="3264694" cy="1370410"/>
            <a:chOff x="1122" y="2874"/>
            <a:chExt cx="2742" cy="1151"/>
          </a:xfrm>
        </p:grpSpPr>
        <p:sp>
          <p:nvSpPr>
            <p:cNvPr id="89098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099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0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01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2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3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4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5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6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7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8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09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10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1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050" i="1">
                  <a:latin typeface="Times New Roman" pitchFamily="18" charset="0"/>
                </a:rPr>
                <a:t>x</a:t>
              </a:r>
              <a:r>
                <a:rPr lang="en-US" altLang="zh-CN" sz="1050" i="1" baseline="30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89112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3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4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solidFill>
                  <a:prstClr val="black"/>
                </a:solidFill>
              </a:endParaRPr>
            </a:p>
          </p:txBody>
        </p:sp>
        <p:sp>
          <p:nvSpPr>
            <p:cNvPr id="89115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16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  <p:sp>
          <p:nvSpPr>
            <p:cNvPr id="89117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altLang="en-US" sz="180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1143000" y="4951545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Andrew Moore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F4CF5A-514B-4E83-8A9D-CAACF0E9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5A36595-41C2-FB60-7138-7A008B36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52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075" grpId="0" build="allAtOnce"/>
      <p:bldP spid="1155076" grpId="0"/>
      <p:bldP spid="115507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Line 4"/>
          <p:cNvSpPr>
            <a:spLocks noChangeShapeType="1"/>
          </p:cNvSpPr>
          <p:nvPr/>
        </p:nvSpPr>
        <p:spPr bwMode="auto">
          <a:xfrm flipV="1">
            <a:off x="2833688" y="2357437"/>
            <a:ext cx="0" cy="22812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15" name="Line 5"/>
          <p:cNvSpPr>
            <a:spLocks noChangeShapeType="1"/>
          </p:cNvSpPr>
          <p:nvPr/>
        </p:nvSpPr>
        <p:spPr bwMode="auto">
          <a:xfrm flipV="1">
            <a:off x="1618060" y="3565922"/>
            <a:ext cx="248959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16" name="AutoShape 6"/>
          <p:cNvSpPr>
            <a:spLocks noChangeArrowheads="1"/>
          </p:cNvSpPr>
          <p:nvPr/>
        </p:nvSpPr>
        <p:spPr bwMode="auto">
          <a:xfrm>
            <a:off x="2856310" y="2981325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17" name="AutoShape 7"/>
          <p:cNvSpPr>
            <a:spLocks noChangeArrowheads="1"/>
          </p:cNvSpPr>
          <p:nvPr/>
        </p:nvSpPr>
        <p:spPr bwMode="auto">
          <a:xfrm>
            <a:off x="2425304" y="3249216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18" name="AutoShape 8"/>
          <p:cNvSpPr>
            <a:spLocks noChangeArrowheads="1"/>
          </p:cNvSpPr>
          <p:nvPr/>
        </p:nvSpPr>
        <p:spPr bwMode="auto">
          <a:xfrm>
            <a:off x="2539604" y="365879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19" name="AutoShape 9"/>
          <p:cNvSpPr>
            <a:spLocks noChangeArrowheads="1"/>
          </p:cNvSpPr>
          <p:nvPr/>
        </p:nvSpPr>
        <p:spPr bwMode="auto">
          <a:xfrm>
            <a:off x="2939654" y="4015979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0" name="AutoShape 10"/>
          <p:cNvSpPr>
            <a:spLocks noChangeArrowheads="1"/>
          </p:cNvSpPr>
          <p:nvPr/>
        </p:nvSpPr>
        <p:spPr bwMode="auto">
          <a:xfrm>
            <a:off x="2625329" y="3015854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1" name="AutoShape 11"/>
          <p:cNvSpPr>
            <a:spLocks noChangeArrowheads="1"/>
          </p:cNvSpPr>
          <p:nvPr/>
        </p:nvSpPr>
        <p:spPr bwMode="auto">
          <a:xfrm>
            <a:off x="2253854" y="348734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2" name="AutoShape 12"/>
          <p:cNvSpPr>
            <a:spLocks noChangeArrowheads="1"/>
          </p:cNvSpPr>
          <p:nvPr/>
        </p:nvSpPr>
        <p:spPr bwMode="auto">
          <a:xfrm>
            <a:off x="2568179" y="4044554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3" name="AutoShape 13"/>
          <p:cNvSpPr>
            <a:spLocks noChangeArrowheads="1"/>
          </p:cNvSpPr>
          <p:nvPr/>
        </p:nvSpPr>
        <p:spPr bwMode="auto">
          <a:xfrm>
            <a:off x="2939654" y="331589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4" name="AutoShape 14"/>
          <p:cNvSpPr>
            <a:spLocks noChangeArrowheads="1"/>
          </p:cNvSpPr>
          <p:nvPr/>
        </p:nvSpPr>
        <p:spPr bwMode="auto">
          <a:xfrm>
            <a:off x="3615929" y="330636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5" name="AutoShape 15"/>
          <p:cNvSpPr>
            <a:spLocks noChangeArrowheads="1"/>
          </p:cNvSpPr>
          <p:nvPr/>
        </p:nvSpPr>
        <p:spPr bwMode="auto">
          <a:xfrm>
            <a:off x="3511154" y="421600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6" name="AutoShape 16"/>
          <p:cNvSpPr>
            <a:spLocks noChangeArrowheads="1"/>
          </p:cNvSpPr>
          <p:nvPr/>
        </p:nvSpPr>
        <p:spPr bwMode="auto">
          <a:xfrm>
            <a:off x="1825229" y="340161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7" name="AutoShape 17"/>
          <p:cNvSpPr>
            <a:spLocks noChangeArrowheads="1"/>
          </p:cNvSpPr>
          <p:nvPr/>
        </p:nvSpPr>
        <p:spPr bwMode="auto">
          <a:xfrm>
            <a:off x="2958704" y="449222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8" name="AutoShape 18"/>
          <p:cNvSpPr>
            <a:spLocks noChangeArrowheads="1"/>
          </p:cNvSpPr>
          <p:nvPr/>
        </p:nvSpPr>
        <p:spPr bwMode="auto">
          <a:xfrm>
            <a:off x="3682604" y="385881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29" name="AutoShape 19"/>
          <p:cNvSpPr>
            <a:spLocks noChangeArrowheads="1"/>
          </p:cNvSpPr>
          <p:nvPr/>
        </p:nvSpPr>
        <p:spPr bwMode="auto">
          <a:xfrm>
            <a:off x="2230041" y="426362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0" name="AutoShape 20"/>
          <p:cNvSpPr>
            <a:spLocks noChangeArrowheads="1"/>
          </p:cNvSpPr>
          <p:nvPr/>
        </p:nvSpPr>
        <p:spPr bwMode="auto">
          <a:xfrm>
            <a:off x="1996679" y="390167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1" name="AutoShape 21"/>
          <p:cNvSpPr>
            <a:spLocks noChangeArrowheads="1"/>
          </p:cNvSpPr>
          <p:nvPr/>
        </p:nvSpPr>
        <p:spPr bwMode="auto">
          <a:xfrm>
            <a:off x="2039541" y="275867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2" name="AutoShape 22"/>
          <p:cNvSpPr>
            <a:spLocks noChangeArrowheads="1"/>
          </p:cNvSpPr>
          <p:nvPr/>
        </p:nvSpPr>
        <p:spPr bwMode="auto">
          <a:xfrm>
            <a:off x="3161110" y="3609975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3" name="AutoShape 23"/>
          <p:cNvSpPr>
            <a:spLocks noChangeArrowheads="1"/>
          </p:cNvSpPr>
          <p:nvPr/>
        </p:nvSpPr>
        <p:spPr bwMode="auto">
          <a:xfrm>
            <a:off x="2875360" y="3709988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4" name="AutoShape 24"/>
          <p:cNvSpPr>
            <a:spLocks noChangeArrowheads="1"/>
          </p:cNvSpPr>
          <p:nvPr/>
        </p:nvSpPr>
        <p:spPr bwMode="auto">
          <a:xfrm>
            <a:off x="3089672" y="2781300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5" name="Oval 25"/>
          <p:cNvSpPr>
            <a:spLocks noChangeArrowheads="1"/>
          </p:cNvSpPr>
          <p:nvPr/>
        </p:nvSpPr>
        <p:spPr bwMode="auto">
          <a:xfrm>
            <a:off x="2118122" y="2845594"/>
            <a:ext cx="1414463" cy="1428750"/>
          </a:xfrm>
          <a:prstGeom prst="ellipse">
            <a:avLst/>
          </a:prstGeom>
          <a:noFill/>
          <a:ln w="15875" algn="ctr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6" name="AutoShape 26"/>
          <p:cNvSpPr>
            <a:spLocks noChangeArrowheads="1"/>
          </p:cNvSpPr>
          <p:nvPr/>
        </p:nvSpPr>
        <p:spPr bwMode="auto">
          <a:xfrm>
            <a:off x="2153841" y="287297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7" name="AutoShape 27"/>
          <p:cNvSpPr>
            <a:spLocks noChangeArrowheads="1"/>
          </p:cNvSpPr>
          <p:nvPr/>
        </p:nvSpPr>
        <p:spPr bwMode="auto">
          <a:xfrm>
            <a:off x="3596879" y="2858691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38" name="Line 28"/>
          <p:cNvSpPr>
            <a:spLocks noChangeShapeType="1"/>
          </p:cNvSpPr>
          <p:nvPr/>
        </p:nvSpPr>
        <p:spPr bwMode="auto">
          <a:xfrm flipH="1" flipV="1">
            <a:off x="5862638" y="2171700"/>
            <a:ext cx="0" cy="15525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39" name="Line 29"/>
          <p:cNvSpPr>
            <a:spLocks noChangeShapeType="1"/>
          </p:cNvSpPr>
          <p:nvPr/>
        </p:nvSpPr>
        <p:spPr bwMode="auto">
          <a:xfrm>
            <a:off x="5840016" y="3737372"/>
            <a:ext cx="1760934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40" name="AutoShape 30"/>
          <p:cNvSpPr>
            <a:spLocks noChangeArrowheads="1"/>
          </p:cNvSpPr>
          <p:nvPr/>
        </p:nvSpPr>
        <p:spPr bwMode="auto">
          <a:xfrm>
            <a:off x="6063854" y="325993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1" name="AutoShape 31"/>
          <p:cNvSpPr>
            <a:spLocks noChangeArrowheads="1"/>
          </p:cNvSpPr>
          <p:nvPr/>
        </p:nvSpPr>
        <p:spPr bwMode="auto">
          <a:xfrm>
            <a:off x="5632847" y="3527822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2" name="AutoShape 32"/>
          <p:cNvSpPr>
            <a:spLocks noChangeArrowheads="1"/>
          </p:cNvSpPr>
          <p:nvPr/>
        </p:nvSpPr>
        <p:spPr bwMode="auto">
          <a:xfrm>
            <a:off x="5918597" y="394454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3" name="AutoShape 33"/>
          <p:cNvSpPr>
            <a:spLocks noChangeArrowheads="1"/>
          </p:cNvSpPr>
          <p:nvPr/>
        </p:nvSpPr>
        <p:spPr bwMode="auto">
          <a:xfrm>
            <a:off x="6532960" y="394454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4" name="AutoShape 34"/>
          <p:cNvSpPr>
            <a:spLocks noChangeArrowheads="1"/>
          </p:cNvSpPr>
          <p:nvPr/>
        </p:nvSpPr>
        <p:spPr bwMode="auto">
          <a:xfrm>
            <a:off x="5832872" y="3294460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5" name="AutoShape 35"/>
          <p:cNvSpPr>
            <a:spLocks noChangeArrowheads="1"/>
          </p:cNvSpPr>
          <p:nvPr/>
        </p:nvSpPr>
        <p:spPr bwMode="auto">
          <a:xfrm>
            <a:off x="5990035" y="3501629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6" name="AutoShape 36"/>
          <p:cNvSpPr>
            <a:spLocks noChangeArrowheads="1"/>
          </p:cNvSpPr>
          <p:nvPr/>
        </p:nvSpPr>
        <p:spPr bwMode="auto">
          <a:xfrm>
            <a:off x="6161485" y="3973116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7" name="AutoShape 37"/>
          <p:cNvSpPr>
            <a:spLocks noChangeArrowheads="1"/>
          </p:cNvSpPr>
          <p:nvPr/>
        </p:nvSpPr>
        <p:spPr bwMode="auto">
          <a:xfrm>
            <a:off x="6147197" y="3594497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8" name="AutoShape 38"/>
          <p:cNvSpPr>
            <a:spLocks noChangeArrowheads="1"/>
          </p:cNvSpPr>
          <p:nvPr/>
        </p:nvSpPr>
        <p:spPr bwMode="auto">
          <a:xfrm>
            <a:off x="7352110" y="332065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49" name="AutoShape 39"/>
          <p:cNvSpPr>
            <a:spLocks noChangeArrowheads="1"/>
          </p:cNvSpPr>
          <p:nvPr/>
        </p:nvSpPr>
        <p:spPr bwMode="auto">
          <a:xfrm>
            <a:off x="7247335" y="4230291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0" name="AutoShape 40"/>
          <p:cNvSpPr>
            <a:spLocks noChangeArrowheads="1"/>
          </p:cNvSpPr>
          <p:nvPr/>
        </p:nvSpPr>
        <p:spPr bwMode="auto">
          <a:xfrm>
            <a:off x="6890147" y="254436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1" name="AutoShape 41"/>
          <p:cNvSpPr>
            <a:spLocks noChangeArrowheads="1"/>
          </p:cNvSpPr>
          <p:nvPr/>
        </p:nvSpPr>
        <p:spPr bwMode="auto">
          <a:xfrm>
            <a:off x="6894910" y="349210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2" name="AutoShape 42"/>
          <p:cNvSpPr>
            <a:spLocks noChangeArrowheads="1"/>
          </p:cNvSpPr>
          <p:nvPr/>
        </p:nvSpPr>
        <p:spPr bwMode="auto">
          <a:xfrm>
            <a:off x="7418785" y="387310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3" name="AutoShape 43"/>
          <p:cNvSpPr>
            <a:spLocks noChangeArrowheads="1"/>
          </p:cNvSpPr>
          <p:nvPr/>
        </p:nvSpPr>
        <p:spPr bwMode="auto">
          <a:xfrm>
            <a:off x="6537722" y="3077766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4" name="AutoShape 44"/>
          <p:cNvSpPr>
            <a:spLocks noChangeArrowheads="1"/>
          </p:cNvSpPr>
          <p:nvPr/>
        </p:nvSpPr>
        <p:spPr bwMode="auto">
          <a:xfrm>
            <a:off x="6990160" y="4001691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5" name="AutoShape 45"/>
          <p:cNvSpPr>
            <a:spLocks noChangeArrowheads="1"/>
          </p:cNvSpPr>
          <p:nvPr/>
        </p:nvSpPr>
        <p:spPr bwMode="auto">
          <a:xfrm>
            <a:off x="6832997" y="270152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6" name="AutoShape 46"/>
          <p:cNvSpPr>
            <a:spLocks noChangeArrowheads="1"/>
          </p:cNvSpPr>
          <p:nvPr/>
        </p:nvSpPr>
        <p:spPr bwMode="auto">
          <a:xfrm>
            <a:off x="5790010" y="3831431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7" name="AutoShape 47"/>
          <p:cNvSpPr>
            <a:spLocks noChangeArrowheads="1"/>
          </p:cNvSpPr>
          <p:nvPr/>
        </p:nvSpPr>
        <p:spPr bwMode="auto">
          <a:xfrm>
            <a:off x="5504260" y="3931444"/>
            <a:ext cx="66675" cy="66675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8" name="AutoShape 48"/>
          <p:cNvSpPr>
            <a:spLocks noChangeArrowheads="1"/>
          </p:cNvSpPr>
          <p:nvPr/>
        </p:nvSpPr>
        <p:spPr bwMode="auto">
          <a:xfrm>
            <a:off x="6825854" y="2795588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59" name="AutoShape 49"/>
          <p:cNvSpPr>
            <a:spLocks noChangeArrowheads="1"/>
          </p:cNvSpPr>
          <p:nvPr/>
        </p:nvSpPr>
        <p:spPr bwMode="auto">
          <a:xfrm>
            <a:off x="6490097" y="2444354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60" name="AutoShape 50"/>
          <p:cNvSpPr>
            <a:spLocks noChangeArrowheads="1"/>
          </p:cNvSpPr>
          <p:nvPr/>
        </p:nvSpPr>
        <p:spPr bwMode="auto">
          <a:xfrm>
            <a:off x="7333060" y="2872979"/>
            <a:ext cx="66675" cy="66675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61" name="Line 51"/>
          <p:cNvSpPr>
            <a:spLocks noChangeShapeType="1"/>
          </p:cNvSpPr>
          <p:nvPr/>
        </p:nvSpPr>
        <p:spPr bwMode="auto">
          <a:xfrm flipH="1">
            <a:off x="4926806" y="3738562"/>
            <a:ext cx="928688" cy="7477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2" name="Line 52"/>
          <p:cNvSpPr>
            <a:spLocks noChangeShapeType="1"/>
          </p:cNvSpPr>
          <p:nvPr/>
        </p:nvSpPr>
        <p:spPr bwMode="auto">
          <a:xfrm>
            <a:off x="5854304" y="2724150"/>
            <a:ext cx="1085850" cy="1000125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3" name="Line 53"/>
          <p:cNvSpPr>
            <a:spLocks noChangeShapeType="1"/>
          </p:cNvSpPr>
          <p:nvPr/>
        </p:nvSpPr>
        <p:spPr bwMode="auto">
          <a:xfrm flipV="1">
            <a:off x="6025754" y="3752850"/>
            <a:ext cx="914400" cy="91440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4" name="Line 54"/>
          <p:cNvSpPr>
            <a:spLocks noChangeShapeType="1"/>
          </p:cNvSpPr>
          <p:nvPr/>
        </p:nvSpPr>
        <p:spPr bwMode="auto">
          <a:xfrm flipV="1">
            <a:off x="4754166" y="2752725"/>
            <a:ext cx="1100138" cy="628650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5" name="Line 55"/>
          <p:cNvSpPr>
            <a:spLocks noChangeShapeType="1"/>
          </p:cNvSpPr>
          <p:nvPr/>
        </p:nvSpPr>
        <p:spPr bwMode="auto">
          <a:xfrm>
            <a:off x="4739879" y="3381375"/>
            <a:ext cx="1285875" cy="1271588"/>
          </a:xfrm>
          <a:prstGeom prst="line">
            <a:avLst/>
          </a:prstGeom>
          <a:noFill/>
          <a:ln w="15875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90166" name="AutoShape 56"/>
          <p:cNvSpPr>
            <a:spLocks noChangeArrowheads="1"/>
          </p:cNvSpPr>
          <p:nvPr/>
        </p:nvSpPr>
        <p:spPr bwMode="auto">
          <a:xfrm>
            <a:off x="3968354" y="2209800"/>
            <a:ext cx="1228725" cy="342900"/>
          </a:xfrm>
          <a:prstGeom prst="curvedDownArrow">
            <a:avLst>
              <a:gd name="adj1" fmla="val 71667"/>
              <a:gd name="adj2" fmla="val 143333"/>
              <a:gd name="adj3" fmla="val 33333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 sz="1800"/>
          </a:p>
        </p:txBody>
      </p:sp>
      <p:sp>
        <p:nvSpPr>
          <p:cNvPr id="90167" name="Text Box 57"/>
          <p:cNvSpPr txBox="1">
            <a:spLocks noChangeArrowheads="1"/>
          </p:cNvSpPr>
          <p:nvPr/>
        </p:nvSpPr>
        <p:spPr bwMode="auto">
          <a:xfrm>
            <a:off x="3968354" y="2724150"/>
            <a:ext cx="1428750" cy="3231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15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150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zh-CN" sz="1500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1500" b="1" baseline="-25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00" b="1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zh-CN" sz="15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en-US" sz="150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φ</a:t>
            </a:r>
            <a:r>
              <a:rPr lang="en-US" altLang="zh-CN" sz="150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500" b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zh-CN" sz="150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0169" name="Rectangle 60"/>
          <p:cNvSpPr>
            <a:spLocks noGrp="1" noChangeArrowheads="1"/>
          </p:cNvSpPr>
          <p:nvPr>
            <p:ph idx="1"/>
          </p:nvPr>
        </p:nvSpPr>
        <p:spPr>
          <a:xfrm>
            <a:off x="457199" y="1217352"/>
            <a:ext cx="8229599" cy="3737372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zh-CN" sz="2100" dirty="0">
                <a:solidFill>
                  <a:schemeClr val="accent1"/>
                </a:solidFill>
                <a:ea typeface="SimSun" pitchFamily="2" charset="-122"/>
              </a:rPr>
              <a:t>General idea</a:t>
            </a:r>
            <a:r>
              <a:rPr lang="en-US" altLang="zh-CN" sz="2100" dirty="0">
                <a:ea typeface="SimSun" pitchFamily="2" charset="-122"/>
              </a:rPr>
              <a:t>: the original input space can always be mapped to some higher-dimensional feature space where the training set is separable:</a:t>
            </a:r>
          </a:p>
          <a:p>
            <a:pPr>
              <a:buFontTx/>
              <a:buChar char="•"/>
            </a:pPr>
            <a:endParaRPr lang="en-US" altLang="en-US" sz="2100" dirty="0"/>
          </a:p>
        </p:txBody>
      </p:sp>
      <p:sp>
        <p:nvSpPr>
          <p:cNvPr id="60" name="TextBox 59"/>
          <p:cNvSpPr txBox="1"/>
          <p:nvPr/>
        </p:nvSpPr>
        <p:spPr>
          <a:xfrm>
            <a:off x="1143000" y="4951545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Andrew Moore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23EEEB-3C34-49B9-B946-E1954807C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SVMs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7E7B8-458B-4B60-B046-667A2BA2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54390-BE28-4592-96FD-CCA1F465EDF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88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Nonlinear kernel: Example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57199" y="1128574"/>
            <a:ext cx="8229599" cy="382905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dirty="0"/>
              <a:t>Consider the mapping </a:t>
            </a: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070994"/>
              </p:ext>
            </p:extLst>
          </p:nvPr>
        </p:nvGraphicFramePr>
        <p:xfrm>
          <a:off x="4686301" y="1128574"/>
          <a:ext cx="1403747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25" imgH="228501" progId="Equation.3">
                  <p:embed/>
                </p:oleObj>
              </mc:Choice>
              <mc:Fallback>
                <p:oleObj name="Equation" r:id="rId3" imgW="863225" imgH="228501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1" y="1128574"/>
                        <a:ext cx="1403747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220685"/>
              </p:ext>
            </p:extLst>
          </p:nvPr>
        </p:nvGraphicFramePr>
        <p:xfrm>
          <a:off x="2455069" y="4115852"/>
          <a:ext cx="3923110" cy="784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13000" imgH="482600" progId="Equation.3">
                  <p:embed/>
                </p:oleObj>
              </mc:Choice>
              <mc:Fallback>
                <p:oleObj name="Equation" r:id="rId5" imgW="2413000" imgH="482600" progId="Equation.3">
                  <p:embed/>
                  <p:pic>
                    <p:nvPicPr>
                      <p:cNvPr id="9216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5069" y="4115852"/>
                        <a:ext cx="3923110" cy="7846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3028950" y="1985824"/>
            <a:ext cx="3264694" cy="1370410"/>
            <a:chOff x="1122" y="2874"/>
            <a:chExt cx="2742" cy="1151"/>
          </a:xfrm>
        </p:grpSpPr>
        <p:sp>
          <p:nvSpPr>
            <p:cNvPr id="92167" name="Line 39"/>
            <p:cNvSpPr>
              <a:spLocks noChangeShapeType="1"/>
            </p:cNvSpPr>
            <p:nvPr/>
          </p:nvSpPr>
          <p:spPr bwMode="auto">
            <a:xfrm>
              <a:off x="1122" y="3900"/>
              <a:ext cx="249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68" name="AutoShape 40"/>
            <p:cNvSpPr>
              <a:spLocks noChangeArrowheads="1"/>
            </p:cNvSpPr>
            <p:nvPr/>
          </p:nvSpPr>
          <p:spPr bwMode="auto">
            <a:xfrm>
              <a:off x="1437" y="32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69" name="Line 41"/>
            <p:cNvSpPr>
              <a:spLocks noChangeShapeType="1"/>
            </p:cNvSpPr>
            <p:nvPr/>
          </p:nvSpPr>
          <p:spPr bwMode="auto">
            <a:xfrm>
              <a:off x="2262" y="3864"/>
              <a:ext cx="0" cy="7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70" name="AutoShape 42"/>
            <p:cNvSpPr>
              <a:spLocks noChangeArrowheads="1"/>
            </p:cNvSpPr>
            <p:nvPr/>
          </p:nvSpPr>
          <p:spPr bwMode="auto">
            <a:xfrm>
              <a:off x="1641" y="355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1" name="AutoShape 43"/>
            <p:cNvSpPr>
              <a:spLocks noChangeArrowheads="1"/>
            </p:cNvSpPr>
            <p:nvPr/>
          </p:nvSpPr>
          <p:spPr bwMode="auto">
            <a:xfrm>
              <a:off x="1929" y="375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2" name="AutoShape 44"/>
            <p:cNvSpPr>
              <a:spLocks noChangeArrowheads="1"/>
            </p:cNvSpPr>
            <p:nvPr/>
          </p:nvSpPr>
          <p:spPr bwMode="auto">
            <a:xfrm>
              <a:off x="2073" y="3815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3" name="AutoShape 45"/>
            <p:cNvSpPr>
              <a:spLocks noChangeArrowheads="1"/>
            </p:cNvSpPr>
            <p:nvPr/>
          </p:nvSpPr>
          <p:spPr bwMode="auto">
            <a:xfrm>
              <a:off x="2601" y="376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4" name="AutoShape 46"/>
            <p:cNvSpPr>
              <a:spLocks noChangeArrowheads="1"/>
            </p:cNvSpPr>
            <p:nvPr/>
          </p:nvSpPr>
          <p:spPr bwMode="auto">
            <a:xfrm>
              <a:off x="2745" y="3647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5" name="AutoShape 47"/>
            <p:cNvSpPr>
              <a:spLocks noChangeArrowheads="1"/>
            </p:cNvSpPr>
            <p:nvPr/>
          </p:nvSpPr>
          <p:spPr bwMode="auto">
            <a:xfrm>
              <a:off x="2481" y="380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6" name="AutoShape 48"/>
            <p:cNvSpPr>
              <a:spLocks noChangeArrowheads="1"/>
            </p:cNvSpPr>
            <p:nvPr/>
          </p:nvSpPr>
          <p:spPr bwMode="auto">
            <a:xfrm>
              <a:off x="2985" y="3443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7" name="AutoShape 49"/>
            <p:cNvSpPr>
              <a:spLocks noChangeArrowheads="1"/>
            </p:cNvSpPr>
            <p:nvPr/>
          </p:nvSpPr>
          <p:spPr bwMode="auto">
            <a:xfrm>
              <a:off x="3165" y="325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8" name="AutoShape 50"/>
            <p:cNvSpPr>
              <a:spLocks noChangeArrowheads="1"/>
            </p:cNvSpPr>
            <p:nvPr/>
          </p:nvSpPr>
          <p:spPr bwMode="auto">
            <a:xfrm>
              <a:off x="3429" y="2921"/>
              <a:ext cx="56" cy="56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79" name="Line 51"/>
            <p:cNvSpPr>
              <a:spLocks noChangeShapeType="1"/>
            </p:cNvSpPr>
            <p:nvPr/>
          </p:nvSpPr>
          <p:spPr bwMode="auto">
            <a:xfrm flipV="1">
              <a:off x="2262" y="2988"/>
              <a:ext cx="0" cy="9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80" name="Text Box 52"/>
            <p:cNvSpPr txBox="1">
              <a:spLocks noChangeArrowheads="1"/>
            </p:cNvSpPr>
            <p:nvPr/>
          </p:nvSpPr>
          <p:spPr bwMode="auto">
            <a:xfrm>
              <a:off x="2262" y="2874"/>
              <a:ext cx="28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zh-CN" sz="1350" i="1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x</a:t>
              </a:r>
              <a:r>
                <a:rPr lang="en-US" altLang="zh-CN" sz="1350" i="1" baseline="30000">
                  <a:solidFill>
                    <a:srgbClr val="00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2181" name="Line 53"/>
            <p:cNvSpPr>
              <a:spLocks noChangeShapeType="1"/>
            </p:cNvSpPr>
            <p:nvPr/>
          </p:nvSpPr>
          <p:spPr bwMode="auto">
            <a:xfrm flipV="1">
              <a:off x="1860" y="3180"/>
              <a:ext cx="2004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82" name="Line 54"/>
            <p:cNvSpPr>
              <a:spLocks noChangeShapeType="1"/>
            </p:cNvSpPr>
            <p:nvPr/>
          </p:nvSpPr>
          <p:spPr bwMode="auto">
            <a:xfrm flipV="1">
              <a:off x="1857" y="3132"/>
              <a:ext cx="1962" cy="809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83" name="Line 55"/>
            <p:cNvSpPr>
              <a:spLocks noChangeShapeType="1"/>
            </p:cNvSpPr>
            <p:nvPr/>
          </p:nvSpPr>
          <p:spPr bwMode="auto">
            <a:xfrm flipV="1">
              <a:off x="1929" y="3240"/>
              <a:ext cx="1926" cy="785"/>
            </a:xfrm>
            <a:prstGeom prst="line">
              <a:avLst/>
            </a:prstGeom>
            <a:noFill/>
            <a:ln w="9525" cap="rnd">
              <a:solidFill>
                <a:schemeClr val="tx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cs typeface="Arial" panose="020B0604020202020204" pitchFamily="34" charset="0"/>
              </a:endParaRPr>
            </a:p>
          </p:txBody>
        </p:sp>
        <p:sp>
          <p:nvSpPr>
            <p:cNvPr id="92184" name="Oval 56"/>
            <p:cNvSpPr>
              <a:spLocks noChangeArrowheads="1"/>
            </p:cNvSpPr>
            <p:nvPr/>
          </p:nvSpPr>
          <p:spPr bwMode="auto">
            <a:xfrm>
              <a:off x="2945" y="3403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5" name="Oval 57"/>
            <p:cNvSpPr>
              <a:spLocks noChangeArrowheads="1"/>
            </p:cNvSpPr>
            <p:nvPr/>
          </p:nvSpPr>
          <p:spPr bwMode="auto">
            <a:xfrm>
              <a:off x="2699" y="3601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86" name="Oval 58"/>
            <p:cNvSpPr>
              <a:spLocks noChangeArrowheads="1"/>
            </p:cNvSpPr>
            <p:nvPr/>
          </p:nvSpPr>
          <p:spPr bwMode="auto">
            <a:xfrm>
              <a:off x="2027" y="3775"/>
              <a:ext cx="144" cy="138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8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43001" y="4953063"/>
            <a:ext cx="90922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Calibri" pitchFamily="34" charset="0"/>
              </a:rPr>
              <a:t>Svetlana </a:t>
            </a:r>
            <a:r>
              <a:rPr lang="en-US" sz="788" dirty="0" err="1">
                <a:latin typeface="Calibri" pitchFamily="34" charset="0"/>
              </a:rPr>
              <a:t>Lazebnik</a:t>
            </a:r>
            <a:endParaRPr lang="en-US" sz="788" dirty="0">
              <a:latin typeface="Calibri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8FCB0-2E15-436A-961F-1048E9DD3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83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3670"/>
            <a:ext cx="8229600" cy="3851672"/>
          </a:xfrm>
        </p:spPr>
        <p:txBody>
          <a:bodyPr/>
          <a:lstStyle/>
          <a:p>
            <a:pPr eaLnBrk="1" hangingPunct="1"/>
            <a:r>
              <a:rPr lang="en-GB" altLang="en-US" sz="2100" dirty="0"/>
              <a:t>Assign input vector to one of two or more classes</a:t>
            </a:r>
          </a:p>
          <a:p>
            <a:pPr eaLnBrk="1" hangingPunct="1"/>
            <a:r>
              <a:rPr lang="en-GB" altLang="en-US" sz="2100" dirty="0"/>
              <a:t>Input space divided into </a:t>
            </a:r>
            <a:r>
              <a:rPr lang="en-GB" altLang="en-US" sz="2100" i="1" dirty="0"/>
              <a:t>decision regions</a:t>
            </a:r>
            <a:r>
              <a:rPr lang="en-GB" altLang="en-US" sz="2100" dirty="0"/>
              <a:t> separated by </a:t>
            </a:r>
            <a:r>
              <a:rPr lang="en-GB" altLang="en-US" sz="2100" i="1" dirty="0"/>
              <a:t>decision boundaries</a:t>
            </a:r>
          </a:p>
          <a:p>
            <a:pPr eaLnBrk="1" hangingPunct="1"/>
            <a:endParaRPr lang="en-GB" altLang="en-US" sz="2100" dirty="0"/>
          </a:p>
          <a:p>
            <a:pPr eaLnBrk="1" hangingPunct="1"/>
            <a:endParaRPr lang="en-GB" altLang="en-US" sz="2100" dirty="0"/>
          </a:p>
        </p:txBody>
      </p:sp>
      <p:pic>
        <p:nvPicPr>
          <p:cNvPr id="74756" name="Picture 7" descr="decision-reg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2" y="2553891"/>
            <a:ext cx="3350419" cy="253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Slide credit: L.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ea typeface="+mn-ea"/>
                <a:cs typeface="Arial" panose="020B0604020202020204" pitchFamily="34" charset="0"/>
              </a:rPr>
              <a:t>Lazebnik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B2EB0-AED2-4A85-9421-E20A2F49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46AF-14EF-478B-8252-478AD2312466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B527B3-6480-229A-5D26-26F281FF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92632878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Rectangle 3"/>
          <p:cNvSpPr>
            <a:spLocks noChangeArrowheads="1"/>
          </p:cNvSpPr>
          <p:nvPr/>
        </p:nvSpPr>
        <p:spPr bwMode="auto">
          <a:xfrm>
            <a:off x="457199" y="1271727"/>
            <a:ext cx="8229601" cy="292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800" dirty="0"/>
              <a:t>The linear classifier relies on dot product between vectors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45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45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endParaRPr lang="en-US" altLang="en-US" sz="1800" i="1" baseline="-12000" dirty="0">
              <a:solidFill>
                <a:prstClr val="black"/>
              </a:solidFill>
              <a:latin typeface="Times New Roman" pitchFamily="18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1800" baseline="-250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800" dirty="0"/>
              <a:t>If every data point is </a:t>
            </a:r>
            <a:r>
              <a:rPr lang="en-US" altLang="zh-CN" sz="1800" dirty="0">
                <a:solidFill>
                  <a:schemeClr val="accent1"/>
                </a:solidFill>
              </a:rPr>
              <a:t>mapped into high-dimensional space </a:t>
            </a:r>
            <a:r>
              <a:rPr lang="en-US" altLang="zh-CN" sz="1800" dirty="0"/>
              <a:t>via some transformation </a:t>
            </a:r>
            <a:r>
              <a:rPr lang="el-GR" sz="1800" i="1" dirty="0">
                <a:cs typeface="Times New Roman" pitchFamily="18" charset="0"/>
              </a:rPr>
              <a:t>Φ</a:t>
            </a:r>
            <a:r>
              <a:rPr lang="en-US" altLang="zh-CN" sz="1800" dirty="0">
                <a:cs typeface="Times New Roman" pitchFamily="18" charset="0"/>
              </a:rPr>
              <a:t>:  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zh-CN" sz="1800" baseline="-25000" dirty="0">
                <a:cs typeface="Times New Roman" pitchFamily="18" charset="0"/>
              </a:rPr>
              <a:t> </a:t>
            </a:r>
            <a:r>
              <a:rPr lang="en-US" altLang="zh-CN" sz="1800" dirty="0">
                <a:cs typeface="Times New Roman" pitchFamily="18" charset="0"/>
              </a:rPr>
              <a:t>→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zh-CN" sz="1800" dirty="0"/>
              <a:t>,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zh-CN" sz="1800" dirty="0">
                <a:cs typeface="Times New Roman" pitchFamily="18" charset="0"/>
              </a:rPr>
              <a:t>the </a:t>
            </a:r>
            <a:r>
              <a:rPr lang="en-US" altLang="zh-CN" sz="1800" dirty="0">
                <a:solidFill>
                  <a:schemeClr val="accent1"/>
                </a:solidFill>
                <a:cs typeface="Times New Roman" pitchFamily="18" charset="0"/>
              </a:rPr>
              <a:t>dot product becomes</a:t>
            </a:r>
            <a:r>
              <a:rPr lang="en-US" altLang="zh-CN" sz="1800" dirty="0">
                <a:cs typeface="Times New Roman" pitchFamily="18" charset="0"/>
              </a:rPr>
              <a:t>: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45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45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18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zh-CN" sz="1800" dirty="0"/>
              <a:t>A </a:t>
            </a:r>
            <a:r>
              <a:rPr lang="en-US" altLang="zh-CN" sz="1800" i="1" dirty="0">
                <a:solidFill>
                  <a:srgbClr val="00B050"/>
                </a:solidFill>
              </a:rPr>
              <a:t>kernel function</a:t>
            </a:r>
            <a:r>
              <a:rPr lang="en-US" altLang="zh-CN" sz="1800" dirty="0">
                <a:solidFill>
                  <a:srgbClr val="00B050"/>
                </a:solidFill>
              </a:rPr>
              <a:t> </a:t>
            </a:r>
            <a:r>
              <a:rPr lang="en-US" altLang="zh-CN" sz="1800" dirty="0"/>
              <a:t>is similarity function that corresponds to an inner product in some expanded feature space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1800" dirty="0"/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800" i="1" dirty="0">
                <a:solidFill>
                  <a:prstClr val="black"/>
                </a:solidFill>
              </a:rPr>
              <a:t>The </a:t>
            </a:r>
            <a:r>
              <a:rPr lang="en-US" altLang="en-US" sz="1800" i="1" dirty="0">
                <a:solidFill>
                  <a:srgbClr val="00B050"/>
                </a:solidFill>
              </a:rPr>
              <a:t>kernel trick</a:t>
            </a:r>
            <a:r>
              <a:rPr lang="en-US" altLang="en-US" sz="1800" dirty="0">
                <a:solidFill>
                  <a:prstClr val="black"/>
                </a:solidFill>
              </a:rPr>
              <a:t>: instead of explicitly computing the lifting transformation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), </a:t>
            </a:r>
            <a:r>
              <a:rPr lang="en-US" altLang="en-US" sz="1800" dirty="0">
                <a:solidFill>
                  <a:prstClr val="black"/>
                </a:solidFill>
              </a:rPr>
              <a:t>define a kernel function K such that: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</a:rPr>
              <a:t>K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45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en-US" sz="45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b="1" i="1" dirty="0">
                <a:solidFill>
                  <a:prstClr val="black"/>
                </a:solidFill>
                <a:latin typeface="Times New Roman" pitchFamily="18" charset="0"/>
              </a:rPr>
              <a:t> =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4000" dirty="0">
                <a:solidFill>
                  <a:prstClr val="black"/>
                </a:solidFill>
                <a:latin typeface="Times New Roman" pitchFamily="18" charset="0"/>
              </a:rPr>
              <a:t>i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  <a:r>
              <a:rPr lang="en-US" altLang="en-US" sz="1800" i="1" baseline="-250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1800" i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· </a:t>
            </a:r>
            <a:r>
              <a:rPr lang="el-GR" altLang="en-US" sz="1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(</a:t>
            </a:r>
            <a:r>
              <a:rPr lang="en-US" altLang="en-US" sz="1800" b="1" dirty="0" err="1">
                <a:solidFill>
                  <a:prstClr val="black"/>
                </a:solidFill>
                <a:latin typeface="Times New Roman" pitchFamily="18" charset="0"/>
              </a:rPr>
              <a:t>x</a:t>
            </a:r>
            <a:r>
              <a:rPr lang="en-US" altLang="en-US" sz="1800" i="1" baseline="-12000" dirty="0" err="1">
                <a:solidFill>
                  <a:prstClr val="black"/>
                </a:solidFill>
                <a:latin typeface="Times New Roman" pitchFamily="18" charset="0"/>
              </a:rPr>
              <a:t>j</a:t>
            </a:r>
            <a:r>
              <a:rPr lang="en-US" altLang="en-US" sz="18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zh-CN" sz="1800" dirty="0"/>
          </a:p>
          <a:p>
            <a:pPr marL="257175" indent="-257175" fontAlgn="base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endParaRPr lang="el-GR" sz="1800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951545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Andrew Moore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ED6B7-D9D3-42B8-9A87-3E7589F6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“Kernel Trick”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1B915-850C-4C53-B715-D342EBFD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056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kernel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Linear: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altLang="zh-CN" sz="9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Polynomials of degree up to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Clr>
                <a:srgbClr val="CC9900"/>
              </a:buClr>
              <a:buSzPct val="65000"/>
              <a:buNone/>
            </a:pPr>
            <a:endParaRPr lang="en-US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Gaussian RBF:</a:t>
            </a:r>
          </a:p>
          <a:p>
            <a:pPr>
              <a:buClr>
                <a:srgbClr val="CC9900"/>
              </a:buClr>
              <a:buSzPct val="65000"/>
              <a:buNone/>
            </a:pPr>
            <a:endParaRPr lang="en-US" altLang="zh-CN" sz="30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r>
              <a:rPr lang="en-US" altLang="zh-CN" kern="1200" dirty="0">
                <a:solidFill>
                  <a:srgbClr val="000000"/>
                </a:solidFill>
                <a:latin typeface="Arial" pitchFamily="34" charset="0"/>
              </a:rPr>
              <a:t>Histogram intersection:</a:t>
            </a: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</a:pPr>
            <a:endParaRPr lang="en-US" altLang="zh-CN" sz="27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sz="2700" kern="1200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buClr>
                <a:srgbClr val="CC9900"/>
              </a:buClr>
              <a:buSzPct val="65000"/>
              <a:buFont typeface="Wingdings" pitchFamily="2" charset="2"/>
              <a:buChar char="n"/>
            </a:pPr>
            <a:endParaRPr lang="en-US" altLang="zh-CN" kern="1200" dirty="0">
              <a:solidFill>
                <a:srgbClr val="000000"/>
              </a:solidFill>
              <a:latin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7309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504230"/>
              </p:ext>
            </p:extLst>
          </p:nvPr>
        </p:nvGraphicFramePr>
        <p:xfrm>
          <a:off x="3268438" y="2664389"/>
          <a:ext cx="3289922" cy="933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01800" imgH="482600" progId="Equation.3">
                  <p:embed/>
                </p:oleObj>
              </mc:Choice>
              <mc:Fallback>
                <p:oleObj name="Equation" r:id="rId3" imgW="1701800" imgH="482600" progId="Equation.3">
                  <p:embed/>
                  <p:pic>
                    <p:nvPicPr>
                      <p:cNvPr id="4730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438" y="2664389"/>
                        <a:ext cx="3289922" cy="933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135007"/>
              </p:ext>
            </p:extLst>
          </p:nvPr>
        </p:nvGraphicFramePr>
        <p:xfrm>
          <a:off x="3268438" y="3979452"/>
          <a:ext cx="3845456" cy="665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200" imgH="342900" progId="Equation.3">
                  <p:embed/>
                </p:oleObj>
              </mc:Choice>
              <mc:Fallback>
                <p:oleObj name="Equation" r:id="rId5" imgW="1981200" imgH="3429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438" y="3979452"/>
                        <a:ext cx="3845456" cy="6655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30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72533"/>
              </p:ext>
            </p:extLst>
          </p:nvPr>
        </p:nvGraphicFramePr>
        <p:xfrm>
          <a:off x="3268438" y="1174458"/>
          <a:ext cx="2229296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1120" imgH="266400" progId="Equation.3">
                  <p:embed/>
                </p:oleObj>
              </mc:Choice>
              <mc:Fallback>
                <p:oleObj name="Equation" r:id="rId7" imgW="1041120" imgH="266400" progId="Equation.3">
                  <p:embed/>
                  <p:pic>
                    <p:nvPicPr>
                      <p:cNvPr id="473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8438" y="1174458"/>
                        <a:ext cx="2229296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3000" y="4951545"/>
            <a:ext cx="163538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Andrew Moore / Carlos </a:t>
            </a:r>
            <a:r>
              <a:rPr lang="en-US" sz="788" dirty="0" err="1"/>
              <a:t>Guestrin</a:t>
            </a:r>
            <a:endParaRPr lang="en-US" sz="788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68438" y="2178759"/>
                <a:ext cx="3850935" cy="4658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7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7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700" dirty="0">
                    <a:latin typeface="+mj-lt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700" i="1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2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7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7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7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US" sz="27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sSub>
                          <m:sSubPr>
                            <m:ctrlPr>
                              <a:rPr lang="en-US" sz="2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7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7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+1)</m:t>
                        </m:r>
                      </m:e>
                      <m:sup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700" dirty="0"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438" y="2178759"/>
                <a:ext cx="3850935" cy="465897"/>
              </a:xfrm>
              <a:prstGeom prst="rect">
                <a:avLst/>
              </a:prstGeom>
              <a:blipFill>
                <a:blip r:embed="rId9"/>
                <a:stretch>
                  <a:fillRect l="-2961" t="-18421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EF015-E5C9-43C6-B08E-03FDDBF7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276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Hard-margin SVMs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747051" y="1431859"/>
            <a:ext cx="5649899" cy="133707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37314" y="2832456"/>
            <a:ext cx="195944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6857" y="3563585"/>
            <a:ext cx="179615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1747051" y="3449288"/>
            <a:ext cx="5649899" cy="117915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429926" y="2709054"/>
            <a:ext cx="1390252" cy="443503"/>
            <a:chOff x="3049236" y="2823031"/>
            <a:chExt cx="1853669" cy="591337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85366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70C0"/>
                  </a:solidFill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1559708" y="1953560"/>
            <a:ext cx="1801391" cy="895692"/>
            <a:chOff x="5006932" y="1978822"/>
            <a:chExt cx="2401854" cy="1194256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9"/>
              <a:ext cx="2401854" cy="4001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The </a:t>
              </a:r>
              <a:r>
                <a:rPr lang="en-US" sz="1350" i="1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 sz="1350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 that minimizes…</a:t>
              </a:r>
              <a:endParaRPr lang="en-US" sz="1350" i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35"/>
          <p:cNvGrpSpPr/>
          <p:nvPr/>
        </p:nvGrpSpPr>
        <p:grpSpPr>
          <a:xfrm>
            <a:off x="3458729" y="3512812"/>
            <a:ext cx="2718914" cy="994154"/>
            <a:chOff x="3087639" y="4068873"/>
            <a:chExt cx="3625218" cy="1325538"/>
          </a:xfrm>
        </p:grpSpPr>
        <p:sp>
          <p:nvSpPr>
            <p:cNvPr id="34" name="Rectangle 33"/>
            <p:cNvSpPr/>
            <p:nvPr/>
          </p:nvSpPr>
          <p:spPr>
            <a:xfrm>
              <a:off x="5786452" y="4068873"/>
              <a:ext cx="926405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087639" y="4693010"/>
              <a:ext cx="1571446" cy="701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80857" y="1524385"/>
            <a:ext cx="1790700" cy="1301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664DEE-ED3E-439B-9A94-B2408042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554AD4-8C8A-BEF5-7432-72243B6DE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52" y="860640"/>
            <a:ext cx="2863508" cy="227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51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47051" y="1431859"/>
            <a:ext cx="5649899" cy="1337070"/>
            <a:chOff x="805400" y="1294269"/>
            <a:chExt cx="7533199" cy="17827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/>
            <a:srcRect b="46862"/>
            <a:stretch/>
          </p:blipFill>
          <p:spPr>
            <a:xfrm>
              <a:off x="805400" y="1294269"/>
              <a:ext cx="7533199" cy="178276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096000" y="1669142"/>
              <a:ext cx="181429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637314" y="2832456"/>
            <a:ext cx="195944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6857" y="3563585"/>
            <a:ext cx="179615" cy="195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1747051" y="3449288"/>
            <a:ext cx="5649899" cy="1179151"/>
            <a:chOff x="805400" y="5058228"/>
            <a:chExt cx="7533199" cy="15722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/>
            <a:srcRect t="53138"/>
            <a:stretch/>
          </p:blipFill>
          <p:spPr>
            <a:xfrm>
              <a:off x="805400" y="5058228"/>
              <a:ext cx="7533199" cy="157220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659085" y="5157441"/>
              <a:ext cx="261258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65143" y="6117765"/>
              <a:ext cx="239486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17"/>
          <p:cNvGrpSpPr/>
          <p:nvPr/>
        </p:nvGrpSpPr>
        <p:grpSpPr>
          <a:xfrm>
            <a:off x="3429926" y="2709054"/>
            <a:ext cx="1390252" cy="443503"/>
            <a:chOff x="3049236" y="2823031"/>
            <a:chExt cx="1853669" cy="591337"/>
          </a:xfrm>
        </p:grpSpPr>
        <p:sp>
          <p:nvSpPr>
            <p:cNvPr id="16" name="Left Brace 15"/>
            <p:cNvSpPr/>
            <p:nvPr/>
          </p:nvSpPr>
          <p:spPr>
            <a:xfrm rot="16200000">
              <a:off x="3835374" y="2202572"/>
              <a:ext cx="203253" cy="1444171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49236" y="3014259"/>
              <a:ext cx="185366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70C0"/>
                  </a:solidFill>
                  <a:latin typeface="Calibri"/>
                  <a:ea typeface="+mn-ea"/>
                  <a:cs typeface="+mn-cs"/>
                </a:rPr>
                <a:t>Maximize margin</a:t>
              </a: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5041013" y="2720217"/>
            <a:ext cx="2016386" cy="443504"/>
            <a:chOff x="3143579" y="2823030"/>
            <a:chExt cx="2688514" cy="591339"/>
          </a:xfrm>
        </p:grpSpPr>
        <p:sp>
          <p:nvSpPr>
            <p:cNvPr id="20" name="Left Brace 19"/>
            <p:cNvSpPr/>
            <p:nvPr/>
          </p:nvSpPr>
          <p:spPr>
            <a:xfrm rot="16200000">
              <a:off x="3878916" y="2159029"/>
              <a:ext cx="203253" cy="1531256"/>
            </a:xfrm>
            <a:prstGeom prst="lef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43579" y="3014259"/>
              <a:ext cx="2688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70C0"/>
                  </a:solidFill>
                  <a:latin typeface="Calibri"/>
                  <a:ea typeface="+mn-ea"/>
                  <a:cs typeface="+mn-cs"/>
                </a:rPr>
                <a:t>Minimize misclassification</a:t>
              </a:r>
            </a:p>
          </p:txBody>
        </p:sp>
      </p:grpSp>
      <p:grpSp>
        <p:nvGrpSpPr>
          <p:cNvPr id="12" name="Group 23"/>
          <p:cNvGrpSpPr/>
          <p:nvPr/>
        </p:nvGrpSpPr>
        <p:grpSpPr>
          <a:xfrm>
            <a:off x="5889172" y="1792367"/>
            <a:ext cx="1494482" cy="659869"/>
            <a:chOff x="6328229" y="1774946"/>
            <a:chExt cx="1992643" cy="879825"/>
          </a:xfrm>
        </p:grpSpPr>
        <p:sp>
          <p:nvSpPr>
            <p:cNvPr id="22" name="Oval 21"/>
            <p:cNvSpPr/>
            <p:nvPr/>
          </p:nvSpPr>
          <p:spPr>
            <a:xfrm>
              <a:off x="6328229" y="1978822"/>
              <a:ext cx="624114" cy="675949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99942" y="1774946"/>
              <a:ext cx="152093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7030A0"/>
                  </a:solidFill>
                  <a:latin typeface="Calibri"/>
                  <a:ea typeface="+mn-ea"/>
                  <a:cs typeface="+mn-cs"/>
                </a:rPr>
                <a:t>Slack variable</a:t>
              </a:r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1559708" y="1953560"/>
            <a:ext cx="1801391" cy="895692"/>
            <a:chOff x="5006932" y="1978822"/>
            <a:chExt cx="2401854" cy="1194256"/>
          </a:xfrm>
        </p:grpSpPr>
        <p:sp>
          <p:nvSpPr>
            <p:cNvPr id="26" name="Oval 25"/>
            <p:cNvSpPr/>
            <p:nvPr/>
          </p:nvSpPr>
          <p:spPr>
            <a:xfrm>
              <a:off x="6328228" y="1978822"/>
              <a:ext cx="1040465" cy="794146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srgbClr val="00B0F0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06932" y="2772969"/>
              <a:ext cx="2401854" cy="4001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The </a:t>
              </a:r>
              <a:r>
                <a:rPr lang="en-US" sz="1350" i="1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w</a:t>
              </a:r>
              <a:r>
                <a:rPr lang="en-US" sz="1350" kern="1200" dirty="0">
                  <a:solidFill>
                    <a:srgbClr val="00B0F0"/>
                  </a:solidFill>
                  <a:latin typeface="Calibri"/>
                  <a:ea typeface="+mn-ea"/>
                  <a:cs typeface="+mn-cs"/>
                </a:rPr>
                <a:t> that minimizes…</a:t>
              </a:r>
              <a:endParaRPr lang="en-US" sz="1350" i="1" kern="1200" dirty="0">
                <a:solidFill>
                  <a:srgbClr val="00B0F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27"/>
          <p:cNvGrpSpPr/>
          <p:nvPr/>
        </p:nvGrpSpPr>
        <p:grpSpPr>
          <a:xfrm>
            <a:off x="4129438" y="1591881"/>
            <a:ext cx="1377493" cy="788232"/>
            <a:chOff x="5177031" y="1506249"/>
            <a:chExt cx="1836657" cy="1050976"/>
          </a:xfrm>
        </p:grpSpPr>
        <p:sp>
          <p:nvSpPr>
            <p:cNvPr id="29" name="Oval 28"/>
            <p:cNvSpPr/>
            <p:nvPr/>
          </p:nvSpPr>
          <p:spPr>
            <a:xfrm>
              <a:off x="6363435" y="1978823"/>
              <a:ext cx="543049" cy="57840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77031" y="1506249"/>
              <a:ext cx="183665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1350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Misclassification </a:t>
              </a:r>
            </a:p>
            <a:p>
              <a:pPr algn="ctr" defTabSz="685800">
                <a:buClrTx/>
                <a:defRPr/>
              </a:pPr>
              <a:r>
                <a:rPr lang="en-US" sz="1350" kern="12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cost</a:t>
              </a: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5426528" y="1450753"/>
            <a:ext cx="1528885" cy="502806"/>
            <a:chOff x="6402782" y="1886816"/>
            <a:chExt cx="2038513" cy="670408"/>
          </a:xfrm>
        </p:grpSpPr>
        <p:sp>
          <p:nvSpPr>
            <p:cNvPr id="32" name="Oval 31"/>
            <p:cNvSpPr/>
            <p:nvPr/>
          </p:nvSpPr>
          <p:spPr>
            <a:xfrm>
              <a:off x="6402782" y="2029139"/>
              <a:ext cx="503702" cy="5280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795802" y="1886816"/>
              <a:ext cx="164549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1350" kern="1200" dirty="0">
                  <a:solidFill>
                    <a:srgbClr val="00B050"/>
                  </a:solidFill>
                  <a:latin typeface="Calibri"/>
                  <a:ea typeface="+mn-ea"/>
                  <a:cs typeface="+mn-cs"/>
                </a:rPr>
                <a:t># data samples</a:t>
              </a:r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D3C627-3A36-45A9-BFFC-B5A2F9FBB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283" y="1815281"/>
            <a:ext cx="1640955" cy="15129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6AED34-3BD7-462B-9428-8741BA412A29}"/>
              </a:ext>
            </a:extLst>
          </p:cNvPr>
          <p:cNvSpPr txBox="1"/>
          <p:nvPr/>
        </p:nvSpPr>
        <p:spPr>
          <a:xfrm>
            <a:off x="1143001" y="4953063"/>
            <a:ext cx="130837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Figure from Chris Bishop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1F58B52-FDFC-4CA6-A6B0-F2EE874C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53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6AED34-3BD7-462B-9428-8741BA412A29}"/>
              </a:ext>
            </a:extLst>
          </p:cNvPr>
          <p:cNvSpPr txBox="1"/>
          <p:nvPr/>
        </p:nvSpPr>
        <p:spPr>
          <a:xfrm>
            <a:off x="1143001" y="4953063"/>
            <a:ext cx="130837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Figure from Chris Bishop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1F58B52-FDFC-4CA6-A6B0-F2EE874C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454579B-365A-0B3F-911E-F61899D9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12" y="1282446"/>
            <a:ext cx="2863508" cy="227178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60E807E-DCFF-F108-3B3F-5810107E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892" y="1422089"/>
            <a:ext cx="2863508" cy="22993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FC3F11-F210-2DC1-FBF0-8E4DA1E88157}"/>
              </a:ext>
            </a:extLst>
          </p:cNvPr>
          <p:cNvSpPr txBox="1"/>
          <p:nvPr/>
        </p:nvSpPr>
        <p:spPr>
          <a:xfrm>
            <a:off x="1470991" y="3848431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 Case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D8D4BFE-A4B6-D89A-86FC-51B3BC2B62A7}"/>
              </a:ext>
            </a:extLst>
          </p:cNvPr>
          <p:cNvSpPr/>
          <p:nvPr/>
        </p:nvSpPr>
        <p:spPr>
          <a:xfrm rot="19166561">
            <a:off x="1542775" y="2423739"/>
            <a:ext cx="2210463" cy="920912"/>
          </a:xfrm>
          <a:prstGeom prst="ellipse">
            <a:avLst/>
          </a:pr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0AB7EC4-FF5E-EB0A-6FDC-E1C3612E0904}"/>
              </a:ext>
            </a:extLst>
          </p:cNvPr>
          <p:cNvSpPr txBox="1"/>
          <p:nvPr/>
        </p:nvSpPr>
        <p:spPr>
          <a:xfrm>
            <a:off x="2753523" y="3198191"/>
            <a:ext cx="162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=0</a:t>
            </a:r>
          </a:p>
          <a:p>
            <a:pPr algn="ctr"/>
            <a:r>
              <a:rPr lang="en-US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[Easy to classify]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76E8EF-FEE0-04A1-4C7F-5D1E2AAEA77A}"/>
              </a:ext>
            </a:extLst>
          </p:cNvPr>
          <p:cNvSpPr/>
          <p:nvPr/>
        </p:nvSpPr>
        <p:spPr>
          <a:xfrm rot="19166561">
            <a:off x="6430723" y="2596359"/>
            <a:ext cx="716988" cy="567560"/>
          </a:xfrm>
          <a:prstGeom prst="ellipse">
            <a:avLst/>
          </a:prstGeom>
          <a:noFill/>
          <a:ln w="127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5FA21A0-0EFC-7038-06B1-DEB89A9F724D}"/>
              </a:ext>
            </a:extLst>
          </p:cNvPr>
          <p:cNvSpPr/>
          <p:nvPr/>
        </p:nvSpPr>
        <p:spPr>
          <a:xfrm rot="19166561">
            <a:off x="6622879" y="1839271"/>
            <a:ext cx="716988" cy="56756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EA1A5B-69AD-D175-A8AD-AE6A671610AF}"/>
              </a:ext>
            </a:extLst>
          </p:cNvPr>
          <p:cNvSpPr txBox="1"/>
          <p:nvPr/>
        </p:nvSpPr>
        <p:spPr>
          <a:xfrm>
            <a:off x="5163530" y="3656087"/>
            <a:ext cx="2082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&lt;1</a:t>
            </a:r>
            <a:endParaRPr lang="en-US" b="0" i="0" dirty="0"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[Points close to decision boundary]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63C603-8B0A-AADC-5916-4514F9DCAEE3}"/>
              </a:ext>
            </a:extLst>
          </p:cNvPr>
          <p:cNvSpPr txBox="1"/>
          <p:nvPr/>
        </p:nvSpPr>
        <p:spPr>
          <a:xfrm>
            <a:off x="6332332" y="791220"/>
            <a:ext cx="248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&gt;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[Miss-classified points]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3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 animBg="1"/>
      <p:bldP spid="42" grpId="0" animBg="1"/>
      <p:bldP spid="43" grpId="0"/>
      <p:bldP spid="4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CD7F3814-DF43-45D5-B9B3-3F1A63C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Soft-margin SVMs</a:t>
            </a:r>
            <a:endParaRPr lang="en-US" sz="2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6AED34-3BD7-462B-9428-8741BA412A29}"/>
              </a:ext>
            </a:extLst>
          </p:cNvPr>
          <p:cNvSpPr txBox="1"/>
          <p:nvPr/>
        </p:nvSpPr>
        <p:spPr>
          <a:xfrm>
            <a:off x="1143001" y="4953063"/>
            <a:ext cx="130837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Figure from Chris Bishop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1F58B52-FDFC-4CA6-A6B0-F2EE874C5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60E807E-DCFF-F108-3B3F-5810107E6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4969"/>
            <a:ext cx="2863508" cy="229932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076E8EF-FEE0-04A1-4C7F-5D1E2AAEA77A}"/>
              </a:ext>
            </a:extLst>
          </p:cNvPr>
          <p:cNvSpPr/>
          <p:nvPr/>
        </p:nvSpPr>
        <p:spPr>
          <a:xfrm rot="19166561">
            <a:off x="1598031" y="2779239"/>
            <a:ext cx="716988" cy="567560"/>
          </a:xfrm>
          <a:prstGeom prst="ellipse">
            <a:avLst/>
          </a:prstGeom>
          <a:noFill/>
          <a:ln w="127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5FA21A0-0EFC-7038-06B1-DEB89A9F724D}"/>
              </a:ext>
            </a:extLst>
          </p:cNvPr>
          <p:cNvSpPr/>
          <p:nvPr/>
        </p:nvSpPr>
        <p:spPr>
          <a:xfrm rot="19166561">
            <a:off x="1790187" y="2022151"/>
            <a:ext cx="716988" cy="56756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EA1A5B-69AD-D175-A8AD-AE6A671610AF}"/>
              </a:ext>
            </a:extLst>
          </p:cNvPr>
          <p:cNvSpPr txBox="1"/>
          <p:nvPr/>
        </p:nvSpPr>
        <p:spPr>
          <a:xfrm>
            <a:off x="330838" y="3838967"/>
            <a:ext cx="2082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</a:rPr>
              <a:t>&lt;1</a:t>
            </a:r>
            <a:endParaRPr lang="en-US" b="0" i="0" dirty="0"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[Points close to decision boundary]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63C603-8B0A-AADC-5916-4514F9DCAEE3}"/>
              </a:ext>
            </a:extLst>
          </p:cNvPr>
          <p:cNvSpPr txBox="1"/>
          <p:nvPr/>
        </p:nvSpPr>
        <p:spPr>
          <a:xfrm>
            <a:off x="1499640" y="974100"/>
            <a:ext cx="248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&gt;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[Miss-classified points]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FFB36-A415-B092-780A-A4EEDDD31A4C}"/>
              </a:ext>
            </a:extLst>
          </p:cNvPr>
          <p:cNvSpPr txBox="1"/>
          <p:nvPr/>
        </p:nvSpPr>
        <p:spPr>
          <a:xfrm>
            <a:off x="4572000" y="1256306"/>
            <a:ext cx="4114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Slack variables allow: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Certain training points can be within the margin.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want these number of points as small as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1F5753-00CD-76B9-713D-180C2C6EC10B}"/>
              </a:ext>
            </a:extLst>
          </p:cNvPr>
          <p:cNvSpPr txBox="1"/>
          <p:nvPr/>
        </p:nvSpPr>
        <p:spPr>
          <a:xfrm>
            <a:off x="4253589" y="3201184"/>
            <a:ext cx="4751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How do we minimize the second term in the optimization?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BDBD0-319F-9D5C-66F1-8B12E5F3F93B}"/>
              </a:ext>
            </a:extLst>
          </p:cNvPr>
          <p:cNvSpPr txBox="1"/>
          <p:nvPr/>
        </p:nvSpPr>
        <p:spPr>
          <a:xfrm>
            <a:off x="4635230" y="3558259"/>
            <a:ext cx="4114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lot of examples with </a:t>
            </a:r>
            <a:r>
              <a:rPr lang="el-GR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</a:rPr>
              <a:t>=0 (easy correctly classified)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quantity of examples with </a:t>
            </a:r>
            <a:r>
              <a:rPr lang="en-US" dirty="0">
                <a:solidFill>
                  <a:srgbClr val="FFC000"/>
                </a:solidFill>
              </a:rPr>
              <a:t>0&lt;</a:t>
            </a:r>
            <a:r>
              <a:rPr lang="el-GR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b="0" i="0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&lt;1 (correct classified inside margin)</a:t>
            </a:r>
            <a:endParaRPr 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 examples with </a:t>
            </a:r>
            <a:r>
              <a:rPr lang="el-GR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ε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&gt;1 (misclassified examples)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7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about multi-class SVMs?</a:t>
            </a:r>
          </a:p>
        </p:txBody>
      </p:sp>
      <p:sp>
        <p:nvSpPr>
          <p:cNvPr id="1162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altLang="en-US" dirty="0"/>
              <a:t>Unfortunately, there is no “definitive” multi-class SVM formulation</a:t>
            </a:r>
          </a:p>
          <a:p>
            <a:pPr>
              <a:buFontTx/>
              <a:buChar char="•"/>
            </a:pPr>
            <a:r>
              <a:rPr lang="en-US" altLang="en-US" dirty="0"/>
              <a:t>In practice, we have to obtain a multi-class SVM by combining multiple two-class SVMs 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>
                <a:solidFill>
                  <a:schemeClr val="bg2"/>
                </a:solidFill>
              </a:rPr>
              <a:t>One vs. others/all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Training</a:t>
            </a:r>
            <a:r>
              <a:rPr lang="en-US" altLang="en-US" dirty="0"/>
              <a:t>: learn an SVM for each class vs. the others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Testing</a:t>
            </a:r>
            <a:r>
              <a:rPr lang="en-US" altLang="en-US" dirty="0"/>
              <a:t>: apply each SVM to the test example, and assign it to the class of the SVM that returns the highest decision value</a:t>
            </a:r>
          </a:p>
          <a:p>
            <a:pPr>
              <a:buFontTx/>
              <a:buChar char="•"/>
            </a:pPr>
            <a:endParaRPr lang="en-US" altLang="en-US" dirty="0"/>
          </a:p>
          <a:p>
            <a:pPr>
              <a:buFontTx/>
              <a:buChar char="•"/>
            </a:pPr>
            <a:r>
              <a:rPr lang="en-US" altLang="en-US" dirty="0">
                <a:solidFill>
                  <a:schemeClr val="bg2"/>
                </a:solidFill>
              </a:rPr>
              <a:t>One vs. one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Training</a:t>
            </a:r>
            <a:r>
              <a:rPr lang="en-US" altLang="en-US" dirty="0"/>
              <a:t>: learn an SVM for each pair of classes</a:t>
            </a:r>
          </a:p>
          <a:p>
            <a:pPr lvl="1"/>
            <a:r>
              <a:rPr lang="en-US" altLang="en-US" dirty="0">
                <a:solidFill>
                  <a:srgbClr val="00B050"/>
                </a:solidFill>
              </a:rPr>
              <a:t>Testing</a:t>
            </a:r>
            <a:r>
              <a:rPr lang="en-US" altLang="en-US" dirty="0"/>
              <a:t>: each learned SVM “votes” for a class to assign to the test example</a:t>
            </a:r>
          </a:p>
          <a:p>
            <a:pPr>
              <a:buFontTx/>
              <a:buChar char="•"/>
            </a:pPr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1" y="4953063"/>
            <a:ext cx="101341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Svetlana </a:t>
            </a:r>
            <a:r>
              <a:rPr lang="en-US" sz="788" dirty="0" err="1"/>
              <a:t>Lazebnik</a:t>
            </a:r>
            <a:endParaRPr lang="en-US" sz="788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EF0006-5186-4261-8F2C-F310E4D7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9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4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784"/>
            <a:ext cx="8229600" cy="35488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One-</a:t>
            </a:r>
            <a:r>
              <a:rPr lang="en-US" dirty="0" err="1">
                <a:solidFill>
                  <a:schemeClr val="bg2"/>
                </a:solidFill>
              </a:rPr>
              <a:t>vs</a:t>
            </a:r>
            <a:r>
              <a:rPr lang="en-US" dirty="0">
                <a:solidFill>
                  <a:schemeClr val="bg2"/>
                </a:solidFill>
              </a:rPr>
              <a:t>-all</a:t>
            </a:r>
            <a:r>
              <a:rPr lang="en-US" dirty="0"/>
              <a:t> (a.k.a. one-</a:t>
            </a:r>
            <a:r>
              <a:rPr lang="en-US" dirty="0" err="1"/>
              <a:t>vs</a:t>
            </a:r>
            <a:r>
              <a:rPr lang="en-US" dirty="0"/>
              <a:t>-others)</a:t>
            </a:r>
          </a:p>
          <a:p>
            <a:pPr lvl="1"/>
            <a:r>
              <a:rPr lang="en-US" dirty="0"/>
              <a:t>Train K classifiers</a:t>
            </a:r>
          </a:p>
          <a:p>
            <a:pPr lvl="1"/>
            <a:r>
              <a:rPr lang="en-US" dirty="0"/>
              <a:t>In each, </a:t>
            </a:r>
            <a:r>
              <a:rPr lang="en-US" dirty="0">
                <a:solidFill>
                  <a:srgbClr val="00B050"/>
                </a:solidFill>
              </a:rPr>
              <a:t>pos</a:t>
            </a:r>
            <a:r>
              <a:rPr lang="en-US" dirty="0"/>
              <a:t> = data from class </a:t>
            </a:r>
            <a:r>
              <a:rPr lang="en-US" i="1" dirty="0" err="1"/>
              <a:t>i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neg</a:t>
            </a:r>
            <a:r>
              <a:rPr lang="en-US" dirty="0"/>
              <a:t> = data from classes other than </a:t>
            </a:r>
            <a:r>
              <a:rPr lang="en-US" i="1" dirty="0" err="1"/>
              <a:t>i</a:t>
            </a:r>
            <a:endParaRPr lang="en-US" i="1" dirty="0"/>
          </a:p>
          <a:p>
            <a:pPr lvl="1"/>
            <a:r>
              <a:rPr lang="en-US" dirty="0"/>
              <a:t>The class with the most confident prediction wins</a:t>
            </a:r>
          </a:p>
          <a:p>
            <a:pPr lvl="1"/>
            <a:r>
              <a:rPr lang="en-US" dirty="0"/>
              <a:t>Example: </a:t>
            </a:r>
          </a:p>
          <a:p>
            <a:pPr lvl="2"/>
            <a:r>
              <a:rPr lang="en-US" dirty="0"/>
              <a:t>You have 4 classes, train 4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others: score 3.5</a:t>
            </a:r>
          </a:p>
          <a:p>
            <a:pPr lvl="2"/>
            <a:r>
              <a:rPr lang="en-US" dirty="0"/>
              <a:t>2 </a:t>
            </a:r>
            <a:r>
              <a:rPr lang="en-US" dirty="0" err="1"/>
              <a:t>vs</a:t>
            </a:r>
            <a:r>
              <a:rPr lang="en-US" dirty="0"/>
              <a:t> others: score 6.2</a:t>
            </a:r>
          </a:p>
          <a:p>
            <a:pPr lvl="2"/>
            <a:r>
              <a:rPr lang="en-US" dirty="0"/>
              <a:t>3 </a:t>
            </a:r>
            <a:r>
              <a:rPr lang="en-US" dirty="0" err="1"/>
              <a:t>vs</a:t>
            </a:r>
            <a:r>
              <a:rPr lang="en-US" dirty="0"/>
              <a:t> others: score 1.4</a:t>
            </a:r>
          </a:p>
          <a:p>
            <a:pPr lvl="2"/>
            <a:r>
              <a:rPr lang="en-US" dirty="0"/>
              <a:t>4 vs other: score 5.5</a:t>
            </a:r>
          </a:p>
          <a:p>
            <a:pPr lvl="2"/>
            <a:endParaRPr lang="en-US" dirty="0"/>
          </a:p>
          <a:p>
            <a:pPr lvl="2"/>
            <a:r>
              <a:rPr lang="en-US" dirty="0">
                <a:solidFill>
                  <a:schemeClr val="bg2"/>
                </a:solidFill>
              </a:rPr>
              <a:t>Final prediction</a:t>
            </a:r>
            <a:r>
              <a:rPr lang="en-US" dirty="0"/>
              <a:t>: class 2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2D2B-4CA7-4AFD-B417-359B6B84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9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One-</a:t>
            </a:r>
            <a:r>
              <a:rPr lang="en-US" dirty="0" err="1">
                <a:solidFill>
                  <a:schemeClr val="bg2"/>
                </a:solidFill>
              </a:rPr>
              <a:t>vs</a:t>
            </a:r>
            <a:r>
              <a:rPr lang="en-US" dirty="0">
                <a:solidFill>
                  <a:schemeClr val="bg2"/>
                </a:solidFill>
              </a:rPr>
              <a:t>-one</a:t>
            </a:r>
            <a:r>
              <a:rPr lang="en-US" dirty="0"/>
              <a:t> (a.k.a. all-</a:t>
            </a:r>
            <a:r>
              <a:rPr lang="en-US" dirty="0" err="1"/>
              <a:t>vs</a:t>
            </a:r>
            <a:r>
              <a:rPr lang="en-US" dirty="0"/>
              <a:t>-all)</a:t>
            </a:r>
          </a:p>
          <a:p>
            <a:pPr lvl="1"/>
            <a:r>
              <a:rPr lang="en-US" dirty="0"/>
              <a:t>Train K(K-1)/2 binary classifiers (all pairs of classes)</a:t>
            </a:r>
          </a:p>
          <a:p>
            <a:pPr lvl="1"/>
            <a:r>
              <a:rPr lang="en-US" dirty="0"/>
              <a:t>They all vote for the label</a:t>
            </a:r>
          </a:p>
          <a:p>
            <a:pPr lvl="1"/>
            <a:r>
              <a:rPr lang="en-US" dirty="0"/>
              <a:t>Example:</a:t>
            </a:r>
          </a:p>
          <a:p>
            <a:pPr lvl="2"/>
            <a:r>
              <a:rPr lang="en-US" dirty="0"/>
              <a:t>You have 4 classes, then train 6 classifiers</a:t>
            </a:r>
          </a:p>
          <a:p>
            <a:pPr lvl="2"/>
            <a:r>
              <a:rPr lang="en-US" dirty="0"/>
              <a:t>1 </a:t>
            </a:r>
            <a:r>
              <a:rPr lang="en-US" dirty="0" err="1"/>
              <a:t>vs</a:t>
            </a:r>
            <a:r>
              <a:rPr lang="en-US" dirty="0"/>
              <a:t> 2, 1 </a:t>
            </a:r>
            <a:r>
              <a:rPr lang="en-US" dirty="0" err="1"/>
              <a:t>vs</a:t>
            </a:r>
            <a:r>
              <a:rPr lang="en-US" dirty="0"/>
              <a:t> 3, 1 </a:t>
            </a:r>
            <a:r>
              <a:rPr lang="en-US" dirty="0" err="1"/>
              <a:t>vs</a:t>
            </a:r>
            <a:r>
              <a:rPr lang="en-US" dirty="0"/>
              <a:t> 4, 2 </a:t>
            </a:r>
            <a:r>
              <a:rPr lang="en-US" dirty="0" err="1"/>
              <a:t>vs</a:t>
            </a:r>
            <a:r>
              <a:rPr lang="en-US" dirty="0"/>
              <a:t> 3, 2 </a:t>
            </a:r>
            <a:r>
              <a:rPr lang="en-US" dirty="0" err="1"/>
              <a:t>vs</a:t>
            </a:r>
            <a:r>
              <a:rPr lang="en-US" dirty="0"/>
              <a:t> 4, 3 </a:t>
            </a:r>
            <a:r>
              <a:rPr lang="en-US" dirty="0" err="1"/>
              <a:t>vs</a:t>
            </a:r>
            <a:r>
              <a:rPr lang="en-US" dirty="0"/>
              <a:t> 4</a:t>
            </a:r>
          </a:p>
          <a:p>
            <a:pPr lvl="2"/>
            <a:r>
              <a:rPr lang="en-US" dirty="0"/>
              <a:t>Votes: 1, 1, 4, 2, 4, 4 </a:t>
            </a:r>
          </a:p>
          <a:p>
            <a:pPr lvl="2"/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Final prediction </a:t>
            </a:r>
            <a:r>
              <a:rPr lang="en-US" dirty="0">
                <a:sym typeface="Wingdings" pitchFamily="2" charset="2"/>
              </a:rPr>
              <a:t>is class 4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FC12A-836F-43CF-8350-4BC84616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629C8-77F4-4991-80B5-A3A0E7F10D01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5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57199" y="1143000"/>
            <a:ext cx="8229599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r>
              <a:rPr lang="en-US" sz="1800" kern="1200" dirty="0">
                <a:ea typeface="+mn-ea"/>
                <a:cs typeface="+mn-cs"/>
              </a:rPr>
              <a:t>Select a kernel function.</a:t>
            </a: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endParaRPr lang="en-US" sz="1800" kern="1200" dirty="0">
              <a:ea typeface="+mn-ea"/>
              <a:cs typeface="+mn-cs"/>
            </a:endParaRP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r>
              <a:rPr lang="en-US" sz="1800" kern="1200" dirty="0">
                <a:ea typeface="+mn-ea"/>
                <a:cs typeface="+mn-cs"/>
              </a:rPr>
              <a:t>Compute pairwise kernel values between labeled examples.</a:t>
            </a: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endParaRPr lang="en-US" sz="1800" kern="1200" dirty="0">
              <a:ea typeface="+mn-ea"/>
              <a:cs typeface="+mn-cs"/>
            </a:endParaRP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r>
              <a:rPr lang="en-US" sz="1800" kern="1200" dirty="0">
                <a:ea typeface="+mn-ea"/>
                <a:cs typeface="+mn-cs"/>
              </a:rPr>
              <a:t>Use this “</a:t>
            </a:r>
            <a:r>
              <a:rPr lang="en-US" sz="1800" kern="1200" dirty="0">
                <a:solidFill>
                  <a:schemeClr val="bg2"/>
                </a:solidFill>
                <a:ea typeface="+mn-ea"/>
                <a:cs typeface="+mn-cs"/>
              </a:rPr>
              <a:t>kernel matrix</a:t>
            </a:r>
            <a:r>
              <a:rPr lang="en-US" sz="1800" kern="1200" dirty="0">
                <a:ea typeface="+mn-ea"/>
                <a:cs typeface="+mn-cs"/>
              </a:rPr>
              <a:t>” to solve for SVM support vectors &amp; alpha weights.</a:t>
            </a: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endParaRPr lang="en-US" sz="1800" kern="1200" dirty="0">
              <a:ea typeface="+mn-ea"/>
              <a:cs typeface="+mn-cs"/>
            </a:endParaRPr>
          </a:p>
          <a:p>
            <a:pPr marL="257175" indent="-257175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AutoNum type="arabicPeriod"/>
              <a:defRPr/>
            </a:pPr>
            <a:r>
              <a:rPr lang="en-US" sz="1800" kern="1200" dirty="0">
                <a:solidFill>
                  <a:schemeClr val="bg2"/>
                </a:solidFill>
                <a:ea typeface="+mn-ea"/>
                <a:cs typeface="+mn-cs"/>
              </a:rPr>
              <a:t>To classify a new example</a:t>
            </a:r>
            <a:r>
              <a:rPr lang="en-US" sz="1800" kern="1200" dirty="0">
                <a:ea typeface="+mn-ea"/>
                <a:cs typeface="+mn-cs"/>
              </a:rPr>
              <a:t>: compute kernel values between new input and support vectors, apply alpha weights, check sign of output.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4953063"/>
            <a:ext cx="158889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dirty="0">
                <a:ea typeface="+mn-ea"/>
                <a:cs typeface="+mn-cs"/>
              </a:rPr>
              <a:t>Adapted from Kristen </a:t>
            </a:r>
            <a:r>
              <a:rPr lang="en-US" sz="788" dirty="0" err="1">
                <a:ea typeface="+mn-ea"/>
                <a:cs typeface="+mn-cs"/>
              </a:rPr>
              <a:t>Grauman</a:t>
            </a:r>
            <a:endParaRPr lang="en-US" sz="788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SVMs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E7F6F66-F0BB-3F30-AB91-2B55DA34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Two-class (binary): Cat vs Dog</a:t>
            </a:r>
            <a:endParaRPr lang="en-US" altLang="en-US" dirty="0"/>
          </a:p>
        </p:txBody>
      </p:sp>
      <p:pic>
        <p:nvPicPr>
          <p:cNvPr id="21508" name="Picture 2" descr="http://a.abcnews.com/images/US/gty_dog_cat_ll_1203008_w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04" y="1738840"/>
            <a:ext cx="5545191" cy="31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11683" y="4935751"/>
            <a:ext cx="1301959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Adapted from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993560-2CDB-49FE-9E3A-BDF02928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470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BAC4-C3FE-4FD5-A048-78158B2AE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SVM packages</a:t>
            </a:r>
          </a:p>
        </p:txBody>
      </p:sp>
      <p:sp>
        <p:nvSpPr>
          <p:cNvPr id="993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LIBSVM </a:t>
            </a:r>
            <a:r>
              <a:rPr lang="en-US" dirty="0">
                <a:hlinkClick r:id="rId3"/>
              </a:rPr>
              <a:t>http://www.csie.ntu.edu.tw/~cjlin/libsvm/</a:t>
            </a:r>
            <a:r>
              <a:rPr lang="en-US" dirty="0"/>
              <a:t> 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LIBLINEAR </a:t>
            </a:r>
            <a:r>
              <a:rPr lang="en-US" dirty="0">
                <a:hlinkClick r:id="rId4"/>
              </a:rPr>
              <a:t>https://www.csie.ntu.edu.tw/~cjlin/liblinear/</a:t>
            </a:r>
            <a:r>
              <a:rPr lang="en-US" dirty="0"/>
              <a:t>  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SVM Light </a:t>
            </a:r>
            <a:r>
              <a:rPr lang="en-US" dirty="0">
                <a:hlinkClick r:id="rId5"/>
              </a:rPr>
              <a:t>http://svmlight.joachims.org/</a:t>
            </a:r>
            <a:endParaRPr lang="en-US" dirty="0"/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Scikit Learn </a:t>
            </a:r>
            <a:r>
              <a:rPr lang="en-US" dirty="0">
                <a:hlinkClick r:id="rId6"/>
              </a:rPr>
              <a:t>https://scikit-learn.org/stable/modules/svm.html</a:t>
            </a:r>
            <a:r>
              <a:rPr lang="en-US" dirty="0"/>
              <a:t>  </a:t>
            </a:r>
          </a:p>
          <a:p>
            <a:pPr marL="342900" lvl="1" indent="0">
              <a:buNone/>
            </a:pPr>
            <a:r>
              <a:rPr lang="en-US" sz="1800" dirty="0"/>
              <a:t>    </a:t>
            </a: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4EC4864-D247-C17B-B91A-7DA351B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04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3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1527"/>
            <a:ext cx="7200900" cy="4117285"/>
          </a:xfrm>
        </p:spPr>
        <p:txBody>
          <a:bodyPr/>
          <a:lstStyle/>
          <a:p>
            <a:r>
              <a:rPr lang="en-US" sz="1500" dirty="0">
                <a:solidFill>
                  <a:srgbClr val="0000FF"/>
                </a:solidFill>
              </a:rPr>
              <a:t>Linear pros: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Low-dimensional </a:t>
            </a:r>
            <a:r>
              <a:rPr lang="en-US" sz="1350" i="1" dirty="0"/>
              <a:t>parametric</a:t>
            </a:r>
            <a:r>
              <a:rPr lang="en-US" sz="1350" dirty="0"/>
              <a:t> representation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Very fast at test time</a:t>
            </a:r>
          </a:p>
          <a:p>
            <a:r>
              <a:rPr lang="en-US" sz="1500" dirty="0">
                <a:solidFill>
                  <a:srgbClr val="FF0000"/>
                </a:solidFill>
              </a:rPr>
              <a:t>Linear cons:</a:t>
            </a:r>
          </a:p>
          <a:p>
            <a:pPr lvl="1"/>
            <a:r>
              <a:rPr lang="en-US" sz="1350" dirty="0"/>
              <a:t>Can be tricky to select best kernel function for a problem</a:t>
            </a:r>
          </a:p>
          <a:p>
            <a:pPr lvl="1"/>
            <a:r>
              <a:rPr lang="en-US" sz="1350" dirty="0"/>
              <a:t>Learning can take a very long time for large-scale problem</a:t>
            </a:r>
          </a:p>
          <a:p>
            <a:r>
              <a:rPr lang="en-US" sz="1500" dirty="0">
                <a:solidFill>
                  <a:srgbClr val="0000FF"/>
                </a:solidFill>
              </a:rPr>
              <a:t>NN pros: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Works for any number of classes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Decision boundaries not necessarily linear</a:t>
            </a:r>
          </a:p>
          <a:p>
            <a:pPr lvl="1">
              <a:buFont typeface="Lucida Grande"/>
              <a:buChar char="+"/>
            </a:pPr>
            <a:r>
              <a:rPr lang="en-US" sz="1350" i="1" dirty="0"/>
              <a:t>Nonparametric</a:t>
            </a:r>
            <a:r>
              <a:rPr lang="en-US" sz="1350" dirty="0"/>
              <a:t> method</a:t>
            </a:r>
          </a:p>
          <a:p>
            <a:pPr lvl="1">
              <a:buFont typeface="Lucida Grande"/>
              <a:buChar char="+"/>
            </a:pPr>
            <a:r>
              <a:rPr lang="en-US" sz="1350" dirty="0"/>
              <a:t>Simple to implement</a:t>
            </a:r>
          </a:p>
          <a:p>
            <a:r>
              <a:rPr lang="en-US" sz="1500" dirty="0">
                <a:solidFill>
                  <a:srgbClr val="FF0000"/>
                </a:solidFill>
              </a:rPr>
              <a:t>NN cons:</a:t>
            </a:r>
          </a:p>
          <a:p>
            <a:pPr lvl="1"/>
            <a:r>
              <a:rPr lang="en-US" sz="1350" dirty="0"/>
              <a:t>Slow at test time (large search problem to find neighbors)</a:t>
            </a:r>
          </a:p>
          <a:p>
            <a:pPr lvl="1"/>
            <a:r>
              <a:rPr lang="en-US" sz="1350" dirty="0"/>
              <a:t>Storage of data</a:t>
            </a:r>
          </a:p>
          <a:p>
            <a:pPr lvl="1"/>
            <a:r>
              <a:rPr lang="en-US" sz="1350" dirty="0"/>
              <a:t>Especially need good distance function (but true for all classifiers)</a:t>
            </a:r>
          </a:p>
          <a:p>
            <a:pPr marL="342900" lvl="1" indent="0">
              <a:buNone/>
            </a:pPr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6553202" y="4936331"/>
            <a:ext cx="149912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8B940B4-29A3-8A89-E6AE-72C81C6B6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vs nearest neighbors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08636-63C1-CB0C-B506-F95FB0CC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80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8373" y="1652369"/>
            <a:ext cx="6206490" cy="646331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607219" marR="3810" indent="-598170"/>
            <a:r>
              <a:rPr sz="2100" dirty="0"/>
              <a:t>Beyond Bags </a:t>
            </a:r>
            <a:r>
              <a:rPr sz="2100" spc="-4" dirty="0"/>
              <a:t>of </a:t>
            </a:r>
            <a:r>
              <a:rPr sz="2100" dirty="0"/>
              <a:t>Features: Spatial Pyramid</a:t>
            </a:r>
            <a:r>
              <a:rPr sz="2100" spc="-53" dirty="0"/>
              <a:t> </a:t>
            </a:r>
            <a:r>
              <a:rPr sz="2100" dirty="0"/>
              <a:t>Matching  for Recognizing Natural Scene</a:t>
            </a:r>
            <a:r>
              <a:rPr sz="2100" spc="-41" dirty="0"/>
              <a:t> </a:t>
            </a:r>
            <a:r>
              <a:rPr sz="2100" dirty="0"/>
              <a:t>Categories</a:t>
            </a:r>
          </a:p>
        </p:txBody>
      </p:sp>
      <p:sp>
        <p:nvSpPr>
          <p:cNvPr id="3" name="object 3"/>
          <p:cNvSpPr/>
          <p:nvPr/>
        </p:nvSpPr>
        <p:spPr>
          <a:xfrm>
            <a:off x="1200151" y="406575"/>
            <a:ext cx="1826513" cy="1147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30067" y="406576"/>
            <a:ext cx="1770507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59986" y="406575"/>
            <a:ext cx="1797938" cy="11441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01917" y="406576"/>
            <a:ext cx="1741932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2490217" y="2063069"/>
            <a:ext cx="4163567" cy="310027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686276" indent="0" algn="just">
              <a:buNone/>
            </a:pPr>
            <a:endParaRPr sz="1538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spc="-4" dirty="0">
                <a:solidFill>
                  <a:srgbClr val="000000"/>
                </a:solidFill>
              </a:rPr>
              <a:t>CVPR 2006</a:t>
            </a:r>
          </a:p>
          <a:p>
            <a:pPr marL="0" indent="0" algn="ctr">
              <a:buNone/>
            </a:pPr>
            <a:endParaRPr lang="en-US" spc="-4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spc="-4" dirty="0">
                <a:solidFill>
                  <a:srgbClr val="000000"/>
                </a:solidFill>
              </a:rPr>
              <a:t>Svetlana Lazebnik</a:t>
            </a:r>
            <a:r>
              <a:rPr spc="38" dirty="0">
                <a:solidFill>
                  <a:srgbClr val="000000"/>
                </a:solidFill>
              </a:rPr>
              <a:t> </a:t>
            </a:r>
            <a:r>
              <a:rPr spc="-4" dirty="0">
                <a:solidFill>
                  <a:srgbClr val="000000"/>
                </a:solidFill>
              </a:rPr>
              <a:t>(slazebni@uiuc.edu)</a:t>
            </a:r>
          </a:p>
          <a:p>
            <a:pPr marL="0" indent="0" algn="ctr">
              <a:spcBef>
                <a:spcPts val="304"/>
              </a:spcBef>
              <a:buNone/>
            </a:pPr>
            <a:r>
              <a:rPr sz="1200" spc="-4" dirty="0">
                <a:solidFill>
                  <a:srgbClr val="000000"/>
                </a:solidFill>
              </a:rPr>
              <a:t>Beckman Institute, University of Illinois at</a:t>
            </a:r>
            <a:r>
              <a:rPr sz="1200" dirty="0">
                <a:solidFill>
                  <a:srgbClr val="000000"/>
                </a:solidFill>
              </a:rPr>
              <a:t> </a:t>
            </a:r>
            <a:r>
              <a:rPr sz="1200" spc="-4" dirty="0">
                <a:solidFill>
                  <a:srgbClr val="000000"/>
                </a:solidFill>
              </a:rPr>
              <a:t>Urbana-Champaign</a:t>
            </a:r>
            <a:endParaRPr lang="en-US" sz="1200" dirty="0"/>
          </a:p>
          <a:p>
            <a:pPr marL="0" indent="0" algn="ctr">
              <a:spcBef>
                <a:spcPts val="304"/>
              </a:spcBef>
              <a:buNone/>
            </a:pPr>
            <a:r>
              <a:rPr spc="-4" dirty="0">
                <a:solidFill>
                  <a:srgbClr val="000000"/>
                </a:solidFill>
              </a:rPr>
              <a:t>Cordelia Schmid</a:t>
            </a:r>
            <a:r>
              <a:rPr lang="en-US" spc="64" dirty="0">
                <a:solidFill>
                  <a:srgbClr val="000000"/>
                </a:solidFill>
              </a:rPr>
              <a:t> </a:t>
            </a:r>
            <a:r>
              <a:rPr spc="-4" dirty="0">
                <a:solidFill>
                  <a:srgbClr val="000000"/>
                </a:solidFill>
              </a:rPr>
              <a:t>(</a:t>
            </a:r>
            <a:r>
              <a:rPr spc="-4" dirty="0" err="1">
                <a:solidFill>
                  <a:srgbClr val="000000"/>
                </a:solidFill>
              </a:rPr>
              <a:t>cordelia.schmid@inrialpes.fr</a:t>
            </a:r>
            <a:r>
              <a:rPr spc="-4" dirty="0">
                <a:solidFill>
                  <a:srgbClr val="000000"/>
                </a:solidFill>
              </a:rPr>
              <a:t>)</a:t>
            </a:r>
            <a:r>
              <a:rPr lang="en-US" spc="-4" dirty="0">
                <a:solidFill>
                  <a:srgbClr val="000000"/>
                </a:solidFill>
              </a:rPr>
              <a:t> </a:t>
            </a:r>
          </a:p>
          <a:p>
            <a:pPr marL="0" indent="0" algn="ctr">
              <a:spcBef>
                <a:spcPts val="304"/>
              </a:spcBef>
              <a:buNone/>
            </a:pPr>
            <a:r>
              <a:rPr sz="1200" spc="-4" dirty="0">
                <a:solidFill>
                  <a:srgbClr val="000000"/>
                </a:solidFill>
              </a:rPr>
              <a:t>INRIA Rhône-Alpes,</a:t>
            </a:r>
            <a:r>
              <a:rPr sz="1200" spc="-53" dirty="0">
                <a:solidFill>
                  <a:srgbClr val="000000"/>
                </a:solidFill>
              </a:rPr>
              <a:t> </a:t>
            </a:r>
            <a:r>
              <a:rPr sz="1200" spc="-4" dirty="0">
                <a:solidFill>
                  <a:srgbClr val="000000"/>
                </a:solidFill>
              </a:rPr>
              <a:t>France</a:t>
            </a:r>
            <a:endParaRPr sz="1200" dirty="0"/>
          </a:p>
          <a:p>
            <a:pPr marL="0" indent="0" algn="ctr">
              <a:buNone/>
            </a:pPr>
            <a:endParaRPr lang="en-US" sz="1125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spc="-4" dirty="0">
                <a:solidFill>
                  <a:srgbClr val="000000"/>
                </a:solidFill>
              </a:rPr>
              <a:t>Jean Ponce (</a:t>
            </a:r>
            <a:r>
              <a:rPr spc="-4" dirty="0" err="1">
                <a:solidFill>
                  <a:srgbClr val="000000"/>
                </a:solidFill>
              </a:rPr>
              <a:t>ponce@di.ens.fr</a:t>
            </a:r>
            <a:r>
              <a:rPr spc="-4" dirty="0">
                <a:solidFill>
                  <a:srgbClr val="000000"/>
                </a:solidFill>
              </a:rPr>
              <a:t>)</a:t>
            </a:r>
            <a:endParaRPr lang="en-US" spc="-4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sz="1200" spc="-4" dirty="0">
                <a:solidFill>
                  <a:srgbClr val="000000"/>
                </a:solidFill>
              </a:rPr>
              <a:t>Ecole Normale Supérieure,</a:t>
            </a:r>
            <a:r>
              <a:rPr sz="1200" spc="-38" dirty="0">
                <a:solidFill>
                  <a:srgbClr val="000000"/>
                </a:solidFill>
              </a:rPr>
              <a:t> </a:t>
            </a:r>
            <a:r>
              <a:rPr sz="1200" spc="-4" dirty="0">
                <a:solidFill>
                  <a:srgbClr val="000000"/>
                </a:solidFill>
              </a:rPr>
              <a:t>France</a:t>
            </a:r>
            <a:endParaRPr sz="1200" dirty="0"/>
          </a:p>
        </p:txBody>
      </p:sp>
      <p:sp>
        <p:nvSpPr>
          <p:cNvPr id="8" name="object 8"/>
          <p:cNvSpPr/>
          <p:nvPr/>
        </p:nvSpPr>
        <p:spPr>
          <a:xfrm>
            <a:off x="1143000" y="1496998"/>
            <a:ext cx="6858000" cy="114300"/>
          </a:xfrm>
          <a:custGeom>
            <a:avLst/>
            <a:gdLst/>
            <a:ahLst/>
            <a:cxnLst/>
            <a:rect l="l" t="t" r="r" b="b"/>
            <a:pathLst>
              <a:path w="9144000" h="152400">
                <a:moveTo>
                  <a:pt x="9144000" y="0"/>
                </a:moveTo>
                <a:lnTo>
                  <a:pt x="9144000" y="152400"/>
                </a:lnTo>
                <a:lnTo>
                  <a:pt x="0" y="152400"/>
                </a:lnTo>
                <a:lnTo>
                  <a:pt x="0" y="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E91D42-D3C3-4F7A-924B-D7D883DF970F}"/>
              </a:ext>
            </a:extLst>
          </p:cNvPr>
          <p:cNvSpPr/>
          <p:nvPr/>
        </p:nvSpPr>
        <p:spPr>
          <a:xfrm>
            <a:off x="5443114" y="2361843"/>
            <a:ext cx="19615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Winner of 2016 </a:t>
            </a:r>
            <a:r>
              <a:rPr lang="en-US" sz="105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Longuet</a:t>
            </a:r>
            <a:r>
              <a:rPr lang="en-US" sz="105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-Higgins Prize</a:t>
            </a:r>
            <a:endParaRPr lang="en-US" sz="1050" dirty="0">
              <a:solidFill>
                <a:srgbClr val="7030A0"/>
              </a:solidFill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142A607-A0C9-4F06-31F5-50D1D964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5479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200150" y="1712591"/>
            <a:ext cx="6743700" cy="1741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5726" y="1280539"/>
            <a:ext cx="2850833" cy="328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900" dirty="0">
                <a:solidFill>
                  <a:prstClr val="black"/>
                </a:solidFill>
              </a:rPr>
              <a:t>Fei-Fei &amp; </a:t>
            </a:r>
            <a:r>
              <a:rPr sz="900" spc="-4" dirty="0">
                <a:solidFill>
                  <a:prstClr val="black"/>
                </a:solidFill>
              </a:rPr>
              <a:t>Perona (2005), </a:t>
            </a:r>
            <a:r>
              <a:rPr sz="900" dirty="0">
                <a:solidFill>
                  <a:prstClr val="black"/>
                </a:solidFill>
              </a:rPr>
              <a:t>Oliva &amp; </a:t>
            </a:r>
            <a:r>
              <a:rPr sz="900" spc="-4" dirty="0">
                <a:solidFill>
                  <a:prstClr val="black"/>
                </a:solidFill>
              </a:rPr>
              <a:t>Torralba</a:t>
            </a:r>
            <a:r>
              <a:rPr sz="900" spc="-11" dirty="0">
                <a:solidFill>
                  <a:prstClr val="black"/>
                </a:solidFill>
              </a:rPr>
              <a:t> </a:t>
            </a:r>
            <a:r>
              <a:rPr sz="900" spc="-8" dirty="0">
                <a:solidFill>
                  <a:prstClr val="black"/>
                </a:solidFill>
              </a:rPr>
              <a:t>(2001)</a:t>
            </a:r>
            <a:endParaRPr sz="900" dirty="0">
              <a:solidFill>
                <a:prstClr val="black"/>
              </a:solidFill>
            </a:endParaRPr>
          </a:p>
          <a:p>
            <a:pPr algn="ctr">
              <a:spcBef>
                <a:spcPts val="443"/>
              </a:spcBef>
            </a:pPr>
            <a:r>
              <a:rPr sz="900" b="1" dirty="0">
                <a:solidFill>
                  <a:prstClr val="black"/>
                </a:solidFill>
                <a:latin typeface="Courier New"/>
                <a:cs typeface="Courier New"/>
                <a:hlinkClick r:id="rId3"/>
              </a:rPr>
              <a:t>http://www-cvr.ai.uiuc.edu/ponce_grp/data</a:t>
            </a:r>
            <a:endParaRPr sz="900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7580" y="4883064"/>
            <a:ext cx="175365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9C8D48-9C40-8720-2F86-90625821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Scene category dataset</a:t>
            </a:r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F5FBF93-9440-F2D4-3240-2A07CF71E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4798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11402" y="980719"/>
            <a:ext cx="6092270" cy="1107996"/>
          </a:xfrm>
        </p:spPr>
        <p:txBody>
          <a:bodyPr>
            <a:normAutofit fontScale="85000" lnSpcReduction="20000"/>
          </a:bodyPr>
          <a:lstStyle/>
          <a:p>
            <a:pPr marL="400050" indent="-400050"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Extract local features</a:t>
            </a:r>
          </a:p>
          <a:p>
            <a:pPr marL="400050" indent="-400050"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Learn “visual vocabulary” using clustering</a:t>
            </a:r>
          </a:p>
          <a:p>
            <a:pPr marL="400050" indent="-400050"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Quantize local features using visual vocabulary </a:t>
            </a:r>
          </a:p>
          <a:p>
            <a:pPr marL="400050" indent="-400050">
              <a:buFontTx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Represent images by frequencies of “visual words” </a:t>
            </a:r>
          </a:p>
        </p:txBody>
      </p:sp>
      <p:grpSp>
        <p:nvGrpSpPr>
          <p:cNvPr id="18435" name="Group 4"/>
          <p:cNvGrpSpPr>
            <a:grpSpLocks/>
          </p:cNvGrpSpPr>
          <p:nvPr/>
        </p:nvGrpSpPr>
        <p:grpSpPr bwMode="auto">
          <a:xfrm>
            <a:off x="1943100" y="3674497"/>
            <a:ext cx="5372100" cy="1354703"/>
            <a:chOff x="144" y="1776"/>
            <a:chExt cx="5520" cy="1392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4944" y="1776"/>
              <a:ext cx="96" cy="112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4320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4608" y="2592"/>
              <a:ext cx="96" cy="313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5328" y="2736"/>
              <a:ext cx="96" cy="169"/>
            </a:xfrm>
            <a:prstGeom prst="rect">
              <a:avLst/>
            </a:prstGeom>
            <a:solidFill>
              <a:srgbClr val="B3272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2976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2400" y="2208"/>
              <a:ext cx="96" cy="72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2688" y="2832"/>
              <a:ext cx="96" cy="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3408" y="2880"/>
              <a:ext cx="96" cy="4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960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6" name="Rectangle 14"/>
            <p:cNvSpPr>
              <a:spLocks noChangeArrowheads="1"/>
            </p:cNvSpPr>
            <p:nvPr/>
          </p:nvSpPr>
          <p:spPr bwMode="auto">
            <a:xfrm>
              <a:off x="384" y="2809"/>
              <a:ext cx="96" cy="96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7" name="Rectangle 15"/>
            <p:cNvSpPr>
              <a:spLocks noChangeArrowheads="1"/>
            </p:cNvSpPr>
            <p:nvPr/>
          </p:nvSpPr>
          <p:spPr bwMode="auto">
            <a:xfrm>
              <a:off x="672" y="1897"/>
              <a:ext cx="96" cy="1008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8" name="Rectangle 16"/>
            <p:cNvSpPr>
              <a:spLocks noChangeArrowheads="1"/>
            </p:cNvSpPr>
            <p:nvPr/>
          </p:nvSpPr>
          <p:spPr bwMode="auto">
            <a:xfrm>
              <a:off x="1392" y="2185"/>
              <a:ext cx="96" cy="720"/>
            </a:xfrm>
            <a:prstGeom prst="rect">
              <a:avLst/>
            </a:prstGeom>
            <a:solidFill>
              <a:srgbClr val="B1EBA3"/>
            </a:solidFill>
            <a:ln w="12700">
              <a:solidFill>
                <a:srgbClr val="5D483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49" name="Line 17"/>
            <p:cNvSpPr>
              <a:spLocks noChangeShapeType="1"/>
            </p:cNvSpPr>
            <p:nvPr/>
          </p:nvSpPr>
          <p:spPr bwMode="auto">
            <a:xfrm>
              <a:off x="144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 flipV="1">
              <a:off x="144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pic>
          <p:nvPicPr>
            <p:cNvPr id="18451" name="Picture 19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1296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Picture 20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288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3" name="Picture 21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576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4" name="Line 22"/>
            <p:cNvSpPr>
              <a:spLocks noChangeShapeType="1"/>
            </p:cNvSpPr>
            <p:nvPr/>
          </p:nvSpPr>
          <p:spPr bwMode="auto">
            <a:xfrm>
              <a:off x="4080" y="2905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55" name="Line 23"/>
            <p:cNvSpPr>
              <a:spLocks noChangeShapeType="1"/>
            </p:cNvSpPr>
            <p:nvPr/>
          </p:nvSpPr>
          <p:spPr bwMode="auto">
            <a:xfrm flipV="1">
              <a:off x="4080" y="1801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56" name="Line 24"/>
            <p:cNvSpPr>
              <a:spLocks noChangeShapeType="1"/>
            </p:cNvSpPr>
            <p:nvPr/>
          </p:nvSpPr>
          <p:spPr bwMode="auto">
            <a:xfrm>
              <a:off x="2160" y="2928"/>
              <a:ext cx="15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 flipV="1">
              <a:off x="2160" y="1824"/>
              <a:ext cx="0" cy="11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pic>
          <p:nvPicPr>
            <p:cNvPr id="18458" name="Picture 26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864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9" name="Picture 27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336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0" name="Picture 28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230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1" name="Picture 29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2592" y="2976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2" name="Picture 30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2832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3" name="Picture 31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50569" t="17148" r="37727" b="76851"/>
            <a:stretch>
              <a:fillRect/>
            </a:stretch>
          </p:blipFill>
          <p:spPr bwMode="auto">
            <a:xfrm>
              <a:off x="5280" y="296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4" name="Picture 32" descr="bicycle"/>
            <p:cNvPicPr>
              <a:picLocks noChangeAspect="1" noChangeArrowheads="1"/>
            </p:cNvPicPr>
            <p:nvPr/>
          </p:nvPicPr>
          <p:blipFill>
            <a:blip r:embed="rId4" cstate="print"/>
            <a:srcRect l="20000" r="55000" b="54236"/>
            <a:stretch>
              <a:fillRect/>
            </a:stretch>
          </p:blipFill>
          <p:spPr bwMode="auto">
            <a:xfrm>
              <a:off x="4224" y="2953"/>
              <a:ext cx="197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5" name="Picture 33" descr="ermine"/>
            <p:cNvPicPr>
              <a:picLocks noChangeAspect="1" noChangeArrowheads="1"/>
            </p:cNvPicPr>
            <p:nvPr/>
          </p:nvPicPr>
          <p:blipFill>
            <a:blip r:embed="rId3" cstate="print"/>
            <a:srcRect l="49399" t="22293" r="38898" b="71706"/>
            <a:stretch>
              <a:fillRect/>
            </a:stretch>
          </p:blipFill>
          <p:spPr bwMode="auto">
            <a:xfrm>
              <a:off x="4560" y="2953"/>
              <a:ext cx="240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66" name="Picture 34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t="76233"/>
            <a:stretch>
              <a:fillRect/>
            </a:stretch>
          </p:blipFill>
          <p:spPr bwMode="auto">
            <a:xfrm>
              <a:off x="4848" y="2976"/>
              <a:ext cx="3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2057400" y="2103835"/>
            <a:ext cx="5200650" cy="1439465"/>
            <a:chOff x="304800" y="2362200"/>
            <a:chExt cx="8534400" cy="2362200"/>
          </a:xfrm>
        </p:grpSpPr>
        <p:grpSp>
          <p:nvGrpSpPr>
            <p:cNvPr id="36" name="Group 54"/>
            <p:cNvGrpSpPr>
              <a:grpSpLocks/>
            </p:cNvGrpSpPr>
            <p:nvPr/>
          </p:nvGrpSpPr>
          <p:grpSpPr bwMode="auto">
            <a:xfrm>
              <a:off x="609602" y="2514592"/>
              <a:ext cx="1547814" cy="2000247"/>
              <a:chOff x="288" y="2928"/>
              <a:chExt cx="864" cy="1116"/>
            </a:xfrm>
          </p:grpSpPr>
          <p:pic>
            <p:nvPicPr>
              <p:cNvPr id="52" name="Picture 55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9399" t="22293" r="38898" b="71706"/>
              <a:stretch>
                <a:fillRect/>
              </a:stretch>
            </p:blipFill>
            <p:spPr bwMode="auto">
              <a:xfrm>
                <a:off x="720" y="3216"/>
                <a:ext cx="288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" name="Picture 56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7591" t="4288" r="29535" b="88853"/>
              <a:stretch>
                <a:fillRect/>
              </a:stretch>
            </p:blipFill>
            <p:spPr bwMode="auto">
              <a:xfrm>
                <a:off x="864" y="3504"/>
                <a:ext cx="288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57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8762" t="14577" r="31876" b="79422"/>
              <a:stretch>
                <a:fillRect/>
              </a:stretch>
            </p:blipFill>
            <p:spPr bwMode="auto">
              <a:xfrm>
                <a:off x="384" y="3504"/>
                <a:ext cx="288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5" name="Picture 58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8762" t="27437" r="31876" b="67418"/>
              <a:stretch>
                <a:fillRect/>
              </a:stretch>
            </p:blipFill>
            <p:spPr bwMode="auto">
              <a:xfrm>
                <a:off x="288" y="3216"/>
                <a:ext cx="288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59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9932" t="23151" r="31876" b="71706"/>
              <a:stretch>
                <a:fillRect/>
              </a:stretch>
            </p:blipFill>
            <p:spPr bwMode="auto">
              <a:xfrm>
                <a:off x="624" y="2928"/>
                <a:ext cx="288" cy="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" name="Picture 60" descr="ermin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0569" t="17148" r="37727" b="76851"/>
              <a:stretch>
                <a:fillRect/>
              </a:stretch>
            </p:blipFill>
            <p:spPr bwMode="auto">
              <a:xfrm>
                <a:off x="768" y="3792"/>
                <a:ext cx="36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7" name="Picture 62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500" t="75458"/>
            <a:stretch>
              <a:fillRect/>
            </a:stretch>
          </p:blipFill>
          <p:spPr bwMode="auto">
            <a:xfrm>
              <a:off x="3352800" y="3511550"/>
              <a:ext cx="782638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63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001" t="49956" r="42499" b="16507"/>
            <a:stretch>
              <a:fillRect/>
            </a:stretch>
          </p:blipFill>
          <p:spPr bwMode="auto">
            <a:xfrm>
              <a:off x="4862513" y="3670300"/>
              <a:ext cx="56832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4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3188" r="60001"/>
            <a:stretch>
              <a:fillRect/>
            </a:stretch>
          </p:blipFill>
          <p:spPr bwMode="auto">
            <a:xfrm>
              <a:off x="3744913" y="2667000"/>
              <a:ext cx="695325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65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500" t="20612" r="22501" b="37468"/>
            <a:stretch>
              <a:fillRect/>
            </a:stretch>
          </p:blipFill>
          <p:spPr bwMode="auto">
            <a:xfrm>
              <a:off x="4600575" y="2974975"/>
              <a:ext cx="782638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66" descr="bicy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000" r="55000" b="54236"/>
            <a:stretch>
              <a:fillRect/>
            </a:stretch>
          </p:blipFill>
          <p:spPr bwMode="auto">
            <a:xfrm>
              <a:off x="4167188" y="3670300"/>
              <a:ext cx="515937" cy="56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67" descr="violin"/>
            <p:cNvPicPr>
              <a:picLocks noChangeAspect="1" noChangeArrowheads="1"/>
            </p:cNvPicPr>
            <p:nvPr/>
          </p:nvPicPr>
          <p:blipFill>
            <a:blip r:embed="rId5" cstate="print"/>
            <a:srcRect l="35715" t="2991" r="21428" b="71085"/>
            <a:stretch>
              <a:fillRect/>
            </a:stretch>
          </p:blipFill>
          <p:spPr bwMode="auto">
            <a:xfrm>
              <a:off x="7086600" y="3962400"/>
              <a:ext cx="401638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3" name="Group 68"/>
            <p:cNvGrpSpPr>
              <a:grpSpLocks/>
            </p:cNvGrpSpPr>
            <p:nvPr/>
          </p:nvGrpSpPr>
          <p:grpSpPr bwMode="auto">
            <a:xfrm>
              <a:off x="6738936" y="2651125"/>
              <a:ext cx="2024062" cy="1704975"/>
              <a:chOff x="4416" y="3072"/>
              <a:chExt cx="1035" cy="872"/>
            </a:xfrm>
          </p:grpSpPr>
          <p:pic>
            <p:nvPicPr>
              <p:cNvPr id="47" name="Picture 69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26286" b="52684"/>
              <a:stretch>
                <a:fillRect/>
              </a:stretch>
            </p:blipFill>
            <p:spPr bwMode="auto">
              <a:xfrm>
                <a:off x="4752" y="3600"/>
                <a:ext cx="377" cy="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70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50055" b="26286"/>
              <a:stretch>
                <a:fillRect/>
              </a:stretch>
            </p:blipFill>
            <p:spPr bwMode="auto">
              <a:xfrm>
                <a:off x="5040" y="3360"/>
                <a:ext cx="41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71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76233"/>
              <a:stretch>
                <a:fillRect/>
              </a:stretch>
            </p:blipFill>
            <p:spPr bwMode="auto">
              <a:xfrm>
                <a:off x="4560" y="3408"/>
                <a:ext cx="446" cy="1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72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56544" t="49945" r="-523" b="18510"/>
              <a:stretch>
                <a:fillRect/>
              </a:stretch>
            </p:blipFill>
            <p:spPr bwMode="auto">
              <a:xfrm>
                <a:off x="4416" y="3456"/>
                <a:ext cx="211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73" descr="violi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31544" b="47426"/>
              <a:stretch>
                <a:fillRect/>
              </a:stretch>
            </p:blipFill>
            <p:spPr bwMode="auto">
              <a:xfrm>
                <a:off x="4608" y="3072"/>
                <a:ext cx="480" cy="2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4" name="Rectangle 74"/>
            <p:cNvSpPr>
              <a:spLocks noChangeArrowheads="1"/>
            </p:cNvSpPr>
            <p:nvPr/>
          </p:nvSpPr>
          <p:spPr bwMode="auto">
            <a:xfrm>
              <a:off x="304800" y="2362200"/>
              <a:ext cx="21336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45" name="Rectangle 75"/>
            <p:cNvSpPr>
              <a:spLocks noChangeArrowheads="1"/>
            </p:cNvSpPr>
            <p:nvPr/>
          </p:nvSpPr>
          <p:spPr bwMode="auto">
            <a:xfrm>
              <a:off x="32004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  <p:sp>
          <p:nvSpPr>
            <p:cNvPr id="46" name="Rectangle 76"/>
            <p:cNvSpPr>
              <a:spLocks noChangeArrowheads="1"/>
            </p:cNvSpPr>
            <p:nvPr/>
          </p:nvSpPr>
          <p:spPr bwMode="auto">
            <a:xfrm>
              <a:off x="6400800" y="2362200"/>
              <a:ext cx="2438400" cy="2362200"/>
            </a:xfrm>
            <a:prstGeom prst="rect">
              <a:avLst/>
            </a:prstGeom>
            <a:noFill/>
            <a:ln w="38100">
              <a:solidFill>
                <a:srgbClr val="864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cs typeface="Arial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302675" y="4936331"/>
            <a:ext cx="18413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7FFE17-4E1D-6BEE-B699-BA045C84E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Bag-of-words representation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9484B85-E4D3-D726-F1BC-CDAAF58E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89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177955"/>
            <a:ext cx="8229600" cy="3323024"/>
          </a:xfrm>
        </p:spPr>
        <p:txBody>
          <a:bodyPr>
            <a:normAutofit/>
          </a:bodyPr>
          <a:lstStyle/>
          <a:p>
            <a:pPr marL="400050" indent="-400050">
              <a:buNone/>
            </a:pPr>
            <a:r>
              <a:rPr lang="en-US" altLang="en-US" dirty="0">
                <a:solidFill>
                  <a:schemeClr val="tx1"/>
                </a:solidFill>
              </a:rPr>
              <a:t>Training</a:t>
            </a:r>
          </a:p>
          <a:p>
            <a:pPr marL="400050" indent="-400050">
              <a:buFontTx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Compute bag-of-words representation for training images</a:t>
            </a:r>
            <a:endParaRPr lang="en-US" altLang="ja-JP" sz="1350" dirty="0">
              <a:solidFill>
                <a:schemeClr val="tx1"/>
              </a:solidFill>
            </a:endParaRPr>
          </a:p>
          <a:p>
            <a:pPr marL="400050" indent="-400050">
              <a:buFontTx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Train classifier on labeled examples using histogram values as features</a:t>
            </a:r>
          </a:p>
          <a:p>
            <a:pPr marL="400050" indent="-400050">
              <a:buFontTx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Labels are the scene types (e.g. mountain vs field)</a:t>
            </a:r>
          </a:p>
          <a:p>
            <a:pPr marL="400050" indent="-400050">
              <a:buNone/>
            </a:pPr>
            <a:endParaRPr lang="en-US" altLang="en-US" sz="1350" dirty="0">
              <a:solidFill>
                <a:schemeClr val="tx1"/>
              </a:solidFill>
            </a:endParaRPr>
          </a:p>
          <a:p>
            <a:pPr marL="400050" indent="-400050">
              <a:buNone/>
            </a:pPr>
            <a:r>
              <a:rPr lang="en-US" altLang="en-US" dirty="0">
                <a:solidFill>
                  <a:schemeClr val="tx1"/>
                </a:solidFill>
              </a:rPr>
              <a:t>Testing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Extract </a:t>
            </a:r>
            <a:r>
              <a:rPr lang="en-US" altLang="en-US" sz="1350" dirty="0" err="1">
                <a:solidFill>
                  <a:schemeClr val="tx1"/>
                </a:solidFill>
              </a:rPr>
              <a:t>keypoints</a:t>
            </a:r>
            <a:r>
              <a:rPr lang="en-US" altLang="en-US" sz="1350" dirty="0">
                <a:solidFill>
                  <a:schemeClr val="tx1"/>
                </a:solidFill>
              </a:rPr>
              <a:t>/descriptors for test images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Quantize into visual words </a:t>
            </a:r>
            <a:r>
              <a:rPr lang="en-US" altLang="en-US" sz="1350" dirty="0">
                <a:solidFill>
                  <a:srgbClr val="FF0000"/>
                </a:solidFill>
              </a:rPr>
              <a:t>using the clusters computed at training time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Compute visual word histogram for test images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dirty="0">
                <a:solidFill>
                  <a:schemeClr val="tx1"/>
                </a:solidFill>
              </a:rPr>
              <a:t>Compute labels on test images using classifier obtained at training time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r>
              <a:rPr lang="en-US" altLang="en-US" sz="1350" b="1" dirty="0">
                <a:solidFill>
                  <a:schemeClr val="tx1"/>
                </a:solidFill>
              </a:rPr>
              <a:t>Evaluation only, do only once: </a:t>
            </a:r>
            <a:r>
              <a:rPr lang="en-US" altLang="en-US" sz="1350" dirty="0">
                <a:solidFill>
                  <a:schemeClr val="tx1"/>
                </a:solidFill>
              </a:rPr>
              <a:t>Measure accuracy of test predictions by comparing them to ground-truth test labels (obtained from humans)</a:t>
            </a:r>
          </a:p>
          <a:p>
            <a:pPr marL="400050" indent="-400050">
              <a:buFont typeface="Calibri" panose="020F0502020204030204" pitchFamily="34" charset="0"/>
              <a:buAutoNum type="arabicPeriod"/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17906" y="4936331"/>
            <a:ext cx="1390124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06ADE0-F093-EDB9-9F1B-D88F1922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categorization with bag of words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314F228-B7D0-B2A2-B1A7-AB735ACC5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0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892040" y="2786796"/>
            <a:ext cx="2468309" cy="1703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89753" y="2784510"/>
            <a:ext cx="2473166" cy="1708309"/>
          </a:xfrm>
          <a:custGeom>
            <a:avLst/>
            <a:gdLst/>
            <a:ahLst/>
            <a:cxnLst/>
            <a:rect l="l" t="t" r="r" b="b"/>
            <a:pathLst>
              <a:path w="3297554" h="2277745">
                <a:moveTo>
                  <a:pt x="0" y="0"/>
                </a:moveTo>
                <a:lnTo>
                  <a:pt x="0" y="2277618"/>
                </a:lnTo>
                <a:lnTo>
                  <a:pt x="3297174" y="2277618"/>
                </a:lnTo>
                <a:lnTo>
                  <a:pt x="3297174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14700" y="1144504"/>
            <a:ext cx="2149304" cy="12885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12413" y="1143000"/>
            <a:ext cx="2153603" cy="1292704"/>
          </a:xfrm>
          <a:custGeom>
            <a:avLst/>
            <a:gdLst/>
            <a:ahLst/>
            <a:cxnLst/>
            <a:rect l="l" t="t" r="r" b="b"/>
            <a:pathLst>
              <a:path w="3308350" h="2283460">
                <a:moveTo>
                  <a:pt x="0" y="0"/>
                </a:moveTo>
                <a:lnTo>
                  <a:pt x="0" y="2282952"/>
                </a:lnTo>
                <a:lnTo>
                  <a:pt x="3307842" y="2282952"/>
                </a:lnTo>
                <a:lnTo>
                  <a:pt x="330784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14500" y="2786796"/>
            <a:ext cx="2468309" cy="17036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12213" y="2784510"/>
            <a:ext cx="2473166" cy="1708309"/>
          </a:xfrm>
          <a:custGeom>
            <a:avLst/>
            <a:gdLst/>
            <a:ahLst/>
            <a:cxnLst/>
            <a:rect l="l" t="t" r="r" b="b"/>
            <a:pathLst>
              <a:path w="3297554" h="2277745">
                <a:moveTo>
                  <a:pt x="0" y="0"/>
                </a:moveTo>
                <a:lnTo>
                  <a:pt x="0" y="2277618"/>
                </a:lnTo>
                <a:lnTo>
                  <a:pt x="3297174" y="2277618"/>
                </a:lnTo>
                <a:lnTo>
                  <a:pt x="3297174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sz="105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45627" y="2530573"/>
            <a:ext cx="124587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defRPr/>
            </a:pPr>
            <a:r>
              <a:rPr sz="1500" spc="-4" dirty="0">
                <a:solidFill>
                  <a:srgbClr val="CC0000"/>
                </a:solidFill>
              </a:rPr>
              <a:t>Weak</a:t>
            </a:r>
            <a:r>
              <a:rPr sz="1500" spc="-56" dirty="0">
                <a:solidFill>
                  <a:srgbClr val="CC0000"/>
                </a:solidFill>
              </a:rPr>
              <a:t> </a:t>
            </a:r>
            <a:r>
              <a:rPr sz="1500" spc="-8" dirty="0">
                <a:solidFill>
                  <a:srgbClr val="CC0000"/>
                </a:solidFill>
              </a:rPr>
              <a:t>features</a:t>
            </a:r>
            <a:endParaRPr sz="150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66016" y="2508285"/>
            <a:ext cx="131921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defRPr/>
            </a:pPr>
            <a:r>
              <a:rPr sz="1500" spc="-8" dirty="0">
                <a:solidFill>
                  <a:srgbClr val="CC0000"/>
                </a:solidFill>
              </a:rPr>
              <a:t>Strong</a:t>
            </a:r>
            <a:r>
              <a:rPr sz="1500" spc="-38" dirty="0">
                <a:solidFill>
                  <a:srgbClr val="CC0000"/>
                </a:solidFill>
              </a:rPr>
              <a:t> </a:t>
            </a:r>
            <a:r>
              <a:rPr sz="1500" spc="-8" dirty="0">
                <a:solidFill>
                  <a:srgbClr val="CC0000"/>
                </a:solidFill>
              </a:rPr>
              <a:t>features</a:t>
            </a:r>
            <a:endParaRPr sz="150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50098" y="4596927"/>
            <a:ext cx="284892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defRPr/>
            </a:pPr>
            <a:r>
              <a:rPr sz="1200" spc="-4" dirty="0">
                <a:solidFill>
                  <a:sysClr val="windowText" lastClr="000000"/>
                </a:solidFill>
              </a:rPr>
              <a:t>Edge points at </a:t>
            </a:r>
            <a:r>
              <a:rPr sz="1200" dirty="0">
                <a:solidFill>
                  <a:sysClr val="windowText" lastClr="000000"/>
                </a:solidFill>
              </a:rPr>
              <a:t>2 </a:t>
            </a:r>
            <a:r>
              <a:rPr sz="1200" spc="-4" dirty="0">
                <a:solidFill>
                  <a:sysClr val="windowText" lastClr="000000"/>
                </a:solidFill>
              </a:rPr>
              <a:t>scales and </a:t>
            </a:r>
            <a:r>
              <a:rPr sz="1200" dirty="0">
                <a:solidFill>
                  <a:sysClr val="windowText" lastClr="000000"/>
                </a:solidFill>
              </a:rPr>
              <a:t>8 </a:t>
            </a:r>
            <a:r>
              <a:rPr sz="1200" spc="-4" dirty="0">
                <a:solidFill>
                  <a:sysClr val="windowText" lastClr="000000"/>
                </a:solidFill>
              </a:rPr>
              <a:t>orientations  (vocabulary size</a:t>
            </a:r>
            <a:r>
              <a:rPr sz="1200" spc="-60" dirty="0">
                <a:solidFill>
                  <a:sysClr val="windowText" lastClr="000000"/>
                </a:solidFill>
              </a:rPr>
              <a:t> </a:t>
            </a:r>
            <a:r>
              <a:rPr sz="1200" spc="-4" dirty="0">
                <a:solidFill>
                  <a:sysClr val="windowText" lastClr="000000"/>
                </a:solidFill>
              </a:rPr>
              <a:t>16)</a:t>
            </a:r>
            <a:endParaRPr sz="1200">
              <a:solidFill>
                <a:sysClr val="windowText" lastClr="00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96777" y="4596927"/>
            <a:ext cx="295894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defRPr/>
            </a:pPr>
            <a:r>
              <a:rPr sz="1200" spc="-4" dirty="0">
                <a:solidFill>
                  <a:sysClr val="windowText" lastClr="000000"/>
                </a:solidFill>
              </a:rPr>
              <a:t>SIFT descriptors of 16x16 patches sampled  on </a:t>
            </a:r>
            <a:r>
              <a:rPr sz="1200" dirty="0">
                <a:solidFill>
                  <a:sysClr val="windowText" lastClr="000000"/>
                </a:solidFill>
              </a:rPr>
              <a:t>a </a:t>
            </a:r>
            <a:r>
              <a:rPr sz="1200" spc="-4" dirty="0">
                <a:solidFill>
                  <a:sysClr val="windowText" lastClr="000000"/>
                </a:solidFill>
              </a:rPr>
              <a:t>regular grid, quantized to form visual  vocabulary (size 200,</a:t>
            </a:r>
            <a:r>
              <a:rPr sz="1200" spc="-53" dirty="0">
                <a:solidFill>
                  <a:sysClr val="windowText" lastClr="000000"/>
                </a:solidFill>
              </a:rPr>
              <a:t> </a:t>
            </a:r>
            <a:r>
              <a:rPr sz="1200" spc="-4" dirty="0">
                <a:solidFill>
                  <a:sysClr val="windowText" lastClr="000000"/>
                </a:solidFill>
              </a:rPr>
              <a:t>400)</a:t>
            </a:r>
            <a:endParaRPr sz="1200">
              <a:solidFill>
                <a:sysClr val="windowText" lastClr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1348" y="4936331"/>
            <a:ext cx="166377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A75B86D-0A75-AA88-31B4-482FB46D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Feature</a:t>
            </a:r>
            <a:r>
              <a:rPr lang="en-US" spc="-30" dirty="0"/>
              <a:t> </a:t>
            </a:r>
            <a:r>
              <a:rPr lang="en-US" spc="-8" dirty="0"/>
              <a:t>extraction (on which BOW is based)</a:t>
            </a:r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5A5F47DF-BCF5-0613-3541-80B4D3BC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4507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C:\Documents and Settings\Derek Hoiem\My Documents\Classes\Spring10 - Computer Vision\figs\child_in_field_shuffle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69" y="2692155"/>
            <a:ext cx="2288381" cy="15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en-US" dirty="0"/>
              <a:t>What about</a:t>
            </a:r>
            <a:r>
              <a:rPr lang="zh-TW" altLang="en-US" dirty="0"/>
              <a:t> </a:t>
            </a:r>
            <a:r>
              <a:rPr lang="en-US" altLang="zh-TW" dirty="0"/>
              <a:t>spatial</a:t>
            </a:r>
            <a:r>
              <a:rPr lang="en-US" altLang="en-US" dirty="0"/>
              <a:t> layout?</a:t>
            </a:r>
          </a:p>
        </p:txBody>
      </p:sp>
      <p:pic>
        <p:nvPicPr>
          <p:cNvPr id="77828" name="Picture 2" descr="C:\Documents and Settings\Derek Hoiem\My Documents\Classes\Spring10 - Computer Vision\figs\child_in_fiel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810" y="1091955"/>
            <a:ext cx="2287190" cy="15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 descr="C:\Documents and Settings\Derek Hoiem\My Documents\Classes\Spring10 - Computer Vision\figs\child_in_field_shuffled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1" y="2692155"/>
            <a:ext cx="2288381" cy="150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692154"/>
            <a:ext cx="19431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Box 8"/>
          <p:cNvSpPr txBox="1">
            <a:spLocks noChangeArrowheads="1"/>
          </p:cNvSpPr>
          <p:nvPr/>
        </p:nvSpPr>
        <p:spPr bwMode="auto">
          <a:xfrm>
            <a:off x="1828801" y="4572000"/>
            <a:ext cx="5352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anose="020B0604020202020204" pitchFamily="34" charset="0"/>
              </a:rPr>
              <a:t>All of these images have the same color histogram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7113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E7749B5-9758-B84E-7C34-19A4E48B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624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en-US" dirty="0"/>
              <a:t>Spatial pyramid</a:t>
            </a:r>
          </a:p>
        </p:txBody>
      </p:sp>
      <p:grpSp>
        <p:nvGrpSpPr>
          <p:cNvPr id="79875" name="Group 10"/>
          <p:cNvGrpSpPr>
            <a:grpSpLocks/>
          </p:cNvGrpSpPr>
          <p:nvPr/>
        </p:nvGrpSpPr>
        <p:grpSpPr bwMode="auto">
          <a:xfrm>
            <a:off x="2057400" y="1085850"/>
            <a:ext cx="4857750" cy="3196829"/>
            <a:chOff x="1219200" y="1447800"/>
            <a:chExt cx="6477000" cy="4262438"/>
          </a:xfrm>
        </p:grpSpPr>
        <p:pic>
          <p:nvPicPr>
            <p:cNvPr id="7987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447800"/>
              <a:ext cx="6477000" cy="426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rot="16200000" flipH="1">
              <a:off x="2327276" y="3578225"/>
              <a:ext cx="4260850" cy="317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0800000" flipH="1">
              <a:off x="1219200" y="3578225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612775" y="3578225"/>
              <a:ext cx="426243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0800000" flipH="1">
              <a:off x="1219200" y="4648200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 flipH="1">
              <a:off x="1219200" y="2590800"/>
              <a:ext cx="6477000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6200000" flipH="1">
              <a:off x="3889375" y="3578225"/>
              <a:ext cx="4262438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876" name="TextBox 45"/>
          <p:cNvSpPr txBox="1">
            <a:spLocks noChangeArrowheads="1"/>
          </p:cNvSpPr>
          <p:nvPr/>
        </p:nvSpPr>
        <p:spPr bwMode="auto">
          <a:xfrm>
            <a:off x="2057400" y="4457700"/>
            <a:ext cx="475482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100">
                <a:solidFill>
                  <a:prstClr val="black"/>
                </a:solidFill>
                <a:latin typeface="Arial" panose="020B0604020202020204" pitchFamily="34" charset="0"/>
              </a:rPr>
              <a:t>Compute histogram in each spatial bin</a:t>
            </a:r>
          </a:p>
        </p:txBody>
      </p:sp>
      <p:sp>
        <p:nvSpPr>
          <p:cNvPr id="79877" name="TextBox 9"/>
          <p:cNvSpPr txBox="1">
            <a:spLocks noChangeArrowheads="1"/>
          </p:cNvSpPr>
          <p:nvPr/>
        </p:nvSpPr>
        <p:spPr bwMode="auto">
          <a:xfrm>
            <a:off x="7266385" y="4411266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7113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5D83984-AE02-A524-2E16-29E53E09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13636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Spatial pyramid</a:t>
            </a:r>
          </a:p>
        </p:txBody>
      </p:sp>
      <p:pic>
        <p:nvPicPr>
          <p:cNvPr id="8192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"/>
          <a:stretch>
            <a:fillRect/>
          </a:stretch>
        </p:blipFill>
        <p:spPr bwMode="auto">
          <a:xfrm>
            <a:off x="1200150" y="1160199"/>
            <a:ext cx="67437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1"/>
          <p:cNvSpPr>
            <a:spLocks noChangeArrowheads="1"/>
          </p:cNvSpPr>
          <p:nvPr/>
        </p:nvSpPr>
        <p:spPr bwMode="auto">
          <a:xfrm>
            <a:off x="3295650" y="4745832"/>
            <a:ext cx="26035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500">
                <a:solidFill>
                  <a:prstClr val="black"/>
                </a:solidFill>
                <a:latin typeface="Arial" panose="020B0604020202020204" pitchFamily="34" charset="0"/>
              </a:rPr>
              <a:t>[</a:t>
            </a:r>
            <a:r>
              <a:rPr lang="en-US" altLang="en-US" sz="1500">
                <a:solidFill>
                  <a:prstClr val="black"/>
                </a:solidFill>
                <a:latin typeface="Arial" panose="020B0604020202020204" pitchFamily="34" charset="0"/>
                <a:hlinkClick r:id="rId4"/>
              </a:rPr>
              <a:t>Lazebnik et al. CVPR 2006</a:t>
            </a:r>
            <a:r>
              <a:rPr lang="en-US" altLang="en-US" sz="1500">
                <a:solidFill>
                  <a:prstClr val="black"/>
                </a:solidFill>
                <a:latin typeface="Arial" panose="020B060402020202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7113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FFC8F24-16B5-2966-B6AC-E11002BD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54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Multi-class (often): Object recognition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821E7-79F0-4D5C-99F5-B55AF3FD3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980" b="9310"/>
          <a:stretch/>
        </p:blipFill>
        <p:spPr>
          <a:xfrm>
            <a:off x="2337601" y="1610552"/>
            <a:ext cx="4468797" cy="34530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84DA20-F5ED-45E7-83A6-11B0EA0B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089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4851" y="4640626"/>
            <a:ext cx="3143249" cy="504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9804" y="3553823"/>
            <a:ext cx="510064" cy="1037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spc="-4" dirty="0">
                <a:solidFill>
                  <a:prstClr val="black"/>
                </a:solidFill>
              </a:rPr>
              <a:t>Level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dirty="0">
                <a:solidFill>
                  <a:prstClr val="black"/>
                </a:solidFill>
              </a:rPr>
              <a:t>2</a:t>
            </a:r>
            <a:endParaRPr sz="1200">
              <a:solidFill>
                <a:prstClr val="black"/>
              </a:solidFill>
            </a:endParaRPr>
          </a:p>
          <a:p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9"/>
              </a:spcBef>
            </a:pPr>
            <a:endParaRPr sz="127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/>
            <a:r>
              <a:rPr sz="1200" spc="-4" dirty="0">
                <a:solidFill>
                  <a:prstClr val="black"/>
                </a:solidFill>
              </a:rPr>
              <a:t>Level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dirty="0">
                <a:solidFill>
                  <a:prstClr val="black"/>
                </a:solidFill>
              </a:rPr>
              <a:t>1</a:t>
            </a:r>
            <a:endParaRPr sz="1200">
              <a:solidFill>
                <a:prstClr val="black"/>
              </a:solidFill>
            </a:endParaRPr>
          </a:p>
          <a:p>
            <a:pPr marL="9525">
              <a:spcBef>
                <a:spcPts val="818"/>
              </a:spcBef>
            </a:pPr>
            <a:r>
              <a:rPr sz="1200" spc="-4" dirty="0">
                <a:solidFill>
                  <a:prstClr val="black"/>
                </a:solidFill>
              </a:rPr>
              <a:t>Level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dirty="0">
                <a:solidFill>
                  <a:prstClr val="black"/>
                </a:solidFill>
              </a:rPr>
              <a:t>0</a:t>
            </a:r>
            <a:endParaRPr sz="120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9804" y="2375435"/>
            <a:ext cx="1375410" cy="5230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150600"/>
              </a:lnSpc>
            </a:pPr>
            <a:r>
              <a:rPr sz="1200" spc="-4" dirty="0">
                <a:solidFill>
                  <a:prstClr val="black"/>
                </a:solidFill>
              </a:rPr>
              <a:t>Feature histograms:  Level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dirty="0">
                <a:solidFill>
                  <a:prstClr val="black"/>
                </a:solidFill>
              </a:rPr>
              <a:t>3</a:t>
            </a:r>
            <a:endParaRPr sz="120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1600" y="4608621"/>
            <a:ext cx="6286500" cy="547846"/>
          </a:xfrm>
          <a:prstGeom prst="rect">
            <a:avLst/>
          </a:prstGeom>
          <a:ln w="25146">
            <a:solidFill>
              <a:srgbClr val="FF0000"/>
            </a:solidFill>
          </a:ln>
        </p:spPr>
        <p:txBody>
          <a:bodyPr vert="horz" wrap="square" lIns="0" tIns="5338" rIns="0" bIns="0" rtlCol="0">
            <a:spAutoFit/>
          </a:bodyPr>
          <a:lstStyle/>
          <a:p>
            <a:pPr>
              <a:spcBef>
                <a:spcPts val="42"/>
              </a:spcBef>
            </a:pPr>
            <a:endParaRPr sz="1125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9534"/>
            <a:r>
              <a:rPr sz="1200" spc="-4" dirty="0">
                <a:solidFill>
                  <a:prstClr val="black"/>
                </a:solidFill>
              </a:rPr>
              <a:t>Total weight (value of </a:t>
            </a:r>
            <a:r>
              <a:rPr sz="1200" i="1" spc="-4" dirty="0">
                <a:solidFill>
                  <a:prstClr val="black"/>
                </a:solidFill>
              </a:rPr>
              <a:t>pyramid match kernel</a:t>
            </a:r>
            <a:r>
              <a:rPr sz="1200" spc="-4" dirty="0">
                <a:solidFill>
                  <a:prstClr val="black"/>
                </a:solidFill>
              </a:rPr>
              <a:t>):</a:t>
            </a:r>
            <a:endParaRPr lang="en-US" sz="1200" spc="-4" dirty="0">
              <a:solidFill>
                <a:prstClr val="black"/>
              </a:solidFill>
            </a:endParaRPr>
          </a:p>
          <a:p>
            <a:pPr marL="79534"/>
            <a:endParaRPr sz="1200" dirty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58867" y="1065321"/>
            <a:ext cx="1513332" cy="1048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56582" y="1063035"/>
            <a:ext cx="1518285" cy="1053465"/>
          </a:xfrm>
          <a:custGeom>
            <a:avLst/>
            <a:gdLst/>
            <a:ahLst/>
            <a:cxnLst/>
            <a:rect l="l" t="t" r="r" b="b"/>
            <a:pathLst>
              <a:path w="2024379" h="1404620">
                <a:moveTo>
                  <a:pt x="0" y="0"/>
                </a:moveTo>
                <a:lnTo>
                  <a:pt x="0" y="1404365"/>
                </a:lnTo>
                <a:lnTo>
                  <a:pt x="2023872" y="1404365"/>
                </a:lnTo>
                <a:lnTo>
                  <a:pt x="202387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14650" y="1065321"/>
            <a:ext cx="1513332" cy="1048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12363" y="1063035"/>
            <a:ext cx="1518285" cy="1053465"/>
          </a:xfrm>
          <a:custGeom>
            <a:avLst/>
            <a:gdLst/>
            <a:ahLst/>
            <a:cxnLst/>
            <a:rect l="l" t="t" r="r" b="b"/>
            <a:pathLst>
              <a:path w="2024379" h="1404620">
                <a:moveTo>
                  <a:pt x="0" y="0"/>
                </a:moveTo>
                <a:lnTo>
                  <a:pt x="0" y="1404365"/>
                </a:lnTo>
                <a:lnTo>
                  <a:pt x="2023872" y="1404365"/>
                </a:lnTo>
                <a:lnTo>
                  <a:pt x="2023872" y="0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00801" y="1189330"/>
            <a:ext cx="270325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spcBef>
                <a:spcPts val="521"/>
              </a:spcBef>
            </a:pPr>
            <a:r>
              <a:rPr lang="en-US" sz="1500" dirty="0">
                <a:solidFill>
                  <a:srgbClr val="CC0000"/>
                </a:solidFill>
              </a:rPr>
              <a:t>Matching using pyramid and histogram intersection for some particular visual word: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79804" y="1530140"/>
            <a:ext cx="10763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spc="-4" dirty="0">
                <a:solidFill>
                  <a:prstClr val="black"/>
                </a:solidFill>
              </a:rPr>
              <a:t>Original</a:t>
            </a:r>
            <a:r>
              <a:rPr sz="1200" spc="-71" dirty="0">
                <a:solidFill>
                  <a:prstClr val="black"/>
                </a:solidFill>
              </a:rPr>
              <a:t> </a:t>
            </a:r>
            <a:r>
              <a:rPr sz="1200" spc="-4" dirty="0">
                <a:solidFill>
                  <a:prstClr val="black"/>
                </a:solidFill>
              </a:rPr>
              <a:t>images</a:t>
            </a:r>
            <a:endParaRPr sz="120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3000" y="2172317"/>
            <a:ext cx="6858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90647" y="2208321"/>
            <a:ext cx="3738752" cy="23671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5751" y="4928114"/>
            <a:ext cx="16383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L. </a:t>
            </a:r>
            <a:r>
              <a:rPr lang="en-US" sz="6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6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42015" y="1105174"/>
            <a:ext cx="27924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sz="1050" baseline="-25000" dirty="0">
                <a:solidFill>
                  <a:prstClr val="black"/>
                </a:solidFill>
                <a:latin typeface="Book Antiqua" panose="02040602050305030304" pitchFamily="18" charset="0"/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8285" y="1105174"/>
            <a:ext cx="27443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sz="1050" baseline="-25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</a:t>
            </a:r>
            <a:endParaRPr lang="en-US" sz="1050" baseline="-25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6914" y="4754156"/>
            <a:ext cx="84908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Book Antiqua" panose="02040602050305030304" pitchFamily="18" charset="0"/>
              </a:rPr>
              <a:t>K( x</a:t>
            </a:r>
            <a:r>
              <a:rPr lang="en-US" sz="1050" baseline="-25000" dirty="0">
                <a:solidFill>
                  <a:prstClr val="black"/>
                </a:solidFill>
                <a:latin typeface="Book Antiqua" panose="02040602050305030304" pitchFamily="18" charset="0"/>
              </a:rPr>
              <a:t>i </a:t>
            </a:r>
            <a:r>
              <a:rPr lang="en-US" sz="1050" dirty="0">
                <a:solidFill>
                  <a:prstClr val="black"/>
                </a:solidFill>
                <a:latin typeface="Book Antiqua" panose="02040602050305030304" pitchFamily="18" charset="0"/>
              </a:rPr>
              <a:t>, </a:t>
            </a:r>
            <a:r>
              <a:rPr lang="en-US" sz="1050" dirty="0" err="1">
                <a:solidFill>
                  <a:prstClr val="black"/>
                </a:solidFill>
                <a:latin typeface="Book Antiqua" panose="02040602050305030304" pitchFamily="18" charset="0"/>
              </a:rPr>
              <a:t>x</a:t>
            </a:r>
            <a:r>
              <a:rPr lang="en-US" sz="1050" baseline="-25000" dirty="0" err="1">
                <a:solidFill>
                  <a:prstClr val="black"/>
                </a:solidFill>
                <a:latin typeface="Book Antiqua" panose="02040602050305030304" pitchFamily="18" charset="0"/>
              </a:rPr>
              <a:t>j</a:t>
            </a:r>
            <a:r>
              <a:rPr lang="en-US" sz="1050" dirty="0">
                <a:solidFill>
                  <a:prstClr val="black"/>
                </a:solidFill>
                <a:latin typeface="Book Antiqua" panose="02040602050305030304" pitchFamily="18" charset="0"/>
              </a:rPr>
              <a:t> )</a:t>
            </a:r>
            <a:endParaRPr lang="en-US" sz="1050" baseline="-250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8E16E100-C5D7-0487-A692-36DE7B53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Pyramid Matching </a:t>
            </a:r>
            <a:br>
              <a:rPr lang="en-US" dirty="0"/>
            </a:br>
            <a:r>
              <a:rPr lang="en-US" sz="1600" dirty="0">
                <a:solidFill>
                  <a:schemeClr val="bg2"/>
                </a:solidFill>
              </a:rPr>
              <a:t>[</a:t>
            </a:r>
            <a:r>
              <a:rPr lang="en-US" sz="1600" spc="-4" dirty="0">
                <a:solidFill>
                  <a:schemeClr val="bg2"/>
                </a:solidFill>
              </a:rPr>
              <a:t>Indyk </a:t>
            </a:r>
            <a:r>
              <a:rPr lang="en-US" sz="1600" dirty="0">
                <a:solidFill>
                  <a:schemeClr val="bg2"/>
                </a:solidFill>
              </a:rPr>
              <a:t>&amp; </a:t>
            </a:r>
            <a:r>
              <a:rPr lang="en-US" sz="1600" spc="-4" dirty="0" err="1">
                <a:solidFill>
                  <a:schemeClr val="bg2"/>
                </a:solidFill>
              </a:rPr>
              <a:t>Thaper</a:t>
            </a:r>
            <a:r>
              <a:rPr lang="en-US" sz="1600" spc="-4" dirty="0">
                <a:solidFill>
                  <a:schemeClr val="bg2"/>
                </a:solidFill>
              </a:rPr>
              <a:t> (2003), </a:t>
            </a:r>
            <a:r>
              <a:rPr lang="en-US" sz="1600" spc="-4" dirty="0" err="1">
                <a:solidFill>
                  <a:schemeClr val="bg2"/>
                </a:solidFill>
              </a:rPr>
              <a:t>Grauman</a:t>
            </a:r>
            <a:r>
              <a:rPr lang="en-US" sz="1600" spc="-4" dirty="0">
                <a:solidFill>
                  <a:schemeClr val="bg2"/>
                </a:solidFill>
              </a:rPr>
              <a:t> </a:t>
            </a:r>
            <a:r>
              <a:rPr lang="en-US" sz="1600" dirty="0">
                <a:solidFill>
                  <a:schemeClr val="bg2"/>
                </a:solidFill>
              </a:rPr>
              <a:t>&amp; </a:t>
            </a:r>
            <a:r>
              <a:rPr lang="en-US" sz="1600" spc="-4" dirty="0">
                <a:solidFill>
                  <a:schemeClr val="bg2"/>
                </a:solidFill>
              </a:rPr>
              <a:t>Darrell</a:t>
            </a:r>
            <a:r>
              <a:rPr lang="en-US" sz="1600" spc="-56" dirty="0">
                <a:solidFill>
                  <a:schemeClr val="bg2"/>
                </a:solidFill>
              </a:rPr>
              <a:t> </a:t>
            </a:r>
            <a:r>
              <a:rPr lang="en-US" sz="1600" spc="-4" dirty="0">
                <a:solidFill>
                  <a:schemeClr val="bg2"/>
                </a:solidFill>
              </a:rPr>
              <a:t>(2005)]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07C0761-95B2-D0D9-70C3-4F186786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4126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257617" y="1349363"/>
            <a:ext cx="6354509" cy="13416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53815" y="4941385"/>
            <a:ext cx="168735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200" spc="-4" dirty="0">
                <a:solidFill>
                  <a:prstClr val="black"/>
                </a:solidFill>
              </a:rPr>
              <a:t>Fei-Fei </a:t>
            </a:r>
            <a:r>
              <a:rPr sz="1200" dirty="0">
                <a:solidFill>
                  <a:prstClr val="black"/>
                </a:solidFill>
              </a:rPr>
              <a:t>&amp; </a:t>
            </a:r>
            <a:r>
              <a:rPr sz="1200" spc="-4" dirty="0">
                <a:solidFill>
                  <a:prstClr val="black"/>
                </a:solidFill>
              </a:rPr>
              <a:t>Perona:</a:t>
            </a:r>
            <a:r>
              <a:rPr sz="1200" spc="-60" dirty="0">
                <a:solidFill>
                  <a:prstClr val="black"/>
                </a:solidFill>
              </a:rPr>
              <a:t> </a:t>
            </a:r>
            <a:r>
              <a:rPr sz="1200" spc="-4" dirty="0">
                <a:solidFill>
                  <a:prstClr val="black"/>
                </a:solidFill>
              </a:rPr>
              <a:t>65.2%</a:t>
            </a:r>
            <a:endParaRPr sz="120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5577" y="2791594"/>
            <a:ext cx="531876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srgbClr val="CC0000"/>
                </a:solidFill>
              </a:rPr>
              <a:t>Multi-class classification results (100 training </a:t>
            </a:r>
            <a:r>
              <a:rPr sz="1500" spc="-8" dirty="0">
                <a:solidFill>
                  <a:srgbClr val="CC0000"/>
                </a:solidFill>
              </a:rPr>
              <a:t>images </a:t>
            </a:r>
            <a:r>
              <a:rPr sz="1500" spc="-4" dirty="0">
                <a:solidFill>
                  <a:srgbClr val="CC0000"/>
                </a:solidFill>
              </a:rPr>
              <a:t>per</a:t>
            </a:r>
            <a:r>
              <a:rPr sz="1500" spc="105" dirty="0">
                <a:solidFill>
                  <a:srgbClr val="CC0000"/>
                </a:solidFill>
              </a:rPr>
              <a:t> </a:t>
            </a:r>
            <a:r>
              <a:rPr sz="1500" spc="-4" dirty="0">
                <a:solidFill>
                  <a:srgbClr val="CC0000"/>
                </a:solidFill>
              </a:rPr>
              <a:t>class)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5726" y="987576"/>
            <a:ext cx="2850833" cy="328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900" dirty="0">
                <a:solidFill>
                  <a:prstClr val="black"/>
                </a:solidFill>
              </a:rPr>
              <a:t>Fei-Fei &amp; </a:t>
            </a:r>
            <a:r>
              <a:rPr sz="900" spc="-4" dirty="0">
                <a:solidFill>
                  <a:prstClr val="black"/>
                </a:solidFill>
              </a:rPr>
              <a:t>Perona (2005), </a:t>
            </a:r>
            <a:r>
              <a:rPr sz="900" dirty="0">
                <a:solidFill>
                  <a:prstClr val="black"/>
                </a:solidFill>
              </a:rPr>
              <a:t>Oliva &amp; </a:t>
            </a:r>
            <a:r>
              <a:rPr sz="900" spc="-4" dirty="0">
                <a:solidFill>
                  <a:prstClr val="black"/>
                </a:solidFill>
              </a:rPr>
              <a:t>Torralba</a:t>
            </a:r>
            <a:r>
              <a:rPr sz="900" spc="-11" dirty="0">
                <a:solidFill>
                  <a:prstClr val="black"/>
                </a:solidFill>
              </a:rPr>
              <a:t> </a:t>
            </a:r>
            <a:r>
              <a:rPr sz="900" spc="-8" dirty="0">
                <a:solidFill>
                  <a:prstClr val="black"/>
                </a:solidFill>
              </a:rPr>
              <a:t>(2001)</a:t>
            </a:r>
            <a:endParaRPr sz="900">
              <a:solidFill>
                <a:prstClr val="black"/>
              </a:solidFill>
            </a:endParaRPr>
          </a:p>
          <a:p>
            <a:pPr algn="ctr">
              <a:spcBef>
                <a:spcPts val="443"/>
              </a:spcBef>
            </a:pPr>
            <a:r>
              <a:rPr sz="900" b="1" dirty="0">
                <a:solidFill>
                  <a:prstClr val="black"/>
                </a:solidFill>
                <a:latin typeface="Courier New"/>
                <a:cs typeface="Courier New"/>
                <a:hlinkClick r:id="rId3"/>
              </a:rPr>
              <a:t>http://www-cvr.ai.uiuc.edu/ponce_grp/data</a:t>
            </a:r>
            <a:endParaRPr sz="90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57350" y="3047816"/>
            <a:ext cx="5897309" cy="1870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08098" y="4936331"/>
            <a:ext cx="15583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3C57B0C-3DDD-46CC-D0DC-0234D825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Scene category dataset</a:t>
            </a:r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CE4144B-DB2F-84FC-9A87-F89DBB908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9132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8125" y="1032544"/>
            <a:ext cx="2567749" cy="2696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43551" y="4037277"/>
            <a:ext cx="1314449" cy="9395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00301" y="4031560"/>
            <a:ext cx="1257299" cy="942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86200" y="4037277"/>
            <a:ext cx="1428750" cy="941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4377" y="3781244"/>
            <a:ext cx="1704499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50" spc="-4" dirty="0">
                <a:solidFill>
                  <a:srgbClr val="CC0000"/>
                </a:solidFill>
              </a:rPr>
              <a:t>Difficult indoor</a:t>
            </a:r>
            <a:r>
              <a:rPr sz="1050" spc="-71" dirty="0">
                <a:solidFill>
                  <a:srgbClr val="CC0000"/>
                </a:solidFill>
              </a:rPr>
              <a:t> </a:t>
            </a:r>
            <a:r>
              <a:rPr sz="1050" spc="-4" dirty="0">
                <a:solidFill>
                  <a:srgbClr val="CC0000"/>
                </a:solidFill>
              </a:rPr>
              <a:t>images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8257" y="5018696"/>
            <a:ext cx="38004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982"/>
              </a:lnSpc>
            </a:pPr>
            <a:r>
              <a:rPr sz="900" dirty="0">
                <a:solidFill>
                  <a:prstClr val="black"/>
                </a:solidFill>
              </a:rPr>
              <a:t>k</a:t>
            </a:r>
            <a:r>
              <a:rPr sz="900" spc="-4" dirty="0">
                <a:solidFill>
                  <a:prstClr val="black"/>
                </a:solidFill>
              </a:rPr>
              <a:t>i</a:t>
            </a:r>
            <a:r>
              <a:rPr sz="900" dirty="0">
                <a:solidFill>
                  <a:prstClr val="black"/>
                </a:solidFill>
              </a:rPr>
              <a:t>tc</a:t>
            </a:r>
            <a:r>
              <a:rPr sz="900" spc="-4" dirty="0">
                <a:solidFill>
                  <a:prstClr val="black"/>
                </a:solidFill>
              </a:rPr>
              <a:t>hen</a:t>
            </a:r>
            <a:endParaRPr sz="90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3590" y="5018696"/>
            <a:ext cx="56959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982"/>
              </a:lnSpc>
            </a:pPr>
            <a:r>
              <a:rPr sz="900" spc="-4" dirty="0">
                <a:solidFill>
                  <a:prstClr val="black"/>
                </a:solidFill>
              </a:rPr>
              <a:t>living</a:t>
            </a:r>
            <a:r>
              <a:rPr sz="900" spc="-71" dirty="0">
                <a:solidFill>
                  <a:prstClr val="black"/>
                </a:solidFill>
              </a:rPr>
              <a:t> </a:t>
            </a:r>
            <a:r>
              <a:rPr sz="900" spc="-4" dirty="0">
                <a:solidFill>
                  <a:prstClr val="black"/>
                </a:solidFill>
              </a:rPr>
              <a:t>room</a:t>
            </a:r>
            <a:endParaRPr sz="90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45973" y="5018696"/>
            <a:ext cx="46767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982"/>
              </a:lnSpc>
            </a:pPr>
            <a:r>
              <a:rPr sz="900" spc="-4" dirty="0">
                <a:solidFill>
                  <a:prstClr val="black"/>
                </a:solidFill>
              </a:rPr>
              <a:t>bedroom</a:t>
            </a:r>
            <a:endParaRPr sz="9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0028" y="4936331"/>
            <a:ext cx="17073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3C5E20A-9887-0D1E-2374-314DC745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Category Confusions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2CD35AF-9BF7-0E98-1B59-B9F37665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62</a:t>
            </a:fld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FB476-20DF-1F33-F4C7-072F08A65E1D}"/>
              </a:ext>
            </a:extLst>
          </p:cNvPr>
          <p:cNvSpPr txBox="1"/>
          <p:nvPr/>
        </p:nvSpPr>
        <p:spPr>
          <a:xfrm>
            <a:off x="1950848" y="2355040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Ground Truth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243B07-5813-56E8-12F2-8A8C84E9F526}"/>
              </a:ext>
            </a:extLst>
          </p:cNvPr>
          <p:cNvSpPr txBox="1"/>
          <p:nvPr/>
        </p:nvSpPr>
        <p:spPr>
          <a:xfrm>
            <a:off x="4343590" y="871745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Predicted</a:t>
            </a:r>
          </a:p>
        </p:txBody>
      </p:sp>
    </p:spTree>
    <p:extLst>
      <p:ext uri="{BB962C8B-B14F-4D97-AF65-F5344CB8AC3E}">
        <p14:creationId xmlns:p14="http://schemas.microsoft.com/office/powerpoint/2010/main" val="1813084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28750" y="1387602"/>
            <a:ext cx="737235" cy="8035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7704" y="1387602"/>
            <a:ext cx="969835" cy="8035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08972" y="1387602"/>
            <a:ext cx="564071" cy="8035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20478" y="1387602"/>
            <a:ext cx="1113281" cy="8035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45835" y="1387602"/>
            <a:ext cx="1137285" cy="8035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28751" y="2244852"/>
            <a:ext cx="834389" cy="8035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88623" y="1387602"/>
            <a:ext cx="495491" cy="8035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25983" y="1387602"/>
            <a:ext cx="989267" cy="8035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19147" y="2244852"/>
            <a:ext cx="851535" cy="8035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08972" y="2244852"/>
            <a:ext cx="600075" cy="8035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55339" y="2244852"/>
            <a:ext cx="1219010" cy="8035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43500" y="2244852"/>
            <a:ext cx="1014413" cy="80352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12777" y="2244852"/>
            <a:ext cx="457200" cy="80352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769990" y="2244852"/>
            <a:ext cx="945260" cy="8035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65006" y="3192032"/>
            <a:ext cx="521398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srgbClr val="CC0000"/>
                </a:solidFill>
              </a:rPr>
              <a:t>Multi-class classification results (30 training </a:t>
            </a:r>
            <a:r>
              <a:rPr sz="1500" spc="-8" dirty="0">
                <a:solidFill>
                  <a:srgbClr val="CC0000"/>
                </a:solidFill>
              </a:rPr>
              <a:t>images </a:t>
            </a:r>
            <a:r>
              <a:rPr sz="1500" spc="-4" dirty="0">
                <a:solidFill>
                  <a:srgbClr val="CC0000"/>
                </a:solidFill>
              </a:rPr>
              <a:t>per</a:t>
            </a:r>
            <a:r>
              <a:rPr sz="1500" spc="105" dirty="0">
                <a:solidFill>
                  <a:srgbClr val="CC0000"/>
                </a:solidFill>
              </a:rPr>
              <a:t> </a:t>
            </a:r>
            <a:r>
              <a:rPr sz="1500" spc="-4" dirty="0">
                <a:solidFill>
                  <a:srgbClr val="CC0000"/>
                </a:solidFill>
              </a:rPr>
              <a:t>class)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12454" y="962406"/>
            <a:ext cx="4922044" cy="328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14061"/>
            <a:r>
              <a:rPr sz="900" dirty="0">
                <a:solidFill>
                  <a:prstClr val="black"/>
                </a:solidFill>
              </a:rPr>
              <a:t>Fei-Fei </a:t>
            </a:r>
            <a:r>
              <a:rPr sz="900" spc="-4" dirty="0">
                <a:solidFill>
                  <a:prstClr val="black"/>
                </a:solidFill>
              </a:rPr>
              <a:t>et al.</a:t>
            </a:r>
            <a:r>
              <a:rPr sz="900" spc="-64" dirty="0">
                <a:solidFill>
                  <a:prstClr val="black"/>
                </a:solidFill>
              </a:rPr>
              <a:t> </a:t>
            </a:r>
            <a:r>
              <a:rPr sz="900" spc="-4" dirty="0">
                <a:solidFill>
                  <a:prstClr val="black"/>
                </a:solidFill>
              </a:rPr>
              <a:t>(2004)</a:t>
            </a:r>
            <a:endParaRPr sz="900">
              <a:solidFill>
                <a:prstClr val="black"/>
              </a:solidFill>
            </a:endParaRPr>
          </a:p>
          <a:p>
            <a:pPr marL="9525">
              <a:spcBef>
                <a:spcPts val="356"/>
              </a:spcBef>
            </a:pPr>
            <a:r>
              <a:rPr sz="900" b="1" dirty="0">
                <a:solidFill>
                  <a:prstClr val="black"/>
                </a:solidFill>
                <a:latin typeface="Courier New"/>
                <a:cs typeface="Courier New"/>
                <a:hlinkClick r:id="rId16"/>
              </a:rPr>
              <a:t>http://www.vision.caltech.edu/Image_Datasets/Caltech101/Caltech101.html</a:t>
            </a:r>
            <a:endParaRPr sz="90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28825" y="3468003"/>
            <a:ext cx="5086349" cy="164197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15250" y="4912668"/>
            <a:ext cx="15244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F1D11A03-74DA-96D9-045F-D5337AC9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>Caltech101</a:t>
            </a:r>
            <a:r>
              <a:rPr lang="en-US" spc="-23" dirty="0"/>
              <a:t> </a:t>
            </a:r>
            <a:r>
              <a:rPr lang="en-US" spc="-8" dirty="0"/>
              <a:t>dataset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E0502A-F3A3-55DE-A989-468E244F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6081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/>
                </a:solidFill>
              </a:rPr>
              <a:t>What do we want? </a:t>
            </a:r>
          </a:p>
          <a:p>
            <a:pPr lvl="1"/>
            <a:r>
              <a:rPr lang="en-US" dirty="0"/>
              <a:t>High accuracy on training data? </a:t>
            </a:r>
          </a:p>
          <a:p>
            <a:pPr lvl="1"/>
            <a:r>
              <a:rPr lang="en-US" dirty="0"/>
              <a:t>No, high accuracy on </a:t>
            </a:r>
            <a:r>
              <a:rPr lang="en-US" i="1" dirty="0"/>
              <a:t>unseen/new/test data!</a:t>
            </a:r>
          </a:p>
          <a:p>
            <a:pPr lvl="1"/>
            <a:r>
              <a:rPr lang="en-US" dirty="0"/>
              <a:t>Why is this tricky?</a:t>
            </a:r>
          </a:p>
          <a:p>
            <a:r>
              <a:rPr lang="en-US" dirty="0">
                <a:solidFill>
                  <a:schemeClr val="bg2"/>
                </a:solidFill>
              </a:rPr>
              <a:t>Training data</a:t>
            </a:r>
          </a:p>
          <a:p>
            <a:pPr lvl="1"/>
            <a:r>
              <a:rPr lang="en-US" dirty="0"/>
              <a:t>Features (x) and labels (y) used to learn mapping f</a:t>
            </a:r>
          </a:p>
          <a:p>
            <a:r>
              <a:rPr lang="en-US" dirty="0">
                <a:solidFill>
                  <a:schemeClr val="bg2"/>
                </a:solidFill>
              </a:rPr>
              <a:t>Test data</a:t>
            </a:r>
          </a:p>
          <a:p>
            <a:pPr lvl="1"/>
            <a:r>
              <a:rPr lang="en-US" dirty="0"/>
              <a:t>Features (x) used to make a prediction</a:t>
            </a:r>
          </a:p>
          <a:p>
            <a:pPr lvl="1"/>
            <a:r>
              <a:rPr lang="en-US" dirty="0"/>
              <a:t>Labels (y) only used to see how well we’ve learned f!!!</a:t>
            </a:r>
          </a:p>
          <a:p>
            <a:r>
              <a:rPr lang="en-US" dirty="0">
                <a:solidFill>
                  <a:schemeClr val="bg2"/>
                </a:solidFill>
              </a:rPr>
              <a:t>Validation data</a:t>
            </a:r>
          </a:p>
          <a:p>
            <a:pPr lvl="1"/>
            <a:r>
              <a:rPr lang="en-US" dirty="0"/>
              <a:t>Held-out set of the </a:t>
            </a:r>
            <a:r>
              <a:rPr lang="en-US" i="1" dirty="0"/>
              <a:t>training data</a:t>
            </a:r>
            <a:endParaRPr lang="en-US" dirty="0"/>
          </a:p>
          <a:p>
            <a:pPr lvl="1"/>
            <a:r>
              <a:rPr lang="en-US" dirty="0"/>
              <a:t>Can use both features (x) and labels (y) to tune parameters of the model we’re learning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vs Testing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4125865-A8F3-9098-C235-56F7A948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5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4425696"/>
            <a:ext cx="8229600" cy="685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/>
              <a:t>How well does a learned model generalize from the data it was trained on to a new test set?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138428"/>
            <a:ext cx="31718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38428"/>
            <a:ext cx="4572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2514600" y="3881628"/>
            <a:ext cx="225254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>
                <a:solidFill>
                  <a:srgbClr val="000000"/>
                </a:solidFill>
                <a:cs typeface="Arial" panose="020B0604020202020204" pitchFamily="34" charset="0"/>
              </a:rPr>
              <a:t>Training set (labels known)</a:t>
            </a:r>
          </a:p>
        </p:txBody>
      </p:sp>
      <p:sp>
        <p:nvSpPr>
          <p:cNvPr id="61447" name="TextBox 7"/>
          <p:cNvSpPr txBox="1">
            <a:spLocks noChangeArrowheads="1"/>
          </p:cNvSpPr>
          <p:nvPr/>
        </p:nvSpPr>
        <p:spPr bwMode="auto">
          <a:xfrm>
            <a:off x="5601891" y="3881628"/>
            <a:ext cx="199905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>
                <a:solidFill>
                  <a:srgbClr val="000000"/>
                </a:solidFill>
                <a:cs typeface="Arial" panose="020B0604020202020204" pitchFamily="34" charset="0"/>
              </a:rPr>
              <a:t>Test set (labels unknown)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4BD51B-577A-4E11-950A-BB47AF4C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65</a:t>
            </a:fld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4B1C1B-4BB3-5D7F-AC51-9963BD780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Generalization</a:t>
            </a:r>
          </a:p>
        </p:txBody>
      </p:sp>
    </p:spTree>
    <p:extLst>
      <p:ext uri="{BB962C8B-B14F-4D97-AF65-F5344CB8AC3E}">
        <p14:creationId xmlns:p14="http://schemas.microsoft.com/office/powerpoint/2010/main" val="726770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457200" y="994411"/>
            <a:ext cx="8229600" cy="3965972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2"/>
                </a:solidFill>
              </a:rPr>
              <a:t>Example</a:t>
            </a:r>
            <a:r>
              <a:rPr lang="en-US" altLang="en-US" dirty="0"/>
              <a:t>: Line fitting (regression)</a:t>
            </a:r>
          </a:p>
          <a:p>
            <a:pPr eaLnBrk="1" hangingPunct="1"/>
            <a:r>
              <a:rPr lang="en-US" altLang="en-US" dirty="0"/>
              <a:t>Error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marL="131445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Train Error: </a:t>
            </a:r>
            <a:r>
              <a:rPr lang="en-US" altLang="en-US" dirty="0">
                <a:solidFill>
                  <a:srgbClr val="FF0000"/>
                </a:solidFill>
              </a:rPr>
              <a:t>E</a:t>
            </a:r>
            <a:r>
              <a:rPr lang="en-US" altLang="en-US" baseline="-25000" dirty="0">
                <a:solidFill>
                  <a:srgbClr val="FF0000"/>
                </a:solidFill>
              </a:rPr>
              <a:t>train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b="1" dirty="0">
              <a:solidFill>
                <a:schemeClr val="bg2"/>
              </a:solidFill>
            </a:endParaRPr>
          </a:p>
          <a:p>
            <a:pPr eaLnBrk="1" hangingPunct="1"/>
            <a:endParaRPr lang="en-US" altLang="en-US" b="1" dirty="0">
              <a:solidFill>
                <a:schemeClr val="bg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A0BFD3-8AB0-4ED9-AA8E-235DEFB3C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66</a:t>
            </a:fld>
            <a:endParaRPr lang="en-US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33C6B4-79BE-D4BD-7535-0C0D07C98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Generalization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7D3D3D-B0A2-7807-F294-DF31B13D9EEE}"/>
              </a:ext>
            </a:extLst>
          </p:cNvPr>
          <p:cNvGrpSpPr/>
          <p:nvPr/>
        </p:nvGrpSpPr>
        <p:grpSpPr>
          <a:xfrm>
            <a:off x="1696755" y="1602684"/>
            <a:ext cx="2784164" cy="1314449"/>
            <a:chOff x="1696755" y="1602684"/>
            <a:chExt cx="2784164" cy="1314449"/>
          </a:xfrm>
        </p:grpSpPr>
        <p:pic>
          <p:nvPicPr>
            <p:cNvPr id="3" name="Picture 4" descr="TP_tmp.emf">
              <a:extLst>
                <a:ext uri="{FF2B5EF4-FFF2-40B4-BE49-F238E27FC236}">
                  <a16:creationId xmlns:a16="http://schemas.microsoft.com/office/drawing/2014/main" id="{809A43D5-D3CF-403F-B9AB-A8464F97997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96755" y="1602684"/>
              <a:ext cx="2583656" cy="573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41CDF0-5A7F-257B-9F45-84BCEA2DAE36}"/>
                </a:ext>
              </a:extLst>
            </p:cNvPr>
            <p:cNvSpPr txBox="1"/>
            <p:nvPr/>
          </p:nvSpPr>
          <p:spPr>
            <a:xfrm>
              <a:off x="2798859" y="2194709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Predicted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12EE25-2EC0-95E0-DABE-E4A07E936562}"/>
                </a:ext>
              </a:extLst>
            </p:cNvPr>
            <p:cNvSpPr txBox="1"/>
            <p:nvPr/>
          </p:nvSpPr>
          <p:spPr>
            <a:xfrm>
              <a:off x="3539635" y="2393913"/>
              <a:ext cx="9412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</a:rPr>
                <a:t>Ground Truth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38541D6-80B8-54D0-EA0A-E2B901A29F6A}"/>
                </a:ext>
              </a:extLst>
            </p:cNvPr>
            <p:cNvCxnSpPr>
              <a:stCxn id="7" idx="0"/>
            </p:cNvCxnSpPr>
            <p:nvPr/>
          </p:nvCxnSpPr>
          <p:spPr>
            <a:xfrm flipV="1">
              <a:off x="4010277" y="2019630"/>
              <a:ext cx="0" cy="374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431522F-C28E-75A2-78CC-7D917DF4362E}"/>
                </a:ext>
              </a:extLst>
            </p:cNvPr>
            <p:cNvCxnSpPr>
              <a:stCxn id="6" idx="0"/>
            </p:cNvCxnSpPr>
            <p:nvPr/>
          </p:nvCxnSpPr>
          <p:spPr>
            <a:xfrm flipH="1" flipV="1">
              <a:off x="3269500" y="2051432"/>
              <a:ext cx="1" cy="1432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C142620-E3E2-D8CC-D023-0E4CF71C6A3A}"/>
              </a:ext>
            </a:extLst>
          </p:cNvPr>
          <p:cNvGrpSpPr/>
          <p:nvPr/>
        </p:nvGrpSpPr>
        <p:grpSpPr>
          <a:xfrm>
            <a:off x="1343330" y="3029447"/>
            <a:ext cx="4254388" cy="2120769"/>
            <a:chOff x="1343330" y="3029447"/>
            <a:chExt cx="4254388" cy="2120769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DF907DB-F622-B525-BF56-A19F3626E9EB}"/>
                </a:ext>
              </a:extLst>
            </p:cNvPr>
            <p:cNvCxnSpPr/>
            <p:nvPr/>
          </p:nvCxnSpPr>
          <p:spPr>
            <a:xfrm>
              <a:off x="1773141" y="4874148"/>
              <a:ext cx="382457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56C689F-045C-6347-68A0-A3CAFFBAE0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5541" y="3029447"/>
              <a:ext cx="0" cy="20514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AFAC12-1EEC-0F2B-3968-FA9A4E24C358}"/>
                </a:ext>
              </a:extLst>
            </p:cNvPr>
            <p:cNvSpPr txBox="1"/>
            <p:nvPr/>
          </p:nvSpPr>
          <p:spPr>
            <a:xfrm>
              <a:off x="2663687" y="4833164"/>
              <a:ext cx="2024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Degree of polynomial 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5D99A5-A2CE-8CF8-32E0-2352D59CE86B}"/>
                </a:ext>
              </a:extLst>
            </p:cNvPr>
            <p:cNvSpPr txBox="1"/>
            <p:nvPr/>
          </p:nvSpPr>
          <p:spPr>
            <a:xfrm>
              <a:off x="1343330" y="309831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Error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196DC6-6028-6830-C55A-481D7126E7A7}"/>
                </a:ext>
              </a:extLst>
            </p:cNvPr>
            <p:cNvSpPr txBox="1"/>
            <p:nvPr/>
          </p:nvSpPr>
          <p:spPr>
            <a:xfrm>
              <a:off x="1860605" y="483316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B3EFF1-685B-6B5A-3548-AF54AE35E22E}"/>
                </a:ext>
              </a:extLst>
            </p:cNvPr>
            <p:cNvSpPr txBox="1"/>
            <p:nvPr/>
          </p:nvSpPr>
          <p:spPr>
            <a:xfrm>
              <a:off x="2211788" y="4842439"/>
              <a:ext cx="513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…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78E8AF-61D4-F789-8E92-40B141A8ECB9}"/>
                </a:ext>
              </a:extLst>
            </p:cNvPr>
            <p:cNvSpPr txBox="1"/>
            <p:nvPr/>
          </p:nvSpPr>
          <p:spPr>
            <a:xfrm>
              <a:off x="4884058" y="4833161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….  n</a:t>
              </a:r>
            </a:p>
          </p:txBody>
        </p:sp>
      </p:grp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EC21BA95-5157-674B-6849-C1258115F475}"/>
              </a:ext>
            </a:extLst>
          </p:cNvPr>
          <p:cNvCxnSpPr>
            <a:cxnSpLocks/>
          </p:cNvCxnSpPr>
          <p:nvPr/>
        </p:nvCxnSpPr>
        <p:spPr>
          <a:xfrm>
            <a:off x="2002631" y="3167750"/>
            <a:ext cx="3070301" cy="1568383"/>
          </a:xfrm>
          <a:prstGeom prst="curvedConnector3">
            <a:avLst>
              <a:gd name="adj1" fmla="val 442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9D7EB9-0009-DD81-6FB2-289C5047837A}"/>
              </a:ext>
            </a:extLst>
          </p:cNvPr>
          <p:cNvGrpSpPr/>
          <p:nvPr/>
        </p:nvGrpSpPr>
        <p:grpSpPr>
          <a:xfrm>
            <a:off x="5893992" y="3936039"/>
            <a:ext cx="1073426" cy="1175157"/>
            <a:chOff x="5893992" y="3936039"/>
            <a:chExt cx="1073426" cy="11751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5DED9EF-78C2-55DD-DC3F-834DC6B0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654" t="5556"/>
            <a:stretch/>
          </p:blipFill>
          <p:spPr>
            <a:xfrm>
              <a:off x="5893992" y="4292969"/>
              <a:ext cx="1073426" cy="8182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A6E76F2-0F1E-4F6C-D0E5-F522C0B1C3C4}"/>
                </a:ext>
              </a:extLst>
            </p:cNvPr>
            <p:cNvSpPr txBox="1"/>
            <p:nvPr/>
          </p:nvSpPr>
          <p:spPr>
            <a:xfrm>
              <a:off x="5899868" y="3936039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Overfitting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2D1E8B9-C8D5-656F-A5F1-70300F797C0B}"/>
              </a:ext>
            </a:extLst>
          </p:cNvPr>
          <p:cNvGrpSpPr/>
          <p:nvPr/>
        </p:nvGrpSpPr>
        <p:grpSpPr>
          <a:xfrm>
            <a:off x="570725" y="3859848"/>
            <a:ext cx="1117824" cy="1190813"/>
            <a:chOff x="570725" y="3859848"/>
            <a:chExt cx="1117824" cy="119081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0FA588A-0DD9-43B1-67A1-1DC5727A52E5}"/>
                </a:ext>
              </a:extLst>
            </p:cNvPr>
            <p:cNvGrpSpPr/>
            <p:nvPr/>
          </p:nvGrpSpPr>
          <p:grpSpPr>
            <a:xfrm>
              <a:off x="570725" y="4167625"/>
              <a:ext cx="1063710" cy="883036"/>
              <a:chOff x="570725" y="4167625"/>
              <a:chExt cx="1063710" cy="883036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C749AB74-967A-5B1E-0571-4B2869F42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0725" y="4167625"/>
                <a:ext cx="1051554" cy="883036"/>
              </a:xfrm>
              <a:prstGeom prst="rect">
                <a:avLst/>
              </a:prstGeom>
            </p:spPr>
          </p:pic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48E6734A-2B55-3A28-9377-99CA0DCCA025}"/>
                  </a:ext>
                </a:extLst>
              </p:cNvPr>
              <p:cNvSpPr/>
              <p:nvPr/>
            </p:nvSpPr>
            <p:spPr>
              <a:xfrm>
                <a:off x="1470991" y="4736133"/>
                <a:ext cx="163444" cy="2601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AFAF13B-5298-79C5-13A5-81F8523E9E70}"/>
                </a:ext>
              </a:extLst>
            </p:cNvPr>
            <p:cNvSpPr txBox="1"/>
            <p:nvPr/>
          </p:nvSpPr>
          <p:spPr>
            <a:xfrm>
              <a:off x="588568" y="3859848"/>
              <a:ext cx="1099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Underfitting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7CAC4DF8-D42D-9508-4AA5-A7A20C7AC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648" y="1033609"/>
            <a:ext cx="1902304" cy="131349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B11BCB9-B6F3-99C3-D8F7-56BF470C9369}"/>
              </a:ext>
            </a:extLst>
          </p:cNvPr>
          <p:cNvSpPr txBox="1"/>
          <p:nvPr/>
        </p:nvSpPr>
        <p:spPr>
          <a:xfrm>
            <a:off x="6975838" y="4905217"/>
            <a:ext cx="2177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Adapted from  Andrew Ng - Coursera</a:t>
            </a:r>
          </a:p>
        </p:txBody>
      </p:sp>
    </p:spTree>
    <p:extLst>
      <p:ext uri="{BB962C8B-B14F-4D97-AF65-F5344CB8AC3E}">
        <p14:creationId xmlns:p14="http://schemas.microsoft.com/office/powerpoint/2010/main" val="365875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CB08F-DA04-FA03-611C-599AF7DAA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2DC008-11E6-FF20-41B2-4A41220B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67</a:t>
            </a:fld>
            <a:endParaRPr lang="en-US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D4E71C-22DA-DA47-12B3-F021C1B2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Generalization: Bias/Variance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5F182D-24B7-D88D-688A-02A2643EF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82446"/>
            <a:ext cx="7772400" cy="32858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D6964D-FE65-DC20-72D0-15DD082847D8}"/>
              </a:ext>
            </a:extLst>
          </p:cNvPr>
          <p:cNvSpPr txBox="1"/>
          <p:nvPr/>
        </p:nvSpPr>
        <p:spPr>
          <a:xfrm>
            <a:off x="1415333" y="3061253"/>
            <a:ext cx="102303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+w</a:t>
            </a:r>
            <a:r>
              <a:rPr lang="en-US" sz="2000" baseline="-25000" dirty="0"/>
              <a:t>1</a:t>
            </a:r>
            <a:r>
              <a:rPr lang="en-US" sz="2000" dirty="0"/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2A2CE-5D0C-CA6A-B415-26B531D8646F}"/>
              </a:ext>
            </a:extLst>
          </p:cNvPr>
          <p:cNvSpPr txBox="1"/>
          <p:nvPr/>
        </p:nvSpPr>
        <p:spPr>
          <a:xfrm>
            <a:off x="3468094" y="3061253"/>
            <a:ext cx="167545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+w</a:t>
            </a:r>
            <a:r>
              <a:rPr lang="en-US" sz="2000" baseline="-25000" dirty="0"/>
              <a:t>1</a:t>
            </a:r>
            <a:r>
              <a:rPr lang="en-US" sz="2000" dirty="0"/>
              <a:t>x+w</a:t>
            </a:r>
            <a:r>
              <a:rPr lang="en-US" sz="2000" baseline="-25000" dirty="0"/>
              <a:t>2</a:t>
            </a:r>
            <a:r>
              <a:rPr lang="en-US" sz="2000" dirty="0"/>
              <a:t>x</a:t>
            </a:r>
            <a:r>
              <a:rPr lang="en-US" sz="20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A24AED-82BB-C42A-2BBD-03246F596AA7}"/>
              </a:ext>
            </a:extLst>
          </p:cNvPr>
          <p:cNvSpPr txBox="1"/>
          <p:nvPr/>
        </p:nvSpPr>
        <p:spPr>
          <a:xfrm>
            <a:off x="5625191" y="3061253"/>
            <a:ext cx="29803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baseline="-25000" dirty="0"/>
              <a:t>0</a:t>
            </a:r>
            <a:r>
              <a:rPr lang="en-US" sz="2000" dirty="0"/>
              <a:t>+w</a:t>
            </a:r>
            <a:r>
              <a:rPr lang="en-US" sz="2000" baseline="-25000" dirty="0"/>
              <a:t>1</a:t>
            </a:r>
            <a:r>
              <a:rPr lang="en-US" sz="2000" dirty="0"/>
              <a:t>x+w</a:t>
            </a:r>
            <a:r>
              <a:rPr lang="en-US" sz="2000" baseline="-25000" dirty="0"/>
              <a:t>2</a:t>
            </a:r>
            <a:r>
              <a:rPr lang="en-US" sz="2000" dirty="0"/>
              <a:t>x</a:t>
            </a:r>
            <a:r>
              <a:rPr lang="en-US" sz="2000" baseline="30000" dirty="0"/>
              <a:t>2</a:t>
            </a:r>
            <a:r>
              <a:rPr lang="en-US" sz="2000" dirty="0"/>
              <a:t>+w</a:t>
            </a:r>
            <a:r>
              <a:rPr lang="en-US" sz="2000" baseline="-25000" dirty="0"/>
              <a:t>3</a:t>
            </a:r>
            <a:r>
              <a:rPr lang="en-US" sz="2000" dirty="0"/>
              <a:t>x</a:t>
            </a:r>
            <a:r>
              <a:rPr lang="en-US" sz="2000" baseline="30000" dirty="0"/>
              <a:t>3</a:t>
            </a:r>
            <a:r>
              <a:rPr lang="en-US" sz="2000" dirty="0"/>
              <a:t>+w</a:t>
            </a:r>
            <a:r>
              <a:rPr lang="en-US" sz="2000" baseline="-25000" dirty="0"/>
              <a:t>4</a:t>
            </a:r>
            <a:r>
              <a:rPr lang="en-US" sz="2000" dirty="0"/>
              <a:t>x</a:t>
            </a:r>
            <a:r>
              <a:rPr lang="en-US" sz="2000" baseline="30000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FF91F8-B579-CF14-0F36-956E804FD182}"/>
              </a:ext>
            </a:extLst>
          </p:cNvPr>
          <p:cNvSpPr txBox="1"/>
          <p:nvPr/>
        </p:nvSpPr>
        <p:spPr>
          <a:xfrm>
            <a:off x="5990008" y="4912668"/>
            <a:ext cx="31182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Adapted from  Andrew Ng - Coursera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09CD9A-E55F-99ED-85B3-AEDA9C1CDC24}"/>
              </a:ext>
            </a:extLst>
          </p:cNvPr>
          <p:cNvSpPr/>
          <p:nvPr/>
        </p:nvSpPr>
        <p:spPr>
          <a:xfrm>
            <a:off x="3093057" y="1367624"/>
            <a:ext cx="2170706" cy="33634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59EAF3-08CB-5C56-01DA-503859D50F47}"/>
              </a:ext>
            </a:extLst>
          </p:cNvPr>
          <p:cNvSpPr/>
          <p:nvPr/>
        </p:nvSpPr>
        <p:spPr>
          <a:xfrm>
            <a:off x="5694459" y="1289920"/>
            <a:ext cx="2845242" cy="33634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7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15A57-22EC-C496-63D2-B7397D430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7BA324-73E0-BA0E-ADD8-230EE6FB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68</a:t>
            </a:fld>
            <a:endParaRPr lang="en-US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066CEB-EB26-A7E1-4979-CE621F43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Generalization: Bias/Variance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6651324-47BE-20B5-9D7F-587A7E8E0480}"/>
              </a:ext>
            </a:extLst>
          </p:cNvPr>
          <p:cNvCxnSpPr/>
          <p:nvPr/>
        </p:nvCxnSpPr>
        <p:spPr>
          <a:xfrm>
            <a:off x="866692" y="3522424"/>
            <a:ext cx="38245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BD231A8-11A4-4972-77F4-C2BDE675B978}"/>
              </a:ext>
            </a:extLst>
          </p:cNvPr>
          <p:cNvCxnSpPr>
            <a:cxnSpLocks/>
          </p:cNvCxnSpPr>
          <p:nvPr/>
        </p:nvCxnSpPr>
        <p:spPr>
          <a:xfrm flipV="1">
            <a:off x="1019092" y="1677723"/>
            <a:ext cx="0" cy="2051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5F09855-601E-17DB-A503-F59E47ECCF1A}"/>
              </a:ext>
            </a:extLst>
          </p:cNvPr>
          <p:cNvSpPr txBox="1"/>
          <p:nvPr/>
        </p:nvSpPr>
        <p:spPr>
          <a:xfrm>
            <a:off x="1757238" y="3481440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Degree of polynomial 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09282-DA69-77E1-4AEA-1B81FD2E298A}"/>
              </a:ext>
            </a:extLst>
          </p:cNvPr>
          <p:cNvSpPr txBox="1"/>
          <p:nvPr/>
        </p:nvSpPr>
        <p:spPr>
          <a:xfrm>
            <a:off x="436881" y="174658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97F01-9D9A-73A4-645E-BFBE3BCFECA9}"/>
              </a:ext>
            </a:extLst>
          </p:cNvPr>
          <p:cNvSpPr txBox="1"/>
          <p:nvPr/>
        </p:nvSpPr>
        <p:spPr>
          <a:xfrm>
            <a:off x="954156" y="348143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353591-AED6-18EF-78AB-65701A92E062}"/>
              </a:ext>
            </a:extLst>
          </p:cNvPr>
          <p:cNvSpPr txBox="1"/>
          <p:nvPr/>
        </p:nvSpPr>
        <p:spPr>
          <a:xfrm>
            <a:off x="1305339" y="3490715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BDD662-2929-A35D-51F6-E93DE3207788}"/>
              </a:ext>
            </a:extLst>
          </p:cNvPr>
          <p:cNvSpPr txBox="1"/>
          <p:nvPr/>
        </p:nvSpPr>
        <p:spPr>
          <a:xfrm>
            <a:off x="3977609" y="3481437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  n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1E86A7F6-E8CA-91B1-97A2-495B6B7F40CC}"/>
              </a:ext>
            </a:extLst>
          </p:cNvPr>
          <p:cNvCxnSpPr>
            <a:cxnSpLocks/>
          </p:cNvCxnSpPr>
          <p:nvPr/>
        </p:nvCxnSpPr>
        <p:spPr>
          <a:xfrm>
            <a:off x="1096182" y="1816026"/>
            <a:ext cx="3070301" cy="1568383"/>
          </a:xfrm>
          <a:prstGeom prst="curvedConnector3">
            <a:avLst>
              <a:gd name="adj1" fmla="val 442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DAE0025-E04E-AA0C-D7BD-F8542B13849A}"/>
              </a:ext>
            </a:extLst>
          </p:cNvPr>
          <p:cNvSpPr txBox="1"/>
          <p:nvPr/>
        </p:nvSpPr>
        <p:spPr>
          <a:xfrm>
            <a:off x="4293704" y="3252082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Error</a:t>
            </a:r>
            <a:r>
              <a:rPr lang="en-US" baseline="-25000" dirty="0">
                <a:solidFill>
                  <a:srgbClr val="FF0000"/>
                </a:solidFill>
              </a:rPr>
              <a:t>train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D3DBF181-4BDD-F8B5-472B-C85CE2D40FEF}"/>
              </a:ext>
            </a:extLst>
          </p:cNvPr>
          <p:cNvSpPr/>
          <p:nvPr/>
        </p:nvSpPr>
        <p:spPr>
          <a:xfrm>
            <a:off x="1192695" y="1796993"/>
            <a:ext cx="3164619" cy="1367627"/>
          </a:xfrm>
          <a:custGeom>
            <a:avLst/>
            <a:gdLst>
              <a:gd name="connsiteX0" fmla="*/ 0 w 3164619"/>
              <a:gd name="connsiteY0" fmla="*/ 0 h 1367627"/>
              <a:gd name="connsiteX1" fmla="*/ 1502797 w 3164619"/>
              <a:gd name="connsiteY1" fmla="*/ 1367624 h 1367627"/>
              <a:gd name="connsiteX2" fmla="*/ 3164619 w 3164619"/>
              <a:gd name="connsiteY2" fmla="*/ 15903 h 1367627"/>
              <a:gd name="connsiteX3" fmla="*/ 3164619 w 3164619"/>
              <a:gd name="connsiteY3" fmla="*/ 15903 h 1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4619" h="1367627">
                <a:moveTo>
                  <a:pt x="0" y="0"/>
                </a:moveTo>
                <a:cubicBezTo>
                  <a:pt x="487680" y="682487"/>
                  <a:pt x="975361" y="1364974"/>
                  <a:pt x="1502797" y="1367624"/>
                </a:cubicBezTo>
                <a:cubicBezTo>
                  <a:pt x="2030233" y="1370274"/>
                  <a:pt x="3164619" y="15903"/>
                  <a:pt x="3164619" y="15903"/>
                </a:cubicBezTo>
                <a:lnTo>
                  <a:pt x="3164619" y="15903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CF88DE-1F46-ED92-8E3C-B2628E95174F}"/>
              </a:ext>
            </a:extLst>
          </p:cNvPr>
          <p:cNvSpPr txBox="1"/>
          <p:nvPr/>
        </p:nvSpPr>
        <p:spPr>
          <a:xfrm>
            <a:off x="4357314" y="1666927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Error</a:t>
            </a:r>
            <a:r>
              <a:rPr lang="en-US" baseline="-25000" dirty="0">
                <a:solidFill>
                  <a:srgbClr val="00B050"/>
                </a:solidFill>
              </a:rPr>
              <a:t>test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9FD333-8337-93C9-D1DB-A5059314FB89}"/>
              </a:ext>
            </a:extLst>
          </p:cNvPr>
          <p:cNvGrpSpPr/>
          <p:nvPr/>
        </p:nvGrpSpPr>
        <p:grpSpPr>
          <a:xfrm>
            <a:off x="866692" y="1746586"/>
            <a:ext cx="952505" cy="2687916"/>
            <a:chOff x="866692" y="1746586"/>
            <a:chExt cx="952505" cy="2687916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96DFC25-54BC-5752-255D-31B055DAF330}"/>
                </a:ext>
              </a:extLst>
            </p:cNvPr>
            <p:cNvSpPr/>
            <p:nvPr/>
          </p:nvSpPr>
          <p:spPr>
            <a:xfrm>
              <a:off x="1192695" y="1746586"/>
              <a:ext cx="246491" cy="2197259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6472E5-379F-A902-D616-3DE8497E9EB5}"/>
                </a:ext>
              </a:extLst>
            </p:cNvPr>
            <p:cNvSpPr txBox="1"/>
            <p:nvPr/>
          </p:nvSpPr>
          <p:spPr>
            <a:xfrm>
              <a:off x="866692" y="4126725"/>
              <a:ext cx="952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High Bias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5963AE3-86F8-B468-5F2C-AE16F3AFF874}"/>
              </a:ext>
            </a:extLst>
          </p:cNvPr>
          <p:cNvGrpSpPr/>
          <p:nvPr/>
        </p:nvGrpSpPr>
        <p:grpSpPr>
          <a:xfrm>
            <a:off x="3581254" y="1746585"/>
            <a:ext cx="1309974" cy="2687917"/>
            <a:chOff x="3581254" y="1746585"/>
            <a:chExt cx="1309974" cy="2687917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CFAAE52-98F5-AFDC-94EB-839044E2A7D3}"/>
                </a:ext>
              </a:extLst>
            </p:cNvPr>
            <p:cNvSpPr/>
            <p:nvPr/>
          </p:nvSpPr>
          <p:spPr>
            <a:xfrm>
              <a:off x="3934262" y="1746585"/>
              <a:ext cx="246491" cy="2197259"/>
            </a:xfrm>
            <a:prstGeom prst="round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195620C-3880-5014-C0BC-B158ABC525DC}"/>
                </a:ext>
              </a:extLst>
            </p:cNvPr>
            <p:cNvSpPr txBox="1"/>
            <p:nvPr/>
          </p:nvSpPr>
          <p:spPr>
            <a:xfrm>
              <a:off x="3581254" y="4126725"/>
              <a:ext cx="13099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High Variance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9539F9E-0635-1487-CF1A-2C06F32E4D7E}"/>
              </a:ext>
            </a:extLst>
          </p:cNvPr>
          <p:cNvSpPr txBox="1"/>
          <p:nvPr/>
        </p:nvSpPr>
        <p:spPr>
          <a:xfrm>
            <a:off x="5510254" y="2054363"/>
            <a:ext cx="31765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Bias (underfit)</a:t>
            </a:r>
          </a:p>
          <a:p>
            <a:r>
              <a:rPr lang="en-US" dirty="0"/>
              <a:t>  - </a:t>
            </a:r>
            <a:r>
              <a:rPr lang="en-US" dirty="0">
                <a:solidFill>
                  <a:srgbClr val="FF0000"/>
                </a:solidFill>
              </a:rPr>
              <a:t>Error</a:t>
            </a:r>
            <a:r>
              <a:rPr lang="en-US" baseline="-25000" dirty="0">
                <a:solidFill>
                  <a:srgbClr val="FF0000"/>
                </a:solidFill>
              </a:rPr>
              <a:t>train</a:t>
            </a:r>
            <a:r>
              <a:rPr lang="en-US" dirty="0"/>
              <a:t> is high</a:t>
            </a:r>
          </a:p>
          <a:p>
            <a:r>
              <a:rPr lang="en-US" dirty="0"/>
              <a:t>  - </a:t>
            </a:r>
            <a:r>
              <a:rPr lang="en-US" dirty="0">
                <a:solidFill>
                  <a:srgbClr val="00B050"/>
                </a:solidFill>
              </a:rPr>
              <a:t>Error</a:t>
            </a:r>
            <a:r>
              <a:rPr lang="en-US" baseline="-25000" dirty="0">
                <a:solidFill>
                  <a:srgbClr val="00B050"/>
                </a:solidFill>
              </a:rPr>
              <a:t>test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is similar </a:t>
            </a:r>
            <a:r>
              <a:rPr lang="en-US" dirty="0">
                <a:solidFill>
                  <a:srgbClr val="FF0000"/>
                </a:solidFill>
              </a:rPr>
              <a:t>Error</a:t>
            </a:r>
            <a:r>
              <a:rPr lang="en-US" baseline="-25000" dirty="0">
                <a:solidFill>
                  <a:srgbClr val="FF0000"/>
                </a:solidFill>
              </a:rPr>
              <a:t>train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Variance (overfit)</a:t>
            </a:r>
          </a:p>
          <a:p>
            <a:r>
              <a:rPr lang="en-US" dirty="0"/>
              <a:t>  - </a:t>
            </a:r>
            <a:r>
              <a:rPr lang="en-US" dirty="0">
                <a:solidFill>
                  <a:srgbClr val="FF0000"/>
                </a:solidFill>
              </a:rPr>
              <a:t>Error</a:t>
            </a:r>
            <a:r>
              <a:rPr lang="en-US" baseline="-25000" dirty="0">
                <a:solidFill>
                  <a:srgbClr val="FF0000"/>
                </a:solidFill>
              </a:rPr>
              <a:t>train</a:t>
            </a:r>
            <a:r>
              <a:rPr lang="en-US" dirty="0"/>
              <a:t> is low</a:t>
            </a:r>
          </a:p>
          <a:p>
            <a:r>
              <a:rPr lang="en-US" dirty="0"/>
              <a:t>  - </a:t>
            </a:r>
            <a:r>
              <a:rPr lang="en-US" dirty="0">
                <a:solidFill>
                  <a:srgbClr val="00B050"/>
                </a:solidFill>
              </a:rPr>
              <a:t>Error</a:t>
            </a:r>
            <a:r>
              <a:rPr lang="en-US" baseline="-25000" dirty="0">
                <a:solidFill>
                  <a:srgbClr val="00B050"/>
                </a:solidFill>
              </a:rPr>
              <a:t>test</a:t>
            </a:r>
            <a:r>
              <a:rPr lang="en-US" dirty="0"/>
              <a:t> &gt;&gt; </a:t>
            </a:r>
            <a:r>
              <a:rPr lang="en-US" dirty="0">
                <a:solidFill>
                  <a:srgbClr val="FF0000"/>
                </a:solidFill>
              </a:rPr>
              <a:t>Error</a:t>
            </a:r>
            <a:r>
              <a:rPr lang="en-US" baseline="-25000" dirty="0">
                <a:solidFill>
                  <a:srgbClr val="FF0000"/>
                </a:solidFill>
              </a:rPr>
              <a:t>train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FD1AD3-6589-9C9A-8ED9-140E364E3BD7}"/>
              </a:ext>
            </a:extLst>
          </p:cNvPr>
          <p:cNvSpPr txBox="1"/>
          <p:nvPr/>
        </p:nvSpPr>
        <p:spPr>
          <a:xfrm>
            <a:off x="5990008" y="4912668"/>
            <a:ext cx="31182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Adapted from  Andrew Ng - Coursera</a:t>
            </a:r>
          </a:p>
        </p:txBody>
      </p:sp>
    </p:spTree>
    <p:extLst>
      <p:ext uri="{BB962C8B-B14F-4D97-AF65-F5344CB8AC3E}">
        <p14:creationId xmlns:p14="http://schemas.microsoft.com/office/powerpoint/2010/main" val="42976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AC63E-293A-6F1D-5FCE-DD59E7E35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5">
            <a:extLst>
              <a:ext uri="{FF2B5EF4-FFF2-40B4-BE49-F238E27FC236}">
                <a16:creationId xmlns:a16="http://schemas.microsoft.com/office/drawing/2014/main" id="{27571E42-B9D4-4218-DF1D-0088F5CC6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411"/>
            <a:ext cx="8229600" cy="3965972"/>
          </a:xfrm>
        </p:spPr>
        <p:txBody>
          <a:bodyPr/>
          <a:lstStyle/>
          <a:p>
            <a:pPr eaLnBrk="1" hangingPunct="1"/>
            <a:r>
              <a:rPr lang="en-US" altLang="en-US" dirty="0"/>
              <a:t>Components of generalization error </a:t>
            </a:r>
          </a:p>
          <a:p>
            <a:pPr lvl="1" eaLnBrk="1" hangingPunct="1"/>
            <a:r>
              <a:rPr lang="en-US" altLang="en-US" b="1" dirty="0"/>
              <a:t>Noise </a:t>
            </a:r>
            <a:r>
              <a:rPr lang="en-US" altLang="en-US" dirty="0"/>
              <a:t>in our observations: unavoidable</a:t>
            </a:r>
          </a:p>
          <a:p>
            <a:pPr eaLnBrk="1" hangingPunct="1"/>
            <a:endParaRPr lang="en-US" altLang="en-US" b="1" dirty="0">
              <a:solidFill>
                <a:schemeClr val="bg2"/>
              </a:solidFill>
            </a:endParaRPr>
          </a:p>
          <a:p>
            <a:pPr eaLnBrk="1" hangingPunct="1"/>
            <a:endParaRPr lang="en-US" altLang="en-US" b="1" dirty="0">
              <a:solidFill>
                <a:schemeClr val="bg2"/>
              </a:solidFill>
            </a:endParaRPr>
          </a:p>
          <a:p>
            <a:pPr eaLnBrk="1" hangingPunct="1"/>
            <a:r>
              <a:rPr lang="en-US" altLang="en-US" b="1" dirty="0">
                <a:solidFill>
                  <a:schemeClr val="bg2"/>
                </a:solidFill>
              </a:rPr>
              <a:t>Underfitting (High Bias)</a:t>
            </a:r>
            <a:r>
              <a:rPr lang="en-US" altLang="en-US" b="1" dirty="0"/>
              <a:t>:</a:t>
            </a:r>
            <a:r>
              <a:rPr lang="en-US" altLang="en-US" dirty="0"/>
              <a:t> model is </a:t>
            </a:r>
            <a:r>
              <a:rPr lang="en-US" altLang="en-US" dirty="0">
                <a:solidFill>
                  <a:srgbClr val="00B050"/>
                </a:solidFill>
              </a:rPr>
              <a:t>too “simple”</a:t>
            </a:r>
            <a:r>
              <a:rPr lang="en-US" altLang="en-US" dirty="0"/>
              <a:t> to represent all the relevant class characteristics</a:t>
            </a:r>
            <a:endParaRPr lang="en-US" altLang="en-US" dirty="0">
              <a:solidFill>
                <a:srgbClr val="FF0000"/>
              </a:solidFill>
            </a:endParaRPr>
          </a:p>
          <a:p>
            <a:pPr lvl="1" eaLnBrk="1" hangingPunct="1"/>
            <a:r>
              <a:rPr lang="en-US" altLang="en-US" dirty="0">
                <a:solidFill>
                  <a:srgbClr val="FF0000"/>
                </a:solidFill>
              </a:rPr>
              <a:t>High training error </a:t>
            </a:r>
            <a:r>
              <a:rPr lang="en-US" altLang="en-US" dirty="0"/>
              <a:t>and high test error</a:t>
            </a:r>
          </a:p>
          <a:p>
            <a:pPr lvl="1" eaLnBrk="1" hangingPunct="1"/>
            <a:endParaRPr lang="en-US" altLang="en-US" dirty="0"/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b="1" dirty="0">
                <a:solidFill>
                  <a:schemeClr val="bg2"/>
                </a:solidFill>
              </a:rPr>
              <a:t>Overfitting (High Variance)</a:t>
            </a:r>
            <a:r>
              <a:rPr lang="en-US" altLang="en-US" b="1" dirty="0"/>
              <a:t>:</a:t>
            </a:r>
            <a:r>
              <a:rPr lang="en-US" altLang="en-US" dirty="0"/>
              <a:t> model is </a:t>
            </a:r>
            <a:r>
              <a:rPr lang="en-US" altLang="en-US" dirty="0">
                <a:solidFill>
                  <a:srgbClr val="00B050"/>
                </a:solidFill>
              </a:rPr>
              <a:t>too “complex” and fits irrelevant characteristics (noise)</a:t>
            </a:r>
            <a:r>
              <a:rPr lang="en-US" altLang="en-US" dirty="0"/>
              <a:t> in the data</a:t>
            </a:r>
          </a:p>
          <a:p>
            <a:pPr lvl="1" eaLnBrk="1" hangingPunct="1"/>
            <a:r>
              <a:rPr lang="en-US" altLang="en-US" dirty="0">
                <a:solidFill>
                  <a:srgbClr val="FF0000"/>
                </a:solidFill>
              </a:rPr>
              <a:t>Low training error </a:t>
            </a:r>
            <a:r>
              <a:rPr lang="en-US" altLang="en-US" dirty="0"/>
              <a:t>and high test 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B7391-A665-F39B-0FB8-9A9DEC519C4A}"/>
              </a:ext>
            </a:extLst>
          </p:cNvPr>
          <p:cNvSpPr txBox="1"/>
          <p:nvPr/>
        </p:nvSpPr>
        <p:spPr>
          <a:xfrm>
            <a:off x="6629400" y="4936331"/>
            <a:ext cx="140936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L.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Lazebnik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254E2C-B39C-8B72-92BE-D78969F6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69</a:t>
            </a:fld>
            <a:endParaRPr lang="en-US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9F8E19-DE40-2E2E-D4BB-C17BB8FD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Generalization: Bias/Variance</a:t>
            </a:r>
          </a:p>
        </p:txBody>
      </p:sp>
    </p:spTree>
    <p:extLst>
      <p:ext uri="{BB962C8B-B14F-4D97-AF65-F5344CB8AC3E}">
        <p14:creationId xmlns:p14="http://schemas.microsoft.com/office/powerpoint/2010/main" val="270203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Fine-grained recognition</a:t>
            </a:r>
          </a:p>
        </p:txBody>
      </p:sp>
      <p:pic>
        <p:nvPicPr>
          <p:cNvPr id="23556" name="Picture 4" descr="http://www.vision.caltech.edu/visipedia/beak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08" y="1765250"/>
            <a:ext cx="5563783" cy="27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3742135" y="4658916"/>
            <a:ext cx="1898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Visipedia</a:t>
            </a:r>
            <a:r>
              <a:rPr lang="en-US" altLang="en-US" sz="18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Project</a:t>
            </a:r>
            <a:endParaRPr lang="en-US" altLang="en-US" sz="18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9D4CF4-8E34-4386-A44D-B0039BB9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3721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914" y="1104138"/>
            <a:ext cx="3989070" cy="337185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Models with </a:t>
            </a:r>
            <a:r>
              <a:rPr lang="en-US" dirty="0">
                <a:solidFill>
                  <a:schemeClr val="bg2"/>
                </a:solidFill>
              </a:rPr>
              <a:t>too few parameters </a:t>
            </a:r>
            <a:r>
              <a:rPr lang="en-US" dirty="0"/>
              <a:t>are </a:t>
            </a:r>
            <a:r>
              <a:rPr lang="en-US" dirty="0">
                <a:solidFill>
                  <a:srgbClr val="FF0000"/>
                </a:solidFill>
              </a:rPr>
              <a:t>inaccurate</a:t>
            </a:r>
            <a:r>
              <a:rPr lang="en-US" dirty="0"/>
              <a:t> because of a large bias [</a:t>
            </a:r>
            <a:r>
              <a:rPr lang="en-US" dirty="0">
                <a:solidFill>
                  <a:srgbClr val="00B050"/>
                </a:solidFill>
              </a:rPr>
              <a:t>Underfit</a:t>
            </a:r>
            <a:r>
              <a:rPr lang="en-US" dirty="0"/>
              <a:t>] (not enough flexibility).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Models with </a:t>
            </a:r>
            <a:r>
              <a:rPr lang="en-US" dirty="0">
                <a:solidFill>
                  <a:schemeClr val="bg2"/>
                </a:solidFill>
              </a:rPr>
              <a:t>too many parameters</a:t>
            </a:r>
            <a:r>
              <a:rPr lang="en-US" dirty="0"/>
              <a:t> are </a:t>
            </a:r>
            <a:r>
              <a:rPr lang="en-US" dirty="0">
                <a:solidFill>
                  <a:srgbClr val="FF0000"/>
                </a:solidFill>
              </a:rPr>
              <a:t>inaccurate</a:t>
            </a:r>
            <a:r>
              <a:rPr lang="en-US" dirty="0"/>
              <a:t> because of a large variance [</a:t>
            </a:r>
            <a:r>
              <a:rPr lang="en-US" dirty="0">
                <a:solidFill>
                  <a:srgbClr val="00B050"/>
                </a:solidFill>
              </a:rPr>
              <a:t>Overfit</a:t>
            </a:r>
            <a:r>
              <a:rPr lang="en-US" dirty="0"/>
              <a:t>] (too much sensitivity to the sample).</a:t>
            </a:r>
          </a:p>
        </p:txBody>
      </p:sp>
      <p:pic>
        <p:nvPicPr>
          <p:cNvPr id="64516" name="Picture 2" descr="C:\Users\hays\Desktop\143 Computer Vision\slides\09\bias_variance_bias_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65" y="1075563"/>
            <a:ext cx="2678906" cy="163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 descr="C:\Users\hays\Desktop\143 Computer Vision\slides\09\bias_variance_var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65" y="2841261"/>
            <a:ext cx="2678906" cy="163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08392" y="4936331"/>
            <a:ext cx="1390124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prstClr val="white">
                    <a:lumMod val="65000"/>
                  </a:prstClr>
                </a:solidFill>
                <a:latin typeface="Arial" charset="0"/>
                <a:ea typeface="+mn-ea"/>
                <a:cs typeface="Arial" panose="020B0604020202020204" pitchFamily="34" charset="0"/>
              </a:rPr>
              <a:t>Adapted from D. </a:t>
            </a:r>
            <a:r>
              <a:rPr lang="en-US" sz="900" kern="1200" dirty="0" err="1">
                <a:solidFill>
                  <a:prstClr val="white">
                    <a:lumMod val="65000"/>
                  </a:prstClr>
                </a:solidFill>
                <a:latin typeface="Arial" charset="0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prstClr val="white">
                  <a:lumMod val="65000"/>
                </a:prstClr>
              </a:solidFill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3564" y="4687088"/>
            <a:ext cx="40575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05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Red dots = training data (all that we see before we ship off our model!)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3564" y="4893163"/>
            <a:ext cx="4947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050" kern="1200" dirty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Green curve = true underlying model	</a:t>
            </a:r>
            <a:r>
              <a:rPr lang="en-US" sz="1050" kern="12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1050" kern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Blue curve = our predicted model/fit</a:t>
            </a:r>
          </a:p>
        </p:txBody>
      </p:sp>
      <p:sp>
        <p:nvSpPr>
          <p:cNvPr id="4" name="Oval 3"/>
          <p:cNvSpPr/>
          <p:nvPr/>
        </p:nvSpPr>
        <p:spPr>
          <a:xfrm>
            <a:off x="1672289" y="3733699"/>
            <a:ext cx="51179" cy="5117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549818" y="4024980"/>
            <a:ext cx="51179" cy="5117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1004" y="4420292"/>
            <a:ext cx="19928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050" kern="1200" dirty="0">
                <a:solidFill>
                  <a:srgbClr val="7030A0"/>
                </a:solidFill>
                <a:latin typeface="Calibri"/>
                <a:ea typeface="+mn-ea"/>
                <a:cs typeface="+mn-cs"/>
              </a:rPr>
              <a:t>Purple dots = possible test points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540187-A3A6-4384-89EA-EEA41E78ED3E}"/>
              </a:ext>
            </a:extLst>
          </p:cNvPr>
          <p:cNvSpPr/>
          <p:nvPr/>
        </p:nvSpPr>
        <p:spPr>
          <a:xfrm>
            <a:off x="1677260" y="2049013"/>
            <a:ext cx="51179" cy="5117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706B38-B182-4F75-8908-1EED5BE45579}"/>
              </a:ext>
            </a:extLst>
          </p:cNvPr>
          <p:cNvSpPr/>
          <p:nvPr/>
        </p:nvSpPr>
        <p:spPr>
          <a:xfrm>
            <a:off x="2554789" y="2340293"/>
            <a:ext cx="51179" cy="5117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E43601-7649-4D4C-9E54-508EAD9327E0}"/>
              </a:ext>
            </a:extLst>
          </p:cNvPr>
          <p:cNvCxnSpPr>
            <a:cxnSpLocks/>
          </p:cNvCxnSpPr>
          <p:nvPr/>
        </p:nvCxnSpPr>
        <p:spPr>
          <a:xfrm>
            <a:off x="1701349" y="2056507"/>
            <a:ext cx="2524" cy="283786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C2A4A5-148D-4030-9C60-91FE2E56BB76}"/>
              </a:ext>
            </a:extLst>
          </p:cNvPr>
          <p:cNvCxnSpPr>
            <a:cxnSpLocks/>
          </p:cNvCxnSpPr>
          <p:nvPr/>
        </p:nvCxnSpPr>
        <p:spPr>
          <a:xfrm>
            <a:off x="2580378" y="2081559"/>
            <a:ext cx="2524" cy="283786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AA2988-DCCF-4760-A411-8CAB231F9B11}"/>
              </a:ext>
            </a:extLst>
          </p:cNvPr>
          <p:cNvCxnSpPr>
            <a:cxnSpLocks/>
          </p:cNvCxnSpPr>
          <p:nvPr/>
        </p:nvCxnSpPr>
        <p:spPr>
          <a:xfrm>
            <a:off x="1697878" y="3798905"/>
            <a:ext cx="0" cy="40968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0E5E17-D975-47DA-8F71-4AFC91C1993A}"/>
              </a:ext>
            </a:extLst>
          </p:cNvPr>
          <p:cNvCxnSpPr>
            <a:cxnSpLocks/>
          </p:cNvCxnSpPr>
          <p:nvPr/>
        </p:nvCxnSpPr>
        <p:spPr>
          <a:xfrm>
            <a:off x="2582467" y="3818904"/>
            <a:ext cx="0" cy="216999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D5B54-650A-416B-9FD7-8DAA6197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70</a:t>
            </a:fld>
            <a:endParaRPr lang="en-US" alt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8352CE2-5107-598A-F74F-F7FB0BDC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695D1-6B10-CE62-CFCC-064005326F39}"/>
              </a:ext>
            </a:extLst>
          </p:cNvPr>
          <p:cNvSpPr txBox="1"/>
          <p:nvPr/>
        </p:nvSpPr>
        <p:spPr>
          <a:xfrm>
            <a:off x="207060" y="1895124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CC7D47-BE76-8BD8-5965-02A73FE72E4E}"/>
              </a:ext>
            </a:extLst>
          </p:cNvPr>
          <p:cNvSpPr txBox="1"/>
          <p:nvPr/>
        </p:nvSpPr>
        <p:spPr>
          <a:xfrm>
            <a:off x="198977" y="3504736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33078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  <p:bldP spid="15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Curve Fitting	</a:t>
            </a:r>
          </a:p>
        </p:txBody>
      </p:sp>
      <p:pic>
        <p:nvPicPr>
          <p:cNvPr id="10243" name="Content Placeholder 7" descr="Figure1.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28900" y="1143000"/>
            <a:ext cx="3600450" cy="2674144"/>
          </a:xfrm>
        </p:spPr>
      </p:pic>
      <p:pic>
        <p:nvPicPr>
          <p:cNvPr id="10244" name="Picture 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6487" y="3829051"/>
            <a:ext cx="4519613" cy="61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A25108-1A45-F030-C7A5-4EA4845E7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0660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Sum-of-Squares Error Function</a:t>
            </a:r>
          </a:p>
        </p:txBody>
      </p:sp>
      <p:pic>
        <p:nvPicPr>
          <p:cNvPr id="11267" name="Content Placeholder 3" descr="Figure1.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80110" y="1143000"/>
            <a:ext cx="3334940" cy="2514600"/>
          </a:xfrm>
        </p:spPr>
      </p:pic>
      <p:pic>
        <p:nvPicPr>
          <p:cNvPr id="11268" name="Picture 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1357" y="3829051"/>
            <a:ext cx="2583656" cy="57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DDAF6C-08B8-4014-0C0C-0E7F703F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2D364-B928-AF08-0CD9-ECA498D3EA9C}"/>
              </a:ext>
            </a:extLst>
          </p:cNvPr>
          <p:cNvSpPr txBox="1"/>
          <p:nvPr/>
        </p:nvSpPr>
        <p:spPr>
          <a:xfrm>
            <a:off x="4333461" y="4421076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Predicted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BC34D-568F-656F-3E59-905A24F8A56C}"/>
              </a:ext>
            </a:extLst>
          </p:cNvPr>
          <p:cNvSpPr txBox="1"/>
          <p:nvPr/>
        </p:nvSpPr>
        <p:spPr>
          <a:xfrm>
            <a:off x="5074237" y="4620280"/>
            <a:ext cx="941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Ground Truth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011423-D8A0-F0A8-156F-5EF3840ED651}"/>
              </a:ext>
            </a:extLst>
          </p:cNvPr>
          <p:cNvCxnSpPr>
            <a:stCxn id="4" idx="0"/>
          </p:cNvCxnSpPr>
          <p:nvPr/>
        </p:nvCxnSpPr>
        <p:spPr>
          <a:xfrm flipV="1">
            <a:off x="5544879" y="4245997"/>
            <a:ext cx="0" cy="374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229E38-D1B5-900A-ECCA-3AA91B81C5A7}"/>
              </a:ext>
            </a:extLst>
          </p:cNvPr>
          <p:cNvCxnSpPr>
            <a:stCxn id="3" idx="0"/>
          </p:cNvCxnSpPr>
          <p:nvPr/>
        </p:nvCxnSpPr>
        <p:spPr>
          <a:xfrm flipH="1" flipV="1">
            <a:off x="4804102" y="4277799"/>
            <a:ext cx="1" cy="143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9762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0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2291" name="Content Placeholder 3" descr="Figure1.4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93169" y="1350169"/>
            <a:ext cx="4000500" cy="2971800"/>
          </a:xfrm>
        </p:spPr>
      </p:pic>
      <p:sp>
        <p:nvSpPr>
          <p:cNvPr id="4" name="TextBox 3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82E42F-234B-C50B-0119-33F7B05C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6288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Order Polynomial</a:t>
            </a:r>
          </a:p>
        </p:txBody>
      </p:sp>
      <p:pic>
        <p:nvPicPr>
          <p:cNvPr id="13315" name="Content Placeholder 3" descr="Figure1.4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93169" y="1350169"/>
            <a:ext cx="4000500" cy="2971800"/>
          </a:xfrm>
        </p:spPr>
      </p:pic>
      <p:sp>
        <p:nvSpPr>
          <p:cNvPr id="4" name="TextBox 3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49ECB6-25CA-CE0C-CAD4-692CF876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5371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Order Polynomial</a:t>
            </a:r>
          </a:p>
        </p:txBody>
      </p:sp>
      <p:pic>
        <p:nvPicPr>
          <p:cNvPr id="14339" name="Content Placeholder 3" descr="Figure1.4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93169" y="1350169"/>
            <a:ext cx="4000500" cy="2971800"/>
          </a:xfrm>
        </p:spPr>
      </p:pic>
      <p:sp>
        <p:nvSpPr>
          <p:cNvPr id="4" name="TextBox 3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769A03-0C38-5DBC-236C-2BD69C5E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114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9</a:t>
            </a:r>
            <a:r>
              <a:rPr lang="en-GB" baseline="30000"/>
              <a:t>th</a:t>
            </a:r>
            <a:r>
              <a:rPr lang="en-GB"/>
              <a:t> Order Polynomial</a:t>
            </a:r>
          </a:p>
        </p:txBody>
      </p:sp>
      <p:pic>
        <p:nvPicPr>
          <p:cNvPr id="15363" name="Content Placeholder 3" descr="Figure1.4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93169" y="1350169"/>
            <a:ext cx="3998119" cy="2969419"/>
          </a:xfrm>
        </p:spPr>
      </p:pic>
      <p:sp>
        <p:nvSpPr>
          <p:cNvPr id="4" name="TextBox 3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E8EBD6-816E-76EE-5989-98EE7EF8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461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Over-fitting</a:t>
            </a:r>
          </a:p>
        </p:txBody>
      </p:sp>
      <p:pic>
        <p:nvPicPr>
          <p:cNvPr id="16387" name="Content Placeholder 3" descr="Figure1.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00300" y="1085850"/>
            <a:ext cx="3940969" cy="2875360"/>
          </a:xfr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057400" y="41148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n-GB" sz="18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Root-Mean-Square (RMS) Error:</a:t>
            </a:r>
          </a:p>
        </p:txBody>
      </p:sp>
      <p:pic>
        <p:nvPicPr>
          <p:cNvPr id="16389" name="Picture 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2310" y="4179094"/>
            <a:ext cx="1834753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72D6F5-7CB1-5823-2934-F214813D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77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D33455-A58E-06E5-1F0E-AED58AA987F6}"/>
              </a:ext>
            </a:extLst>
          </p:cNvPr>
          <p:cNvSpPr txBox="1"/>
          <p:nvPr/>
        </p:nvSpPr>
        <p:spPr>
          <a:xfrm>
            <a:off x="6143341" y="3528239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Polynomial degree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698787-230A-3245-ED4A-B214BD727CBB}"/>
              </a:ext>
            </a:extLst>
          </p:cNvPr>
          <p:cNvSpPr/>
          <p:nvPr/>
        </p:nvSpPr>
        <p:spPr>
          <a:xfrm>
            <a:off x="5629523" y="1143000"/>
            <a:ext cx="430163" cy="2761090"/>
          </a:xfrm>
          <a:prstGeom prst="rect">
            <a:avLst/>
          </a:pr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490895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8435" name="Picture 8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40944" y="536973"/>
            <a:ext cx="945356" cy="2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igure1.6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169" y="1657350"/>
            <a:ext cx="4000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1485900" y="1143000"/>
            <a:ext cx="617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n-GB" sz="18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</a:t>
            </a:r>
            <a:r>
              <a:rPr lang="en-GB" sz="1800" kern="1200" baseline="30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GB" sz="18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53E490-969D-55F8-61DB-3E5CA989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3081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Set Size: </a:t>
            </a:r>
          </a:p>
        </p:txBody>
      </p:sp>
      <p:pic>
        <p:nvPicPr>
          <p:cNvPr id="19460" name="Content Placeholder 8" descr="Figure1.6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93169" y="1657350"/>
            <a:ext cx="4000500" cy="2971800"/>
          </a:xfrm>
        </p:spPr>
      </p:pic>
      <p:pic>
        <p:nvPicPr>
          <p:cNvPr id="19459" name="Picture 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54041" y="536973"/>
            <a:ext cx="1091803" cy="2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1485900" y="1143000"/>
            <a:ext cx="617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buClrTx/>
              <a:defRPr/>
            </a:pPr>
            <a:r>
              <a:rPr lang="en-GB" sz="18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9</a:t>
            </a:r>
            <a:r>
              <a:rPr lang="en-GB" sz="1800" kern="1200" baseline="300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</a:t>
            </a:r>
            <a:r>
              <a:rPr lang="en-GB" sz="18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Order Polynomial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DDD064-9B85-85E7-6EAA-8B4B575C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42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Place recognition</a:t>
            </a:r>
            <a:endParaRPr lang="en-US" altLang="en-US"/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581" y="1710928"/>
            <a:ext cx="6700838" cy="23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2397919" y="4620816"/>
            <a:ext cx="4390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Places Database [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3"/>
              </a:rPr>
              <a:t>Zhou et al. NIPS 2014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D92BE-2C30-4CA6-9426-0B707F5D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7714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485900" y="1371601"/>
            <a:ext cx="6172200" cy="3223022"/>
          </a:xfrm>
        </p:spPr>
        <p:txBody>
          <a:bodyPr/>
          <a:lstStyle/>
          <a:p>
            <a:r>
              <a:rPr lang="en-GB" dirty="0"/>
              <a:t>Penalize large coefficient values </a:t>
            </a:r>
            <a:r>
              <a:rPr lang="en-GB" dirty="0">
                <a:sym typeface="Wingdings" pitchFamily="2" charset="2"/>
              </a:rPr>
              <a:t> </a:t>
            </a:r>
            <a:r>
              <a:rPr lang="en-GB" dirty="0">
                <a:solidFill>
                  <a:srgbClr val="00B050"/>
                </a:solidFill>
                <a:sym typeface="Wingdings" pitchFamily="2" charset="2"/>
              </a:rPr>
              <a:t>Make function simpler.</a:t>
            </a:r>
            <a:endParaRPr lang="en-GB" dirty="0">
              <a:solidFill>
                <a:srgbClr val="00B050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(</a:t>
            </a:r>
            <a:r>
              <a:rPr lang="en-GB" dirty="0">
                <a:solidFill>
                  <a:schemeClr val="bg2"/>
                </a:solidFill>
              </a:rPr>
              <a:t>Remember</a:t>
            </a:r>
            <a:r>
              <a:rPr lang="en-GB" dirty="0"/>
              <a:t>: We want to minimize this expression.)</a:t>
            </a:r>
          </a:p>
          <a:p>
            <a:endParaRPr lang="en-GB" dirty="0"/>
          </a:p>
          <a:p>
            <a:r>
              <a:rPr lang="en-GB" dirty="0"/>
              <a:t>Regularization weight: </a:t>
            </a:r>
            <a:r>
              <a:rPr lang="el-GR" dirty="0"/>
              <a:t>λ</a:t>
            </a:r>
            <a:endParaRPr lang="en-GB" dirty="0"/>
          </a:p>
        </p:txBody>
      </p:sp>
      <p:pic>
        <p:nvPicPr>
          <p:cNvPr id="20484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8679" y="2000250"/>
            <a:ext cx="34099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947293"/>
            <a:ext cx="134203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3531" y="2000250"/>
            <a:ext cx="871538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2238" y="2057401"/>
            <a:ext cx="288131" cy="13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9242615-FEAB-CBBD-9A85-7CA4C2D6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8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BDFB-BF92-C0DB-048B-32A0923BA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C87098A-7A5A-ED3D-0B74-51734C63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</a:t>
            </a:r>
          </a:p>
        </p:txBody>
      </p:sp>
      <p:pic>
        <p:nvPicPr>
          <p:cNvPr id="20484" name="Picture 5" descr="TP_tmp.emf">
            <a:extLst>
              <a:ext uri="{FF2B5EF4-FFF2-40B4-BE49-F238E27FC236}">
                <a16:creationId xmlns:a16="http://schemas.microsoft.com/office/drawing/2014/main" id="{60E79138-7453-E905-1899-8D484B891C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8679" y="1077898"/>
            <a:ext cx="34099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2E7A56-36BA-7E1F-B36F-FB07A1688F96}"/>
              </a:ext>
            </a:extLst>
          </p:cNvPr>
          <p:cNvSpPr/>
          <p:nvPr/>
        </p:nvSpPr>
        <p:spPr>
          <a:xfrm>
            <a:off x="2662238" y="1135049"/>
            <a:ext cx="288131" cy="13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47B522D-6607-13D8-DD32-CE9EDAA8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81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C6CDD-D68F-597B-3AD0-739817CC58CF}"/>
              </a:ext>
            </a:extLst>
          </p:cNvPr>
          <p:cNvSpPr txBox="1"/>
          <p:nvPr/>
        </p:nvSpPr>
        <p:spPr>
          <a:xfrm>
            <a:off x="7030940" y="4912668"/>
            <a:ext cx="21210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Adapted from  Andrew Ng - Coursera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FD0C7B-AF9B-A847-A0E2-60FDC0B082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065"/>
          <a:stretch/>
        </p:blipFill>
        <p:spPr>
          <a:xfrm>
            <a:off x="1226490" y="1820848"/>
            <a:ext cx="6502179" cy="24171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B75CA1-58A8-A73B-5289-1BA80353C24C}"/>
              </a:ext>
            </a:extLst>
          </p:cNvPr>
          <p:cNvSpPr txBox="1"/>
          <p:nvPr/>
        </p:nvSpPr>
        <p:spPr>
          <a:xfrm>
            <a:off x="1733386" y="3310427"/>
            <a:ext cx="894797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/>
              <a:t>w</a:t>
            </a:r>
            <a:r>
              <a:rPr lang="en-US" sz="1700" baseline="-25000" dirty="0"/>
              <a:t>0</a:t>
            </a:r>
            <a:r>
              <a:rPr lang="en-US" sz="1700" dirty="0"/>
              <a:t>+w</a:t>
            </a:r>
            <a:r>
              <a:rPr lang="en-US" sz="1700" baseline="-25000" dirty="0"/>
              <a:t>1</a:t>
            </a:r>
            <a:r>
              <a:rPr lang="en-US" sz="1700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A2432D-B596-98A8-E07C-FD44167B00A9}"/>
              </a:ext>
            </a:extLst>
          </p:cNvPr>
          <p:cNvSpPr txBox="1"/>
          <p:nvPr/>
        </p:nvSpPr>
        <p:spPr>
          <a:xfrm>
            <a:off x="3491059" y="3285803"/>
            <a:ext cx="1561646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/>
              <a:t>Intermediate </a:t>
            </a:r>
            <a:r>
              <a:rPr lang="el-GR" sz="1700" b="0" i="0" dirty="0">
                <a:solidFill>
                  <a:srgbClr val="1F1F1F"/>
                </a:solidFill>
                <a:effectLst/>
                <a:latin typeface="Google Sans"/>
              </a:rPr>
              <a:t>λ</a:t>
            </a:r>
            <a:endParaRPr lang="en-US" sz="1700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8B6156-0719-B170-C223-CE17069F2C32}"/>
              </a:ext>
            </a:extLst>
          </p:cNvPr>
          <p:cNvSpPr txBox="1"/>
          <p:nvPr/>
        </p:nvSpPr>
        <p:spPr>
          <a:xfrm>
            <a:off x="1680855" y="3333709"/>
            <a:ext cx="906017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/>
              <a:t>Large </a:t>
            </a:r>
            <a:r>
              <a:rPr lang="el-GR" sz="1700" b="0" i="0" dirty="0">
                <a:solidFill>
                  <a:srgbClr val="1F1F1F"/>
                </a:solidFill>
                <a:effectLst/>
                <a:latin typeface="Google Sans"/>
              </a:rPr>
              <a:t>λ</a:t>
            </a:r>
            <a:endParaRPr lang="en-US" sz="1700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88B88C-9D49-9685-D646-48C50E3441ED}"/>
              </a:ext>
            </a:extLst>
          </p:cNvPr>
          <p:cNvSpPr txBox="1"/>
          <p:nvPr/>
        </p:nvSpPr>
        <p:spPr>
          <a:xfrm>
            <a:off x="5214202" y="3286268"/>
            <a:ext cx="2429651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Small </a:t>
            </a:r>
            <a:r>
              <a:rPr lang="el-GR" sz="1700" b="0" i="0" dirty="0">
                <a:solidFill>
                  <a:srgbClr val="1F1F1F"/>
                </a:solidFill>
                <a:effectLst/>
                <a:latin typeface="Google Sans"/>
              </a:rPr>
              <a:t>λ</a:t>
            </a:r>
            <a:endParaRPr lang="en-US" sz="1700" baseline="300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DA8EF10-94A6-AA44-785D-2ACEC6CEDA3F}"/>
              </a:ext>
            </a:extLst>
          </p:cNvPr>
          <p:cNvSpPr/>
          <p:nvPr/>
        </p:nvSpPr>
        <p:spPr>
          <a:xfrm>
            <a:off x="3848431" y="4007457"/>
            <a:ext cx="842839" cy="365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B60994-F4C1-228A-7AFA-FBC5EE226A14}"/>
              </a:ext>
            </a:extLst>
          </p:cNvPr>
          <p:cNvSpPr txBox="1"/>
          <p:nvPr/>
        </p:nvSpPr>
        <p:spPr>
          <a:xfrm>
            <a:off x="6126700" y="4341371"/>
            <a:ext cx="604653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700" b="0" i="0" dirty="0">
                <a:solidFill>
                  <a:srgbClr val="1F1F1F"/>
                </a:solidFill>
                <a:effectLst/>
                <a:latin typeface="Google Sans"/>
              </a:rPr>
              <a:t>λ</a:t>
            </a:r>
            <a:r>
              <a:rPr lang="en-US" sz="1700" b="0" i="0" dirty="0">
                <a:solidFill>
                  <a:srgbClr val="1F1F1F"/>
                </a:solidFill>
                <a:effectLst/>
                <a:latin typeface="Google Sans"/>
              </a:rPr>
              <a:t> = 0</a:t>
            </a:r>
            <a:endParaRPr lang="en-US" sz="1700" baseline="30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AD35A3-CC82-5330-C322-F89BFC26A174}"/>
              </a:ext>
            </a:extLst>
          </p:cNvPr>
          <p:cNvSpPr txBox="1"/>
          <p:nvPr/>
        </p:nvSpPr>
        <p:spPr>
          <a:xfrm>
            <a:off x="1659971" y="4351467"/>
            <a:ext cx="936475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1700" b="0" i="0" dirty="0">
                <a:solidFill>
                  <a:srgbClr val="1F1F1F"/>
                </a:solidFill>
                <a:effectLst/>
                <a:latin typeface="Google Sans"/>
              </a:rPr>
              <a:t>λ</a:t>
            </a:r>
            <a:r>
              <a:rPr lang="en-US" sz="1700" b="0" i="0" dirty="0">
                <a:solidFill>
                  <a:srgbClr val="1F1F1F"/>
                </a:solidFill>
                <a:effectLst/>
                <a:latin typeface="Google Sans"/>
              </a:rPr>
              <a:t> = 1000</a:t>
            </a:r>
            <a:endParaRPr lang="en-US" sz="1700" baseline="30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9606F9-16E6-19A4-B777-B68F23BB82B1}"/>
              </a:ext>
            </a:extLst>
          </p:cNvPr>
          <p:cNvSpPr txBox="1"/>
          <p:nvPr/>
        </p:nvSpPr>
        <p:spPr>
          <a:xfrm>
            <a:off x="608077" y="4624640"/>
            <a:ext cx="2997937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rgbClr val="1F1F1F"/>
                </a:solidFill>
                <a:latin typeface="Google Sans"/>
              </a:rPr>
              <a:t>w</a:t>
            </a:r>
            <a:r>
              <a:rPr lang="en-US" sz="1700" baseline="-25000" dirty="0">
                <a:solidFill>
                  <a:srgbClr val="1F1F1F"/>
                </a:solidFill>
                <a:latin typeface="Google Sans"/>
              </a:rPr>
              <a:t>0</a:t>
            </a:r>
            <a:r>
              <a:rPr lang="en-US" sz="1700" b="0" i="0" dirty="0">
                <a:solidFill>
                  <a:srgbClr val="1F1F1F"/>
                </a:solidFill>
                <a:effectLst/>
                <a:latin typeface="Google Sans"/>
              </a:rPr>
              <a:t> ≈ 0, </a:t>
            </a:r>
            <a:r>
              <a:rPr lang="en-US" sz="1700" dirty="0">
                <a:solidFill>
                  <a:srgbClr val="1F1F1F"/>
                </a:solidFill>
                <a:latin typeface="Google Sans"/>
              </a:rPr>
              <a:t>w</a:t>
            </a:r>
            <a:r>
              <a:rPr lang="en-US" sz="1700" baseline="-25000" dirty="0">
                <a:solidFill>
                  <a:srgbClr val="1F1F1F"/>
                </a:solidFill>
                <a:latin typeface="Google Sans"/>
              </a:rPr>
              <a:t>1</a:t>
            </a:r>
            <a:r>
              <a:rPr lang="en-US" sz="1700" b="0" i="0" dirty="0">
                <a:solidFill>
                  <a:srgbClr val="1F1F1F"/>
                </a:solidFill>
                <a:effectLst/>
                <a:latin typeface="Google Sans"/>
              </a:rPr>
              <a:t> ≈ 0 , </a:t>
            </a:r>
            <a:r>
              <a:rPr lang="en-US" sz="1700" dirty="0">
                <a:solidFill>
                  <a:srgbClr val="1F1F1F"/>
                </a:solidFill>
                <a:latin typeface="Google Sans"/>
              </a:rPr>
              <a:t>w</a:t>
            </a:r>
            <a:r>
              <a:rPr lang="en-US" sz="1700" baseline="-25000" dirty="0">
                <a:solidFill>
                  <a:srgbClr val="1F1F1F"/>
                </a:solidFill>
                <a:latin typeface="Google Sans"/>
              </a:rPr>
              <a:t>2</a:t>
            </a:r>
            <a:r>
              <a:rPr lang="en-US" sz="1700" b="0" i="0" dirty="0">
                <a:solidFill>
                  <a:srgbClr val="1F1F1F"/>
                </a:solidFill>
                <a:effectLst/>
                <a:latin typeface="Google Sans"/>
              </a:rPr>
              <a:t> ≈ 0, …, </a:t>
            </a:r>
            <a:r>
              <a:rPr lang="en-US" sz="1700" dirty="0">
                <a:solidFill>
                  <a:srgbClr val="1F1F1F"/>
                </a:solidFill>
                <a:latin typeface="Google Sans"/>
              </a:rPr>
              <a:t>w</a:t>
            </a:r>
            <a:r>
              <a:rPr lang="en-US" sz="1700" baseline="-25000" dirty="0">
                <a:solidFill>
                  <a:srgbClr val="1F1F1F"/>
                </a:solidFill>
                <a:latin typeface="Google Sans"/>
              </a:rPr>
              <a:t>n</a:t>
            </a:r>
            <a:r>
              <a:rPr lang="en-US" sz="1700" b="0" i="0" dirty="0">
                <a:solidFill>
                  <a:srgbClr val="1F1F1F"/>
                </a:solidFill>
                <a:effectLst/>
                <a:latin typeface="Google Sans"/>
              </a:rPr>
              <a:t> ≈ 0</a:t>
            </a:r>
            <a:endParaRPr lang="en-US" sz="1700" baseline="300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97EEB83-980B-82BC-B596-43DB5E13EFB2}"/>
              </a:ext>
            </a:extLst>
          </p:cNvPr>
          <p:cNvSpPr/>
          <p:nvPr/>
        </p:nvSpPr>
        <p:spPr>
          <a:xfrm>
            <a:off x="1239673" y="1767615"/>
            <a:ext cx="1762679" cy="25737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8895D55-2C0F-BD59-64BF-B35646AF4C16}"/>
              </a:ext>
            </a:extLst>
          </p:cNvPr>
          <p:cNvSpPr/>
          <p:nvPr/>
        </p:nvSpPr>
        <p:spPr>
          <a:xfrm>
            <a:off x="3326848" y="1777711"/>
            <a:ext cx="1873090" cy="25737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1507" name="Picture 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0494" y="536973"/>
            <a:ext cx="1348979" cy="2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Figure1.7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169" y="1350169"/>
            <a:ext cx="4000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965900-C82D-7EF2-7F5B-6D1F10D3B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82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6FFEE-CBD4-B869-D661-DB606B1CACE1}"/>
              </a:ext>
            </a:extLst>
          </p:cNvPr>
          <p:cNvSpPr txBox="1"/>
          <p:nvPr/>
        </p:nvSpPr>
        <p:spPr>
          <a:xfrm>
            <a:off x="3617842" y="872655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(medium regularization)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AF146EF-6051-5A3D-3FDC-54D49E04153E}"/>
              </a:ext>
            </a:extLst>
          </p:cNvPr>
          <p:cNvSpPr/>
          <p:nvPr/>
        </p:nvSpPr>
        <p:spPr>
          <a:xfrm>
            <a:off x="3880237" y="536973"/>
            <a:ext cx="1478942" cy="3356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EB4601-34FB-38A3-B2FF-FBD5D37BE149}"/>
              </a:ext>
            </a:extLst>
          </p:cNvPr>
          <p:cNvSpPr/>
          <p:nvPr/>
        </p:nvSpPr>
        <p:spPr>
          <a:xfrm>
            <a:off x="4493419" y="1693001"/>
            <a:ext cx="1478942" cy="3356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368937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</a:t>
            </a:r>
          </a:p>
        </p:txBody>
      </p:sp>
      <p:pic>
        <p:nvPicPr>
          <p:cNvPr id="22531" name="Picture 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0494" y="536973"/>
            <a:ext cx="1004888" cy="25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Figure1.7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3169" y="1350169"/>
            <a:ext cx="3998119" cy="296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E3FC8-64BC-6EFB-5969-692D0090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83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A8BC16-F753-087D-4061-CB0FBBF681E2}"/>
              </a:ext>
            </a:extLst>
          </p:cNvPr>
          <p:cNvSpPr txBox="1"/>
          <p:nvPr/>
        </p:nvSpPr>
        <p:spPr>
          <a:xfrm>
            <a:off x="3617842" y="872655"/>
            <a:ext cx="1824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(huge regularization)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0943B9-73A1-1E36-8172-8773FA4E4ECD}"/>
              </a:ext>
            </a:extLst>
          </p:cNvPr>
          <p:cNvSpPr txBox="1"/>
          <p:nvPr/>
        </p:nvSpPr>
        <p:spPr>
          <a:xfrm>
            <a:off x="2390457" y="4572000"/>
            <a:ext cx="4573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What's happening from medium to huge regularization?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9B1798-1F97-52C7-1142-17A2533492D2}"/>
              </a:ext>
            </a:extLst>
          </p:cNvPr>
          <p:cNvSpPr/>
          <p:nvPr/>
        </p:nvSpPr>
        <p:spPr>
          <a:xfrm>
            <a:off x="3880237" y="536973"/>
            <a:ext cx="1478942" cy="3356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7167F0D-4A49-49F0-D6DB-E8941DD94A00}"/>
              </a:ext>
            </a:extLst>
          </p:cNvPr>
          <p:cNvSpPr/>
          <p:nvPr/>
        </p:nvSpPr>
        <p:spPr>
          <a:xfrm>
            <a:off x="4492228" y="1738945"/>
            <a:ext cx="1478942" cy="3356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447016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17411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7641" y="1200151"/>
            <a:ext cx="5036344" cy="317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947C1F-9FFD-F059-ACF7-D00FD0AF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84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A80BF9-71AF-E5EB-0FFE-01459D99F124}"/>
              </a:ext>
            </a:extLst>
          </p:cNvPr>
          <p:cNvSpPr/>
          <p:nvPr/>
        </p:nvSpPr>
        <p:spPr>
          <a:xfrm>
            <a:off x="5693133" y="1142999"/>
            <a:ext cx="1373225" cy="3231357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66227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Polynomial Coefficients   </a:t>
            </a:r>
            <a:endParaRPr lang="en-GB">
              <a:latin typeface="cmmi10" pitchFamily="34" charset="0"/>
            </a:endParaRPr>
          </a:p>
        </p:txBody>
      </p:sp>
      <p:pic>
        <p:nvPicPr>
          <p:cNvPr id="24579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9573" y="1200150"/>
            <a:ext cx="4612481" cy="317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43000" y="4947293"/>
            <a:ext cx="134203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00388" y="974810"/>
            <a:ext cx="38747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9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 regularization	         		Huge regularization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AAA2DFE-58F1-C021-5126-19C50D36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85</a:t>
            </a:fld>
            <a:endParaRPr lang="en-US" alt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6AF9B7-1889-DD50-16B9-B2DCD0487B91}"/>
              </a:ext>
            </a:extLst>
          </p:cNvPr>
          <p:cNvCxnSpPr/>
          <p:nvPr/>
        </p:nvCxnSpPr>
        <p:spPr>
          <a:xfrm>
            <a:off x="3880237" y="4715123"/>
            <a:ext cx="22820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9B95A5-A7EC-8F5C-23F0-65D2A6CA760F}"/>
              </a:ext>
            </a:extLst>
          </p:cNvPr>
          <p:cNvSpPr/>
          <p:nvPr/>
        </p:nvSpPr>
        <p:spPr>
          <a:xfrm>
            <a:off x="3037399" y="1154642"/>
            <a:ext cx="3737112" cy="3356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45101-464C-73D2-07C0-8AA007F292E2}"/>
              </a:ext>
            </a:extLst>
          </p:cNvPr>
          <p:cNvSpPr txBox="1"/>
          <p:nvPr/>
        </p:nvSpPr>
        <p:spPr>
          <a:xfrm>
            <a:off x="4333461" y="4715123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Increase </a:t>
            </a:r>
            <a:r>
              <a:rPr lang="el-GR" sz="1400" b="0" i="0" dirty="0">
                <a:solidFill>
                  <a:schemeClr val="bg2"/>
                </a:solidFill>
                <a:effectLst/>
                <a:latin typeface="Google Sans"/>
              </a:rPr>
              <a:t>λ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565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Regularization:           vs. </a:t>
            </a:r>
          </a:p>
        </p:txBody>
      </p:sp>
      <p:pic>
        <p:nvPicPr>
          <p:cNvPr id="23555" name="Picture 6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7191" y="655439"/>
            <a:ext cx="456010" cy="22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22701" y="655439"/>
            <a:ext cx="714375" cy="25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Figure1.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93169" y="1350169"/>
            <a:ext cx="3940969" cy="287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4947293"/>
            <a:ext cx="124745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Slide credit: Chris Bishop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D629B3-5F3D-D58E-9DFC-2C5A3629B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fld id="{E4A0DF96-F274-40C6-8142-9F4ED797B643}" type="slidenum">
              <a:rPr lang="en-US" altLang="en-US" smtClean="0"/>
              <a:pPr/>
              <a:t>86</a:t>
            </a:fld>
            <a:endParaRPr lang="en-US" alt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E2DC7B-6AC7-DC09-4231-32B4A1F4ABD7}"/>
              </a:ext>
            </a:extLst>
          </p:cNvPr>
          <p:cNvCxnSpPr/>
          <p:nvPr/>
        </p:nvCxnSpPr>
        <p:spPr>
          <a:xfrm>
            <a:off x="3601942" y="4532243"/>
            <a:ext cx="228202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F8EBC7C-9E61-13ED-E606-11A729CC3AC5}"/>
              </a:ext>
            </a:extLst>
          </p:cNvPr>
          <p:cNvSpPr/>
          <p:nvPr/>
        </p:nvSpPr>
        <p:spPr>
          <a:xfrm>
            <a:off x="6066933" y="2456952"/>
            <a:ext cx="262306" cy="826937"/>
          </a:xfrm>
          <a:prstGeom prst="rect">
            <a:avLst/>
          </a:pr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800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AB09F5-C549-EAFD-76F7-FFA43BA51EE3}"/>
              </a:ext>
            </a:extLst>
          </p:cNvPr>
          <p:cNvSpPr/>
          <p:nvPr/>
        </p:nvSpPr>
        <p:spPr>
          <a:xfrm>
            <a:off x="3086345" y="1744813"/>
            <a:ext cx="262306" cy="2206985"/>
          </a:xfrm>
          <a:prstGeom prst="rect">
            <a:avLst/>
          </a:prstGeom>
          <a:noFill/>
          <a:ln w="127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8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27B80-4F8B-E7C6-9B29-59F0553BE787}"/>
              </a:ext>
            </a:extLst>
          </p:cNvPr>
          <p:cNvSpPr txBox="1"/>
          <p:nvPr/>
        </p:nvSpPr>
        <p:spPr>
          <a:xfrm>
            <a:off x="2679293" y="407110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Overfitting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6EF96-A5D8-75B7-211C-D36C89516097}"/>
              </a:ext>
            </a:extLst>
          </p:cNvPr>
          <p:cNvSpPr txBox="1"/>
          <p:nvPr/>
        </p:nvSpPr>
        <p:spPr>
          <a:xfrm>
            <a:off x="4333461" y="4556097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Increase </a:t>
            </a:r>
            <a:r>
              <a:rPr lang="el-GR" sz="1400" b="0" i="0" dirty="0">
                <a:solidFill>
                  <a:schemeClr val="bg2"/>
                </a:solidFill>
                <a:effectLst/>
                <a:latin typeface="Google Sans"/>
              </a:rPr>
              <a:t>λ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26" name="Picture 2" descr="Logarithmic Functions">
            <a:extLst>
              <a:ext uri="{FF2B5EF4-FFF2-40B4-BE49-F238E27FC236}">
                <a16:creationId xmlns:a16="http://schemas.microsoft.com/office/drawing/2014/main" id="{14DAC77A-E71E-6420-FA8A-EFB7621A2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350" y="1895889"/>
            <a:ext cx="1659062" cy="16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54D71-5C1C-ECAF-650F-1DD2A3D423A4}"/>
              </a:ext>
            </a:extLst>
          </p:cNvPr>
          <p:cNvSpPr txBox="1"/>
          <p:nvPr/>
        </p:nvSpPr>
        <p:spPr>
          <a:xfrm>
            <a:off x="7353153" y="3554951"/>
            <a:ext cx="80502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825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Google </a:t>
            </a:r>
            <a:r>
              <a:rPr lang="en-US" sz="825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6222955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Training vs test error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00650" y="4057650"/>
            <a:ext cx="13195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b="1">
                <a:solidFill>
                  <a:srgbClr val="0000FF"/>
                </a:solidFill>
                <a:cs typeface="Arial" panose="020B0604020202020204" pitchFamily="34" charset="0"/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57801" y="3257550"/>
            <a:ext cx="9925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b="1">
                <a:solidFill>
                  <a:srgbClr val="FF0000"/>
                </a:solidFill>
                <a:cs typeface="Arial" panose="020B0604020202020204" pitchFamily="34" charset="0"/>
              </a:rPr>
              <a:t>Test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2505076" y="3593306"/>
            <a:ext cx="3213497" cy="866775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srgbClr val="0000F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514601" y="2240756"/>
            <a:ext cx="3317081" cy="939404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343150" y="1600200"/>
            <a:ext cx="11657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b="1">
                <a:solidFill>
                  <a:srgbClr val="FF0000"/>
                </a:solidFill>
                <a:cs typeface="Arial" panose="020B0604020202020204" pitchFamily="34" charset="0"/>
              </a:rPr>
              <a:t>Underfitting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14950" y="1600200"/>
            <a:ext cx="10599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b="1">
                <a:solidFill>
                  <a:srgbClr val="FF0000"/>
                </a:solidFill>
                <a:cs typeface="Arial" panose="020B0604020202020204" pitchFamily="34" charset="0"/>
              </a:rPr>
              <a:t>Overfitting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2715221" y="2085380"/>
            <a:ext cx="400050" cy="11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5342930" y="2429471"/>
            <a:ext cx="971550" cy="119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400300" y="1885950"/>
            <a:ext cx="400050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57450" y="3028950"/>
            <a:ext cx="4314825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66573" name="Group 12"/>
          <p:cNvGrpSpPr>
            <a:grpSpLocks/>
          </p:cNvGrpSpPr>
          <p:nvPr/>
        </p:nvGrpSpPr>
        <p:grpSpPr bwMode="auto">
          <a:xfrm>
            <a:off x="2197094" y="2078832"/>
            <a:ext cx="4056869" cy="2744983"/>
            <a:chOff x="1520317" y="2667794"/>
            <a:chExt cx="5408168" cy="3661458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7" name="TextBox 7"/>
            <p:cNvSpPr txBox="1">
              <a:spLocks noChangeArrowheads="1"/>
            </p:cNvSpPr>
            <p:nvPr/>
          </p:nvSpPr>
          <p:spPr bwMode="auto">
            <a:xfrm>
              <a:off x="3417883" y="5867400"/>
              <a:ext cx="2079675" cy="400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350" dirty="0">
                  <a:solidFill>
                    <a:srgbClr val="000000"/>
                  </a:solidFill>
                  <a:cs typeface="Arial" panose="020B0604020202020204" pitchFamily="34" charset="0"/>
                </a:rPr>
                <a:t>Model Complexity</a:t>
              </a:r>
            </a:p>
          </p:txBody>
        </p:sp>
        <p:sp>
          <p:nvSpPr>
            <p:cNvPr id="66578" name="TextBox 8"/>
            <p:cNvSpPr txBox="1">
              <a:spLocks noChangeArrowheads="1"/>
            </p:cNvSpPr>
            <p:nvPr/>
          </p:nvSpPr>
          <p:spPr bwMode="auto">
            <a:xfrm>
              <a:off x="5791201" y="5867400"/>
              <a:ext cx="1137284" cy="4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825">
                  <a:solidFill>
                    <a:srgbClr val="000000"/>
                  </a:solidFill>
                  <a:cs typeface="Arial" panose="020B0604020202020204" pitchFamily="34" charset="0"/>
                </a:rPr>
                <a:t>Low Bias</a:t>
              </a:r>
            </a:p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825">
                  <a:solidFill>
                    <a:srgbClr val="000000"/>
                  </a:solidFill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6579" name="TextBox 9"/>
            <p:cNvSpPr txBox="1">
              <a:spLocks noChangeArrowheads="1"/>
            </p:cNvSpPr>
            <p:nvPr/>
          </p:nvSpPr>
          <p:spPr bwMode="auto">
            <a:xfrm>
              <a:off x="1676401" y="5867400"/>
              <a:ext cx="1105228" cy="4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825">
                  <a:solidFill>
                    <a:srgbClr val="000000"/>
                  </a:solidFill>
                  <a:cs typeface="Arial" panose="020B0604020202020204" pitchFamily="34" charset="0"/>
                </a:rPr>
                <a:t>High Bias</a:t>
              </a:r>
            </a:p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825">
                  <a:solidFill>
                    <a:srgbClr val="000000"/>
                  </a:solidFill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6580" name="TextBox 10"/>
            <p:cNvSpPr txBox="1">
              <a:spLocks noChangeArrowheads="1"/>
            </p:cNvSpPr>
            <p:nvPr/>
          </p:nvSpPr>
          <p:spPr bwMode="auto">
            <a:xfrm rot="16200000">
              <a:off x="1340590" y="4126285"/>
              <a:ext cx="759490" cy="40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350">
                  <a:solidFill>
                    <a:srgbClr val="000000"/>
                  </a:solidFill>
                  <a:cs typeface="Arial" panose="020B0604020202020204" pitchFamily="34" charset="0"/>
                </a:rPr>
                <a:t>Error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749654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360C0-BCC8-4E70-900F-FFBF57E3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/>
      <p:bldP spid="22" grpId="0"/>
      <p:bldP spid="8" grpId="0" animBg="1"/>
      <p:bldP spid="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effect of training set size</a:t>
            </a:r>
          </a:p>
        </p:txBody>
      </p:sp>
      <p:sp>
        <p:nvSpPr>
          <p:cNvPr id="10" name="Freeform 9"/>
          <p:cNvSpPr/>
          <p:nvPr/>
        </p:nvSpPr>
        <p:spPr>
          <a:xfrm>
            <a:off x="2599135" y="2968229"/>
            <a:ext cx="3269456" cy="1370409"/>
          </a:xfrm>
          <a:custGeom>
            <a:avLst/>
            <a:gdLst>
              <a:gd name="connsiteX0" fmla="*/ 0 w 4359058"/>
              <a:gd name="connsiteY0" fmla="*/ 0 h 1826490"/>
              <a:gd name="connsiteX1" fmla="*/ 413359 w 4359058"/>
              <a:gd name="connsiteY1" fmla="*/ 12526 h 1826490"/>
              <a:gd name="connsiteX2" fmla="*/ 450937 w 4359058"/>
              <a:gd name="connsiteY2" fmla="*/ 25052 h 1826490"/>
              <a:gd name="connsiteX3" fmla="*/ 488515 w 4359058"/>
              <a:gd name="connsiteY3" fmla="*/ 50104 h 1826490"/>
              <a:gd name="connsiteX4" fmla="*/ 551145 w 4359058"/>
              <a:gd name="connsiteY4" fmla="*/ 62630 h 1826490"/>
              <a:gd name="connsiteX5" fmla="*/ 601250 w 4359058"/>
              <a:gd name="connsiteY5" fmla="*/ 75156 h 1826490"/>
              <a:gd name="connsiteX6" fmla="*/ 676406 w 4359058"/>
              <a:gd name="connsiteY6" fmla="*/ 100208 h 1826490"/>
              <a:gd name="connsiteX7" fmla="*/ 713984 w 4359058"/>
              <a:gd name="connsiteY7" fmla="*/ 137786 h 1826490"/>
              <a:gd name="connsiteX8" fmla="*/ 764088 w 4359058"/>
              <a:gd name="connsiteY8" fmla="*/ 150312 h 1826490"/>
              <a:gd name="connsiteX9" fmla="*/ 876822 w 4359058"/>
              <a:gd name="connsiteY9" fmla="*/ 187890 h 1826490"/>
              <a:gd name="connsiteX10" fmla="*/ 914400 w 4359058"/>
              <a:gd name="connsiteY10" fmla="*/ 200416 h 1826490"/>
              <a:gd name="connsiteX11" fmla="*/ 977030 w 4359058"/>
              <a:gd name="connsiteY11" fmla="*/ 212942 h 1826490"/>
              <a:gd name="connsiteX12" fmla="*/ 1052187 w 4359058"/>
              <a:gd name="connsiteY12" fmla="*/ 237994 h 1826490"/>
              <a:gd name="connsiteX13" fmla="*/ 1089765 w 4359058"/>
              <a:gd name="connsiteY13" fmla="*/ 250520 h 1826490"/>
              <a:gd name="connsiteX14" fmla="*/ 1127343 w 4359058"/>
              <a:gd name="connsiteY14" fmla="*/ 288098 h 1826490"/>
              <a:gd name="connsiteX15" fmla="*/ 1164921 w 4359058"/>
              <a:gd name="connsiteY15" fmla="*/ 300624 h 1826490"/>
              <a:gd name="connsiteX16" fmla="*/ 1202499 w 4359058"/>
              <a:gd name="connsiteY16" fmla="*/ 325676 h 1826490"/>
              <a:gd name="connsiteX17" fmla="*/ 1215025 w 4359058"/>
              <a:gd name="connsiteY17" fmla="*/ 363254 h 1826490"/>
              <a:gd name="connsiteX18" fmla="*/ 1240077 w 4359058"/>
              <a:gd name="connsiteY18" fmla="*/ 388307 h 1826490"/>
              <a:gd name="connsiteX19" fmla="*/ 1277655 w 4359058"/>
              <a:gd name="connsiteY19" fmla="*/ 413359 h 1826490"/>
              <a:gd name="connsiteX20" fmla="*/ 1390389 w 4359058"/>
              <a:gd name="connsiteY20" fmla="*/ 438411 h 1826490"/>
              <a:gd name="connsiteX21" fmla="*/ 1465545 w 4359058"/>
              <a:gd name="connsiteY21" fmla="*/ 463463 h 1826490"/>
              <a:gd name="connsiteX22" fmla="*/ 1503124 w 4359058"/>
              <a:gd name="connsiteY22" fmla="*/ 475989 h 1826490"/>
              <a:gd name="connsiteX23" fmla="*/ 1590806 w 4359058"/>
              <a:gd name="connsiteY23" fmla="*/ 576197 h 1826490"/>
              <a:gd name="connsiteX24" fmla="*/ 1665962 w 4359058"/>
              <a:gd name="connsiteY24" fmla="*/ 663879 h 1826490"/>
              <a:gd name="connsiteX25" fmla="*/ 1703540 w 4359058"/>
              <a:gd name="connsiteY25" fmla="*/ 739035 h 1826490"/>
              <a:gd name="connsiteX26" fmla="*/ 1816274 w 4359058"/>
              <a:gd name="connsiteY26" fmla="*/ 801665 h 1826490"/>
              <a:gd name="connsiteX27" fmla="*/ 1891430 w 4359058"/>
              <a:gd name="connsiteY27" fmla="*/ 839243 h 1826490"/>
              <a:gd name="connsiteX28" fmla="*/ 1916482 w 4359058"/>
              <a:gd name="connsiteY28" fmla="*/ 864296 h 1826490"/>
              <a:gd name="connsiteX29" fmla="*/ 1954061 w 4359058"/>
              <a:gd name="connsiteY29" fmla="*/ 889348 h 1826490"/>
              <a:gd name="connsiteX30" fmla="*/ 1979113 w 4359058"/>
              <a:gd name="connsiteY30" fmla="*/ 926926 h 1826490"/>
              <a:gd name="connsiteX31" fmla="*/ 2016691 w 4359058"/>
              <a:gd name="connsiteY31" fmla="*/ 964504 h 1826490"/>
              <a:gd name="connsiteX32" fmla="*/ 2041743 w 4359058"/>
              <a:gd name="connsiteY32" fmla="*/ 1002082 h 1826490"/>
              <a:gd name="connsiteX33" fmla="*/ 2079321 w 4359058"/>
              <a:gd name="connsiteY33" fmla="*/ 1027134 h 1826490"/>
              <a:gd name="connsiteX34" fmla="*/ 2141951 w 4359058"/>
              <a:gd name="connsiteY34" fmla="*/ 1089764 h 1826490"/>
              <a:gd name="connsiteX35" fmla="*/ 2204581 w 4359058"/>
              <a:gd name="connsiteY35" fmla="*/ 1202498 h 1826490"/>
              <a:gd name="connsiteX36" fmla="*/ 2229633 w 4359058"/>
              <a:gd name="connsiteY36" fmla="*/ 1240076 h 1826490"/>
              <a:gd name="connsiteX37" fmla="*/ 2329841 w 4359058"/>
              <a:gd name="connsiteY37" fmla="*/ 1327759 h 1826490"/>
              <a:gd name="connsiteX38" fmla="*/ 2404998 w 4359058"/>
              <a:gd name="connsiteY38" fmla="*/ 1352811 h 1826490"/>
              <a:gd name="connsiteX39" fmla="*/ 2442576 w 4359058"/>
              <a:gd name="connsiteY39" fmla="*/ 1365337 h 1826490"/>
              <a:gd name="connsiteX40" fmla="*/ 2467628 w 4359058"/>
              <a:gd name="connsiteY40" fmla="*/ 1402915 h 1826490"/>
              <a:gd name="connsiteX41" fmla="*/ 2592888 w 4359058"/>
              <a:gd name="connsiteY41" fmla="*/ 1440493 h 1826490"/>
              <a:gd name="connsiteX42" fmla="*/ 2668044 w 4359058"/>
              <a:gd name="connsiteY42" fmla="*/ 1465545 h 1826490"/>
              <a:gd name="connsiteX43" fmla="*/ 2743200 w 4359058"/>
              <a:gd name="connsiteY43" fmla="*/ 1503123 h 1826490"/>
              <a:gd name="connsiteX44" fmla="*/ 2931091 w 4359058"/>
              <a:gd name="connsiteY44" fmla="*/ 1515649 h 1826490"/>
              <a:gd name="connsiteX45" fmla="*/ 3118981 w 4359058"/>
              <a:gd name="connsiteY45" fmla="*/ 1553227 h 1826490"/>
              <a:gd name="connsiteX46" fmla="*/ 3206663 w 4359058"/>
              <a:gd name="connsiteY46" fmla="*/ 1615857 h 1826490"/>
              <a:gd name="connsiteX47" fmla="*/ 3306871 w 4359058"/>
              <a:gd name="connsiteY47" fmla="*/ 1640909 h 1826490"/>
              <a:gd name="connsiteX48" fmla="*/ 3369502 w 4359058"/>
              <a:gd name="connsiteY48" fmla="*/ 1665961 h 1826490"/>
              <a:gd name="connsiteX49" fmla="*/ 3933173 w 4359058"/>
              <a:gd name="connsiteY49" fmla="*/ 1691013 h 1826490"/>
              <a:gd name="connsiteX50" fmla="*/ 4008329 w 4359058"/>
              <a:gd name="connsiteY50" fmla="*/ 1653435 h 1826490"/>
              <a:gd name="connsiteX51" fmla="*/ 4083485 w 4359058"/>
              <a:gd name="connsiteY51" fmla="*/ 1628383 h 1826490"/>
              <a:gd name="connsiteX52" fmla="*/ 4121063 w 4359058"/>
              <a:gd name="connsiteY52" fmla="*/ 1603331 h 1826490"/>
              <a:gd name="connsiteX53" fmla="*/ 4196219 w 4359058"/>
              <a:gd name="connsiteY53" fmla="*/ 1578279 h 1826490"/>
              <a:gd name="connsiteX54" fmla="*/ 4271376 w 4359058"/>
              <a:gd name="connsiteY54" fmla="*/ 1540701 h 1826490"/>
              <a:gd name="connsiteX55" fmla="*/ 4308954 w 4359058"/>
              <a:gd name="connsiteY55" fmla="*/ 1515649 h 1826490"/>
              <a:gd name="connsiteX56" fmla="*/ 4359058 w 4359058"/>
              <a:gd name="connsiteY56" fmla="*/ 1465545 h 182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826490">
                <a:moveTo>
                  <a:pt x="0" y="0"/>
                </a:moveTo>
                <a:cubicBezTo>
                  <a:pt x="137786" y="4175"/>
                  <a:pt x="275722" y="4879"/>
                  <a:pt x="413359" y="12526"/>
                </a:cubicBezTo>
                <a:cubicBezTo>
                  <a:pt x="426542" y="13258"/>
                  <a:pt x="439127" y="19147"/>
                  <a:pt x="450937" y="25052"/>
                </a:cubicBezTo>
                <a:cubicBezTo>
                  <a:pt x="464402" y="31785"/>
                  <a:pt x="474419" y="44818"/>
                  <a:pt x="488515" y="50104"/>
                </a:cubicBezTo>
                <a:cubicBezTo>
                  <a:pt x="508450" y="57579"/>
                  <a:pt x="530362" y="58012"/>
                  <a:pt x="551145" y="62630"/>
                </a:cubicBezTo>
                <a:cubicBezTo>
                  <a:pt x="567951" y="66365"/>
                  <a:pt x="584760" y="70209"/>
                  <a:pt x="601250" y="75156"/>
                </a:cubicBezTo>
                <a:cubicBezTo>
                  <a:pt x="626543" y="82744"/>
                  <a:pt x="676406" y="100208"/>
                  <a:pt x="676406" y="100208"/>
                </a:cubicBezTo>
                <a:cubicBezTo>
                  <a:pt x="688932" y="112734"/>
                  <a:pt x="698604" y="128997"/>
                  <a:pt x="713984" y="137786"/>
                </a:cubicBezTo>
                <a:cubicBezTo>
                  <a:pt x="728931" y="146327"/>
                  <a:pt x="747599" y="145365"/>
                  <a:pt x="764088" y="150312"/>
                </a:cubicBezTo>
                <a:lnTo>
                  <a:pt x="876822" y="187890"/>
                </a:lnTo>
                <a:cubicBezTo>
                  <a:pt x="889348" y="192065"/>
                  <a:pt x="901453" y="197827"/>
                  <a:pt x="914400" y="200416"/>
                </a:cubicBezTo>
                <a:cubicBezTo>
                  <a:pt x="935277" y="204591"/>
                  <a:pt x="956490" y="207340"/>
                  <a:pt x="977030" y="212942"/>
                </a:cubicBezTo>
                <a:cubicBezTo>
                  <a:pt x="1002507" y="219890"/>
                  <a:pt x="1027135" y="229643"/>
                  <a:pt x="1052187" y="237994"/>
                </a:cubicBezTo>
                <a:lnTo>
                  <a:pt x="1089765" y="250520"/>
                </a:lnTo>
                <a:cubicBezTo>
                  <a:pt x="1102291" y="263046"/>
                  <a:pt x="1112604" y="278272"/>
                  <a:pt x="1127343" y="288098"/>
                </a:cubicBezTo>
                <a:cubicBezTo>
                  <a:pt x="1138329" y="295422"/>
                  <a:pt x="1153111" y="294719"/>
                  <a:pt x="1164921" y="300624"/>
                </a:cubicBezTo>
                <a:cubicBezTo>
                  <a:pt x="1178386" y="307357"/>
                  <a:pt x="1189973" y="317325"/>
                  <a:pt x="1202499" y="325676"/>
                </a:cubicBezTo>
                <a:cubicBezTo>
                  <a:pt x="1206674" y="338202"/>
                  <a:pt x="1208232" y="351932"/>
                  <a:pt x="1215025" y="363254"/>
                </a:cubicBezTo>
                <a:cubicBezTo>
                  <a:pt x="1221101" y="373381"/>
                  <a:pt x="1230855" y="380929"/>
                  <a:pt x="1240077" y="388307"/>
                </a:cubicBezTo>
                <a:cubicBezTo>
                  <a:pt x="1251832" y="397712"/>
                  <a:pt x="1264190" y="406626"/>
                  <a:pt x="1277655" y="413359"/>
                </a:cubicBezTo>
                <a:cubicBezTo>
                  <a:pt x="1313493" y="431278"/>
                  <a:pt x="1351902" y="428789"/>
                  <a:pt x="1390389" y="438411"/>
                </a:cubicBezTo>
                <a:cubicBezTo>
                  <a:pt x="1416008" y="444816"/>
                  <a:pt x="1440493" y="455112"/>
                  <a:pt x="1465545" y="463463"/>
                </a:cubicBezTo>
                <a:lnTo>
                  <a:pt x="1503124" y="475989"/>
                </a:lnTo>
                <a:cubicBezTo>
                  <a:pt x="1609595" y="546970"/>
                  <a:pt x="1444669" y="430060"/>
                  <a:pt x="1590806" y="576197"/>
                </a:cubicBezTo>
                <a:cubicBezTo>
                  <a:pt x="1643146" y="628537"/>
                  <a:pt x="1617755" y="599603"/>
                  <a:pt x="1665962" y="663879"/>
                </a:cubicBezTo>
                <a:cubicBezTo>
                  <a:pt x="1674897" y="690684"/>
                  <a:pt x="1680686" y="719038"/>
                  <a:pt x="1703540" y="739035"/>
                </a:cubicBezTo>
                <a:cubicBezTo>
                  <a:pt x="1808859" y="831189"/>
                  <a:pt x="1741723" y="764389"/>
                  <a:pt x="1816274" y="801665"/>
                </a:cubicBezTo>
                <a:cubicBezTo>
                  <a:pt x="1913402" y="850229"/>
                  <a:pt x="1796977" y="807759"/>
                  <a:pt x="1891430" y="839243"/>
                </a:cubicBezTo>
                <a:cubicBezTo>
                  <a:pt x="1899781" y="847594"/>
                  <a:pt x="1907260" y="856918"/>
                  <a:pt x="1916482" y="864296"/>
                </a:cubicBezTo>
                <a:cubicBezTo>
                  <a:pt x="1928238" y="873701"/>
                  <a:pt x="1943416" y="878703"/>
                  <a:pt x="1954061" y="889348"/>
                </a:cubicBezTo>
                <a:cubicBezTo>
                  <a:pt x="1964706" y="899993"/>
                  <a:pt x="1969475" y="915361"/>
                  <a:pt x="1979113" y="926926"/>
                </a:cubicBezTo>
                <a:cubicBezTo>
                  <a:pt x="1990454" y="940535"/>
                  <a:pt x="2005350" y="950895"/>
                  <a:pt x="2016691" y="964504"/>
                </a:cubicBezTo>
                <a:cubicBezTo>
                  <a:pt x="2026329" y="976069"/>
                  <a:pt x="2031098" y="991437"/>
                  <a:pt x="2041743" y="1002082"/>
                </a:cubicBezTo>
                <a:cubicBezTo>
                  <a:pt x="2052388" y="1012727"/>
                  <a:pt x="2067991" y="1017221"/>
                  <a:pt x="2079321" y="1027134"/>
                </a:cubicBezTo>
                <a:cubicBezTo>
                  <a:pt x="2101540" y="1046576"/>
                  <a:pt x="2121074" y="1068887"/>
                  <a:pt x="2141951" y="1089764"/>
                </a:cubicBezTo>
                <a:cubicBezTo>
                  <a:pt x="2163998" y="1155906"/>
                  <a:pt x="2147153" y="1116356"/>
                  <a:pt x="2204581" y="1202498"/>
                </a:cubicBezTo>
                <a:lnTo>
                  <a:pt x="2229633" y="1240076"/>
                </a:lnTo>
                <a:cubicBezTo>
                  <a:pt x="2258860" y="1283916"/>
                  <a:pt x="2267212" y="1306883"/>
                  <a:pt x="2329841" y="1327759"/>
                </a:cubicBezTo>
                <a:lnTo>
                  <a:pt x="2404998" y="1352811"/>
                </a:lnTo>
                <a:lnTo>
                  <a:pt x="2442576" y="1365337"/>
                </a:lnTo>
                <a:cubicBezTo>
                  <a:pt x="2450927" y="1377863"/>
                  <a:pt x="2454862" y="1394936"/>
                  <a:pt x="2467628" y="1402915"/>
                </a:cubicBezTo>
                <a:cubicBezTo>
                  <a:pt x="2494881" y="1419948"/>
                  <a:pt x="2559041" y="1430339"/>
                  <a:pt x="2592888" y="1440493"/>
                </a:cubicBezTo>
                <a:cubicBezTo>
                  <a:pt x="2618181" y="1448081"/>
                  <a:pt x="2646072" y="1450897"/>
                  <a:pt x="2668044" y="1465545"/>
                </a:cubicBezTo>
                <a:cubicBezTo>
                  <a:pt x="2692956" y="1482153"/>
                  <a:pt x="2712084" y="1499666"/>
                  <a:pt x="2743200" y="1503123"/>
                </a:cubicBezTo>
                <a:cubicBezTo>
                  <a:pt x="2805585" y="1510055"/>
                  <a:pt x="2868461" y="1511474"/>
                  <a:pt x="2931091" y="1515649"/>
                </a:cubicBezTo>
                <a:cubicBezTo>
                  <a:pt x="3042116" y="1552657"/>
                  <a:pt x="2980001" y="1537785"/>
                  <a:pt x="3118981" y="1553227"/>
                </a:cubicBezTo>
                <a:cubicBezTo>
                  <a:pt x="3291986" y="1639730"/>
                  <a:pt x="3054318" y="1514294"/>
                  <a:pt x="3206663" y="1615857"/>
                </a:cubicBezTo>
                <a:cubicBezTo>
                  <a:pt x="3224698" y="1627881"/>
                  <a:pt x="3295373" y="1637460"/>
                  <a:pt x="3306871" y="1640909"/>
                </a:cubicBezTo>
                <a:cubicBezTo>
                  <a:pt x="3328408" y="1647370"/>
                  <a:pt x="3348625" y="1657610"/>
                  <a:pt x="3369502" y="1665961"/>
                </a:cubicBezTo>
                <a:cubicBezTo>
                  <a:pt x="3530031" y="1826490"/>
                  <a:pt x="3400114" y="1714704"/>
                  <a:pt x="3933173" y="1691013"/>
                </a:cubicBezTo>
                <a:cubicBezTo>
                  <a:pt x="3971242" y="1689321"/>
                  <a:pt x="3975489" y="1668030"/>
                  <a:pt x="4008329" y="1653435"/>
                </a:cubicBezTo>
                <a:cubicBezTo>
                  <a:pt x="4032460" y="1642710"/>
                  <a:pt x="4061513" y="1643031"/>
                  <a:pt x="4083485" y="1628383"/>
                </a:cubicBezTo>
                <a:cubicBezTo>
                  <a:pt x="4096011" y="1620032"/>
                  <a:pt x="4107306" y="1609445"/>
                  <a:pt x="4121063" y="1603331"/>
                </a:cubicBezTo>
                <a:cubicBezTo>
                  <a:pt x="4145194" y="1592606"/>
                  <a:pt x="4174247" y="1592927"/>
                  <a:pt x="4196219" y="1578279"/>
                </a:cubicBezTo>
                <a:cubicBezTo>
                  <a:pt x="4303921" y="1506480"/>
                  <a:pt x="4167650" y="1592564"/>
                  <a:pt x="4271376" y="1540701"/>
                </a:cubicBezTo>
                <a:cubicBezTo>
                  <a:pt x="4284841" y="1533968"/>
                  <a:pt x="4296428" y="1524000"/>
                  <a:pt x="4308954" y="1515649"/>
                </a:cubicBezTo>
                <a:cubicBezTo>
                  <a:pt x="4339185" y="1470303"/>
                  <a:pt x="4320541" y="1484804"/>
                  <a:pt x="4359058" y="1465545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08660" y="1784747"/>
            <a:ext cx="3269456" cy="942975"/>
          </a:xfrm>
          <a:custGeom>
            <a:avLst/>
            <a:gdLst>
              <a:gd name="connsiteX0" fmla="*/ 0 w 4359058"/>
              <a:gd name="connsiteY0" fmla="*/ 989556 h 1257062"/>
              <a:gd name="connsiteX1" fmla="*/ 100208 w 4359058"/>
              <a:gd name="connsiteY1" fmla="*/ 1039660 h 1257062"/>
              <a:gd name="connsiteX2" fmla="*/ 137787 w 4359058"/>
              <a:gd name="connsiteY2" fmla="*/ 1052187 h 1257062"/>
              <a:gd name="connsiteX3" fmla="*/ 338203 w 4359058"/>
              <a:gd name="connsiteY3" fmla="*/ 1077239 h 1257062"/>
              <a:gd name="connsiteX4" fmla="*/ 413359 w 4359058"/>
              <a:gd name="connsiteY4" fmla="*/ 1102291 h 1257062"/>
              <a:gd name="connsiteX5" fmla="*/ 450937 w 4359058"/>
              <a:gd name="connsiteY5" fmla="*/ 1114817 h 1257062"/>
              <a:gd name="connsiteX6" fmla="*/ 526093 w 4359058"/>
              <a:gd name="connsiteY6" fmla="*/ 1164921 h 1257062"/>
              <a:gd name="connsiteX7" fmla="*/ 739036 w 4359058"/>
              <a:gd name="connsiteY7" fmla="*/ 1215025 h 1257062"/>
              <a:gd name="connsiteX8" fmla="*/ 776614 w 4359058"/>
              <a:gd name="connsiteY8" fmla="*/ 1227551 h 1257062"/>
              <a:gd name="connsiteX9" fmla="*/ 876822 w 4359058"/>
              <a:gd name="connsiteY9" fmla="*/ 1252603 h 1257062"/>
              <a:gd name="connsiteX10" fmla="*/ 1252603 w 4359058"/>
              <a:gd name="connsiteY10" fmla="*/ 1240077 h 1257062"/>
              <a:gd name="connsiteX11" fmla="*/ 1327759 w 4359058"/>
              <a:gd name="connsiteY11" fmla="*/ 1177447 h 1257062"/>
              <a:gd name="connsiteX12" fmla="*/ 1402915 w 4359058"/>
              <a:gd name="connsiteY12" fmla="*/ 1152395 h 1257062"/>
              <a:gd name="connsiteX13" fmla="*/ 1453019 w 4359058"/>
              <a:gd name="connsiteY13" fmla="*/ 1139869 h 1257062"/>
              <a:gd name="connsiteX14" fmla="*/ 1565754 w 4359058"/>
              <a:gd name="connsiteY14" fmla="*/ 1127343 h 1257062"/>
              <a:gd name="connsiteX15" fmla="*/ 1653436 w 4359058"/>
              <a:gd name="connsiteY15" fmla="*/ 1114817 h 1257062"/>
              <a:gd name="connsiteX16" fmla="*/ 1766170 w 4359058"/>
              <a:gd name="connsiteY16" fmla="*/ 1077239 h 1257062"/>
              <a:gd name="connsiteX17" fmla="*/ 1803748 w 4359058"/>
              <a:gd name="connsiteY17" fmla="*/ 1064713 h 1257062"/>
              <a:gd name="connsiteX18" fmla="*/ 1891430 w 4359058"/>
              <a:gd name="connsiteY18" fmla="*/ 1052187 h 1257062"/>
              <a:gd name="connsiteX19" fmla="*/ 1916482 w 4359058"/>
              <a:gd name="connsiteY19" fmla="*/ 1027134 h 1257062"/>
              <a:gd name="connsiteX20" fmla="*/ 1979113 w 4359058"/>
              <a:gd name="connsiteY20" fmla="*/ 1014608 h 1257062"/>
              <a:gd name="connsiteX21" fmla="*/ 2091847 w 4359058"/>
              <a:gd name="connsiteY21" fmla="*/ 989556 h 1257062"/>
              <a:gd name="connsiteX22" fmla="*/ 2167003 w 4359058"/>
              <a:gd name="connsiteY22" fmla="*/ 939452 h 1257062"/>
              <a:gd name="connsiteX23" fmla="*/ 2204581 w 4359058"/>
              <a:gd name="connsiteY23" fmla="*/ 914400 h 1257062"/>
              <a:gd name="connsiteX24" fmla="*/ 2279737 w 4359058"/>
              <a:gd name="connsiteY24" fmla="*/ 889348 h 1257062"/>
              <a:gd name="connsiteX25" fmla="*/ 2317315 w 4359058"/>
              <a:gd name="connsiteY25" fmla="*/ 876822 h 1257062"/>
              <a:gd name="connsiteX26" fmla="*/ 2354893 w 4359058"/>
              <a:gd name="connsiteY26" fmla="*/ 851770 h 1257062"/>
              <a:gd name="connsiteX27" fmla="*/ 2480154 w 4359058"/>
              <a:gd name="connsiteY27" fmla="*/ 814192 h 1257062"/>
              <a:gd name="connsiteX28" fmla="*/ 2592888 w 4359058"/>
              <a:gd name="connsiteY28" fmla="*/ 789140 h 1257062"/>
              <a:gd name="connsiteX29" fmla="*/ 2668044 w 4359058"/>
              <a:gd name="connsiteY29" fmla="*/ 751562 h 1257062"/>
              <a:gd name="connsiteX30" fmla="*/ 2718148 w 4359058"/>
              <a:gd name="connsiteY30" fmla="*/ 739036 h 1257062"/>
              <a:gd name="connsiteX31" fmla="*/ 2768252 w 4359058"/>
              <a:gd name="connsiteY31" fmla="*/ 713984 h 1257062"/>
              <a:gd name="connsiteX32" fmla="*/ 2918565 w 4359058"/>
              <a:gd name="connsiteY32" fmla="*/ 688932 h 1257062"/>
              <a:gd name="connsiteX33" fmla="*/ 3043825 w 4359058"/>
              <a:gd name="connsiteY33" fmla="*/ 663880 h 1257062"/>
              <a:gd name="connsiteX34" fmla="*/ 3093929 w 4359058"/>
              <a:gd name="connsiteY34" fmla="*/ 651354 h 1257062"/>
              <a:gd name="connsiteX35" fmla="*/ 3169085 w 4359058"/>
              <a:gd name="connsiteY35" fmla="*/ 626302 h 1257062"/>
              <a:gd name="connsiteX36" fmla="*/ 3206663 w 4359058"/>
              <a:gd name="connsiteY36" fmla="*/ 613776 h 1257062"/>
              <a:gd name="connsiteX37" fmla="*/ 3256767 w 4359058"/>
              <a:gd name="connsiteY37" fmla="*/ 601250 h 1257062"/>
              <a:gd name="connsiteX38" fmla="*/ 3331924 w 4359058"/>
              <a:gd name="connsiteY38" fmla="*/ 576197 h 1257062"/>
              <a:gd name="connsiteX39" fmla="*/ 3369502 w 4359058"/>
              <a:gd name="connsiteY39" fmla="*/ 563671 h 1257062"/>
              <a:gd name="connsiteX40" fmla="*/ 3432132 w 4359058"/>
              <a:gd name="connsiteY40" fmla="*/ 551145 h 1257062"/>
              <a:gd name="connsiteX41" fmla="*/ 3507288 w 4359058"/>
              <a:gd name="connsiteY41" fmla="*/ 526093 h 1257062"/>
              <a:gd name="connsiteX42" fmla="*/ 3594970 w 4359058"/>
              <a:gd name="connsiteY42" fmla="*/ 501041 h 1257062"/>
              <a:gd name="connsiteX43" fmla="*/ 3645074 w 4359058"/>
              <a:gd name="connsiteY43" fmla="*/ 475989 h 1257062"/>
              <a:gd name="connsiteX44" fmla="*/ 3682652 w 4359058"/>
              <a:gd name="connsiteY44" fmla="*/ 463463 h 1257062"/>
              <a:gd name="connsiteX45" fmla="*/ 3770335 w 4359058"/>
              <a:gd name="connsiteY45" fmla="*/ 413359 h 1257062"/>
              <a:gd name="connsiteX46" fmla="*/ 3807913 w 4359058"/>
              <a:gd name="connsiteY46" fmla="*/ 400833 h 1257062"/>
              <a:gd name="connsiteX47" fmla="*/ 3983277 w 4359058"/>
              <a:gd name="connsiteY47" fmla="*/ 300625 h 1257062"/>
              <a:gd name="connsiteX48" fmla="*/ 4020855 w 4359058"/>
              <a:gd name="connsiteY48" fmla="*/ 275573 h 1257062"/>
              <a:gd name="connsiteX49" fmla="*/ 4058433 w 4359058"/>
              <a:gd name="connsiteY49" fmla="*/ 250521 h 1257062"/>
              <a:gd name="connsiteX50" fmla="*/ 4096011 w 4359058"/>
              <a:gd name="connsiteY50" fmla="*/ 237995 h 1257062"/>
              <a:gd name="connsiteX51" fmla="*/ 4133589 w 4359058"/>
              <a:gd name="connsiteY51" fmla="*/ 212943 h 1257062"/>
              <a:gd name="connsiteX52" fmla="*/ 4208745 w 4359058"/>
              <a:gd name="connsiteY52" fmla="*/ 187891 h 1257062"/>
              <a:gd name="connsiteX53" fmla="*/ 4233798 w 4359058"/>
              <a:gd name="connsiteY53" fmla="*/ 162839 h 1257062"/>
              <a:gd name="connsiteX54" fmla="*/ 4283902 w 4359058"/>
              <a:gd name="connsiteY54" fmla="*/ 87682 h 1257062"/>
              <a:gd name="connsiteX55" fmla="*/ 4321480 w 4359058"/>
              <a:gd name="connsiteY55" fmla="*/ 62630 h 1257062"/>
              <a:gd name="connsiteX56" fmla="*/ 4359058 w 4359058"/>
              <a:gd name="connsiteY56" fmla="*/ 0 h 125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359058" h="1257062">
                <a:moveTo>
                  <a:pt x="0" y="989556"/>
                </a:moveTo>
                <a:cubicBezTo>
                  <a:pt x="162987" y="1016720"/>
                  <a:pt x="17808" y="973740"/>
                  <a:pt x="100208" y="1039660"/>
                </a:cubicBezTo>
                <a:cubicBezTo>
                  <a:pt x="110519" y="1047908"/>
                  <a:pt x="124977" y="1048984"/>
                  <a:pt x="137787" y="1052187"/>
                </a:cubicBezTo>
                <a:cubicBezTo>
                  <a:pt x="211740" y="1070676"/>
                  <a:pt x="252648" y="1069461"/>
                  <a:pt x="338203" y="1077239"/>
                </a:cubicBezTo>
                <a:lnTo>
                  <a:pt x="413359" y="1102291"/>
                </a:lnTo>
                <a:cubicBezTo>
                  <a:pt x="425885" y="1106466"/>
                  <a:pt x="439951" y="1107493"/>
                  <a:pt x="450937" y="1114817"/>
                </a:cubicBezTo>
                <a:lnTo>
                  <a:pt x="526093" y="1164921"/>
                </a:lnTo>
                <a:cubicBezTo>
                  <a:pt x="587520" y="1257062"/>
                  <a:pt x="529631" y="1191758"/>
                  <a:pt x="739036" y="1215025"/>
                </a:cubicBezTo>
                <a:cubicBezTo>
                  <a:pt x="752159" y="1216483"/>
                  <a:pt x="763805" y="1224349"/>
                  <a:pt x="776614" y="1227551"/>
                </a:cubicBezTo>
                <a:lnTo>
                  <a:pt x="876822" y="1252603"/>
                </a:lnTo>
                <a:cubicBezTo>
                  <a:pt x="1002082" y="1248428"/>
                  <a:pt x="1127788" y="1251424"/>
                  <a:pt x="1252603" y="1240077"/>
                </a:cubicBezTo>
                <a:cubicBezTo>
                  <a:pt x="1279292" y="1237651"/>
                  <a:pt x="1309692" y="1187484"/>
                  <a:pt x="1327759" y="1177447"/>
                </a:cubicBezTo>
                <a:cubicBezTo>
                  <a:pt x="1350843" y="1164623"/>
                  <a:pt x="1377296" y="1158800"/>
                  <a:pt x="1402915" y="1152395"/>
                </a:cubicBezTo>
                <a:cubicBezTo>
                  <a:pt x="1419616" y="1148220"/>
                  <a:pt x="1436004" y="1142487"/>
                  <a:pt x="1453019" y="1139869"/>
                </a:cubicBezTo>
                <a:cubicBezTo>
                  <a:pt x="1490389" y="1134120"/>
                  <a:pt x="1528236" y="1132033"/>
                  <a:pt x="1565754" y="1127343"/>
                </a:cubicBezTo>
                <a:cubicBezTo>
                  <a:pt x="1595050" y="1123681"/>
                  <a:pt x="1624209" y="1118992"/>
                  <a:pt x="1653436" y="1114817"/>
                </a:cubicBezTo>
                <a:lnTo>
                  <a:pt x="1766170" y="1077239"/>
                </a:lnTo>
                <a:cubicBezTo>
                  <a:pt x="1778696" y="1073064"/>
                  <a:pt x="1790677" y="1066580"/>
                  <a:pt x="1803748" y="1064713"/>
                </a:cubicBezTo>
                <a:lnTo>
                  <a:pt x="1891430" y="1052187"/>
                </a:lnTo>
                <a:cubicBezTo>
                  <a:pt x="1899781" y="1043836"/>
                  <a:pt x="1905627" y="1031786"/>
                  <a:pt x="1916482" y="1027134"/>
                </a:cubicBezTo>
                <a:cubicBezTo>
                  <a:pt x="1936051" y="1018747"/>
                  <a:pt x="1958166" y="1018417"/>
                  <a:pt x="1979113" y="1014608"/>
                </a:cubicBezTo>
                <a:cubicBezTo>
                  <a:pt x="2000332" y="1010750"/>
                  <a:pt x="2064986" y="1004479"/>
                  <a:pt x="2091847" y="989556"/>
                </a:cubicBezTo>
                <a:cubicBezTo>
                  <a:pt x="2118167" y="974934"/>
                  <a:pt x="2141951" y="956153"/>
                  <a:pt x="2167003" y="939452"/>
                </a:cubicBezTo>
                <a:cubicBezTo>
                  <a:pt x="2179529" y="931101"/>
                  <a:pt x="2190299" y="919161"/>
                  <a:pt x="2204581" y="914400"/>
                </a:cubicBezTo>
                <a:lnTo>
                  <a:pt x="2279737" y="889348"/>
                </a:lnTo>
                <a:cubicBezTo>
                  <a:pt x="2292263" y="885173"/>
                  <a:pt x="2306329" y="884146"/>
                  <a:pt x="2317315" y="876822"/>
                </a:cubicBezTo>
                <a:cubicBezTo>
                  <a:pt x="2329841" y="868471"/>
                  <a:pt x="2341136" y="857884"/>
                  <a:pt x="2354893" y="851770"/>
                </a:cubicBezTo>
                <a:cubicBezTo>
                  <a:pt x="2386117" y="837893"/>
                  <a:pt x="2443719" y="822289"/>
                  <a:pt x="2480154" y="814192"/>
                </a:cubicBezTo>
                <a:cubicBezTo>
                  <a:pt x="2538271" y="801277"/>
                  <a:pt x="2539429" y="804414"/>
                  <a:pt x="2592888" y="789140"/>
                </a:cubicBezTo>
                <a:cubicBezTo>
                  <a:pt x="2698450" y="758979"/>
                  <a:pt x="2558250" y="798617"/>
                  <a:pt x="2668044" y="751562"/>
                </a:cubicBezTo>
                <a:cubicBezTo>
                  <a:pt x="2683867" y="744781"/>
                  <a:pt x="2702029" y="745081"/>
                  <a:pt x="2718148" y="739036"/>
                </a:cubicBezTo>
                <a:cubicBezTo>
                  <a:pt x="2735632" y="732480"/>
                  <a:pt x="2750768" y="720540"/>
                  <a:pt x="2768252" y="713984"/>
                </a:cubicBezTo>
                <a:cubicBezTo>
                  <a:pt x="2813354" y="697071"/>
                  <a:pt x="2874914" y="696207"/>
                  <a:pt x="2918565" y="688932"/>
                </a:cubicBezTo>
                <a:cubicBezTo>
                  <a:pt x="2960566" y="681932"/>
                  <a:pt x="3002516" y="674207"/>
                  <a:pt x="3043825" y="663880"/>
                </a:cubicBezTo>
                <a:cubicBezTo>
                  <a:pt x="3060526" y="659705"/>
                  <a:pt x="3077440" y="656301"/>
                  <a:pt x="3093929" y="651354"/>
                </a:cubicBezTo>
                <a:cubicBezTo>
                  <a:pt x="3119222" y="643766"/>
                  <a:pt x="3144033" y="634653"/>
                  <a:pt x="3169085" y="626302"/>
                </a:cubicBezTo>
                <a:cubicBezTo>
                  <a:pt x="3181611" y="622127"/>
                  <a:pt x="3193854" y="616978"/>
                  <a:pt x="3206663" y="613776"/>
                </a:cubicBezTo>
                <a:cubicBezTo>
                  <a:pt x="3223364" y="609601"/>
                  <a:pt x="3240278" y="606197"/>
                  <a:pt x="3256767" y="601250"/>
                </a:cubicBezTo>
                <a:cubicBezTo>
                  <a:pt x="3282061" y="593662"/>
                  <a:pt x="3306872" y="584548"/>
                  <a:pt x="3331924" y="576197"/>
                </a:cubicBezTo>
                <a:cubicBezTo>
                  <a:pt x="3344450" y="572022"/>
                  <a:pt x="3356555" y="566260"/>
                  <a:pt x="3369502" y="563671"/>
                </a:cubicBezTo>
                <a:cubicBezTo>
                  <a:pt x="3390379" y="559496"/>
                  <a:pt x="3411592" y="556747"/>
                  <a:pt x="3432132" y="551145"/>
                </a:cubicBezTo>
                <a:cubicBezTo>
                  <a:pt x="3457609" y="544197"/>
                  <a:pt x="3481669" y="532498"/>
                  <a:pt x="3507288" y="526093"/>
                </a:cubicBezTo>
                <a:cubicBezTo>
                  <a:pt x="3532713" y="519737"/>
                  <a:pt x="3569812" y="511823"/>
                  <a:pt x="3594970" y="501041"/>
                </a:cubicBezTo>
                <a:cubicBezTo>
                  <a:pt x="3612133" y="493685"/>
                  <a:pt x="3627911" y="483345"/>
                  <a:pt x="3645074" y="475989"/>
                </a:cubicBezTo>
                <a:cubicBezTo>
                  <a:pt x="3657210" y="470788"/>
                  <a:pt x="3670842" y="469368"/>
                  <a:pt x="3682652" y="463463"/>
                </a:cubicBezTo>
                <a:cubicBezTo>
                  <a:pt x="3808449" y="400564"/>
                  <a:pt x="3616612" y="479239"/>
                  <a:pt x="3770335" y="413359"/>
                </a:cubicBezTo>
                <a:cubicBezTo>
                  <a:pt x="3782471" y="408158"/>
                  <a:pt x="3795893" y="406297"/>
                  <a:pt x="3807913" y="400833"/>
                </a:cubicBezTo>
                <a:cubicBezTo>
                  <a:pt x="3907807" y="355427"/>
                  <a:pt x="3899013" y="356801"/>
                  <a:pt x="3983277" y="300625"/>
                </a:cubicBezTo>
                <a:lnTo>
                  <a:pt x="4020855" y="275573"/>
                </a:lnTo>
                <a:cubicBezTo>
                  <a:pt x="4033381" y="267222"/>
                  <a:pt x="4044151" y="255282"/>
                  <a:pt x="4058433" y="250521"/>
                </a:cubicBezTo>
                <a:cubicBezTo>
                  <a:pt x="4070959" y="246346"/>
                  <a:pt x="4084201" y="243900"/>
                  <a:pt x="4096011" y="237995"/>
                </a:cubicBezTo>
                <a:cubicBezTo>
                  <a:pt x="4109476" y="231262"/>
                  <a:pt x="4119832" y="219057"/>
                  <a:pt x="4133589" y="212943"/>
                </a:cubicBezTo>
                <a:cubicBezTo>
                  <a:pt x="4157720" y="202218"/>
                  <a:pt x="4208745" y="187891"/>
                  <a:pt x="4208745" y="187891"/>
                </a:cubicBezTo>
                <a:cubicBezTo>
                  <a:pt x="4217096" y="179540"/>
                  <a:pt x="4226712" y="172287"/>
                  <a:pt x="4233798" y="162839"/>
                </a:cubicBezTo>
                <a:cubicBezTo>
                  <a:pt x="4251863" y="138752"/>
                  <a:pt x="4258850" y="104383"/>
                  <a:pt x="4283902" y="87682"/>
                </a:cubicBezTo>
                <a:lnTo>
                  <a:pt x="4321480" y="62630"/>
                </a:lnTo>
                <a:cubicBezTo>
                  <a:pt x="4351711" y="17284"/>
                  <a:pt x="4339799" y="38517"/>
                  <a:pt x="435905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57650" y="3371850"/>
            <a:ext cx="214674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b="1">
                <a:solidFill>
                  <a:srgbClr val="0000FF"/>
                </a:solidFill>
                <a:cs typeface="Arial" panose="020B0604020202020204" pitchFamily="34" charset="0"/>
              </a:rPr>
              <a:t>Many training examples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14901" y="2286000"/>
            <a:ext cx="204094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350" b="1">
                <a:solidFill>
                  <a:srgbClr val="FF0000"/>
                </a:solidFill>
                <a:cs typeface="Arial" panose="020B0604020202020204" pitchFamily="34" charset="0"/>
              </a:rPr>
              <a:t>Few training examples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00325" y="1428750"/>
            <a:ext cx="4314825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67592" name="Group 12"/>
          <p:cNvGrpSpPr>
            <a:grpSpLocks/>
          </p:cNvGrpSpPr>
          <p:nvPr/>
        </p:nvGrpSpPr>
        <p:grpSpPr bwMode="auto">
          <a:xfrm>
            <a:off x="2282795" y="2001441"/>
            <a:ext cx="4056886" cy="2744983"/>
            <a:chOff x="1520319" y="2667794"/>
            <a:chExt cx="5408158" cy="3661458"/>
          </a:xfrm>
        </p:grpSpPr>
        <p:cxnSp>
          <p:nvCxnSpPr>
            <p:cNvPr id="5" name="Straight Arrow Connector 4"/>
            <p:cNvCxnSpPr/>
            <p:nvPr/>
          </p:nvCxnSpPr>
          <p:spPr>
            <a:xfrm rot="5400000" flipH="1" flipV="1">
              <a:off x="304674" y="4267053"/>
              <a:ext cx="3200106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905520" y="5867900"/>
              <a:ext cx="441876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97" name="TextBox 7"/>
            <p:cNvSpPr txBox="1">
              <a:spLocks noChangeArrowheads="1"/>
            </p:cNvSpPr>
            <p:nvPr/>
          </p:nvSpPr>
          <p:spPr bwMode="auto">
            <a:xfrm>
              <a:off x="3264605" y="5867400"/>
              <a:ext cx="2079662" cy="400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350" dirty="0">
                  <a:solidFill>
                    <a:srgbClr val="000000"/>
                  </a:solidFill>
                  <a:cs typeface="Arial" panose="020B0604020202020204" pitchFamily="34" charset="0"/>
                </a:rPr>
                <a:t>Model Complexity</a:t>
              </a:r>
            </a:p>
          </p:txBody>
        </p:sp>
        <p:sp>
          <p:nvSpPr>
            <p:cNvPr id="67598" name="TextBox 8"/>
            <p:cNvSpPr txBox="1">
              <a:spLocks noChangeArrowheads="1"/>
            </p:cNvSpPr>
            <p:nvPr/>
          </p:nvSpPr>
          <p:spPr bwMode="auto">
            <a:xfrm>
              <a:off x="5791200" y="5867400"/>
              <a:ext cx="1137277" cy="4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825">
                  <a:solidFill>
                    <a:srgbClr val="000000"/>
                  </a:solidFill>
                  <a:cs typeface="Arial" panose="020B0604020202020204" pitchFamily="34" charset="0"/>
                </a:rPr>
                <a:t>Low Bias</a:t>
              </a:r>
            </a:p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825">
                  <a:solidFill>
                    <a:srgbClr val="000000"/>
                  </a:solidFill>
                  <a:cs typeface="Arial" panose="020B0604020202020204" pitchFamily="34" charset="0"/>
                </a:rPr>
                <a:t>High Variance</a:t>
              </a:r>
            </a:p>
          </p:txBody>
        </p:sp>
        <p:sp>
          <p:nvSpPr>
            <p:cNvPr id="67599" name="TextBox 9"/>
            <p:cNvSpPr txBox="1">
              <a:spLocks noChangeArrowheads="1"/>
            </p:cNvSpPr>
            <p:nvPr/>
          </p:nvSpPr>
          <p:spPr bwMode="auto">
            <a:xfrm>
              <a:off x="1676401" y="5867400"/>
              <a:ext cx="1105221" cy="4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825">
                  <a:solidFill>
                    <a:srgbClr val="000000"/>
                  </a:solidFill>
                  <a:cs typeface="Arial" panose="020B0604020202020204" pitchFamily="34" charset="0"/>
                </a:rPr>
                <a:t>High Bias</a:t>
              </a:r>
            </a:p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825">
                  <a:solidFill>
                    <a:srgbClr val="000000"/>
                  </a:solidFill>
                  <a:cs typeface="Arial" panose="020B0604020202020204" pitchFamily="34" charset="0"/>
                </a:rPr>
                <a:t>Low Variance</a:t>
              </a:r>
            </a:p>
          </p:txBody>
        </p:sp>
        <p:sp>
          <p:nvSpPr>
            <p:cNvPr id="67600" name="TextBox 10"/>
            <p:cNvSpPr txBox="1">
              <a:spLocks noChangeArrowheads="1"/>
            </p:cNvSpPr>
            <p:nvPr/>
          </p:nvSpPr>
          <p:spPr bwMode="auto">
            <a:xfrm rot="16200000">
              <a:off x="1084007" y="4126285"/>
              <a:ext cx="1272657" cy="400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1350">
                  <a:solidFill>
                    <a:srgbClr val="000000"/>
                  </a:solidFill>
                  <a:cs typeface="Arial" panose="020B0604020202020204" pitchFamily="34" charset="0"/>
                </a:rPr>
                <a:t>Test Error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00325" y="2857500"/>
            <a:ext cx="3571875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49654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F66CB-58F0-40AE-B028-5CAAA4C0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Choosing the trade-off between bias and variance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485900" y="1311729"/>
            <a:ext cx="6172200" cy="3282894"/>
          </a:xfrm>
        </p:spPr>
        <p:txBody>
          <a:bodyPr/>
          <a:lstStyle/>
          <a:p>
            <a:r>
              <a:rPr lang="en-US" dirty="0"/>
              <a:t>Need validation set (separate from the test set)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00650" y="4057650"/>
            <a:ext cx="13195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hangingPunct="1">
              <a:buClrTx/>
              <a:defRPr/>
            </a:pPr>
            <a:r>
              <a:rPr lang="en-US" sz="1350" b="1" dirty="0">
                <a:solidFill>
                  <a:srgbClr val="0070C0"/>
                </a:solidFill>
              </a:rPr>
              <a:t>Training error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57800" y="2628900"/>
            <a:ext cx="146386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hangingPunct="1">
              <a:buClrTx/>
              <a:defRPr/>
            </a:pPr>
            <a:r>
              <a:rPr lang="en-US" sz="1350" b="1" dirty="0">
                <a:solidFill>
                  <a:srgbClr val="92D050"/>
                </a:solidFill>
              </a:rPr>
              <a:t>Validation error</a:t>
            </a:r>
          </a:p>
        </p:txBody>
      </p:sp>
      <p:sp>
        <p:nvSpPr>
          <p:cNvPr id="18" name="Freeform 17"/>
          <p:cNvSpPr/>
          <p:nvPr/>
        </p:nvSpPr>
        <p:spPr>
          <a:xfrm>
            <a:off x="2505076" y="3593306"/>
            <a:ext cx="3213497" cy="866775"/>
          </a:xfrm>
          <a:custGeom>
            <a:avLst/>
            <a:gdLst>
              <a:gd name="connsiteX0" fmla="*/ 0 w 4283901"/>
              <a:gd name="connsiteY0" fmla="*/ 0 h 1156249"/>
              <a:gd name="connsiteX1" fmla="*/ 313151 w 4283901"/>
              <a:gd name="connsiteY1" fmla="*/ 162839 h 1156249"/>
              <a:gd name="connsiteX2" fmla="*/ 375781 w 4283901"/>
              <a:gd name="connsiteY2" fmla="*/ 200417 h 1156249"/>
              <a:gd name="connsiteX3" fmla="*/ 413359 w 4283901"/>
              <a:gd name="connsiteY3" fmla="*/ 212943 h 1156249"/>
              <a:gd name="connsiteX4" fmla="*/ 488515 w 4283901"/>
              <a:gd name="connsiteY4" fmla="*/ 263047 h 1156249"/>
              <a:gd name="connsiteX5" fmla="*/ 563671 w 4283901"/>
              <a:gd name="connsiteY5" fmla="*/ 300625 h 1156249"/>
              <a:gd name="connsiteX6" fmla="*/ 601249 w 4283901"/>
              <a:gd name="connsiteY6" fmla="*/ 325677 h 1156249"/>
              <a:gd name="connsiteX7" fmla="*/ 701458 w 4283901"/>
              <a:gd name="connsiteY7" fmla="*/ 363255 h 1156249"/>
              <a:gd name="connsiteX8" fmla="*/ 751562 w 4283901"/>
              <a:gd name="connsiteY8" fmla="*/ 375781 h 1156249"/>
              <a:gd name="connsiteX9" fmla="*/ 789140 w 4283901"/>
              <a:gd name="connsiteY9" fmla="*/ 388307 h 1156249"/>
              <a:gd name="connsiteX10" fmla="*/ 1027134 w 4283901"/>
              <a:gd name="connsiteY10" fmla="*/ 413359 h 1156249"/>
              <a:gd name="connsiteX11" fmla="*/ 1114816 w 4283901"/>
              <a:gd name="connsiteY11" fmla="*/ 450937 h 1156249"/>
              <a:gd name="connsiteX12" fmla="*/ 1189973 w 4283901"/>
              <a:gd name="connsiteY12" fmla="*/ 501042 h 1156249"/>
              <a:gd name="connsiteX13" fmla="*/ 1227551 w 4283901"/>
              <a:gd name="connsiteY13" fmla="*/ 526094 h 1156249"/>
              <a:gd name="connsiteX14" fmla="*/ 1265129 w 4283901"/>
              <a:gd name="connsiteY14" fmla="*/ 538620 h 1156249"/>
              <a:gd name="connsiteX15" fmla="*/ 1302707 w 4283901"/>
              <a:gd name="connsiteY15" fmla="*/ 563672 h 1156249"/>
              <a:gd name="connsiteX16" fmla="*/ 1427967 w 4283901"/>
              <a:gd name="connsiteY16" fmla="*/ 601250 h 1156249"/>
              <a:gd name="connsiteX17" fmla="*/ 1515649 w 4283901"/>
              <a:gd name="connsiteY17" fmla="*/ 613776 h 1156249"/>
              <a:gd name="connsiteX18" fmla="*/ 1590805 w 4283901"/>
              <a:gd name="connsiteY18" fmla="*/ 626302 h 1156249"/>
              <a:gd name="connsiteX19" fmla="*/ 1703540 w 4283901"/>
              <a:gd name="connsiteY19" fmla="*/ 651354 h 1156249"/>
              <a:gd name="connsiteX20" fmla="*/ 1816274 w 4283901"/>
              <a:gd name="connsiteY20" fmla="*/ 688932 h 1156249"/>
              <a:gd name="connsiteX21" fmla="*/ 1903956 w 4283901"/>
              <a:gd name="connsiteY21" fmla="*/ 713984 h 1156249"/>
              <a:gd name="connsiteX22" fmla="*/ 1929008 w 4283901"/>
              <a:gd name="connsiteY22" fmla="*/ 751562 h 1156249"/>
              <a:gd name="connsiteX23" fmla="*/ 2016690 w 4283901"/>
              <a:gd name="connsiteY23" fmla="*/ 789140 h 1156249"/>
              <a:gd name="connsiteX24" fmla="*/ 2066794 w 4283901"/>
              <a:gd name="connsiteY24" fmla="*/ 801666 h 1156249"/>
              <a:gd name="connsiteX25" fmla="*/ 2104373 w 4283901"/>
              <a:gd name="connsiteY25" fmla="*/ 814192 h 1156249"/>
              <a:gd name="connsiteX26" fmla="*/ 2229633 w 4283901"/>
              <a:gd name="connsiteY26" fmla="*/ 826718 h 1156249"/>
              <a:gd name="connsiteX27" fmla="*/ 2342367 w 4283901"/>
              <a:gd name="connsiteY27" fmla="*/ 839244 h 1156249"/>
              <a:gd name="connsiteX28" fmla="*/ 2430049 w 4283901"/>
              <a:gd name="connsiteY28" fmla="*/ 864296 h 1156249"/>
              <a:gd name="connsiteX29" fmla="*/ 2505205 w 4283901"/>
              <a:gd name="connsiteY29" fmla="*/ 889348 h 1156249"/>
              <a:gd name="connsiteX30" fmla="*/ 2580362 w 4283901"/>
              <a:gd name="connsiteY30" fmla="*/ 914400 h 1156249"/>
              <a:gd name="connsiteX31" fmla="*/ 2617940 w 4283901"/>
              <a:gd name="connsiteY31" fmla="*/ 926927 h 1156249"/>
              <a:gd name="connsiteX32" fmla="*/ 2668044 w 4283901"/>
              <a:gd name="connsiteY32" fmla="*/ 939453 h 1156249"/>
              <a:gd name="connsiteX33" fmla="*/ 2743200 w 4283901"/>
              <a:gd name="connsiteY33" fmla="*/ 964505 h 1156249"/>
              <a:gd name="connsiteX34" fmla="*/ 2793304 w 4283901"/>
              <a:gd name="connsiteY34" fmla="*/ 977031 h 1156249"/>
              <a:gd name="connsiteX35" fmla="*/ 2830882 w 4283901"/>
              <a:gd name="connsiteY35" fmla="*/ 1002083 h 1156249"/>
              <a:gd name="connsiteX36" fmla="*/ 2956142 w 4283901"/>
              <a:gd name="connsiteY36" fmla="*/ 1039661 h 1156249"/>
              <a:gd name="connsiteX37" fmla="*/ 3031299 w 4283901"/>
              <a:gd name="connsiteY37" fmla="*/ 1052187 h 1156249"/>
              <a:gd name="connsiteX38" fmla="*/ 3219189 w 4283901"/>
              <a:gd name="connsiteY38" fmla="*/ 1114817 h 1156249"/>
              <a:gd name="connsiteX39" fmla="*/ 3306871 w 4283901"/>
              <a:gd name="connsiteY39" fmla="*/ 1139869 h 1156249"/>
              <a:gd name="connsiteX40" fmla="*/ 3382027 w 4283901"/>
              <a:gd name="connsiteY40" fmla="*/ 1152395 h 1156249"/>
              <a:gd name="connsiteX41" fmla="*/ 4283901 w 4283901"/>
              <a:gd name="connsiteY41" fmla="*/ 1152395 h 11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3901" h="1156249">
                <a:moveTo>
                  <a:pt x="0" y="0"/>
                </a:moveTo>
                <a:cubicBezTo>
                  <a:pt x="135194" y="45068"/>
                  <a:pt x="39042" y="10556"/>
                  <a:pt x="313151" y="162839"/>
                </a:cubicBezTo>
                <a:cubicBezTo>
                  <a:pt x="334433" y="174663"/>
                  <a:pt x="354005" y="189529"/>
                  <a:pt x="375781" y="200417"/>
                </a:cubicBezTo>
                <a:cubicBezTo>
                  <a:pt x="387591" y="206322"/>
                  <a:pt x="401817" y="206531"/>
                  <a:pt x="413359" y="212943"/>
                </a:cubicBezTo>
                <a:cubicBezTo>
                  <a:pt x="439679" y="227565"/>
                  <a:pt x="461585" y="249582"/>
                  <a:pt x="488515" y="263047"/>
                </a:cubicBezTo>
                <a:cubicBezTo>
                  <a:pt x="513567" y="275573"/>
                  <a:pt x="539187" y="287023"/>
                  <a:pt x="563671" y="300625"/>
                </a:cubicBezTo>
                <a:cubicBezTo>
                  <a:pt x="576831" y="307936"/>
                  <a:pt x="587784" y="318944"/>
                  <a:pt x="601249" y="325677"/>
                </a:cubicBezTo>
                <a:cubicBezTo>
                  <a:pt x="618901" y="334503"/>
                  <a:pt x="676160" y="356027"/>
                  <a:pt x="701458" y="363255"/>
                </a:cubicBezTo>
                <a:cubicBezTo>
                  <a:pt x="718011" y="367984"/>
                  <a:pt x="735009" y="371052"/>
                  <a:pt x="751562" y="375781"/>
                </a:cubicBezTo>
                <a:cubicBezTo>
                  <a:pt x="764258" y="379408"/>
                  <a:pt x="776193" y="385718"/>
                  <a:pt x="789140" y="388307"/>
                </a:cubicBezTo>
                <a:cubicBezTo>
                  <a:pt x="859270" y="402333"/>
                  <a:pt x="962050" y="407935"/>
                  <a:pt x="1027134" y="413359"/>
                </a:cubicBezTo>
                <a:cubicBezTo>
                  <a:pt x="1066009" y="426317"/>
                  <a:pt x="1076120" y="427720"/>
                  <a:pt x="1114816" y="450937"/>
                </a:cubicBezTo>
                <a:cubicBezTo>
                  <a:pt x="1140634" y="466428"/>
                  <a:pt x="1164921" y="484340"/>
                  <a:pt x="1189973" y="501042"/>
                </a:cubicBezTo>
                <a:cubicBezTo>
                  <a:pt x="1202499" y="509393"/>
                  <a:pt x="1213269" y="521333"/>
                  <a:pt x="1227551" y="526094"/>
                </a:cubicBezTo>
                <a:cubicBezTo>
                  <a:pt x="1240077" y="530269"/>
                  <a:pt x="1253319" y="532715"/>
                  <a:pt x="1265129" y="538620"/>
                </a:cubicBezTo>
                <a:cubicBezTo>
                  <a:pt x="1278594" y="545353"/>
                  <a:pt x="1288950" y="557558"/>
                  <a:pt x="1302707" y="563672"/>
                </a:cubicBezTo>
                <a:cubicBezTo>
                  <a:pt x="1325333" y="573728"/>
                  <a:pt x="1397137" y="595644"/>
                  <a:pt x="1427967" y="601250"/>
                </a:cubicBezTo>
                <a:cubicBezTo>
                  <a:pt x="1457015" y="606531"/>
                  <a:pt x="1486468" y="609287"/>
                  <a:pt x="1515649" y="613776"/>
                </a:cubicBezTo>
                <a:cubicBezTo>
                  <a:pt x="1540751" y="617638"/>
                  <a:pt x="1565817" y="621759"/>
                  <a:pt x="1590805" y="626302"/>
                </a:cubicBezTo>
                <a:cubicBezTo>
                  <a:pt x="1618726" y="631378"/>
                  <a:pt x="1674498" y="642418"/>
                  <a:pt x="1703540" y="651354"/>
                </a:cubicBezTo>
                <a:cubicBezTo>
                  <a:pt x="1741399" y="663003"/>
                  <a:pt x="1777846" y="679325"/>
                  <a:pt x="1816274" y="688932"/>
                </a:cubicBezTo>
                <a:cubicBezTo>
                  <a:pt x="1879187" y="704660"/>
                  <a:pt x="1850046" y="696014"/>
                  <a:pt x="1903956" y="713984"/>
                </a:cubicBezTo>
                <a:cubicBezTo>
                  <a:pt x="1912307" y="726510"/>
                  <a:pt x="1917443" y="741924"/>
                  <a:pt x="1929008" y="751562"/>
                </a:cubicBezTo>
                <a:cubicBezTo>
                  <a:pt x="1946435" y="766085"/>
                  <a:pt x="1992854" y="782330"/>
                  <a:pt x="2016690" y="789140"/>
                </a:cubicBezTo>
                <a:cubicBezTo>
                  <a:pt x="2033243" y="793869"/>
                  <a:pt x="2050241" y="796937"/>
                  <a:pt x="2066794" y="801666"/>
                </a:cubicBezTo>
                <a:cubicBezTo>
                  <a:pt x="2079490" y="805293"/>
                  <a:pt x="2091323" y="812184"/>
                  <a:pt x="2104373" y="814192"/>
                </a:cubicBezTo>
                <a:cubicBezTo>
                  <a:pt x="2145847" y="820573"/>
                  <a:pt x="2187902" y="822325"/>
                  <a:pt x="2229633" y="826718"/>
                </a:cubicBezTo>
                <a:lnTo>
                  <a:pt x="2342367" y="839244"/>
                </a:lnTo>
                <a:cubicBezTo>
                  <a:pt x="2468655" y="881340"/>
                  <a:pt x="2272766" y="817111"/>
                  <a:pt x="2430049" y="864296"/>
                </a:cubicBezTo>
                <a:cubicBezTo>
                  <a:pt x="2455342" y="871884"/>
                  <a:pt x="2480153" y="880997"/>
                  <a:pt x="2505205" y="889348"/>
                </a:cubicBezTo>
                <a:lnTo>
                  <a:pt x="2580362" y="914400"/>
                </a:lnTo>
                <a:cubicBezTo>
                  <a:pt x="2592888" y="918576"/>
                  <a:pt x="2605131" y="923725"/>
                  <a:pt x="2617940" y="926927"/>
                </a:cubicBezTo>
                <a:cubicBezTo>
                  <a:pt x="2634641" y="931102"/>
                  <a:pt x="2651555" y="934506"/>
                  <a:pt x="2668044" y="939453"/>
                </a:cubicBezTo>
                <a:cubicBezTo>
                  <a:pt x="2693337" y="947041"/>
                  <a:pt x="2717581" y="958100"/>
                  <a:pt x="2743200" y="964505"/>
                </a:cubicBezTo>
                <a:lnTo>
                  <a:pt x="2793304" y="977031"/>
                </a:lnTo>
                <a:cubicBezTo>
                  <a:pt x="2805830" y="985382"/>
                  <a:pt x="2817125" y="995969"/>
                  <a:pt x="2830882" y="1002083"/>
                </a:cubicBezTo>
                <a:cubicBezTo>
                  <a:pt x="2857026" y="1013702"/>
                  <a:pt x="2923019" y="1033036"/>
                  <a:pt x="2956142" y="1039661"/>
                </a:cubicBezTo>
                <a:cubicBezTo>
                  <a:pt x="2981047" y="1044642"/>
                  <a:pt x="3006247" y="1048012"/>
                  <a:pt x="3031299" y="1052187"/>
                </a:cubicBezTo>
                <a:lnTo>
                  <a:pt x="3219189" y="1114817"/>
                </a:lnTo>
                <a:cubicBezTo>
                  <a:pt x="3255004" y="1126755"/>
                  <a:pt x="3267550" y="1132005"/>
                  <a:pt x="3306871" y="1139869"/>
                </a:cubicBezTo>
                <a:cubicBezTo>
                  <a:pt x="3331775" y="1144850"/>
                  <a:pt x="3356632" y="1152069"/>
                  <a:pt x="3382027" y="1152395"/>
                </a:cubicBezTo>
                <a:cubicBezTo>
                  <a:pt x="3682627" y="1156249"/>
                  <a:pt x="3983276" y="1152395"/>
                  <a:pt x="4283901" y="1152395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514601" y="2240756"/>
            <a:ext cx="3317081" cy="939404"/>
          </a:xfrm>
          <a:custGeom>
            <a:avLst/>
            <a:gdLst>
              <a:gd name="connsiteX0" fmla="*/ 0 w 4423249"/>
              <a:gd name="connsiteY0" fmla="*/ 0 h 1252602"/>
              <a:gd name="connsiteX1" fmla="*/ 62630 w 4423249"/>
              <a:gd name="connsiteY1" fmla="*/ 12526 h 1252602"/>
              <a:gd name="connsiteX2" fmla="*/ 162838 w 4423249"/>
              <a:gd name="connsiteY2" fmla="*/ 25052 h 1252602"/>
              <a:gd name="connsiteX3" fmla="*/ 237995 w 4423249"/>
              <a:gd name="connsiteY3" fmla="*/ 50104 h 1252602"/>
              <a:gd name="connsiteX4" fmla="*/ 275573 w 4423249"/>
              <a:gd name="connsiteY4" fmla="*/ 75156 h 1252602"/>
              <a:gd name="connsiteX5" fmla="*/ 313151 w 4423249"/>
              <a:gd name="connsiteY5" fmla="*/ 87682 h 1252602"/>
              <a:gd name="connsiteX6" fmla="*/ 713984 w 4423249"/>
              <a:gd name="connsiteY6" fmla="*/ 100208 h 1252602"/>
              <a:gd name="connsiteX7" fmla="*/ 789140 w 4423249"/>
              <a:gd name="connsiteY7" fmla="*/ 125260 h 1252602"/>
              <a:gd name="connsiteX8" fmla="*/ 926926 w 4423249"/>
              <a:gd name="connsiteY8" fmla="*/ 150312 h 1252602"/>
              <a:gd name="connsiteX9" fmla="*/ 989556 w 4423249"/>
              <a:gd name="connsiteY9" fmla="*/ 187890 h 1252602"/>
              <a:gd name="connsiteX10" fmla="*/ 1027134 w 4423249"/>
              <a:gd name="connsiteY10" fmla="*/ 200416 h 1252602"/>
              <a:gd name="connsiteX11" fmla="*/ 1102290 w 4423249"/>
              <a:gd name="connsiteY11" fmla="*/ 237994 h 1252602"/>
              <a:gd name="connsiteX12" fmla="*/ 1277655 w 4423249"/>
              <a:gd name="connsiteY12" fmla="*/ 250520 h 1252602"/>
              <a:gd name="connsiteX13" fmla="*/ 1352811 w 4423249"/>
              <a:gd name="connsiteY13" fmla="*/ 275572 h 1252602"/>
              <a:gd name="connsiteX14" fmla="*/ 1427967 w 4423249"/>
              <a:gd name="connsiteY14" fmla="*/ 350728 h 1252602"/>
              <a:gd name="connsiteX15" fmla="*/ 1503123 w 4423249"/>
              <a:gd name="connsiteY15" fmla="*/ 413358 h 1252602"/>
              <a:gd name="connsiteX16" fmla="*/ 1678488 w 4423249"/>
              <a:gd name="connsiteY16" fmla="*/ 450937 h 1252602"/>
              <a:gd name="connsiteX17" fmla="*/ 1778696 w 4423249"/>
              <a:gd name="connsiteY17" fmla="*/ 463463 h 1252602"/>
              <a:gd name="connsiteX18" fmla="*/ 1954060 w 4423249"/>
              <a:gd name="connsiteY18" fmla="*/ 488515 h 1252602"/>
              <a:gd name="connsiteX19" fmla="*/ 2029216 w 4423249"/>
              <a:gd name="connsiteY19" fmla="*/ 526093 h 1252602"/>
              <a:gd name="connsiteX20" fmla="*/ 2054268 w 4423249"/>
              <a:gd name="connsiteY20" fmla="*/ 563671 h 1252602"/>
              <a:gd name="connsiteX21" fmla="*/ 2091847 w 4423249"/>
              <a:gd name="connsiteY21" fmla="*/ 588723 h 1252602"/>
              <a:gd name="connsiteX22" fmla="*/ 2141951 w 4423249"/>
              <a:gd name="connsiteY22" fmla="*/ 626301 h 1252602"/>
              <a:gd name="connsiteX23" fmla="*/ 2179529 w 4423249"/>
              <a:gd name="connsiteY23" fmla="*/ 651353 h 1252602"/>
              <a:gd name="connsiteX24" fmla="*/ 2217107 w 4423249"/>
              <a:gd name="connsiteY24" fmla="*/ 688931 h 1252602"/>
              <a:gd name="connsiteX25" fmla="*/ 2292263 w 4423249"/>
              <a:gd name="connsiteY25" fmla="*/ 713983 h 1252602"/>
              <a:gd name="connsiteX26" fmla="*/ 2329841 w 4423249"/>
              <a:gd name="connsiteY26" fmla="*/ 739035 h 1252602"/>
              <a:gd name="connsiteX27" fmla="*/ 2505205 w 4423249"/>
              <a:gd name="connsiteY27" fmla="*/ 764087 h 1252602"/>
              <a:gd name="connsiteX28" fmla="*/ 2605414 w 4423249"/>
              <a:gd name="connsiteY28" fmla="*/ 814191 h 1252602"/>
              <a:gd name="connsiteX29" fmla="*/ 2655518 w 4423249"/>
              <a:gd name="connsiteY29" fmla="*/ 826717 h 1252602"/>
              <a:gd name="connsiteX30" fmla="*/ 2730674 w 4423249"/>
              <a:gd name="connsiteY30" fmla="*/ 851769 h 1252602"/>
              <a:gd name="connsiteX31" fmla="*/ 2793304 w 4423249"/>
              <a:gd name="connsiteY31" fmla="*/ 864295 h 1252602"/>
              <a:gd name="connsiteX32" fmla="*/ 2830882 w 4423249"/>
              <a:gd name="connsiteY32" fmla="*/ 889347 h 1252602"/>
              <a:gd name="connsiteX33" fmla="*/ 2880986 w 4423249"/>
              <a:gd name="connsiteY33" fmla="*/ 901874 h 1252602"/>
              <a:gd name="connsiteX34" fmla="*/ 2918564 w 4423249"/>
              <a:gd name="connsiteY34" fmla="*/ 914400 h 1252602"/>
              <a:gd name="connsiteX35" fmla="*/ 3006247 w 4423249"/>
              <a:gd name="connsiteY35" fmla="*/ 939452 h 1252602"/>
              <a:gd name="connsiteX36" fmla="*/ 3118981 w 4423249"/>
              <a:gd name="connsiteY36" fmla="*/ 989556 h 1252602"/>
              <a:gd name="connsiteX37" fmla="*/ 3156559 w 4423249"/>
              <a:gd name="connsiteY37" fmla="*/ 1002082 h 1252602"/>
              <a:gd name="connsiteX38" fmla="*/ 3194137 w 4423249"/>
              <a:gd name="connsiteY38" fmla="*/ 1014608 h 1252602"/>
              <a:gd name="connsiteX39" fmla="*/ 3231715 w 4423249"/>
              <a:gd name="connsiteY39" fmla="*/ 1039660 h 1252602"/>
              <a:gd name="connsiteX40" fmla="*/ 3306871 w 4423249"/>
              <a:gd name="connsiteY40" fmla="*/ 1064712 h 1252602"/>
              <a:gd name="connsiteX41" fmla="*/ 3294345 w 4423249"/>
              <a:gd name="connsiteY41" fmla="*/ 1027134 h 1252602"/>
              <a:gd name="connsiteX42" fmla="*/ 3344449 w 4423249"/>
              <a:gd name="connsiteY42" fmla="*/ 1039660 h 1252602"/>
              <a:gd name="connsiteX43" fmla="*/ 3419605 w 4423249"/>
              <a:gd name="connsiteY43" fmla="*/ 1052186 h 1252602"/>
              <a:gd name="connsiteX44" fmla="*/ 3544866 w 4423249"/>
              <a:gd name="connsiteY44" fmla="*/ 1152394 h 1252602"/>
              <a:gd name="connsiteX45" fmla="*/ 3582444 w 4423249"/>
              <a:gd name="connsiteY45" fmla="*/ 1177446 h 1252602"/>
              <a:gd name="connsiteX46" fmla="*/ 3695178 w 4423249"/>
              <a:gd name="connsiteY46" fmla="*/ 1215024 h 1252602"/>
              <a:gd name="connsiteX47" fmla="*/ 3732756 w 4423249"/>
              <a:gd name="connsiteY47" fmla="*/ 1227550 h 1252602"/>
              <a:gd name="connsiteX48" fmla="*/ 3770334 w 4423249"/>
              <a:gd name="connsiteY48" fmla="*/ 1252602 h 1252602"/>
              <a:gd name="connsiteX49" fmla="*/ 4058433 w 4423249"/>
              <a:gd name="connsiteY49" fmla="*/ 1240076 h 1252602"/>
              <a:gd name="connsiteX50" fmla="*/ 4096011 w 4423249"/>
              <a:gd name="connsiteY50" fmla="*/ 1215024 h 1252602"/>
              <a:gd name="connsiteX51" fmla="*/ 4171167 w 4423249"/>
              <a:gd name="connsiteY51" fmla="*/ 1189972 h 1252602"/>
              <a:gd name="connsiteX52" fmla="*/ 4271375 w 4423249"/>
              <a:gd name="connsiteY52" fmla="*/ 1152394 h 1252602"/>
              <a:gd name="connsiteX53" fmla="*/ 4296427 w 4423249"/>
              <a:gd name="connsiteY53" fmla="*/ 1114816 h 1252602"/>
              <a:gd name="connsiteX54" fmla="*/ 4334005 w 4423249"/>
              <a:gd name="connsiteY54" fmla="*/ 1089764 h 1252602"/>
              <a:gd name="connsiteX55" fmla="*/ 4396636 w 4423249"/>
              <a:gd name="connsiteY55" fmla="*/ 1039660 h 1252602"/>
              <a:gd name="connsiteX56" fmla="*/ 4421688 w 4423249"/>
              <a:gd name="connsiteY56" fmla="*/ 1002082 h 1252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4423249" h="1252602">
                <a:moveTo>
                  <a:pt x="0" y="0"/>
                </a:moveTo>
                <a:cubicBezTo>
                  <a:pt x="20877" y="4175"/>
                  <a:pt x="41587" y="9289"/>
                  <a:pt x="62630" y="12526"/>
                </a:cubicBezTo>
                <a:cubicBezTo>
                  <a:pt x="95901" y="17645"/>
                  <a:pt x="129923" y="17999"/>
                  <a:pt x="162838" y="25052"/>
                </a:cubicBezTo>
                <a:cubicBezTo>
                  <a:pt x="188659" y="30585"/>
                  <a:pt x="237995" y="50104"/>
                  <a:pt x="237995" y="50104"/>
                </a:cubicBezTo>
                <a:cubicBezTo>
                  <a:pt x="250521" y="58455"/>
                  <a:pt x="262108" y="68423"/>
                  <a:pt x="275573" y="75156"/>
                </a:cubicBezTo>
                <a:cubicBezTo>
                  <a:pt x="287383" y="81061"/>
                  <a:pt x="299969" y="86929"/>
                  <a:pt x="313151" y="87682"/>
                </a:cubicBezTo>
                <a:cubicBezTo>
                  <a:pt x="446610" y="95308"/>
                  <a:pt x="580373" y="96033"/>
                  <a:pt x="713984" y="100208"/>
                </a:cubicBezTo>
                <a:cubicBezTo>
                  <a:pt x="739036" y="108559"/>
                  <a:pt x="763092" y="120919"/>
                  <a:pt x="789140" y="125260"/>
                </a:cubicBezTo>
                <a:cubicBezTo>
                  <a:pt x="885296" y="141286"/>
                  <a:pt x="839392" y="132805"/>
                  <a:pt x="926926" y="150312"/>
                </a:cubicBezTo>
                <a:cubicBezTo>
                  <a:pt x="947803" y="162838"/>
                  <a:pt x="967780" y="177002"/>
                  <a:pt x="989556" y="187890"/>
                </a:cubicBezTo>
                <a:cubicBezTo>
                  <a:pt x="1001366" y="193795"/>
                  <a:pt x="1015324" y="194511"/>
                  <a:pt x="1027134" y="200416"/>
                </a:cubicBezTo>
                <a:cubicBezTo>
                  <a:pt x="1063512" y="218605"/>
                  <a:pt x="1061118" y="233150"/>
                  <a:pt x="1102290" y="237994"/>
                </a:cubicBezTo>
                <a:cubicBezTo>
                  <a:pt x="1160493" y="244841"/>
                  <a:pt x="1219200" y="246345"/>
                  <a:pt x="1277655" y="250520"/>
                </a:cubicBezTo>
                <a:cubicBezTo>
                  <a:pt x="1302707" y="258871"/>
                  <a:pt x="1334138" y="256899"/>
                  <a:pt x="1352811" y="275572"/>
                </a:cubicBezTo>
                <a:lnTo>
                  <a:pt x="1427967" y="350728"/>
                </a:lnTo>
                <a:cubicBezTo>
                  <a:pt x="1446875" y="369636"/>
                  <a:pt x="1475719" y="403393"/>
                  <a:pt x="1503123" y="413358"/>
                </a:cubicBezTo>
                <a:cubicBezTo>
                  <a:pt x="1547750" y="429586"/>
                  <a:pt x="1628544" y="443802"/>
                  <a:pt x="1678488" y="450937"/>
                </a:cubicBezTo>
                <a:cubicBezTo>
                  <a:pt x="1711812" y="455698"/>
                  <a:pt x="1745342" y="458915"/>
                  <a:pt x="1778696" y="463463"/>
                </a:cubicBezTo>
                <a:lnTo>
                  <a:pt x="1954060" y="488515"/>
                </a:lnTo>
                <a:cubicBezTo>
                  <a:pt x="1984623" y="498703"/>
                  <a:pt x="2004934" y="501811"/>
                  <a:pt x="2029216" y="526093"/>
                </a:cubicBezTo>
                <a:cubicBezTo>
                  <a:pt x="2039861" y="536738"/>
                  <a:pt x="2043623" y="553026"/>
                  <a:pt x="2054268" y="563671"/>
                </a:cubicBezTo>
                <a:cubicBezTo>
                  <a:pt x="2064913" y="574316"/>
                  <a:pt x="2079596" y="579973"/>
                  <a:pt x="2091847" y="588723"/>
                </a:cubicBezTo>
                <a:cubicBezTo>
                  <a:pt x="2108835" y="600857"/>
                  <a:pt x="2124963" y="614167"/>
                  <a:pt x="2141951" y="626301"/>
                </a:cubicBezTo>
                <a:cubicBezTo>
                  <a:pt x="2154201" y="635051"/>
                  <a:pt x="2167964" y="641715"/>
                  <a:pt x="2179529" y="651353"/>
                </a:cubicBezTo>
                <a:cubicBezTo>
                  <a:pt x="2193138" y="662694"/>
                  <a:pt x="2201622" y="680328"/>
                  <a:pt x="2217107" y="688931"/>
                </a:cubicBezTo>
                <a:cubicBezTo>
                  <a:pt x="2240191" y="701755"/>
                  <a:pt x="2270291" y="699335"/>
                  <a:pt x="2292263" y="713983"/>
                </a:cubicBezTo>
                <a:cubicBezTo>
                  <a:pt x="2304789" y="722334"/>
                  <a:pt x="2316376" y="732302"/>
                  <a:pt x="2329841" y="739035"/>
                </a:cubicBezTo>
                <a:cubicBezTo>
                  <a:pt x="2378036" y="763133"/>
                  <a:pt x="2470002" y="760887"/>
                  <a:pt x="2505205" y="764087"/>
                </a:cubicBezTo>
                <a:cubicBezTo>
                  <a:pt x="2538608" y="780788"/>
                  <a:pt x="2569183" y="805133"/>
                  <a:pt x="2605414" y="814191"/>
                </a:cubicBezTo>
                <a:cubicBezTo>
                  <a:pt x="2622115" y="818366"/>
                  <a:pt x="2639029" y="821770"/>
                  <a:pt x="2655518" y="826717"/>
                </a:cubicBezTo>
                <a:cubicBezTo>
                  <a:pt x="2680811" y="834305"/>
                  <a:pt x="2704780" y="846590"/>
                  <a:pt x="2730674" y="851769"/>
                </a:cubicBezTo>
                <a:lnTo>
                  <a:pt x="2793304" y="864295"/>
                </a:lnTo>
                <a:cubicBezTo>
                  <a:pt x="2805830" y="872646"/>
                  <a:pt x="2817045" y="883417"/>
                  <a:pt x="2830882" y="889347"/>
                </a:cubicBezTo>
                <a:cubicBezTo>
                  <a:pt x="2846705" y="896129"/>
                  <a:pt x="2864433" y="897144"/>
                  <a:pt x="2880986" y="901874"/>
                </a:cubicBezTo>
                <a:cubicBezTo>
                  <a:pt x="2893682" y="905501"/>
                  <a:pt x="2905868" y="910773"/>
                  <a:pt x="2918564" y="914400"/>
                </a:cubicBezTo>
                <a:cubicBezTo>
                  <a:pt x="3028672" y="945859"/>
                  <a:pt x="2916139" y="909417"/>
                  <a:pt x="3006247" y="939452"/>
                </a:cubicBezTo>
                <a:cubicBezTo>
                  <a:pt x="3065797" y="979152"/>
                  <a:pt x="3029543" y="959743"/>
                  <a:pt x="3118981" y="989556"/>
                </a:cubicBezTo>
                <a:lnTo>
                  <a:pt x="3156559" y="1002082"/>
                </a:lnTo>
                <a:cubicBezTo>
                  <a:pt x="3169085" y="1006257"/>
                  <a:pt x="3183151" y="1007284"/>
                  <a:pt x="3194137" y="1014608"/>
                </a:cubicBezTo>
                <a:cubicBezTo>
                  <a:pt x="3206663" y="1022959"/>
                  <a:pt x="3217958" y="1033546"/>
                  <a:pt x="3231715" y="1039660"/>
                </a:cubicBezTo>
                <a:cubicBezTo>
                  <a:pt x="3255846" y="1050385"/>
                  <a:pt x="3306871" y="1064712"/>
                  <a:pt x="3306871" y="1064712"/>
                </a:cubicBezTo>
                <a:cubicBezTo>
                  <a:pt x="3302696" y="1052186"/>
                  <a:pt x="3283359" y="1034458"/>
                  <a:pt x="3294345" y="1027134"/>
                </a:cubicBezTo>
                <a:cubicBezTo>
                  <a:pt x="3308669" y="1017585"/>
                  <a:pt x="3327568" y="1036284"/>
                  <a:pt x="3344449" y="1039660"/>
                </a:cubicBezTo>
                <a:cubicBezTo>
                  <a:pt x="3369353" y="1044641"/>
                  <a:pt x="3394553" y="1048011"/>
                  <a:pt x="3419605" y="1052186"/>
                </a:cubicBezTo>
                <a:cubicBezTo>
                  <a:pt x="3491000" y="1123580"/>
                  <a:pt x="3450057" y="1089188"/>
                  <a:pt x="3544866" y="1152394"/>
                </a:cubicBezTo>
                <a:cubicBezTo>
                  <a:pt x="3557392" y="1160745"/>
                  <a:pt x="3568162" y="1172685"/>
                  <a:pt x="3582444" y="1177446"/>
                </a:cubicBezTo>
                <a:lnTo>
                  <a:pt x="3695178" y="1215024"/>
                </a:lnTo>
                <a:cubicBezTo>
                  <a:pt x="3707704" y="1219199"/>
                  <a:pt x="3721770" y="1220226"/>
                  <a:pt x="3732756" y="1227550"/>
                </a:cubicBezTo>
                <a:lnTo>
                  <a:pt x="3770334" y="1252602"/>
                </a:lnTo>
                <a:cubicBezTo>
                  <a:pt x="3866367" y="1248427"/>
                  <a:pt x="3962943" y="1251094"/>
                  <a:pt x="4058433" y="1240076"/>
                </a:cubicBezTo>
                <a:cubicBezTo>
                  <a:pt x="4073388" y="1238350"/>
                  <a:pt x="4082254" y="1221138"/>
                  <a:pt x="4096011" y="1215024"/>
                </a:cubicBezTo>
                <a:cubicBezTo>
                  <a:pt x="4120142" y="1204299"/>
                  <a:pt x="4149195" y="1204620"/>
                  <a:pt x="4171167" y="1189972"/>
                </a:cubicBezTo>
                <a:cubicBezTo>
                  <a:pt x="4226459" y="1153110"/>
                  <a:pt x="4193983" y="1167872"/>
                  <a:pt x="4271375" y="1152394"/>
                </a:cubicBezTo>
                <a:cubicBezTo>
                  <a:pt x="4279726" y="1139868"/>
                  <a:pt x="4285782" y="1125461"/>
                  <a:pt x="4296427" y="1114816"/>
                </a:cubicBezTo>
                <a:cubicBezTo>
                  <a:pt x="4307072" y="1104171"/>
                  <a:pt x="4322249" y="1099168"/>
                  <a:pt x="4334005" y="1089764"/>
                </a:cubicBezTo>
                <a:cubicBezTo>
                  <a:pt x="4423249" y="1018370"/>
                  <a:pt x="4280976" y="1116767"/>
                  <a:pt x="4396636" y="1039660"/>
                </a:cubicBezTo>
                <a:lnTo>
                  <a:pt x="4421688" y="1002082"/>
                </a:lnTo>
              </a:path>
            </a:pathLst>
          </a:cu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197094" y="2078832"/>
            <a:ext cx="4056869" cy="2744983"/>
            <a:chOff x="1520317" y="2667794"/>
            <a:chExt cx="5408168" cy="3661458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640" y="4267054"/>
              <a:ext cx="320010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905487" y="5867901"/>
              <a:ext cx="44187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05" name="TextBox 7"/>
            <p:cNvSpPr txBox="1">
              <a:spLocks noChangeArrowheads="1"/>
            </p:cNvSpPr>
            <p:nvPr/>
          </p:nvSpPr>
          <p:spPr bwMode="auto">
            <a:xfrm>
              <a:off x="3550796" y="5867400"/>
              <a:ext cx="1387306" cy="400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hangingPunct="1">
                <a:buClrTx/>
                <a:defRPr/>
              </a:pPr>
              <a:r>
                <a:rPr lang="en-US" sz="1350">
                  <a:solidFill>
                    <a:srgbClr val="000000"/>
                  </a:solidFill>
                </a:rPr>
                <a:t>Complexity</a:t>
              </a:r>
            </a:p>
          </p:txBody>
        </p:sp>
        <p:sp>
          <p:nvSpPr>
            <p:cNvPr id="33806" name="TextBox 8"/>
            <p:cNvSpPr txBox="1">
              <a:spLocks noChangeArrowheads="1"/>
            </p:cNvSpPr>
            <p:nvPr/>
          </p:nvSpPr>
          <p:spPr bwMode="auto">
            <a:xfrm>
              <a:off x="5791201" y="5867400"/>
              <a:ext cx="1137284" cy="4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hangingPunct="1">
                <a:buClrTx/>
                <a:defRPr/>
              </a:pPr>
              <a:r>
                <a:rPr lang="en-US" sz="825">
                  <a:solidFill>
                    <a:srgbClr val="000000"/>
                  </a:solidFill>
                </a:rPr>
                <a:t>Low Bias</a:t>
              </a:r>
            </a:p>
            <a:p>
              <a:pPr defTabSz="685800" eaLnBrk="1" hangingPunct="1">
                <a:buClrTx/>
                <a:defRPr/>
              </a:pPr>
              <a:r>
                <a:rPr lang="en-US" sz="825">
                  <a:solidFill>
                    <a:srgbClr val="000000"/>
                  </a:solidFill>
                </a:rPr>
                <a:t>High Variance</a:t>
              </a:r>
            </a:p>
          </p:txBody>
        </p:sp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676401" y="5867400"/>
              <a:ext cx="1105228" cy="4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hangingPunct="1">
                <a:buClrTx/>
                <a:defRPr/>
              </a:pPr>
              <a:r>
                <a:rPr lang="en-US" sz="825">
                  <a:solidFill>
                    <a:srgbClr val="000000"/>
                  </a:solidFill>
                </a:rPr>
                <a:t>High Bias</a:t>
              </a:r>
            </a:p>
            <a:p>
              <a:pPr defTabSz="685800" eaLnBrk="1" hangingPunct="1">
                <a:buClrTx/>
                <a:defRPr/>
              </a:pPr>
              <a:r>
                <a:rPr lang="en-US" sz="825">
                  <a:solidFill>
                    <a:srgbClr val="000000"/>
                  </a:solidFill>
                </a:rPr>
                <a:t>Low Variance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 rot="16200000">
              <a:off x="1340590" y="4126285"/>
              <a:ext cx="759490" cy="40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685800" eaLnBrk="1" hangingPunct="1">
                <a:buClrTx/>
                <a:defRPr/>
              </a:pPr>
              <a:r>
                <a:rPr lang="en-US" sz="1350">
                  <a:solidFill>
                    <a:srgbClr val="000000"/>
                  </a:solidFill>
                </a:rPr>
                <a:t>Error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749654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1878" y="2985408"/>
            <a:ext cx="4314825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3045" y="2078830"/>
            <a:ext cx="4494042" cy="1293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E1A81-5746-4280-8D48-484016C01D7A}"/>
              </a:ext>
            </a:extLst>
          </p:cNvPr>
          <p:cNvSpPr/>
          <p:nvPr/>
        </p:nvSpPr>
        <p:spPr>
          <a:xfrm>
            <a:off x="5170393" y="2238933"/>
            <a:ext cx="415187" cy="22409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ED5F2-06D4-4929-9EEF-6B4A69A8E1E1}"/>
              </a:ext>
            </a:extLst>
          </p:cNvPr>
          <p:cNvSpPr txBox="1"/>
          <p:nvPr/>
        </p:nvSpPr>
        <p:spPr>
          <a:xfrm>
            <a:off x="4258721" y="1907469"/>
            <a:ext cx="17940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Apply this model to test set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4FD23-7C89-47AA-A5A4-7099CC255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6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1" grpId="0" animBg="1"/>
      <p:bldP spid="22" grpId="0" animBg="1"/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Examples of image classification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100"/>
              <a:t>Material recognition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2032154" y="1131674"/>
            <a:ext cx="5772150" cy="3502819"/>
            <a:chOff x="152401" y="1752600"/>
            <a:chExt cx="7896224" cy="4791075"/>
          </a:xfrm>
        </p:grpSpPr>
        <p:pic>
          <p:nvPicPr>
            <p:cNvPr id="30726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1752600"/>
              <a:ext cx="3939536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2425" y="2667000"/>
              <a:ext cx="3886200" cy="3876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3321844" y="4712494"/>
            <a:ext cx="2544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[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  <a:hlinkClick r:id="rId4"/>
              </a:rPr>
              <a:t>Bell et al. CVPR 2015</a:t>
            </a:r>
            <a:r>
              <a:rPr lang="en-US" altLang="en-US" sz="1800" kern="120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0829" y="4935751"/>
            <a:ext cx="1200970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kern="1200" dirty="0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Slide credit: D. </a:t>
            </a:r>
            <a:r>
              <a:rPr lang="en-US" sz="900" kern="1200" dirty="0" err="1">
                <a:solidFill>
                  <a:srgbClr val="FFFFFF">
                    <a:lumMod val="65000"/>
                  </a:srgbClr>
                </a:solidFill>
                <a:latin typeface="Calibri"/>
                <a:ea typeface="+mn-ea"/>
                <a:cs typeface="Arial" panose="020B0604020202020204" pitchFamily="34" charset="0"/>
              </a:rPr>
              <a:t>Hoiem</a:t>
            </a:r>
            <a:endParaRPr lang="en-US" sz="900" kern="1200" dirty="0">
              <a:solidFill>
                <a:srgbClr val="FFFFFF">
                  <a:lumMod val="65000"/>
                </a:srgbClr>
              </a:solidFill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F123C4-9607-4951-914D-71373511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D0B423-C94B-486F-8172-0B3ECB2B549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9258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tips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9830"/>
            <a:ext cx="8229600" cy="37729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Try simple classifiers first</a:t>
            </a:r>
          </a:p>
          <a:p>
            <a:pPr marL="131445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Better to have </a:t>
            </a:r>
            <a:r>
              <a:rPr lang="en-US" dirty="0">
                <a:solidFill>
                  <a:srgbClr val="00B050"/>
                </a:solidFill>
              </a:rPr>
              <a:t>smart features and simple classifiers</a:t>
            </a:r>
            <a:r>
              <a:rPr lang="en-US" dirty="0"/>
              <a:t> than </a:t>
            </a:r>
            <a:r>
              <a:rPr lang="en-US" dirty="0">
                <a:solidFill>
                  <a:srgbClr val="FF0000"/>
                </a:solidFill>
              </a:rPr>
              <a:t>simple features and smart classifiers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dirty="0"/>
              <a:t>Use increasingly powerful classifiers with more training data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As an additional technique for reducing variance, try </a:t>
            </a:r>
            <a:r>
              <a:rPr lang="en-US" i="1" dirty="0"/>
              <a:t>regularizing</a:t>
            </a:r>
            <a:r>
              <a:rPr lang="en-US" dirty="0"/>
              <a:t> the parameters (penalize high magnitude weights)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47113" y="4936331"/>
            <a:ext cx="1300356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Slide credit: D. </a:t>
            </a:r>
            <a:r>
              <a:rPr lang="en-US" sz="900" dirty="0" err="1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Hoiem</a:t>
            </a:r>
            <a:endParaRPr lang="en-US" sz="900" dirty="0">
              <a:solidFill>
                <a:srgbClr val="FFFFFF">
                  <a:lumMod val="6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14C03F-FA50-4C20-9128-0C4A5C84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95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6C62B-3F64-44A7-197C-B84B7191D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533778B4-20D7-9011-B7B2-DB27C856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tips: Bias/Variance</a:t>
            </a:r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ED798-F9E0-D751-179E-7578C658DCD2}"/>
              </a:ext>
            </a:extLst>
          </p:cNvPr>
          <p:cNvSpPr txBox="1"/>
          <p:nvPr/>
        </p:nvSpPr>
        <p:spPr>
          <a:xfrm>
            <a:off x="6688087" y="4936331"/>
            <a:ext cx="205697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900" dirty="0">
                <a:solidFill>
                  <a:srgbClr val="FFFFFF">
                    <a:lumMod val="65000"/>
                  </a:srgbClr>
                </a:solidFill>
                <a:cs typeface="Arial" panose="020B0604020202020204" pitchFamily="34" charset="0"/>
              </a:rPr>
              <a:t>Adapted from Andrew Ng - Coursera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A5C3E6-DACE-E5C9-698E-B369C039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0DF96-F274-40C6-8142-9F4ED797B643}" type="slidenum">
              <a:rPr lang="en-US" altLang="en-US" smtClean="0"/>
              <a:pPr/>
              <a:t>91</a:t>
            </a:fld>
            <a:endParaRPr lang="en-US" alt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D780F1-4AC3-EA91-CCE8-C38AE9DE6FE8}"/>
              </a:ext>
            </a:extLst>
          </p:cNvPr>
          <p:cNvCxnSpPr/>
          <p:nvPr/>
        </p:nvCxnSpPr>
        <p:spPr>
          <a:xfrm>
            <a:off x="2421290" y="2929554"/>
            <a:ext cx="38245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BE6B5B-78A8-5B02-DF24-4671E86060D1}"/>
              </a:ext>
            </a:extLst>
          </p:cNvPr>
          <p:cNvCxnSpPr>
            <a:cxnSpLocks/>
          </p:cNvCxnSpPr>
          <p:nvPr/>
        </p:nvCxnSpPr>
        <p:spPr>
          <a:xfrm flipV="1">
            <a:off x="2573690" y="1084853"/>
            <a:ext cx="0" cy="2051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15FBAA-BC08-0385-7548-A3CD9A3B2C9B}"/>
              </a:ext>
            </a:extLst>
          </p:cNvPr>
          <p:cNvSpPr txBox="1"/>
          <p:nvPr/>
        </p:nvSpPr>
        <p:spPr>
          <a:xfrm>
            <a:off x="3311836" y="2888570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Degree of polynomial 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A02807-FE99-15D9-2CA3-203C648CD13A}"/>
              </a:ext>
            </a:extLst>
          </p:cNvPr>
          <p:cNvSpPr txBox="1"/>
          <p:nvPr/>
        </p:nvSpPr>
        <p:spPr>
          <a:xfrm>
            <a:off x="1991479" y="115371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Error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E469D-10EA-5947-F57B-CF80B1A26480}"/>
              </a:ext>
            </a:extLst>
          </p:cNvPr>
          <p:cNvSpPr txBox="1"/>
          <p:nvPr/>
        </p:nvSpPr>
        <p:spPr>
          <a:xfrm>
            <a:off x="2508754" y="2888568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DA02B2-1B6B-64B7-6C8B-B14DFDEB4E86}"/>
              </a:ext>
            </a:extLst>
          </p:cNvPr>
          <p:cNvSpPr txBox="1"/>
          <p:nvPr/>
        </p:nvSpPr>
        <p:spPr>
          <a:xfrm>
            <a:off x="2859937" y="2897845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FE91B0-7578-5554-FC15-3BC4A1E3C753}"/>
              </a:ext>
            </a:extLst>
          </p:cNvPr>
          <p:cNvSpPr txBox="1"/>
          <p:nvPr/>
        </p:nvSpPr>
        <p:spPr>
          <a:xfrm>
            <a:off x="5532207" y="2888567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  n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5488B81A-D1D7-B2A4-F768-636C8732D77A}"/>
              </a:ext>
            </a:extLst>
          </p:cNvPr>
          <p:cNvCxnSpPr>
            <a:cxnSpLocks/>
          </p:cNvCxnSpPr>
          <p:nvPr/>
        </p:nvCxnSpPr>
        <p:spPr>
          <a:xfrm>
            <a:off x="2650780" y="1223156"/>
            <a:ext cx="3070301" cy="1568383"/>
          </a:xfrm>
          <a:prstGeom prst="curvedConnector3">
            <a:avLst>
              <a:gd name="adj1" fmla="val 442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2220A8F-EA1A-2AA6-37E0-9BDBAEDAF22A}"/>
              </a:ext>
            </a:extLst>
          </p:cNvPr>
          <p:cNvSpPr txBox="1"/>
          <p:nvPr/>
        </p:nvSpPr>
        <p:spPr>
          <a:xfrm>
            <a:off x="5848302" y="2659212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Error</a:t>
            </a:r>
            <a:r>
              <a:rPr lang="en-US" baseline="-25000" dirty="0">
                <a:solidFill>
                  <a:srgbClr val="FF0000"/>
                </a:solidFill>
              </a:rPr>
              <a:t>train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8EDFA1A-69D5-5E81-28EC-0C9E714851FB}"/>
              </a:ext>
            </a:extLst>
          </p:cNvPr>
          <p:cNvSpPr/>
          <p:nvPr/>
        </p:nvSpPr>
        <p:spPr>
          <a:xfrm>
            <a:off x="2747293" y="1204123"/>
            <a:ext cx="3164619" cy="1367627"/>
          </a:xfrm>
          <a:custGeom>
            <a:avLst/>
            <a:gdLst>
              <a:gd name="connsiteX0" fmla="*/ 0 w 3164619"/>
              <a:gd name="connsiteY0" fmla="*/ 0 h 1367627"/>
              <a:gd name="connsiteX1" fmla="*/ 1502797 w 3164619"/>
              <a:gd name="connsiteY1" fmla="*/ 1367624 h 1367627"/>
              <a:gd name="connsiteX2" fmla="*/ 3164619 w 3164619"/>
              <a:gd name="connsiteY2" fmla="*/ 15903 h 1367627"/>
              <a:gd name="connsiteX3" fmla="*/ 3164619 w 3164619"/>
              <a:gd name="connsiteY3" fmla="*/ 15903 h 136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4619" h="1367627">
                <a:moveTo>
                  <a:pt x="0" y="0"/>
                </a:moveTo>
                <a:cubicBezTo>
                  <a:pt x="487680" y="682487"/>
                  <a:pt x="975361" y="1364974"/>
                  <a:pt x="1502797" y="1367624"/>
                </a:cubicBezTo>
                <a:cubicBezTo>
                  <a:pt x="2030233" y="1370274"/>
                  <a:pt x="3164619" y="15903"/>
                  <a:pt x="3164619" y="15903"/>
                </a:cubicBezTo>
                <a:lnTo>
                  <a:pt x="3164619" y="15903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E8CA34-E194-CCAD-EA38-01085CB9C5E7}"/>
              </a:ext>
            </a:extLst>
          </p:cNvPr>
          <p:cNvSpPr txBox="1"/>
          <p:nvPr/>
        </p:nvSpPr>
        <p:spPr>
          <a:xfrm>
            <a:off x="5911912" y="1074057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Error</a:t>
            </a:r>
            <a:r>
              <a:rPr lang="en-US" baseline="-25000" dirty="0">
                <a:solidFill>
                  <a:srgbClr val="00B050"/>
                </a:solidFill>
              </a:rPr>
              <a:t>test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50113D9-E0E9-8B22-26B5-4D94772FCB6F}"/>
              </a:ext>
            </a:extLst>
          </p:cNvPr>
          <p:cNvSpPr/>
          <p:nvPr/>
        </p:nvSpPr>
        <p:spPr>
          <a:xfrm>
            <a:off x="2747293" y="1153716"/>
            <a:ext cx="246491" cy="219725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3B4140-CD12-A1F3-BE6D-03EC183FCE99}"/>
              </a:ext>
            </a:extLst>
          </p:cNvPr>
          <p:cNvSpPr/>
          <p:nvPr/>
        </p:nvSpPr>
        <p:spPr>
          <a:xfrm>
            <a:off x="5488860" y="1153715"/>
            <a:ext cx="246491" cy="219725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F394A6-6BEC-A662-34FD-36680B61FF25}"/>
              </a:ext>
            </a:extLst>
          </p:cNvPr>
          <p:cNvSpPr txBox="1"/>
          <p:nvPr/>
        </p:nvSpPr>
        <p:spPr>
          <a:xfrm>
            <a:off x="2421290" y="3533855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High Bias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(Underfit)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8B1988-B50B-B14F-6455-9C136DC2838F}"/>
              </a:ext>
            </a:extLst>
          </p:cNvPr>
          <p:cNvSpPr txBox="1"/>
          <p:nvPr/>
        </p:nvSpPr>
        <p:spPr>
          <a:xfrm>
            <a:off x="5135852" y="3533855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High Variance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(Overfit)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9656E5-F07A-9592-2AF4-97D8568F219A}"/>
              </a:ext>
            </a:extLst>
          </p:cNvPr>
          <p:cNvSpPr txBox="1"/>
          <p:nvPr/>
        </p:nvSpPr>
        <p:spPr>
          <a:xfrm>
            <a:off x="6761431" y="2986366"/>
            <a:ext cx="171713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Training Examples </a:t>
            </a:r>
          </a:p>
          <a:p>
            <a:r>
              <a:rPr lang="en-US" dirty="0"/>
              <a:t>  - Get more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Features</a:t>
            </a:r>
          </a:p>
          <a:p>
            <a:r>
              <a:rPr lang="en-US" dirty="0"/>
              <a:t> - Try smaller set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Regularizer</a:t>
            </a:r>
          </a:p>
          <a:p>
            <a:r>
              <a:rPr lang="en-US" dirty="0"/>
              <a:t> - Increase </a:t>
            </a:r>
            <a:r>
              <a:rPr lang="el-GR" sz="1400" b="0" i="0" dirty="0">
                <a:solidFill>
                  <a:srgbClr val="1F1F1F"/>
                </a:solidFill>
                <a:effectLst/>
                <a:latin typeface="Google Sans"/>
              </a:rPr>
              <a:t>λ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B26D2B-0DDF-E55B-34C4-152EF34903AD}"/>
              </a:ext>
            </a:extLst>
          </p:cNvPr>
          <p:cNvSpPr txBox="1"/>
          <p:nvPr/>
        </p:nvSpPr>
        <p:spPr>
          <a:xfrm>
            <a:off x="538464" y="2986366"/>
            <a:ext cx="18069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Polynomial features </a:t>
            </a:r>
          </a:p>
          <a:p>
            <a:r>
              <a:rPr lang="en-US" dirty="0"/>
              <a:t>  - Add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Features</a:t>
            </a:r>
          </a:p>
          <a:p>
            <a:r>
              <a:rPr lang="en-US" dirty="0"/>
              <a:t> - Try additional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Regularizer</a:t>
            </a:r>
          </a:p>
          <a:p>
            <a:r>
              <a:rPr lang="en-US" dirty="0"/>
              <a:t> - Decrease </a:t>
            </a:r>
            <a:r>
              <a:rPr lang="el-GR" sz="1400" b="0" i="0" dirty="0">
                <a:solidFill>
                  <a:srgbClr val="1F1F1F"/>
                </a:solidFill>
                <a:effectLst/>
                <a:latin typeface="Google Sans"/>
              </a:rPr>
              <a:t>λ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7F456A-4884-A3CC-F8AB-DA81E674A809}"/>
              </a:ext>
            </a:extLst>
          </p:cNvPr>
          <p:cNvSpPr txBox="1"/>
          <p:nvPr/>
        </p:nvSpPr>
        <p:spPr>
          <a:xfrm>
            <a:off x="3501292" y="3350974"/>
            <a:ext cx="1608133" cy="30777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Model Complexity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AE0AFDC-26A6-08A9-C5E2-3E74DBA7C9DA}"/>
              </a:ext>
            </a:extLst>
          </p:cNvPr>
          <p:cNvCxnSpPr/>
          <p:nvPr/>
        </p:nvCxnSpPr>
        <p:spPr>
          <a:xfrm>
            <a:off x="3975653" y="3261279"/>
            <a:ext cx="779228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019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E(\bfw) = \frac{1}{2} \sum_{n=1}^N \left\{ y(x_n, \bfw) - t_n&#10;    \right\}^2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5"/>
  <p:tag name="PICTUREFILESIZE" val="54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5"/>
  <p:tag name="PICTUREFILESIZE" val="145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}&#10;&amp; $\ln \lambda = - \infty$ &amp; $\ln \lambda = -18$ &amp; $\ln \lambda = 0$ \\ \hline &#10;$w_{ 0}^{\star}$ &amp;        0.35  &amp;       0.35  &amp;       0.13 \\&#10;$w_{ 1}^{\star}$ &amp;      232.37  &amp;       4.74  &amp;      -0.05 \\&#10;$w_{ 2}^{\star}$ &amp;    -5321.83  &amp;      -0.77  &amp;      -0.06 \\&#10;$w_{ 3}^{\star}$ &amp;    48568.31  &amp;     -31.97  &amp;      -0.05 \\&#10;$w_{ 4}^{\star}$ &amp;  -231639.30  &amp;      -3.89  &amp;      -0.03 \\&#10;$w_{ 5}^{\star}$ &amp;   640042.26  &amp;      55.28  &amp;      -0.02 \\&#10;$w_{ 6}^{\star}$ &amp;  -1061800.52  &amp;      41.32  &amp;      -0.01 \\&#10;$w_{ 7}^{\star}$ &amp;  1042400.18  &amp;     -45.95  &amp;      -0.00 \\&#10;$w_{ 8}^{\star}$ &amp;  -557682.99  &amp;     -91.53  &amp;       0.00 \\&#10;$w_{ 9}^{\star}$ &amp;   125201.43  &amp;      72.68  &amp;       0.01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93"/>
  <p:tag name="PICTUREFILESIZE" val="330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6"/>
  <p:tag name="PICTUREFILESIZE" val="12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5"/>
  <p:tag name="PICTUREFILESIZE" val="16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   y(x, \bfw) = w_0 + w_1 x + w_2 x^2 + \ldots + w_M x^M =&#10;    \sum_{j=0}^M w_j x^j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236"/>
  <p:tag name="PICTUREFILESIZE" val="72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 E(\bfw) = \frac{1}{2} \sum_{n=1}^N \left\{ y(x_n, \bfw) - t_n&#10;    \right\}^2&#10;\]&#10;\end{document}&#10;"/>
  <p:tag name="FILENAME" val="TP_tmp"/>
  <p:tag name="FORMAT" val="png256"/>
  <p:tag name="RES" val="600"/>
  <p:tag name="BLEND" val="0"/>
  <p:tag name="TRANSPARENT" val="0"/>
  <p:tag name="TBUG" val="0"/>
  <p:tag name="ALLOWFS" val="0"/>
  <p:tag name="ORIGWIDTH" val="135"/>
  <p:tag name="PICTUREFILESIZE" val="54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E_{\rm RMS} = \sqrt{2E(\bfw^\star)/N}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96"/>
  <p:tag name="PICTUREFILESIZE" val="357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5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3"/>
  <p:tag name="PICTUREFILESIZE" val="15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N = 100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38"/>
  <p:tag name="PICTUREFILESIZE" val="15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usepackage{color}&#10;\begin{document}&#10;\[&#10;    \widetilde{E}(\bfw) = \frac{1}{2} \sum_{n=1}^N&#10;    \left\{ y(x_n, \bfw) - t_n \right\}^2&#10;    \color{red} + \frac{\lambda}{2} \| \bfw \|^2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9"/>
  <p:tag name="PICTUREFILESIZE" val="66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usepackage{color}&#10;\begin{document}&#10;\[&#10;    \widetilde{E}(\bfw) = \frac{1}{2} \sum_{n=1}^N&#10;    \left\{ y(x_n, \bfw) - t_n \right\}^2&#10;    \color{red} + \frac{\lambda}{2} \| \bfw \|^2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179"/>
  <p:tag name="PICTUREFILESIZE" val="66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[&#10;\ln \lambda = -18&#10;\]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47"/>
  <p:tag name="PICTUREFILESIZE" val="1652"/>
</p:tagLst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11403</TotalTime>
  <Words>4203</Words>
  <Application>Microsoft Macintosh PowerPoint</Application>
  <PresentationFormat>On-screen Show (16:9)</PresentationFormat>
  <Paragraphs>871</Paragraphs>
  <Slides>91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109" baseType="lpstr">
      <vt:lpstr>SimSun</vt:lpstr>
      <vt:lpstr>Arial</vt:lpstr>
      <vt:lpstr>Arial</vt:lpstr>
      <vt:lpstr>Book Antiqua</vt:lpstr>
      <vt:lpstr>Calibri</vt:lpstr>
      <vt:lpstr>Cambria Math</vt:lpstr>
      <vt:lpstr>cmmi10</vt:lpstr>
      <vt:lpstr>cmr10</vt:lpstr>
      <vt:lpstr>Courier New</vt:lpstr>
      <vt:lpstr>Google Sans</vt:lpstr>
      <vt:lpstr>Lucida Grande</vt:lpstr>
      <vt:lpstr>Symbol</vt:lpstr>
      <vt:lpstr>Tahoma</vt:lpstr>
      <vt:lpstr>times new roman</vt:lpstr>
      <vt:lpstr>times new roman</vt:lpstr>
      <vt:lpstr>Wingdings</vt:lpstr>
      <vt:lpstr>Brilho</vt:lpstr>
      <vt:lpstr>Equation</vt:lpstr>
      <vt:lpstr>CS 1674: Visual Recognition</vt:lpstr>
      <vt:lpstr>Plan for this lecture</vt:lpstr>
      <vt:lpstr>Classification</vt:lpstr>
      <vt:lpstr>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Examples of image classification</vt:lpstr>
      <vt:lpstr>Recognition: A machine learning approach</vt:lpstr>
      <vt:lpstr>The machine learning framework</vt:lpstr>
      <vt:lpstr>The machine learning framework</vt:lpstr>
      <vt:lpstr>The old-school way</vt:lpstr>
      <vt:lpstr>The simplest classifier</vt:lpstr>
      <vt:lpstr>K-Nearest Neighbors classification</vt:lpstr>
      <vt:lpstr>PowerPoint Presentation</vt:lpstr>
      <vt:lpstr>The Importance of Data</vt:lpstr>
      <vt:lpstr>Linear classifier</vt:lpstr>
      <vt:lpstr>Linear Classifier</vt:lpstr>
      <vt:lpstr>Lines in R2</vt:lpstr>
      <vt:lpstr>Lines in R2</vt:lpstr>
      <vt:lpstr>Lines in R2</vt:lpstr>
      <vt:lpstr>Lines in R2</vt:lpstr>
      <vt:lpstr>Lines in R2</vt:lpstr>
      <vt:lpstr>Linear classifiers</vt:lpstr>
      <vt:lpstr>Linear classifiers</vt:lpstr>
      <vt:lpstr>Support vector machines </vt:lpstr>
      <vt:lpstr>Support vector machines</vt:lpstr>
      <vt:lpstr>Support vector machines</vt:lpstr>
      <vt:lpstr>Support vector machines</vt:lpstr>
      <vt:lpstr>Finding the maximum margin line</vt:lpstr>
      <vt:lpstr>Finding the maximum margin line</vt:lpstr>
      <vt:lpstr>Finding the maximum margin line</vt:lpstr>
      <vt:lpstr>Inner product</vt:lpstr>
      <vt:lpstr>Nonlinear SVMs</vt:lpstr>
      <vt:lpstr>Nonlinear SVMs</vt:lpstr>
      <vt:lpstr>Nonlinear kernel: Example</vt:lpstr>
      <vt:lpstr>The “Kernel Trick”</vt:lpstr>
      <vt:lpstr>Examples of kernel functions</vt:lpstr>
      <vt:lpstr>Hard-margin SVMs</vt:lpstr>
      <vt:lpstr>Soft-margin SVMs</vt:lpstr>
      <vt:lpstr>Soft-margin SVMs</vt:lpstr>
      <vt:lpstr>Soft-margin SVMs</vt:lpstr>
      <vt:lpstr>What about multi-class SVMs?</vt:lpstr>
      <vt:lpstr>Multi-class problems</vt:lpstr>
      <vt:lpstr>Multi-class problems</vt:lpstr>
      <vt:lpstr>Using SVMs</vt:lpstr>
      <vt:lpstr>Some SVM packages</vt:lpstr>
      <vt:lpstr>Linear classifiers vs nearest neighbors</vt:lpstr>
      <vt:lpstr>Beyond Bags of Features: Spatial Pyramid Matching  for Recognizing Natural Scene Categories</vt:lpstr>
      <vt:lpstr>Scene category dataset</vt:lpstr>
      <vt:lpstr>Bag-of-words representation </vt:lpstr>
      <vt:lpstr>Image categorization with bag of words</vt:lpstr>
      <vt:lpstr>Feature extraction (on which BOW is based)</vt:lpstr>
      <vt:lpstr>What about spatial layout?</vt:lpstr>
      <vt:lpstr>Spatial pyramid</vt:lpstr>
      <vt:lpstr>Spatial pyramid</vt:lpstr>
      <vt:lpstr>Pyramid Matching  [Indyk &amp; Thaper (2003), Grauman &amp; Darrell (2005)]</vt:lpstr>
      <vt:lpstr>Scene category dataset</vt:lpstr>
      <vt:lpstr>Scene Category Confusions</vt:lpstr>
      <vt:lpstr>Caltech101 dataset</vt:lpstr>
      <vt:lpstr>Training vs Testing</vt:lpstr>
      <vt:lpstr>Generalization</vt:lpstr>
      <vt:lpstr>Generalization</vt:lpstr>
      <vt:lpstr>Generalization: Bias/Variance</vt:lpstr>
      <vt:lpstr>Generalization: Bias/Variance</vt:lpstr>
      <vt:lpstr>Generalization: Bias/Variance</vt:lpstr>
      <vt:lpstr>Generalization</vt:lpstr>
      <vt:lpstr>Polynomial Curve Fitting </vt:lpstr>
      <vt:lpstr>Sum-of-Squares Error Function</vt:lpstr>
      <vt:lpstr>0th Order Polynomial</vt:lpstr>
      <vt:lpstr>1st Order Polynomial</vt:lpstr>
      <vt:lpstr>3rd Order Polynomial</vt:lpstr>
      <vt:lpstr>9th Order Polynomial</vt:lpstr>
      <vt:lpstr>Over-fitting</vt:lpstr>
      <vt:lpstr>Data Set Size: </vt:lpstr>
      <vt:lpstr>Data Set Size: </vt:lpstr>
      <vt:lpstr>Regularization</vt:lpstr>
      <vt:lpstr>Regularization</vt:lpstr>
      <vt:lpstr>Regularization: </vt:lpstr>
      <vt:lpstr>Regularization: </vt:lpstr>
      <vt:lpstr>Polynomial Coefficients   </vt:lpstr>
      <vt:lpstr>Polynomial Coefficients   </vt:lpstr>
      <vt:lpstr>Regularization:           vs. </vt:lpstr>
      <vt:lpstr>Training vs test error</vt:lpstr>
      <vt:lpstr>The effect of training set size</vt:lpstr>
      <vt:lpstr>Choosing the trade-off between bias and variance</vt:lpstr>
      <vt:lpstr>Generalization tips</vt:lpstr>
      <vt:lpstr>Generalization tips: Bias/Variance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257</cp:revision>
  <cp:lastPrinted>2024-10-08T12:55:31Z</cp:lastPrinted>
  <dcterms:created xsi:type="dcterms:W3CDTF">2011-07-05T14:46:51Z</dcterms:created>
  <dcterms:modified xsi:type="dcterms:W3CDTF">2024-10-08T12:55:33Z</dcterms:modified>
</cp:coreProperties>
</file>