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359_29908B4A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comments/modernComment_2FE_8144504F.xml" ContentType="application/vnd.ms-powerpoint.comments+xml"/>
  <Override PartName="/ppt/comments/modernComment_2FF_BC03AC64.xml" ContentType="application/vnd.ms-powerpoint.comments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59"/>
  </p:notesMasterIdLst>
  <p:sldIdLst>
    <p:sldId id="589" r:id="rId2"/>
    <p:sldId id="434" r:id="rId3"/>
    <p:sldId id="852" r:id="rId4"/>
    <p:sldId id="435" r:id="rId5"/>
    <p:sldId id="686" r:id="rId6"/>
    <p:sldId id="687" r:id="rId7"/>
    <p:sldId id="688" r:id="rId8"/>
    <p:sldId id="310" r:id="rId9"/>
    <p:sldId id="443" r:id="rId10"/>
    <p:sldId id="853" r:id="rId11"/>
    <p:sldId id="854" r:id="rId12"/>
    <p:sldId id="855" r:id="rId13"/>
    <p:sldId id="856" r:id="rId14"/>
    <p:sldId id="857" r:id="rId15"/>
    <p:sldId id="706" r:id="rId16"/>
    <p:sldId id="858" r:id="rId17"/>
    <p:sldId id="450" r:id="rId18"/>
    <p:sldId id="838" r:id="rId19"/>
    <p:sldId id="839" r:id="rId20"/>
    <p:sldId id="859" r:id="rId21"/>
    <p:sldId id="860" r:id="rId22"/>
    <p:sldId id="861" r:id="rId23"/>
    <p:sldId id="862" r:id="rId24"/>
    <p:sldId id="863" r:id="rId25"/>
    <p:sldId id="864" r:id="rId26"/>
    <p:sldId id="458" r:id="rId27"/>
    <p:sldId id="865" r:id="rId28"/>
    <p:sldId id="866" r:id="rId29"/>
    <p:sldId id="641" r:id="rId30"/>
    <p:sldId id="643" r:id="rId31"/>
    <p:sldId id="645" r:id="rId32"/>
    <p:sldId id="646" r:id="rId33"/>
    <p:sldId id="647" r:id="rId34"/>
    <p:sldId id="648" r:id="rId35"/>
    <p:sldId id="649" r:id="rId36"/>
    <p:sldId id="650" r:id="rId37"/>
    <p:sldId id="651" r:id="rId38"/>
    <p:sldId id="652" r:id="rId39"/>
    <p:sldId id="653" r:id="rId40"/>
    <p:sldId id="654" r:id="rId41"/>
    <p:sldId id="655" r:id="rId42"/>
    <p:sldId id="703" r:id="rId43"/>
    <p:sldId id="704" r:id="rId44"/>
    <p:sldId id="815" r:id="rId45"/>
    <p:sldId id="657" r:id="rId46"/>
    <p:sldId id="658" r:id="rId47"/>
    <p:sldId id="506" r:id="rId48"/>
    <p:sldId id="507" r:id="rId49"/>
    <p:sldId id="508" r:id="rId50"/>
    <p:sldId id="509" r:id="rId51"/>
    <p:sldId id="510" r:id="rId52"/>
    <p:sldId id="511" r:id="rId53"/>
    <p:sldId id="515" r:id="rId54"/>
    <p:sldId id="517" r:id="rId55"/>
    <p:sldId id="519" r:id="rId56"/>
    <p:sldId id="1041" r:id="rId57"/>
    <p:sldId id="709" r:id="rId58"/>
    <p:sldId id="710" r:id="rId59"/>
    <p:sldId id="659" r:id="rId60"/>
    <p:sldId id="660" r:id="rId61"/>
    <p:sldId id="525" r:id="rId62"/>
    <p:sldId id="705" r:id="rId63"/>
    <p:sldId id="834" r:id="rId64"/>
    <p:sldId id="835" r:id="rId65"/>
    <p:sldId id="836" r:id="rId66"/>
    <p:sldId id="816" r:id="rId67"/>
    <p:sldId id="817" r:id="rId68"/>
    <p:sldId id="818" r:id="rId69"/>
    <p:sldId id="819" r:id="rId70"/>
    <p:sldId id="820" r:id="rId71"/>
    <p:sldId id="821" r:id="rId72"/>
    <p:sldId id="822" r:id="rId73"/>
    <p:sldId id="823" r:id="rId74"/>
    <p:sldId id="824" r:id="rId75"/>
    <p:sldId id="825" r:id="rId76"/>
    <p:sldId id="826" r:id="rId77"/>
    <p:sldId id="827" r:id="rId78"/>
    <p:sldId id="828" r:id="rId79"/>
    <p:sldId id="829" r:id="rId80"/>
    <p:sldId id="830" r:id="rId81"/>
    <p:sldId id="831" r:id="rId82"/>
    <p:sldId id="832" r:id="rId83"/>
    <p:sldId id="1046" r:id="rId84"/>
    <p:sldId id="718" r:id="rId85"/>
    <p:sldId id="719" r:id="rId86"/>
    <p:sldId id="720" r:id="rId87"/>
    <p:sldId id="725" r:id="rId88"/>
    <p:sldId id="727" r:id="rId89"/>
    <p:sldId id="726" r:id="rId90"/>
    <p:sldId id="728" r:id="rId91"/>
    <p:sldId id="729" r:id="rId92"/>
    <p:sldId id="730" r:id="rId93"/>
    <p:sldId id="731" r:id="rId94"/>
    <p:sldId id="732" r:id="rId95"/>
    <p:sldId id="733" r:id="rId96"/>
    <p:sldId id="734" r:id="rId97"/>
    <p:sldId id="735" r:id="rId98"/>
    <p:sldId id="736" r:id="rId99"/>
    <p:sldId id="737" r:id="rId100"/>
    <p:sldId id="738" r:id="rId101"/>
    <p:sldId id="739" r:id="rId102"/>
    <p:sldId id="740" r:id="rId103"/>
    <p:sldId id="741" r:id="rId104"/>
    <p:sldId id="742" r:id="rId105"/>
    <p:sldId id="743" r:id="rId106"/>
    <p:sldId id="744" r:id="rId107"/>
    <p:sldId id="745" r:id="rId108"/>
    <p:sldId id="746" r:id="rId109"/>
    <p:sldId id="747" r:id="rId110"/>
    <p:sldId id="748" r:id="rId111"/>
    <p:sldId id="749" r:id="rId112"/>
    <p:sldId id="750" r:id="rId113"/>
    <p:sldId id="751" r:id="rId114"/>
    <p:sldId id="752" r:id="rId115"/>
    <p:sldId id="753" r:id="rId116"/>
    <p:sldId id="754" r:id="rId117"/>
    <p:sldId id="755" r:id="rId118"/>
    <p:sldId id="756" r:id="rId119"/>
    <p:sldId id="758" r:id="rId120"/>
    <p:sldId id="759" r:id="rId121"/>
    <p:sldId id="984" r:id="rId122"/>
    <p:sldId id="761" r:id="rId123"/>
    <p:sldId id="762" r:id="rId124"/>
    <p:sldId id="763" r:id="rId125"/>
    <p:sldId id="764" r:id="rId126"/>
    <p:sldId id="1032" r:id="rId127"/>
    <p:sldId id="1034" r:id="rId128"/>
    <p:sldId id="1049" r:id="rId129"/>
    <p:sldId id="1037" r:id="rId130"/>
    <p:sldId id="1039" r:id="rId131"/>
    <p:sldId id="1040" r:id="rId132"/>
    <p:sldId id="766" r:id="rId133"/>
    <p:sldId id="847" r:id="rId134"/>
    <p:sldId id="851" r:id="rId135"/>
    <p:sldId id="767" r:id="rId136"/>
    <p:sldId id="1050" r:id="rId137"/>
    <p:sldId id="1051" r:id="rId138"/>
    <p:sldId id="769" r:id="rId139"/>
    <p:sldId id="768" r:id="rId140"/>
    <p:sldId id="1047" r:id="rId141"/>
    <p:sldId id="1048" r:id="rId142"/>
    <p:sldId id="1052" r:id="rId143"/>
    <p:sldId id="1053" r:id="rId144"/>
    <p:sldId id="1054" r:id="rId145"/>
    <p:sldId id="1055" r:id="rId146"/>
    <p:sldId id="770" r:id="rId147"/>
    <p:sldId id="849" r:id="rId148"/>
    <p:sldId id="771" r:id="rId149"/>
    <p:sldId id="772" r:id="rId150"/>
    <p:sldId id="841" r:id="rId151"/>
    <p:sldId id="842" r:id="rId152"/>
    <p:sldId id="843" r:id="rId153"/>
    <p:sldId id="844" r:id="rId154"/>
    <p:sldId id="846" r:id="rId155"/>
    <p:sldId id="724" r:id="rId156"/>
    <p:sldId id="775" r:id="rId157"/>
    <p:sldId id="837" r:id="rId158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4608">
          <p15:clr>
            <a:srgbClr val="A4A3A4"/>
          </p15:clr>
        </p15:guide>
        <p15:guide id="3" pos="288">
          <p15:clr>
            <a:srgbClr val="A4A3A4"/>
          </p15:clr>
        </p15:guide>
        <p15:guide id="4" pos="5472">
          <p15:clr>
            <a:srgbClr val="A4A3A4"/>
          </p15:clr>
        </p15:guide>
        <p15:guide id="5" orient="horz" pos="1712">
          <p15:clr>
            <a:srgbClr val="9AA0A6"/>
          </p15:clr>
        </p15:guide>
        <p15:guide id="6" pos="2592">
          <p15:clr>
            <a:srgbClr val="9AA0A6"/>
          </p15:clr>
        </p15:guide>
        <p15:guide id="7" pos="3168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2" roundtripDataSignature="AMtx7mhS5nRLilGD6T0EpqDE7wj9jhOMe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96AE40-E63F-448E-B565-BE41378B41F9}" name="Nils Ever Murrugarra Llerena" initials="NEML" userId="Nils Ever Murrugarra Llerena" providerId="None"/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 Jiang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2"/>
    <p:restoredTop sz="82878"/>
  </p:normalViewPr>
  <p:slideViewPr>
    <p:cSldViewPr snapToGrid="0">
      <p:cViewPr varScale="1">
        <p:scale>
          <a:sx n="155" d="100"/>
          <a:sy n="155" d="100"/>
        </p:scale>
        <p:origin x="2200" y="192"/>
      </p:cViewPr>
      <p:guideLst>
        <p:guide orient="horz" pos="288"/>
        <p:guide pos="4608"/>
        <p:guide pos="288"/>
        <p:guide pos="5472"/>
        <p:guide orient="horz" pos="1712"/>
        <p:guide pos="2592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268" Type="http://schemas.microsoft.com/office/2018/10/relationships/authors" Target="author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5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266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267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263" Type="http://schemas.openxmlformats.org/officeDocument/2006/relationships/commentAuthors" Target="commentAuthor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2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Sheet1!$A$5:$A$9</c:f>
              <c:strCache>
                <c:ptCount val="5"/>
                <c:pt idx="0">
                  <c:v>SuperVision</c:v>
                </c:pt>
                <c:pt idx="1">
                  <c:v>ISI</c:v>
                </c:pt>
                <c:pt idx="2">
                  <c:v>Oxford</c:v>
                </c:pt>
                <c:pt idx="3">
                  <c:v>INRIA</c:v>
                </c:pt>
                <c:pt idx="4">
                  <c:v>Amsterdam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16.399999999999999</c:v>
                </c:pt>
                <c:pt idx="1">
                  <c:v>26.2</c:v>
                </c:pt>
                <c:pt idx="2">
                  <c:v>27</c:v>
                </c:pt>
                <c:pt idx="3">
                  <c:v>27</c:v>
                </c:pt>
                <c:pt idx="4">
                  <c:v>29.6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8-4A21-9775-1B7555DB4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7446456"/>
        <c:axId val="227440968"/>
      </c:barChart>
      <c:catAx>
        <c:axId val="227446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27440968"/>
        <c:crosses val="autoZero"/>
        <c:auto val="1"/>
        <c:lblAlgn val="ctr"/>
        <c:lblOffset val="100"/>
        <c:noMultiLvlLbl val="0"/>
      </c:catAx>
      <c:valAx>
        <c:axId val="227440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>
                    <a:solidFill>
                      <a:schemeClr val="bg1"/>
                    </a:solidFill>
                  </a:rPr>
                  <a:t>Top</a:t>
                </a:r>
                <a:r>
                  <a:rPr lang="en-US" baseline="0">
                    <a:solidFill>
                      <a:schemeClr val="bg1"/>
                    </a:solidFill>
                  </a:rPr>
                  <a:t>-5 error rate %</a:t>
                </a:r>
                <a:endParaRPr lang="en-US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27446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omments/modernComment_2FE_814450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79A047-03A6-AC4C-8A9C-AA8CB80132F9}" authorId="{B096AE40-E63F-448E-B565-BE41378B41F9}" created="2024-10-24T13:28:32.589">
    <pc:sldMkLst xmlns:pc="http://schemas.microsoft.com/office/powerpoint/2013/main/command">
      <pc:docMk/>
      <pc:sldMk cId="2168737871" sldId="766"/>
    </pc:sldMkLst>
    <p188:txBody>
      <a:bodyPr/>
      <a:lstStyle/>
      <a:p>
        <a:r>
          <a:rPr lang="en-US"/>
          <a:t>TODO: look coursera slides for ideas.</a:t>
        </a:r>
      </a:p>
    </p188:txBody>
  </p188:cm>
</p188:cmLst>
</file>

<file path=ppt/comments/modernComment_2FF_BC03AC6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B47B0C-BA6E-9B4E-B326-C98A56A31ABE}" authorId="{B096AE40-E63F-448E-B565-BE41378B41F9}" created="2024-10-24T13:29:59.608">
    <pc:sldMkLst xmlns:pc="http://schemas.microsoft.com/office/powerpoint/2013/main/command">
      <pc:docMk/>
      <pc:sldMk cId="3154357348" sldId="767"/>
    </pc:sldMkLst>
    <p188:txBody>
      <a:bodyPr/>
      <a:lstStyle/>
      <a:p>
        <a:r>
          <a:rPr lang="en-US"/>
          <a:t>TODO: How to select lr and regularizer?</a:t>
        </a:r>
      </a:p>
    </p188:txBody>
  </p188:cm>
</p188:cmLst>
</file>

<file path=ppt/comments/modernComment_359_29908B4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489D796-EAF6-AA44-AA57-F4673C3C98B0}" authorId="{8443ED59-20C7-4FDF-8DCA-8A14D1AA1C8C}" created="2023-02-23T22:21:17.66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97338698" sldId="857"/>
      <ac:picMk id="4" creationId="{00000000-0000-0000-0000-000000000000}"/>
    </ac:deMkLst>
    <p188:txBody>
      <a:bodyPr/>
      <a:lstStyle/>
      <a:p>
        <a:r>
          <a:rPr lang="en-US"/>
          <a:t>Layer 2, Update equation.</a:t>
        </a:r>
      </a:p>
    </p188:txBody>
  </p188:cm>
  <p188:cm id="{D080AD4D-9BD9-8F4D-9EAD-AA67D1A71BD7}" authorId="{B096AE40-E63F-448E-B565-BE41378B41F9}" created="2024-10-22T14:03:17.088">
    <pc:sldMkLst xmlns:pc="http://schemas.microsoft.com/office/powerpoint/2013/main/command">
      <pc:docMk/>
      <pc:sldMk cId="697338698" sldId="857"/>
    </pc:sldMkLst>
    <p188:txBody>
      <a:bodyPr/>
      <a:lstStyle/>
      <a:p>
        <a:r>
          <a:rPr lang="en-US"/>
          <a:t>Intuition abut binary and multi class activation functions.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WfmCyLEQ8U&amp;list=PL16j5WbGpaM0_Tj8CRmurZ8Kk1gEBc7fg&amp;index=4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3" name="Google Shape;93;p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470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88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Update color orange, may confuse number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118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28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Pervasive: Spread widely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151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968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97EAD1-C33D-48A2-8CAB-582B6385EBD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682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FFFF1-8662-394F-907E-7BF21FC6F6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0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5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C01E2-A5DA-4CED-AB94-E8AA331F702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1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Wikipedia: </a:t>
            </a:r>
            <a:r>
              <a:rPr lang="en-US" sz="1100" dirty="0"/>
              <a:t>At the majority of synapses, signals are sent from the axon of one neuron to a dendrite of another... All neurons are electrically excitable, maintaining voltage gradients across their membranes… If the voltage changes by a large enough amount, an all-or-none electrochemical pulse called an action potential is generated, which travels rapidly along the cell's axon, and activates synaptic connections with other cells when it arrives.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36A2-D391-4BB6-B1CB-0A6BDE1DFAD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9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Exp(3.2) = 24.5</a:t>
            </a:r>
          </a:p>
          <a:p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Exp(5.1) = 164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Exp(-0.17) = 0.18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-US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2836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https://www.youtube.com/watch?v=QWfmCyLEQ8U&amp;list=PL16j5WbGpaM0_Tj8CRmurZ8Kk1gEBc7fg&amp;index=4</a:t>
            </a:r>
            <a:r>
              <a:rPr lang="en-US" sz="1200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7848600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50"/>
              <a:buFont typeface="Arial"/>
              <a:buNone/>
              <a:defRPr sz="405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685800" y="262890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3F3F3F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27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SzPts val="1215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10"/>
              </a:spcBef>
              <a:spcAft>
                <a:spcPts val="0"/>
              </a:spcAft>
              <a:buSzPts val="105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95"/>
              </a:spcBef>
              <a:spcAft>
                <a:spcPts val="0"/>
              </a:spcAft>
              <a:buSzPts val="97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" name="Google Shape;23;p14"/>
          <p:cNvCxnSpPr/>
          <p:nvPr/>
        </p:nvCxnSpPr>
        <p:spPr>
          <a:xfrm>
            <a:off x="685800" y="2548890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85CB-B0BA-4CD8-8967-727752133B07}" type="datetime1">
              <a:rPr lang="en-US" smtClean="0">
                <a:solidFill>
                  <a:srgbClr val="000000"/>
                </a:solidFill>
              </a:rPr>
              <a:t>10/30/24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AD3EB0-05EE-470F-A83D-E475DBA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7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3810000" cy="39433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D7CD5-2E3C-41BC-AA85-EB17D082D5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10/30/24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02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751667" y="882555"/>
            <a:ext cx="3102609" cy="328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hlink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590"/>
              </a:lnSpc>
            </a:pPr>
            <a:endParaRPr lang="en-US" spc="-4" dirty="0">
              <a:solidFill>
                <a:prstClr val="white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9525">
              <a:lnSpc>
                <a:spcPts val="1440"/>
              </a:lnSpc>
            </a:pPr>
            <a:fld id="{CC2B9E5F-6EB2-4B4C-A3F4-D658A0DA04EE}" type="datetime1">
              <a:rPr lang="en-US" spc="-4" smtClean="0">
                <a:solidFill>
                  <a:prstClr val="white"/>
                </a:solidFill>
              </a:rPr>
              <a:pPr marL="9525">
                <a:lnSpc>
                  <a:spcPts val="1440"/>
                </a:lnSpc>
              </a:pPr>
              <a:t>10/30/24</a:t>
            </a:fld>
            <a:endParaRPr lang="nn-NO" spc="-4" dirty="0">
              <a:solidFill>
                <a:prstClr val="white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87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" name="Google Shape;36;p16"/>
          <p:cNvCxnSpPr/>
          <p:nvPr/>
        </p:nvCxnSpPr>
        <p:spPr>
          <a:xfrm>
            <a:off x="731520" y="3449574"/>
            <a:ext cx="7848600" cy="1191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45720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4754880" y="1257300"/>
            <a:ext cx="393192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121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4754880" y="1828800"/>
            <a:ext cx="3931920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 sz="1800"/>
            </a:lvl1pPr>
            <a:lvl2pPr marL="914400" lvl="1" indent="-309562" algn="l">
              <a:spcBef>
                <a:spcPts val="300"/>
              </a:spcBef>
              <a:spcAft>
                <a:spcPts val="0"/>
              </a:spcAft>
              <a:buSzPts val="1275"/>
              <a:buChar char="•"/>
              <a:defRPr sz="1500"/>
            </a:lvl2pPr>
            <a:lvl3pPr marL="1371600" lvl="2" indent="-305752" algn="l">
              <a:spcBef>
                <a:spcPts val="270"/>
              </a:spcBef>
              <a:spcAft>
                <a:spcPts val="0"/>
              </a:spcAft>
              <a:buSzPts val="1215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18"/>
          <p:cNvCxnSpPr/>
          <p:nvPr/>
        </p:nvCxnSpPr>
        <p:spPr>
          <a:xfrm rot="5400000">
            <a:off x="2806462" y="3034268"/>
            <a:ext cx="3531870" cy="79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1"/>
          <p:cNvSpPr txBox="1"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971800" y="594060"/>
            <a:ext cx="57150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41947" algn="l">
              <a:spcBef>
                <a:spcPts val="420"/>
              </a:spcBef>
              <a:spcAft>
                <a:spcPts val="0"/>
              </a:spcAft>
              <a:buSzPts val="1785"/>
              <a:buChar char="•"/>
              <a:defRPr sz="2100"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body" idx="2"/>
          </p:nvPr>
        </p:nvSpPr>
        <p:spPr>
          <a:xfrm>
            <a:off x="457201" y="1597915"/>
            <a:ext cx="2139696" cy="31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0" name="Google Shape;70;p21"/>
          <p:cNvCxnSpPr/>
          <p:nvPr/>
        </p:nvCxnSpPr>
        <p:spPr>
          <a:xfrm rot="5400000">
            <a:off x="684114" y="2684956"/>
            <a:ext cx="4183380" cy="15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2"/>
          <p:cNvSpPr txBox="1"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>
            <a:spLocks noGrp="1"/>
          </p:cNvSpPr>
          <p:nvPr>
            <p:ph type="pic" idx="2"/>
          </p:nvPr>
        </p:nvSpPr>
        <p:spPr>
          <a:xfrm>
            <a:off x="2858610" y="628651"/>
            <a:ext cx="5904390" cy="4125342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23"/>
              </a:srgbClr>
            </a:outerShdw>
          </a:effectLst>
        </p:spPr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2139696" cy="318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893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SzPts val="675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2743200" y="-1085850"/>
            <a:ext cx="36576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 rot="5400000">
            <a:off x="5457825" y="1628775"/>
            <a:ext cx="44005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 rot="5400000">
            <a:off x="1266825" y="-352425"/>
            <a:ext cx="44005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BD52B7-D744-425C-8876-432B51A66D5D}" type="datetime1">
              <a:rPr lang="en-US" smtClean="0"/>
              <a:t>10/30/24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A585EC-33ED-4BDF-9A81-E70F1ABDFCA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0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F5FFFA-27A1-4DC4-B059-32FD41D04042}" type="datetime1">
              <a:rPr lang="en-US" smtClean="0"/>
              <a:t>10/30/24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CB89CE-55E9-419A-A2EF-4349E5080B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l" rtl="0"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Char char="•"/>
              <a:defRPr sz="9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429000" y="13716"/>
            <a:ext cx="4114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620000" y="13716"/>
            <a:ext cx="1066800" cy="24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05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3" r:id="rId10"/>
    <p:sldLayoutId id="2147483664" r:id="rId11"/>
    <p:sldLayoutId id="214748366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murrugarrallerena@weber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cs.columbia.edu/~vondrick/ihog/ijcv.pdf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hyperlink" Target="https://www.youtube.com/watch?v=1PGLj-uKT1w" TargetMode="External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3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FE_8144504F.xml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FF_BC03AC64.xml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hyperlink" Target="https://github.com/aleju/imgaug" TargetMode="External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microsoft.com/office/2018/10/relationships/comments" Target="../comments/modernComment_359_29908B4A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jmlr.org/papers/volume15/srivastava14a/srivastava14a.pdf" TargetMode="Externa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hyperlink" Target="https://cs231n.stanford.edu/slides/2017/cs231n_2017_lecture6.pdf" TargetMode="External"/><Relationship Id="rId1" Type="http://schemas.openxmlformats.org/officeDocument/2006/relationships/slideLayout" Target="../slideLayouts/slideLayout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hyperlink" Target="https://cs231n.stanford.edu/slides/2017/cs231n_2017_lecture6.pdf" TargetMode="External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1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4.jp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://torch.ch/" TargetMode="External"/><Relationship Id="rId7" Type="http://schemas.openxmlformats.org/officeDocument/2006/relationships/hyperlink" Target="https://github.com/BVLC/caffe/wiki/Model-Zoo" TargetMode="External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caffe.berkeleyvision.org/" TargetMode="External"/><Relationship Id="rId5" Type="http://schemas.openxmlformats.org/officeDocument/2006/relationships/hyperlink" Target="https://keras.io/" TargetMode="External"/><Relationship Id="rId4" Type="http://schemas.openxmlformats.org/officeDocument/2006/relationships/hyperlink" Target="https://pytorch.org/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stanford.edu/syllabus.html" TargetMode="External"/><Relationship Id="rId2" Type="http://schemas.openxmlformats.org/officeDocument/2006/relationships/hyperlink" Target="http://deeplearning.net/" TargetMode="External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5" Type="http://schemas.openxmlformats.org/officeDocument/2006/relationships/image" Target="../media/image4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Relationship Id="rId1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37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39.emf"/><Relationship Id="rId10" Type="http://schemas.openxmlformats.org/officeDocument/2006/relationships/image" Target="../media/image45.emf"/><Relationship Id="rId4" Type="http://schemas.openxmlformats.org/officeDocument/2006/relationships/image" Target="../media/image38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37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39.emf"/><Relationship Id="rId10" Type="http://schemas.openxmlformats.org/officeDocument/2006/relationships/image" Target="../media/image45.emf"/><Relationship Id="rId4" Type="http://schemas.openxmlformats.org/officeDocument/2006/relationships/image" Target="../media/image38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37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39.emf"/><Relationship Id="rId10" Type="http://schemas.openxmlformats.org/officeDocument/2006/relationships/image" Target="../media/image45.emf"/><Relationship Id="rId4" Type="http://schemas.openxmlformats.org/officeDocument/2006/relationships/image" Target="../media/image38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37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39.emf"/><Relationship Id="rId10" Type="http://schemas.openxmlformats.org/officeDocument/2006/relationships/image" Target="../media/image45.emf"/><Relationship Id="rId4" Type="http://schemas.openxmlformats.org/officeDocument/2006/relationships/image" Target="../media/image38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37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39.emf"/><Relationship Id="rId10" Type="http://schemas.openxmlformats.org/officeDocument/2006/relationships/image" Target="../media/image45.emf"/><Relationship Id="rId4" Type="http://schemas.openxmlformats.org/officeDocument/2006/relationships/image" Target="../media/image38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emf"/><Relationship Id="rId3" Type="http://schemas.openxmlformats.org/officeDocument/2006/relationships/image" Target="../media/image37.emf"/><Relationship Id="rId7" Type="http://schemas.openxmlformats.org/officeDocument/2006/relationships/image" Target="../media/image42.emf"/><Relationship Id="rId12" Type="http://schemas.openxmlformats.org/officeDocument/2006/relationships/image" Target="../media/image4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39.emf"/><Relationship Id="rId10" Type="http://schemas.openxmlformats.org/officeDocument/2006/relationships/image" Target="../media/image45.emf"/><Relationship Id="rId4" Type="http://schemas.openxmlformats.org/officeDocument/2006/relationships/image" Target="../media/image38.emf"/><Relationship Id="rId9" Type="http://schemas.openxmlformats.org/officeDocument/2006/relationships/image" Target="../media/image44.emf"/><Relationship Id="rId1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2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2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2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5" Type="http://schemas.openxmlformats.org/officeDocument/2006/relationships/image" Target="../media/image52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57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2.jp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cv-foundation.org/openaccess/content_cvpr_workshops_2014/W15/papers/Razavian_CNN_Features_Off-the-Shelf_2014_CVPR_paper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dient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s.toronto.edu/~fritz/absps/imagenet.pdf" TargetMode="Externa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jpg"/><Relationship Id="rId5" Type="http://schemas.openxmlformats.org/officeDocument/2006/relationships/image" Target="../media/image80.jpg"/><Relationship Id="rId4" Type="http://schemas.openxmlformats.org/officeDocument/2006/relationships/image" Target="../media/image78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www.cs.toronto.edu/~fritz/absps/imagenet.pdf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deeplearning.ai/ai-notes/optimization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6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6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7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7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98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11" Type="http://schemas.openxmlformats.org/officeDocument/2006/relationships/image" Target="../media/image100.jpg"/><Relationship Id="rId5" Type="http://schemas.openxmlformats.org/officeDocument/2006/relationships/image" Target="../media/image91.jpg"/><Relationship Id="rId10" Type="http://schemas.openxmlformats.org/officeDocument/2006/relationships/image" Target="../media/image98.jpg"/><Relationship Id="rId4" Type="http://schemas.openxmlformats.org/officeDocument/2006/relationships/image" Target="../media/image90.jpg"/><Relationship Id="rId9" Type="http://schemas.openxmlformats.org/officeDocument/2006/relationships/image" Target="../media/image99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image" Target="../media/image101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10" Type="http://schemas.openxmlformats.org/officeDocument/2006/relationships/image" Target="../media/image99.jpg"/><Relationship Id="rId4" Type="http://schemas.openxmlformats.org/officeDocument/2006/relationships/image" Target="../media/image90.jpg"/><Relationship Id="rId9" Type="http://schemas.openxmlformats.org/officeDocument/2006/relationships/image" Target="../media/image101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cs.berkeley.edu/~rbg/papers/r-cnn-cvpr.pdf" TargetMode="Externa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g"/><Relationship Id="rId7" Type="http://schemas.openxmlformats.org/officeDocument/2006/relationships/image" Target="../media/image106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jpg"/><Relationship Id="rId5" Type="http://schemas.openxmlformats.org/officeDocument/2006/relationships/image" Target="../media/image107.jpg"/><Relationship Id="rId4" Type="http://schemas.openxmlformats.org/officeDocument/2006/relationships/image" Target="../media/image104.jp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g"/><Relationship Id="rId7" Type="http://schemas.openxmlformats.org/officeDocument/2006/relationships/image" Target="../media/image106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jpg"/><Relationship Id="rId5" Type="http://schemas.openxmlformats.org/officeDocument/2006/relationships/image" Target="../media/image107.jpg"/><Relationship Id="rId4" Type="http://schemas.openxmlformats.org/officeDocument/2006/relationships/image" Target="../media/image104.jpg"/><Relationship Id="rId9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yann.lecun.com/exdb/publis/pdf/lecun-01a.pdf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neuralnetworksanddeeplearning.com/chap5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303712" y="1005576"/>
            <a:ext cx="6536577" cy="144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-US" sz="3000" dirty="0"/>
              <a:t>CS 1674: Convolutional Neural Networks</a:t>
            </a:r>
            <a:endParaRPr lang="en-US" dirty="0"/>
          </a:p>
        </p:txBody>
      </p:sp>
      <p:sp>
        <p:nvSpPr>
          <p:cNvPr id="4" name="Google Shape;96;p1">
            <a:extLst>
              <a:ext uri="{FF2B5EF4-FFF2-40B4-BE49-F238E27FC236}">
                <a16:creationId xmlns:a16="http://schemas.microsoft.com/office/drawing/2014/main" id="{645E3AA6-08C2-FB0D-1778-012D205E55E5}"/>
              </a:ext>
            </a:extLst>
          </p:cNvPr>
          <p:cNvSpPr txBox="1">
            <a:spLocks/>
          </p:cNvSpPr>
          <p:nvPr/>
        </p:nvSpPr>
        <p:spPr>
          <a:xfrm>
            <a:off x="1657350" y="2571750"/>
            <a:ext cx="58866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9562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75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5752" algn="ctr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215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ctr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0512" algn="ctr" rtl="0">
              <a:lnSpc>
                <a:spcPct val="100000"/>
              </a:lnSpc>
              <a:spcBef>
                <a:spcPts val="195"/>
              </a:spcBef>
              <a:spcAft>
                <a:spcPts val="0"/>
              </a:spcAft>
              <a:buClr>
                <a:schemeClr val="accent1"/>
              </a:buClr>
              <a:buSzPts val="975"/>
              <a:buFont typeface="Arial"/>
              <a:buNone/>
              <a:defRPr sz="975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r>
              <a:rPr lang="en-US" b="1" dirty="0"/>
              <a:t>PhD. Nils Murrugarra-Llerena</a:t>
            </a:r>
          </a:p>
          <a:p>
            <a:pPr marL="0" indent="0" algn="ctr">
              <a:spcBef>
                <a:spcPts val="0"/>
              </a:spcBef>
            </a:pPr>
            <a:r>
              <a:rPr lang="en-US" dirty="0">
                <a:hlinkClick r:id="rId3"/>
              </a:rPr>
              <a:t>nem177@pitt.edu</a:t>
            </a:r>
            <a:r>
              <a:rPr lang="en-US" dirty="0"/>
              <a:t> </a:t>
            </a:r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b="1" dirty="0"/>
          </a:p>
          <a:p>
            <a:pPr marL="0" indent="0" algn="ctr"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 descr="University of Pittsburgh Logo and symbol, meaning, history, PNG, brand">
            <a:extLst>
              <a:ext uri="{FF2B5EF4-FFF2-40B4-BE49-F238E27FC236}">
                <a16:creationId xmlns:a16="http://schemas.microsoft.com/office/drawing/2014/main" id="{2542E24E-0EF0-D1A1-D4F7-35A6A7CE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1714" b="22062"/>
          <a:stretch>
            <a:fillRect/>
          </a:stretch>
        </p:blipFill>
        <p:spPr bwMode="auto">
          <a:xfrm>
            <a:off x="2950460" y="3950191"/>
            <a:ext cx="3243079" cy="1024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169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795724" y="1528287"/>
            <a:ext cx="1357593" cy="3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5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050" dirty="0">
                <a:latin typeface="+mn-lt"/>
              </a:rPr>
              <a:t>Pixels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</a:rPr>
              <a:t>Traditional Recognition Approach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2455069" y="1209847"/>
            <a:ext cx="1945481" cy="78867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dirty="0">
                <a:latin typeface="+mn-lt"/>
                <a:ea typeface="+mn-ea"/>
                <a:cs typeface="Adobe Caslon Pro"/>
              </a:rPr>
              <a:t>Hand-designed</a:t>
            </a:r>
            <a:br>
              <a:rPr lang="en-US" dirty="0">
                <a:latin typeface="+mn-lt"/>
                <a:ea typeface="+mn-ea"/>
                <a:cs typeface="Adobe Caslon Pro"/>
              </a:rPr>
            </a:br>
            <a:r>
              <a:rPr lang="en-US" dirty="0">
                <a:latin typeface="+mn-lt"/>
                <a:ea typeface="+mn-ea"/>
                <a:cs typeface="Adobe Caslon Pro"/>
              </a:rPr>
              <a:t>feature extraction (SIFT+BOW, HOG)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800233" y="1209847"/>
            <a:ext cx="1945481" cy="78867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  <a:cs typeface="Adobe Caslon Pro"/>
              </a:rPr>
              <a:t>Trainable</a:t>
            </a:r>
            <a:br>
              <a:rPr lang="en-US" sz="1600" dirty="0">
                <a:latin typeface="+mn-lt"/>
                <a:ea typeface="+mn-ea"/>
                <a:cs typeface="Adobe Caslon Pro"/>
              </a:rPr>
            </a:br>
            <a:r>
              <a:rPr lang="en-US" sz="1600" dirty="0">
                <a:latin typeface="+mn-lt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16" name="Right Arrow 15"/>
          <p:cNvSpPr>
            <a:spLocks noChangeArrowheads="1"/>
          </p:cNvSpPr>
          <p:nvPr/>
        </p:nvSpPr>
        <p:spPr bwMode="auto">
          <a:xfrm>
            <a:off x="2171700" y="1625137"/>
            <a:ext cx="22860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6800482" y="1625137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0254" name="Content Placeholder 2"/>
          <p:cNvSpPr txBox="1">
            <a:spLocks/>
          </p:cNvSpPr>
          <p:nvPr/>
        </p:nvSpPr>
        <p:spPr bwMode="auto">
          <a:xfrm>
            <a:off x="390555" y="2250697"/>
            <a:ext cx="8229599" cy="71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6" rIns="68573" bIns="34286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500" dirty="0"/>
              <a:t>Features are key to recent progress in recognition, but research shows they’re flawed… Where next? 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7141000" y="1480651"/>
            <a:ext cx="528016" cy="3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50" dirty="0">
                <a:latin typeface="+mn-lt"/>
              </a:rPr>
              <a:t>Object</a:t>
            </a:r>
            <a:br>
              <a:rPr lang="en-US" sz="1050" dirty="0">
                <a:latin typeface="+mn-lt"/>
              </a:rPr>
            </a:br>
            <a:r>
              <a:rPr lang="en-US" sz="1050" dirty="0">
                <a:latin typeface="+mn-lt"/>
              </a:rPr>
              <a:t>Class</a:t>
            </a:r>
          </a:p>
        </p:txBody>
      </p:sp>
      <p:sp>
        <p:nvSpPr>
          <p:cNvPr id="13" name="Right Arrow 12"/>
          <p:cNvSpPr>
            <a:spLocks noChangeArrowheads="1"/>
          </p:cNvSpPr>
          <p:nvPr/>
        </p:nvSpPr>
        <p:spPr bwMode="auto">
          <a:xfrm>
            <a:off x="4457700" y="1625137"/>
            <a:ext cx="285750" cy="1714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050"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4953063"/>
            <a:ext cx="48590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Lana </a:t>
            </a:r>
            <a:r>
              <a:rPr lang="en-US" sz="788" dirty="0" err="1"/>
              <a:t>Lazebnik</a:t>
            </a:r>
            <a:r>
              <a:rPr lang="en-US" sz="788" dirty="0"/>
              <a:t>, figures from </a:t>
            </a:r>
            <a:r>
              <a:rPr lang="en-US" sz="788" dirty="0" err="1"/>
              <a:t>Vondrick</a:t>
            </a:r>
            <a:r>
              <a:rPr lang="en-US" sz="788" dirty="0"/>
              <a:t>: </a:t>
            </a:r>
            <a:r>
              <a:rPr lang="en-US" sz="788" dirty="0">
                <a:hlinkClick r:id="rId2"/>
              </a:rPr>
              <a:t>http://www.cs.columbia.edu/~vondrick/ihog/ijcv.pdf</a:t>
            </a:r>
            <a:r>
              <a:rPr lang="en-US" sz="788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84C32-FFFC-468A-B028-474A1E064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99" t="17810" r="16000" b="5357"/>
          <a:stretch/>
        </p:blipFill>
        <p:spPr>
          <a:xfrm>
            <a:off x="2639667" y="2664239"/>
            <a:ext cx="1865688" cy="2258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443A3-062F-435F-B26F-5E4CBAAEF4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66" t="27630" r="49174" b="33892"/>
          <a:stretch/>
        </p:blipFill>
        <p:spPr>
          <a:xfrm>
            <a:off x="4572000" y="2653200"/>
            <a:ext cx="2570891" cy="1260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E8FC0-8963-4CE1-B80D-909BADFC0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826" t="17111" r="27742" b="54044"/>
          <a:stretch/>
        </p:blipFill>
        <p:spPr>
          <a:xfrm>
            <a:off x="5165652" y="3977649"/>
            <a:ext cx="1248343" cy="945069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40CCB28-122F-5012-8816-0E315AB1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0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273008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sp>
        <p:nvSpPr>
          <p:cNvPr id="5" name="object 5"/>
          <p:cNvSpPr/>
          <p:nvPr/>
        </p:nvSpPr>
        <p:spPr>
          <a:xfrm>
            <a:off x="2093323" y="2964339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93324" y="2851316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3324" y="2851314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2024" y="2964339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90509" y="3050665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7"/>
                </a:lnTo>
                <a:lnTo>
                  <a:pt x="27235" y="57790"/>
                </a:lnTo>
                <a:lnTo>
                  <a:pt x="57790" y="27235"/>
                </a:lnTo>
                <a:lnTo>
                  <a:pt x="96537" y="7196"/>
                </a:lnTo>
                <a:lnTo>
                  <a:pt x="141149" y="0"/>
                </a:lnTo>
                <a:lnTo>
                  <a:pt x="195155" y="10746"/>
                </a:lnTo>
                <a:lnTo>
                  <a:pt x="240949" y="41349"/>
                </a:lnTo>
                <a:lnTo>
                  <a:pt x="271552" y="87143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73385" y="3156528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88011" y="2978551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90161" y="2866503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09735" y="3156526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95169" y="3904745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68395" y="2349869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792209" y="4198475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80930" y="2679737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780930" y="2122316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80930" y="2122317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40809" y="2679737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67720" y="1986867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5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36171" y="2140332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7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7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432708" y="2349509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402494" y="2730904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43444" y="3159001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574930" y="3147207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70727" y="2770447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170727" y="2122316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70727" y="2122317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239896" y="2770447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29085" y="1679372"/>
            <a:ext cx="3919061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lnSpc>
                <a:spcPts val="1523"/>
              </a:lnSpc>
              <a:buClrTx/>
              <a:defRPr/>
            </a:pPr>
            <a:r>
              <a:rPr sz="1350" b="1" kern="1200" spc="-4" dirty="0">
                <a:solidFill>
                  <a:srgbClr val="0000FF"/>
                </a:solidFill>
                <a:ea typeface="+mn-ea"/>
              </a:rPr>
              <a:t>activation</a:t>
            </a:r>
            <a:r>
              <a:rPr sz="1350" b="1" kern="1200" spc="-38" dirty="0">
                <a:solidFill>
                  <a:srgbClr val="0000FF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srgbClr val="0000FF"/>
                </a:solidFill>
                <a:ea typeface="+mn-ea"/>
              </a:rPr>
              <a:t>map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051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149"/>
              </a:lnSpc>
              <a:buClrTx/>
              <a:defRPr/>
            </a:pPr>
            <a:r>
              <a:rPr sz="1800" kern="1200" spc="-4" dirty="0">
                <a:solidFill>
                  <a:srgbClr val="0000FF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0000FF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38870" y="4214855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39496" y="387309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01109" y="2814861"/>
            <a:ext cx="3351848" cy="924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marR="1545431" defTabSz="685800">
              <a:lnSpc>
                <a:spcPct val="100699"/>
              </a:lnSpc>
              <a:spcBef>
                <a:spcPts val="79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convolve (slide) over all  spatial</a:t>
            </a:r>
            <a:r>
              <a:rPr sz="13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locations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990E98-FC59-442A-9BC5-CC6CD4FD2A2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6599258-25CD-CEFF-31E1-1CB575B2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C75D8C3-F7B0-33D6-0BBC-1F26FC8419AB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0600125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259054"/>
              </p:ext>
            </p:extLst>
          </p:nvPr>
        </p:nvGraphicFramePr>
        <p:xfrm>
          <a:off x="1366322" y="2206171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240396" y="1881790"/>
            <a:ext cx="3745230" cy="179279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buNone/>
            </a:pPr>
            <a:r>
              <a:rPr spc="-4" dirty="0"/>
              <a:t>7</a:t>
            </a:r>
          </a:p>
          <a:p>
            <a:pPr marL="1767364" marR="3810">
              <a:lnSpc>
                <a:spcPts val="2138"/>
              </a:lnSpc>
              <a:spcBef>
                <a:spcPts val="1144"/>
              </a:spcBef>
            </a:pPr>
            <a:r>
              <a:rPr spc="-4" dirty="0"/>
              <a:t>7x7 input</a:t>
            </a:r>
            <a:r>
              <a:rPr spc="-15" dirty="0"/>
              <a:t> </a:t>
            </a:r>
            <a:r>
              <a:rPr spc="-4" dirty="0"/>
              <a:t>(spatially)  assume 3x3</a:t>
            </a:r>
            <a:r>
              <a:rPr spc="-30" dirty="0"/>
              <a:t> </a:t>
            </a:r>
            <a:r>
              <a:rPr spc="-4" dirty="0"/>
              <a:t>filter</a:t>
            </a:r>
          </a:p>
          <a:p>
            <a:pPr>
              <a:lnSpc>
                <a:spcPct val="100000"/>
              </a:lnSpc>
            </a:pPr>
            <a:endParaRPr spc="-4" dirty="0"/>
          </a:p>
          <a:p>
            <a:pPr marL="131445" marR="1034891" indent="0" algn="ctr">
              <a:spcBef>
                <a:spcPts val="1391"/>
              </a:spcBef>
              <a:buNone/>
            </a:pPr>
            <a:r>
              <a:rPr spc="-4"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1824" y="1328428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A2191-EC1D-4170-A917-7B3340EF69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DBD2872-8EBF-A8B4-CBA9-A8F3B068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AEFE0D0-EDFA-5091-80A5-AC616687209D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8575035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15988"/>
              </p:ext>
            </p:extLst>
          </p:nvPr>
        </p:nvGraphicFramePr>
        <p:xfrm>
          <a:off x="1366322" y="2160239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baseline="-4166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240396" y="1802907"/>
            <a:ext cx="3745230" cy="179279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buNone/>
            </a:pPr>
            <a:r>
              <a:rPr spc="-4" dirty="0"/>
              <a:t>7</a:t>
            </a:r>
          </a:p>
          <a:p>
            <a:pPr marL="1767364" marR="3810">
              <a:lnSpc>
                <a:spcPts val="2138"/>
              </a:lnSpc>
              <a:spcBef>
                <a:spcPts val="1144"/>
              </a:spcBef>
            </a:pPr>
            <a:r>
              <a:rPr spc="-4" dirty="0"/>
              <a:t>7x7 input</a:t>
            </a:r>
            <a:r>
              <a:rPr spc="-15" dirty="0"/>
              <a:t> </a:t>
            </a:r>
            <a:r>
              <a:rPr spc="-4" dirty="0"/>
              <a:t>(spatially)  assume 3x3</a:t>
            </a:r>
            <a:r>
              <a:rPr spc="-30" dirty="0"/>
              <a:t> </a:t>
            </a:r>
            <a:r>
              <a:rPr spc="-4" dirty="0"/>
              <a:t>filter</a:t>
            </a:r>
          </a:p>
          <a:p>
            <a:pPr>
              <a:lnSpc>
                <a:spcPct val="100000"/>
              </a:lnSpc>
            </a:pPr>
            <a:endParaRPr spc="-4" dirty="0"/>
          </a:p>
          <a:p>
            <a:pPr marL="131445" marR="1034891" indent="0" algn="ctr">
              <a:spcBef>
                <a:spcPts val="1391"/>
              </a:spcBef>
              <a:buNone/>
            </a:pPr>
            <a:r>
              <a:rPr spc="-4" dirty="0"/>
              <a:t>7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1824" y="1282496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CA4C7D-A0C9-4117-87DD-30B0523E98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23E8F32-37B3-23B0-5535-26AE95FD2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BC2F58-7414-0792-9FCB-FFD31CBFB765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4801865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11824" y="1217592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954839"/>
              </p:ext>
            </p:extLst>
          </p:nvPr>
        </p:nvGraphicFramePr>
        <p:xfrm>
          <a:off x="1366322" y="2104571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F17D1C-5F31-496C-BCE0-052E5E1FAA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15B5B9A-339A-E854-2C5B-570A2BFF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09924A-9301-BCBC-C6EF-F91EC5CC4C2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240396" y="1755477"/>
            <a:ext cx="3745230" cy="179279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buNone/>
            </a:pPr>
            <a:r>
              <a:rPr spc="-4" dirty="0"/>
              <a:t>7</a:t>
            </a:r>
          </a:p>
          <a:p>
            <a:pPr marL="1767364" marR="3810">
              <a:lnSpc>
                <a:spcPts val="2138"/>
              </a:lnSpc>
              <a:spcBef>
                <a:spcPts val="1144"/>
              </a:spcBef>
            </a:pPr>
            <a:r>
              <a:rPr spc="-4" dirty="0"/>
              <a:t>7x7 input</a:t>
            </a:r>
            <a:r>
              <a:rPr spc="-15" dirty="0"/>
              <a:t> </a:t>
            </a:r>
            <a:r>
              <a:rPr spc="-4" dirty="0"/>
              <a:t>(spatially)  assume 3x3</a:t>
            </a:r>
            <a:r>
              <a:rPr spc="-30" dirty="0"/>
              <a:t> </a:t>
            </a:r>
            <a:r>
              <a:rPr spc="-4" dirty="0"/>
              <a:t>filter</a:t>
            </a:r>
          </a:p>
          <a:p>
            <a:pPr>
              <a:lnSpc>
                <a:spcPct val="100000"/>
              </a:lnSpc>
            </a:pPr>
            <a:endParaRPr spc="-4" dirty="0"/>
          </a:p>
          <a:p>
            <a:pPr marL="131445" marR="1034891" indent="0" algn="ctr">
              <a:spcBef>
                <a:spcPts val="1391"/>
              </a:spcBef>
              <a:buNone/>
            </a:pPr>
            <a:r>
              <a:rPr spc="-4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690344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11824" y="1273010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191921"/>
              </p:ext>
            </p:extLst>
          </p:nvPr>
        </p:nvGraphicFramePr>
        <p:xfrm>
          <a:off x="1366322" y="2150753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 dirty="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 dirty="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26D40-B95B-485A-81C2-33BCDB7BA1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C47C2F2-7FE1-E1FB-C105-B0A7F4DE4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240396" y="1776946"/>
            <a:ext cx="3745230" cy="179279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buNone/>
            </a:pPr>
            <a:r>
              <a:rPr spc="-4" dirty="0"/>
              <a:t>7</a:t>
            </a:r>
          </a:p>
          <a:p>
            <a:pPr marL="1767364" marR="3810">
              <a:lnSpc>
                <a:spcPts val="2138"/>
              </a:lnSpc>
              <a:spcBef>
                <a:spcPts val="1144"/>
              </a:spcBef>
            </a:pPr>
            <a:r>
              <a:rPr spc="-4" dirty="0"/>
              <a:t>7x7 input</a:t>
            </a:r>
            <a:r>
              <a:rPr spc="-15" dirty="0"/>
              <a:t> </a:t>
            </a:r>
            <a:r>
              <a:rPr spc="-4" dirty="0"/>
              <a:t>(spatially)  assume 3x3</a:t>
            </a:r>
            <a:r>
              <a:rPr spc="-30" dirty="0"/>
              <a:t> </a:t>
            </a:r>
            <a:r>
              <a:rPr spc="-4" dirty="0"/>
              <a:t>filter</a:t>
            </a:r>
          </a:p>
          <a:p>
            <a:pPr>
              <a:lnSpc>
                <a:spcPct val="100000"/>
              </a:lnSpc>
            </a:pPr>
            <a:endParaRPr spc="-4" dirty="0"/>
          </a:p>
          <a:p>
            <a:pPr marL="131445" marR="1034891" indent="0" algn="ctr">
              <a:spcBef>
                <a:spcPts val="1391"/>
              </a:spcBef>
              <a:buNone/>
            </a:pPr>
            <a:r>
              <a:rPr spc="-4" dirty="0"/>
              <a:t>7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7E895AF-97E8-D516-AF19-A453EC24F9A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5660971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998334" y="3237024"/>
            <a:ext cx="150399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b="1" kern="1200" spc="-4" dirty="0">
                <a:solidFill>
                  <a:prstClr val="black"/>
                </a:solidFill>
                <a:ea typeface="+mn-ea"/>
              </a:rPr>
              <a:t>=&gt; 5x5</a:t>
            </a:r>
            <a:r>
              <a:rPr sz="1800" b="1"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output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9540" y="3416497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11824" y="1513156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000993"/>
              </p:ext>
            </p:extLst>
          </p:nvPr>
        </p:nvGraphicFramePr>
        <p:xfrm>
          <a:off x="1366322" y="2390899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01278-D2F7-4385-A6FE-01207B835EE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2BD47AE-C057-F30E-B4B6-168B1DFD3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2240396" y="2066518"/>
            <a:ext cx="3745230" cy="100796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buNone/>
            </a:pPr>
            <a:r>
              <a:rPr spc="-4" dirty="0"/>
              <a:t>7</a:t>
            </a:r>
          </a:p>
          <a:p>
            <a:pPr marL="1767364" marR="3810">
              <a:lnSpc>
                <a:spcPts val="2138"/>
              </a:lnSpc>
              <a:spcBef>
                <a:spcPts val="1144"/>
              </a:spcBef>
            </a:pPr>
            <a:r>
              <a:rPr spc="-4" dirty="0"/>
              <a:t>7x7 input</a:t>
            </a:r>
            <a:r>
              <a:rPr spc="-15" dirty="0"/>
              <a:t> </a:t>
            </a:r>
            <a:r>
              <a:rPr spc="-4" dirty="0"/>
              <a:t>(spatially)  assume 3x3</a:t>
            </a:r>
            <a:r>
              <a:rPr spc="-30" dirty="0"/>
              <a:t> </a:t>
            </a:r>
            <a:r>
              <a:rPr spc="-4" dirty="0"/>
              <a:t>filter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13D337-0950-7EE8-77BC-800A1630450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8494499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26984" y="1965322"/>
            <a:ext cx="2152174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7x7 input (spatially)  assume 3x3 filter  applied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with stride</a:t>
            </a:r>
            <a:r>
              <a:rPr sz="1800" b="1" kern="1200" spc="-19" dirty="0">
                <a:solidFill>
                  <a:prstClr val="black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2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0397" y="1774156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9540" y="3176351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11824" y="1273010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097502"/>
              </p:ext>
            </p:extLst>
          </p:nvPr>
        </p:nvGraphicFramePr>
        <p:xfrm>
          <a:off x="1366322" y="2150753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BA5C9C9-1B03-CF8F-9727-BA87AE0A7098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5F6C9FE-6E48-9B23-9EBA-E937539C8BC4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40956749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26984" y="1965322"/>
            <a:ext cx="2152174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7x7 input (spatially)  assume 3x3 filter  applied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with stride</a:t>
            </a:r>
            <a:r>
              <a:rPr sz="1800" b="1" kern="1200" spc="-19" dirty="0">
                <a:solidFill>
                  <a:prstClr val="black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2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0397" y="1774156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9540" y="3176351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11824" y="1273010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982095"/>
              </p:ext>
            </p:extLst>
          </p:nvPr>
        </p:nvGraphicFramePr>
        <p:xfrm>
          <a:off x="1366322" y="2150753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3E9FA9C-798B-FE5C-1B66-383874DD264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FB80D0-29B7-AC07-4902-D7FB792E798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11518302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26984" y="2020741"/>
            <a:ext cx="2152174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7x7 input (spatially)  assume 3x3 filter  applied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with stride</a:t>
            </a:r>
            <a:r>
              <a:rPr sz="1800" b="1" kern="1200" spc="-19" dirty="0">
                <a:solidFill>
                  <a:prstClr val="black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2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070"/>
              </a:lnSpc>
              <a:buClrTx/>
              <a:defRPr/>
            </a:pPr>
            <a:r>
              <a:rPr sz="1800" b="1" kern="1200" spc="-4" dirty="0">
                <a:solidFill>
                  <a:prstClr val="black"/>
                </a:solidFill>
                <a:ea typeface="+mn-ea"/>
              </a:rPr>
              <a:t>=&gt; 3x3</a:t>
            </a:r>
            <a:r>
              <a:rPr sz="1800" b="1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output!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0397" y="1829574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9540" y="3231769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11824" y="1328428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716297"/>
              </p:ext>
            </p:extLst>
          </p:nvPr>
        </p:nvGraphicFramePr>
        <p:xfrm>
          <a:off x="1366322" y="2206171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B7B77D9-1771-14A2-C1D0-6C44193705DC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F042E73-1DF2-EB3F-96F6-B10547F536BA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187488305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26983" y="2020740"/>
            <a:ext cx="2291715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7x7 input (spatially)  assume 3x3 filter  applied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with stride</a:t>
            </a:r>
            <a:r>
              <a:rPr sz="1800" b="1" kern="1200" spc="-19" dirty="0">
                <a:solidFill>
                  <a:prstClr val="black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3?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0397" y="1829574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9540" y="3231769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11824" y="1328428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646111"/>
              </p:ext>
            </p:extLst>
          </p:nvPr>
        </p:nvGraphicFramePr>
        <p:xfrm>
          <a:off x="1366322" y="2206171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1EDFD0A-55D4-576F-BF9F-77E1679F48BA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109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3D520D-2307-54A7-AAE8-B5B4B0E75F0B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426753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700" dirty="0">
                <a:latin typeface="+mn-lt"/>
              </a:rPr>
              <a:t>What about learning the features?</a:t>
            </a:r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199" y="1280389"/>
            <a:ext cx="8229599" cy="1704625"/>
          </a:xfrm>
        </p:spPr>
        <p:txBody>
          <a:bodyPr>
            <a:noAutofit/>
          </a:bodyPr>
          <a:lstStyle/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Learn a </a:t>
            </a:r>
            <a:r>
              <a:rPr lang="en-US" sz="2200" i="1" dirty="0"/>
              <a:t>feature hierarchy</a:t>
            </a:r>
            <a:r>
              <a:rPr lang="en-US" sz="2200" dirty="0"/>
              <a:t> all the way from pixels </a:t>
            </a:r>
            <a:r>
              <a:rPr lang="en-US" sz="2200" dirty="0">
                <a:sym typeface="Wingdings" charset="0"/>
              </a:rPr>
              <a:t>to classifier</a:t>
            </a:r>
          </a:p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Each layer extracts features from the output of previous layer</a:t>
            </a:r>
          </a:p>
          <a:p>
            <a:pPr marL="257149" lvl="1" indent="-257149">
              <a:spcAft>
                <a:spcPts val="900"/>
              </a:spcAft>
            </a:pPr>
            <a:r>
              <a:rPr lang="en-US" sz="2200" dirty="0"/>
              <a:t>Train all layers jointly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24003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94335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2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4864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3</a:t>
            </a: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662940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7168798" y="3725726"/>
            <a:ext cx="747626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 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Class</a:t>
            </a:r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1102160" y="3581660"/>
            <a:ext cx="1014772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508873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354568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2002631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3000" y="4953063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Lana </a:t>
            </a:r>
            <a:r>
              <a:rPr lang="en-US" sz="788" dirty="0" err="1"/>
              <a:t>Lazebnik</a:t>
            </a:r>
            <a:endParaRPr lang="en-US" sz="788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45CBC-B69E-99B9-5E3F-4404ED5E6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626983" y="1734413"/>
            <a:ext cx="2291715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7x7 input (spatially)  assume 3x3 filter  applied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with stride</a:t>
            </a:r>
            <a:r>
              <a:rPr sz="1800" b="1" kern="1200" spc="-19" dirty="0">
                <a:solidFill>
                  <a:prstClr val="black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3?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0397" y="1543247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9540" y="2945442"/>
            <a:ext cx="146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7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11824" y="1042101"/>
            <a:ext cx="6520350" cy="2539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650" spc="-4" dirty="0"/>
              <a:t>A closer look at spatial</a:t>
            </a:r>
            <a:r>
              <a:rPr sz="1650" spc="26" dirty="0"/>
              <a:t> </a:t>
            </a:r>
            <a:r>
              <a:rPr sz="1650" spc="-4" dirty="0"/>
              <a:t>dimensions:</a:t>
            </a:r>
            <a:endParaRPr sz="16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636383"/>
              </p:ext>
            </p:extLst>
          </p:nvPr>
        </p:nvGraphicFramePr>
        <p:xfrm>
          <a:off x="1366322" y="1919844"/>
          <a:ext cx="2009959" cy="20600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700"/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4715001" y="2934439"/>
            <a:ext cx="2558891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2149"/>
              </a:lnSpc>
              <a:buClrTx/>
              <a:defRPr/>
            </a:pPr>
            <a:r>
              <a:rPr sz="1800" b="1" kern="1200" spc="-4" dirty="0">
                <a:solidFill>
                  <a:srgbClr val="FF0000"/>
                </a:solidFill>
                <a:ea typeface="+mn-ea"/>
              </a:rPr>
              <a:t>doesn’t</a:t>
            </a:r>
            <a:r>
              <a:rPr sz="1800" b="1" kern="1200" spc="-49" dirty="0">
                <a:solidFill>
                  <a:srgbClr val="FF0000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srgbClr val="FF0000"/>
                </a:solidFill>
                <a:ea typeface="+mn-ea"/>
              </a:rPr>
              <a:t>fit!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marR="3810" defTabSz="685800">
              <a:lnSpc>
                <a:spcPts val="2138"/>
              </a:lnSpc>
              <a:spcBef>
                <a:spcPts val="79"/>
              </a:spcBef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cannot apply 3x3 filter on  7x7 input with stride</a:t>
            </a:r>
            <a:r>
              <a:rPr sz="1800" kern="1200" spc="-15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3.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4504F9F-6B27-7DD4-FA3B-BD9641E8CF36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FB2396-1528-90F7-B300-6CB59D71FB87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117248282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491355" y="1770035"/>
            <a:ext cx="2022158" cy="0"/>
          </a:xfrm>
          <a:custGeom>
            <a:avLst/>
            <a:gdLst/>
            <a:ahLst/>
            <a:cxnLst/>
            <a:rect l="l" t="t" r="r" b="b"/>
            <a:pathLst>
              <a:path w="2696210">
                <a:moveTo>
                  <a:pt x="0" y="0"/>
                </a:moveTo>
                <a:lnTo>
                  <a:pt x="269579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7441" y="2711348"/>
            <a:ext cx="1843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N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18220" y="1936779"/>
            <a:ext cx="0" cy="1946910"/>
          </a:xfrm>
          <a:custGeom>
            <a:avLst/>
            <a:gdLst/>
            <a:ahLst/>
            <a:cxnLst/>
            <a:rect l="l" t="t" r="r" b="b"/>
            <a:pathLst>
              <a:path h="2595879">
                <a:moveTo>
                  <a:pt x="0" y="0"/>
                </a:moveTo>
                <a:lnTo>
                  <a:pt x="0" y="2595294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26549"/>
              </p:ext>
            </p:extLst>
          </p:nvPr>
        </p:nvGraphicFramePr>
        <p:xfrm>
          <a:off x="1480622" y="1926195"/>
          <a:ext cx="2009959" cy="20845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F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>
                        <a:lnSpc>
                          <a:spcPts val="282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F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215537" y="1422174"/>
            <a:ext cx="4316254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N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2447925" defTabSz="685800">
              <a:lnSpc>
                <a:spcPts val="2149"/>
              </a:lnSpc>
              <a:spcBef>
                <a:spcPts val="638"/>
              </a:spcBef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Output</a:t>
            </a:r>
            <a:r>
              <a:rPr sz="1800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size: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2447925" defTabSz="685800">
              <a:lnSpc>
                <a:spcPts val="2149"/>
              </a:lnSpc>
              <a:buClrTx/>
              <a:defRPr/>
            </a:pPr>
            <a:r>
              <a:rPr sz="1800" b="1" kern="1200" spc="-4" dirty="0">
                <a:solidFill>
                  <a:prstClr val="black"/>
                </a:solidFill>
                <a:ea typeface="+mn-ea"/>
              </a:rPr>
              <a:t>(N </a:t>
            </a:r>
            <a:r>
              <a:rPr sz="1800" b="1" kern="1200" dirty="0">
                <a:solidFill>
                  <a:prstClr val="black"/>
                </a:solidFill>
                <a:ea typeface="+mn-ea"/>
              </a:rPr>
              <a:t>-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F) / stride +</a:t>
            </a:r>
            <a:r>
              <a:rPr sz="1800" b="1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54081" y="2591759"/>
            <a:ext cx="3242786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2149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e.g. N = 7, F =</a:t>
            </a:r>
            <a:r>
              <a:rPr sz="1800"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3:</a:t>
            </a:r>
            <a:endParaRPr sz="180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stride 1 =&gt; (7 </a:t>
            </a:r>
            <a:r>
              <a:rPr sz="1800" kern="1200" dirty="0">
                <a:solidFill>
                  <a:prstClr val="black"/>
                </a:solidFill>
                <a:ea typeface="+mn-ea"/>
              </a:rPr>
              <a:t>-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3)/1 + 1 =</a:t>
            </a:r>
            <a:r>
              <a:rPr sz="180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5</a:t>
            </a:r>
            <a:endParaRPr sz="180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stride 2 =&gt; (7 </a:t>
            </a:r>
            <a:r>
              <a:rPr sz="1800" kern="1200" dirty="0">
                <a:solidFill>
                  <a:prstClr val="black"/>
                </a:solidFill>
                <a:ea typeface="+mn-ea"/>
              </a:rPr>
              <a:t>-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3)/2 + 1 =</a:t>
            </a:r>
            <a:r>
              <a:rPr sz="180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80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149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stride 3 =&gt; (7 </a:t>
            </a:r>
            <a:r>
              <a:rPr sz="1800" kern="1200" dirty="0">
                <a:solidFill>
                  <a:prstClr val="black"/>
                </a:solidFill>
                <a:ea typeface="+mn-ea"/>
              </a:rPr>
              <a:t>-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3)/3 + 1 = 2.33</a:t>
            </a:r>
            <a:r>
              <a:rPr sz="1800" kern="1200" spc="-11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:\</a:t>
            </a:r>
            <a:endParaRPr sz="1800" kern="120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5A0EF7-DD13-4858-9E74-BE65108BA0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8E3B853-0498-BCF8-7830-135BC0C0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FC372F-0461-E725-9686-ED201A79F74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40355320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042101"/>
            <a:ext cx="6520350" cy="444833"/>
          </a:xfrm>
          <a:prstGeom prst="rect">
            <a:avLst/>
          </a:prstGeom>
        </p:spPr>
        <p:txBody>
          <a:bodyPr spcFirstLastPara="1" vert="horz" wrap="square" lIns="0" tIns="97631" rIns="0" bIns="0" rtlCol="0" anchor="ctr" anchorCtr="0">
            <a:spAutoFit/>
          </a:bodyPr>
          <a:lstStyle/>
          <a:p>
            <a:pPr marL="93345"/>
            <a:r>
              <a:rPr sz="2250" spc="-4" dirty="0"/>
              <a:t>In practice: Common to zero pad the</a:t>
            </a:r>
            <a:r>
              <a:rPr sz="2250" spc="34" dirty="0"/>
              <a:t> </a:t>
            </a:r>
            <a:r>
              <a:rPr sz="2250" spc="-4" dirty="0"/>
              <a:t>border</a:t>
            </a:r>
            <a:endParaRPr sz="2250"/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220804"/>
              </p:ext>
            </p:extLst>
          </p:nvPr>
        </p:nvGraphicFramePr>
        <p:xfrm>
          <a:off x="1422478" y="1599126"/>
          <a:ext cx="2009979" cy="2648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3672109" y="1716521"/>
            <a:ext cx="396573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e.g. input</a:t>
            </a:r>
            <a:r>
              <a:rPr sz="150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7x7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1500" b="1" kern="1200" spc="-4" dirty="0">
                <a:solidFill>
                  <a:prstClr val="black"/>
                </a:solidFill>
                <a:ea typeface="+mn-ea"/>
              </a:rPr>
              <a:t>3x3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filter, applied with </a:t>
            </a:r>
            <a:r>
              <a:rPr sz="1500" b="1" kern="1200" spc="-4" dirty="0">
                <a:solidFill>
                  <a:prstClr val="black"/>
                </a:solidFill>
                <a:ea typeface="+mn-ea"/>
              </a:rPr>
              <a:t>stride</a:t>
            </a:r>
            <a:r>
              <a:rPr sz="1500" b="1" kern="1200" spc="19" dirty="0">
                <a:solidFill>
                  <a:prstClr val="black"/>
                </a:solidFill>
                <a:ea typeface="+mn-ea"/>
              </a:rPr>
              <a:t> </a:t>
            </a:r>
            <a:r>
              <a:rPr sz="1500" b="1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1500" b="1" kern="1200" spc="-4" dirty="0">
                <a:solidFill>
                  <a:prstClr val="black"/>
                </a:solidFill>
                <a:ea typeface="+mn-ea"/>
              </a:rPr>
              <a:t>pad with 1 pixel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border =&gt; what is the</a:t>
            </a:r>
            <a:r>
              <a:rPr sz="1500" kern="1200" spc="49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output?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63939" y="3480509"/>
            <a:ext cx="1814513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2149"/>
              </a:lnSpc>
              <a:buClrTx/>
              <a:defRPr/>
            </a:pPr>
            <a:r>
              <a:rPr sz="1800" kern="1200" spc="-4" dirty="0">
                <a:solidFill>
                  <a:srgbClr val="424242"/>
                </a:solidFill>
                <a:ea typeface="+mn-ea"/>
              </a:rPr>
              <a:t>(recall:)</a:t>
            </a:r>
            <a:endParaRPr sz="180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149"/>
              </a:lnSpc>
              <a:buClrTx/>
              <a:defRPr/>
            </a:pPr>
            <a:r>
              <a:rPr sz="1800" kern="1200" spc="-4" dirty="0">
                <a:solidFill>
                  <a:srgbClr val="0000FF"/>
                </a:solidFill>
                <a:ea typeface="+mn-ea"/>
              </a:rPr>
              <a:t>(N </a:t>
            </a:r>
            <a:r>
              <a:rPr sz="1800" kern="1200" dirty="0">
                <a:solidFill>
                  <a:srgbClr val="0000FF"/>
                </a:solidFill>
                <a:ea typeface="+mn-ea"/>
              </a:rPr>
              <a:t>-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F) / stride +</a:t>
            </a:r>
            <a:r>
              <a:rPr sz="1800" kern="1200" spc="-45" dirty="0">
                <a:solidFill>
                  <a:srgbClr val="0000FF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1</a:t>
            </a:r>
            <a:endParaRPr sz="18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59B74-D6A2-499A-AF51-5F15C9770F1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7752086-F068-233B-5A88-D93DBF0D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3A1F99-1C39-0252-4045-B24B44AEFE0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0435072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079046"/>
            <a:ext cx="6520350" cy="444833"/>
          </a:xfrm>
          <a:prstGeom prst="rect">
            <a:avLst/>
          </a:prstGeom>
        </p:spPr>
        <p:txBody>
          <a:bodyPr spcFirstLastPara="1" vert="horz" wrap="square" lIns="0" tIns="97631" rIns="0" bIns="0" rtlCol="0" anchor="ctr" anchorCtr="0">
            <a:spAutoFit/>
          </a:bodyPr>
          <a:lstStyle/>
          <a:p>
            <a:pPr marL="93345"/>
            <a:r>
              <a:rPr sz="2250" spc="-4" dirty="0"/>
              <a:t>In practice: Common to zero pad the</a:t>
            </a:r>
            <a:r>
              <a:rPr sz="2250" spc="34" dirty="0"/>
              <a:t> </a:t>
            </a:r>
            <a:r>
              <a:rPr sz="2250" spc="-4" dirty="0"/>
              <a:t>border</a:t>
            </a:r>
            <a:endParaRPr sz="2250"/>
          </a:p>
        </p:txBody>
      </p:sp>
      <p:sp>
        <p:nvSpPr>
          <p:cNvPr id="5" name="object 5"/>
          <p:cNvSpPr txBox="1"/>
          <p:nvPr/>
        </p:nvSpPr>
        <p:spPr>
          <a:xfrm>
            <a:off x="3672109" y="1753465"/>
            <a:ext cx="3965734" cy="1159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e.g. input</a:t>
            </a:r>
            <a:r>
              <a:rPr sz="150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7x7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1500" b="1" kern="1200" spc="-4" dirty="0">
                <a:solidFill>
                  <a:prstClr val="black"/>
                </a:solidFill>
                <a:ea typeface="+mn-ea"/>
              </a:rPr>
              <a:t>3x3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filter, applied with </a:t>
            </a:r>
            <a:r>
              <a:rPr sz="1500" b="1" kern="1200" spc="-4" dirty="0">
                <a:solidFill>
                  <a:prstClr val="black"/>
                </a:solidFill>
                <a:ea typeface="+mn-ea"/>
              </a:rPr>
              <a:t>stride</a:t>
            </a:r>
            <a:r>
              <a:rPr sz="1500" b="1" kern="1200" spc="19" dirty="0">
                <a:solidFill>
                  <a:prstClr val="black"/>
                </a:solidFill>
                <a:ea typeface="+mn-ea"/>
              </a:rPr>
              <a:t> </a:t>
            </a:r>
            <a:r>
              <a:rPr sz="1500" b="1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1500" b="1" kern="1200" spc="-4" dirty="0">
                <a:solidFill>
                  <a:prstClr val="black"/>
                </a:solidFill>
                <a:ea typeface="+mn-ea"/>
              </a:rPr>
              <a:t>pad with 1 pixel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border =&gt; what is the</a:t>
            </a:r>
            <a:r>
              <a:rPr sz="1500" kern="1200" spc="49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output?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0"/>
              </a:spcBef>
              <a:buClrTx/>
              <a:defRPr/>
            </a:pPr>
            <a:endParaRPr sz="1538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1500" b="1" kern="1200" spc="-4" dirty="0">
                <a:solidFill>
                  <a:prstClr val="black"/>
                </a:solidFill>
                <a:ea typeface="+mn-ea"/>
              </a:rPr>
              <a:t>7x7</a:t>
            </a:r>
            <a:r>
              <a:rPr sz="1500" b="1"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sz="1500" b="1" kern="1200" spc="-4" dirty="0">
                <a:solidFill>
                  <a:prstClr val="black"/>
                </a:solidFill>
                <a:ea typeface="+mn-ea"/>
              </a:rPr>
              <a:t>output!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181498"/>
              </p:ext>
            </p:extLst>
          </p:nvPr>
        </p:nvGraphicFramePr>
        <p:xfrm>
          <a:off x="1422478" y="1636071"/>
          <a:ext cx="2009979" cy="2648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9B5410-434E-4D4F-99BB-AAE44CDF33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558A117-2801-E5FC-BC9F-D024D0BB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B63FA9-8ACE-7BC4-5923-83D95988F73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42189762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005156"/>
            <a:ext cx="6520350" cy="444833"/>
          </a:xfrm>
          <a:prstGeom prst="rect">
            <a:avLst/>
          </a:prstGeom>
        </p:spPr>
        <p:txBody>
          <a:bodyPr spcFirstLastPara="1" vert="horz" wrap="square" lIns="0" tIns="97631" rIns="0" bIns="0" rtlCol="0" anchor="ctr" anchorCtr="0">
            <a:spAutoFit/>
          </a:bodyPr>
          <a:lstStyle/>
          <a:p>
            <a:pPr marL="93345"/>
            <a:r>
              <a:rPr sz="2250" spc="-4" dirty="0"/>
              <a:t>In practice: Common to zero pad the</a:t>
            </a:r>
            <a:r>
              <a:rPr sz="2250" spc="34" dirty="0"/>
              <a:t> </a:t>
            </a:r>
            <a:r>
              <a:rPr sz="2250" spc="-4" dirty="0"/>
              <a:t>border</a:t>
            </a:r>
            <a:endParaRPr sz="2250"/>
          </a:p>
        </p:txBody>
      </p:sp>
      <p:sp>
        <p:nvSpPr>
          <p:cNvPr id="5" name="object 5"/>
          <p:cNvSpPr txBox="1"/>
          <p:nvPr/>
        </p:nvSpPr>
        <p:spPr>
          <a:xfrm>
            <a:off x="3672108" y="1679575"/>
            <a:ext cx="4166235" cy="2544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e.g. input</a:t>
            </a:r>
            <a:r>
              <a:rPr sz="150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7x7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1500" b="1" kern="1200" spc="-4" dirty="0">
                <a:solidFill>
                  <a:prstClr val="black"/>
                </a:solidFill>
                <a:ea typeface="+mn-ea"/>
              </a:rPr>
              <a:t>3x3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filter, applied with </a:t>
            </a:r>
            <a:r>
              <a:rPr sz="1500" b="1" kern="1200" spc="-4" dirty="0">
                <a:solidFill>
                  <a:prstClr val="black"/>
                </a:solidFill>
                <a:ea typeface="+mn-ea"/>
              </a:rPr>
              <a:t>stride</a:t>
            </a:r>
            <a:r>
              <a:rPr sz="1500" b="1" kern="1200" spc="19" dirty="0">
                <a:solidFill>
                  <a:prstClr val="black"/>
                </a:solidFill>
                <a:ea typeface="+mn-ea"/>
              </a:rPr>
              <a:t> </a:t>
            </a:r>
            <a:r>
              <a:rPr sz="1500" b="1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1500" b="1" kern="1200" spc="-4" dirty="0">
                <a:solidFill>
                  <a:prstClr val="black"/>
                </a:solidFill>
                <a:ea typeface="+mn-ea"/>
              </a:rPr>
              <a:t>pad with 1 pixel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border =&gt; what is the</a:t>
            </a:r>
            <a:r>
              <a:rPr sz="1500" kern="1200" spc="49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output?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0"/>
              </a:spcBef>
              <a:buClrTx/>
              <a:defRPr/>
            </a:pPr>
            <a:endParaRPr sz="1538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1500" b="1" kern="1200" spc="-4" dirty="0">
                <a:solidFill>
                  <a:prstClr val="black"/>
                </a:solidFill>
                <a:ea typeface="+mn-ea"/>
              </a:rPr>
              <a:t>7x7</a:t>
            </a:r>
            <a:r>
              <a:rPr sz="1500" b="1"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sz="1500" b="1" kern="1200" spc="-4" dirty="0">
                <a:solidFill>
                  <a:prstClr val="black"/>
                </a:solidFill>
                <a:ea typeface="+mn-ea"/>
              </a:rPr>
              <a:t>output!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marL="9525" marR="3810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in general, common to see CONV layers with  stride 1, filters of size FxF, and zero-padding with  (F-1)/2. (will preserve size</a:t>
            </a:r>
            <a:r>
              <a:rPr sz="1500" kern="1200" spc="41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spatially)</a:t>
            </a:r>
            <a:endParaRPr sz="1500" kern="1200">
              <a:solidFill>
                <a:prstClr val="black"/>
              </a:solidFill>
              <a:ea typeface="+mn-ea"/>
            </a:endParaRPr>
          </a:p>
          <a:p>
            <a:pPr marL="378619" marR="1723073" indent="-369569" algn="just" defTabSz="685800">
              <a:buClrTx/>
              <a:defRPr/>
            </a:pPr>
            <a:r>
              <a:rPr sz="1500" kern="1200" spc="-4" dirty="0">
                <a:solidFill>
                  <a:srgbClr val="0000FF"/>
                </a:solidFill>
                <a:ea typeface="+mn-ea"/>
              </a:rPr>
              <a:t>e.g. F = 3 =&gt; zero pad with 1  F = 5 =&gt; zero pad with 2  F = 7 =&gt; zero pad with</a:t>
            </a:r>
            <a:r>
              <a:rPr sz="1500" kern="1200" spc="-26" dirty="0">
                <a:solidFill>
                  <a:srgbClr val="0000FF"/>
                </a:solidFill>
                <a:ea typeface="+mn-ea"/>
              </a:rPr>
              <a:t> </a:t>
            </a:r>
            <a:r>
              <a:rPr sz="1500" kern="1200" spc="-4" dirty="0">
                <a:solidFill>
                  <a:srgbClr val="0000FF"/>
                </a:solidFill>
                <a:ea typeface="+mn-ea"/>
              </a:rPr>
              <a:t>3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051831"/>
              </p:ext>
            </p:extLst>
          </p:nvPr>
        </p:nvGraphicFramePr>
        <p:xfrm>
          <a:off x="1422478" y="1562181"/>
          <a:ext cx="2009979" cy="2648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233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100" dirty="0">
                          <a:latin typeface="Arial"/>
                          <a:cs typeface="Arial"/>
                        </a:rPr>
                        <a:t>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299"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0692" y="4572895"/>
            <a:ext cx="342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(N + </a:t>
            </a:r>
            <a:r>
              <a:rPr lang="en-US" sz="1800" b="1" kern="1200" spc="-4" dirty="0">
                <a:solidFill>
                  <a:srgbClr val="FF0000"/>
                </a:solidFill>
                <a:ea typeface="+mn-ea"/>
              </a:rPr>
              <a:t>2*padding</a:t>
            </a: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b="1" kern="1200" dirty="0">
                <a:solidFill>
                  <a:prstClr val="black"/>
                </a:solidFill>
                <a:ea typeface="+mn-ea"/>
              </a:rPr>
              <a:t>- </a:t>
            </a: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F) / stride +</a:t>
            </a:r>
            <a:r>
              <a:rPr lang="en-US" sz="1800" b="1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b="1" kern="1200" spc="-4" dirty="0">
                <a:solidFill>
                  <a:prstClr val="black"/>
                </a:solidFill>
                <a:ea typeface="+mn-ea"/>
              </a:rPr>
              <a:t>1</a:t>
            </a:r>
            <a:endParaRPr lang="en-US" sz="18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186AC1-E01D-4D95-825B-8EB1F318CF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8556748-0D48-9717-99F7-09EA8F2E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649E3A-1015-1EB1-D791-99650FC7223E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1417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9" y="1185413"/>
            <a:ext cx="4582145" cy="2233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10 5x5</a:t>
            </a:r>
            <a:r>
              <a:rPr lang="en-US" sz="2250" kern="1200" spc="-4" dirty="0">
                <a:solidFill>
                  <a:prstClr val="black"/>
                </a:solidFill>
                <a:ea typeface="+mn-ea"/>
              </a:rPr>
              <a:t>x3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 filters with stride 1, pad</a:t>
            </a:r>
            <a:r>
              <a:rPr sz="2250" kern="1200" spc="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Output volume size:</a:t>
            </a:r>
            <a:r>
              <a:rPr sz="22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?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495974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080181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080181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495974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795575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783776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495974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080181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080181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495974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DD8931-F248-43EA-9108-7AA38E7CB5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4C18BC5-2B24-E864-20F7-1B2A74E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903EE7-6BE9-5BE3-1B50-37985E7AB69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99774439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8" y="1333195"/>
            <a:ext cx="4635992" cy="2925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srgbClr val="0000FF"/>
                </a:solidFill>
                <a:ea typeface="+mn-ea"/>
              </a:rPr>
              <a:t>32x32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5x5</a:t>
            </a:r>
            <a:r>
              <a:rPr lang="en-US" sz="2250" kern="1200" spc="-4" dirty="0">
                <a:solidFill>
                  <a:srgbClr val="FF00FF"/>
                </a:solidFill>
                <a:ea typeface="+mn-ea"/>
              </a:rPr>
              <a:t>x3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filters with stride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1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, pad</a:t>
            </a:r>
            <a:r>
              <a:rPr sz="2250" kern="1200" spc="3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srgbClr val="9900FF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Output volume</a:t>
            </a:r>
            <a:r>
              <a:rPr sz="22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size: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(</a:t>
            </a:r>
            <a:r>
              <a:rPr sz="2250" kern="1200" spc="-4" dirty="0">
                <a:solidFill>
                  <a:srgbClr val="0000FF"/>
                </a:solidFill>
                <a:ea typeface="+mn-ea"/>
              </a:rPr>
              <a:t>32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+2*</a:t>
            </a:r>
            <a:r>
              <a:rPr sz="2250" kern="1200" spc="-4" dirty="0">
                <a:solidFill>
                  <a:srgbClr val="9900FF"/>
                </a:solidFill>
                <a:ea typeface="+mn-ea"/>
              </a:rPr>
              <a:t>2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-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)/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1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+1 = 32 spatially,</a:t>
            </a:r>
            <a:r>
              <a:rPr sz="22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so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</a:t>
            </a:r>
            <a:r>
              <a:rPr sz="2250" b="1" kern="1200" spc="-4" dirty="0">
                <a:solidFill>
                  <a:srgbClr val="FF0000"/>
                </a:solidFill>
                <a:ea typeface="+mn-ea"/>
              </a:rPr>
              <a:t>10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643756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227963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227963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643756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943357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931558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643756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227963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227963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643756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99F47-DAF6-4A00-800D-9355F5C55E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5D7E22F-0FC6-CB96-4997-E990F9385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C6F722-3854-151F-EB0B-70929F2C3CC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0026156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9868" y="1277777"/>
            <a:ext cx="4558665" cy="22333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Examples</a:t>
            </a:r>
            <a:r>
              <a:rPr sz="2250" kern="1200" spc="-4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time: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34"/>
              </a:spcBef>
              <a:buClrTx/>
              <a:defRPr/>
            </a:pPr>
            <a:endParaRPr sz="3188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32x32x3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10 5x5</a:t>
            </a:r>
            <a:r>
              <a:rPr lang="en-US" sz="2250" kern="1200" spc="-4" dirty="0">
                <a:solidFill>
                  <a:prstClr val="black"/>
                </a:solidFill>
                <a:ea typeface="+mn-ea"/>
              </a:rPr>
              <a:t>x3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 filters with stride 1, pad</a:t>
            </a:r>
            <a:r>
              <a:rPr sz="2250" kern="1200" spc="8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325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Number of parameters in this</a:t>
            </a:r>
            <a:r>
              <a:rPr sz="2250" kern="1200" spc="19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layer?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6291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66290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66290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85558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82021" y="1887939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91757" y="1876140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8895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8894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8894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78144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2FCD2-5D7B-4638-9832-D90CDD6FF6D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D7A7C67-C097-5E9A-E957-08FC3122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C7976A0-C388-7908-C8C9-50FCBFC45FAA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9887258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217592"/>
            <a:ext cx="6520350" cy="444833"/>
          </a:xfrm>
          <a:prstGeom prst="rect">
            <a:avLst/>
          </a:prstGeom>
        </p:spPr>
        <p:txBody>
          <a:bodyPr spcFirstLastPara="1" vert="horz" wrap="square" lIns="0" tIns="97631" rIns="0" bIns="0" rtlCol="0" anchor="ctr" anchorCtr="0">
            <a:spAutoFit/>
          </a:bodyPr>
          <a:lstStyle/>
          <a:p>
            <a:pPr marL="93345"/>
            <a:r>
              <a:rPr sz="2250" spc="-4" dirty="0"/>
              <a:t>Examples</a:t>
            </a:r>
            <a:r>
              <a:rPr sz="2250" spc="-41" dirty="0"/>
              <a:t> </a:t>
            </a:r>
            <a:r>
              <a:rPr sz="2250" spc="-4" dirty="0"/>
              <a:t>time:</a:t>
            </a:r>
            <a:endParaRPr sz="2250"/>
          </a:p>
        </p:txBody>
      </p:sp>
      <p:sp>
        <p:nvSpPr>
          <p:cNvPr id="5" name="object 5"/>
          <p:cNvSpPr txBox="1"/>
          <p:nvPr/>
        </p:nvSpPr>
        <p:spPr>
          <a:xfrm>
            <a:off x="1349868" y="2090627"/>
            <a:ext cx="441992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Input volume:</a:t>
            </a:r>
            <a:r>
              <a:rPr sz="22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srgbClr val="0000FF"/>
                </a:solidFill>
                <a:ea typeface="+mn-ea"/>
              </a:rPr>
              <a:t>32x32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x</a:t>
            </a:r>
            <a:r>
              <a:rPr sz="2250" b="1" kern="1200" spc="-4" dirty="0">
                <a:solidFill>
                  <a:srgbClr val="FF9900"/>
                </a:solidFill>
                <a:ea typeface="+mn-ea"/>
              </a:rPr>
              <a:t>3</a:t>
            </a:r>
            <a:endParaRPr sz="2250" kern="1200" dirty="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5x5</a:t>
            </a:r>
            <a:r>
              <a:rPr lang="en-US" sz="2250" kern="1200" spc="-4" dirty="0">
                <a:solidFill>
                  <a:srgbClr val="FF00FF"/>
                </a:solidFill>
                <a:ea typeface="+mn-ea"/>
              </a:rPr>
              <a:t>x3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filters with stride 1, pad</a:t>
            </a:r>
            <a:r>
              <a:rPr sz="22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22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44007" y="3557473"/>
            <a:ext cx="104013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(+1 for</a:t>
            </a:r>
            <a:r>
              <a:rPr sz="1500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bias)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9868" y="3119324"/>
            <a:ext cx="4736783" cy="10387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Number of parameters in this layer?  each filter has </a:t>
            </a:r>
            <a:r>
              <a:rPr sz="2250" kern="1200" spc="-4" dirty="0">
                <a:solidFill>
                  <a:srgbClr val="FF00FF"/>
                </a:solidFill>
                <a:ea typeface="+mn-ea"/>
              </a:rPr>
              <a:t>5*5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*</a:t>
            </a:r>
            <a:r>
              <a:rPr sz="2250" kern="1200" spc="-4" dirty="0">
                <a:solidFill>
                  <a:srgbClr val="FF9900"/>
                </a:solidFill>
                <a:ea typeface="+mn-ea"/>
              </a:rPr>
              <a:t>3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+ 1 =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76</a:t>
            </a:r>
            <a:r>
              <a:rPr sz="2250" kern="1200" spc="38" dirty="0">
                <a:solidFill>
                  <a:srgbClr val="38751C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params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=&gt; </a:t>
            </a:r>
            <a:r>
              <a:rPr sz="2250" kern="1200" spc="-4" dirty="0">
                <a:solidFill>
                  <a:srgbClr val="38751C"/>
                </a:solidFill>
                <a:ea typeface="+mn-ea"/>
              </a:rPr>
              <a:t>76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*</a:t>
            </a:r>
            <a:r>
              <a:rPr sz="2250" kern="1200" spc="-4" dirty="0">
                <a:solidFill>
                  <a:srgbClr val="FF0000"/>
                </a:solidFill>
                <a:ea typeface="+mn-ea"/>
              </a:rPr>
              <a:t>10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=</a:t>
            </a:r>
            <a:r>
              <a:rPr sz="2250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2250" b="1" kern="1200" spc="-4" dirty="0">
                <a:solidFill>
                  <a:prstClr val="black"/>
                </a:solidFill>
                <a:ea typeface="+mn-ea"/>
              </a:rPr>
              <a:t>760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66291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9024" y="0"/>
                </a:lnTo>
                <a:lnTo>
                  <a:pt x="159024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66290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98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9024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6290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9024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85558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82021" y="1887939"/>
            <a:ext cx="510064" cy="0"/>
          </a:xfrm>
          <a:custGeom>
            <a:avLst/>
            <a:gdLst/>
            <a:ahLst/>
            <a:cxnLst/>
            <a:rect l="l" t="t" r="r" b="b"/>
            <a:pathLst>
              <a:path w="680084">
                <a:moveTo>
                  <a:pt x="0" y="0"/>
                </a:moveTo>
                <a:lnTo>
                  <a:pt x="6796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191757" y="1876140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58895" y="1588338"/>
            <a:ext cx="119539" cy="1127284"/>
          </a:xfrm>
          <a:custGeom>
            <a:avLst/>
            <a:gdLst/>
            <a:ahLst/>
            <a:cxnLst/>
            <a:rect l="l" t="t" r="r" b="b"/>
            <a:pathLst>
              <a:path w="159384" h="1503045">
                <a:moveTo>
                  <a:pt x="0" y="0"/>
                </a:moveTo>
                <a:lnTo>
                  <a:pt x="158999" y="0"/>
                </a:lnTo>
                <a:lnTo>
                  <a:pt x="158999" y="1503006"/>
                </a:lnTo>
                <a:lnTo>
                  <a:pt x="0" y="1503006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58894" y="1172545"/>
            <a:ext cx="535305" cy="1543050"/>
          </a:xfrm>
          <a:custGeom>
            <a:avLst/>
            <a:gdLst/>
            <a:ahLst/>
            <a:cxnLst/>
            <a:rect l="l" t="t" r="r" b="b"/>
            <a:pathLst>
              <a:path w="713740" h="2057400">
                <a:moveTo>
                  <a:pt x="0" y="554388"/>
                </a:moveTo>
                <a:lnTo>
                  <a:pt x="554373" y="0"/>
                </a:lnTo>
                <a:lnTo>
                  <a:pt x="713398" y="0"/>
                </a:lnTo>
                <a:lnTo>
                  <a:pt x="713398" y="1503006"/>
                </a:lnTo>
                <a:lnTo>
                  <a:pt x="158999" y="2057395"/>
                </a:lnTo>
                <a:lnTo>
                  <a:pt x="0" y="2057395"/>
                </a:lnTo>
                <a:lnTo>
                  <a:pt x="0" y="554388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58894" y="1172545"/>
            <a:ext cx="535305" cy="416243"/>
          </a:xfrm>
          <a:custGeom>
            <a:avLst/>
            <a:gdLst/>
            <a:ahLst/>
            <a:cxnLst/>
            <a:rect l="l" t="t" r="r" b="b"/>
            <a:pathLst>
              <a:path w="713740" h="554990">
                <a:moveTo>
                  <a:pt x="0" y="554388"/>
                </a:moveTo>
                <a:lnTo>
                  <a:pt x="158999" y="554388"/>
                </a:lnTo>
                <a:lnTo>
                  <a:pt x="713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78144" y="1588338"/>
            <a:ext cx="0" cy="1127284"/>
          </a:xfrm>
          <a:custGeom>
            <a:avLst/>
            <a:gdLst/>
            <a:ahLst/>
            <a:cxnLst/>
            <a:rect l="l" t="t" r="r" b="b"/>
            <a:pathLst>
              <a:path h="1503045">
                <a:moveTo>
                  <a:pt x="0" y="0"/>
                </a:moveTo>
                <a:lnTo>
                  <a:pt x="0" y="1503006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497BB2-3D4D-4347-BC67-924EF7A22C9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8D6D924-49A6-6DD2-4A4A-C111C1AA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C75EF9A-2ED0-4052-8E41-CB6AE4EE2FE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17032529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43001" y="1361756"/>
            <a:ext cx="6857986" cy="3284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378E3-9CAE-4BFA-9A1B-72E4B95B8E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1792C03-3789-868B-9028-8209B9342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119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3DFEF0-CDD1-ACE5-66C8-C12D71F13EFB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latin typeface="+mn-lt"/>
              </a:rPr>
              <a:t>Putting it all </a:t>
            </a:r>
            <a:r>
              <a:rPr lang="en-US" dirty="0">
                <a:latin typeface="+mn-lt"/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62997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“Shallow” vs. “deep” architectures</a:t>
            </a: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455069" y="1657350"/>
            <a:ext cx="1945481" cy="9144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Hand-designed</a:t>
            </a:r>
            <a:br>
              <a:rPr lang="en-US" sz="1500" dirty="0">
                <a:latin typeface="+mn-lt"/>
                <a:ea typeface="+mn-ea"/>
                <a:cs typeface="Adobe Caslon Pro"/>
              </a:rPr>
            </a:br>
            <a:r>
              <a:rPr lang="en-US" sz="1500" dirty="0">
                <a:latin typeface="+mn-lt"/>
                <a:ea typeface="+mn-ea"/>
                <a:cs typeface="Adobe Caslon Pro"/>
              </a:rPr>
              <a:t>feature extraction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4800233" y="1657350"/>
            <a:ext cx="1945481" cy="9144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Trainable</a:t>
            </a:r>
            <a:br>
              <a:rPr lang="en-US" sz="1500" dirty="0">
                <a:latin typeface="+mn-lt"/>
                <a:ea typeface="+mn-ea"/>
                <a:cs typeface="Adobe Caslon Pro"/>
              </a:rPr>
            </a:br>
            <a:r>
              <a:rPr lang="en-US" sz="1500" dirty="0">
                <a:latin typeface="+mn-lt"/>
                <a:ea typeface="+mn-ea"/>
                <a:cs typeface="Adobe Caslon Pro"/>
              </a:rPr>
              <a:t>classifier</a:t>
            </a: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1199511" y="1714500"/>
            <a:ext cx="1029340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9" name="TextBox 20"/>
          <p:cNvSpPr txBox="1">
            <a:spLocks noChangeArrowheads="1"/>
          </p:cNvSpPr>
          <p:nvPr/>
        </p:nvSpPr>
        <p:spPr bwMode="auto">
          <a:xfrm>
            <a:off x="7136468" y="1869393"/>
            <a:ext cx="694728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</a:t>
            </a:r>
            <a:br>
              <a:rPr lang="en-US" sz="1500" dirty="0">
                <a:latin typeface="+mn-lt"/>
              </a:rPr>
            </a:br>
            <a:r>
              <a:rPr lang="en-US" sz="1500" dirty="0">
                <a:latin typeface="+mn-lt"/>
              </a:rPr>
              <a:t>Class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2269691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1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169569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Layer 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715000" y="3638810"/>
            <a:ext cx="1143000" cy="628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r>
              <a:rPr lang="en-US" sz="1500" dirty="0">
                <a:latin typeface="+mn-lt"/>
                <a:ea typeface="+mn-ea"/>
                <a:cs typeface="Adobe Caslon Pro"/>
              </a:rPr>
              <a:t>Simple classifier</a:t>
            </a:r>
          </a:p>
        </p:txBody>
      </p:sp>
      <p:sp>
        <p:nvSpPr>
          <p:cNvPr id="14" name="Right Arrow 13"/>
          <p:cNvSpPr>
            <a:spLocks noChangeArrowheads="1"/>
          </p:cNvSpPr>
          <p:nvPr/>
        </p:nvSpPr>
        <p:spPr bwMode="auto">
          <a:xfrm>
            <a:off x="685800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7178388" y="3725726"/>
            <a:ext cx="936913" cy="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Object Class</a:t>
            </a:r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971550" y="3581660"/>
            <a:ext cx="1014772" cy="76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500" dirty="0">
                <a:latin typeface="+mn-lt"/>
              </a:rPr>
              <a:t>Image/ Video</a:t>
            </a:r>
          </a:p>
          <a:p>
            <a:pPr algn="ctr" eaLnBrk="1" hangingPunct="1"/>
            <a:r>
              <a:rPr lang="en-US" sz="1500" dirty="0">
                <a:latin typeface="+mn-lt"/>
              </a:rPr>
              <a:t>Pixels</a:t>
            </a:r>
          </a:p>
        </p:txBody>
      </p:sp>
      <p:sp>
        <p:nvSpPr>
          <p:cNvPr id="17" name="Right Arrow 16"/>
          <p:cNvSpPr>
            <a:spLocks noChangeArrowheads="1"/>
          </p:cNvSpPr>
          <p:nvPr/>
        </p:nvSpPr>
        <p:spPr bwMode="auto">
          <a:xfrm>
            <a:off x="5314950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3415072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19" name="Right Arrow 18"/>
          <p:cNvSpPr>
            <a:spLocks noChangeArrowheads="1"/>
          </p:cNvSpPr>
          <p:nvPr/>
        </p:nvSpPr>
        <p:spPr bwMode="auto">
          <a:xfrm>
            <a:off x="1872022" y="3867410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7397" y="1139651"/>
            <a:ext cx="37080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Traditional recognition</a:t>
            </a:r>
            <a:r>
              <a:rPr lang="en-US" sz="1300" dirty="0"/>
              <a:t>: “Shallow” architecture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57608" y="3197051"/>
            <a:ext cx="281519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Deep learning</a:t>
            </a:r>
            <a:r>
              <a:rPr lang="en-US" sz="1300" dirty="0"/>
              <a:t>: “Deep” architecture</a:t>
            </a:r>
          </a:p>
        </p:txBody>
      </p:sp>
      <p:sp>
        <p:nvSpPr>
          <p:cNvPr id="22" name="Right Arrow 21"/>
          <p:cNvSpPr>
            <a:spLocks noChangeArrowheads="1"/>
          </p:cNvSpPr>
          <p:nvPr/>
        </p:nvSpPr>
        <p:spPr bwMode="auto">
          <a:xfrm>
            <a:off x="6743700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400550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4" name="Right Arrow 23"/>
          <p:cNvSpPr>
            <a:spLocks noChangeArrowheads="1"/>
          </p:cNvSpPr>
          <p:nvPr/>
        </p:nvSpPr>
        <p:spPr bwMode="auto">
          <a:xfrm>
            <a:off x="2043472" y="2028825"/>
            <a:ext cx="400050" cy="200025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68573" tIns="34286" rIns="68573" bIns="34286" anchor="ctr"/>
          <a:lstStyle/>
          <a:p>
            <a:pPr algn="ctr">
              <a:defRPr/>
            </a:pPr>
            <a:endParaRPr lang="en-US" sz="1500">
              <a:latin typeface="+mn-l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5122" y="3818055"/>
            <a:ext cx="319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…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3000" y="4953063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Lana </a:t>
            </a:r>
            <a:r>
              <a:rPr lang="en-US" sz="788" dirty="0" err="1"/>
              <a:t>Lazebnik</a:t>
            </a:r>
            <a:endParaRPr lang="en-US" sz="788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798E880-CE69-D09D-DD9E-1E38522C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163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http://www.mdpi.com/remotesensing/remotesensing-07-14680/article_deploy/html/images/remotesensing-07-14680-g002-1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4930" y="1333752"/>
            <a:ext cx="5857875" cy="242173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3001" y="4953063"/>
            <a:ext cx="284565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Figure from http://www.mdpi.com/2072-4292/7/11/14680/htm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Architecture: </a:t>
            </a:r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DB083-31AC-4309-9630-036A3CC341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1F736F2-EB37-A2CE-E855-81340B49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886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8000" y="1289518"/>
            <a:ext cx="3738610" cy="1174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1824" y="1091168"/>
            <a:ext cx="2649378" cy="374301"/>
          </a:xfrm>
          <a:prstGeom prst="rect">
            <a:avLst/>
          </a:prstGeom>
        </p:spPr>
        <p:txBody>
          <a:bodyPr spcFirstLastPara="1" vert="horz" wrap="square" lIns="0" tIns="147161" rIns="0" bIns="0" rtlCol="0" anchor="ctr" anchorCtr="0">
            <a:spAutoFit/>
          </a:bodyPr>
          <a:lstStyle/>
          <a:p>
            <a:pPr marL="34290">
              <a:spcBef>
                <a:spcPts val="506"/>
              </a:spcBef>
            </a:pPr>
            <a:r>
              <a:rPr sz="1050" i="1" spc="-4" dirty="0">
                <a:solidFill>
                  <a:srgbClr val="000000"/>
                </a:solidFill>
              </a:rPr>
              <a:t>[Krizhevsky et al.</a:t>
            </a:r>
            <a:r>
              <a:rPr sz="1050" i="1" spc="-11" dirty="0">
                <a:solidFill>
                  <a:srgbClr val="000000"/>
                </a:solidFill>
              </a:rPr>
              <a:t> </a:t>
            </a:r>
            <a:r>
              <a:rPr sz="1050" i="1" spc="-4" dirty="0">
                <a:solidFill>
                  <a:srgbClr val="000000"/>
                </a:solidFill>
              </a:rPr>
              <a:t>2012]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67669" y="2103840"/>
            <a:ext cx="3173254" cy="186397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marR="989648">
              <a:lnSpc>
                <a:spcPts val="1238"/>
              </a:lnSpc>
              <a:spcBef>
                <a:spcPts val="135"/>
              </a:spcBef>
            </a:pPr>
            <a:r>
              <a:rPr sz="1050" spc="-4" dirty="0"/>
              <a:t>Full </a:t>
            </a:r>
            <a:r>
              <a:rPr sz="1050" dirty="0"/>
              <a:t>(simplified) </a:t>
            </a:r>
            <a:r>
              <a:rPr sz="1050" spc="-4" dirty="0"/>
              <a:t>AlexNet</a:t>
            </a:r>
            <a:r>
              <a:rPr sz="1050" spc="-71" dirty="0"/>
              <a:t> </a:t>
            </a:r>
            <a:r>
              <a:rPr sz="1050" spc="-4" dirty="0"/>
              <a:t>architecture:  [227x227x3]</a:t>
            </a:r>
            <a:r>
              <a:rPr sz="1050" spc="-8" dirty="0"/>
              <a:t> </a:t>
            </a:r>
            <a:r>
              <a:rPr sz="1050" spc="-4" dirty="0"/>
              <a:t>INPUT</a:t>
            </a:r>
            <a:endParaRPr sz="1050" dirty="0"/>
          </a:p>
          <a:p>
            <a:pPr marL="9525" marR="3810">
              <a:lnSpc>
                <a:spcPts val="1238"/>
              </a:lnSpc>
            </a:pPr>
            <a:r>
              <a:rPr sz="1050" spc="-4" dirty="0"/>
              <a:t>[55x55x96] </a:t>
            </a:r>
            <a:r>
              <a:rPr sz="1050" spc="-4" dirty="0">
                <a:solidFill>
                  <a:srgbClr val="FF0000"/>
                </a:solidFill>
              </a:rPr>
              <a:t>CONV1</a:t>
            </a:r>
            <a:r>
              <a:rPr sz="1050" spc="-4" dirty="0"/>
              <a:t>: 96 11x11 filters at </a:t>
            </a:r>
            <a:r>
              <a:rPr sz="1050" dirty="0"/>
              <a:t>stride </a:t>
            </a:r>
            <a:r>
              <a:rPr sz="1050" spc="-4" dirty="0"/>
              <a:t>4, pad </a:t>
            </a:r>
            <a:r>
              <a:rPr sz="1050" dirty="0"/>
              <a:t>0  </a:t>
            </a:r>
            <a:r>
              <a:rPr sz="1050" spc="-4" dirty="0"/>
              <a:t>[27x27x96] </a:t>
            </a:r>
            <a:r>
              <a:rPr sz="1050" dirty="0">
                <a:solidFill>
                  <a:srgbClr val="0000FF"/>
                </a:solidFill>
              </a:rPr>
              <a:t>MAX </a:t>
            </a:r>
            <a:r>
              <a:rPr sz="1050" spc="-4" dirty="0">
                <a:solidFill>
                  <a:srgbClr val="0000FF"/>
                </a:solidFill>
              </a:rPr>
              <a:t>POOL1</a:t>
            </a:r>
            <a:r>
              <a:rPr sz="1050" spc="-4" dirty="0"/>
              <a:t>: 3x3 filters at </a:t>
            </a:r>
            <a:r>
              <a:rPr sz="1050" dirty="0"/>
              <a:t>stride 2  </a:t>
            </a:r>
            <a:r>
              <a:rPr sz="1050" spc="-4" dirty="0"/>
              <a:t>[27x27x96] </a:t>
            </a:r>
            <a:r>
              <a:rPr sz="1050" spc="-4" dirty="0">
                <a:solidFill>
                  <a:srgbClr val="38751C"/>
                </a:solidFill>
              </a:rPr>
              <a:t>NORM1: </a:t>
            </a:r>
            <a:r>
              <a:rPr sz="1050" spc="-4" dirty="0"/>
              <a:t>Normalization</a:t>
            </a:r>
            <a:r>
              <a:rPr sz="1050" dirty="0"/>
              <a:t> </a:t>
            </a:r>
            <a:r>
              <a:rPr sz="1050" spc="-4" dirty="0"/>
              <a:t>layer</a:t>
            </a:r>
            <a:endParaRPr sz="1050" dirty="0"/>
          </a:p>
          <a:p>
            <a:pPr marL="9525" marR="3810">
              <a:lnSpc>
                <a:spcPts val="1238"/>
              </a:lnSpc>
            </a:pPr>
            <a:r>
              <a:rPr sz="1050" spc="-4" dirty="0"/>
              <a:t>[27x27x256] </a:t>
            </a:r>
            <a:r>
              <a:rPr sz="1050" spc="-4" dirty="0">
                <a:solidFill>
                  <a:srgbClr val="FF0000"/>
                </a:solidFill>
              </a:rPr>
              <a:t>CONV2</a:t>
            </a:r>
            <a:r>
              <a:rPr sz="1050" spc="-4" dirty="0"/>
              <a:t>: 256 5x5 filters at </a:t>
            </a:r>
            <a:r>
              <a:rPr sz="1050" dirty="0"/>
              <a:t>stride </a:t>
            </a:r>
            <a:r>
              <a:rPr sz="1050" spc="-4" dirty="0"/>
              <a:t>1, pad </a:t>
            </a:r>
            <a:r>
              <a:rPr sz="1050" dirty="0"/>
              <a:t>2  </a:t>
            </a:r>
            <a:r>
              <a:rPr sz="1050" spc="-4" dirty="0"/>
              <a:t>[13x13x256] </a:t>
            </a:r>
            <a:r>
              <a:rPr sz="1050" dirty="0">
                <a:solidFill>
                  <a:srgbClr val="0000FF"/>
                </a:solidFill>
              </a:rPr>
              <a:t>MAX </a:t>
            </a:r>
            <a:r>
              <a:rPr sz="1050" spc="-4" dirty="0">
                <a:solidFill>
                  <a:srgbClr val="0000FF"/>
                </a:solidFill>
              </a:rPr>
              <a:t>POOL2: </a:t>
            </a:r>
            <a:r>
              <a:rPr sz="1050" spc="-4" dirty="0"/>
              <a:t>3x3 filters at </a:t>
            </a:r>
            <a:r>
              <a:rPr sz="1050" dirty="0"/>
              <a:t>stride 2  </a:t>
            </a:r>
            <a:r>
              <a:rPr sz="1050" spc="-4" dirty="0"/>
              <a:t>[13x13x256] </a:t>
            </a:r>
            <a:r>
              <a:rPr sz="1050" spc="-4" dirty="0">
                <a:solidFill>
                  <a:srgbClr val="38751C"/>
                </a:solidFill>
              </a:rPr>
              <a:t>NORM2: </a:t>
            </a:r>
            <a:r>
              <a:rPr sz="1050" spc="-4" dirty="0"/>
              <a:t>Normalization layer  [13x13x384] </a:t>
            </a:r>
            <a:r>
              <a:rPr sz="1050" spc="-4" dirty="0">
                <a:solidFill>
                  <a:srgbClr val="FF0000"/>
                </a:solidFill>
              </a:rPr>
              <a:t>CONV3</a:t>
            </a:r>
            <a:r>
              <a:rPr sz="1050" spc="-4" dirty="0"/>
              <a:t>: 384 3x3 filters at </a:t>
            </a:r>
            <a:r>
              <a:rPr sz="1050" dirty="0"/>
              <a:t>stride </a:t>
            </a:r>
            <a:r>
              <a:rPr sz="1050" spc="-4" dirty="0"/>
              <a:t>1, pad </a:t>
            </a:r>
            <a:r>
              <a:rPr sz="1050" dirty="0"/>
              <a:t>1  </a:t>
            </a:r>
            <a:r>
              <a:rPr sz="1050" spc="-4" dirty="0"/>
              <a:t>[13x13x384] </a:t>
            </a:r>
            <a:r>
              <a:rPr sz="1050" spc="-4" dirty="0">
                <a:solidFill>
                  <a:srgbClr val="FF0000"/>
                </a:solidFill>
              </a:rPr>
              <a:t>CONV4</a:t>
            </a:r>
            <a:r>
              <a:rPr sz="1050" spc="-4" dirty="0"/>
              <a:t>: 384 3x3 filters at </a:t>
            </a:r>
            <a:r>
              <a:rPr sz="1050" dirty="0"/>
              <a:t>stride </a:t>
            </a:r>
            <a:r>
              <a:rPr sz="1050" spc="-4" dirty="0"/>
              <a:t>1, pad </a:t>
            </a:r>
            <a:r>
              <a:rPr sz="1050" dirty="0"/>
              <a:t>1  </a:t>
            </a:r>
            <a:r>
              <a:rPr sz="1050" spc="-4" dirty="0"/>
              <a:t>[13x13x256] </a:t>
            </a:r>
            <a:r>
              <a:rPr sz="1050" spc="-4" dirty="0">
                <a:solidFill>
                  <a:srgbClr val="FF0000"/>
                </a:solidFill>
              </a:rPr>
              <a:t>CONV5</a:t>
            </a:r>
            <a:r>
              <a:rPr sz="1050" spc="-4" dirty="0"/>
              <a:t>: 256 3x3 filters at </a:t>
            </a:r>
            <a:r>
              <a:rPr sz="1050" dirty="0"/>
              <a:t>stride </a:t>
            </a:r>
            <a:r>
              <a:rPr sz="1050" spc="-4" dirty="0"/>
              <a:t>1, pad </a:t>
            </a:r>
            <a:r>
              <a:rPr sz="1050" dirty="0"/>
              <a:t>1  </a:t>
            </a:r>
            <a:r>
              <a:rPr sz="1050" spc="-4" dirty="0"/>
              <a:t>[6x6x256] </a:t>
            </a:r>
            <a:r>
              <a:rPr sz="1050" dirty="0">
                <a:solidFill>
                  <a:srgbClr val="0000FF"/>
                </a:solidFill>
              </a:rPr>
              <a:t>MAX </a:t>
            </a:r>
            <a:r>
              <a:rPr sz="1050" spc="-4" dirty="0">
                <a:solidFill>
                  <a:srgbClr val="0000FF"/>
                </a:solidFill>
              </a:rPr>
              <a:t>POOL3</a:t>
            </a:r>
            <a:r>
              <a:rPr sz="1050" spc="-4" dirty="0"/>
              <a:t>: 3x3 filters at </a:t>
            </a:r>
            <a:r>
              <a:rPr sz="1050" dirty="0"/>
              <a:t>stride</a:t>
            </a:r>
            <a:r>
              <a:rPr sz="1050" spc="-11" dirty="0"/>
              <a:t> </a:t>
            </a:r>
            <a:r>
              <a:rPr sz="1050" dirty="0"/>
              <a:t>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43383" y="2497174"/>
            <a:ext cx="2559844" cy="15485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248"/>
              </a:lnSpc>
              <a:spcBef>
                <a:spcPts val="75"/>
              </a:spcBef>
            </a:pPr>
            <a:r>
              <a:rPr sz="1050" b="1" spc="-4" dirty="0">
                <a:solidFill>
                  <a:srgbClr val="0000FF"/>
                </a:solidFill>
              </a:rPr>
              <a:t>Details/Retrospectives:</a:t>
            </a:r>
            <a:endParaRPr sz="1050" dirty="0"/>
          </a:p>
          <a:p>
            <a:pPr marL="9525">
              <a:lnSpc>
                <a:spcPts val="1238"/>
              </a:lnSpc>
              <a:buChar char="-"/>
              <a:tabLst>
                <a:tab pos="90964" algn="l"/>
              </a:tabLst>
            </a:pPr>
            <a:r>
              <a:rPr sz="1050" spc="-4" dirty="0">
                <a:solidFill>
                  <a:srgbClr val="0000FF"/>
                </a:solidFill>
              </a:rPr>
              <a:t>first use of</a:t>
            </a:r>
            <a:r>
              <a:rPr sz="1050" spc="-11" dirty="0">
                <a:solidFill>
                  <a:srgbClr val="0000FF"/>
                </a:solidFill>
              </a:rPr>
              <a:t> </a:t>
            </a:r>
            <a:r>
              <a:rPr sz="1050" spc="-4" dirty="0" err="1">
                <a:solidFill>
                  <a:srgbClr val="0000FF"/>
                </a:solidFill>
              </a:rPr>
              <a:t>ReLU</a:t>
            </a:r>
            <a:endParaRPr sz="1050" dirty="0"/>
          </a:p>
          <a:p>
            <a:pPr marL="9525">
              <a:lnSpc>
                <a:spcPts val="1238"/>
              </a:lnSpc>
              <a:buChar char="-"/>
              <a:tabLst>
                <a:tab pos="90964" algn="l"/>
              </a:tabLst>
            </a:pPr>
            <a:r>
              <a:rPr sz="1050" spc="-4" dirty="0">
                <a:solidFill>
                  <a:srgbClr val="0000FF"/>
                </a:solidFill>
              </a:rPr>
              <a:t>used Norm layers </a:t>
            </a:r>
            <a:r>
              <a:rPr sz="1050" dirty="0">
                <a:solidFill>
                  <a:srgbClr val="0000FF"/>
                </a:solidFill>
              </a:rPr>
              <a:t>(not common</a:t>
            </a:r>
            <a:r>
              <a:rPr sz="1050" spc="-68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anymore)</a:t>
            </a:r>
            <a:endParaRPr sz="1050" dirty="0"/>
          </a:p>
          <a:p>
            <a:pPr marL="9525">
              <a:lnSpc>
                <a:spcPts val="1238"/>
              </a:lnSpc>
              <a:buChar char="-"/>
              <a:tabLst>
                <a:tab pos="90964" algn="l"/>
              </a:tabLst>
            </a:pPr>
            <a:r>
              <a:rPr sz="1050" spc="-4" dirty="0">
                <a:solidFill>
                  <a:srgbClr val="0000FF"/>
                </a:solidFill>
              </a:rPr>
              <a:t>heavy data</a:t>
            </a:r>
            <a:r>
              <a:rPr sz="1050" spc="-1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augmentation</a:t>
            </a:r>
            <a:endParaRPr sz="1050" dirty="0"/>
          </a:p>
          <a:p>
            <a:pPr marL="9525">
              <a:lnSpc>
                <a:spcPts val="1238"/>
              </a:lnSpc>
              <a:buChar char="-"/>
              <a:tabLst>
                <a:tab pos="90964" algn="l"/>
              </a:tabLst>
            </a:pPr>
            <a:r>
              <a:rPr sz="1050" spc="-4" dirty="0">
                <a:solidFill>
                  <a:srgbClr val="0000FF"/>
                </a:solidFill>
              </a:rPr>
              <a:t>dropout</a:t>
            </a:r>
            <a:r>
              <a:rPr sz="1050" spc="-8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0.5</a:t>
            </a:r>
            <a:endParaRPr sz="1050" dirty="0"/>
          </a:p>
          <a:p>
            <a:pPr marL="9525">
              <a:lnSpc>
                <a:spcPts val="1238"/>
              </a:lnSpc>
              <a:buChar char="-"/>
              <a:tabLst>
                <a:tab pos="90964" algn="l"/>
              </a:tabLst>
            </a:pPr>
            <a:r>
              <a:rPr sz="1050" spc="-4" dirty="0">
                <a:solidFill>
                  <a:srgbClr val="0000FF"/>
                </a:solidFill>
              </a:rPr>
              <a:t>batch </a:t>
            </a:r>
            <a:r>
              <a:rPr sz="1050" dirty="0">
                <a:solidFill>
                  <a:srgbClr val="0000FF"/>
                </a:solidFill>
              </a:rPr>
              <a:t>size</a:t>
            </a:r>
            <a:r>
              <a:rPr sz="1050" spc="-8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128</a:t>
            </a:r>
            <a:endParaRPr sz="1050" dirty="0"/>
          </a:p>
          <a:p>
            <a:pPr marL="9525">
              <a:lnSpc>
                <a:spcPts val="1238"/>
              </a:lnSpc>
              <a:buChar char="-"/>
              <a:tabLst>
                <a:tab pos="90964" algn="l"/>
              </a:tabLst>
            </a:pPr>
            <a:r>
              <a:rPr sz="1050" spc="-4" dirty="0">
                <a:solidFill>
                  <a:srgbClr val="0000FF"/>
                </a:solidFill>
              </a:rPr>
              <a:t>SGD </a:t>
            </a:r>
            <a:r>
              <a:rPr sz="1050" dirty="0">
                <a:solidFill>
                  <a:srgbClr val="0000FF"/>
                </a:solidFill>
              </a:rPr>
              <a:t>Momentum</a:t>
            </a:r>
            <a:r>
              <a:rPr sz="1050" spc="-1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0.9</a:t>
            </a:r>
            <a:endParaRPr sz="1050" dirty="0"/>
          </a:p>
          <a:p>
            <a:pPr marL="9525" marR="336232">
              <a:lnSpc>
                <a:spcPts val="1238"/>
              </a:lnSpc>
              <a:spcBef>
                <a:spcPts val="49"/>
              </a:spcBef>
              <a:buChar char="-"/>
              <a:tabLst>
                <a:tab pos="90964" algn="l"/>
              </a:tabLst>
            </a:pPr>
            <a:r>
              <a:rPr sz="1050" spc="-4" dirty="0">
                <a:solidFill>
                  <a:srgbClr val="0000FF"/>
                </a:solidFill>
              </a:rPr>
              <a:t>Learning </a:t>
            </a:r>
            <a:r>
              <a:rPr sz="1050" dirty="0">
                <a:solidFill>
                  <a:srgbClr val="0000FF"/>
                </a:solidFill>
              </a:rPr>
              <a:t>rate </a:t>
            </a:r>
            <a:r>
              <a:rPr sz="1050" spc="-4" dirty="0">
                <a:solidFill>
                  <a:srgbClr val="0000FF"/>
                </a:solidFill>
              </a:rPr>
              <a:t>1e-2, </a:t>
            </a:r>
            <a:r>
              <a:rPr sz="1050" dirty="0">
                <a:solidFill>
                  <a:srgbClr val="0000FF"/>
                </a:solidFill>
              </a:rPr>
              <a:t>reduced </a:t>
            </a:r>
            <a:r>
              <a:rPr sz="1050" spc="-4" dirty="0">
                <a:solidFill>
                  <a:srgbClr val="0000FF"/>
                </a:solidFill>
              </a:rPr>
              <a:t>by 10  </a:t>
            </a:r>
            <a:r>
              <a:rPr sz="1050" dirty="0">
                <a:solidFill>
                  <a:srgbClr val="0000FF"/>
                </a:solidFill>
              </a:rPr>
              <a:t>manually </a:t>
            </a:r>
            <a:r>
              <a:rPr sz="1050" spc="-4" dirty="0">
                <a:solidFill>
                  <a:srgbClr val="0000FF"/>
                </a:solidFill>
              </a:rPr>
              <a:t>when </a:t>
            </a:r>
            <a:r>
              <a:rPr sz="1050" dirty="0">
                <a:solidFill>
                  <a:srgbClr val="0000FF"/>
                </a:solidFill>
              </a:rPr>
              <a:t>val </a:t>
            </a:r>
            <a:r>
              <a:rPr sz="1050" spc="-4" dirty="0">
                <a:solidFill>
                  <a:srgbClr val="0000FF"/>
                </a:solidFill>
              </a:rPr>
              <a:t>accuracy</a:t>
            </a:r>
            <a:r>
              <a:rPr sz="1050" spc="-75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plateaus</a:t>
            </a:r>
            <a:endParaRPr sz="1050" dirty="0"/>
          </a:p>
          <a:p>
            <a:pPr marL="9525">
              <a:lnSpc>
                <a:spcPts val="1200"/>
              </a:lnSpc>
              <a:buChar char="-"/>
              <a:tabLst>
                <a:tab pos="90964" algn="l"/>
              </a:tabLst>
            </a:pPr>
            <a:r>
              <a:rPr sz="1050" spc="-4" dirty="0">
                <a:solidFill>
                  <a:srgbClr val="0000FF"/>
                </a:solidFill>
              </a:rPr>
              <a:t>L2 weight decay</a:t>
            </a:r>
            <a:r>
              <a:rPr sz="1050" spc="-11" dirty="0">
                <a:solidFill>
                  <a:srgbClr val="0000FF"/>
                </a:solidFill>
              </a:rPr>
              <a:t> </a:t>
            </a:r>
            <a:r>
              <a:rPr sz="1050" spc="-4" dirty="0">
                <a:solidFill>
                  <a:srgbClr val="0000FF"/>
                </a:solidFill>
              </a:rPr>
              <a:t>5e-4</a:t>
            </a:r>
            <a:endParaRPr sz="1050" dirty="0"/>
          </a:p>
        </p:txBody>
      </p:sp>
      <p:sp>
        <p:nvSpPr>
          <p:cNvPr id="7" name="object 7"/>
          <p:cNvSpPr txBox="1"/>
          <p:nvPr/>
        </p:nvSpPr>
        <p:spPr>
          <a:xfrm>
            <a:off x="1261444" y="4661421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9"/>
              </a:lnSpc>
              <a:tabLst>
                <a:tab pos="3940016" algn="l"/>
                <a:tab pos="5483066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</a:t>
            </a:r>
            <a:r>
              <a:rPr sz="1050" dirty="0">
                <a:solidFill>
                  <a:srgbClr val="FFFFFF"/>
                </a:solidFill>
              </a:rPr>
              <a:t>&amp; Justin Johnson &amp;</a:t>
            </a:r>
            <a:r>
              <a:rPr sz="1050" spc="-1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Serena Yeung	</a:t>
            </a:r>
            <a:r>
              <a:rPr sz="2250" spc="-5" baseline="-4166" dirty="0">
                <a:solidFill>
                  <a:srgbClr val="FFFFFF"/>
                </a:solidFill>
              </a:rPr>
              <a:t>Lecture </a:t>
            </a:r>
            <a:r>
              <a:rPr sz="2250" baseline="-4166" dirty="0">
                <a:solidFill>
                  <a:srgbClr val="FFFFFF"/>
                </a:solidFill>
              </a:rPr>
              <a:t>9</a:t>
            </a:r>
            <a:r>
              <a:rPr sz="2250" spc="-5" baseline="-4166" dirty="0">
                <a:solidFill>
                  <a:srgbClr val="FFFFFF"/>
                </a:solidFill>
              </a:rPr>
              <a:t> </a:t>
            </a:r>
            <a:r>
              <a:rPr sz="2250" baseline="-4166" dirty="0">
                <a:solidFill>
                  <a:srgbClr val="FFFFFF"/>
                </a:solidFill>
              </a:rPr>
              <a:t>-	May </a:t>
            </a:r>
            <a:r>
              <a:rPr sz="2250" spc="-5" baseline="-4166" dirty="0">
                <a:solidFill>
                  <a:srgbClr val="FFFFFF"/>
                </a:solidFill>
              </a:rPr>
              <a:t>1,</a:t>
            </a:r>
            <a:r>
              <a:rPr sz="2250" spc="-11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2018</a:t>
            </a:r>
            <a:endParaRPr sz="2250" baseline="-4166"/>
          </a:p>
        </p:txBody>
      </p:sp>
      <p:sp>
        <p:nvSpPr>
          <p:cNvPr id="8" name="object 8"/>
          <p:cNvSpPr txBox="1"/>
          <p:nvPr/>
        </p:nvSpPr>
        <p:spPr>
          <a:xfrm>
            <a:off x="1267668" y="4049028"/>
            <a:ext cx="242697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223"/>
              </a:lnSpc>
            </a:pPr>
            <a:r>
              <a:rPr sz="1050" spc="-4" dirty="0"/>
              <a:t>[4096] </a:t>
            </a:r>
            <a:r>
              <a:rPr sz="1050" spc="-4" dirty="0">
                <a:solidFill>
                  <a:srgbClr val="E69138"/>
                </a:solidFill>
              </a:rPr>
              <a:t>FC6: </a:t>
            </a:r>
            <a:r>
              <a:rPr sz="1050" spc="-4" dirty="0"/>
              <a:t>4096</a:t>
            </a:r>
            <a:r>
              <a:rPr sz="1050" spc="-56" dirty="0"/>
              <a:t> </a:t>
            </a:r>
            <a:r>
              <a:rPr sz="1050" spc="-4" dirty="0"/>
              <a:t>neurons</a:t>
            </a:r>
            <a:endParaRPr sz="1050" dirty="0"/>
          </a:p>
          <a:p>
            <a:pPr marL="9525">
              <a:lnSpc>
                <a:spcPts val="1238"/>
              </a:lnSpc>
            </a:pPr>
            <a:r>
              <a:rPr sz="1050" spc="-4" dirty="0"/>
              <a:t>[4096] </a:t>
            </a:r>
            <a:r>
              <a:rPr sz="1050" spc="-4" dirty="0">
                <a:solidFill>
                  <a:srgbClr val="E69138"/>
                </a:solidFill>
              </a:rPr>
              <a:t>FC7: </a:t>
            </a:r>
            <a:r>
              <a:rPr sz="1050" spc="-4" dirty="0"/>
              <a:t>4096</a:t>
            </a:r>
            <a:r>
              <a:rPr sz="1050" spc="-53" dirty="0"/>
              <a:t> </a:t>
            </a:r>
            <a:r>
              <a:rPr sz="1050" spc="-4" dirty="0"/>
              <a:t>neurons</a:t>
            </a:r>
            <a:endParaRPr sz="1050" dirty="0"/>
          </a:p>
          <a:p>
            <a:pPr marL="9525">
              <a:lnSpc>
                <a:spcPts val="1248"/>
              </a:lnSpc>
            </a:pPr>
            <a:r>
              <a:rPr sz="1050" spc="-4" dirty="0"/>
              <a:t>[1000] </a:t>
            </a:r>
            <a:r>
              <a:rPr sz="1050" spc="-4" dirty="0">
                <a:solidFill>
                  <a:srgbClr val="E69138"/>
                </a:solidFill>
              </a:rPr>
              <a:t>FC8: </a:t>
            </a:r>
            <a:r>
              <a:rPr sz="1050" spc="-4" dirty="0"/>
              <a:t>1000 neurons </a:t>
            </a:r>
            <a:r>
              <a:rPr sz="1050" dirty="0"/>
              <a:t>(class</a:t>
            </a:r>
            <a:r>
              <a:rPr sz="1050" spc="-45" dirty="0"/>
              <a:t> </a:t>
            </a:r>
            <a:r>
              <a:rPr sz="1050" dirty="0"/>
              <a:t>scores)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080760" y="6069331"/>
            <a:ext cx="1577340" cy="23083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>
              <a:lnSpc>
                <a:spcPts val="1785"/>
              </a:lnSpc>
            </a:pPr>
            <a:r>
              <a:rPr sz="2250" spc="-5" baseline="1388" dirty="0"/>
              <a:t>Lecture </a:t>
            </a:r>
            <a:r>
              <a:rPr sz="2250" baseline="1388" dirty="0"/>
              <a:t>9 -</a:t>
            </a:r>
            <a:r>
              <a:rPr sz="2250" spc="-208" baseline="1388" dirty="0"/>
              <a:t> </a:t>
            </a:r>
            <a:fld id="{81D60167-4931-47E6-BA6A-407CBD079E47}" type="slidenum">
              <a:rPr sz="1500" dirty="0"/>
              <a:pPr marL="9525">
                <a:lnSpc>
                  <a:spcPts val="1785"/>
                </a:lnSpc>
              </a:pPr>
              <a:t>121</a:t>
            </a:fld>
            <a:endParaRPr sz="150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251918" y="6010897"/>
            <a:ext cx="3523298" cy="2180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>
              <a:lnSpc>
                <a:spcPts val="1733"/>
              </a:lnSpc>
            </a:pPr>
            <a:r>
              <a:rPr dirty="0"/>
              <a:t>May </a:t>
            </a:r>
            <a:r>
              <a:rPr spc="-4" dirty="0"/>
              <a:t>1,</a:t>
            </a:r>
            <a:r>
              <a:rPr spc="-71" dirty="0"/>
              <a:t> </a:t>
            </a:r>
            <a:r>
              <a:rPr spc="-4" dirty="0"/>
              <a:t>2018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6849685" y="6006873"/>
            <a:ext cx="1067276" cy="102592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>
              <a:lnSpc>
                <a:spcPts val="1568"/>
              </a:lnSpc>
            </a:pPr>
            <a:r>
              <a:rPr spc="-4" dirty="0"/>
              <a:t>Fei-Fei Li </a:t>
            </a:r>
            <a:r>
              <a:rPr dirty="0"/>
              <a:t>&amp; Justin Johnson &amp; </a:t>
            </a:r>
            <a:r>
              <a:rPr spc="-4" dirty="0"/>
              <a:t>Serena</a:t>
            </a:r>
            <a:r>
              <a:rPr spc="-94" dirty="0"/>
              <a:t> </a:t>
            </a:r>
            <a:r>
              <a:rPr spc="-4" dirty="0"/>
              <a:t>Yeung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3C38A-82F6-4D95-8D6D-13AA2ADBB3AD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C7E89F1-C34C-FA34-8AE6-DFF7FBEF4E15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F90282-0D28-7F19-1204-0899ACD38E23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Case Study: </a:t>
            </a:r>
            <a:r>
              <a:rPr lang="en-US" dirty="0" err="1">
                <a:latin typeface="+mn-lt"/>
              </a:rPr>
              <a:t>Alexnet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936230" y="1298717"/>
            <a:ext cx="2981431" cy="3455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92169" y="1298717"/>
            <a:ext cx="519113" cy="2506028"/>
          </a:xfrm>
          <a:custGeom>
            <a:avLst/>
            <a:gdLst/>
            <a:ahLst/>
            <a:cxnLst/>
            <a:rect l="l" t="t" r="r" b="b"/>
            <a:pathLst>
              <a:path w="692150" h="3341370">
                <a:moveTo>
                  <a:pt x="692098" y="0"/>
                </a:moveTo>
                <a:lnTo>
                  <a:pt x="692098" y="3341268"/>
                </a:lnTo>
                <a:lnTo>
                  <a:pt x="0" y="3341268"/>
                </a:ln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74728" y="2557218"/>
            <a:ext cx="3633311" cy="651986"/>
          </a:xfrm>
          <a:custGeom>
            <a:avLst/>
            <a:gdLst/>
            <a:ahLst/>
            <a:cxnLst/>
            <a:rect l="l" t="t" r="r" b="b"/>
            <a:pathLst>
              <a:path w="4844415" h="869314">
                <a:moveTo>
                  <a:pt x="0" y="868720"/>
                </a:moveTo>
                <a:lnTo>
                  <a:pt x="484409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03633" y="2533987"/>
            <a:ext cx="68104" cy="46673"/>
          </a:xfrm>
          <a:custGeom>
            <a:avLst/>
            <a:gdLst/>
            <a:ahLst/>
            <a:cxnLst/>
            <a:rect l="l" t="t" r="r" b="b"/>
            <a:pathLst>
              <a:path w="90804" h="62230">
                <a:moveTo>
                  <a:pt x="11099" y="61942"/>
                </a:moveTo>
                <a:lnTo>
                  <a:pt x="90649" y="15709"/>
                </a:lnTo>
                <a:lnTo>
                  <a:pt x="0" y="0"/>
                </a:lnTo>
                <a:lnTo>
                  <a:pt x="11099" y="6194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9075" y="2103641"/>
            <a:ext cx="2371249" cy="40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Only 3x3 CONV stride 1, pad 1  and  2x2 MAX POOL stride</a:t>
            </a:r>
            <a:r>
              <a:rPr sz="1350" kern="1200" spc="-11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25237" y="3392045"/>
            <a:ext cx="2618899" cy="12754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259" defTabSz="685800"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best</a:t>
            </a:r>
            <a:r>
              <a:rPr sz="1800" kern="1200" spc="-49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model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6"/>
              </a:spcBef>
              <a:buClrTx/>
              <a:defRPr/>
            </a:pPr>
            <a:endParaRPr sz="2438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11.2% top 5 error in ILSVRC</a:t>
            </a:r>
            <a:r>
              <a:rPr sz="1350" kern="1200" spc="8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2013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11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-&gt;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11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7.3% top 5</a:t>
            </a:r>
            <a:r>
              <a:rPr sz="1350" kern="1200" spc="-38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error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8145" y="1642013"/>
            <a:ext cx="215142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US" sz="1050" i="1" kern="1200" spc="-4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</a:t>
            </a:r>
            <a:r>
              <a:rPr lang="en-US" sz="1050" i="1" kern="1200" spc="-4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Simonyan</a:t>
            </a:r>
            <a:r>
              <a:rPr lang="en-US" sz="1050" i="1" kern="1200" spc="-4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Zisserman,</a:t>
            </a:r>
            <a:r>
              <a:rPr lang="en-US" sz="1050" i="1" kern="1200" spc="15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050" i="1" kern="1200" spc="-4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2014]</a:t>
            </a:r>
            <a:endParaRPr lang="en-US" sz="105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66941B-A345-4462-A39C-2D25BF94BEC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4ECE838-13C4-4277-2F93-0C4EA2435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0D4914-3126-2D6D-9784-61F7941D229A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Case Study: </a:t>
            </a:r>
            <a:r>
              <a:rPr lang="en-US" dirty="0" err="1">
                <a:latin typeface="+mn-lt"/>
              </a:rPr>
              <a:t>VGGnet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635776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143001" y="806757"/>
            <a:ext cx="6857986" cy="2018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1724" y="825721"/>
            <a:ext cx="1307783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050" i="1" kern="1200" spc="-4" dirty="0">
                <a:solidFill>
                  <a:prstClr val="black"/>
                </a:solidFill>
                <a:ea typeface="+mn-ea"/>
              </a:rPr>
              <a:t>[Szegedy et al.,</a:t>
            </a:r>
            <a:r>
              <a:rPr sz="1050" i="1" kern="1200" spc="-15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2014]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94965" y="2575046"/>
            <a:ext cx="2790538" cy="1437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76152" y="3009636"/>
            <a:ext cx="3223260" cy="9541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Inception</a:t>
            </a:r>
            <a:r>
              <a:rPr sz="1800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module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80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223361" defTabSz="685800">
              <a:spcBef>
                <a:spcPts val="1481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ILSVRC 2014 winner (6.7% top 5</a:t>
            </a:r>
            <a:r>
              <a:rPr sz="1350" kern="1200" spc="26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error)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49CE62-6B0D-40B3-BF67-6A37C0D6763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02DD2E9-827C-93FD-7C75-848543DB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1CB647-7427-94BC-875D-51F4F4EE141D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Case Study: </a:t>
            </a:r>
            <a:r>
              <a:rPr lang="en-US" dirty="0" err="1">
                <a:latin typeface="+mn-lt"/>
              </a:rPr>
              <a:t>GoogleNet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2064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997625" y="3844762"/>
            <a:ext cx="5578316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Slide from Kaiming He’s presentation</a:t>
            </a:r>
            <a:r>
              <a:rPr sz="1050" kern="1200" spc="199" dirty="0">
                <a:solidFill>
                  <a:prstClr val="black"/>
                </a:solidFill>
                <a:ea typeface="+mn-ea"/>
              </a:rPr>
              <a:t> </a:t>
            </a:r>
            <a:r>
              <a:rPr sz="1050" u="heavy" kern="1200" spc="-4" dirty="0">
                <a:solidFill>
                  <a:srgbClr val="1154CC"/>
                </a:solidFill>
                <a:ea typeface="+mn-ea"/>
                <a:hlinkClick r:id="rId2"/>
              </a:rPr>
              <a:t>https://www.youtube.com/watch?v=1PGLj-uKT1w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83780" y="1341000"/>
            <a:ext cx="4230835" cy="2381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0208" y="1337409"/>
            <a:ext cx="4238149" cy="2389346"/>
          </a:xfrm>
          <a:custGeom>
            <a:avLst/>
            <a:gdLst/>
            <a:ahLst/>
            <a:cxnLst/>
            <a:rect l="l" t="t" r="r" b="b"/>
            <a:pathLst>
              <a:path w="5650865" h="3185795">
                <a:moveTo>
                  <a:pt x="0" y="0"/>
                </a:moveTo>
                <a:lnTo>
                  <a:pt x="5650651" y="0"/>
                </a:lnTo>
                <a:lnTo>
                  <a:pt x="5650651" y="3185531"/>
                </a:lnTo>
                <a:lnTo>
                  <a:pt x="0" y="318553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0423" y="825722"/>
            <a:ext cx="3009424" cy="4206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480" defTabSz="685800">
              <a:buClrTx/>
              <a:defRPr/>
            </a:pPr>
            <a:r>
              <a:rPr sz="1050" i="1" kern="1200" spc="-4" dirty="0">
                <a:solidFill>
                  <a:prstClr val="black"/>
                </a:solidFill>
                <a:ea typeface="+mn-ea"/>
              </a:rPr>
              <a:t>[He et al.,</a:t>
            </a:r>
            <a:r>
              <a:rPr sz="1050" i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2015]</a:t>
            </a:r>
            <a:endParaRPr sz="10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405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ILSVRC 2015 winner (3.6% top 5</a:t>
            </a:r>
            <a:r>
              <a:rPr sz="1350" kern="1200" spc="26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error)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4C6B50-A034-4FBC-9234-DA878F62280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47729E2-8213-0F58-A995-8DF1BDCB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680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1605" y="1194803"/>
            <a:ext cx="5343795" cy="2999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78034" y="1191230"/>
            <a:ext cx="5351144" cy="3007043"/>
          </a:xfrm>
          <a:custGeom>
            <a:avLst/>
            <a:gdLst/>
            <a:ahLst/>
            <a:cxnLst/>
            <a:rect l="l" t="t" r="r" b="b"/>
            <a:pathLst>
              <a:path w="7134859" h="4009390">
                <a:moveTo>
                  <a:pt x="0" y="0"/>
                </a:moveTo>
                <a:lnTo>
                  <a:pt x="7134573" y="0"/>
                </a:lnTo>
                <a:lnTo>
                  <a:pt x="7134573" y="4008954"/>
                </a:lnTo>
                <a:lnTo>
                  <a:pt x="0" y="400895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97637" y="4274398"/>
            <a:ext cx="2685574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(slide from Kaiming He’s presentation)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</a:t>
            </a:r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8B98FD-AC8E-4D7A-957D-826DFFCAB32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4B494C6-78BE-EA22-E567-26D52936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2469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1825" y="662749"/>
            <a:ext cx="2603659" cy="724557"/>
          </a:xfrm>
          <a:prstGeom prst="rect">
            <a:avLst/>
          </a:prstGeom>
        </p:spPr>
        <p:txBody>
          <a:bodyPr spcFirstLastPara="1" vert="horz" wrap="square" lIns="0" tIns="57150" rIns="0" bIns="0" rtlCol="0" anchor="ctr" anchorCtr="0">
            <a:spAutoFit/>
          </a:bodyPr>
          <a:lstStyle/>
          <a:p>
            <a:pPr marL="9525">
              <a:spcBef>
                <a:spcPts val="450"/>
              </a:spcBef>
            </a:pPr>
            <a:endParaRPr sz="2250" dirty="0"/>
          </a:p>
          <a:p>
            <a:pPr marL="98584">
              <a:spcBef>
                <a:spcPts val="176"/>
              </a:spcBef>
            </a:pPr>
            <a:r>
              <a:rPr sz="1500" i="1" spc="-4" dirty="0">
                <a:solidFill>
                  <a:srgbClr val="000000"/>
                </a:solidFill>
              </a:rPr>
              <a:t>[He et al.,</a:t>
            </a:r>
            <a:r>
              <a:rPr sz="1500" i="1" spc="-11" dirty="0">
                <a:solidFill>
                  <a:srgbClr val="000000"/>
                </a:solidFill>
              </a:rPr>
              <a:t> </a:t>
            </a:r>
            <a:r>
              <a:rPr sz="1500" i="1" spc="-4" dirty="0">
                <a:solidFill>
                  <a:srgbClr val="000000"/>
                </a:solidFill>
              </a:rPr>
              <a:t>201</a:t>
            </a:r>
            <a:r>
              <a:rPr lang="en-US" sz="1500" i="1" spc="-4" dirty="0">
                <a:solidFill>
                  <a:srgbClr val="000000"/>
                </a:solidFill>
              </a:rPr>
              <a:t>6</a:t>
            </a:r>
            <a:r>
              <a:rPr sz="1500" i="1" spc="-4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01263" y="1493982"/>
            <a:ext cx="2637472" cy="414697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spcBef>
                <a:spcPts val="64"/>
              </a:spcBef>
              <a:buClrTx/>
              <a:defRPr/>
            </a:pPr>
            <a:r>
              <a:rPr sz="1350" kern="1200" spc="-4" dirty="0">
                <a:solidFill>
                  <a:srgbClr val="FF0000"/>
                </a:solidFill>
                <a:ea typeface="+mn-ea"/>
              </a:rPr>
              <a:t>Very deep networks using</a:t>
            </a:r>
            <a:r>
              <a:rPr sz="1350" kern="1200" spc="-68" dirty="0">
                <a:solidFill>
                  <a:srgbClr val="FF0000"/>
                </a:solidFill>
                <a:ea typeface="+mn-ea"/>
              </a:rPr>
              <a:t> </a:t>
            </a:r>
            <a:r>
              <a:rPr sz="1350" kern="1200" dirty="0">
                <a:solidFill>
                  <a:srgbClr val="FF0000"/>
                </a:solidFill>
                <a:ea typeface="+mn-ea"/>
              </a:rPr>
              <a:t>residual  connections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15617" y="2115488"/>
            <a:ext cx="2665095" cy="12532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7649" indent="-228124" defTabSz="685800">
              <a:spcBef>
                <a:spcPts val="75"/>
              </a:spcBef>
              <a:buClrTx/>
              <a:buFontTx/>
              <a:buChar char="-"/>
              <a:tabLst>
                <a:tab pos="237649" algn="l"/>
                <a:tab pos="238125" algn="l"/>
              </a:tabLst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152-layer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model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for</a:t>
            </a:r>
            <a:r>
              <a:rPr sz="1350" kern="1200" spc="-41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ImageNet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237649" marR="3810" indent="-228124" defTabSz="685800">
              <a:lnSpc>
                <a:spcPct val="100699"/>
              </a:lnSpc>
              <a:buClrTx/>
              <a:buFontTx/>
              <a:buChar char="-"/>
              <a:tabLst>
                <a:tab pos="237649" algn="l"/>
                <a:tab pos="238125" algn="l"/>
              </a:tabLst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ILSVRC’15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classification</a:t>
            </a:r>
            <a:r>
              <a:rPr sz="1350" kern="1200" spc="-71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winner 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(3.57%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top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5</a:t>
            </a:r>
            <a:r>
              <a:rPr sz="1350" kern="1200" spc="-19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error)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237649" marR="374332" indent="-228124" defTabSz="685800">
              <a:lnSpc>
                <a:spcPct val="100699"/>
              </a:lnSpc>
              <a:buClrTx/>
              <a:buFontTx/>
              <a:buChar char="-"/>
              <a:tabLst>
                <a:tab pos="237649" algn="l"/>
                <a:tab pos="238125" algn="l"/>
              </a:tabLst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Swept all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classification</a:t>
            </a:r>
            <a:r>
              <a:rPr sz="1350" kern="1200" spc="-75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and  detection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competitions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in  ILSVRC’15 and</a:t>
            </a:r>
            <a:r>
              <a:rPr sz="1350" kern="1200" spc="-53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COCO’15!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57520" y="390732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57520" y="390732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16829" y="3919255"/>
            <a:ext cx="137154" cy="60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59882" y="75731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59882" y="75731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69508" y="768238"/>
            <a:ext cx="236220" cy="50006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6" y="60870"/>
                </a:lnTo>
                <a:lnTo>
                  <a:pt x="34875" y="59729"/>
                </a:lnTo>
                <a:lnTo>
                  <a:pt x="38249" y="57447"/>
                </a:lnTo>
                <a:lnTo>
                  <a:pt x="41722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1" y="38844"/>
                </a:lnTo>
                <a:lnTo>
                  <a:pt x="31105" y="36760"/>
                </a:lnTo>
                <a:lnTo>
                  <a:pt x="22870" y="34776"/>
                </a:lnTo>
                <a:lnTo>
                  <a:pt x="17959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5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1" y="1785"/>
                </a:lnTo>
                <a:lnTo>
                  <a:pt x="16818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6" y="5060"/>
                </a:lnTo>
                <a:lnTo>
                  <a:pt x="19000" y="5060"/>
                </a:lnTo>
                <a:lnTo>
                  <a:pt x="15081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8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3" y="37355"/>
                </a:lnTo>
                <a:lnTo>
                  <a:pt x="48170" y="40034"/>
                </a:lnTo>
                <a:lnTo>
                  <a:pt x="49560" y="43556"/>
                </a:lnTo>
                <a:lnTo>
                  <a:pt x="49560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1" y="11509"/>
                </a:lnTo>
                <a:lnTo>
                  <a:pt x="32743" y="6349"/>
                </a:lnTo>
                <a:lnTo>
                  <a:pt x="28724" y="5060"/>
                </a:lnTo>
                <a:lnTo>
                  <a:pt x="40266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8" y="66079"/>
                </a:moveTo>
                <a:lnTo>
                  <a:pt x="17463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2" y="43904"/>
                </a:lnTo>
                <a:lnTo>
                  <a:pt x="6102" y="49906"/>
                </a:lnTo>
                <a:lnTo>
                  <a:pt x="7839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90" y="64392"/>
                </a:lnTo>
                <a:lnTo>
                  <a:pt x="33338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1" y="54669"/>
                </a:lnTo>
                <a:lnTo>
                  <a:pt x="55817" y="48865"/>
                </a:lnTo>
                <a:lnTo>
                  <a:pt x="55817" y="34776"/>
                </a:lnTo>
                <a:lnTo>
                  <a:pt x="57801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2" y="19843"/>
                </a:lnTo>
                <a:lnTo>
                  <a:pt x="91509" y="22324"/>
                </a:lnTo>
                <a:lnTo>
                  <a:pt x="72634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4" y="61317"/>
                </a:lnTo>
                <a:lnTo>
                  <a:pt x="91502" y="61317"/>
                </a:lnTo>
                <a:lnTo>
                  <a:pt x="89303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7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4" y="27979"/>
                </a:lnTo>
                <a:lnTo>
                  <a:pt x="86277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5" y="34776"/>
                </a:lnTo>
                <a:lnTo>
                  <a:pt x="99275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7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4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2" y="6201"/>
                </a:lnTo>
                <a:lnTo>
                  <a:pt x="115153" y="2331"/>
                </a:lnTo>
                <a:lnTo>
                  <a:pt x="117981" y="1339"/>
                </a:lnTo>
                <a:lnTo>
                  <a:pt x="124033" y="1339"/>
                </a:lnTo>
                <a:lnTo>
                  <a:pt x="125570" y="1438"/>
                </a:lnTo>
                <a:lnTo>
                  <a:pt x="126365" y="1637"/>
                </a:lnTo>
                <a:lnTo>
                  <a:pt x="126365" y="5953"/>
                </a:lnTo>
                <a:lnTo>
                  <a:pt x="120163" y="5953"/>
                </a:lnTo>
                <a:lnTo>
                  <a:pt x="118576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4" y="10417"/>
                </a:lnTo>
                <a:lnTo>
                  <a:pt x="116244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80" y="18901"/>
                </a:lnTo>
                <a:lnTo>
                  <a:pt x="133880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5" y="6548"/>
                </a:moveTo>
                <a:lnTo>
                  <a:pt x="125670" y="6349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3" y="5953"/>
                </a:lnTo>
                <a:lnTo>
                  <a:pt x="126365" y="5953"/>
                </a:lnTo>
                <a:lnTo>
                  <a:pt x="126365" y="6548"/>
                </a:lnTo>
                <a:close/>
              </a:path>
              <a:path w="314959" h="66675">
                <a:moveTo>
                  <a:pt x="125174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4" y="18901"/>
                </a:lnTo>
                <a:lnTo>
                  <a:pt x="125174" y="23663"/>
                </a:lnTo>
                <a:close/>
              </a:path>
              <a:path w="314959" h="66675">
                <a:moveTo>
                  <a:pt x="148763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3" y="18901"/>
                </a:lnTo>
                <a:lnTo>
                  <a:pt x="148763" y="23663"/>
                </a:lnTo>
                <a:close/>
              </a:path>
              <a:path w="314959" h="66675">
                <a:moveTo>
                  <a:pt x="116244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4" y="23663"/>
                </a:lnTo>
                <a:lnTo>
                  <a:pt x="116244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2" y="64492"/>
                </a:lnTo>
                <a:lnTo>
                  <a:pt x="135963" y="63102"/>
                </a:lnTo>
                <a:lnTo>
                  <a:pt x="134574" y="61713"/>
                </a:lnTo>
                <a:lnTo>
                  <a:pt x="133975" y="59531"/>
                </a:lnTo>
                <a:lnTo>
                  <a:pt x="133880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9" y="60225"/>
                </a:lnTo>
                <a:lnTo>
                  <a:pt x="142760" y="60572"/>
                </a:lnTo>
                <a:lnTo>
                  <a:pt x="148763" y="60572"/>
                </a:lnTo>
                <a:lnTo>
                  <a:pt x="148763" y="65037"/>
                </a:lnTo>
                <a:lnTo>
                  <a:pt x="147969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3" y="60572"/>
                </a:moveTo>
                <a:lnTo>
                  <a:pt x="146233" y="60572"/>
                </a:lnTo>
                <a:lnTo>
                  <a:pt x="148763" y="60275"/>
                </a:lnTo>
                <a:lnTo>
                  <a:pt x="148763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2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6" y="18305"/>
                </a:lnTo>
                <a:lnTo>
                  <a:pt x="173912" y="17561"/>
                </a:lnTo>
                <a:lnTo>
                  <a:pt x="180461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30" y="22324"/>
                </a:lnTo>
                <a:lnTo>
                  <a:pt x="168207" y="23861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50" y="26491"/>
                </a:moveTo>
                <a:lnTo>
                  <a:pt x="190382" y="26491"/>
                </a:lnTo>
                <a:lnTo>
                  <a:pt x="191819" y="23713"/>
                </a:lnTo>
                <a:lnTo>
                  <a:pt x="191916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5" y="18355"/>
                </a:lnTo>
                <a:lnTo>
                  <a:pt x="201842" y="17561"/>
                </a:lnTo>
                <a:lnTo>
                  <a:pt x="210177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3" y="23713"/>
                </a:lnTo>
                <a:lnTo>
                  <a:pt x="194550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5" y="18901"/>
                </a:lnTo>
                <a:lnTo>
                  <a:pt x="162105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9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8" y="25300"/>
                </a:lnTo>
                <a:lnTo>
                  <a:pt x="181800" y="23316"/>
                </a:lnTo>
                <a:lnTo>
                  <a:pt x="179369" y="22324"/>
                </a:lnTo>
                <a:lnTo>
                  <a:pt x="188522" y="22324"/>
                </a:lnTo>
                <a:lnTo>
                  <a:pt x="189452" y="23564"/>
                </a:lnTo>
                <a:lnTo>
                  <a:pt x="189566" y="23861"/>
                </a:lnTo>
                <a:lnTo>
                  <a:pt x="190382" y="26491"/>
                </a:lnTo>
                <a:lnTo>
                  <a:pt x="194550" y="26491"/>
                </a:lnTo>
                <a:lnTo>
                  <a:pt x="192466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2" y="29269"/>
                </a:lnTo>
                <a:lnTo>
                  <a:pt x="213749" y="26789"/>
                </a:lnTo>
                <a:lnTo>
                  <a:pt x="211963" y="25003"/>
                </a:lnTo>
                <a:lnTo>
                  <a:pt x="210276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2" y="27930"/>
                </a:lnTo>
                <a:lnTo>
                  <a:pt x="232348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3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7" y="22324"/>
                </a:lnTo>
                <a:lnTo>
                  <a:pt x="244403" y="22324"/>
                </a:lnTo>
                <a:lnTo>
                  <a:pt x="241426" y="23217"/>
                </a:lnTo>
                <a:lnTo>
                  <a:pt x="239243" y="25003"/>
                </a:lnTo>
                <a:lnTo>
                  <a:pt x="237160" y="26789"/>
                </a:lnTo>
                <a:lnTo>
                  <a:pt x="236069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4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3" y="42713"/>
                </a:lnTo>
                <a:lnTo>
                  <a:pt x="236069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2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6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7" y="22324"/>
                </a:lnTo>
                <a:lnTo>
                  <a:pt x="264495" y="23911"/>
                </a:lnTo>
                <a:lnTo>
                  <a:pt x="265884" y="27433"/>
                </a:lnTo>
                <a:lnTo>
                  <a:pt x="265884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1" y="42763"/>
                </a:lnTo>
                <a:lnTo>
                  <a:pt x="244899" y="43457"/>
                </a:lnTo>
                <a:lnTo>
                  <a:pt x="241327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7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4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8" y="59977"/>
                </a:lnTo>
                <a:lnTo>
                  <a:pt x="258690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4" y="39736"/>
                </a:lnTo>
                <a:lnTo>
                  <a:pt x="265884" y="56703"/>
                </a:lnTo>
                <a:lnTo>
                  <a:pt x="260526" y="56703"/>
                </a:lnTo>
                <a:lnTo>
                  <a:pt x="258244" y="60175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4" y="56703"/>
                </a:lnTo>
                <a:lnTo>
                  <a:pt x="265884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7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7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6" y="36313"/>
                </a:lnTo>
                <a:lnTo>
                  <a:pt x="296374" y="40778"/>
                </a:lnTo>
                <a:lnTo>
                  <a:pt x="299953" y="45541"/>
                </a:lnTo>
                <a:lnTo>
                  <a:pt x="292802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6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3" y="18901"/>
                </a:lnTo>
                <a:lnTo>
                  <a:pt x="299776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2" y="45541"/>
                </a:lnTo>
                <a:lnTo>
                  <a:pt x="299953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57501" y="344253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57501" y="344253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298860" y="3454908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56170" y="3805868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56170" y="3805868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50671" y="3816787"/>
            <a:ext cx="463391" cy="58103"/>
          </a:xfrm>
          <a:custGeom>
            <a:avLst/>
            <a:gdLst/>
            <a:ahLst/>
            <a:cxnLst/>
            <a:rect l="l" t="t" r="r" b="b"/>
            <a:pathLst>
              <a:path w="617854" h="77470">
                <a:moveTo>
                  <a:pt x="14882" y="64740"/>
                </a:moveTo>
                <a:lnTo>
                  <a:pt x="8781" y="64740"/>
                </a:lnTo>
                <a:lnTo>
                  <a:pt x="9619" y="56945"/>
                </a:lnTo>
                <a:lnTo>
                  <a:pt x="28593" y="15431"/>
                </a:lnTo>
                <a:lnTo>
                  <a:pt x="34379" y="8483"/>
                </a:lnTo>
                <a:lnTo>
                  <a:pt x="0" y="8483"/>
                </a:lnTo>
                <a:lnTo>
                  <a:pt x="0" y="3422"/>
                </a:lnTo>
                <a:lnTo>
                  <a:pt x="40035" y="3422"/>
                </a:lnTo>
                <a:lnTo>
                  <a:pt x="40035" y="8483"/>
                </a:lnTo>
                <a:lnTo>
                  <a:pt x="34677" y="14585"/>
                </a:lnTo>
                <a:lnTo>
                  <a:pt x="29914" y="20984"/>
                </a:lnTo>
                <a:lnTo>
                  <a:pt x="15672" y="56954"/>
                </a:lnTo>
                <a:lnTo>
                  <a:pt x="14882" y="64740"/>
                </a:lnTo>
                <a:close/>
              </a:path>
              <a:path w="617854" h="77470">
                <a:moveTo>
                  <a:pt x="51944" y="64740"/>
                </a:moveTo>
                <a:lnTo>
                  <a:pt x="45098" y="64740"/>
                </a:lnTo>
                <a:lnTo>
                  <a:pt x="62809" y="40927"/>
                </a:lnTo>
                <a:lnTo>
                  <a:pt x="46438" y="18901"/>
                </a:lnTo>
                <a:lnTo>
                  <a:pt x="53433" y="18901"/>
                </a:lnTo>
                <a:lnTo>
                  <a:pt x="66530" y="36313"/>
                </a:lnTo>
                <a:lnTo>
                  <a:pt x="73057" y="36313"/>
                </a:lnTo>
                <a:lnTo>
                  <a:pt x="69655" y="40778"/>
                </a:lnTo>
                <a:lnTo>
                  <a:pt x="73234" y="45541"/>
                </a:lnTo>
                <a:lnTo>
                  <a:pt x="66083" y="45541"/>
                </a:lnTo>
                <a:lnTo>
                  <a:pt x="51944" y="64740"/>
                </a:lnTo>
                <a:close/>
              </a:path>
              <a:path w="617854" h="77470">
                <a:moveTo>
                  <a:pt x="73057" y="36313"/>
                </a:moveTo>
                <a:lnTo>
                  <a:pt x="66530" y="36313"/>
                </a:lnTo>
                <a:lnTo>
                  <a:pt x="79328" y="18901"/>
                </a:lnTo>
                <a:lnTo>
                  <a:pt x="86323" y="18901"/>
                </a:lnTo>
                <a:lnTo>
                  <a:pt x="73057" y="36313"/>
                </a:lnTo>
                <a:close/>
              </a:path>
              <a:path w="617854" h="77470">
                <a:moveTo>
                  <a:pt x="87663" y="64740"/>
                </a:moveTo>
                <a:lnTo>
                  <a:pt x="80519" y="64740"/>
                </a:lnTo>
                <a:lnTo>
                  <a:pt x="66083" y="45541"/>
                </a:lnTo>
                <a:lnTo>
                  <a:pt x="73234" y="45541"/>
                </a:lnTo>
                <a:lnTo>
                  <a:pt x="87663" y="64740"/>
                </a:lnTo>
                <a:close/>
              </a:path>
              <a:path w="617854" h="77470">
                <a:moveTo>
                  <a:pt x="107030" y="64740"/>
                </a:moveTo>
                <a:lnTo>
                  <a:pt x="100928" y="64740"/>
                </a:lnTo>
                <a:lnTo>
                  <a:pt x="101767" y="56945"/>
                </a:lnTo>
                <a:lnTo>
                  <a:pt x="120741" y="15431"/>
                </a:lnTo>
                <a:lnTo>
                  <a:pt x="126526" y="8483"/>
                </a:lnTo>
                <a:lnTo>
                  <a:pt x="92147" y="8483"/>
                </a:lnTo>
                <a:lnTo>
                  <a:pt x="92147" y="3422"/>
                </a:lnTo>
                <a:lnTo>
                  <a:pt x="132182" y="3422"/>
                </a:lnTo>
                <a:lnTo>
                  <a:pt x="132182" y="8483"/>
                </a:lnTo>
                <a:lnTo>
                  <a:pt x="126824" y="14585"/>
                </a:lnTo>
                <a:lnTo>
                  <a:pt x="122062" y="20984"/>
                </a:lnTo>
                <a:lnTo>
                  <a:pt x="107820" y="56954"/>
                </a:lnTo>
                <a:lnTo>
                  <a:pt x="107030" y="64740"/>
                </a:lnTo>
                <a:close/>
              </a:path>
              <a:path w="617854" h="77470">
                <a:moveTo>
                  <a:pt x="191548" y="66079"/>
                </a:moveTo>
                <a:lnTo>
                  <a:pt x="180039" y="66079"/>
                </a:lnTo>
                <a:lnTo>
                  <a:pt x="174780" y="63797"/>
                </a:lnTo>
                <a:lnTo>
                  <a:pt x="170712" y="59233"/>
                </a:lnTo>
                <a:lnTo>
                  <a:pt x="166744" y="54669"/>
                </a:lnTo>
                <a:lnTo>
                  <a:pt x="164759" y="48865"/>
                </a:lnTo>
                <a:lnTo>
                  <a:pt x="164759" y="34776"/>
                </a:lnTo>
                <a:lnTo>
                  <a:pt x="166744" y="28971"/>
                </a:lnTo>
                <a:lnTo>
                  <a:pt x="174681" y="19843"/>
                </a:lnTo>
                <a:lnTo>
                  <a:pt x="179940" y="17561"/>
                </a:lnTo>
                <a:lnTo>
                  <a:pt x="191846" y="17561"/>
                </a:lnTo>
                <a:lnTo>
                  <a:pt x="196112" y="18950"/>
                </a:lnTo>
                <a:lnTo>
                  <a:pt x="199989" y="22324"/>
                </a:lnTo>
                <a:lnTo>
                  <a:pt x="181627" y="22324"/>
                </a:lnTo>
                <a:lnTo>
                  <a:pt x="177707" y="24209"/>
                </a:lnTo>
                <a:lnTo>
                  <a:pt x="174731" y="27979"/>
                </a:lnTo>
                <a:lnTo>
                  <a:pt x="171853" y="31749"/>
                </a:lnTo>
                <a:lnTo>
                  <a:pt x="170415" y="36363"/>
                </a:lnTo>
                <a:lnTo>
                  <a:pt x="170415" y="47277"/>
                </a:lnTo>
                <a:lnTo>
                  <a:pt x="171853" y="51891"/>
                </a:lnTo>
                <a:lnTo>
                  <a:pt x="174731" y="55661"/>
                </a:lnTo>
                <a:lnTo>
                  <a:pt x="177707" y="59431"/>
                </a:lnTo>
                <a:lnTo>
                  <a:pt x="181627" y="61317"/>
                </a:lnTo>
                <a:lnTo>
                  <a:pt x="199301" y="61317"/>
                </a:lnTo>
                <a:lnTo>
                  <a:pt x="195765" y="64541"/>
                </a:lnTo>
                <a:lnTo>
                  <a:pt x="191548" y="66079"/>
                </a:lnTo>
                <a:close/>
              </a:path>
              <a:path w="617854" h="77470">
                <a:moveTo>
                  <a:pt x="205091" y="33337"/>
                </a:moveTo>
                <a:lnTo>
                  <a:pt x="199435" y="33337"/>
                </a:lnTo>
                <a:lnTo>
                  <a:pt x="198642" y="29666"/>
                </a:lnTo>
                <a:lnTo>
                  <a:pt x="197154" y="26937"/>
                </a:lnTo>
                <a:lnTo>
                  <a:pt x="194971" y="25151"/>
                </a:lnTo>
                <a:lnTo>
                  <a:pt x="192788" y="23266"/>
                </a:lnTo>
                <a:lnTo>
                  <a:pt x="189961" y="22324"/>
                </a:lnTo>
                <a:lnTo>
                  <a:pt x="199989" y="22324"/>
                </a:lnTo>
                <a:lnTo>
                  <a:pt x="202562" y="24506"/>
                </a:lnTo>
                <a:lnTo>
                  <a:pt x="204496" y="28376"/>
                </a:lnTo>
                <a:lnTo>
                  <a:pt x="205091" y="33337"/>
                </a:lnTo>
                <a:close/>
              </a:path>
              <a:path w="617854" h="77470">
                <a:moveTo>
                  <a:pt x="199301" y="61317"/>
                </a:moveTo>
                <a:lnTo>
                  <a:pt x="189861" y="61317"/>
                </a:lnTo>
                <a:lnTo>
                  <a:pt x="192788" y="60126"/>
                </a:lnTo>
                <a:lnTo>
                  <a:pt x="195268" y="57745"/>
                </a:lnTo>
                <a:lnTo>
                  <a:pt x="197849" y="55363"/>
                </a:lnTo>
                <a:lnTo>
                  <a:pt x="199386" y="52238"/>
                </a:lnTo>
                <a:lnTo>
                  <a:pt x="199882" y="48368"/>
                </a:lnTo>
                <a:lnTo>
                  <a:pt x="205389" y="48368"/>
                </a:lnTo>
                <a:lnTo>
                  <a:pt x="204595" y="54024"/>
                </a:lnTo>
                <a:lnTo>
                  <a:pt x="202512" y="58390"/>
                </a:lnTo>
                <a:lnTo>
                  <a:pt x="199301" y="61317"/>
                </a:lnTo>
                <a:close/>
              </a:path>
              <a:path w="617854" h="77470">
                <a:moveTo>
                  <a:pt x="237070" y="66079"/>
                </a:moveTo>
                <a:lnTo>
                  <a:pt x="226156" y="66079"/>
                </a:lnTo>
                <a:lnTo>
                  <a:pt x="220897" y="63797"/>
                </a:lnTo>
                <a:lnTo>
                  <a:pt x="216829" y="59233"/>
                </a:lnTo>
                <a:lnTo>
                  <a:pt x="212861" y="54669"/>
                </a:lnTo>
                <a:lnTo>
                  <a:pt x="210876" y="48865"/>
                </a:lnTo>
                <a:lnTo>
                  <a:pt x="210876" y="34776"/>
                </a:lnTo>
                <a:lnTo>
                  <a:pt x="212861" y="28971"/>
                </a:lnTo>
                <a:lnTo>
                  <a:pt x="220798" y="19843"/>
                </a:lnTo>
                <a:lnTo>
                  <a:pt x="226057" y="17561"/>
                </a:lnTo>
                <a:lnTo>
                  <a:pt x="239154" y="17561"/>
                </a:lnTo>
                <a:lnTo>
                  <a:pt x="244412" y="19843"/>
                </a:lnTo>
                <a:lnTo>
                  <a:pt x="246569" y="22324"/>
                </a:lnTo>
                <a:lnTo>
                  <a:pt x="227693" y="22324"/>
                </a:lnTo>
                <a:lnTo>
                  <a:pt x="223824" y="24209"/>
                </a:lnTo>
                <a:lnTo>
                  <a:pt x="220734" y="28128"/>
                </a:lnTo>
                <a:lnTo>
                  <a:pt x="217970" y="31749"/>
                </a:lnTo>
                <a:lnTo>
                  <a:pt x="216532" y="36363"/>
                </a:lnTo>
                <a:lnTo>
                  <a:pt x="216532" y="47277"/>
                </a:lnTo>
                <a:lnTo>
                  <a:pt x="217970" y="51891"/>
                </a:lnTo>
                <a:lnTo>
                  <a:pt x="220848" y="55661"/>
                </a:lnTo>
                <a:lnTo>
                  <a:pt x="223824" y="59431"/>
                </a:lnTo>
                <a:lnTo>
                  <a:pt x="227744" y="61317"/>
                </a:lnTo>
                <a:lnTo>
                  <a:pt x="246562" y="61317"/>
                </a:lnTo>
                <a:lnTo>
                  <a:pt x="244362" y="62805"/>
                </a:lnTo>
                <a:lnTo>
                  <a:pt x="240989" y="64988"/>
                </a:lnTo>
                <a:lnTo>
                  <a:pt x="237070" y="66079"/>
                </a:lnTo>
                <a:close/>
              </a:path>
              <a:path w="617854" h="77470">
                <a:moveTo>
                  <a:pt x="246562" y="61317"/>
                </a:moveTo>
                <a:lnTo>
                  <a:pt x="237467" y="61317"/>
                </a:lnTo>
                <a:lnTo>
                  <a:pt x="241336" y="59431"/>
                </a:lnTo>
                <a:lnTo>
                  <a:pt x="247190" y="51792"/>
                </a:lnTo>
                <a:lnTo>
                  <a:pt x="248647" y="47277"/>
                </a:lnTo>
                <a:lnTo>
                  <a:pt x="248646" y="36363"/>
                </a:lnTo>
                <a:lnTo>
                  <a:pt x="247190" y="31898"/>
                </a:lnTo>
                <a:lnTo>
                  <a:pt x="244103" y="27979"/>
                </a:lnTo>
                <a:lnTo>
                  <a:pt x="241336" y="24258"/>
                </a:lnTo>
                <a:lnTo>
                  <a:pt x="237417" y="22324"/>
                </a:lnTo>
                <a:lnTo>
                  <a:pt x="246569" y="22324"/>
                </a:lnTo>
                <a:lnTo>
                  <a:pt x="252350" y="28971"/>
                </a:lnTo>
                <a:lnTo>
                  <a:pt x="254334" y="34776"/>
                </a:lnTo>
                <a:lnTo>
                  <a:pt x="254334" y="46087"/>
                </a:lnTo>
                <a:lnTo>
                  <a:pt x="253491" y="50105"/>
                </a:lnTo>
                <a:lnTo>
                  <a:pt x="251804" y="53875"/>
                </a:lnTo>
                <a:lnTo>
                  <a:pt x="250216" y="57546"/>
                </a:lnTo>
                <a:lnTo>
                  <a:pt x="247736" y="60523"/>
                </a:lnTo>
                <a:lnTo>
                  <a:pt x="246562" y="61317"/>
                </a:lnTo>
                <a:close/>
              </a:path>
              <a:path w="617854" h="77470">
                <a:moveTo>
                  <a:pt x="271781" y="26789"/>
                </a:moveTo>
                <a:lnTo>
                  <a:pt x="268327" y="26789"/>
                </a:lnTo>
                <a:lnTo>
                  <a:pt x="269418" y="24110"/>
                </a:lnTo>
                <a:lnTo>
                  <a:pt x="271303" y="21927"/>
                </a:lnTo>
                <a:lnTo>
                  <a:pt x="273983" y="20240"/>
                </a:lnTo>
                <a:lnTo>
                  <a:pt x="276661" y="18454"/>
                </a:lnTo>
                <a:lnTo>
                  <a:pt x="279687" y="17561"/>
                </a:lnTo>
                <a:lnTo>
                  <a:pt x="288915" y="17561"/>
                </a:lnTo>
                <a:lnTo>
                  <a:pt x="293132" y="19000"/>
                </a:lnTo>
                <a:lnTo>
                  <a:pt x="296127" y="22324"/>
                </a:lnTo>
                <a:lnTo>
                  <a:pt x="279539" y="22324"/>
                </a:lnTo>
                <a:lnTo>
                  <a:pt x="276860" y="23068"/>
                </a:lnTo>
                <a:lnTo>
                  <a:pt x="274578" y="24556"/>
                </a:lnTo>
                <a:lnTo>
                  <a:pt x="272395" y="26044"/>
                </a:lnTo>
                <a:lnTo>
                  <a:pt x="271781" y="26789"/>
                </a:lnTo>
                <a:close/>
              </a:path>
              <a:path w="617854" h="77470">
                <a:moveTo>
                  <a:pt x="268178" y="64740"/>
                </a:moveTo>
                <a:lnTo>
                  <a:pt x="262523" y="64740"/>
                </a:lnTo>
                <a:lnTo>
                  <a:pt x="262523" y="18901"/>
                </a:lnTo>
                <a:lnTo>
                  <a:pt x="268178" y="18901"/>
                </a:lnTo>
                <a:lnTo>
                  <a:pt x="268178" y="26789"/>
                </a:lnTo>
                <a:lnTo>
                  <a:pt x="271781" y="26789"/>
                </a:lnTo>
                <a:lnTo>
                  <a:pt x="270758" y="28029"/>
                </a:lnTo>
                <a:lnTo>
                  <a:pt x="269667" y="30509"/>
                </a:lnTo>
                <a:lnTo>
                  <a:pt x="268674" y="32990"/>
                </a:lnTo>
                <a:lnTo>
                  <a:pt x="268178" y="35470"/>
                </a:lnTo>
                <a:lnTo>
                  <a:pt x="268178" y="64740"/>
                </a:lnTo>
                <a:close/>
              </a:path>
              <a:path w="617854" h="77470">
                <a:moveTo>
                  <a:pt x="299730" y="64740"/>
                </a:moveTo>
                <a:lnTo>
                  <a:pt x="294223" y="64740"/>
                </a:lnTo>
                <a:lnTo>
                  <a:pt x="294223" y="31352"/>
                </a:lnTo>
                <a:lnTo>
                  <a:pt x="293231" y="28029"/>
                </a:lnTo>
                <a:lnTo>
                  <a:pt x="291247" y="25747"/>
                </a:lnTo>
                <a:lnTo>
                  <a:pt x="289362" y="23465"/>
                </a:lnTo>
                <a:lnTo>
                  <a:pt x="286484" y="22324"/>
                </a:lnTo>
                <a:lnTo>
                  <a:pt x="296127" y="22324"/>
                </a:lnTo>
                <a:lnTo>
                  <a:pt x="298390" y="24754"/>
                </a:lnTo>
                <a:lnTo>
                  <a:pt x="299730" y="29071"/>
                </a:lnTo>
                <a:lnTo>
                  <a:pt x="299730" y="64740"/>
                </a:lnTo>
                <a:close/>
              </a:path>
              <a:path w="617854" h="77470">
                <a:moveTo>
                  <a:pt x="328849" y="64740"/>
                </a:moveTo>
                <a:lnTo>
                  <a:pt x="322895" y="64740"/>
                </a:lnTo>
                <a:lnTo>
                  <a:pt x="305185" y="18901"/>
                </a:lnTo>
                <a:lnTo>
                  <a:pt x="311436" y="18901"/>
                </a:lnTo>
                <a:lnTo>
                  <a:pt x="325872" y="59084"/>
                </a:lnTo>
                <a:lnTo>
                  <a:pt x="330960" y="59084"/>
                </a:lnTo>
                <a:lnTo>
                  <a:pt x="328849" y="64740"/>
                </a:lnTo>
                <a:close/>
              </a:path>
              <a:path w="617854" h="77470">
                <a:moveTo>
                  <a:pt x="330960" y="59084"/>
                </a:moveTo>
                <a:lnTo>
                  <a:pt x="326021" y="59084"/>
                </a:lnTo>
                <a:lnTo>
                  <a:pt x="340159" y="18901"/>
                </a:lnTo>
                <a:lnTo>
                  <a:pt x="345964" y="18901"/>
                </a:lnTo>
                <a:lnTo>
                  <a:pt x="330960" y="59084"/>
                </a:lnTo>
                <a:close/>
              </a:path>
              <a:path w="617854" h="77470">
                <a:moveTo>
                  <a:pt x="354350" y="76943"/>
                </a:moveTo>
                <a:lnTo>
                  <a:pt x="354350" y="73074"/>
                </a:lnTo>
                <a:lnTo>
                  <a:pt x="355639" y="72578"/>
                </a:lnTo>
                <a:lnTo>
                  <a:pt x="356632" y="71536"/>
                </a:lnTo>
                <a:lnTo>
                  <a:pt x="357326" y="69949"/>
                </a:lnTo>
                <a:lnTo>
                  <a:pt x="358120" y="68460"/>
                </a:lnTo>
                <a:lnTo>
                  <a:pt x="358517" y="66873"/>
                </a:lnTo>
                <a:lnTo>
                  <a:pt x="358517" y="64740"/>
                </a:lnTo>
                <a:lnTo>
                  <a:pt x="354796" y="64740"/>
                </a:lnTo>
                <a:lnTo>
                  <a:pt x="354796" y="55363"/>
                </a:lnTo>
                <a:lnTo>
                  <a:pt x="362237" y="55363"/>
                </a:lnTo>
                <a:lnTo>
                  <a:pt x="362237" y="67617"/>
                </a:lnTo>
                <a:lnTo>
                  <a:pt x="361543" y="70048"/>
                </a:lnTo>
                <a:lnTo>
                  <a:pt x="360154" y="72330"/>
                </a:lnTo>
                <a:lnTo>
                  <a:pt x="358864" y="74612"/>
                </a:lnTo>
                <a:lnTo>
                  <a:pt x="356929" y="76150"/>
                </a:lnTo>
                <a:lnTo>
                  <a:pt x="354350" y="76943"/>
                </a:lnTo>
                <a:close/>
              </a:path>
              <a:path w="617854" h="77470">
                <a:moveTo>
                  <a:pt x="426888" y="66079"/>
                </a:moveTo>
                <a:lnTo>
                  <a:pt x="412899" y="66079"/>
                </a:lnTo>
                <a:lnTo>
                  <a:pt x="407292" y="63499"/>
                </a:lnTo>
                <a:lnTo>
                  <a:pt x="399107" y="24060"/>
                </a:lnTo>
                <a:lnTo>
                  <a:pt x="400993" y="16569"/>
                </a:lnTo>
                <a:lnTo>
                  <a:pt x="408533" y="4861"/>
                </a:lnTo>
                <a:lnTo>
                  <a:pt x="414039" y="1934"/>
                </a:lnTo>
                <a:lnTo>
                  <a:pt x="427037" y="1934"/>
                </a:lnTo>
                <a:lnTo>
                  <a:pt x="431502" y="3373"/>
                </a:lnTo>
                <a:lnTo>
                  <a:pt x="435187" y="6697"/>
                </a:lnTo>
                <a:lnTo>
                  <a:pt x="416222" y="6697"/>
                </a:lnTo>
                <a:lnTo>
                  <a:pt x="411956" y="9128"/>
                </a:lnTo>
                <a:lnTo>
                  <a:pt x="409078" y="13989"/>
                </a:lnTo>
                <a:lnTo>
                  <a:pt x="406201" y="18752"/>
                </a:lnTo>
                <a:lnTo>
                  <a:pt x="404846" y="25201"/>
                </a:lnTo>
                <a:lnTo>
                  <a:pt x="404763" y="34528"/>
                </a:lnTo>
                <a:lnTo>
                  <a:pt x="409113" y="34528"/>
                </a:lnTo>
                <a:lnTo>
                  <a:pt x="407243" y="36462"/>
                </a:lnTo>
                <a:lnTo>
                  <a:pt x="405805" y="40431"/>
                </a:lnTo>
                <a:lnTo>
                  <a:pt x="405805" y="50353"/>
                </a:lnTo>
                <a:lnTo>
                  <a:pt x="407144" y="54272"/>
                </a:lnTo>
                <a:lnTo>
                  <a:pt x="409822" y="57149"/>
                </a:lnTo>
                <a:lnTo>
                  <a:pt x="412601" y="59927"/>
                </a:lnTo>
                <a:lnTo>
                  <a:pt x="416420" y="61317"/>
                </a:lnTo>
                <a:lnTo>
                  <a:pt x="434677" y="61317"/>
                </a:lnTo>
                <a:lnTo>
                  <a:pt x="431898" y="64095"/>
                </a:lnTo>
                <a:lnTo>
                  <a:pt x="426888" y="66079"/>
                </a:lnTo>
                <a:close/>
              </a:path>
              <a:path w="617854" h="77470">
                <a:moveTo>
                  <a:pt x="440333" y="18305"/>
                </a:moveTo>
                <a:lnTo>
                  <a:pt x="434825" y="18305"/>
                </a:lnTo>
                <a:lnTo>
                  <a:pt x="434330" y="14833"/>
                </a:lnTo>
                <a:lnTo>
                  <a:pt x="432940" y="12055"/>
                </a:lnTo>
                <a:lnTo>
                  <a:pt x="430658" y="9971"/>
                </a:lnTo>
                <a:lnTo>
                  <a:pt x="428377" y="7788"/>
                </a:lnTo>
                <a:lnTo>
                  <a:pt x="425450" y="6697"/>
                </a:lnTo>
                <a:lnTo>
                  <a:pt x="435187" y="6697"/>
                </a:lnTo>
                <a:lnTo>
                  <a:pt x="437851" y="9028"/>
                </a:lnTo>
                <a:lnTo>
                  <a:pt x="439737" y="13047"/>
                </a:lnTo>
                <a:lnTo>
                  <a:pt x="440333" y="18305"/>
                </a:lnTo>
                <a:close/>
              </a:path>
              <a:path w="617854" h="77470">
                <a:moveTo>
                  <a:pt x="409113" y="34528"/>
                </a:moveTo>
                <a:lnTo>
                  <a:pt x="404911" y="34528"/>
                </a:lnTo>
                <a:lnTo>
                  <a:pt x="406400" y="31352"/>
                </a:lnTo>
                <a:lnTo>
                  <a:pt x="408632" y="28872"/>
                </a:lnTo>
                <a:lnTo>
                  <a:pt x="411608" y="27086"/>
                </a:lnTo>
                <a:lnTo>
                  <a:pt x="414685" y="25201"/>
                </a:lnTo>
                <a:lnTo>
                  <a:pt x="417959" y="24258"/>
                </a:lnTo>
                <a:lnTo>
                  <a:pt x="427484" y="24258"/>
                </a:lnTo>
                <a:lnTo>
                  <a:pt x="432395" y="26193"/>
                </a:lnTo>
                <a:lnTo>
                  <a:pt x="435150" y="29021"/>
                </a:lnTo>
                <a:lnTo>
                  <a:pt x="416718" y="29021"/>
                </a:lnTo>
                <a:lnTo>
                  <a:pt x="412998" y="30509"/>
                </a:lnTo>
                <a:lnTo>
                  <a:pt x="409113" y="34528"/>
                </a:lnTo>
                <a:close/>
              </a:path>
              <a:path w="617854" h="77470">
                <a:moveTo>
                  <a:pt x="434677" y="61317"/>
                </a:moveTo>
                <a:lnTo>
                  <a:pt x="425648" y="61317"/>
                </a:lnTo>
                <a:lnTo>
                  <a:pt x="429220" y="59779"/>
                </a:lnTo>
                <a:lnTo>
                  <a:pt x="434875" y="53528"/>
                </a:lnTo>
                <a:lnTo>
                  <a:pt x="436314" y="49758"/>
                </a:lnTo>
                <a:lnTo>
                  <a:pt x="436244" y="40431"/>
                </a:lnTo>
                <a:lnTo>
                  <a:pt x="434924" y="36710"/>
                </a:lnTo>
                <a:lnTo>
                  <a:pt x="432147" y="33635"/>
                </a:lnTo>
                <a:lnTo>
                  <a:pt x="429468" y="30559"/>
                </a:lnTo>
                <a:lnTo>
                  <a:pt x="425846" y="29021"/>
                </a:lnTo>
                <a:lnTo>
                  <a:pt x="435150" y="29021"/>
                </a:lnTo>
                <a:lnTo>
                  <a:pt x="436662" y="30559"/>
                </a:lnTo>
                <a:lnTo>
                  <a:pt x="440035" y="33932"/>
                </a:lnTo>
                <a:lnTo>
                  <a:pt x="441969" y="38893"/>
                </a:lnTo>
                <a:lnTo>
                  <a:pt x="441969" y="51097"/>
                </a:lnTo>
                <a:lnTo>
                  <a:pt x="439936" y="56157"/>
                </a:lnTo>
                <a:lnTo>
                  <a:pt x="435867" y="60126"/>
                </a:lnTo>
                <a:lnTo>
                  <a:pt x="434677" y="61317"/>
                </a:lnTo>
                <a:close/>
              </a:path>
              <a:path w="617854" h="77470">
                <a:moveTo>
                  <a:pt x="490788" y="49261"/>
                </a:moveTo>
                <a:lnTo>
                  <a:pt x="447629" y="49261"/>
                </a:lnTo>
                <a:lnTo>
                  <a:pt x="447629" y="43904"/>
                </a:lnTo>
                <a:lnTo>
                  <a:pt x="476352" y="2530"/>
                </a:lnTo>
                <a:lnTo>
                  <a:pt x="481412" y="2530"/>
                </a:lnTo>
                <a:lnTo>
                  <a:pt x="481412" y="10715"/>
                </a:lnTo>
                <a:lnTo>
                  <a:pt x="476204" y="10715"/>
                </a:lnTo>
                <a:lnTo>
                  <a:pt x="452689" y="44499"/>
                </a:lnTo>
                <a:lnTo>
                  <a:pt x="490788" y="44499"/>
                </a:lnTo>
                <a:lnTo>
                  <a:pt x="490788" y="49261"/>
                </a:lnTo>
                <a:close/>
              </a:path>
              <a:path w="617854" h="77470">
                <a:moveTo>
                  <a:pt x="481412" y="44499"/>
                </a:moveTo>
                <a:lnTo>
                  <a:pt x="476352" y="44499"/>
                </a:lnTo>
                <a:lnTo>
                  <a:pt x="476352" y="10715"/>
                </a:lnTo>
                <a:lnTo>
                  <a:pt x="481412" y="10715"/>
                </a:lnTo>
                <a:lnTo>
                  <a:pt x="481412" y="44499"/>
                </a:lnTo>
                <a:close/>
              </a:path>
              <a:path w="617854" h="77470">
                <a:moveTo>
                  <a:pt x="481412" y="64740"/>
                </a:moveTo>
                <a:lnTo>
                  <a:pt x="476352" y="64740"/>
                </a:lnTo>
                <a:lnTo>
                  <a:pt x="476352" y="49261"/>
                </a:lnTo>
                <a:lnTo>
                  <a:pt x="481412" y="49261"/>
                </a:lnTo>
                <a:lnTo>
                  <a:pt x="481412" y="64740"/>
                </a:lnTo>
                <a:close/>
              </a:path>
              <a:path w="617854" h="77470">
                <a:moveTo>
                  <a:pt x="522621" y="66079"/>
                </a:moveTo>
                <a:lnTo>
                  <a:pt x="517858" y="66079"/>
                </a:lnTo>
                <a:lnTo>
                  <a:pt x="545243" y="0"/>
                </a:lnTo>
                <a:lnTo>
                  <a:pt x="549857" y="0"/>
                </a:lnTo>
                <a:lnTo>
                  <a:pt x="522621" y="66079"/>
                </a:lnTo>
                <a:close/>
              </a:path>
              <a:path w="617854" h="77470">
                <a:moveTo>
                  <a:pt x="583591" y="24110"/>
                </a:moveTo>
                <a:lnTo>
                  <a:pt x="578085" y="24110"/>
                </a:lnTo>
                <a:lnTo>
                  <a:pt x="578085" y="16767"/>
                </a:lnTo>
                <a:lnTo>
                  <a:pt x="579772" y="11608"/>
                </a:lnTo>
                <a:lnTo>
                  <a:pt x="583146" y="7739"/>
                </a:lnTo>
                <a:lnTo>
                  <a:pt x="586618" y="3869"/>
                </a:lnTo>
                <a:lnTo>
                  <a:pt x="591529" y="1934"/>
                </a:lnTo>
                <a:lnTo>
                  <a:pt x="603733" y="1934"/>
                </a:lnTo>
                <a:lnTo>
                  <a:pt x="608396" y="3522"/>
                </a:lnTo>
                <a:lnTo>
                  <a:pt x="611869" y="6697"/>
                </a:lnTo>
                <a:lnTo>
                  <a:pt x="593365" y="6697"/>
                </a:lnTo>
                <a:lnTo>
                  <a:pt x="589942" y="8135"/>
                </a:lnTo>
                <a:lnTo>
                  <a:pt x="585080" y="13791"/>
                </a:lnTo>
                <a:lnTo>
                  <a:pt x="583790" y="17710"/>
                </a:lnTo>
                <a:lnTo>
                  <a:pt x="583591" y="22770"/>
                </a:lnTo>
                <a:lnTo>
                  <a:pt x="583591" y="24110"/>
                </a:lnTo>
                <a:close/>
              </a:path>
              <a:path w="617854" h="77470">
                <a:moveTo>
                  <a:pt x="617524" y="64740"/>
                </a:moveTo>
                <a:lnTo>
                  <a:pt x="576597" y="64740"/>
                </a:lnTo>
                <a:lnTo>
                  <a:pt x="576597" y="60175"/>
                </a:lnTo>
                <a:lnTo>
                  <a:pt x="600955" y="36065"/>
                </a:lnTo>
                <a:lnTo>
                  <a:pt x="605469" y="32493"/>
                </a:lnTo>
                <a:lnTo>
                  <a:pt x="607850" y="29616"/>
                </a:lnTo>
                <a:lnTo>
                  <a:pt x="610331" y="26739"/>
                </a:lnTo>
                <a:lnTo>
                  <a:pt x="611571" y="23365"/>
                </a:lnTo>
                <a:lnTo>
                  <a:pt x="611571" y="15726"/>
                </a:lnTo>
                <a:lnTo>
                  <a:pt x="610281" y="12650"/>
                </a:lnTo>
                <a:lnTo>
                  <a:pt x="605123" y="7887"/>
                </a:lnTo>
                <a:lnTo>
                  <a:pt x="601798" y="6697"/>
                </a:lnTo>
                <a:lnTo>
                  <a:pt x="611869" y="6697"/>
                </a:lnTo>
                <a:lnTo>
                  <a:pt x="615441" y="9872"/>
                </a:lnTo>
                <a:lnTo>
                  <a:pt x="617227" y="14138"/>
                </a:lnTo>
                <a:lnTo>
                  <a:pt x="617111" y="24110"/>
                </a:lnTo>
                <a:lnTo>
                  <a:pt x="615888" y="27781"/>
                </a:lnTo>
                <a:lnTo>
                  <a:pt x="610629" y="35222"/>
                </a:lnTo>
                <a:lnTo>
                  <a:pt x="605817" y="39191"/>
                </a:lnTo>
                <a:lnTo>
                  <a:pt x="593216" y="46831"/>
                </a:lnTo>
                <a:lnTo>
                  <a:pt x="589297" y="49758"/>
                </a:lnTo>
                <a:lnTo>
                  <a:pt x="584732" y="54719"/>
                </a:lnTo>
                <a:lnTo>
                  <a:pt x="583344" y="57149"/>
                </a:lnTo>
                <a:lnTo>
                  <a:pt x="582847" y="59531"/>
                </a:lnTo>
                <a:lnTo>
                  <a:pt x="617524" y="59531"/>
                </a:lnTo>
                <a:lnTo>
                  <a:pt x="617524" y="6474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56545" y="85878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56545" y="85878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62967" y="869711"/>
            <a:ext cx="242888" cy="50006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0" y="64740"/>
                </a:lnTo>
                <a:lnTo>
                  <a:pt x="153570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59" y="14485"/>
                </a:lnTo>
                <a:lnTo>
                  <a:pt x="145781" y="14039"/>
                </a:lnTo>
                <a:lnTo>
                  <a:pt x="147765" y="13245"/>
                </a:lnTo>
                <a:lnTo>
                  <a:pt x="149849" y="12451"/>
                </a:lnTo>
                <a:lnTo>
                  <a:pt x="151388" y="11211"/>
                </a:lnTo>
                <a:lnTo>
                  <a:pt x="152379" y="9524"/>
                </a:lnTo>
                <a:lnTo>
                  <a:pt x="153471" y="7838"/>
                </a:lnTo>
                <a:lnTo>
                  <a:pt x="154215" y="5506"/>
                </a:lnTo>
                <a:lnTo>
                  <a:pt x="154612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3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9245" y="66079"/>
                </a:moveTo>
                <a:lnTo>
                  <a:pt x="245056" y="66079"/>
                </a:lnTo>
                <a:lnTo>
                  <a:pt x="239649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49" y="4613"/>
                </a:lnTo>
                <a:lnTo>
                  <a:pt x="245056" y="1934"/>
                </a:lnTo>
                <a:lnTo>
                  <a:pt x="259245" y="1934"/>
                </a:lnTo>
                <a:lnTo>
                  <a:pt x="264652" y="4663"/>
                </a:lnTo>
                <a:lnTo>
                  <a:pt x="266020" y="6697"/>
                </a:lnTo>
                <a:lnTo>
                  <a:pt x="246793" y="6697"/>
                </a:lnTo>
                <a:lnTo>
                  <a:pt x="242824" y="8979"/>
                </a:lnTo>
                <a:lnTo>
                  <a:pt x="240046" y="13543"/>
                </a:lnTo>
                <a:lnTo>
                  <a:pt x="237367" y="18008"/>
                </a:lnTo>
                <a:lnTo>
                  <a:pt x="236028" y="24804"/>
                </a:lnTo>
                <a:lnTo>
                  <a:pt x="236028" y="43060"/>
                </a:lnTo>
                <a:lnTo>
                  <a:pt x="237367" y="49906"/>
                </a:lnTo>
                <a:lnTo>
                  <a:pt x="242725" y="59034"/>
                </a:lnTo>
                <a:lnTo>
                  <a:pt x="246743" y="61317"/>
                </a:lnTo>
                <a:lnTo>
                  <a:pt x="266080" y="61317"/>
                </a:lnTo>
                <a:lnTo>
                  <a:pt x="264652" y="63400"/>
                </a:lnTo>
                <a:lnTo>
                  <a:pt x="259245" y="66079"/>
                </a:lnTo>
                <a:close/>
              </a:path>
              <a:path w="323850" h="66675">
                <a:moveTo>
                  <a:pt x="266080" y="61317"/>
                </a:moveTo>
                <a:lnTo>
                  <a:pt x="257459" y="61317"/>
                </a:lnTo>
                <a:lnTo>
                  <a:pt x="261477" y="59034"/>
                </a:lnTo>
                <a:lnTo>
                  <a:pt x="266835" y="49906"/>
                </a:lnTo>
                <a:lnTo>
                  <a:pt x="268174" y="43060"/>
                </a:lnTo>
                <a:lnTo>
                  <a:pt x="268155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09" y="6697"/>
                </a:lnTo>
                <a:lnTo>
                  <a:pt x="266020" y="6697"/>
                </a:lnTo>
                <a:lnTo>
                  <a:pt x="271994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4" y="52685"/>
                </a:lnTo>
                <a:lnTo>
                  <a:pt x="266080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1" y="66079"/>
                </a:lnTo>
                <a:lnTo>
                  <a:pt x="289064" y="63400"/>
                </a:lnTo>
                <a:lnTo>
                  <a:pt x="285293" y="58042"/>
                </a:lnTo>
                <a:lnTo>
                  <a:pt x="281622" y="52685"/>
                </a:lnTo>
                <a:lnTo>
                  <a:pt x="279786" y="44697"/>
                </a:lnTo>
                <a:lnTo>
                  <a:pt x="279786" y="23365"/>
                </a:lnTo>
                <a:lnTo>
                  <a:pt x="281622" y="15329"/>
                </a:lnTo>
                <a:lnTo>
                  <a:pt x="285293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8" y="8979"/>
                </a:lnTo>
                <a:lnTo>
                  <a:pt x="289460" y="13543"/>
                </a:lnTo>
                <a:lnTo>
                  <a:pt x="286781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1" y="49906"/>
                </a:lnTo>
                <a:lnTo>
                  <a:pt x="292139" y="59034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1" y="59034"/>
                </a:lnTo>
                <a:lnTo>
                  <a:pt x="316249" y="49906"/>
                </a:lnTo>
                <a:lnTo>
                  <a:pt x="317589" y="43060"/>
                </a:lnTo>
                <a:lnTo>
                  <a:pt x="317569" y="24804"/>
                </a:lnTo>
                <a:lnTo>
                  <a:pt x="316249" y="18107"/>
                </a:lnTo>
                <a:lnTo>
                  <a:pt x="310891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09" y="15577"/>
                </a:lnTo>
                <a:lnTo>
                  <a:pt x="323210" y="23365"/>
                </a:lnTo>
                <a:lnTo>
                  <a:pt x="323233" y="44697"/>
                </a:lnTo>
                <a:lnTo>
                  <a:pt x="321409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57501" y="370467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157501" y="370467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24460" y="3716615"/>
            <a:ext cx="119555" cy="4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157501" y="354051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157501" y="354051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298860" y="3552899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483862" y="3511944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68694" y="3641433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468694" y="3641433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4574" y="619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83862" y="3673176"/>
            <a:ext cx="0" cy="31909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483880" y="3609932"/>
            <a:ext cx="0" cy="31909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468694" y="3384014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468694" y="3384014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49" y="6199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483862" y="3415758"/>
            <a:ext cx="0" cy="2714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35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99068" y="3399877"/>
            <a:ext cx="445770" cy="257651"/>
          </a:xfrm>
          <a:custGeom>
            <a:avLst/>
            <a:gdLst/>
            <a:ahLst/>
            <a:cxnLst/>
            <a:rect l="l" t="t" r="r" b="b"/>
            <a:pathLst>
              <a:path w="594359" h="343535">
                <a:moveTo>
                  <a:pt x="0" y="0"/>
                </a:moveTo>
                <a:lnTo>
                  <a:pt x="63512" y="1281"/>
                </a:lnTo>
                <a:lnTo>
                  <a:pt x="126373" y="5002"/>
                </a:lnTo>
                <a:lnTo>
                  <a:pt x="187934" y="10975"/>
                </a:lnTo>
                <a:lnTo>
                  <a:pt x="247547" y="19011"/>
                </a:lnTo>
                <a:lnTo>
                  <a:pt x="304563" y="28923"/>
                </a:lnTo>
                <a:lnTo>
                  <a:pt x="358333" y="40523"/>
                </a:lnTo>
                <a:lnTo>
                  <a:pt x="408208" y="53624"/>
                </a:lnTo>
                <a:lnTo>
                  <a:pt x="453540" y="68039"/>
                </a:lnTo>
                <a:lnTo>
                  <a:pt x="493681" y="83579"/>
                </a:lnTo>
                <a:lnTo>
                  <a:pt x="555791" y="117286"/>
                </a:lnTo>
                <a:lnTo>
                  <a:pt x="589348" y="153245"/>
                </a:lnTo>
                <a:lnTo>
                  <a:pt x="593798" y="171599"/>
                </a:lnTo>
                <a:lnTo>
                  <a:pt x="589380" y="189954"/>
                </a:lnTo>
                <a:lnTo>
                  <a:pt x="555888" y="225912"/>
                </a:lnTo>
                <a:lnTo>
                  <a:pt x="493848" y="259619"/>
                </a:lnTo>
                <a:lnTo>
                  <a:pt x="453745" y="275159"/>
                </a:lnTo>
                <a:lnTo>
                  <a:pt x="408452" y="289574"/>
                </a:lnTo>
                <a:lnTo>
                  <a:pt x="358618" y="302675"/>
                </a:lnTo>
                <a:lnTo>
                  <a:pt x="304892" y="314276"/>
                </a:lnTo>
                <a:lnTo>
                  <a:pt x="247923" y="324188"/>
                </a:lnTo>
                <a:lnTo>
                  <a:pt x="188360" y="332224"/>
                </a:lnTo>
                <a:lnTo>
                  <a:pt x="126853" y="338196"/>
                </a:lnTo>
                <a:lnTo>
                  <a:pt x="64049" y="341917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156151" y="318755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56151" y="318755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297502" y="3199927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156151" y="3285538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156151" y="3285538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297502" y="3297918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482512" y="3256963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482532" y="3354989"/>
            <a:ext cx="1429" cy="29051"/>
          </a:xfrm>
          <a:custGeom>
            <a:avLst/>
            <a:gdLst/>
            <a:ahLst/>
            <a:cxnLst/>
            <a:rect l="l" t="t" r="r" b="b"/>
            <a:pathLst>
              <a:path w="1904" h="38735">
                <a:moveTo>
                  <a:pt x="17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467625" y="3125358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467625" y="3125358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482514" y="3157176"/>
            <a:ext cx="476" cy="3048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482812" y="31253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497944" y="3141126"/>
            <a:ext cx="459581" cy="259080"/>
          </a:xfrm>
          <a:custGeom>
            <a:avLst/>
            <a:gdLst/>
            <a:ahLst/>
            <a:cxnLst/>
            <a:rect l="l" t="t" r="r" b="b"/>
            <a:pathLst>
              <a:path w="612775" h="345439">
                <a:moveTo>
                  <a:pt x="1499" y="344999"/>
                </a:moveTo>
                <a:lnTo>
                  <a:pt x="66844" y="343710"/>
                </a:lnTo>
                <a:lnTo>
                  <a:pt x="131526" y="339970"/>
                </a:lnTo>
                <a:lnTo>
                  <a:pt x="194876" y="333966"/>
                </a:lnTo>
                <a:lnTo>
                  <a:pt x="256225" y="325888"/>
                </a:lnTo>
                <a:lnTo>
                  <a:pt x="314903" y="315924"/>
                </a:lnTo>
                <a:lnTo>
                  <a:pt x="370241" y="304263"/>
                </a:lnTo>
                <a:lnTo>
                  <a:pt x="421571" y="291093"/>
                </a:lnTo>
                <a:lnTo>
                  <a:pt x="468222" y="276602"/>
                </a:lnTo>
                <a:lnTo>
                  <a:pt x="509527" y="260981"/>
                </a:lnTo>
                <a:lnTo>
                  <a:pt x="544815" y="244416"/>
                </a:lnTo>
                <a:lnTo>
                  <a:pt x="594667" y="209212"/>
                </a:lnTo>
                <a:lnTo>
                  <a:pt x="612423" y="172499"/>
                </a:lnTo>
                <a:lnTo>
                  <a:pt x="607811" y="154048"/>
                </a:lnTo>
                <a:lnTo>
                  <a:pt x="573173" y="117902"/>
                </a:lnTo>
                <a:lnTo>
                  <a:pt x="509108" y="84018"/>
                </a:lnTo>
                <a:lnTo>
                  <a:pt x="467711" y="68396"/>
                </a:lnTo>
                <a:lnTo>
                  <a:pt x="420961" y="53906"/>
                </a:lnTo>
                <a:lnTo>
                  <a:pt x="369528" y="40736"/>
                </a:lnTo>
                <a:lnTo>
                  <a:pt x="314080" y="29074"/>
                </a:lnTo>
                <a:lnTo>
                  <a:pt x="255284" y="19110"/>
                </a:lnTo>
                <a:lnTo>
                  <a:pt x="193810" y="11032"/>
                </a:lnTo>
                <a:lnTo>
                  <a:pt x="130326" y="5029"/>
                </a:lnTo>
                <a:lnTo>
                  <a:pt x="65500" y="1288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56151" y="292883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156151" y="2928838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297502" y="2941217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156151" y="302682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156151" y="302682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297502" y="3039207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482512" y="2998251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482589" y="3096334"/>
            <a:ext cx="476" cy="29051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467625" y="2870228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467625" y="287022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482514" y="2901840"/>
            <a:ext cx="476" cy="27146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7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498000" y="2886070"/>
            <a:ext cx="446723" cy="255270"/>
          </a:xfrm>
          <a:custGeom>
            <a:avLst/>
            <a:gdLst/>
            <a:ahLst/>
            <a:cxnLst/>
            <a:rect l="l" t="t" r="r" b="b"/>
            <a:pathLst>
              <a:path w="595629" h="340360">
                <a:moveTo>
                  <a:pt x="0" y="340199"/>
                </a:moveTo>
                <a:lnTo>
                  <a:pt x="63666" y="338928"/>
                </a:lnTo>
                <a:lnTo>
                  <a:pt x="126680" y="335240"/>
                </a:lnTo>
                <a:lnTo>
                  <a:pt x="188390" y="329320"/>
                </a:lnTo>
                <a:lnTo>
                  <a:pt x="248146" y="321354"/>
                </a:lnTo>
                <a:lnTo>
                  <a:pt x="305299" y="311529"/>
                </a:lnTo>
                <a:lnTo>
                  <a:pt x="359198" y="300030"/>
                </a:lnTo>
                <a:lnTo>
                  <a:pt x="409192" y="287043"/>
                </a:lnTo>
                <a:lnTo>
                  <a:pt x="454633" y="272754"/>
                </a:lnTo>
                <a:lnTo>
                  <a:pt x="494868" y="257350"/>
                </a:lnTo>
                <a:lnTo>
                  <a:pt x="557126" y="223937"/>
                </a:lnTo>
                <a:lnTo>
                  <a:pt x="590763" y="188293"/>
                </a:lnTo>
                <a:lnTo>
                  <a:pt x="595223" y="170099"/>
                </a:lnTo>
                <a:lnTo>
                  <a:pt x="590795" y="151905"/>
                </a:lnTo>
                <a:lnTo>
                  <a:pt x="557224" y="116261"/>
                </a:lnTo>
                <a:lnTo>
                  <a:pt x="495036" y="82849"/>
                </a:lnTo>
                <a:lnTo>
                  <a:pt x="454837" y="67444"/>
                </a:lnTo>
                <a:lnTo>
                  <a:pt x="409436" y="53156"/>
                </a:lnTo>
                <a:lnTo>
                  <a:pt x="359483" y="40169"/>
                </a:lnTo>
                <a:lnTo>
                  <a:pt x="305628" y="28670"/>
                </a:lnTo>
                <a:lnTo>
                  <a:pt x="248522" y="18844"/>
                </a:lnTo>
                <a:lnTo>
                  <a:pt x="188816" y="10879"/>
                </a:lnTo>
                <a:lnTo>
                  <a:pt x="127160" y="4959"/>
                </a:lnTo>
                <a:lnTo>
                  <a:pt x="64204" y="1270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156826" y="267113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156826" y="267113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279649" y="2683506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156826" y="276912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156826" y="276912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231510" y="2780044"/>
            <a:ext cx="501968" cy="58103"/>
          </a:xfrm>
          <a:custGeom>
            <a:avLst/>
            <a:gdLst/>
            <a:ahLst/>
            <a:cxnLst/>
            <a:rect l="l" t="t" r="r" b="b"/>
            <a:pathLst>
              <a:path w="669290" h="77469">
                <a:moveTo>
                  <a:pt x="7094" y="22472"/>
                </a:moveTo>
                <a:lnTo>
                  <a:pt x="1439" y="22472"/>
                </a:lnTo>
                <a:lnTo>
                  <a:pt x="1538" y="16321"/>
                </a:lnTo>
                <a:lnTo>
                  <a:pt x="3423" y="11360"/>
                </a:lnTo>
                <a:lnTo>
                  <a:pt x="10765" y="3819"/>
                </a:lnTo>
                <a:lnTo>
                  <a:pt x="15428" y="1934"/>
                </a:lnTo>
                <a:lnTo>
                  <a:pt x="26541" y="1934"/>
                </a:lnTo>
                <a:lnTo>
                  <a:pt x="31104" y="3323"/>
                </a:lnTo>
                <a:lnTo>
                  <a:pt x="35584" y="6697"/>
                </a:lnTo>
                <a:lnTo>
                  <a:pt x="16966" y="6697"/>
                </a:lnTo>
                <a:lnTo>
                  <a:pt x="13543" y="8036"/>
                </a:lnTo>
                <a:lnTo>
                  <a:pt x="8383" y="13394"/>
                </a:lnTo>
                <a:lnTo>
                  <a:pt x="7094" y="17164"/>
                </a:lnTo>
                <a:lnTo>
                  <a:pt x="7094" y="22472"/>
                </a:lnTo>
                <a:close/>
              </a:path>
              <a:path w="669290" h="77469">
                <a:moveTo>
                  <a:pt x="36052" y="61317"/>
                </a:moveTo>
                <a:lnTo>
                  <a:pt x="25697" y="61317"/>
                </a:lnTo>
                <a:lnTo>
                  <a:pt x="29468" y="60027"/>
                </a:lnTo>
                <a:lnTo>
                  <a:pt x="35619" y="54867"/>
                </a:lnTo>
                <a:lnTo>
                  <a:pt x="37157" y="51593"/>
                </a:lnTo>
                <a:lnTo>
                  <a:pt x="37157" y="43556"/>
                </a:lnTo>
                <a:lnTo>
                  <a:pt x="35817" y="40381"/>
                </a:lnTo>
                <a:lnTo>
                  <a:pt x="33139" y="38099"/>
                </a:lnTo>
                <a:lnTo>
                  <a:pt x="30459" y="35718"/>
                </a:lnTo>
                <a:lnTo>
                  <a:pt x="26789" y="34528"/>
                </a:lnTo>
                <a:lnTo>
                  <a:pt x="17512" y="34528"/>
                </a:lnTo>
                <a:lnTo>
                  <a:pt x="17512" y="29765"/>
                </a:lnTo>
                <a:lnTo>
                  <a:pt x="25796" y="29765"/>
                </a:lnTo>
                <a:lnTo>
                  <a:pt x="28674" y="28773"/>
                </a:lnTo>
                <a:lnTo>
                  <a:pt x="33535" y="24705"/>
                </a:lnTo>
                <a:lnTo>
                  <a:pt x="34776" y="21927"/>
                </a:lnTo>
                <a:lnTo>
                  <a:pt x="34776" y="14684"/>
                </a:lnTo>
                <a:lnTo>
                  <a:pt x="33535" y="11806"/>
                </a:lnTo>
                <a:lnTo>
                  <a:pt x="31055" y="9822"/>
                </a:lnTo>
                <a:lnTo>
                  <a:pt x="28574" y="7739"/>
                </a:lnTo>
                <a:lnTo>
                  <a:pt x="25301" y="6697"/>
                </a:lnTo>
                <a:lnTo>
                  <a:pt x="35584" y="6697"/>
                </a:lnTo>
                <a:lnTo>
                  <a:pt x="38546" y="8880"/>
                </a:lnTo>
                <a:lnTo>
                  <a:pt x="40431" y="12799"/>
                </a:lnTo>
                <a:lnTo>
                  <a:pt x="40431" y="21232"/>
                </a:lnTo>
                <a:lnTo>
                  <a:pt x="39488" y="24159"/>
                </a:lnTo>
                <a:lnTo>
                  <a:pt x="35817" y="29021"/>
                </a:lnTo>
                <a:lnTo>
                  <a:pt x="33287" y="30658"/>
                </a:lnTo>
                <a:lnTo>
                  <a:pt x="30014" y="31551"/>
                </a:lnTo>
                <a:lnTo>
                  <a:pt x="30014" y="31700"/>
                </a:lnTo>
                <a:lnTo>
                  <a:pt x="34280" y="32493"/>
                </a:lnTo>
                <a:lnTo>
                  <a:pt x="37455" y="34279"/>
                </a:lnTo>
                <a:lnTo>
                  <a:pt x="41622" y="39836"/>
                </a:lnTo>
                <a:lnTo>
                  <a:pt x="42664" y="43209"/>
                </a:lnTo>
                <a:lnTo>
                  <a:pt x="42664" y="52833"/>
                </a:lnTo>
                <a:lnTo>
                  <a:pt x="40629" y="57397"/>
                </a:lnTo>
                <a:lnTo>
                  <a:pt x="36052" y="61317"/>
                </a:lnTo>
                <a:close/>
              </a:path>
              <a:path w="669290" h="77469">
                <a:moveTo>
                  <a:pt x="27483" y="66079"/>
                </a:moveTo>
                <a:lnTo>
                  <a:pt x="15080" y="66079"/>
                </a:lnTo>
                <a:lnTo>
                  <a:pt x="9971" y="64343"/>
                </a:lnTo>
                <a:lnTo>
                  <a:pt x="5903" y="60870"/>
                </a:lnTo>
                <a:lnTo>
                  <a:pt x="1934" y="57298"/>
                </a:lnTo>
                <a:lnTo>
                  <a:pt x="112" y="52833"/>
                </a:lnTo>
                <a:lnTo>
                  <a:pt x="0" y="45144"/>
                </a:lnTo>
                <a:lnTo>
                  <a:pt x="99" y="44946"/>
                </a:lnTo>
                <a:lnTo>
                  <a:pt x="5754" y="44946"/>
                </a:lnTo>
                <a:lnTo>
                  <a:pt x="5754" y="50700"/>
                </a:lnTo>
                <a:lnTo>
                  <a:pt x="7143" y="54371"/>
                </a:lnTo>
                <a:lnTo>
                  <a:pt x="12699" y="59927"/>
                </a:lnTo>
                <a:lnTo>
                  <a:pt x="16470" y="61317"/>
                </a:lnTo>
                <a:lnTo>
                  <a:pt x="36052" y="61317"/>
                </a:lnTo>
                <a:lnTo>
                  <a:pt x="32593" y="64343"/>
                </a:lnTo>
                <a:lnTo>
                  <a:pt x="27483" y="66079"/>
                </a:lnTo>
                <a:close/>
              </a:path>
              <a:path w="669290" h="77469">
                <a:moveTo>
                  <a:pt x="53680" y="64740"/>
                </a:moveTo>
                <a:lnTo>
                  <a:pt x="46834" y="64740"/>
                </a:lnTo>
                <a:lnTo>
                  <a:pt x="64545" y="40927"/>
                </a:lnTo>
                <a:lnTo>
                  <a:pt x="48174" y="18901"/>
                </a:lnTo>
                <a:lnTo>
                  <a:pt x="55168" y="18901"/>
                </a:lnTo>
                <a:lnTo>
                  <a:pt x="68265" y="36313"/>
                </a:lnTo>
                <a:lnTo>
                  <a:pt x="74793" y="36313"/>
                </a:lnTo>
                <a:lnTo>
                  <a:pt x="71391" y="40778"/>
                </a:lnTo>
                <a:lnTo>
                  <a:pt x="74970" y="45541"/>
                </a:lnTo>
                <a:lnTo>
                  <a:pt x="67819" y="45541"/>
                </a:lnTo>
                <a:lnTo>
                  <a:pt x="53680" y="64740"/>
                </a:lnTo>
                <a:close/>
              </a:path>
              <a:path w="669290" h="77469">
                <a:moveTo>
                  <a:pt x="74793" y="36313"/>
                </a:moveTo>
                <a:lnTo>
                  <a:pt x="68265" y="36313"/>
                </a:lnTo>
                <a:lnTo>
                  <a:pt x="81065" y="18901"/>
                </a:lnTo>
                <a:lnTo>
                  <a:pt x="88060" y="18901"/>
                </a:lnTo>
                <a:lnTo>
                  <a:pt x="74793" y="36313"/>
                </a:lnTo>
                <a:close/>
              </a:path>
              <a:path w="669290" h="77469">
                <a:moveTo>
                  <a:pt x="89399" y="64740"/>
                </a:moveTo>
                <a:lnTo>
                  <a:pt x="82255" y="64740"/>
                </a:lnTo>
                <a:lnTo>
                  <a:pt x="67819" y="45541"/>
                </a:lnTo>
                <a:lnTo>
                  <a:pt x="74970" y="45541"/>
                </a:lnTo>
                <a:lnTo>
                  <a:pt x="89399" y="64740"/>
                </a:lnTo>
                <a:close/>
              </a:path>
              <a:path w="669290" h="77469">
                <a:moveTo>
                  <a:pt x="99241" y="22472"/>
                </a:moveTo>
                <a:lnTo>
                  <a:pt x="93586" y="22472"/>
                </a:lnTo>
                <a:lnTo>
                  <a:pt x="93685" y="16321"/>
                </a:lnTo>
                <a:lnTo>
                  <a:pt x="95570" y="11360"/>
                </a:lnTo>
                <a:lnTo>
                  <a:pt x="102912" y="3819"/>
                </a:lnTo>
                <a:lnTo>
                  <a:pt x="107576" y="1934"/>
                </a:lnTo>
                <a:lnTo>
                  <a:pt x="118688" y="1934"/>
                </a:lnTo>
                <a:lnTo>
                  <a:pt x="123252" y="3323"/>
                </a:lnTo>
                <a:lnTo>
                  <a:pt x="127732" y="6697"/>
                </a:lnTo>
                <a:lnTo>
                  <a:pt x="109114" y="6697"/>
                </a:lnTo>
                <a:lnTo>
                  <a:pt x="105691" y="8036"/>
                </a:lnTo>
                <a:lnTo>
                  <a:pt x="100531" y="13394"/>
                </a:lnTo>
                <a:lnTo>
                  <a:pt x="99241" y="17164"/>
                </a:lnTo>
                <a:lnTo>
                  <a:pt x="99241" y="22472"/>
                </a:lnTo>
                <a:close/>
              </a:path>
              <a:path w="669290" h="77469">
                <a:moveTo>
                  <a:pt x="128199" y="61317"/>
                </a:moveTo>
                <a:lnTo>
                  <a:pt x="117844" y="61317"/>
                </a:lnTo>
                <a:lnTo>
                  <a:pt x="121615" y="60027"/>
                </a:lnTo>
                <a:lnTo>
                  <a:pt x="127767" y="54867"/>
                </a:lnTo>
                <a:lnTo>
                  <a:pt x="129305" y="51593"/>
                </a:lnTo>
                <a:lnTo>
                  <a:pt x="129305" y="43556"/>
                </a:lnTo>
                <a:lnTo>
                  <a:pt x="127965" y="40381"/>
                </a:lnTo>
                <a:lnTo>
                  <a:pt x="125286" y="38099"/>
                </a:lnTo>
                <a:lnTo>
                  <a:pt x="122607" y="35718"/>
                </a:lnTo>
                <a:lnTo>
                  <a:pt x="118936" y="34528"/>
                </a:lnTo>
                <a:lnTo>
                  <a:pt x="109660" y="34528"/>
                </a:lnTo>
                <a:lnTo>
                  <a:pt x="109660" y="29765"/>
                </a:lnTo>
                <a:lnTo>
                  <a:pt x="117944" y="29765"/>
                </a:lnTo>
                <a:lnTo>
                  <a:pt x="120821" y="28773"/>
                </a:lnTo>
                <a:lnTo>
                  <a:pt x="125683" y="24705"/>
                </a:lnTo>
                <a:lnTo>
                  <a:pt x="126924" y="21927"/>
                </a:lnTo>
                <a:lnTo>
                  <a:pt x="126924" y="14684"/>
                </a:lnTo>
                <a:lnTo>
                  <a:pt x="125683" y="11806"/>
                </a:lnTo>
                <a:lnTo>
                  <a:pt x="123202" y="9822"/>
                </a:lnTo>
                <a:lnTo>
                  <a:pt x="120722" y="7739"/>
                </a:lnTo>
                <a:lnTo>
                  <a:pt x="117448" y="6697"/>
                </a:lnTo>
                <a:lnTo>
                  <a:pt x="127732" y="6697"/>
                </a:lnTo>
                <a:lnTo>
                  <a:pt x="130694" y="8880"/>
                </a:lnTo>
                <a:lnTo>
                  <a:pt x="132579" y="12799"/>
                </a:lnTo>
                <a:lnTo>
                  <a:pt x="132579" y="21232"/>
                </a:lnTo>
                <a:lnTo>
                  <a:pt x="131636" y="24159"/>
                </a:lnTo>
                <a:lnTo>
                  <a:pt x="127965" y="29021"/>
                </a:lnTo>
                <a:lnTo>
                  <a:pt x="125435" y="30658"/>
                </a:lnTo>
                <a:lnTo>
                  <a:pt x="122161" y="31551"/>
                </a:lnTo>
                <a:lnTo>
                  <a:pt x="122161" y="31700"/>
                </a:lnTo>
                <a:lnTo>
                  <a:pt x="126427" y="32493"/>
                </a:lnTo>
                <a:lnTo>
                  <a:pt x="129602" y="34279"/>
                </a:lnTo>
                <a:lnTo>
                  <a:pt x="133769" y="39836"/>
                </a:lnTo>
                <a:lnTo>
                  <a:pt x="134811" y="43209"/>
                </a:lnTo>
                <a:lnTo>
                  <a:pt x="134811" y="52833"/>
                </a:lnTo>
                <a:lnTo>
                  <a:pt x="132777" y="57397"/>
                </a:lnTo>
                <a:lnTo>
                  <a:pt x="128199" y="61317"/>
                </a:lnTo>
                <a:close/>
              </a:path>
              <a:path w="669290" h="77469">
                <a:moveTo>
                  <a:pt x="119630" y="66079"/>
                </a:moveTo>
                <a:lnTo>
                  <a:pt x="107229" y="66079"/>
                </a:lnTo>
                <a:lnTo>
                  <a:pt x="102119" y="64343"/>
                </a:lnTo>
                <a:lnTo>
                  <a:pt x="98051" y="60870"/>
                </a:lnTo>
                <a:lnTo>
                  <a:pt x="94082" y="57298"/>
                </a:lnTo>
                <a:lnTo>
                  <a:pt x="92259" y="52833"/>
                </a:lnTo>
                <a:lnTo>
                  <a:pt x="92147" y="45144"/>
                </a:lnTo>
                <a:lnTo>
                  <a:pt x="92246" y="44946"/>
                </a:lnTo>
                <a:lnTo>
                  <a:pt x="97902" y="44946"/>
                </a:lnTo>
                <a:lnTo>
                  <a:pt x="97902" y="50700"/>
                </a:lnTo>
                <a:lnTo>
                  <a:pt x="99291" y="54371"/>
                </a:lnTo>
                <a:lnTo>
                  <a:pt x="104847" y="59927"/>
                </a:lnTo>
                <a:lnTo>
                  <a:pt x="108618" y="61317"/>
                </a:lnTo>
                <a:lnTo>
                  <a:pt x="128199" y="61317"/>
                </a:lnTo>
                <a:lnTo>
                  <a:pt x="124741" y="64343"/>
                </a:lnTo>
                <a:lnTo>
                  <a:pt x="119630" y="66079"/>
                </a:lnTo>
                <a:close/>
              </a:path>
              <a:path w="669290" h="77469">
                <a:moveTo>
                  <a:pt x="193284" y="66079"/>
                </a:moveTo>
                <a:lnTo>
                  <a:pt x="181774" y="66079"/>
                </a:lnTo>
                <a:lnTo>
                  <a:pt x="176516" y="63797"/>
                </a:lnTo>
                <a:lnTo>
                  <a:pt x="172448" y="59233"/>
                </a:lnTo>
                <a:lnTo>
                  <a:pt x="168479" y="54669"/>
                </a:lnTo>
                <a:lnTo>
                  <a:pt x="166495" y="48865"/>
                </a:lnTo>
                <a:lnTo>
                  <a:pt x="166495" y="34776"/>
                </a:lnTo>
                <a:lnTo>
                  <a:pt x="168479" y="28971"/>
                </a:lnTo>
                <a:lnTo>
                  <a:pt x="176416" y="19843"/>
                </a:lnTo>
                <a:lnTo>
                  <a:pt x="181675" y="17561"/>
                </a:lnTo>
                <a:lnTo>
                  <a:pt x="193581" y="17561"/>
                </a:lnTo>
                <a:lnTo>
                  <a:pt x="197848" y="18950"/>
                </a:lnTo>
                <a:lnTo>
                  <a:pt x="201725" y="22324"/>
                </a:lnTo>
                <a:lnTo>
                  <a:pt x="183362" y="22324"/>
                </a:lnTo>
                <a:lnTo>
                  <a:pt x="179443" y="24209"/>
                </a:lnTo>
                <a:lnTo>
                  <a:pt x="176467" y="27979"/>
                </a:lnTo>
                <a:lnTo>
                  <a:pt x="173589" y="31749"/>
                </a:lnTo>
                <a:lnTo>
                  <a:pt x="172150" y="36363"/>
                </a:lnTo>
                <a:lnTo>
                  <a:pt x="172150" y="47277"/>
                </a:lnTo>
                <a:lnTo>
                  <a:pt x="173589" y="51891"/>
                </a:lnTo>
                <a:lnTo>
                  <a:pt x="176467" y="55661"/>
                </a:lnTo>
                <a:lnTo>
                  <a:pt x="179443" y="59431"/>
                </a:lnTo>
                <a:lnTo>
                  <a:pt x="183362" y="61317"/>
                </a:lnTo>
                <a:lnTo>
                  <a:pt x="201037" y="61317"/>
                </a:lnTo>
                <a:lnTo>
                  <a:pt x="197501" y="64541"/>
                </a:lnTo>
                <a:lnTo>
                  <a:pt x="193284" y="66079"/>
                </a:lnTo>
                <a:close/>
              </a:path>
              <a:path w="669290" h="77469">
                <a:moveTo>
                  <a:pt x="206828" y="33337"/>
                </a:moveTo>
                <a:lnTo>
                  <a:pt x="201172" y="33337"/>
                </a:lnTo>
                <a:lnTo>
                  <a:pt x="200378" y="29666"/>
                </a:lnTo>
                <a:lnTo>
                  <a:pt x="198890" y="26937"/>
                </a:lnTo>
                <a:lnTo>
                  <a:pt x="196708" y="25151"/>
                </a:lnTo>
                <a:lnTo>
                  <a:pt x="194524" y="23266"/>
                </a:lnTo>
                <a:lnTo>
                  <a:pt x="191696" y="22324"/>
                </a:lnTo>
                <a:lnTo>
                  <a:pt x="201725" y="22324"/>
                </a:lnTo>
                <a:lnTo>
                  <a:pt x="204297" y="24506"/>
                </a:lnTo>
                <a:lnTo>
                  <a:pt x="206232" y="28376"/>
                </a:lnTo>
                <a:lnTo>
                  <a:pt x="206828" y="33337"/>
                </a:lnTo>
                <a:close/>
              </a:path>
              <a:path w="669290" h="77469">
                <a:moveTo>
                  <a:pt x="201037" y="61317"/>
                </a:moveTo>
                <a:lnTo>
                  <a:pt x="191597" y="61317"/>
                </a:lnTo>
                <a:lnTo>
                  <a:pt x="194524" y="60126"/>
                </a:lnTo>
                <a:lnTo>
                  <a:pt x="197005" y="57745"/>
                </a:lnTo>
                <a:lnTo>
                  <a:pt x="199584" y="55363"/>
                </a:lnTo>
                <a:lnTo>
                  <a:pt x="201122" y="52238"/>
                </a:lnTo>
                <a:lnTo>
                  <a:pt x="201619" y="48368"/>
                </a:lnTo>
                <a:lnTo>
                  <a:pt x="207125" y="48368"/>
                </a:lnTo>
                <a:lnTo>
                  <a:pt x="206332" y="54024"/>
                </a:lnTo>
                <a:lnTo>
                  <a:pt x="204247" y="58390"/>
                </a:lnTo>
                <a:lnTo>
                  <a:pt x="201037" y="61317"/>
                </a:lnTo>
                <a:close/>
              </a:path>
              <a:path w="669290" h="77469">
                <a:moveTo>
                  <a:pt x="238806" y="66079"/>
                </a:moveTo>
                <a:lnTo>
                  <a:pt x="227892" y="66079"/>
                </a:lnTo>
                <a:lnTo>
                  <a:pt x="222634" y="63797"/>
                </a:lnTo>
                <a:lnTo>
                  <a:pt x="218565" y="59233"/>
                </a:lnTo>
                <a:lnTo>
                  <a:pt x="214596" y="54669"/>
                </a:lnTo>
                <a:lnTo>
                  <a:pt x="212612" y="48865"/>
                </a:lnTo>
                <a:lnTo>
                  <a:pt x="212612" y="34776"/>
                </a:lnTo>
                <a:lnTo>
                  <a:pt x="214596" y="28971"/>
                </a:lnTo>
                <a:lnTo>
                  <a:pt x="222534" y="19843"/>
                </a:lnTo>
                <a:lnTo>
                  <a:pt x="227792" y="17561"/>
                </a:lnTo>
                <a:lnTo>
                  <a:pt x="240889" y="17561"/>
                </a:lnTo>
                <a:lnTo>
                  <a:pt x="246148" y="19843"/>
                </a:lnTo>
                <a:lnTo>
                  <a:pt x="248305" y="22324"/>
                </a:lnTo>
                <a:lnTo>
                  <a:pt x="229430" y="22324"/>
                </a:lnTo>
                <a:lnTo>
                  <a:pt x="225561" y="24209"/>
                </a:lnTo>
                <a:lnTo>
                  <a:pt x="222470" y="28128"/>
                </a:lnTo>
                <a:lnTo>
                  <a:pt x="219707" y="31749"/>
                </a:lnTo>
                <a:lnTo>
                  <a:pt x="218267" y="36363"/>
                </a:lnTo>
                <a:lnTo>
                  <a:pt x="218267" y="47277"/>
                </a:lnTo>
                <a:lnTo>
                  <a:pt x="219707" y="51891"/>
                </a:lnTo>
                <a:lnTo>
                  <a:pt x="222584" y="55661"/>
                </a:lnTo>
                <a:lnTo>
                  <a:pt x="225561" y="59431"/>
                </a:lnTo>
                <a:lnTo>
                  <a:pt x="229479" y="61317"/>
                </a:lnTo>
                <a:lnTo>
                  <a:pt x="248299" y="61317"/>
                </a:lnTo>
                <a:lnTo>
                  <a:pt x="246098" y="62805"/>
                </a:lnTo>
                <a:lnTo>
                  <a:pt x="242725" y="64988"/>
                </a:lnTo>
                <a:lnTo>
                  <a:pt x="238806" y="66079"/>
                </a:lnTo>
                <a:close/>
              </a:path>
              <a:path w="669290" h="77469">
                <a:moveTo>
                  <a:pt x="248299" y="61317"/>
                </a:moveTo>
                <a:lnTo>
                  <a:pt x="239203" y="61317"/>
                </a:lnTo>
                <a:lnTo>
                  <a:pt x="243072" y="59431"/>
                </a:lnTo>
                <a:lnTo>
                  <a:pt x="248926" y="51792"/>
                </a:lnTo>
                <a:lnTo>
                  <a:pt x="250382" y="47277"/>
                </a:lnTo>
                <a:lnTo>
                  <a:pt x="250382" y="36363"/>
                </a:lnTo>
                <a:lnTo>
                  <a:pt x="248926" y="31898"/>
                </a:lnTo>
                <a:lnTo>
                  <a:pt x="245839" y="27979"/>
                </a:lnTo>
                <a:lnTo>
                  <a:pt x="243072" y="24258"/>
                </a:lnTo>
                <a:lnTo>
                  <a:pt x="239154" y="22324"/>
                </a:lnTo>
                <a:lnTo>
                  <a:pt x="248305" y="22324"/>
                </a:lnTo>
                <a:lnTo>
                  <a:pt x="254086" y="28971"/>
                </a:lnTo>
                <a:lnTo>
                  <a:pt x="256070" y="34776"/>
                </a:lnTo>
                <a:lnTo>
                  <a:pt x="256070" y="46087"/>
                </a:lnTo>
                <a:lnTo>
                  <a:pt x="255226" y="50105"/>
                </a:lnTo>
                <a:lnTo>
                  <a:pt x="253540" y="53875"/>
                </a:lnTo>
                <a:lnTo>
                  <a:pt x="251952" y="57546"/>
                </a:lnTo>
                <a:lnTo>
                  <a:pt x="249472" y="60523"/>
                </a:lnTo>
                <a:lnTo>
                  <a:pt x="248299" y="61317"/>
                </a:lnTo>
                <a:close/>
              </a:path>
              <a:path w="669290" h="77469">
                <a:moveTo>
                  <a:pt x="273517" y="26789"/>
                </a:moveTo>
                <a:lnTo>
                  <a:pt x="270063" y="26789"/>
                </a:lnTo>
                <a:lnTo>
                  <a:pt x="271155" y="24110"/>
                </a:lnTo>
                <a:lnTo>
                  <a:pt x="273040" y="21927"/>
                </a:lnTo>
                <a:lnTo>
                  <a:pt x="275719" y="20240"/>
                </a:lnTo>
                <a:lnTo>
                  <a:pt x="278398" y="18454"/>
                </a:lnTo>
                <a:lnTo>
                  <a:pt x="281424" y="17561"/>
                </a:lnTo>
                <a:lnTo>
                  <a:pt x="290651" y="17561"/>
                </a:lnTo>
                <a:lnTo>
                  <a:pt x="294868" y="19000"/>
                </a:lnTo>
                <a:lnTo>
                  <a:pt x="297863" y="22324"/>
                </a:lnTo>
                <a:lnTo>
                  <a:pt x="281275" y="22324"/>
                </a:lnTo>
                <a:lnTo>
                  <a:pt x="278596" y="23068"/>
                </a:lnTo>
                <a:lnTo>
                  <a:pt x="276314" y="24556"/>
                </a:lnTo>
                <a:lnTo>
                  <a:pt x="274131" y="26044"/>
                </a:lnTo>
                <a:lnTo>
                  <a:pt x="273517" y="26789"/>
                </a:lnTo>
                <a:close/>
              </a:path>
              <a:path w="669290" h="77469">
                <a:moveTo>
                  <a:pt x="269915" y="64740"/>
                </a:moveTo>
                <a:lnTo>
                  <a:pt x="264259" y="64740"/>
                </a:lnTo>
                <a:lnTo>
                  <a:pt x="264259" y="18901"/>
                </a:lnTo>
                <a:lnTo>
                  <a:pt x="269915" y="18901"/>
                </a:lnTo>
                <a:lnTo>
                  <a:pt x="269915" y="26789"/>
                </a:lnTo>
                <a:lnTo>
                  <a:pt x="273517" y="26789"/>
                </a:lnTo>
                <a:lnTo>
                  <a:pt x="272494" y="28029"/>
                </a:lnTo>
                <a:lnTo>
                  <a:pt x="271402" y="30509"/>
                </a:lnTo>
                <a:lnTo>
                  <a:pt x="270411" y="32990"/>
                </a:lnTo>
                <a:lnTo>
                  <a:pt x="269915" y="35470"/>
                </a:lnTo>
                <a:lnTo>
                  <a:pt x="269915" y="64740"/>
                </a:lnTo>
                <a:close/>
              </a:path>
              <a:path w="669290" h="77469">
                <a:moveTo>
                  <a:pt x="301466" y="64740"/>
                </a:moveTo>
                <a:lnTo>
                  <a:pt x="295960" y="64740"/>
                </a:lnTo>
                <a:lnTo>
                  <a:pt x="295960" y="31352"/>
                </a:lnTo>
                <a:lnTo>
                  <a:pt x="294967" y="28029"/>
                </a:lnTo>
                <a:lnTo>
                  <a:pt x="292983" y="25747"/>
                </a:lnTo>
                <a:lnTo>
                  <a:pt x="291097" y="23465"/>
                </a:lnTo>
                <a:lnTo>
                  <a:pt x="288221" y="22324"/>
                </a:lnTo>
                <a:lnTo>
                  <a:pt x="297863" y="22324"/>
                </a:lnTo>
                <a:lnTo>
                  <a:pt x="300127" y="24754"/>
                </a:lnTo>
                <a:lnTo>
                  <a:pt x="301466" y="29071"/>
                </a:lnTo>
                <a:lnTo>
                  <a:pt x="301466" y="64740"/>
                </a:lnTo>
                <a:close/>
              </a:path>
              <a:path w="669290" h="77469">
                <a:moveTo>
                  <a:pt x="330585" y="64740"/>
                </a:moveTo>
                <a:lnTo>
                  <a:pt x="324632" y="64740"/>
                </a:lnTo>
                <a:lnTo>
                  <a:pt x="306921" y="18901"/>
                </a:lnTo>
                <a:lnTo>
                  <a:pt x="313172" y="18901"/>
                </a:lnTo>
                <a:lnTo>
                  <a:pt x="327608" y="59084"/>
                </a:lnTo>
                <a:lnTo>
                  <a:pt x="332697" y="59084"/>
                </a:lnTo>
                <a:lnTo>
                  <a:pt x="330585" y="64740"/>
                </a:lnTo>
                <a:close/>
              </a:path>
              <a:path w="669290" h="77469">
                <a:moveTo>
                  <a:pt x="332697" y="59084"/>
                </a:moveTo>
                <a:lnTo>
                  <a:pt x="327757" y="59084"/>
                </a:lnTo>
                <a:lnTo>
                  <a:pt x="341896" y="18901"/>
                </a:lnTo>
                <a:lnTo>
                  <a:pt x="347700" y="18901"/>
                </a:lnTo>
                <a:lnTo>
                  <a:pt x="332697" y="59084"/>
                </a:lnTo>
                <a:close/>
              </a:path>
              <a:path w="669290" h="77469">
                <a:moveTo>
                  <a:pt x="356086" y="76943"/>
                </a:moveTo>
                <a:lnTo>
                  <a:pt x="356086" y="73074"/>
                </a:lnTo>
                <a:lnTo>
                  <a:pt x="357376" y="72578"/>
                </a:lnTo>
                <a:lnTo>
                  <a:pt x="358367" y="71536"/>
                </a:lnTo>
                <a:lnTo>
                  <a:pt x="359063" y="69949"/>
                </a:lnTo>
                <a:lnTo>
                  <a:pt x="359856" y="68460"/>
                </a:lnTo>
                <a:lnTo>
                  <a:pt x="360253" y="66873"/>
                </a:lnTo>
                <a:lnTo>
                  <a:pt x="360253" y="64740"/>
                </a:lnTo>
                <a:lnTo>
                  <a:pt x="356532" y="64740"/>
                </a:lnTo>
                <a:lnTo>
                  <a:pt x="356532" y="55363"/>
                </a:lnTo>
                <a:lnTo>
                  <a:pt x="363974" y="55363"/>
                </a:lnTo>
                <a:lnTo>
                  <a:pt x="363974" y="67617"/>
                </a:lnTo>
                <a:lnTo>
                  <a:pt x="363279" y="70048"/>
                </a:lnTo>
                <a:lnTo>
                  <a:pt x="361890" y="72330"/>
                </a:lnTo>
                <a:lnTo>
                  <a:pt x="360600" y="74612"/>
                </a:lnTo>
                <a:lnTo>
                  <a:pt x="358666" y="76150"/>
                </a:lnTo>
                <a:lnTo>
                  <a:pt x="356086" y="76943"/>
                </a:lnTo>
                <a:close/>
              </a:path>
              <a:path w="669290" h="77469">
                <a:moveTo>
                  <a:pt x="427929" y="64740"/>
                </a:moveTo>
                <a:lnTo>
                  <a:pt x="422274" y="64740"/>
                </a:lnTo>
                <a:lnTo>
                  <a:pt x="422274" y="18603"/>
                </a:lnTo>
                <a:lnTo>
                  <a:pt x="405904" y="18603"/>
                </a:lnTo>
                <a:lnTo>
                  <a:pt x="405904" y="14585"/>
                </a:lnTo>
                <a:lnTo>
                  <a:pt x="410963" y="14485"/>
                </a:lnTo>
                <a:lnTo>
                  <a:pt x="414486" y="14039"/>
                </a:lnTo>
                <a:lnTo>
                  <a:pt x="416470" y="13245"/>
                </a:lnTo>
                <a:lnTo>
                  <a:pt x="418554" y="12451"/>
                </a:lnTo>
                <a:lnTo>
                  <a:pt x="420091" y="11211"/>
                </a:lnTo>
                <a:lnTo>
                  <a:pt x="421084" y="9524"/>
                </a:lnTo>
                <a:lnTo>
                  <a:pt x="422175" y="7838"/>
                </a:lnTo>
                <a:lnTo>
                  <a:pt x="422919" y="5506"/>
                </a:lnTo>
                <a:lnTo>
                  <a:pt x="423316" y="2530"/>
                </a:lnTo>
                <a:lnTo>
                  <a:pt x="427929" y="2530"/>
                </a:lnTo>
                <a:lnTo>
                  <a:pt x="427929" y="64740"/>
                </a:lnTo>
                <a:close/>
              </a:path>
              <a:path w="669290" h="77469">
                <a:moveTo>
                  <a:pt x="456955" y="24110"/>
                </a:moveTo>
                <a:lnTo>
                  <a:pt x="451448" y="24110"/>
                </a:lnTo>
                <a:lnTo>
                  <a:pt x="451448" y="16767"/>
                </a:lnTo>
                <a:lnTo>
                  <a:pt x="453134" y="11608"/>
                </a:lnTo>
                <a:lnTo>
                  <a:pt x="456508" y="7739"/>
                </a:lnTo>
                <a:lnTo>
                  <a:pt x="459981" y="3869"/>
                </a:lnTo>
                <a:lnTo>
                  <a:pt x="464892" y="1934"/>
                </a:lnTo>
                <a:lnTo>
                  <a:pt x="477096" y="1934"/>
                </a:lnTo>
                <a:lnTo>
                  <a:pt x="481760" y="3522"/>
                </a:lnTo>
                <a:lnTo>
                  <a:pt x="485232" y="6697"/>
                </a:lnTo>
                <a:lnTo>
                  <a:pt x="466727" y="6697"/>
                </a:lnTo>
                <a:lnTo>
                  <a:pt x="463305" y="8135"/>
                </a:lnTo>
                <a:lnTo>
                  <a:pt x="458443" y="13791"/>
                </a:lnTo>
                <a:lnTo>
                  <a:pt x="457153" y="17710"/>
                </a:lnTo>
                <a:lnTo>
                  <a:pt x="456955" y="22770"/>
                </a:lnTo>
                <a:lnTo>
                  <a:pt x="456955" y="24110"/>
                </a:lnTo>
                <a:close/>
              </a:path>
              <a:path w="669290" h="77469">
                <a:moveTo>
                  <a:pt x="490888" y="64740"/>
                </a:moveTo>
                <a:lnTo>
                  <a:pt x="449960" y="64740"/>
                </a:lnTo>
                <a:lnTo>
                  <a:pt x="449960" y="60175"/>
                </a:lnTo>
                <a:lnTo>
                  <a:pt x="474318" y="36065"/>
                </a:lnTo>
                <a:lnTo>
                  <a:pt x="478833" y="32493"/>
                </a:lnTo>
                <a:lnTo>
                  <a:pt x="481214" y="29616"/>
                </a:lnTo>
                <a:lnTo>
                  <a:pt x="483694" y="26739"/>
                </a:lnTo>
                <a:lnTo>
                  <a:pt x="484934" y="23365"/>
                </a:lnTo>
                <a:lnTo>
                  <a:pt x="484934" y="15726"/>
                </a:lnTo>
                <a:lnTo>
                  <a:pt x="483645" y="12650"/>
                </a:lnTo>
                <a:lnTo>
                  <a:pt x="478485" y="7887"/>
                </a:lnTo>
                <a:lnTo>
                  <a:pt x="475162" y="6697"/>
                </a:lnTo>
                <a:lnTo>
                  <a:pt x="485232" y="6697"/>
                </a:lnTo>
                <a:lnTo>
                  <a:pt x="488803" y="9872"/>
                </a:lnTo>
                <a:lnTo>
                  <a:pt x="490589" y="14138"/>
                </a:lnTo>
                <a:lnTo>
                  <a:pt x="490474" y="24110"/>
                </a:lnTo>
                <a:lnTo>
                  <a:pt x="489250" y="27781"/>
                </a:lnTo>
                <a:lnTo>
                  <a:pt x="483991" y="35222"/>
                </a:lnTo>
                <a:lnTo>
                  <a:pt x="479179" y="39191"/>
                </a:lnTo>
                <a:lnTo>
                  <a:pt x="466579" y="46831"/>
                </a:lnTo>
                <a:lnTo>
                  <a:pt x="462659" y="49758"/>
                </a:lnTo>
                <a:lnTo>
                  <a:pt x="458096" y="54719"/>
                </a:lnTo>
                <a:lnTo>
                  <a:pt x="456706" y="57149"/>
                </a:lnTo>
                <a:lnTo>
                  <a:pt x="456211" y="59531"/>
                </a:lnTo>
                <a:lnTo>
                  <a:pt x="490888" y="59531"/>
                </a:lnTo>
                <a:lnTo>
                  <a:pt x="490888" y="64740"/>
                </a:lnTo>
                <a:close/>
              </a:path>
              <a:path w="669290" h="77469">
                <a:moveTo>
                  <a:pt x="527156" y="66079"/>
                </a:moveTo>
                <a:lnTo>
                  <a:pt x="514455" y="66079"/>
                </a:lnTo>
                <a:lnTo>
                  <a:pt x="509296" y="64392"/>
                </a:lnTo>
                <a:lnTo>
                  <a:pt x="501358" y="57645"/>
                </a:lnTo>
                <a:lnTo>
                  <a:pt x="499396" y="53181"/>
                </a:lnTo>
                <a:lnTo>
                  <a:pt x="499485" y="43358"/>
                </a:lnTo>
                <a:lnTo>
                  <a:pt x="500466" y="40282"/>
                </a:lnTo>
                <a:lnTo>
                  <a:pt x="504831" y="34131"/>
                </a:lnTo>
                <a:lnTo>
                  <a:pt x="507956" y="32196"/>
                </a:lnTo>
                <a:lnTo>
                  <a:pt x="512024" y="31402"/>
                </a:lnTo>
                <a:lnTo>
                  <a:pt x="512024" y="31253"/>
                </a:lnTo>
                <a:lnTo>
                  <a:pt x="501904" y="12799"/>
                </a:lnTo>
                <a:lnTo>
                  <a:pt x="503690" y="9028"/>
                </a:lnTo>
                <a:lnTo>
                  <a:pt x="510933" y="3373"/>
                </a:lnTo>
                <a:lnTo>
                  <a:pt x="515398" y="1934"/>
                </a:lnTo>
                <a:lnTo>
                  <a:pt x="526014" y="1934"/>
                </a:lnTo>
                <a:lnTo>
                  <a:pt x="530529" y="3373"/>
                </a:lnTo>
                <a:lnTo>
                  <a:pt x="534789" y="6697"/>
                </a:lnTo>
                <a:lnTo>
                  <a:pt x="517035" y="6697"/>
                </a:lnTo>
                <a:lnTo>
                  <a:pt x="513860" y="7689"/>
                </a:lnTo>
                <a:lnTo>
                  <a:pt x="508700" y="11658"/>
                </a:lnTo>
                <a:lnTo>
                  <a:pt x="507459" y="14188"/>
                </a:lnTo>
                <a:lnTo>
                  <a:pt x="507410" y="21133"/>
                </a:lnTo>
                <a:lnTo>
                  <a:pt x="508601" y="23961"/>
                </a:lnTo>
                <a:lnTo>
                  <a:pt x="513364" y="28128"/>
                </a:lnTo>
                <a:lnTo>
                  <a:pt x="516539" y="29170"/>
                </a:lnTo>
                <a:lnTo>
                  <a:pt x="534349" y="29170"/>
                </a:lnTo>
                <a:lnTo>
                  <a:pt x="532712" y="30261"/>
                </a:lnTo>
                <a:lnTo>
                  <a:pt x="529437" y="31253"/>
                </a:lnTo>
                <a:lnTo>
                  <a:pt x="529437" y="31402"/>
                </a:lnTo>
                <a:lnTo>
                  <a:pt x="533604" y="32295"/>
                </a:lnTo>
                <a:lnTo>
                  <a:pt x="536179" y="33783"/>
                </a:lnTo>
                <a:lnTo>
                  <a:pt x="515695" y="33783"/>
                </a:lnTo>
                <a:lnTo>
                  <a:pt x="511826" y="35024"/>
                </a:lnTo>
                <a:lnTo>
                  <a:pt x="509048" y="37504"/>
                </a:lnTo>
                <a:lnTo>
                  <a:pt x="506369" y="39985"/>
                </a:lnTo>
                <a:lnTo>
                  <a:pt x="505070" y="43160"/>
                </a:lnTo>
                <a:lnTo>
                  <a:pt x="505029" y="51692"/>
                </a:lnTo>
                <a:lnTo>
                  <a:pt x="506468" y="55115"/>
                </a:lnTo>
                <a:lnTo>
                  <a:pt x="512223" y="60076"/>
                </a:lnTo>
                <a:lnTo>
                  <a:pt x="516043" y="61317"/>
                </a:lnTo>
                <a:lnTo>
                  <a:pt x="536103" y="61317"/>
                </a:lnTo>
                <a:lnTo>
                  <a:pt x="532315" y="64442"/>
                </a:lnTo>
                <a:lnTo>
                  <a:pt x="527156" y="66079"/>
                </a:lnTo>
                <a:close/>
              </a:path>
              <a:path w="669290" h="77469">
                <a:moveTo>
                  <a:pt x="534349" y="29170"/>
                </a:moveTo>
                <a:lnTo>
                  <a:pt x="524973" y="29170"/>
                </a:lnTo>
                <a:lnTo>
                  <a:pt x="528345" y="28128"/>
                </a:lnTo>
                <a:lnTo>
                  <a:pt x="530628" y="26044"/>
                </a:lnTo>
                <a:lnTo>
                  <a:pt x="532910" y="23861"/>
                </a:lnTo>
                <a:lnTo>
                  <a:pt x="534011" y="21133"/>
                </a:lnTo>
                <a:lnTo>
                  <a:pt x="534051" y="14188"/>
                </a:lnTo>
                <a:lnTo>
                  <a:pt x="532860" y="11558"/>
                </a:lnTo>
                <a:lnTo>
                  <a:pt x="530479" y="9673"/>
                </a:lnTo>
                <a:lnTo>
                  <a:pt x="528098" y="7689"/>
                </a:lnTo>
                <a:lnTo>
                  <a:pt x="524874" y="6697"/>
                </a:lnTo>
                <a:lnTo>
                  <a:pt x="534789" y="6697"/>
                </a:lnTo>
                <a:lnTo>
                  <a:pt x="537870" y="9028"/>
                </a:lnTo>
                <a:lnTo>
                  <a:pt x="539706" y="12799"/>
                </a:lnTo>
                <a:lnTo>
                  <a:pt x="539614" y="21133"/>
                </a:lnTo>
                <a:lnTo>
                  <a:pt x="538813" y="23713"/>
                </a:lnTo>
                <a:lnTo>
                  <a:pt x="537027" y="26193"/>
                </a:lnTo>
                <a:lnTo>
                  <a:pt x="535242" y="28574"/>
                </a:lnTo>
                <a:lnTo>
                  <a:pt x="534349" y="29170"/>
                </a:lnTo>
                <a:close/>
              </a:path>
              <a:path w="669290" h="77469">
                <a:moveTo>
                  <a:pt x="536103" y="61317"/>
                </a:moveTo>
                <a:lnTo>
                  <a:pt x="525667" y="61317"/>
                </a:lnTo>
                <a:lnTo>
                  <a:pt x="529487" y="60076"/>
                </a:lnTo>
                <a:lnTo>
                  <a:pt x="532265" y="57596"/>
                </a:lnTo>
                <a:lnTo>
                  <a:pt x="535142" y="55115"/>
                </a:lnTo>
                <a:lnTo>
                  <a:pt x="536581" y="51692"/>
                </a:lnTo>
                <a:lnTo>
                  <a:pt x="536495" y="43160"/>
                </a:lnTo>
                <a:lnTo>
                  <a:pt x="535192" y="40133"/>
                </a:lnTo>
                <a:lnTo>
                  <a:pt x="532414" y="37653"/>
                </a:lnTo>
                <a:lnTo>
                  <a:pt x="529636" y="35073"/>
                </a:lnTo>
                <a:lnTo>
                  <a:pt x="525717" y="33783"/>
                </a:lnTo>
                <a:lnTo>
                  <a:pt x="536179" y="33783"/>
                </a:lnTo>
                <a:lnTo>
                  <a:pt x="536780" y="34131"/>
                </a:lnTo>
                <a:lnTo>
                  <a:pt x="541145" y="39687"/>
                </a:lnTo>
                <a:lnTo>
                  <a:pt x="542237" y="43160"/>
                </a:lnTo>
                <a:lnTo>
                  <a:pt x="542237" y="53181"/>
                </a:lnTo>
                <a:lnTo>
                  <a:pt x="540252" y="57794"/>
                </a:lnTo>
                <a:lnTo>
                  <a:pt x="536103" y="61317"/>
                </a:lnTo>
                <a:close/>
              </a:path>
              <a:path w="669290" h="77469">
                <a:moveTo>
                  <a:pt x="573772" y="66079"/>
                </a:moveTo>
                <a:lnTo>
                  <a:pt x="569009" y="66079"/>
                </a:lnTo>
                <a:lnTo>
                  <a:pt x="596394" y="0"/>
                </a:lnTo>
                <a:lnTo>
                  <a:pt x="601007" y="0"/>
                </a:lnTo>
                <a:lnTo>
                  <a:pt x="573772" y="66079"/>
                </a:lnTo>
                <a:close/>
              </a:path>
              <a:path w="669290" h="77469">
                <a:moveTo>
                  <a:pt x="634742" y="24110"/>
                </a:moveTo>
                <a:lnTo>
                  <a:pt x="629236" y="24110"/>
                </a:lnTo>
                <a:lnTo>
                  <a:pt x="629236" y="16767"/>
                </a:lnTo>
                <a:lnTo>
                  <a:pt x="630922" y="11608"/>
                </a:lnTo>
                <a:lnTo>
                  <a:pt x="634296" y="7739"/>
                </a:lnTo>
                <a:lnTo>
                  <a:pt x="637768" y="3869"/>
                </a:lnTo>
                <a:lnTo>
                  <a:pt x="642680" y="1934"/>
                </a:lnTo>
                <a:lnTo>
                  <a:pt x="654884" y="1934"/>
                </a:lnTo>
                <a:lnTo>
                  <a:pt x="659547" y="3522"/>
                </a:lnTo>
                <a:lnTo>
                  <a:pt x="663019" y="6697"/>
                </a:lnTo>
                <a:lnTo>
                  <a:pt x="644515" y="6697"/>
                </a:lnTo>
                <a:lnTo>
                  <a:pt x="641092" y="8135"/>
                </a:lnTo>
                <a:lnTo>
                  <a:pt x="636230" y="13791"/>
                </a:lnTo>
                <a:lnTo>
                  <a:pt x="634940" y="17710"/>
                </a:lnTo>
                <a:lnTo>
                  <a:pt x="634742" y="22770"/>
                </a:lnTo>
                <a:lnTo>
                  <a:pt x="634742" y="24110"/>
                </a:lnTo>
                <a:close/>
              </a:path>
              <a:path w="669290" h="77469">
                <a:moveTo>
                  <a:pt x="668675" y="64740"/>
                </a:moveTo>
                <a:lnTo>
                  <a:pt x="627747" y="64740"/>
                </a:lnTo>
                <a:lnTo>
                  <a:pt x="627747" y="60175"/>
                </a:lnTo>
                <a:lnTo>
                  <a:pt x="652105" y="36065"/>
                </a:lnTo>
                <a:lnTo>
                  <a:pt x="656620" y="32493"/>
                </a:lnTo>
                <a:lnTo>
                  <a:pt x="659002" y="29616"/>
                </a:lnTo>
                <a:lnTo>
                  <a:pt x="661482" y="26739"/>
                </a:lnTo>
                <a:lnTo>
                  <a:pt x="662722" y="23365"/>
                </a:lnTo>
                <a:lnTo>
                  <a:pt x="662722" y="15726"/>
                </a:lnTo>
                <a:lnTo>
                  <a:pt x="661432" y="12650"/>
                </a:lnTo>
                <a:lnTo>
                  <a:pt x="656273" y="7887"/>
                </a:lnTo>
                <a:lnTo>
                  <a:pt x="652948" y="6697"/>
                </a:lnTo>
                <a:lnTo>
                  <a:pt x="663019" y="6697"/>
                </a:lnTo>
                <a:lnTo>
                  <a:pt x="666591" y="9872"/>
                </a:lnTo>
                <a:lnTo>
                  <a:pt x="668377" y="14138"/>
                </a:lnTo>
                <a:lnTo>
                  <a:pt x="668261" y="24110"/>
                </a:lnTo>
                <a:lnTo>
                  <a:pt x="667038" y="27781"/>
                </a:lnTo>
                <a:lnTo>
                  <a:pt x="661779" y="35222"/>
                </a:lnTo>
                <a:lnTo>
                  <a:pt x="656967" y="39191"/>
                </a:lnTo>
                <a:lnTo>
                  <a:pt x="644366" y="46831"/>
                </a:lnTo>
                <a:lnTo>
                  <a:pt x="640447" y="49758"/>
                </a:lnTo>
                <a:lnTo>
                  <a:pt x="635883" y="54719"/>
                </a:lnTo>
                <a:lnTo>
                  <a:pt x="634494" y="57149"/>
                </a:lnTo>
                <a:lnTo>
                  <a:pt x="633998" y="59531"/>
                </a:lnTo>
                <a:lnTo>
                  <a:pt x="668675" y="59531"/>
                </a:lnTo>
                <a:lnTo>
                  <a:pt x="668675" y="64740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483187" y="2740552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482814" y="2838728"/>
            <a:ext cx="476" cy="31909"/>
          </a:xfrm>
          <a:custGeom>
            <a:avLst/>
            <a:gdLst/>
            <a:ahLst/>
            <a:cxnLst/>
            <a:rect l="l" t="t" r="r" b="b"/>
            <a:pathLst>
              <a:path w="634" h="42544">
                <a:moveTo>
                  <a:pt x="0" y="41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468169" y="261262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468169" y="261262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4549" y="617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483189" y="2644366"/>
            <a:ext cx="476" cy="27146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498093" y="2628484"/>
            <a:ext cx="446723" cy="257651"/>
          </a:xfrm>
          <a:custGeom>
            <a:avLst/>
            <a:gdLst/>
            <a:ahLst/>
            <a:cxnLst/>
            <a:rect l="l" t="t" r="r" b="b"/>
            <a:pathLst>
              <a:path w="595629" h="343535">
                <a:moveTo>
                  <a:pt x="599" y="0"/>
                </a:moveTo>
                <a:lnTo>
                  <a:pt x="64189" y="1283"/>
                </a:lnTo>
                <a:lnTo>
                  <a:pt x="127129" y="5007"/>
                </a:lnTo>
                <a:lnTo>
                  <a:pt x="188772" y="10984"/>
                </a:lnTo>
                <a:lnTo>
                  <a:pt x="248465" y="19027"/>
                </a:lnTo>
                <a:lnTo>
                  <a:pt x="305559" y="28948"/>
                </a:lnTo>
                <a:lnTo>
                  <a:pt x="359402" y="40558"/>
                </a:lnTo>
                <a:lnTo>
                  <a:pt x="409346" y="53671"/>
                </a:lnTo>
                <a:lnTo>
                  <a:pt x="454738" y="68098"/>
                </a:lnTo>
                <a:lnTo>
                  <a:pt x="494929" y="83652"/>
                </a:lnTo>
                <a:lnTo>
                  <a:pt x="557105" y="117389"/>
                </a:lnTo>
                <a:lnTo>
                  <a:pt x="590671" y="153379"/>
                </a:lnTo>
                <a:lnTo>
                  <a:pt x="595098" y="171749"/>
                </a:lnTo>
                <a:lnTo>
                  <a:pt x="590639" y="190120"/>
                </a:lnTo>
                <a:lnTo>
                  <a:pt x="557007" y="226109"/>
                </a:lnTo>
                <a:lnTo>
                  <a:pt x="494761" y="259846"/>
                </a:lnTo>
                <a:lnTo>
                  <a:pt x="454533" y="275400"/>
                </a:lnTo>
                <a:lnTo>
                  <a:pt x="409102" y="289827"/>
                </a:lnTo>
                <a:lnTo>
                  <a:pt x="359117" y="302940"/>
                </a:lnTo>
                <a:lnTo>
                  <a:pt x="305229" y="314550"/>
                </a:lnTo>
                <a:lnTo>
                  <a:pt x="248089" y="324471"/>
                </a:lnTo>
                <a:lnTo>
                  <a:pt x="188345" y="332514"/>
                </a:lnTo>
                <a:lnTo>
                  <a:pt x="126649" y="338492"/>
                </a:lnTo>
                <a:lnTo>
                  <a:pt x="63651" y="342216"/>
                </a:lnTo>
                <a:lnTo>
                  <a:pt x="0" y="3434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155476" y="241614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155476" y="241614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78292" y="2428525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55476" y="251413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709"/>
                </a:lnTo>
                <a:lnTo>
                  <a:pt x="0" y="9270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155476" y="2514138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709"/>
                </a:lnTo>
                <a:lnTo>
                  <a:pt x="0" y="9270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278292" y="2526516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481837" y="2485564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481781" y="2583597"/>
            <a:ext cx="1905" cy="29051"/>
          </a:xfrm>
          <a:custGeom>
            <a:avLst/>
            <a:gdLst/>
            <a:ahLst/>
            <a:cxnLst/>
            <a:rect l="l" t="t" r="r" b="b"/>
            <a:pathLst>
              <a:path w="2540" h="38735">
                <a:moveTo>
                  <a:pt x="20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467100" y="235394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467100" y="235394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481839" y="2385773"/>
            <a:ext cx="476" cy="3048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404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482287" y="23539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7497419" y="2369724"/>
            <a:ext cx="434340" cy="259080"/>
          </a:xfrm>
          <a:custGeom>
            <a:avLst/>
            <a:gdLst/>
            <a:ahLst/>
            <a:cxnLst/>
            <a:rect l="l" t="t" r="r" b="b"/>
            <a:pathLst>
              <a:path w="579120" h="345439">
                <a:moveTo>
                  <a:pt x="1499" y="345011"/>
                </a:moveTo>
                <a:lnTo>
                  <a:pt x="67989" y="343519"/>
                </a:lnTo>
                <a:lnTo>
                  <a:pt x="133695" y="339201"/>
                </a:lnTo>
                <a:lnTo>
                  <a:pt x="197828" y="332292"/>
                </a:lnTo>
                <a:lnTo>
                  <a:pt x="259599" y="323026"/>
                </a:lnTo>
                <a:lnTo>
                  <a:pt x="318217" y="311641"/>
                </a:lnTo>
                <a:lnTo>
                  <a:pt x="372893" y="298372"/>
                </a:lnTo>
                <a:lnTo>
                  <a:pt x="422835" y="283453"/>
                </a:lnTo>
                <a:lnTo>
                  <a:pt x="467256" y="267121"/>
                </a:lnTo>
                <a:lnTo>
                  <a:pt x="505364" y="249610"/>
                </a:lnTo>
                <a:lnTo>
                  <a:pt x="559483" y="211998"/>
                </a:lnTo>
                <a:lnTo>
                  <a:pt x="578873" y="172499"/>
                </a:lnTo>
                <a:lnTo>
                  <a:pt x="573828" y="152635"/>
                </a:lnTo>
                <a:lnTo>
                  <a:pt x="536105" y="113848"/>
                </a:lnTo>
                <a:lnTo>
                  <a:pt x="466802" y="77887"/>
                </a:lnTo>
                <a:lnTo>
                  <a:pt x="422279" y="61556"/>
                </a:lnTo>
                <a:lnTo>
                  <a:pt x="372228" y="46638"/>
                </a:lnTo>
                <a:lnTo>
                  <a:pt x="317437" y="33369"/>
                </a:lnTo>
                <a:lnTo>
                  <a:pt x="258696" y="21984"/>
                </a:lnTo>
                <a:lnTo>
                  <a:pt x="196792" y="12719"/>
                </a:lnTo>
                <a:lnTo>
                  <a:pt x="132516" y="5810"/>
                </a:lnTo>
                <a:lnTo>
                  <a:pt x="66655" y="1491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155476" y="215743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155476" y="215743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278292" y="2169815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155476" y="225542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155476" y="225542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278292" y="2267805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481837" y="2226851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481839" y="2324923"/>
            <a:ext cx="476" cy="29051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5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7467100" y="2098821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467100" y="2098821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7481839" y="2130437"/>
            <a:ext cx="476" cy="27146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0" y="35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497475" y="2114660"/>
            <a:ext cx="427673" cy="255270"/>
          </a:xfrm>
          <a:custGeom>
            <a:avLst/>
            <a:gdLst/>
            <a:ahLst/>
            <a:cxnLst/>
            <a:rect l="l" t="t" r="r" b="b"/>
            <a:pathLst>
              <a:path w="570229" h="340360">
                <a:moveTo>
                  <a:pt x="0" y="340199"/>
                </a:moveTo>
                <a:lnTo>
                  <a:pt x="65666" y="338728"/>
                </a:lnTo>
                <a:lnTo>
                  <a:pt x="130551" y="334469"/>
                </a:lnTo>
                <a:lnTo>
                  <a:pt x="193877" y="327656"/>
                </a:lnTo>
                <a:lnTo>
                  <a:pt x="254865" y="318520"/>
                </a:lnTo>
                <a:lnTo>
                  <a:pt x="312738" y="307294"/>
                </a:lnTo>
                <a:lnTo>
                  <a:pt x="366718" y="294209"/>
                </a:lnTo>
                <a:lnTo>
                  <a:pt x="416027" y="279499"/>
                </a:lnTo>
                <a:lnTo>
                  <a:pt x="459887" y="263395"/>
                </a:lnTo>
                <a:lnTo>
                  <a:pt x="497520" y="246129"/>
                </a:lnTo>
                <a:lnTo>
                  <a:pt x="550993" y="209043"/>
                </a:lnTo>
                <a:lnTo>
                  <a:pt x="570223" y="170099"/>
                </a:lnTo>
                <a:lnTo>
                  <a:pt x="565312" y="150511"/>
                </a:lnTo>
                <a:lnTo>
                  <a:pt x="528253" y="112264"/>
                </a:lnTo>
                <a:lnTo>
                  <a:pt x="460068" y="76804"/>
                </a:lnTo>
                <a:lnTo>
                  <a:pt x="416249" y="60700"/>
                </a:lnTo>
                <a:lnTo>
                  <a:pt x="366984" y="45989"/>
                </a:lnTo>
                <a:lnTo>
                  <a:pt x="313050" y="32905"/>
                </a:lnTo>
                <a:lnTo>
                  <a:pt x="255226" y="21678"/>
                </a:lnTo>
                <a:lnTo>
                  <a:pt x="194291" y="12542"/>
                </a:lnTo>
                <a:lnTo>
                  <a:pt x="131023" y="5729"/>
                </a:lnTo>
                <a:lnTo>
                  <a:pt x="66199" y="1471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483414" y="2056548"/>
            <a:ext cx="476" cy="45244"/>
          </a:xfrm>
          <a:custGeom>
            <a:avLst/>
            <a:gdLst/>
            <a:ahLst/>
            <a:cxnLst/>
            <a:rect l="l" t="t" r="r" b="b"/>
            <a:pathLst>
              <a:path w="634" h="60325">
                <a:moveTo>
                  <a:pt x="87" y="-4762"/>
                </a:moveTo>
                <a:lnTo>
                  <a:pt x="87" y="64912"/>
                </a:lnTo>
              </a:path>
            </a:pathLst>
          </a:custGeom>
          <a:ln w="96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471731" y="2024130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0" y="43184"/>
                </a:lnTo>
                <a:lnTo>
                  <a:pt x="15849" y="0"/>
                </a:lnTo>
                <a:lnTo>
                  <a:pt x="31474" y="4326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471731" y="2024130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15849" y="0"/>
                </a:lnTo>
                <a:lnTo>
                  <a:pt x="0" y="43184"/>
                </a:lnTo>
                <a:lnTo>
                  <a:pt x="31474" y="432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449967" y="1892819"/>
            <a:ext cx="7191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750" kern="1200" spc="-4" dirty="0">
                <a:solidFill>
                  <a:prstClr val="black"/>
                </a:solidFill>
                <a:ea typeface="+mn-ea"/>
              </a:rPr>
              <a:t>..</a:t>
            </a:r>
            <a:endParaRPr sz="7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750" kern="1200" dirty="0">
                <a:solidFill>
                  <a:prstClr val="black"/>
                </a:solidFill>
                <a:ea typeface="+mn-ea"/>
              </a:rPr>
              <a:t>.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483957" y="1919652"/>
            <a:ext cx="476" cy="54769"/>
          </a:xfrm>
          <a:custGeom>
            <a:avLst/>
            <a:gdLst/>
            <a:ahLst/>
            <a:cxnLst/>
            <a:rect l="l" t="t" r="r" b="b"/>
            <a:pathLst>
              <a:path w="634" h="73025">
                <a:moveTo>
                  <a:pt x="174" y="-4762"/>
                </a:moveTo>
                <a:lnTo>
                  <a:pt x="174" y="77212"/>
                </a:lnTo>
              </a:path>
            </a:pathLst>
          </a:custGeom>
          <a:ln w="98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7472406" y="18872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0" y="43152"/>
                </a:lnTo>
                <a:lnTo>
                  <a:pt x="15949" y="0"/>
                </a:lnTo>
                <a:lnTo>
                  <a:pt x="31474" y="43297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472406" y="1887233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15949" y="0"/>
                </a:lnTo>
                <a:lnTo>
                  <a:pt x="0" y="43152"/>
                </a:lnTo>
                <a:lnTo>
                  <a:pt x="31474" y="43297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158195" y="1646163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7158195" y="1646163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299538" y="1658538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158195" y="174415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158195" y="174415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299538" y="1756528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484555" y="1715579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469219" y="1845064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469219" y="1845064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484407" y="1813788"/>
            <a:ext cx="476" cy="31433"/>
          </a:xfrm>
          <a:custGeom>
            <a:avLst/>
            <a:gdLst/>
            <a:ahLst/>
            <a:cxnLst/>
            <a:rect l="l" t="t" r="r" b="b"/>
            <a:pathLst>
              <a:path w="634" h="41909">
                <a:moveTo>
                  <a:pt x="149" y="-4762"/>
                </a:moveTo>
                <a:lnTo>
                  <a:pt x="149" y="46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469219" y="158764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469219" y="158764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7484332" y="1619388"/>
            <a:ext cx="476" cy="27146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4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7499593" y="1603504"/>
            <a:ext cx="451485" cy="257651"/>
          </a:xfrm>
          <a:custGeom>
            <a:avLst/>
            <a:gdLst/>
            <a:ahLst/>
            <a:cxnLst/>
            <a:rect l="l" t="t" r="r" b="b"/>
            <a:pathLst>
              <a:path w="601979" h="343534">
                <a:moveTo>
                  <a:pt x="0" y="0"/>
                </a:moveTo>
                <a:lnTo>
                  <a:pt x="64352" y="1281"/>
                </a:lnTo>
                <a:lnTo>
                  <a:pt x="128045" y="5002"/>
                </a:lnTo>
                <a:lnTo>
                  <a:pt x="190421" y="10975"/>
                </a:lnTo>
                <a:lnTo>
                  <a:pt x="250825" y="19011"/>
                </a:lnTo>
                <a:lnTo>
                  <a:pt x="308596" y="28923"/>
                </a:lnTo>
                <a:lnTo>
                  <a:pt x="363080" y="40523"/>
                </a:lnTo>
                <a:lnTo>
                  <a:pt x="413617" y="53624"/>
                </a:lnTo>
                <a:lnTo>
                  <a:pt x="459552" y="68039"/>
                </a:lnTo>
                <a:lnTo>
                  <a:pt x="500225" y="83579"/>
                </a:lnTo>
                <a:lnTo>
                  <a:pt x="534981" y="100058"/>
                </a:lnTo>
                <a:lnTo>
                  <a:pt x="584108" y="135078"/>
                </a:lnTo>
                <a:lnTo>
                  <a:pt x="601673" y="171599"/>
                </a:lnTo>
                <a:lnTo>
                  <a:pt x="597196" y="189954"/>
                </a:lnTo>
                <a:lnTo>
                  <a:pt x="563258" y="225912"/>
                </a:lnTo>
                <a:lnTo>
                  <a:pt x="500393" y="259619"/>
                </a:lnTo>
                <a:lnTo>
                  <a:pt x="459756" y="275159"/>
                </a:lnTo>
                <a:lnTo>
                  <a:pt x="413861" y="289574"/>
                </a:lnTo>
                <a:lnTo>
                  <a:pt x="363365" y="302675"/>
                </a:lnTo>
                <a:lnTo>
                  <a:pt x="308926" y="314276"/>
                </a:lnTo>
                <a:lnTo>
                  <a:pt x="251201" y="324188"/>
                </a:lnTo>
                <a:lnTo>
                  <a:pt x="190848" y="332224"/>
                </a:lnTo>
                <a:lnTo>
                  <a:pt x="128525" y="338196"/>
                </a:lnTo>
                <a:lnTo>
                  <a:pt x="64889" y="341917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156826" y="139117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7156826" y="139117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298181" y="1403556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156826" y="1489170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156826" y="1489170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298181" y="1501547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7483187" y="1460595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7483282" y="1558618"/>
            <a:ext cx="1429" cy="29051"/>
          </a:xfrm>
          <a:custGeom>
            <a:avLst/>
            <a:gdLst/>
            <a:ahLst/>
            <a:cxnLst/>
            <a:rect l="l" t="t" r="r" b="b"/>
            <a:pathLst>
              <a:path w="1904" h="38734">
                <a:moveTo>
                  <a:pt x="14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468169" y="132897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7468169" y="132897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4549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7483189" y="1360804"/>
            <a:ext cx="476" cy="3048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7483356" y="13289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7498468" y="1344754"/>
            <a:ext cx="459105" cy="259080"/>
          </a:xfrm>
          <a:custGeom>
            <a:avLst/>
            <a:gdLst/>
            <a:ahLst/>
            <a:cxnLst/>
            <a:rect l="l" t="t" r="r" b="b"/>
            <a:pathLst>
              <a:path w="612140" h="345440">
                <a:moveTo>
                  <a:pt x="1499" y="344999"/>
                </a:moveTo>
                <a:lnTo>
                  <a:pt x="66770" y="343710"/>
                </a:lnTo>
                <a:lnTo>
                  <a:pt x="131377" y="339970"/>
                </a:lnTo>
                <a:lnTo>
                  <a:pt x="194655" y="333966"/>
                </a:lnTo>
                <a:lnTo>
                  <a:pt x="255933" y="325888"/>
                </a:lnTo>
                <a:lnTo>
                  <a:pt x="314544" y="315924"/>
                </a:lnTo>
                <a:lnTo>
                  <a:pt x="369819" y="304263"/>
                </a:lnTo>
                <a:lnTo>
                  <a:pt x="421089" y="291093"/>
                </a:lnTo>
                <a:lnTo>
                  <a:pt x="467687" y="276602"/>
                </a:lnTo>
                <a:lnTo>
                  <a:pt x="508945" y="260981"/>
                </a:lnTo>
                <a:lnTo>
                  <a:pt x="544193" y="244416"/>
                </a:lnTo>
                <a:lnTo>
                  <a:pt x="593987" y="209212"/>
                </a:lnTo>
                <a:lnTo>
                  <a:pt x="611723" y="172499"/>
                </a:lnTo>
                <a:lnTo>
                  <a:pt x="607116" y="154048"/>
                </a:lnTo>
                <a:lnTo>
                  <a:pt x="572518" y="117902"/>
                </a:lnTo>
                <a:lnTo>
                  <a:pt x="508526" y="84018"/>
                </a:lnTo>
                <a:lnTo>
                  <a:pt x="467176" y="68396"/>
                </a:lnTo>
                <a:lnTo>
                  <a:pt x="420480" y="53906"/>
                </a:lnTo>
                <a:lnTo>
                  <a:pt x="369106" y="40736"/>
                </a:lnTo>
                <a:lnTo>
                  <a:pt x="313721" y="29074"/>
                </a:lnTo>
                <a:lnTo>
                  <a:pt x="254993" y="19110"/>
                </a:lnTo>
                <a:lnTo>
                  <a:pt x="193589" y="11032"/>
                </a:lnTo>
                <a:lnTo>
                  <a:pt x="130177" y="5029"/>
                </a:lnTo>
                <a:lnTo>
                  <a:pt x="65425" y="1288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7156826" y="113246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7156826" y="113246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7298181" y="1144843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7156826" y="123045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B6D6A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156826" y="123045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298181" y="1242835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5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5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5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5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5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5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5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5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5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5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5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5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5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5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5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5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5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5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5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5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5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5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7483187" y="1201883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483132" y="1299952"/>
            <a:ext cx="476" cy="29051"/>
          </a:xfrm>
          <a:custGeom>
            <a:avLst/>
            <a:gdLst/>
            <a:ahLst/>
            <a:cxnLst/>
            <a:rect l="l" t="t" r="r" b="b"/>
            <a:pathLst>
              <a:path w="634" h="38734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498544" y="1080915"/>
            <a:ext cx="465296" cy="264319"/>
          </a:xfrm>
          <a:custGeom>
            <a:avLst/>
            <a:gdLst/>
            <a:ahLst/>
            <a:cxnLst/>
            <a:rect l="l" t="t" r="r" b="b"/>
            <a:pathLst>
              <a:path w="620395" h="352425">
                <a:moveTo>
                  <a:pt x="0" y="351899"/>
                </a:moveTo>
                <a:lnTo>
                  <a:pt x="66334" y="350584"/>
                </a:lnTo>
                <a:lnTo>
                  <a:pt x="131985" y="346769"/>
                </a:lnTo>
                <a:lnTo>
                  <a:pt x="196276" y="340645"/>
                </a:lnTo>
                <a:lnTo>
                  <a:pt x="258531" y="332406"/>
                </a:lnTo>
                <a:lnTo>
                  <a:pt x="318073" y="322243"/>
                </a:lnTo>
                <a:lnTo>
                  <a:pt x="374226" y="310348"/>
                </a:lnTo>
                <a:lnTo>
                  <a:pt x="426311" y="296915"/>
                </a:lnTo>
                <a:lnTo>
                  <a:pt x="473653" y="282135"/>
                </a:lnTo>
                <a:lnTo>
                  <a:pt x="515575" y="266200"/>
                </a:lnTo>
                <a:lnTo>
                  <a:pt x="551401" y="249304"/>
                </a:lnTo>
                <a:lnTo>
                  <a:pt x="602054" y="213396"/>
                </a:lnTo>
                <a:lnTo>
                  <a:pt x="620198" y="175949"/>
                </a:lnTo>
                <a:lnTo>
                  <a:pt x="615608" y="157129"/>
                </a:lnTo>
                <a:lnTo>
                  <a:pt x="580697" y="120260"/>
                </a:lnTo>
                <a:lnTo>
                  <a:pt x="515994" y="85698"/>
                </a:lnTo>
                <a:lnTo>
                  <a:pt x="474165" y="69764"/>
                </a:lnTo>
                <a:lnTo>
                  <a:pt x="426921" y="54984"/>
                </a:lnTo>
                <a:lnTo>
                  <a:pt x="374938" y="41550"/>
                </a:lnTo>
                <a:lnTo>
                  <a:pt x="318896" y="29656"/>
                </a:lnTo>
                <a:lnTo>
                  <a:pt x="259472" y="19492"/>
                </a:lnTo>
                <a:lnTo>
                  <a:pt x="197342" y="11253"/>
                </a:lnTo>
                <a:lnTo>
                  <a:pt x="133185" y="5129"/>
                </a:lnTo>
                <a:lnTo>
                  <a:pt x="67678" y="1314"/>
                </a:ln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7469237" y="1065069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7469237" y="1065069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4549" y="6194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7483188" y="1096692"/>
            <a:ext cx="1429" cy="36195"/>
          </a:xfrm>
          <a:custGeom>
            <a:avLst/>
            <a:gdLst/>
            <a:ahLst/>
            <a:cxnLst/>
            <a:rect l="l" t="t" r="r" b="b"/>
            <a:pathLst>
              <a:path w="1904" h="48259">
                <a:moveTo>
                  <a:pt x="0" y="47699"/>
                </a:move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7484537" y="1029542"/>
            <a:ext cx="0" cy="39529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7158214" y="96001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7158214" y="96001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7425153" y="971945"/>
            <a:ext cx="119555" cy="48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386938" y="2290847"/>
            <a:ext cx="24145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relu</a:t>
            </a:r>
          </a:p>
        </p:txBody>
      </p:sp>
      <p:sp>
        <p:nvSpPr>
          <p:cNvPr id="148" name="object 148"/>
          <p:cNvSpPr/>
          <p:nvPr/>
        </p:nvSpPr>
        <p:spPr>
          <a:xfrm>
            <a:off x="5030823" y="2530440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5030823" y="2530439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5240924" y="2628251"/>
            <a:ext cx="233363" cy="62865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5030898" y="2004823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5030898" y="2004823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240989" y="2102629"/>
            <a:ext cx="233363" cy="62865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355610" y="2281035"/>
            <a:ext cx="0" cy="249555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3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343816" y="224861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5343816" y="224861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5355685" y="1836188"/>
            <a:ext cx="0" cy="169069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5343872" y="180376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5343872" y="180376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5302230" y="2770599"/>
            <a:ext cx="106762" cy="270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5401847" y="1742323"/>
            <a:ext cx="654368" cy="1245870"/>
          </a:xfrm>
          <a:custGeom>
            <a:avLst/>
            <a:gdLst/>
            <a:ahLst/>
            <a:cxnLst/>
            <a:rect l="l" t="t" r="r" b="b"/>
            <a:pathLst>
              <a:path w="872490" h="1661160">
                <a:moveTo>
                  <a:pt x="0" y="1660921"/>
                </a:moveTo>
                <a:lnTo>
                  <a:pt x="45056" y="1659448"/>
                </a:lnTo>
                <a:lnTo>
                  <a:pt x="89955" y="1655095"/>
                </a:lnTo>
                <a:lnTo>
                  <a:pt x="134597" y="1647967"/>
                </a:lnTo>
                <a:lnTo>
                  <a:pt x="178878" y="1638166"/>
                </a:lnTo>
                <a:lnTo>
                  <a:pt x="222699" y="1625795"/>
                </a:lnTo>
                <a:lnTo>
                  <a:pt x="265956" y="1610956"/>
                </a:lnTo>
                <a:lnTo>
                  <a:pt x="308549" y="1593753"/>
                </a:lnTo>
                <a:lnTo>
                  <a:pt x="350376" y="1574288"/>
                </a:lnTo>
                <a:lnTo>
                  <a:pt x="391336" y="1552664"/>
                </a:lnTo>
                <a:lnTo>
                  <a:pt x="431326" y="1528983"/>
                </a:lnTo>
                <a:lnTo>
                  <a:pt x="470246" y="1503350"/>
                </a:lnTo>
                <a:lnTo>
                  <a:pt x="507993" y="1475866"/>
                </a:lnTo>
                <a:lnTo>
                  <a:pt x="544467" y="1446634"/>
                </a:lnTo>
                <a:lnTo>
                  <a:pt x="579565" y="1415757"/>
                </a:lnTo>
                <a:lnTo>
                  <a:pt x="613187" y="1383338"/>
                </a:lnTo>
                <a:lnTo>
                  <a:pt x="645230" y="1349479"/>
                </a:lnTo>
                <a:lnTo>
                  <a:pt x="675593" y="1314284"/>
                </a:lnTo>
                <a:lnTo>
                  <a:pt x="704175" y="1277856"/>
                </a:lnTo>
                <a:lnTo>
                  <a:pt x="730873" y="1240296"/>
                </a:lnTo>
                <a:lnTo>
                  <a:pt x="755587" y="1201708"/>
                </a:lnTo>
                <a:lnTo>
                  <a:pt x="778215" y="1162196"/>
                </a:lnTo>
                <a:lnTo>
                  <a:pt x="798655" y="1121860"/>
                </a:lnTo>
                <a:lnTo>
                  <a:pt x="816806" y="1080805"/>
                </a:lnTo>
                <a:lnTo>
                  <a:pt x="832566" y="1039133"/>
                </a:lnTo>
                <a:lnTo>
                  <a:pt x="845833" y="996947"/>
                </a:lnTo>
                <a:lnTo>
                  <a:pt x="856507" y="954349"/>
                </a:lnTo>
                <a:lnTo>
                  <a:pt x="864485" y="911444"/>
                </a:lnTo>
                <a:lnTo>
                  <a:pt x="869665" y="868332"/>
                </a:lnTo>
                <a:lnTo>
                  <a:pt x="871948" y="825118"/>
                </a:lnTo>
                <a:lnTo>
                  <a:pt x="870995" y="776922"/>
                </a:lnTo>
                <a:lnTo>
                  <a:pt x="866457" y="728870"/>
                </a:lnTo>
                <a:lnTo>
                  <a:pt x="858479" y="681102"/>
                </a:lnTo>
                <a:lnTo>
                  <a:pt x="847209" y="633763"/>
                </a:lnTo>
                <a:lnTo>
                  <a:pt x="832791" y="586994"/>
                </a:lnTo>
                <a:lnTo>
                  <a:pt x="815372" y="540939"/>
                </a:lnTo>
                <a:lnTo>
                  <a:pt x="795097" y="495739"/>
                </a:lnTo>
                <a:lnTo>
                  <a:pt x="772114" y="451538"/>
                </a:lnTo>
                <a:lnTo>
                  <a:pt x="746568" y="408479"/>
                </a:lnTo>
                <a:lnTo>
                  <a:pt x="718605" y="366703"/>
                </a:lnTo>
                <a:lnTo>
                  <a:pt x="688370" y="326354"/>
                </a:lnTo>
                <a:lnTo>
                  <a:pt x="656011" y="287574"/>
                </a:lnTo>
                <a:lnTo>
                  <a:pt x="621673" y="250506"/>
                </a:lnTo>
                <a:lnTo>
                  <a:pt x="582415" y="212447"/>
                </a:lnTo>
                <a:lnTo>
                  <a:pt x="541190" y="176746"/>
                </a:lnTo>
                <a:lnTo>
                  <a:pt x="498186" y="143584"/>
                </a:lnTo>
                <a:lnTo>
                  <a:pt x="453590" y="113142"/>
                </a:lnTo>
                <a:lnTo>
                  <a:pt x="407590" y="85603"/>
                </a:lnTo>
                <a:lnTo>
                  <a:pt x="360374" y="61147"/>
                </a:lnTo>
                <a:lnTo>
                  <a:pt x="324265" y="44937"/>
                </a:lnTo>
                <a:lnTo>
                  <a:pt x="287652" y="30640"/>
                </a:lnTo>
                <a:lnTo>
                  <a:pt x="250613" y="18333"/>
                </a:lnTo>
                <a:lnTo>
                  <a:pt x="213224" y="8092"/>
                </a:lnTo>
                <a:lnTo>
                  <a:pt x="194424" y="3769"/>
                </a:lnTo>
                <a:lnTo>
                  <a:pt x="191299" y="3094"/>
                </a:lnTo>
                <a:lnTo>
                  <a:pt x="188149" y="2442"/>
                </a:lnTo>
                <a:lnTo>
                  <a:pt x="185024" y="1814"/>
                </a:lnTo>
                <a:lnTo>
                  <a:pt x="1755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5461847" y="1711683"/>
            <a:ext cx="81056" cy="61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6111152" y="2209781"/>
            <a:ext cx="441484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lnSpc>
                <a:spcPts val="1248"/>
              </a:lnSpc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  <a:p>
            <a:pPr algn="ctr" defTabSz="685800">
              <a:lnSpc>
                <a:spcPts val="1248"/>
              </a:lnSpc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identity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4742689" y="1601334"/>
            <a:ext cx="473393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F(x)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+</a:t>
            </a:r>
            <a:r>
              <a:rPr sz="1050" kern="1200" spc="-68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4529937" y="2262458"/>
            <a:ext cx="25574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F(x)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5444088" y="1433599"/>
            <a:ext cx="24145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relu</a:t>
            </a:r>
          </a:p>
        </p:txBody>
      </p:sp>
      <p:sp>
        <p:nvSpPr>
          <p:cNvPr id="167" name="object 167"/>
          <p:cNvSpPr/>
          <p:nvPr/>
        </p:nvSpPr>
        <p:spPr>
          <a:xfrm>
            <a:off x="5355685" y="1436139"/>
            <a:ext cx="0" cy="169069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5343872" y="1403720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5343872" y="1403720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4929985" y="3053334"/>
            <a:ext cx="885825" cy="2917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52388" algn="ctr" defTabSz="685800">
              <a:lnSpc>
                <a:spcPts val="1118"/>
              </a:lnSpc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  <a:p>
            <a:pPr algn="ctr" defTabSz="685800">
              <a:lnSpc>
                <a:spcPts val="1118"/>
              </a:lnSpc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Residual</a:t>
            </a:r>
            <a:r>
              <a:rPr sz="1050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block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5263249" y="1641949"/>
            <a:ext cx="185261" cy="185261"/>
          </a:xfrm>
          <a:custGeom>
            <a:avLst/>
            <a:gdLst/>
            <a:ahLst/>
            <a:cxnLst/>
            <a:rect l="l" t="t" r="r" b="b"/>
            <a:pathLst>
              <a:path w="247014" h="247015">
                <a:moveTo>
                  <a:pt x="0" y="123257"/>
                </a:moveTo>
                <a:lnTo>
                  <a:pt x="9684" y="75280"/>
                </a:lnTo>
                <a:lnTo>
                  <a:pt x="36096" y="36101"/>
                </a:lnTo>
                <a:lnTo>
                  <a:pt x="75272" y="9686"/>
                </a:lnTo>
                <a:lnTo>
                  <a:pt x="123249" y="0"/>
                </a:lnTo>
                <a:lnTo>
                  <a:pt x="170405" y="9383"/>
                </a:lnTo>
                <a:lnTo>
                  <a:pt x="210399" y="36102"/>
                </a:lnTo>
                <a:lnTo>
                  <a:pt x="237121" y="76089"/>
                </a:lnTo>
                <a:lnTo>
                  <a:pt x="246499" y="123257"/>
                </a:lnTo>
                <a:lnTo>
                  <a:pt x="236814" y="171233"/>
                </a:lnTo>
                <a:lnTo>
                  <a:pt x="210402" y="210411"/>
                </a:lnTo>
                <a:lnTo>
                  <a:pt x="171226" y="236826"/>
                </a:lnTo>
                <a:lnTo>
                  <a:pt x="123249" y="246512"/>
                </a:lnTo>
                <a:lnTo>
                  <a:pt x="75272" y="236826"/>
                </a:lnTo>
                <a:lnTo>
                  <a:pt x="36096" y="210411"/>
                </a:lnTo>
                <a:lnTo>
                  <a:pt x="9684" y="171233"/>
                </a:lnTo>
                <a:lnTo>
                  <a:pt x="0" y="12325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5342991" y="1683943"/>
            <a:ext cx="25718" cy="381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5305229" y="1734392"/>
            <a:ext cx="100965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524" y="0"/>
                </a:lnTo>
              </a:path>
            </a:pathLst>
          </a:custGeom>
          <a:ln w="338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5342991" y="1747074"/>
            <a:ext cx="25718" cy="381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549"/>
              </a:lnSpc>
              <a:buClrTx/>
              <a:tabLst>
                <a:tab pos="3940016" algn="l"/>
                <a:tab pos="5483066" algn="l"/>
              </a:tabLst>
              <a:defRPr/>
            </a:pPr>
            <a:r>
              <a:rPr sz="1350" kern="1200" spc="-4" dirty="0">
                <a:solidFill>
                  <a:srgbClr val="FFFFFF"/>
                </a:solidFill>
                <a:ea typeface="+mn-ea"/>
              </a:rPr>
              <a:t>Fei-Fei Li </a:t>
            </a:r>
            <a:r>
              <a:rPr sz="1350" kern="1200" dirty="0">
                <a:solidFill>
                  <a:srgbClr val="FFFFFF"/>
                </a:solidFill>
                <a:ea typeface="+mn-ea"/>
              </a:rPr>
              <a:t>&amp; Justin Johnson &amp;</a:t>
            </a:r>
            <a:r>
              <a:rPr sz="1350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FFFF"/>
                </a:solidFill>
                <a:ea typeface="+mn-ea"/>
              </a:rPr>
              <a:t>Serena Yeung	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Lecture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9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-	May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1,</a:t>
            </a:r>
            <a:r>
              <a:rPr sz="2250" kern="1200" spc="-113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2018</a:t>
            </a:r>
            <a:endParaRPr sz="2250" kern="1200" baseline="-4166">
              <a:solidFill>
                <a:prstClr val="black"/>
              </a:solidFill>
              <a:ea typeface="+mn-ea"/>
            </a:endParaRPr>
          </a:p>
        </p:txBody>
      </p:sp>
      <p:sp>
        <p:nvSpPr>
          <p:cNvPr id="176" name="object 176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r" defTabSz="685800">
              <a:lnSpc>
                <a:spcPts val="1785"/>
              </a:lnSpc>
              <a:buClrTx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 algn="r" defTabSz="685800">
                <a:lnSpc>
                  <a:spcPts val="1785"/>
                </a:lnSpc>
                <a:buClrTx/>
                <a:defRPr/>
              </a:pPr>
              <a:t>126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8EC3922-4067-4B18-A06A-15F3BF7833A7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77" name="Slide Number Placeholder 3">
            <a:extLst>
              <a:ext uri="{FF2B5EF4-FFF2-40B4-BE49-F238E27FC236}">
                <a16:creationId xmlns:a16="http://schemas.microsoft.com/office/drawing/2014/main" id="{19AD811C-9DE5-F931-4C08-65B3A6CE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0" name="Title 13">
            <a:extLst>
              <a:ext uri="{FF2B5EF4-FFF2-40B4-BE49-F238E27FC236}">
                <a16:creationId xmlns:a16="http://schemas.microsoft.com/office/drawing/2014/main" id="{93878A4F-919D-E64D-1E35-17B8E6213591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Case Study: ResNet</a:t>
            </a:r>
            <a:endParaRPr lang="en-US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9925" y="2189641"/>
            <a:ext cx="1626751" cy="10928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16745" y="2118353"/>
            <a:ext cx="1710268" cy="1164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5" y="662749"/>
            <a:ext cx="2603659" cy="724557"/>
          </a:xfrm>
          <a:prstGeom prst="rect">
            <a:avLst/>
          </a:prstGeom>
        </p:spPr>
        <p:txBody>
          <a:bodyPr spcFirstLastPara="1" vert="horz" wrap="square" lIns="0" tIns="57150" rIns="0" bIns="0" rtlCol="0" anchor="ctr" anchorCtr="0">
            <a:spAutoFit/>
          </a:bodyPr>
          <a:lstStyle/>
          <a:p>
            <a:pPr marL="9525">
              <a:spcBef>
                <a:spcPts val="450"/>
              </a:spcBef>
            </a:pPr>
            <a:endParaRPr sz="2250" dirty="0"/>
          </a:p>
          <a:p>
            <a:pPr marL="98584">
              <a:spcBef>
                <a:spcPts val="176"/>
              </a:spcBef>
            </a:pPr>
            <a:r>
              <a:rPr sz="1500" i="1" spc="-4" dirty="0">
                <a:solidFill>
                  <a:srgbClr val="000000"/>
                </a:solidFill>
              </a:rPr>
              <a:t>[He et al.,</a:t>
            </a:r>
            <a:r>
              <a:rPr sz="1500" i="1" spc="-11" dirty="0">
                <a:solidFill>
                  <a:srgbClr val="000000"/>
                </a:solidFill>
              </a:rPr>
              <a:t> </a:t>
            </a:r>
            <a:r>
              <a:rPr sz="1500" i="1" spc="-4" dirty="0">
                <a:solidFill>
                  <a:srgbClr val="000000"/>
                </a:solidFill>
              </a:rPr>
              <a:t>201</a:t>
            </a:r>
            <a:r>
              <a:rPr lang="en-US" sz="1500" i="1" spc="-4" dirty="0">
                <a:solidFill>
                  <a:srgbClr val="000000"/>
                </a:solidFill>
              </a:rPr>
              <a:t>6</a:t>
            </a:r>
            <a:r>
              <a:rPr sz="1500" i="1" spc="-4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549"/>
              </a:lnSpc>
              <a:buClrTx/>
              <a:tabLst>
                <a:tab pos="3940016" algn="l"/>
                <a:tab pos="5483066" algn="l"/>
              </a:tabLst>
              <a:defRPr/>
            </a:pPr>
            <a:r>
              <a:rPr sz="1350" kern="1200" spc="-4" dirty="0">
                <a:solidFill>
                  <a:srgbClr val="FFFFFF"/>
                </a:solidFill>
                <a:ea typeface="+mn-ea"/>
              </a:rPr>
              <a:t>Fei-Fei Li </a:t>
            </a:r>
            <a:r>
              <a:rPr sz="1350" kern="1200" dirty="0">
                <a:solidFill>
                  <a:srgbClr val="FFFFFF"/>
                </a:solidFill>
                <a:ea typeface="+mn-ea"/>
              </a:rPr>
              <a:t>&amp; Justin Johnson &amp;</a:t>
            </a:r>
            <a:r>
              <a:rPr sz="1350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FFFF"/>
                </a:solidFill>
                <a:ea typeface="+mn-ea"/>
              </a:rPr>
              <a:t>Serena Yeung	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Lecture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9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-	May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1,</a:t>
            </a:r>
            <a:r>
              <a:rPr sz="2250" kern="1200" spc="-113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2018</a:t>
            </a:r>
            <a:endParaRPr sz="2250" kern="1200" baseline="-4166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r" defTabSz="685800">
              <a:lnSpc>
                <a:spcPts val="1785"/>
              </a:lnSpc>
              <a:buClrTx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 algn="r" defTabSz="685800">
                <a:lnSpc>
                  <a:spcPts val="1785"/>
                </a:lnSpc>
                <a:buClrTx/>
                <a:defRPr/>
              </a:pPr>
              <a:t>127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4113" y="1436832"/>
            <a:ext cx="6257449" cy="414697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spcBef>
                <a:spcPts val="64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What happens when we </a:t>
            </a:r>
            <a:r>
              <a:rPr sz="1350" kern="1200" dirty="0">
                <a:solidFill>
                  <a:prstClr val="black"/>
                </a:solidFill>
                <a:ea typeface="+mn-ea"/>
              </a:rPr>
              <a:t>continue stacking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deeper layers on </a:t>
            </a:r>
            <a:r>
              <a:rPr sz="1350" kern="1200" dirty="0">
                <a:solidFill>
                  <a:prstClr val="black"/>
                </a:solidFill>
                <a:ea typeface="+mn-ea"/>
              </a:rPr>
              <a:t>a “plain” convolutional 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neural</a:t>
            </a:r>
            <a:r>
              <a:rPr sz="13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network?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01263" y="3551378"/>
            <a:ext cx="4241959" cy="414697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spcBef>
                <a:spcPts val="64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Q: What’s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strange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about these training and test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curves? 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[Hint: look at the order of the</a:t>
            </a:r>
            <a:r>
              <a:rPr sz="1350" kern="1200" spc="-15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curves]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DFE8E-2D75-461B-951B-294E7043937E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4A5E7A0E-7CE3-46FF-955C-59DE4873320E}"/>
              </a:ext>
            </a:extLst>
          </p:cNvPr>
          <p:cNvSpPr txBox="1"/>
          <p:nvPr/>
        </p:nvSpPr>
        <p:spPr>
          <a:xfrm>
            <a:off x="1401263" y="4132787"/>
            <a:ext cx="538495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56-layer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model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performs worse on both training and test</a:t>
            </a:r>
            <a:r>
              <a:rPr sz="1350" kern="1200" spc="-26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error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11"/>
              </a:spcBef>
              <a:buClrTx/>
              <a:defRPr/>
            </a:pPr>
            <a:r>
              <a:rPr sz="1350" kern="1200" dirty="0">
                <a:solidFill>
                  <a:srgbClr val="0000FF"/>
                </a:solidFill>
                <a:ea typeface="+mn-ea"/>
              </a:rPr>
              <a:t>-&gt;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The deeper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model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performs worse, but it’s not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caused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by</a:t>
            </a:r>
            <a:r>
              <a:rPr sz="1350" kern="1200" spc="-60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overfitting!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2D7D851-C3D3-6261-56D2-2A0A4D63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FE02AA8D-981B-5EE0-DD29-FC98170222E1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Case Study: ResNet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39473-49EB-AA7F-2192-A79F53DC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id="{049C2485-5B1E-87FA-5A51-BB4DFFF14FC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r" defTabSz="685800">
              <a:lnSpc>
                <a:spcPts val="1785"/>
              </a:lnSpc>
              <a:buClrTx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 algn="r" defTabSz="685800">
                <a:lnSpc>
                  <a:spcPts val="1785"/>
                </a:lnSpc>
                <a:buClrTx/>
                <a:defRPr/>
              </a:pPr>
              <a:t>128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342BF6C-72BB-9968-398D-BBC738C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1429C881-5EC7-5A06-F1A5-9DDB45282E0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Case Study: ResNet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3D7D5-36C4-2ED9-37BD-6210091F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78" b="72536"/>
          <a:stretch/>
        </p:blipFill>
        <p:spPr>
          <a:xfrm>
            <a:off x="751703" y="1454413"/>
            <a:ext cx="7772400" cy="10873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583AF6-36C9-506F-D82A-8521C2AD7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9" t="32535" r="22364" b="45156"/>
          <a:stretch/>
        </p:blipFill>
        <p:spPr>
          <a:xfrm>
            <a:off x="2314832" y="3031525"/>
            <a:ext cx="4514335" cy="845982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2138905-D9C8-25AD-A583-086EDC625126}"/>
              </a:ext>
            </a:extLst>
          </p:cNvPr>
          <p:cNvSpPr/>
          <p:nvPr/>
        </p:nvSpPr>
        <p:spPr>
          <a:xfrm>
            <a:off x="2314832" y="2850292"/>
            <a:ext cx="2323071" cy="3459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F727E-E8FC-6DE6-A622-CBAAAD468964}"/>
              </a:ext>
            </a:extLst>
          </p:cNvPr>
          <p:cNvSpPr txBox="1"/>
          <p:nvPr/>
        </p:nvSpPr>
        <p:spPr>
          <a:xfrm>
            <a:off x="3285429" y="4201298"/>
            <a:ext cx="25731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Overflow/Underflow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Vanishing/exploding gradients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2D860-1040-F27E-21F6-10818E1DC652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320714717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1825" y="662749"/>
            <a:ext cx="2603659" cy="724557"/>
          </a:xfrm>
          <a:prstGeom prst="rect">
            <a:avLst/>
          </a:prstGeom>
        </p:spPr>
        <p:txBody>
          <a:bodyPr spcFirstLastPara="1" vert="horz" wrap="square" lIns="0" tIns="57150" rIns="0" bIns="0" rtlCol="0" anchor="ctr" anchorCtr="0">
            <a:spAutoFit/>
          </a:bodyPr>
          <a:lstStyle/>
          <a:p>
            <a:pPr marL="9525">
              <a:spcBef>
                <a:spcPts val="450"/>
              </a:spcBef>
            </a:pPr>
            <a:endParaRPr sz="2250" dirty="0"/>
          </a:p>
          <a:p>
            <a:pPr marL="98584">
              <a:spcBef>
                <a:spcPts val="176"/>
              </a:spcBef>
            </a:pPr>
            <a:r>
              <a:rPr sz="1500" i="1" spc="-4" dirty="0">
                <a:solidFill>
                  <a:srgbClr val="000000"/>
                </a:solidFill>
              </a:rPr>
              <a:t>[He et al.,</a:t>
            </a:r>
            <a:r>
              <a:rPr sz="1500" i="1" spc="-11" dirty="0">
                <a:solidFill>
                  <a:srgbClr val="000000"/>
                </a:solidFill>
              </a:rPr>
              <a:t> </a:t>
            </a:r>
            <a:r>
              <a:rPr sz="1500" i="1" spc="-4" dirty="0">
                <a:solidFill>
                  <a:srgbClr val="000000"/>
                </a:solidFill>
              </a:rPr>
              <a:t>201</a:t>
            </a:r>
            <a:r>
              <a:rPr lang="en-US" sz="1500" i="1" spc="-4" dirty="0">
                <a:solidFill>
                  <a:srgbClr val="000000"/>
                </a:solidFill>
              </a:rPr>
              <a:t>6</a:t>
            </a:r>
            <a:r>
              <a:rPr sz="1500" i="1" spc="-4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549"/>
              </a:lnSpc>
              <a:buClrTx/>
              <a:tabLst>
                <a:tab pos="3940016" algn="l"/>
                <a:tab pos="5483066" algn="l"/>
              </a:tabLst>
              <a:defRPr/>
            </a:pPr>
            <a:r>
              <a:rPr sz="1350" kern="1200" spc="-4" dirty="0">
                <a:solidFill>
                  <a:srgbClr val="FFFFFF"/>
                </a:solidFill>
                <a:ea typeface="+mn-ea"/>
              </a:rPr>
              <a:t>Fei-Fei Li </a:t>
            </a:r>
            <a:r>
              <a:rPr sz="1350" kern="1200" dirty="0">
                <a:solidFill>
                  <a:srgbClr val="FFFFFF"/>
                </a:solidFill>
                <a:ea typeface="+mn-ea"/>
              </a:rPr>
              <a:t>&amp; Justin Johnson &amp;</a:t>
            </a:r>
            <a:r>
              <a:rPr sz="1350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FFFF"/>
                </a:solidFill>
                <a:ea typeface="+mn-ea"/>
              </a:rPr>
              <a:t>Serena Yeung	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Lecture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9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-	May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1,</a:t>
            </a:r>
            <a:r>
              <a:rPr sz="2250" kern="1200" spc="-113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2018</a:t>
            </a:r>
            <a:endParaRPr sz="2250" kern="1200" baseline="-4166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r" defTabSz="685800">
              <a:lnSpc>
                <a:spcPts val="1785"/>
              </a:lnSpc>
              <a:buClrTx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 algn="r" defTabSz="685800">
                <a:lnSpc>
                  <a:spcPts val="1785"/>
                </a:lnSpc>
                <a:buClrTx/>
                <a:defRPr/>
              </a:pPr>
              <a:t>129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52692" y="1433625"/>
            <a:ext cx="6163628" cy="272308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spcBef>
                <a:spcPts val="64"/>
              </a:spcBef>
              <a:buClrTx/>
              <a:defRPr/>
            </a:pPr>
            <a:r>
              <a:rPr sz="1600" kern="1200" spc="-4" dirty="0">
                <a:solidFill>
                  <a:srgbClr val="FF0000"/>
                </a:solidFill>
                <a:ea typeface="+mn-ea"/>
              </a:rPr>
              <a:t>Hypothesis</a:t>
            </a:r>
            <a:r>
              <a:rPr sz="1600" kern="1200" spc="-4" dirty="0">
                <a:solidFill>
                  <a:prstClr val="black"/>
                </a:solidFill>
                <a:ea typeface="+mn-ea"/>
              </a:rPr>
              <a:t>: the problem is an </a:t>
            </a:r>
            <a:r>
              <a:rPr sz="1600" i="1" kern="1200" spc="-4" dirty="0">
                <a:solidFill>
                  <a:schemeClr val="bg2"/>
                </a:solidFill>
                <a:ea typeface="+mn-ea"/>
              </a:rPr>
              <a:t>optimization </a:t>
            </a:r>
            <a:r>
              <a:rPr sz="1600" kern="1200" spc="-4" dirty="0">
                <a:solidFill>
                  <a:schemeClr val="bg2"/>
                </a:solidFill>
                <a:ea typeface="+mn-ea"/>
              </a:rPr>
              <a:t>problem</a:t>
            </a:r>
            <a:r>
              <a:rPr sz="1600" kern="1200" spc="-4" dirty="0">
                <a:solidFill>
                  <a:prstClr val="black"/>
                </a:solidFill>
                <a:ea typeface="+mn-ea"/>
              </a:rPr>
              <a:t>, </a:t>
            </a:r>
            <a:r>
              <a:rPr sz="1600" b="1" kern="1200" spc="-4" dirty="0">
                <a:solidFill>
                  <a:prstClr val="black"/>
                </a:solidFill>
                <a:ea typeface="+mn-ea"/>
              </a:rPr>
              <a:t>deeper </a:t>
            </a:r>
            <a:r>
              <a:rPr sz="1600" b="1" kern="1200" dirty="0">
                <a:solidFill>
                  <a:prstClr val="black"/>
                </a:solidFill>
                <a:ea typeface="+mn-ea"/>
              </a:rPr>
              <a:t>models </a:t>
            </a:r>
            <a:r>
              <a:rPr sz="1600" b="1" kern="1200" spc="-4" dirty="0">
                <a:solidFill>
                  <a:prstClr val="black"/>
                </a:solidFill>
                <a:ea typeface="+mn-ea"/>
              </a:rPr>
              <a:t>are harder to  optimize</a:t>
            </a:r>
            <a:endParaRPr sz="1600" b="1" kern="1200" dirty="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8"/>
              </a:spcBef>
              <a:buClrTx/>
              <a:defRPr/>
            </a:pPr>
            <a:endParaRPr sz="1600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36195" marR="2550319" defTabSz="685800">
              <a:lnSpc>
                <a:spcPct val="100699"/>
              </a:lnSpc>
              <a:buClrTx/>
              <a:defRPr/>
            </a:pPr>
            <a:r>
              <a:rPr sz="1600" kern="1200" spc="-4" dirty="0">
                <a:solidFill>
                  <a:schemeClr val="tx1"/>
                </a:solidFill>
                <a:ea typeface="+mn-ea"/>
              </a:rPr>
              <a:t>The deeper 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model should </a:t>
            </a:r>
            <a:r>
              <a:rPr sz="1600" kern="1200" spc="-4" dirty="0">
                <a:solidFill>
                  <a:schemeClr val="tx1"/>
                </a:solidFill>
                <a:ea typeface="+mn-ea"/>
              </a:rPr>
              <a:t>be able to</a:t>
            </a:r>
            <a:r>
              <a:rPr lang="en-US" sz="1600" kern="1200" spc="-4" dirty="0">
                <a:solidFill>
                  <a:schemeClr val="tx1"/>
                </a:solidFill>
                <a:ea typeface="+mn-ea"/>
              </a:rPr>
              <a:t> </a:t>
            </a:r>
            <a:r>
              <a:rPr sz="1600" kern="1200" spc="-4" dirty="0">
                <a:solidFill>
                  <a:srgbClr val="00B050"/>
                </a:solidFill>
                <a:ea typeface="+mn-ea"/>
              </a:rPr>
              <a:t>perform at  least as well </a:t>
            </a:r>
            <a:r>
              <a:rPr sz="1600" kern="1200" spc="-4" dirty="0">
                <a:solidFill>
                  <a:schemeClr val="tx1"/>
                </a:solidFill>
                <a:ea typeface="+mn-ea"/>
              </a:rPr>
              <a:t>as the</a:t>
            </a:r>
            <a:r>
              <a:rPr lang="en-US" sz="1600" kern="1200" spc="-4" dirty="0">
                <a:solidFill>
                  <a:schemeClr val="tx1"/>
                </a:solidFill>
                <a:ea typeface="+mn-ea"/>
              </a:rPr>
              <a:t> 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shallower</a:t>
            </a:r>
            <a:r>
              <a:rPr sz="1600" kern="1200" spc="-19" dirty="0">
                <a:solidFill>
                  <a:schemeClr val="tx1"/>
                </a:solidFill>
                <a:ea typeface="+mn-ea"/>
              </a:rPr>
              <a:t> 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model.</a:t>
            </a:r>
          </a:p>
          <a:p>
            <a:pPr defTabSz="685800">
              <a:spcBef>
                <a:spcPts val="34"/>
              </a:spcBef>
              <a:buClrTx/>
              <a:defRPr/>
            </a:pPr>
            <a:endParaRPr sz="1600" kern="1200" dirty="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36195" marR="2454593" defTabSz="685800">
              <a:lnSpc>
                <a:spcPct val="100699"/>
              </a:lnSpc>
              <a:buClrTx/>
              <a:defRPr/>
            </a:pPr>
            <a:r>
              <a:rPr sz="1600" kern="1200" dirty="0">
                <a:solidFill>
                  <a:schemeClr val="tx1"/>
                </a:solidFill>
                <a:ea typeface="+mn-ea"/>
              </a:rPr>
              <a:t>A </a:t>
            </a:r>
            <a:r>
              <a:rPr sz="1600" kern="1200" dirty="0">
                <a:solidFill>
                  <a:srgbClr val="FF0000"/>
                </a:solidFill>
                <a:ea typeface="+mn-ea"/>
              </a:rPr>
              <a:t>solution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 </a:t>
            </a:r>
            <a:r>
              <a:rPr sz="1600" kern="1200" spc="-4" dirty="0">
                <a:solidFill>
                  <a:schemeClr val="tx1"/>
                </a:solidFill>
                <a:ea typeface="+mn-ea"/>
              </a:rPr>
              <a:t>by 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construction </a:t>
            </a:r>
            <a:r>
              <a:rPr sz="1600" kern="1200" spc="-4" dirty="0">
                <a:solidFill>
                  <a:schemeClr val="tx1"/>
                </a:solidFill>
                <a:ea typeface="+mn-ea"/>
              </a:rPr>
              <a:t>is 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copying </a:t>
            </a:r>
            <a:r>
              <a:rPr sz="1600" kern="1200" spc="-4" dirty="0">
                <a:solidFill>
                  <a:schemeClr val="tx1"/>
                </a:solidFill>
                <a:ea typeface="+mn-ea"/>
              </a:rPr>
              <a:t>the</a:t>
            </a:r>
            <a:r>
              <a:rPr sz="1600" kern="1200" spc="-86" dirty="0">
                <a:solidFill>
                  <a:schemeClr val="tx1"/>
                </a:solidFill>
                <a:ea typeface="+mn-ea"/>
              </a:rPr>
              <a:t> </a:t>
            </a:r>
            <a:r>
              <a:rPr sz="1600" kern="1200" spc="-4" dirty="0">
                <a:solidFill>
                  <a:schemeClr val="tx1"/>
                </a:solidFill>
                <a:ea typeface="+mn-ea"/>
              </a:rPr>
              <a:t>learned  layers from the 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shallower model </a:t>
            </a:r>
            <a:r>
              <a:rPr sz="1600" kern="1200" spc="-4" dirty="0">
                <a:solidFill>
                  <a:schemeClr val="tx1"/>
                </a:solidFill>
                <a:ea typeface="+mn-ea"/>
              </a:rPr>
              <a:t>and 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setting  </a:t>
            </a:r>
            <a:r>
              <a:rPr sz="1600" kern="1200" spc="-4" dirty="0">
                <a:solidFill>
                  <a:schemeClr val="tx1"/>
                </a:solidFill>
                <a:ea typeface="+mn-ea"/>
              </a:rPr>
              <a:t>additional layers to identity</a:t>
            </a:r>
            <a:r>
              <a:rPr sz="1600" kern="1200" spc="-15" dirty="0">
                <a:solidFill>
                  <a:schemeClr val="tx1"/>
                </a:solidFill>
                <a:ea typeface="+mn-ea"/>
              </a:rPr>
              <a:t> </a:t>
            </a:r>
            <a:r>
              <a:rPr sz="1600" kern="1200" dirty="0">
                <a:solidFill>
                  <a:schemeClr val="tx1"/>
                </a:solidFill>
                <a:ea typeface="+mn-ea"/>
              </a:rPr>
              <a:t>mapping.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5AA91-801C-43F6-857E-720AB80A7E12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E20F5D-93F0-CED9-35F3-2DCB7539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129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62AB2A42-E116-52E7-6C87-923F0B3B026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Case Study: ResNet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512"/>
            <a:ext cx="6199075" cy="365760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sz="30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Activations: 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Nonlinear activation function </a:t>
            </a:r>
            <a:r>
              <a:rPr lang="en-US" i="1" dirty="0"/>
              <a:t>h</a:t>
            </a:r>
            <a:r>
              <a:rPr lang="en-US" dirty="0"/>
              <a:t> (e.g. sigmoid, RELU):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513" y="968894"/>
            <a:ext cx="5762973" cy="271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1076" y="3511796"/>
            <a:ext cx="2360295" cy="81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9855" y="4322666"/>
            <a:ext cx="1160145" cy="43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43000" y="4953063"/>
            <a:ext cx="154241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Figure from Christopher Bishop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6275" y="3651386"/>
            <a:ext cx="122180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Recall SVM: </a:t>
            </a:r>
          </a:p>
          <a:p>
            <a:pPr algn="ctr"/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/>
              <a:t> + b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59C35A7-9739-C031-8F50-BD402E60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946005-C207-9D3F-F82A-D65E2064AFAF}"/>
              </a:ext>
            </a:extLst>
          </p:cNvPr>
          <p:cNvGrpSpPr/>
          <p:nvPr/>
        </p:nvGrpSpPr>
        <p:grpSpPr>
          <a:xfrm>
            <a:off x="7878084" y="1755257"/>
            <a:ext cx="716692" cy="716692"/>
            <a:chOff x="8040130" y="2571750"/>
            <a:chExt cx="716692" cy="71669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619BFC-CB6C-DCD3-419E-51C7136D9083}"/>
                </a:ext>
              </a:extLst>
            </p:cNvPr>
            <p:cNvSpPr/>
            <p:nvPr/>
          </p:nvSpPr>
          <p:spPr>
            <a:xfrm>
              <a:off x="8040130" y="2571750"/>
              <a:ext cx="716692" cy="716692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2468B1-E26E-A316-D69F-2D06841C74F1}"/>
                </a:ext>
              </a:extLst>
            </p:cNvPr>
            <p:cNvSpPr txBox="1"/>
            <p:nvPr/>
          </p:nvSpPr>
          <p:spPr>
            <a:xfrm>
              <a:off x="8088936" y="2776207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a</a:t>
              </a:r>
              <a:r>
                <a:rPr lang="en-US" sz="1400" baseline="-25000" dirty="0">
                  <a:solidFill>
                    <a:schemeClr val="tx1"/>
                  </a:solidFill>
                </a:rPr>
                <a:t>M</a:t>
              </a:r>
              <a:r>
                <a:rPr lang="en-US" sz="1400" dirty="0">
                  <a:solidFill>
                    <a:schemeClr val="tx1"/>
                  </a:solidFill>
                </a:rPr>
                <a:t>|z</a:t>
              </a:r>
              <a:r>
                <a:rPr lang="en-US" sz="1400" baseline="-25000" dirty="0">
                  <a:solidFill>
                    <a:schemeClr val="tx1"/>
                  </a:solidFill>
                </a:rPr>
                <a:t>M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AB2F0B-D6C8-6ADE-C3BF-C0F03029D5EA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5913462" y="1491509"/>
            <a:ext cx="1964622" cy="62209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D8E781F-AF57-4749-5B6A-124549244479}"/>
              </a:ext>
            </a:extLst>
          </p:cNvPr>
          <p:cNvSpPr txBox="1"/>
          <p:nvPr/>
        </p:nvSpPr>
        <p:spPr>
          <a:xfrm>
            <a:off x="4204009" y="3083975"/>
            <a:ext cx="4940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x</a:t>
            </a:r>
            <a:r>
              <a:rPr lang="en-US" sz="1200" baseline="-25000" dirty="0"/>
              <a:t>0</a:t>
            </a:r>
            <a:r>
              <a:rPr lang="en-US" sz="1200" dirty="0"/>
              <a:t>=1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5A8D6-1227-4BE2-97EA-D45C0BBADD23}"/>
              </a:ext>
            </a:extLst>
          </p:cNvPr>
          <p:cNvSpPr txBox="1"/>
          <p:nvPr/>
        </p:nvSpPr>
        <p:spPr>
          <a:xfrm>
            <a:off x="5571144" y="3521691"/>
            <a:ext cx="49404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z</a:t>
            </a:r>
            <a:r>
              <a:rPr lang="en-US" sz="1200" baseline="-25000" dirty="0"/>
              <a:t>0</a:t>
            </a:r>
            <a:r>
              <a:rPr lang="en-US" sz="1200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282970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2638" y="2805196"/>
            <a:ext cx="24145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relu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11825" y="662749"/>
            <a:ext cx="2603659" cy="724557"/>
          </a:xfrm>
          <a:prstGeom prst="rect">
            <a:avLst/>
          </a:prstGeom>
        </p:spPr>
        <p:txBody>
          <a:bodyPr spcFirstLastPara="1" vert="horz" wrap="square" lIns="0" tIns="57150" rIns="0" bIns="0" rtlCol="0" anchor="ctr" anchorCtr="0">
            <a:spAutoFit/>
          </a:bodyPr>
          <a:lstStyle/>
          <a:p>
            <a:pPr marL="9525">
              <a:spcBef>
                <a:spcPts val="450"/>
              </a:spcBef>
            </a:pPr>
            <a:endParaRPr sz="2250" dirty="0"/>
          </a:p>
          <a:p>
            <a:pPr marL="98584">
              <a:spcBef>
                <a:spcPts val="176"/>
              </a:spcBef>
            </a:pPr>
            <a:r>
              <a:rPr sz="1500" i="1" spc="-4" dirty="0">
                <a:solidFill>
                  <a:srgbClr val="000000"/>
                </a:solidFill>
              </a:rPr>
              <a:t>[He et al.,</a:t>
            </a:r>
            <a:r>
              <a:rPr sz="1500" i="1" spc="-11" dirty="0">
                <a:solidFill>
                  <a:srgbClr val="000000"/>
                </a:solidFill>
              </a:rPr>
              <a:t> </a:t>
            </a:r>
            <a:r>
              <a:rPr sz="1500" i="1" spc="-4" dirty="0">
                <a:solidFill>
                  <a:srgbClr val="000000"/>
                </a:solidFill>
              </a:rPr>
              <a:t>201</a:t>
            </a:r>
            <a:r>
              <a:rPr lang="en-US" sz="1500" i="1" spc="-4" dirty="0">
                <a:solidFill>
                  <a:srgbClr val="000000"/>
                </a:solidFill>
              </a:rPr>
              <a:t>6</a:t>
            </a:r>
            <a:r>
              <a:rPr sz="1500" i="1" spc="-4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44113" y="1436832"/>
            <a:ext cx="6411754" cy="414697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spcBef>
                <a:spcPts val="64"/>
              </a:spcBef>
              <a:buClrTx/>
              <a:defRPr/>
            </a:pPr>
            <a:r>
              <a:rPr sz="1350" b="1" kern="1200" spc="-4" dirty="0">
                <a:solidFill>
                  <a:srgbClr val="FF0000"/>
                </a:solidFill>
                <a:ea typeface="+mn-ea"/>
              </a:rPr>
              <a:t>Solution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: Use network layers to fit </a:t>
            </a:r>
            <a:r>
              <a:rPr sz="1350" kern="1200" dirty="0">
                <a:solidFill>
                  <a:prstClr val="black"/>
                </a:solidFill>
                <a:ea typeface="+mn-ea"/>
              </a:rPr>
              <a:t>a residual mapping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instead of directly trying to fit </a:t>
            </a:r>
            <a:r>
              <a:rPr sz="1350" kern="1200" dirty="0">
                <a:solidFill>
                  <a:prstClr val="black"/>
                </a:solidFill>
                <a:ea typeface="+mn-ea"/>
              </a:rPr>
              <a:t>a 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desired underlying</a:t>
            </a:r>
            <a:r>
              <a:rPr sz="13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dirty="0">
                <a:solidFill>
                  <a:prstClr val="black"/>
                </a:solidFill>
                <a:ea typeface="+mn-ea"/>
              </a:rPr>
              <a:t>mapping</a:t>
            </a:r>
          </a:p>
        </p:txBody>
      </p:sp>
      <p:sp>
        <p:nvSpPr>
          <p:cNvPr id="5" name="object 5"/>
          <p:cNvSpPr/>
          <p:nvPr/>
        </p:nvSpPr>
        <p:spPr>
          <a:xfrm>
            <a:off x="4916523" y="3044788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16523" y="3044788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26624" y="3142600"/>
            <a:ext cx="233363" cy="62865"/>
          </a:xfrm>
          <a:custGeom>
            <a:avLst/>
            <a:gdLst/>
            <a:ahLst/>
            <a:cxnLst/>
            <a:rect l="l" t="t" r="r" b="b"/>
            <a:pathLst>
              <a:path w="311150" h="83820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20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20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20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20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20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20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20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20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20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6598" y="2519170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16598" y="2519170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26689" y="2616978"/>
            <a:ext cx="233363" cy="62865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41311" y="2795377"/>
            <a:ext cx="0" cy="249555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29517" y="27629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229517" y="276295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41386" y="2350536"/>
            <a:ext cx="0" cy="169069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29573" y="231811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29572" y="231811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87930" y="3284949"/>
            <a:ext cx="106762" cy="2707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87547" y="2257512"/>
            <a:ext cx="623888" cy="1244917"/>
          </a:xfrm>
          <a:custGeom>
            <a:avLst/>
            <a:gdLst/>
            <a:ahLst/>
            <a:cxnLst/>
            <a:rect l="l" t="t" r="r" b="b"/>
            <a:pathLst>
              <a:path w="831850" h="1659889">
                <a:moveTo>
                  <a:pt x="0" y="1659801"/>
                </a:moveTo>
                <a:lnTo>
                  <a:pt x="44513" y="1658221"/>
                </a:lnTo>
                <a:lnTo>
                  <a:pt x="88859" y="1653557"/>
                </a:lnTo>
                <a:lnTo>
                  <a:pt x="132932" y="1645923"/>
                </a:lnTo>
                <a:lnTo>
                  <a:pt x="176624" y="1635434"/>
                </a:lnTo>
                <a:lnTo>
                  <a:pt x="219827" y="1622203"/>
                </a:lnTo>
                <a:lnTo>
                  <a:pt x="262435" y="1606345"/>
                </a:lnTo>
                <a:lnTo>
                  <a:pt x="304339" y="1587975"/>
                </a:lnTo>
                <a:lnTo>
                  <a:pt x="345433" y="1567205"/>
                </a:lnTo>
                <a:lnTo>
                  <a:pt x="385609" y="1544152"/>
                </a:lnTo>
                <a:lnTo>
                  <a:pt x="424760" y="1518928"/>
                </a:lnTo>
                <a:lnTo>
                  <a:pt x="462778" y="1491648"/>
                </a:lnTo>
                <a:lnTo>
                  <a:pt x="499556" y="1462426"/>
                </a:lnTo>
                <a:lnTo>
                  <a:pt x="534987" y="1431377"/>
                </a:lnTo>
                <a:lnTo>
                  <a:pt x="568964" y="1398614"/>
                </a:lnTo>
                <a:lnTo>
                  <a:pt x="601379" y="1364252"/>
                </a:lnTo>
                <a:lnTo>
                  <a:pt x="632124" y="1328406"/>
                </a:lnTo>
                <a:lnTo>
                  <a:pt x="661093" y="1291189"/>
                </a:lnTo>
                <a:lnTo>
                  <a:pt x="688178" y="1252715"/>
                </a:lnTo>
                <a:lnTo>
                  <a:pt x="713272" y="1213099"/>
                </a:lnTo>
                <a:lnTo>
                  <a:pt x="736267" y="1172455"/>
                </a:lnTo>
                <a:lnTo>
                  <a:pt x="757056" y="1130898"/>
                </a:lnTo>
                <a:lnTo>
                  <a:pt x="775532" y="1088540"/>
                </a:lnTo>
                <a:lnTo>
                  <a:pt x="791587" y="1045498"/>
                </a:lnTo>
                <a:lnTo>
                  <a:pt x="805115" y="1001884"/>
                </a:lnTo>
                <a:lnTo>
                  <a:pt x="816007" y="957814"/>
                </a:lnTo>
                <a:lnTo>
                  <a:pt x="824156" y="913400"/>
                </a:lnTo>
                <a:lnTo>
                  <a:pt x="829456" y="868759"/>
                </a:lnTo>
                <a:lnTo>
                  <a:pt x="831798" y="824003"/>
                </a:lnTo>
                <a:lnTo>
                  <a:pt x="830938" y="775807"/>
                </a:lnTo>
                <a:lnTo>
                  <a:pt x="826663" y="727755"/>
                </a:lnTo>
                <a:lnTo>
                  <a:pt x="819111" y="679987"/>
                </a:lnTo>
                <a:lnTo>
                  <a:pt x="808423" y="632648"/>
                </a:lnTo>
                <a:lnTo>
                  <a:pt x="794738" y="585879"/>
                </a:lnTo>
                <a:lnTo>
                  <a:pt x="778195" y="539823"/>
                </a:lnTo>
                <a:lnTo>
                  <a:pt x="758933" y="494624"/>
                </a:lnTo>
                <a:lnTo>
                  <a:pt x="737092" y="450422"/>
                </a:lnTo>
                <a:lnTo>
                  <a:pt x="712810" y="407362"/>
                </a:lnTo>
                <a:lnTo>
                  <a:pt x="686229" y="365586"/>
                </a:lnTo>
                <a:lnTo>
                  <a:pt x="657486" y="325236"/>
                </a:lnTo>
                <a:lnTo>
                  <a:pt x="626721" y="286455"/>
                </a:lnTo>
                <a:lnTo>
                  <a:pt x="594073" y="249386"/>
                </a:lnTo>
                <a:lnTo>
                  <a:pt x="556743" y="211327"/>
                </a:lnTo>
                <a:lnTo>
                  <a:pt x="517544" y="175626"/>
                </a:lnTo>
                <a:lnTo>
                  <a:pt x="476655" y="142464"/>
                </a:lnTo>
                <a:lnTo>
                  <a:pt x="434253" y="112022"/>
                </a:lnTo>
                <a:lnTo>
                  <a:pt x="390517" y="84483"/>
                </a:lnTo>
                <a:lnTo>
                  <a:pt x="345624" y="60027"/>
                </a:lnTo>
                <a:lnTo>
                  <a:pt x="276493" y="29520"/>
                </a:lnTo>
                <a:lnTo>
                  <a:pt x="205749" y="6972"/>
                </a:lnTo>
                <a:lnTo>
                  <a:pt x="187874" y="2649"/>
                </a:lnTo>
                <a:lnTo>
                  <a:pt x="184899" y="1974"/>
                </a:lnTo>
                <a:lnTo>
                  <a:pt x="181899" y="1322"/>
                </a:lnTo>
                <a:lnTo>
                  <a:pt x="178924" y="694"/>
                </a:lnTo>
                <a:lnTo>
                  <a:pt x="1754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47530" y="2226895"/>
            <a:ext cx="81224" cy="61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96853" y="2724129"/>
            <a:ext cx="441484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lnSpc>
                <a:spcPts val="1248"/>
              </a:lnSpc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  <a:p>
            <a:pPr algn="ctr" defTabSz="685800">
              <a:lnSpc>
                <a:spcPts val="1248"/>
              </a:lnSpc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identity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28390" y="2115683"/>
            <a:ext cx="473393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F(x)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+</a:t>
            </a:r>
            <a:r>
              <a:rPr sz="1050" kern="1200" spc="-68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15637" y="2776807"/>
            <a:ext cx="25574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F(x)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29788" y="1947948"/>
            <a:ext cx="24145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relu</a:t>
            </a:r>
          </a:p>
        </p:txBody>
      </p:sp>
      <p:sp>
        <p:nvSpPr>
          <p:cNvPr id="24" name="object 24"/>
          <p:cNvSpPr/>
          <p:nvPr/>
        </p:nvSpPr>
        <p:spPr>
          <a:xfrm>
            <a:off x="5241386" y="1950488"/>
            <a:ext cx="0" cy="169069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29573" y="191806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29572" y="191806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116187" y="3101938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116187" y="3101938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326280" y="3199749"/>
            <a:ext cx="233363" cy="62865"/>
          </a:xfrm>
          <a:custGeom>
            <a:avLst/>
            <a:gdLst/>
            <a:ahLst/>
            <a:cxnLst/>
            <a:rect l="l" t="t" r="r" b="b"/>
            <a:pathLst>
              <a:path w="311150" h="83820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20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20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20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20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20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20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20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20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20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116248" y="2576320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116248" y="2576320"/>
            <a:ext cx="649605" cy="233363"/>
          </a:xfrm>
          <a:custGeom>
            <a:avLst/>
            <a:gdLst/>
            <a:ahLst/>
            <a:cxnLst/>
            <a:rect l="l" t="t" r="r" b="b"/>
            <a:pathLst>
              <a:path w="866139" h="311150">
                <a:moveTo>
                  <a:pt x="0" y="0"/>
                </a:moveTo>
                <a:lnTo>
                  <a:pt x="866098" y="0"/>
                </a:lnTo>
                <a:lnTo>
                  <a:pt x="866098" y="311099"/>
                </a:lnTo>
                <a:lnTo>
                  <a:pt x="0" y="3110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326345" y="2674128"/>
            <a:ext cx="233363" cy="62865"/>
          </a:xfrm>
          <a:custGeom>
            <a:avLst/>
            <a:gdLst/>
            <a:ahLst/>
            <a:cxnLst/>
            <a:rect l="l" t="t" r="r" b="b"/>
            <a:pathLst>
              <a:path w="311150" h="83819">
                <a:moveTo>
                  <a:pt x="45938" y="83343"/>
                </a:moveTo>
                <a:lnTo>
                  <a:pt x="37206" y="83343"/>
                </a:lnTo>
                <a:lnTo>
                  <a:pt x="29272" y="82608"/>
                </a:lnTo>
                <a:lnTo>
                  <a:pt x="641" y="50350"/>
                </a:lnTo>
                <a:lnTo>
                  <a:pt x="0" y="41671"/>
                </a:lnTo>
                <a:lnTo>
                  <a:pt x="632" y="32937"/>
                </a:lnTo>
                <a:lnTo>
                  <a:pt x="29206" y="734"/>
                </a:lnTo>
                <a:lnTo>
                  <a:pt x="37206" y="0"/>
                </a:lnTo>
                <a:lnTo>
                  <a:pt x="46434" y="0"/>
                </a:lnTo>
                <a:lnTo>
                  <a:pt x="53776" y="2381"/>
                </a:lnTo>
                <a:lnTo>
                  <a:pt x="60256" y="8037"/>
                </a:lnTo>
                <a:lnTo>
                  <a:pt x="28971" y="8037"/>
                </a:lnTo>
                <a:lnTo>
                  <a:pt x="22323" y="11310"/>
                </a:lnTo>
                <a:lnTo>
                  <a:pt x="17168" y="17980"/>
                </a:lnTo>
                <a:lnTo>
                  <a:pt x="12203" y="24308"/>
                </a:lnTo>
                <a:lnTo>
                  <a:pt x="9673" y="32245"/>
                </a:lnTo>
                <a:lnTo>
                  <a:pt x="9673" y="50998"/>
                </a:lnTo>
                <a:lnTo>
                  <a:pt x="12203" y="58935"/>
                </a:lnTo>
                <a:lnTo>
                  <a:pt x="17264" y="65484"/>
                </a:lnTo>
                <a:lnTo>
                  <a:pt x="22323" y="71933"/>
                </a:lnTo>
                <a:lnTo>
                  <a:pt x="28971" y="75157"/>
                </a:lnTo>
                <a:lnTo>
                  <a:pt x="59103" y="75157"/>
                </a:lnTo>
                <a:lnTo>
                  <a:pt x="53131" y="80714"/>
                </a:lnTo>
                <a:lnTo>
                  <a:pt x="45938" y="83343"/>
                </a:lnTo>
                <a:close/>
              </a:path>
              <a:path w="311150" h="83819">
                <a:moveTo>
                  <a:pt x="69056" y="26937"/>
                </a:moveTo>
                <a:lnTo>
                  <a:pt x="59382" y="26937"/>
                </a:lnTo>
                <a:lnTo>
                  <a:pt x="57992" y="20687"/>
                </a:lnTo>
                <a:lnTo>
                  <a:pt x="55413" y="15974"/>
                </a:lnTo>
                <a:lnTo>
                  <a:pt x="51643" y="12799"/>
                </a:lnTo>
                <a:lnTo>
                  <a:pt x="47971" y="9624"/>
                </a:lnTo>
                <a:lnTo>
                  <a:pt x="43159" y="8037"/>
                </a:lnTo>
                <a:lnTo>
                  <a:pt x="60256" y="8037"/>
                </a:lnTo>
                <a:lnTo>
                  <a:pt x="64689" y="11906"/>
                </a:lnTo>
                <a:lnTo>
                  <a:pt x="67964" y="18504"/>
                </a:lnTo>
                <a:lnTo>
                  <a:pt x="69056" y="26937"/>
                </a:lnTo>
                <a:close/>
              </a:path>
              <a:path w="311150" h="83819">
                <a:moveTo>
                  <a:pt x="59103" y="75157"/>
                </a:moveTo>
                <a:lnTo>
                  <a:pt x="42961" y="75157"/>
                </a:lnTo>
                <a:lnTo>
                  <a:pt x="48021" y="73124"/>
                </a:lnTo>
                <a:lnTo>
                  <a:pt x="56752" y="64987"/>
                </a:lnTo>
                <a:lnTo>
                  <a:pt x="59332" y="59531"/>
                </a:lnTo>
                <a:lnTo>
                  <a:pt x="60126" y="52685"/>
                </a:lnTo>
                <a:lnTo>
                  <a:pt x="69651" y="52685"/>
                </a:lnTo>
                <a:lnTo>
                  <a:pt x="68162" y="62507"/>
                </a:lnTo>
                <a:lnTo>
                  <a:pt x="64541" y="70098"/>
                </a:lnTo>
                <a:lnTo>
                  <a:pt x="59103" y="75157"/>
                </a:lnTo>
                <a:close/>
              </a:path>
              <a:path w="311150" h="83819">
                <a:moveTo>
                  <a:pt x="124047" y="83343"/>
                </a:moveTo>
                <a:lnTo>
                  <a:pt x="116308" y="83343"/>
                </a:lnTo>
                <a:lnTo>
                  <a:pt x="108374" y="82608"/>
                </a:lnTo>
                <a:lnTo>
                  <a:pt x="79743" y="50350"/>
                </a:lnTo>
                <a:lnTo>
                  <a:pt x="79102" y="41671"/>
                </a:lnTo>
                <a:lnTo>
                  <a:pt x="79734" y="32937"/>
                </a:lnTo>
                <a:lnTo>
                  <a:pt x="108309" y="734"/>
                </a:lnTo>
                <a:lnTo>
                  <a:pt x="116308" y="0"/>
                </a:lnTo>
                <a:lnTo>
                  <a:pt x="124298" y="734"/>
                </a:lnTo>
                <a:lnTo>
                  <a:pt x="131451" y="2939"/>
                </a:lnTo>
                <a:lnTo>
                  <a:pt x="137767" y="6613"/>
                </a:lnTo>
                <a:lnTo>
                  <a:pt x="139283" y="8037"/>
                </a:lnTo>
                <a:lnTo>
                  <a:pt x="108023" y="8037"/>
                </a:lnTo>
                <a:lnTo>
                  <a:pt x="101425" y="11310"/>
                </a:lnTo>
                <a:lnTo>
                  <a:pt x="96249" y="18007"/>
                </a:lnTo>
                <a:lnTo>
                  <a:pt x="91305" y="24308"/>
                </a:lnTo>
                <a:lnTo>
                  <a:pt x="88775" y="32245"/>
                </a:lnTo>
                <a:lnTo>
                  <a:pt x="88775" y="50899"/>
                </a:lnTo>
                <a:lnTo>
                  <a:pt x="91255" y="58787"/>
                </a:lnTo>
                <a:lnTo>
                  <a:pt x="96216" y="65335"/>
                </a:lnTo>
                <a:lnTo>
                  <a:pt x="101277" y="71884"/>
                </a:lnTo>
                <a:lnTo>
                  <a:pt x="107974" y="75157"/>
                </a:lnTo>
                <a:lnTo>
                  <a:pt x="139942" y="75157"/>
                </a:lnTo>
                <a:lnTo>
                  <a:pt x="136400" y="77539"/>
                </a:lnTo>
                <a:lnTo>
                  <a:pt x="130744" y="81409"/>
                </a:lnTo>
                <a:lnTo>
                  <a:pt x="124047" y="83343"/>
                </a:lnTo>
                <a:close/>
              </a:path>
              <a:path w="311150" h="83819">
                <a:moveTo>
                  <a:pt x="139942" y="75157"/>
                </a:moveTo>
                <a:lnTo>
                  <a:pt x="124642" y="75157"/>
                </a:lnTo>
                <a:lnTo>
                  <a:pt x="131290" y="71884"/>
                </a:lnTo>
                <a:lnTo>
                  <a:pt x="136273" y="65307"/>
                </a:lnTo>
                <a:lnTo>
                  <a:pt x="141311" y="58787"/>
                </a:lnTo>
                <a:lnTo>
                  <a:pt x="143841" y="50899"/>
                </a:lnTo>
                <a:lnTo>
                  <a:pt x="143777" y="32245"/>
                </a:lnTo>
                <a:lnTo>
                  <a:pt x="141311" y="24556"/>
                </a:lnTo>
                <a:lnTo>
                  <a:pt x="136141" y="17859"/>
                </a:lnTo>
                <a:lnTo>
                  <a:pt x="131290" y="11360"/>
                </a:lnTo>
                <a:lnTo>
                  <a:pt x="124593" y="8037"/>
                </a:lnTo>
                <a:lnTo>
                  <a:pt x="139283" y="8037"/>
                </a:lnTo>
                <a:lnTo>
                  <a:pt x="153516" y="41671"/>
                </a:lnTo>
                <a:lnTo>
                  <a:pt x="153516" y="49013"/>
                </a:lnTo>
                <a:lnTo>
                  <a:pt x="152076" y="55860"/>
                </a:lnTo>
                <a:lnTo>
                  <a:pt x="149199" y="62210"/>
                </a:lnTo>
                <a:lnTo>
                  <a:pt x="146421" y="68559"/>
                </a:lnTo>
                <a:lnTo>
                  <a:pt x="142155" y="73670"/>
                </a:lnTo>
                <a:lnTo>
                  <a:pt x="139942" y="75157"/>
                </a:lnTo>
                <a:close/>
              </a:path>
              <a:path w="311150" h="83819">
                <a:moveTo>
                  <a:pt x="183456" y="15924"/>
                </a:moveTo>
                <a:lnTo>
                  <a:pt x="177551" y="15924"/>
                </a:lnTo>
                <a:lnTo>
                  <a:pt x="179436" y="11162"/>
                </a:lnTo>
                <a:lnTo>
                  <a:pt x="182661" y="7341"/>
                </a:lnTo>
                <a:lnTo>
                  <a:pt x="191888" y="1488"/>
                </a:lnTo>
                <a:lnTo>
                  <a:pt x="197097" y="0"/>
                </a:lnTo>
                <a:lnTo>
                  <a:pt x="212872" y="0"/>
                </a:lnTo>
                <a:lnTo>
                  <a:pt x="220166" y="2480"/>
                </a:lnTo>
                <a:lnTo>
                  <a:pt x="225288" y="8037"/>
                </a:lnTo>
                <a:lnTo>
                  <a:pt x="196700" y="8037"/>
                </a:lnTo>
                <a:lnTo>
                  <a:pt x="192186" y="9326"/>
                </a:lnTo>
                <a:lnTo>
                  <a:pt x="184645" y="14485"/>
                </a:lnTo>
                <a:lnTo>
                  <a:pt x="183456" y="15924"/>
                </a:lnTo>
                <a:close/>
              </a:path>
              <a:path w="311150" h="83819">
                <a:moveTo>
                  <a:pt x="177254" y="80962"/>
                </a:moveTo>
                <a:lnTo>
                  <a:pt x="167729" y="80962"/>
                </a:lnTo>
                <a:lnTo>
                  <a:pt x="167729" y="2232"/>
                </a:lnTo>
                <a:lnTo>
                  <a:pt x="177254" y="2232"/>
                </a:lnTo>
                <a:lnTo>
                  <a:pt x="177254" y="15924"/>
                </a:lnTo>
                <a:lnTo>
                  <a:pt x="183456" y="15924"/>
                </a:lnTo>
                <a:lnTo>
                  <a:pt x="181817" y="17908"/>
                </a:lnTo>
                <a:lnTo>
                  <a:pt x="179932" y="22175"/>
                </a:lnTo>
                <a:lnTo>
                  <a:pt x="178146" y="26441"/>
                </a:lnTo>
                <a:lnTo>
                  <a:pt x="177254" y="30708"/>
                </a:lnTo>
                <a:lnTo>
                  <a:pt x="177254" y="80962"/>
                </a:lnTo>
                <a:close/>
              </a:path>
              <a:path w="311150" h="83819">
                <a:moveTo>
                  <a:pt x="231576" y="80962"/>
                </a:moveTo>
                <a:lnTo>
                  <a:pt x="221902" y="80962"/>
                </a:lnTo>
                <a:lnTo>
                  <a:pt x="221902" y="23614"/>
                </a:lnTo>
                <a:lnTo>
                  <a:pt x="220265" y="17859"/>
                </a:lnTo>
                <a:lnTo>
                  <a:pt x="216990" y="13990"/>
                </a:lnTo>
                <a:lnTo>
                  <a:pt x="213716" y="10021"/>
                </a:lnTo>
                <a:lnTo>
                  <a:pt x="208705" y="8037"/>
                </a:lnTo>
                <a:lnTo>
                  <a:pt x="225288" y="8037"/>
                </a:lnTo>
                <a:lnTo>
                  <a:pt x="229293" y="12303"/>
                </a:lnTo>
                <a:lnTo>
                  <a:pt x="231576" y="19694"/>
                </a:lnTo>
                <a:lnTo>
                  <a:pt x="231576" y="80962"/>
                </a:lnTo>
                <a:close/>
              </a:path>
              <a:path w="311150" h="83819">
                <a:moveTo>
                  <a:pt x="281433" y="80962"/>
                </a:moveTo>
                <a:lnTo>
                  <a:pt x="271163" y="80962"/>
                </a:lnTo>
                <a:lnTo>
                  <a:pt x="240802" y="2232"/>
                </a:lnTo>
                <a:lnTo>
                  <a:pt x="251518" y="2232"/>
                </a:lnTo>
                <a:lnTo>
                  <a:pt x="276224" y="71288"/>
                </a:lnTo>
                <a:lnTo>
                  <a:pt x="285036" y="71288"/>
                </a:lnTo>
                <a:lnTo>
                  <a:pt x="281433" y="80962"/>
                </a:lnTo>
                <a:close/>
              </a:path>
              <a:path w="311150" h="83819">
                <a:moveTo>
                  <a:pt x="285036" y="71288"/>
                </a:moveTo>
                <a:lnTo>
                  <a:pt x="276521" y="71288"/>
                </a:lnTo>
                <a:lnTo>
                  <a:pt x="300929" y="2232"/>
                </a:lnTo>
                <a:lnTo>
                  <a:pt x="310752" y="2232"/>
                </a:lnTo>
                <a:lnTo>
                  <a:pt x="285036" y="71288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440981" y="3378088"/>
            <a:ext cx="0" cy="135255"/>
          </a:xfrm>
          <a:custGeom>
            <a:avLst/>
            <a:gdLst/>
            <a:ahLst/>
            <a:cxnLst/>
            <a:rect l="l" t="t" r="r" b="b"/>
            <a:pathLst>
              <a:path h="180339">
                <a:moveTo>
                  <a:pt x="0" y="1801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29182" y="3345670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7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7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429182" y="3345670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7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7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472294" y="2862346"/>
            <a:ext cx="24145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relu</a:t>
            </a:r>
          </a:p>
        </p:txBody>
      </p:sp>
      <p:sp>
        <p:nvSpPr>
          <p:cNvPr id="37" name="object 37"/>
          <p:cNvSpPr/>
          <p:nvPr/>
        </p:nvSpPr>
        <p:spPr>
          <a:xfrm>
            <a:off x="2424886" y="2852527"/>
            <a:ext cx="0" cy="249555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413087" y="282010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413087" y="2820109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424886" y="2338185"/>
            <a:ext cx="0" cy="249555"/>
          </a:xfrm>
          <a:custGeom>
            <a:avLst/>
            <a:gdLst/>
            <a:ahLst/>
            <a:cxnLst/>
            <a:rect l="l" t="t" r="r" b="b"/>
            <a:pathLst>
              <a:path h="332739">
                <a:moveTo>
                  <a:pt x="0" y="33253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413087" y="230576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0" y="43224"/>
                </a:lnTo>
                <a:lnTo>
                  <a:pt x="15732" y="0"/>
                </a:lnTo>
                <a:lnTo>
                  <a:pt x="3146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413087" y="230576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4" y="43224"/>
                </a:moveTo>
                <a:lnTo>
                  <a:pt x="15732" y="0"/>
                </a:lnTo>
                <a:lnTo>
                  <a:pt x="0" y="43224"/>
                </a:lnTo>
                <a:lnTo>
                  <a:pt x="3146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15685" y="3567683"/>
            <a:ext cx="885825" cy="2917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52388" algn="ctr" defTabSz="685800">
              <a:lnSpc>
                <a:spcPts val="1118"/>
              </a:lnSpc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  <a:p>
            <a:pPr algn="ctr" defTabSz="685800">
              <a:lnSpc>
                <a:spcPts val="1118"/>
              </a:lnSpc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Residual</a:t>
            </a:r>
            <a:r>
              <a:rPr sz="1050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block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15340" y="3543681"/>
            <a:ext cx="797243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4293" algn="ctr" defTabSz="685800">
              <a:lnSpc>
                <a:spcPts val="1211"/>
              </a:lnSpc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  <a:p>
            <a:pPr algn="ctr" defTabSz="685800">
              <a:lnSpc>
                <a:spcPts val="1211"/>
              </a:lnSpc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“Plain”</a:t>
            </a:r>
            <a:r>
              <a:rPr sz="1050" kern="1200" spc="-64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layers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277828" y="2098345"/>
            <a:ext cx="27098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H(x)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148949" y="2156299"/>
            <a:ext cx="185261" cy="185261"/>
          </a:xfrm>
          <a:custGeom>
            <a:avLst/>
            <a:gdLst/>
            <a:ahLst/>
            <a:cxnLst/>
            <a:rect l="l" t="t" r="r" b="b"/>
            <a:pathLst>
              <a:path w="247014" h="247014">
                <a:moveTo>
                  <a:pt x="0" y="123257"/>
                </a:moveTo>
                <a:lnTo>
                  <a:pt x="9684" y="75280"/>
                </a:lnTo>
                <a:lnTo>
                  <a:pt x="36096" y="36101"/>
                </a:lnTo>
                <a:lnTo>
                  <a:pt x="75272" y="9686"/>
                </a:lnTo>
                <a:lnTo>
                  <a:pt x="123249" y="0"/>
                </a:lnTo>
                <a:lnTo>
                  <a:pt x="170405" y="9383"/>
                </a:lnTo>
                <a:lnTo>
                  <a:pt x="210399" y="36102"/>
                </a:lnTo>
                <a:lnTo>
                  <a:pt x="237121" y="76089"/>
                </a:lnTo>
                <a:lnTo>
                  <a:pt x="246499" y="123257"/>
                </a:lnTo>
                <a:lnTo>
                  <a:pt x="236814" y="171233"/>
                </a:lnTo>
                <a:lnTo>
                  <a:pt x="210402" y="210411"/>
                </a:lnTo>
                <a:lnTo>
                  <a:pt x="171226" y="236826"/>
                </a:lnTo>
                <a:lnTo>
                  <a:pt x="123249" y="246512"/>
                </a:lnTo>
                <a:lnTo>
                  <a:pt x="75272" y="236826"/>
                </a:lnTo>
                <a:lnTo>
                  <a:pt x="36096" y="210411"/>
                </a:lnTo>
                <a:lnTo>
                  <a:pt x="9684" y="171233"/>
                </a:lnTo>
                <a:lnTo>
                  <a:pt x="0" y="12325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228692" y="2198291"/>
            <a:ext cx="25718" cy="381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190929" y="2248740"/>
            <a:ext cx="100965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524" y="0"/>
                </a:lnTo>
              </a:path>
            </a:pathLst>
          </a:custGeom>
          <a:ln w="338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228692" y="2261423"/>
            <a:ext cx="25718" cy="38100"/>
          </a:xfrm>
          <a:custGeom>
            <a:avLst/>
            <a:gdLst/>
            <a:ahLst/>
            <a:cxnLst/>
            <a:rect l="l" t="t" r="r" b="b"/>
            <a:pathLst>
              <a:path w="34289" h="50800">
                <a:moveTo>
                  <a:pt x="33824" y="50354"/>
                </a:moveTo>
                <a:lnTo>
                  <a:pt x="0" y="50354"/>
                </a:lnTo>
                <a:lnTo>
                  <a:pt x="0" y="0"/>
                </a:lnTo>
                <a:lnTo>
                  <a:pt x="33824" y="0"/>
                </a:lnTo>
                <a:lnTo>
                  <a:pt x="33824" y="503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617972" y="2299368"/>
            <a:ext cx="1078706" cy="10441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spcBef>
                <a:spcPts val="64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Use layers to  fit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residual 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F(x)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=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H(x)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-</a:t>
            </a:r>
            <a:r>
              <a:rPr sz="1350" kern="1200" spc="-75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x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149066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instead of  H(x)</a:t>
            </a:r>
            <a:r>
              <a:rPr sz="1350" kern="1200" spc="-68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directly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947906" y="1929750"/>
            <a:ext cx="112156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H(x)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=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F(x)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+</a:t>
            </a:r>
            <a:r>
              <a:rPr sz="1350" kern="1200" spc="-71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x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651661" y="2029441"/>
            <a:ext cx="241935" cy="86678"/>
          </a:xfrm>
          <a:custGeom>
            <a:avLst/>
            <a:gdLst/>
            <a:ahLst/>
            <a:cxnLst/>
            <a:rect l="l" t="t" r="r" b="b"/>
            <a:pathLst>
              <a:path w="322580" h="115569">
                <a:moveTo>
                  <a:pt x="321971" y="0"/>
                </a:moveTo>
                <a:lnTo>
                  <a:pt x="0" y="115117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583465" y="2086416"/>
            <a:ext cx="83285" cy="58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169300" y="2021585"/>
            <a:ext cx="323850" cy="116205"/>
          </a:xfrm>
          <a:custGeom>
            <a:avLst/>
            <a:gdLst/>
            <a:ahLst/>
            <a:cxnLst/>
            <a:rect l="l" t="t" r="r" b="b"/>
            <a:pathLst>
              <a:path w="431800" h="154939">
                <a:moveTo>
                  <a:pt x="0" y="0"/>
                </a:moveTo>
                <a:lnTo>
                  <a:pt x="431524" y="154884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477831" y="2108393"/>
            <a:ext cx="83287" cy="58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549"/>
              </a:lnSpc>
              <a:buClrTx/>
              <a:tabLst>
                <a:tab pos="3940016" algn="l"/>
                <a:tab pos="5483066" algn="l"/>
              </a:tabLst>
              <a:defRPr/>
            </a:pPr>
            <a:r>
              <a:rPr sz="1350" kern="1200" spc="-4" dirty="0">
                <a:solidFill>
                  <a:srgbClr val="FFFFFF"/>
                </a:solidFill>
                <a:ea typeface="+mn-ea"/>
              </a:rPr>
              <a:t>Fei-Fei Li </a:t>
            </a:r>
            <a:r>
              <a:rPr sz="1350" kern="1200" dirty="0">
                <a:solidFill>
                  <a:srgbClr val="FFFFFF"/>
                </a:solidFill>
                <a:ea typeface="+mn-ea"/>
              </a:rPr>
              <a:t>&amp; Justin Johnson &amp;</a:t>
            </a:r>
            <a:r>
              <a:rPr sz="1350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FFFF"/>
                </a:solidFill>
                <a:ea typeface="+mn-ea"/>
              </a:rPr>
              <a:t>Serena Yeung	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Lecture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9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-	May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1,</a:t>
            </a:r>
            <a:r>
              <a:rPr sz="2250" kern="1200" spc="-113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2018</a:t>
            </a:r>
            <a:endParaRPr sz="2250" kern="1200" baseline="-4166">
              <a:solidFill>
                <a:prstClr val="black"/>
              </a:solidFill>
              <a:ea typeface="+mn-ea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r" defTabSz="685800">
              <a:lnSpc>
                <a:spcPts val="1785"/>
              </a:lnSpc>
              <a:buClrTx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 algn="r" defTabSz="685800">
                <a:lnSpc>
                  <a:spcPts val="1785"/>
                </a:lnSpc>
                <a:buClrTx/>
                <a:defRPr/>
              </a:pPr>
              <a:t>130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2A8A66-445E-4DBE-AC1B-A21610CAE55C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D86D3AA0-4E79-75B8-9D33-9B799214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9" name="Title 13">
            <a:extLst>
              <a:ext uri="{FF2B5EF4-FFF2-40B4-BE49-F238E27FC236}">
                <a16:creationId xmlns:a16="http://schemas.microsoft.com/office/drawing/2014/main" id="{0E12EABF-E2EE-E44E-CB98-E140BB1DD30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Case Study: ResNet</a:t>
            </a:r>
            <a:endParaRPr 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61291" y="394519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61291" y="394519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24242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20598" y="3957131"/>
            <a:ext cx="137154" cy="60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63653" y="79518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63652" y="795187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73276" y="806113"/>
            <a:ext cx="236220" cy="50006"/>
          </a:xfrm>
          <a:custGeom>
            <a:avLst/>
            <a:gdLst/>
            <a:ahLst/>
            <a:cxnLst/>
            <a:rect l="l" t="t" r="r" b="b"/>
            <a:pathLst>
              <a:path w="314959" h="66675">
                <a:moveTo>
                  <a:pt x="43637" y="60870"/>
                </a:moveTo>
                <a:lnTo>
                  <a:pt x="31006" y="60870"/>
                </a:lnTo>
                <a:lnTo>
                  <a:pt x="34875" y="59729"/>
                </a:lnTo>
                <a:lnTo>
                  <a:pt x="38249" y="57447"/>
                </a:lnTo>
                <a:lnTo>
                  <a:pt x="41722" y="55165"/>
                </a:lnTo>
                <a:lnTo>
                  <a:pt x="43457" y="52040"/>
                </a:lnTo>
                <a:lnTo>
                  <a:pt x="43457" y="42614"/>
                </a:lnTo>
                <a:lnTo>
                  <a:pt x="39341" y="38844"/>
                </a:lnTo>
                <a:lnTo>
                  <a:pt x="31105" y="36760"/>
                </a:lnTo>
                <a:lnTo>
                  <a:pt x="22870" y="34776"/>
                </a:lnTo>
                <a:lnTo>
                  <a:pt x="17959" y="33535"/>
                </a:lnTo>
                <a:lnTo>
                  <a:pt x="16371" y="33039"/>
                </a:lnTo>
                <a:lnTo>
                  <a:pt x="11310" y="31849"/>
                </a:lnTo>
                <a:lnTo>
                  <a:pt x="7639" y="30013"/>
                </a:lnTo>
                <a:lnTo>
                  <a:pt x="5357" y="27533"/>
                </a:lnTo>
                <a:lnTo>
                  <a:pt x="3175" y="25052"/>
                </a:lnTo>
                <a:lnTo>
                  <a:pt x="2184" y="22125"/>
                </a:lnTo>
                <a:lnTo>
                  <a:pt x="2084" y="12997"/>
                </a:lnTo>
                <a:lnTo>
                  <a:pt x="3919" y="8830"/>
                </a:lnTo>
                <a:lnTo>
                  <a:pt x="11361" y="1785"/>
                </a:lnTo>
                <a:lnTo>
                  <a:pt x="16818" y="0"/>
                </a:lnTo>
                <a:lnTo>
                  <a:pt x="30708" y="0"/>
                </a:lnTo>
                <a:lnTo>
                  <a:pt x="36264" y="1785"/>
                </a:lnTo>
                <a:lnTo>
                  <a:pt x="40266" y="5060"/>
                </a:lnTo>
                <a:lnTo>
                  <a:pt x="19000" y="5060"/>
                </a:lnTo>
                <a:lnTo>
                  <a:pt x="15081" y="6151"/>
                </a:lnTo>
                <a:lnTo>
                  <a:pt x="12204" y="8334"/>
                </a:lnTo>
                <a:lnTo>
                  <a:pt x="9425" y="10517"/>
                </a:lnTo>
                <a:lnTo>
                  <a:pt x="8059" y="13592"/>
                </a:lnTo>
                <a:lnTo>
                  <a:pt x="8037" y="20091"/>
                </a:lnTo>
                <a:lnTo>
                  <a:pt x="8731" y="22125"/>
                </a:lnTo>
                <a:lnTo>
                  <a:pt x="10120" y="23812"/>
                </a:lnTo>
                <a:lnTo>
                  <a:pt x="11609" y="25399"/>
                </a:lnTo>
                <a:lnTo>
                  <a:pt x="14237" y="26640"/>
                </a:lnTo>
                <a:lnTo>
                  <a:pt x="18008" y="27533"/>
                </a:lnTo>
                <a:lnTo>
                  <a:pt x="38398" y="32593"/>
                </a:lnTo>
                <a:lnTo>
                  <a:pt x="42713" y="34676"/>
                </a:lnTo>
                <a:lnTo>
                  <a:pt x="45393" y="37355"/>
                </a:lnTo>
                <a:lnTo>
                  <a:pt x="48170" y="40034"/>
                </a:lnTo>
                <a:lnTo>
                  <a:pt x="49560" y="43556"/>
                </a:lnTo>
                <a:lnTo>
                  <a:pt x="49560" y="53280"/>
                </a:lnTo>
                <a:lnTo>
                  <a:pt x="47525" y="57645"/>
                </a:lnTo>
                <a:lnTo>
                  <a:pt x="43637" y="60870"/>
                </a:lnTo>
                <a:close/>
              </a:path>
              <a:path w="314959" h="66675">
                <a:moveTo>
                  <a:pt x="47327" y="19645"/>
                </a:moveTo>
                <a:lnTo>
                  <a:pt x="41374" y="19645"/>
                </a:lnTo>
                <a:lnTo>
                  <a:pt x="41076" y="15081"/>
                </a:lnTo>
                <a:lnTo>
                  <a:pt x="39291" y="11509"/>
                </a:lnTo>
                <a:lnTo>
                  <a:pt x="32743" y="6349"/>
                </a:lnTo>
                <a:lnTo>
                  <a:pt x="28724" y="5060"/>
                </a:lnTo>
                <a:lnTo>
                  <a:pt x="40266" y="5060"/>
                </a:lnTo>
                <a:lnTo>
                  <a:pt x="45095" y="8830"/>
                </a:lnTo>
                <a:lnTo>
                  <a:pt x="47327" y="13592"/>
                </a:lnTo>
                <a:lnTo>
                  <a:pt x="47327" y="19645"/>
                </a:lnTo>
                <a:close/>
              </a:path>
              <a:path w="314959" h="66675">
                <a:moveTo>
                  <a:pt x="33338" y="66079"/>
                </a:moveTo>
                <a:lnTo>
                  <a:pt x="17463" y="66079"/>
                </a:lnTo>
                <a:lnTo>
                  <a:pt x="11261" y="64293"/>
                </a:lnTo>
                <a:lnTo>
                  <a:pt x="6697" y="60721"/>
                </a:lnTo>
                <a:lnTo>
                  <a:pt x="2232" y="57149"/>
                </a:lnTo>
                <a:lnTo>
                  <a:pt x="21" y="52040"/>
                </a:lnTo>
                <a:lnTo>
                  <a:pt x="0" y="43904"/>
                </a:lnTo>
                <a:lnTo>
                  <a:pt x="6102" y="43904"/>
                </a:lnTo>
                <a:lnTo>
                  <a:pt x="6102" y="49906"/>
                </a:lnTo>
                <a:lnTo>
                  <a:pt x="7839" y="54074"/>
                </a:lnTo>
                <a:lnTo>
                  <a:pt x="11310" y="56852"/>
                </a:lnTo>
                <a:lnTo>
                  <a:pt x="14783" y="59531"/>
                </a:lnTo>
                <a:lnTo>
                  <a:pt x="19893" y="60870"/>
                </a:lnTo>
                <a:lnTo>
                  <a:pt x="43637" y="60870"/>
                </a:lnTo>
                <a:lnTo>
                  <a:pt x="39390" y="64392"/>
                </a:lnTo>
                <a:lnTo>
                  <a:pt x="33338" y="66079"/>
                </a:lnTo>
                <a:close/>
              </a:path>
              <a:path w="314959" h="66675">
                <a:moveTo>
                  <a:pt x="82010" y="66079"/>
                </a:moveTo>
                <a:lnTo>
                  <a:pt x="71096" y="66079"/>
                </a:lnTo>
                <a:lnTo>
                  <a:pt x="65837" y="63797"/>
                </a:lnTo>
                <a:lnTo>
                  <a:pt x="61769" y="59233"/>
                </a:lnTo>
                <a:lnTo>
                  <a:pt x="57801" y="54669"/>
                </a:lnTo>
                <a:lnTo>
                  <a:pt x="55817" y="48865"/>
                </a:lnTo>
                <a:lnTo>
                  <a:pt x="55817" y="34776"/>
                </a:lnTo>
                <a:lnTo>
                  <a:pt x="57801" y="28971"/>
                </a:lnTo>
                <a:lnTo>
                  <a:pt x="65738" y="19843"/>
                </a:lnTo>
                <a:lnTo>
                  <a:pt x="70997" y="17561"/>
                </a:lnTo>
                <a:lnTo>
                  <a:pt x="84094" y="17561"/>
                </a:lnTo>
                <a:lnTo>
                  <a:pt x="89352" y="19843"/>
                </a:lnTo>
                <a:lnTo>
                  <a:pt x="91509" y="22324"/>
                </a:lnTo>
                <a:lnTo>
                  <a:pt x="72634" y="22324"/>
                </a:lnTo>
                <a:lnTo>
                  <a:pt x="68764" y="24209"/>
                </a:lnTo>
                <a:lnTo>
                  <a:pt x="65674" y="28128"/>
                </a:lnTo>
                <a:lnTo>
                  <a:pt x="62910" y="31749"/>
                </a:lnTo>
                <a:lnTo>
                  <a:pt x="61472" y="36363"/>
                </a:lnTo>
                <a:lnTo>
                  <a:pt x="61472" y="47277"/>
                </a:lnTo>
                <a:lnTo>
                  <a:pt x="62910" y="51891"/>
                </a:lnTo>
                <a:lnTo>
                  <a:pt x="65788" y="55661"/>
                </a:lnTo>
                <a:lnTo>
                  <a:pt x="68764" y="59431"/>
                </a:lnTo>
                <a:lnTo>
                  <a:pt x="72684" y="61317"/>
                </a:lnTo>
                <a:lnTo>
                  <a:pt x="91502" y="61317"/>
                </a:lnTo>
                <a:lnTo>
                  <a:pt x="89303" y="62805"/>
                </a:lnTo>
                <a:lnTo>
                  <a:pt x="85929" y="64988"/>
                </a:lnTo>
                <a:lnTo>
                  <a:pt x="82010" y="66079"/>
                </a:lnTo>
                <a:close/>
              </a:path>
              <a:path w="314959" h="66675">
                <a:moveTo>
                  <a:pt x="91502" y="61317"/>
                </a:moveTo>
                <a:lnTo>
                  <a:pt x="82407" y="61317"/>
                </a:lnTo>
                <a:lnTo>
                  <a:pt x="86277" y="59431"/>
                </a:lnTo>
                <a:lnTo>
                  <a:pt x="92130" y="51792"/>
                </a:lnTo>
                <a:lnTo>
                  <a:pt x="93587" y="47277"/>
                </a:lnTo>
                <a:lnTo>
                  <a:pt x="93586" y="36363"/>
                </a:lnTo>
                <a:lnTo>
                  <a:pt x="92130" y="31898"/>
                </a:lnTo>
                <a:lnTo>
                  <a:pt x="89044" y="27979"/>
                </a:lnTo>
                <a:lnTo>
                  <a:pt x="86277" y="24258"/>
                </a:lnTo>
                <a:lnTo>
                  <a:pt x="82357" y="22324"/>
                </a:lnTo>
                <a:lnTo>
                  <a:pt x="91509" y="22324"/>
                </a:lnTo>
                <a:lnTo>
                  <a:pt x="97290" y="28971"/>
                </a:lnTo>
                <a:lnTo>
                  <a:pt x="99275" y="34776"/>
                </a:lnTo>
                <a:lnTo>
                  <a:pt x="99275" y="46087"/>
                </a:lnTo>
                <a:lnTo>
                  <a:pt x="98431" y="50105"/>
                </a:lnTo>
                <a:lnTo>
                  <a:pt x="96744" y="53875"/>
                </a:lnTo>
                <a:lnTo>
                  <a:pt x="95157" y="57546"/>
                </a:lnTo>
                <a:lnTo>
                  <a:pt x="92676" y="60523"/>
                </a:lnTo>
                <a:lnTo>
                  <a:pt x="91502" y="61317"/>
                </a:lnTo>
                <a:close/>
              </a:path>
              <a:path w="314959" h="66675">
                <a:moveTo>
                  <a:pt x="116244" y="18901"/>
                </a:moveTo>
                <a:lnTo>
                  <a:pt x="110588" y="18901"/>
                </a:lnTo>
                <a:lnTo>
                  <a:pt x="110588" y="9624"/>
                </a:lnTo>
                <a:lnTo>
                  <a:pt x="111482" y="6201"/>
                </a:lnTo>
                <a:lnTo>
                  <a:pt x="115153" y="2331"/>
                </a:lnTo>
                <a:lnTo>
                  <a:pt x="117981" y="1339"/>
                </a:lnTo>
                <a:lnTo>
                  <a:pt x="124033" y="1339"/>
                </a:lnTo>
                <a:lnTo>
                  <a:pt x="125570" y="1438"/>
                </a:lnTo>
                <a:lnTo>
                  <a:pt x="126365" y="1637"/>
                </a:lnTo>
                <a:lnTo>
                  <a:pt x="126365" y="5953"/>
                </a:lnTo>
                <a:lnTo>
                  <a:pt x="120163" y="5953"/>
                </a:lnTo>
                <a:lnTo>
                  <a:pt x="118576" y="6498"/>
                </a:lnTo>
                <a:lnTo>
                  <a:pt x="117583" y="7590"/>
                </a:lnTo>
                <a:lnTo>
                  <a:pt x="116690" y="8681"/>
                </a:lnTo>
                <a:lnTo>
                  <a:pt x="116244" y="10417"/>
                </a:lnTo>
                <a:lnTo>
                  <a:pt x="116244" y="18901"/>
                </a:lnTo>
                <a:close/>
              </a:path>
              <a:path w="314959" h="66675">
                <a:moveTo>
                  <a:pt x="139535" y="18901"/>
                </a:moveTo>
                <a:lnTo>
                  <a:pt x="133880" y="18901"/>
                </a:lnTo>
                <a:lnTo>
                  <a:pt x="133880" y="5060"/>
                </a:lnTo>
                <a:lnTo>
                  <a:pt x="139535" y="5060"/>
                </a:lnTo>
                <a:lnTo>
                  <a:pt x="139535" y="18901"/>
                </a:lnTo>
                <a:close/>
              </a:path>
              <a:path w="314959" h="66675">
                <a:moveTo>
                  <a:pt x="126365" y="6548"/>
                </a:moveTo>
                <a:lnTo>
                  <a:pt x="125670" y="6349"/>
                </a:lnTo>
                <a:lnTo>
                  <a:pt x="124925" y="6201"/>
                </a:lnTo>
                <a:lnTo>
                  <a:pt x="123338" y="6002"/>
                </a:lnTo>
                <a:lnTo>
                  <a:pt x="122743" y="5953"/>
                </a:lnTo>
                <a:lnTo>
                  <a:pt x="126365" y="5953"/>
                </a:lnTo>
                <a:lnTo>
                  <a:pt x="126365" y="6548"/>
                </a:lnTo>
                <a:close/>
              </a:path>
              <a:path w="314959" h="66675">
                <a:moveTo>
                  <a:pt x="125174" y="23663"/>
                </a:moveTo>
                <a:lnTo>
                  <a:pt x="102701" y="23663"/>
                </a:lnTo>
                <a:lnTo>
                  <a:pt x="102701" y="18901"/>
                </a:lnTo>
                <a:lnTo>
                  <a:pt x="125174" y="18901"/>
                </a:lnTo>
                <a:lnTo>
                  <a:pt x="125174" y="23663"/>
                </a:lnTo>
                <a:close/>
              </a:path>
              <a:path w="314959" h="66675">
                <a:moveTo>
                  <a:pt x="148763" y="23663"/>
                </a:moveTo>
                <a:lnTo>
                  <a:pt x="125843" y="23663"/>
                </a:lnTo>
                <a:lnTo>
                  <a:pt x="125843" y="18901"/>
                </a:lnTo>
                <a:lnTo>
                  <a:pt x="148763" y="18901"/>
                </a:lnTo>
                <a:lnTo>
                  <a:pt x="148763" y="23663"/>
                </a:lnTo>
                <a:close/>
              </a:path>
              <a:path w="314959" h="66675">
                <a:moveTo>
                  <a:pt x="116244" y="64740"/>
                </a:moveTo>
                <a:lnTo>
                  <a:pt x="110588" y="64740"/>
                </a:lnTo>
                <a:lnTo>
                  <a:pt x="110588" y="23663"/>
                </a:lnTo>
                <a:lnTo>
                  <a:pt x="116244" y="23663"/>
                </a:lnTo>
                <a:lnTo>
                  <a:pt x="116244" y="64740"/>
                </a:lnTo>
                <a:close/>
              </a:path>
              <a:path w="314959" h="66675">
                <a:moveTo>
                  <a:pt x="147175" y="65186"/>
                </a:moveTo>
                <a:lnTo>
                  <a:pt x="140081" y="65186"/>
                </a:lnTo>
                <a:lnTo>
                  <a:pt x="137452" y="64492"/>
                </a:lnTo>
                <a:lnTo>
                  <a:pt x="135963" y="63102"/>
                </a:lnTo>
                <a:lnTo>
                  <a:pt x="134574" y="61713"/>
                </a:lnTo>
                <a:lnTo>
                  <a:pt x="133975" y="59531"/>
                </a:lnTo>
                <a:lnTo>
                  <a:pt x="133880" y="23663"/>
                </a:lnTo>
                <a:lnTo>
                  <a:pt x="139535" y="23663"/>
                </a:lnTo>
                <a:lnTo>
                  <a:pt x="139535" y="57199"/>
                </a:lnTo>
                <a:lnTo>
                  <a:pt x="139932" y="58737"/>
                </a:lnTo>
                <a:lnTo>
                  <a:pt x="140725" y="59531"/>
                </a:lnTo>
                <a:lnTo>
                  <a:pt x="141619" y="60225"/>
                </a:lnTo>
                <a:lnTo>
                  <a:pt x="142760" y="60572"/>
                </a:lnTo>
                <a:lnTo>
                  <a:pt x="148763" y="60572"/>
                </a:lnTo>
                <a:lnTo>
                  <a:pt x="148763" y="65037"/>
                </a:lnTo>
                <a:lnTo>
                  <a:pt x="147969" y="65136"/>
                </a:lnTo>
                <a:lnTo>
                  <a:pt x="147175" y="65186"/>
                </a:lnTo>
                <a:close/>
              </a:path>
              <a:path w="314959" h="66675">
                <a:moveTo>
                  <a:pt x="148763" y="60572"/>
                </a:moveTo>
                <a:lnTo>
                  <a:pt x="146233" y="60572"/>
                </a:lnTo>
                <a:lnTo>
                  <a:pt x="148763" y="60275"/>
                </a:lnTo>
                <a:lnTo>
                  <a:pt x="148763" y="60572"/>
                </a:lnTo>
                <a:close/>
              </a:path>
              <a:path w="314959" h="66675">
                <a:moveTo>
                  <a:pt x="166066" y="26640"/>
                </a:moveTo>
                <a:lnTo>
                  <a:pt x="162254" y="26640"/>
                </a:lnTo>
                <a:lnTo>
                  <a:pt x="163842" y="23564"/>
                </a:lnTo>
                <a:lnTo>
                  <a:pt x="165875" y="21282"/>
                </a:lnTo>
                <a:lnTo>
                  <a:pt x="168355" y="19794"/>
                </a:lnTo>
                <a:lnTo>
                  <a:pt x="170936" y="18305"/>
                </a:lnTo>
                <a:lnTo>
                  <a:pt x="173912" y="17561"/>
                </a:lnTo>
                <a:lnTo>
                  <a:pt x="180461" y="17561"/>
                </a:lnTo>
                <a:lnTo>
                  <a:pt x="183189" y="18355"/>
                </a:lnTo>
                <a:lnTo>
                  <a:pt x="185471" y="19942"/>
                </a:lnTo>
                <a:lnTo>
                  <a:pt x="187852" y="21431"/>
                </a:lnTo>
                <a:lnTo>
                  <a:pt x="188522" y="22324"/>
                </a:lnTo>
                <a:lnTo>
                  <a:pt x="171630" y="22324"/>
                </a:lnTo>
                <a:lnTo>
                  <a:pt x="168207" y="23861"/>
                </a:lnTo>
                <a:lnTo>
                  <a:pt x="166066" y="26640"/>
                </a:lnTo>
                <a:close/>
              </a:path>
              <a:path w="314959" h="66675">
                <a:moveTo>
                  <a:pt x="194550" y="26491"/>
                </a:moveTo>
                <a:lnTo>
                  <a:pt x="190382" y="26491"/>
                </a:lnTo>
                <a:lnTo>
                  <a:pt x="191819" y="23713"/>
                </a:lnTo>
                <a:lnTo>
                  <a:pt x="191916" y="23564"/>
                </a:lnTo>
                <a:lnTo>
                  <a:pt x="193855" y="21431"/>
                </a:lnTo>
                <a:lnTo>
                  <a:pt x="196335" y="19942"/>
                </a:lnTo>
                <a:lnTo>
                  <a:pt x="198915" y="18355"/>
                </a:lnTo>
                <a:lnTo>
                  <a:pt x="201842" y="17561"/>
                </a:lnTo>
                <a:lnTo>
                  <a:pt x="210177" y="17561"/>
                </a:lnTo>
                <a:lnTo>
                  <a:pt x="213947" y="18950"/>
                </a:lnTo>
                <a:lnTo>
                  <a:pt x="216978" y="22324"/>
                </a:lnTo>
                <a:lnTo>
                  <a:pt x="199709" y="22324"/>
                </a:lnTo>
                <a:lnTo>
                  <a:pt x="196633" y="23713"/>
                </a:lnTo>
                <a:lnTo>
                  <a:pt x="194550" y="26491"/>
                </a:lnTo>
                <a:close/>
              </a:path>
              <a:path w="314959" h="66675">
                <a:moveTo>
                  <a:pt x="162402" y="64740"/>
                </a:moveTo>
                <a:lnTo>
                  <a:pt x="156896" y="64740"/>
                </a:lnTo>
                <a:lnTo>
                  <a:pt x="156896" y="18901"/>
                </a:lnTo>
                <a:lnTo>
                  <a:pt x="162105" y="18901"/>
                </a:lnTo>
                <a:lnTo>
                  <a:pt x="162105" y="26640"/>
                </a:lnTo>
                <a:lnTo>
                  <a:pt x="166066" y="26640"/>
                </a:lnTo>
                <a:lnTo>
                  <a:pt x="163543" y="29914"/>
                </a:lnTo>
                <a:lnTo>
                  <a:pt x="162402" y="33833"/>
                </a:lnTo>
                <a:lnTo>
                  <a:pt x="162402" y="64740"/>
                </a:lnTo>
                <a:close/>
              </a:path>
              <a:path w="314959" h="66675">
                <a:moveTo>
                  <a:pt x="191424" y="64740"/>
                </a:moveTo>
                <a:lnTo>
                  <a:pt x="185769" y="64740"/>
                </a:lnTo>
                <a:lnTo>
                  <a:pt x="185695" y="29616"/>
                </a:lnTo>
                <a:lnTo>
                  <a:pt x="184975" y="27185"/>
                </a:lnTo>
                <a:lnTo>
                  <a:pt x="183388" y="25300"/>
                </a:lnTo>
                <a:lnTo>
                  <a:pt x="181800" y="23316"/>
                </a:lnTo>
                <a:lnTo>
                  <a:pt x="179369" y="22324"/>
                </a:lnTo>
                <a:lnTo>
                  <a:pt x="188522" y="22324"/>
                </a:lnTo>
                <a:lnTo>
                  <a:pt x="189452" y="23564"/>
                </a:lnTo>
                <a:lnTo>
                  <a:pt x="189566" y="23861"/>
                </a:lnTo>
                <a:lnTo>
                  <a:pt x="190382" y="26491"/>
                </a:lnTo>
                <a:lnTo>
                  <a:pt x="194550" y="26491"/>
                </a:lnTo>
                <a:lnTo>
                  <a:pt x="192466" y="29269"/>
                </a:lnTo>
                <a:lnTo>
                  <a:pt x="191424" y="33238"/>
                </a:lnTo>
                <a:lnTo>
                  <a:pt x="191424" y="64740"/>
                </a:lnTo>
                <a:close/>
              </a:path>
              <a:path w="314959" h="66675">
                <a:moveTo>
                  <a:pt x="220148" y="64740"/>
                </a:moveTo>
                <a:lnTo>
                  <a:pt x="214641" y="64740"/>
                </a:lnTo>
                <a:lnTo>
                  <a:pt x="214532" y="29269"/>
                </a:lnTo>
                <a:lnTo>
                  <a:pt x="213749" y="26789"/>
                </a:lnTo>
                <a:lnTo>
                  <a:pt x="211963" y="25003"/>
                </a:lnTo>
                <a:lnTo>
                  <a:pt x="210276" y="23217"/>
                </a:lnTo>
                <a:lnTo>
                  <a:pt x="207547" y="22324"/>
                </a:lnTo>
                <a:lnTo>
                  <a:pt x="216978" y="22324"/>
                </a:lnTo>
                <a:lnTo>
                  <a:pt x="218907" y="24407"/>
                </a:lnTo>
                <a:lnTo>
                  <a:pt x="220148" y="28227"/>
                </a:lnTo>
                <a:lnTo>
                  <a:pt x="220148" y="64740"/>
                </a:lnTo>
                <a:close/>
              </a:path>
              <a:path w="314959" h="66675">
                <a:moveTo>
                  <a:pt x="235969" y="32890"/>
                </a:moveTo>
                <a:lnTo>
                  <a:pt x="230314" y="32890"/>
                </a:lnTo>
                <a:lnTo>
                  <a:pt x="230612" y="27930"/>
                </a:lnTo>
                <a:lnTo>
                  <a:pt x="232348" y="24159"/>
                </a:lnTo>
                <a:lnTo>
                  <a:pt x="235523" y="21579"/>
                </a:lnTo>
                <a:lnTo>
                  <a:pt x="238697" y="18901"/>
                </a:lnTo>
                <a:lnTo>
                  <a:pt x="243163" y="17561"/>
                </a:lnTo>
                <a:lnTo>
                  <a:pt x="254771" y="17561"/>
                </a:lnTo>
                <a:lnTo>
                  <a:pt x="259037" y="18851"/>
                </a:lnTo>
                <a:lnTo>
                  <a:pt x="261716" y="21431"/>
                </a:lnTo>
                <a:lnTo>
                  <a:pt x="262717" y="22324"/>
                </a:lnTo>
                <a:lnTo>
                  <a:pt x="244403" y="22324"/>
                </a:lnTo>
                <a:lnTo>
                  <a:pt x="241426" y="23217"/>
                </a:lnTo>
                <a:lnTo>
                  <a:pt x="239243" y="25003"/>
                </a:lnTo>
                <a:lnTo>
                  <a:pt x="237160" y="26789"/>
                </a:lnTo>
                <a:lnTo>
                  <a:pt x="236069" y="29418"/>
                </a:lnTo>
                <a:lnTo>
                  <a:pt x="235969" y="32890"/>
                </a:lnTo>
                <a:close/>
              </a:path>
              <a:path w="314959" h="66675">
                <a:moveTo>
                  <a:pt x="247627" y="66079"/>
                </a:moveTo>
                <a:lnTo>
                  <a:pt x="239194" y="66079"/>
                </a:lnTo>
                <a:lnTo>
                  <a:pt x="235424" y="64938"/>
                </a:lnTo>
                <a:lnTo>
                  <a:pt x="232488" y="62606"/>
                </a:lnTo>
                <a:lnTo>
                  <a:pt x="229768" y="60275"/>
                </a:lnTo>
                <a:lnTo>
                  <a:pt x="228503" y="57249"/>
                </a:lnTo>
                <a:lnTo>
                  <a:pt x="228379" y="48220"/>
                </a:lnTo>
                <a:lnTo>
                  <a:pt x="229916" y="44896"/>
                </a:lnTo>
                <a:lnTo>
                  <a:pt x="232993" y="42713"/>
                </a:lnTo>
                <a:lnTo>
                  <a:pt x="236069" y="40431"/>
                </a:lnTo>
                <a:lnTo>
                  <a:pt x="242964" y="38794"/>
                </a:lnTo>
                <a:lnTo>
                  <a:pt x="256061" y="37603"/>
                </a:lnTo>
                <a:lnTo>
                  <a:pt x="257747" y="37058"/>
                </a:lnTo>
                <a:lnTo>
                  <a:pt x="259732" y="35272"/>
                </a:lnTo>
                <a:lnTo>
                  <a:pt x="260228" y="33783"/>
                </a:lnTo>
                <a:lnTo>
                  <a:pt x="260228" y="28624"/>
                </a:lnTo>
                <a:lnTo>
                  <a:pt x="259286" y="26292"/>
                </a:lnTo>
                <a:lnTo>
                  <a:pt x="255515" y="23117"/>
                </a:lnTo>
                <a:lnTo>
                  <a:pt x="252439" y="22324"/>
                </a:lnTo>
                <a:lnTo>
                  <a:pt x="262717" y="22324"/>
                </a:lnTo>
                <a:lnTo>
                  <a:pt x="264495" y="23911"/>
                </a:lnTo>
                <a:lnTo>
                  <a:pt x="265884" y="27433"/>
                </a:lnTo>
                <a:lnTo>
                  <a:pt x="265884" y="39736"/>
                </a:lnTo>
                <a:lnTo>
                  <a:pt x="260079" y="39736"/>
                </a:lnTo>
                <a:lnTo>
                  <a:pt x="259484" y="40729"/>
                </a:lnTo>
                <a:lnTo>
                  <a:pt x="257698" y="41423"/>
                </a:lnTo>
                <a:lnTo>
                  <a:pt x="251745" y="42217"/>
                </a:lnTo>
                <a:lnTo>
                  <a:pt x="248471" y="42763"/>
                </a:lnTo>
                <a:lnTo>
                  <a:pt x="244899" y="43457"/>
                </a:lnTo>
                <a:lnTo>
                  <a:pt x="241327" y="44053"/>
                </a:lnTo>
                <a:lnTo>
                  <a:pt x="238598" y="45045"/>
                </a:lnTo>
                <a:lnTo>
                  <a:pt x="236713" y="46434"/>
                </a:lnTo>
                <a:lnTo>
                  <a:pt x="234927" y="47823"/>
                </a:lnTo>
                <a:lnTo>
                  <a:pt x="234034" y="49758"/>
                </a:lnTo>
                <a:lnTo>
                  <a:pt x="234034" y="55016"/>
                </a:lnTo>
                <a:lnTo>
                  <a:pt x="235027" y="57249"/>
                </a:lnTo>
                <a:lnTo>
                  <a:pt x="237011" y="58935"/>
                </a:lnTo>
                <a:lnTo>
                  <a:pt x="239095" y="60523"/>
                </a:lnTo>
                <a:lnTo>
                  <a:pt x="241525" y="61317"/>
                </a:lnTo>
                <a:lnTo>
                  <a:pt x="257103" y="61317"/>
                </a:lnTo>
                <a:lnTo>
                  <a:pt x="255813" y="62606"/>
                </a:lnTo>
                <a:lnTo>
                  <a:pt x="253234" y="63995"/>
                </a:lnTo>
                <a:lnTo>
                  <a:pt x="250752" y="65384"/>
                </a:lnTo>
                <a:lnTo>
                  <a:pt x="247627" y="66079"/>
                </a:lnTo>
                <a:close/>
              </a:path>
              <a:path w="314959" h="66675">
                <a:moveTo>
                  <a:pt x="257103" y="61317"/>
                </a:moveTo>
                <a:lnTo>
                  <a:pt x="248867" y="61317"/>
                </a:lnTo>
                <a:lnTo>
                  <a:pt x="252638" y="59977"/>
                </a:lnTo>
                <a:lnTo>
                  <a:pt x="258690" y="54520"/>
                </a:lnTo>
                <a:lnTo>
                  <a:pt x="260228" y="51147"/>
                </a:lnTo>
                <a:lnTo>
                  <a:pt x="260228" y="39736"/>
                </a:lnTo>
                <a:lnTo>
                  <a:pt x="265884" y="39736"/>
                </a:lnTo>
                <a:lnTo>
                  <a:pt x="265884" y="56703"/>
                </a:lnTo>
                <a:lnTo>
                  <a:pt x="260526" y="56703"/>
                </a:lnTo>
                <a:lnTo>
                  <a:pt x="258244" y="60175"/>
                </a:lnTo>
                <a:lnTo>
                  <a:pt x="257103" y="61317"/>
                </a:lnTo>
                <a:close/>
              </a:path>
              <a:path w="314959" h="66675">
                <a:moveTo>
                  <a:pt x="269009" y="64740"/>
                </a:moveTo>
                <a:lnTo>
                  <a:pt x="264842" y="64740"/>
                </a:lnTo>
                <a:lnTo>
                  <a:pt x="263155" y="64144"/>
                </a:lnTo>
                <a:lnTo>
                  <a:pt x="261171" y="61763"/>
                </a:lnTo>
                <a:lnTo>
                  <a:pt x="260779" y="60275"/>
                </a:lnTo>
                <a:lnTo>
                  <a:pt x="260674" y="56703"/>
                </a:lnTo>
                <a:lnTo>
                  <a:pt x="265884" y="56703"/>
                </a:lnTo>
                <a:lnTo>
                  <a:pt x="265884" y="57745"/>
                </a:lnTo>
                <a:lnTo>
                  <a:pt x="266131" y="58489"/>
                </a:lnTo>
                <a:lnTo>
                  <a:pt x="267124" y="59679"/>
                </a:lnTo>
                <a:lnTo>
                  <a:pt x="267967" y="59977"/>
                </a:lnTo>
                <a:lnTo>
                  <a:pt x="270795" y="59977"/>
                </a:lnTo>
                <a:lnTo>
                  <a:pt x="270795" y="64442"/>
                </a:lnTo>
                <a:lnTo>
                  <a:pt x="269505" y="64640"/>
                </a:lnTo>
                <a:lnTo>
                  <a:pt x="269009" y="64740"/>
                </a:lnTo>
                <a:close/>
              </a:path>
              <a:path w="314959" h="66675">
                <a:moveTo>
                  <a:pt x="270795" y="59977"/>
                </a:moveTo>
                <a:lnTo>
                  <a:pt x="270051" y="59977"/>
                </a:lnTo>
                <a:lnTo>
                  <a:pt x="270597" y="59779"/>
                </a:lnTo>
                <a:lnTo>
                  <a:pt x="270795" y="59679"/>
                </a:lnTo>
                <a:lnTo>
                  <a:pt x="270795" y="59977"/>
                </a:lnTo>
                <a:close/>
              </a:path>
              <a:path w="314959" h="66675">
                <a:moveTo>
                  <a:pt x="278663" y="64740"/>
                </a:moveTo>
                <a:lnTo>
                  <a:pt x="271817" y="64740"/>
                </a:lnTo>
                <a:lnTo>
                  <a:pt x="289527" y="40927"/>
                </a:lnTo>
                <a:lnTo>
                  <a:pt x="273157" y="18901"/>
                </a:lnTo>
                <a:lnTo>
                  <a:pt x="280151" y="18901"/>
                </a:lnTo>
                <a:lnTo>
                  <a:pt x="293248" y="36313"/>
                </a:lnTo>
                <a:lnTo>
                  <a:pt x="299776" y="36313"/>
                </a:lnTo>
                <a:lnTo>
                  <a:pt x="296374" y="40778"/>
                </a:lnTo>
                <a:lnTo>
                  <a:pt x="299953" y="45541"/>
                </a:lnTo>
                <a:lnTo>
                  <a:pt x="292802" y="45541"/>
                </a:lnTo>
                <a:lnTo>
                  <a:pt x="278663" y="64740"/>
                </a:lnTo>
                <a:close/>
              </a:path>
              <a:path w="314959" h="66675">
                <a:moveTo>
                  <a:pt x="299776" y="36313"/>
                </a:moveTo>
                <a:lnTo>
                  <a:pt x="293248" y="36313"/>
                </a:lnTo>
                <a:lnTo>
                  <a:pt x="306048" y="18901"/>
                </a:lnTo>
                <a:lnTo>
                  <a:pt x="313043" y="18901"/>
                </a:lnTo>
                <a:lnTo>
                  <a:pt x="299776" y="36313"/>
                </a:lnTo>
                <a:close/>
              </a:path>
              <a:path w="314959" h="66675">
                <a:moveTo>
                  <a:pt x="314382" y="64740"/>
                </a:moveTo>
                <a:lnTo>
                  <a:pt x="307238" y="64740"/>
                </a:lnTo>
                <a:lnTo>
                  <a:pt x="292802" y="45541"/>
                </a:lnTo>
                <a:lnTo>
                  <a:pt x="299953" y="45541"/>
                </a:lnTo>
                <a:lnTo>
                  <a:pt x="314382" y="6474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61272" y="348040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61271" y="348040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02628" y="3492784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59941" y="3843743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59940" y="3843743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45188" y="3854655"/>
            <a:ext cx="481965" cy="58103"/>
          </a:xfrm>
          <a:custGeom>
            <a:avLst/>
            <a:gdLst/>
            <a:ahLst/>
            <a:cxnLst/>
            <a:rect l="l" t="t" r="r" b="b"/>
            <a:pathLst>
              <a:path w="642620" h="77470">
                <a:moveTo>
                  <a:pt x="14882" y="64740"/>
                </a:moveTo>
                <a:lnTo>
                  <a:pt x="8781" y="64740"/>
                </a:lnTo>
                <a:lnTo>
                  <a:pt x="9619" y="56945"/>
                </a:lnTo>
                <a:lnTo>
                  <a:pt x="28593" y="15431"/>
                </a:lnTo>
                <a:lnTo>
                  <a:pt x="34379" y="8483"/>
                </a:lnTo>
                <a:lnTo>
                  <a:pt x="0" y="8483"/>
                </a:lnTo>
                <a:lnTo>
                  <a:pt x="0" y="3422"/>
                </a:lnTo>
                <a:lnTo>
                  <a:pt x="40034" y="3422"/>
                </a:lnTo>
                <a:lnTo>
                  <a:pt x="40034" y="8483"/>
                </a:lnTo>
                <a:lnTo>
                  <a:pt x="34677" y="14585"/>
                </a:lnTo>
                <a:lnTo>
                  <a:pt x="29914" y="20984"/>
                </a:lnTo>
                <a:lnTo>
                  <a:pt x="15672" y="56954"/>
                </a:lnTo>
                <a:lnTo>
                  <a:pt x="14882" y="64740"/>
                </a:lnTo>
                <a:close/>
              </a:path>
              <a:path w="642620" h="77470">
                <a:moveTo>
                  <a:pt x="51944" y="64740"/>
                </a:moveTo>
                <a:lnTo>
                  <a:pt x="45098" y="64740"/>
                </a:lnTo>
                <a:lnTo>
                  <a:pt x="62808" y="40927"/>
                </a:lnTo>
                <a:lnTo>
                  <a:pt x="46438" y="18901"/>
                </a:lnTo>
                <a:lnTo>
                  <a:pt x="53433" y="18901"/>
                </a:lnTo>
                <a:lnTo>
                  <a:pt x="66530" y="36313"/>
                </a:lnTo>
                <a:lnTo>
                  <a:pt x="73057" y="36313"/>
                </a:lnTo>
                <a:lnTo>
                  <a:pt x="69655" y="40778"/>
                </a:lnTo>
                <a:lnTo>
                  <a:pt x="73234" y="45541"/>
                </a:lnTo>
                <a:lnTo>
                  <a:pt x="66083" y="45541"/>
                </a:lnTo>
                <a:lnTo>
                  <a:pt x="51944" y="64740"/>
                </a:lnTo>
                <a:close/>
              </a:path>
              <a:path w="642620" h="77470">
                <a:moveTo>
                  <a:pt x="73057" y="36313"/>
                </a:moveTo>
                <a:lnTo>
                  <a:pt x="66530" y="36313"/>
                </a:lnTo>
                <a:lnTo>
                  <a:pt x="79328" y="18901"/>
                </a:lnTo>
                <a:lnTo>
                  <a:pt x="86323" y="18901"/>
                </a:lnTo>
                <a:lnTo>
                  <a:pt x="73057" y="36313"/>
                </a:lnTo>
                <a:close/>
              </a:path>
              <a:path w="642620" h="77470">
                <a:moveTo>
                  <a:pt x="87663" y="64740"/>
                </a:moveTo>
                <a:lnTo>
                  <a:pt x="80519" y="64740"/>
                </a:lnTo>
                <a:lnTo>
                  <a:pt x="66083" y="45541"/>
                </a:lnTo>
                <a:lnTo>
                  <a:pt x="73234" y="45541"/>
                </a:lnTo>
                <a:lnTo>
                  <a:pt x="87663" y="64740"/>
                </a:lnTo>
                <a:close/>
              </a:path>
              <a:path w="642620" h="77470">
                <a:moveTo>
                  <a:pt x="107030" y="64740"/>
                </a:moveTo>
                <a:lnTo>
                  <a:pt x="100928" y="64740"/>
                </a:lnTo>
                <a:lnTo>
                  <a:pt x="101767" y="56945"/>
                </a:lnTo>
                <a:lnTo>
                  <a:pt x="120741" y="15431"/>
                </a:lnTo>
                <a:lnTo>
                  <a:pt x="126526" y="8483"/>
                </a:lnTo>
                <a:lnTo>
                  <a:pt x="92147" y="8483"/>
                </a:lnTo>
                <a:lnTo>
                  <a:pt x="92147" y="3422"/>
                </a:lnTo>
                <a:lnTo>
                  <a:pt x="132181" y="3422"/>
                </a:lnTo>
                <a:lnTo>
                  <a:pt x="132181" y="8483"/>
                </a:lnTo>
                <a:lnTo>
                  <a:pt x="126824" y="14585"/>
                </a:lnTo>
                <a:lnTo>
                  <a:pt x="122062" y="20984"/>
                </a:lnTo>
                <a:lnTo>
                  <a:pt x="107819" y="56954"/>
                </a:lnTo>
                <a:lnTo>
                  <a:pt x="107030" y="64740"/>
                </a:lnTo>
                <a:close/>
              </a:path>
              <a:path w="642620" h="77470">
                <a:moveTo>
                  <a:pt x="191548" y="66079"/>
                </a:moveTo>
                <a:lnTo>
                  <a:pt x="180039" y="66079"/>
                </a:lnTo>
                <a:lnTo>
                  <a:pt x="174780" y="63797"/>
                </a:lnTo>
                <a:lnTo>
                  <a:pt x="170712" y="59233"/>
                </a:lnTo>
                <a:lnTo>
                  <a:pt x="166743" y="54669"/>
                </a:lnTo>
                <a:lnTo>
                  <a:pt x="164759" y="48865"/>
                </a:lnTo>
                <a:lnTo>
                  <a:pt x="164759" y="34776"/>
                </a:lnTo>
                <a:lnTo>
                  <a:pt x="166743" y="28971"/>
                </a:lnTo>
                <a:lnTo>
                  <a:pt x="174681" y="19843"/>
                </a:lnTo>
                <a:lnTo>
                  <a:pt x="179939" y="17561"/>
                </a:lnTo>
                <a:lnTo>
                  <a:pt x="191845" y="17561"/>
                </a:lnTo>
                <a:lnTo>
                  <a:pt x="196112" y="18950"/>
                </a:lnTo>
                <a:lnTo>
                  <a:pt x="199988" y="22324"/>
                </a:lnTo>
                <a:lnTo>
                  <a:pt x="181626" y="22324"/>
                </a:lnTo>
                <a:lnTo>
                  <a:pt x="177707" y="24209"/>
                </a:lnTo>
                <a:lnTo>
                  <a:pt x="174731" y="27979"/>
                </a:lnTo>
                <a:lnTo>
                  <a:pt x="171853" y="31749"/>
                </a:lnTo>
                <a:lnTo>
                  <a:pt x="170414" y="36363"/>
                </a:lnTo>
                <a:lnTo>
                  <a:pt x="170414" y="47277"/>
                </a:lnTo>
                <a:lnTo>
                  <a:pt x="171853" y="51891"/>
                </a:lnTo>
                <a:lnTo>
                  <a:pt x="174731" y="55661"/>
                </a:lnTo>
                <a:lnTo>
                  <a:pt x="177707" y="59431"/>
                </a:lnTo>
                <a:lnTo>
                  <a:pt x="181626" y="61317"/>
                </a:lnTo>
                <a:lnTo>
                  <a:pt x="199301" y="61317"/>
                </a:lnTo>
                <a:lnTo>
                  <a:pt x="195765" y="64541"/>
                </a:lnTo>
                <a:lnTo>
                  <a:pt x="191548" y="66079"/>
                </a:lnTo>
                <a:close/>
              </a:path>
              <a:path w="642620" h="77470">
                <a:moveTo>
                  <a:pt x="205091" y="33337"/>
                </a:moveTo>
                <a:lnTo>
                  <a:pt x="199435" y="33337"/>
                </a:lnTo>
                <a:lnTo>
                  <a:pt x="198642" y="29666"/>
                </a:lnTo>
                <a:lnTo>
                  <a:pt x="197153" y="26937"/>
                </a:lnTo>
                <a:lnTo>
                  <a:pt x="194971" y="25151"/>
                </a:lnTo>
                <a:lnTo>
                  <a:pt x="192788" y="23266"/>
                </a:lnTo>
                <a:lnTo>
                  <a:pt x="189960" y="22324"/>
                </a:lnTo>
                <a:lnTo>
                  <a:pt x="199988" y="22324"/>
                </a:lnTo>
                <a:lnTo>
                  <a:pt x="202561" y="24506"/>
                </a:lnTo>
                <a:lnTo>
                  <a:pt x="204496" y="28376"/>
                </a:lnTo>
                <a:lnTo>
                  <a:pt x="205091" y="33337"/>
                </a:lnTo>
                <a:close/>
              </a:path>
              <a:path w="642620" h="77470">
                <a:moveTo>
                  <a:pt x="199301" y="61317"/>
                </a:moveTo>
                <a:lnTo>
                  <a:pt x="189861" y="61317"/>
                </a:lnTo>
                <a:lnTo>
                  <a:pt x="192788" y="60126"/>
                </a:lnTo>
                <a:lnTo>
                  <a:pt x="195268" y="57745"/>
                </a:lnTo>
                <a:lnTo>
                  <a:pt x="197848" y="55363"/>
                </a:lnTo>
                <a:lnTo>
                  <a:pt x="199386" y="52238"/>
                </a:lnTo>
                <a:lnTo>
                  <a:pt x="199882" y="48368"/>
                </a:lnTo>
                <a:lnTo>
                  <a:pt x="205389" y="48368"/>
                </a:lnTo>
                <a:lnTo>
                  <a:pt x="204595" y="54024"/>
                </a:lnTo>
                <a:lnTo>
                  <a:pt x="202511" y="58390"/>
                </a:lnTo>
                <a:lnTo>
                  <a:pt x="199301" y="61317"/>
                </a:lnTo>
                <a:close/>
              </a:path>
              <a:path w="642620" h="77470">
                <a:moveTo>
                  <a:pt x="237070" y="66079"/>
                </a:moveTo>
                <a:lnTo>
                  <a:pt x="226156" y="66079"/>
                </a:lnTo>
                <a:lnTo>
                  <a:pt x="220897" y="63797"/>
                </a:lnTo>
                <a:lnTo>
                  <a:pt x="216829" y="59233"/>
                </a:lnTo>
                <a:lnTo>
                  <a:pt x="212860" y="54669"/>
                </a:lnTo>
                <a:lnTo>
                  <a:pt x="210876" y="48865"/>
                </a:lnTo>
                <a:lnTo>
                  <a:pt x="210876" y="34776"/>
                </a:lnTo>
                <a:lnTo>
                  <a:pt x="212860" y="28971"/>
                </a:lnTo>
                <a:lnTo>
                  <a:pt x="220798" y="19843"/>
                </a:lnTo>
                <a:lnTo>
                  <a:pt x="226056" y="17561"/>
                </a:lnTo>
                <a:lnTo>
                  <a:pt x="239153" y="17561"/>
                </a:lnTo>
                <a:lnTo>
                  <a:pt x="244411" y="19843"/>
                </a:lnTo>
                <a:lnTo>
                  <a:pt x="246569" y="22324"/>
                </a:lnTo>
                <a:lnTo>
                  <a:pt x="227693" y="22324"/>
                </a:lnTo>
                <a:lnTo>
                  <a:pt x="223824" y="24209"/>
                </a:lnTo>
                <a:lnTo>
                  <a:pt x="220734" y="28128"/>
                </a:lnTo>
                <a:lnTo>
                  <a:pt x="217970" y="31749"/>
                </a:lnTo>
                <a:lnTo>
                  <a:pt x="216531" y="36363"/>
                </a:lnTo>
                <a:lnTo>
                  <a:pt x="216531" y="47277"/>
                </a:lnTo>
                <a:lnTo>
                  <a:pt x="217970" y="51891"/>
                </a:lnTo>
                <a:lnTo>
                  <a:pt x="220848" y="55661"/>
                </a:lnTo>
                <a:lnTo>
                  <a:pt x="223824" y="59431"/>
                </a:lnTo>
                <a:lnTo>
                  <a:pt x="227743" y="61317"/>
                </a:lnTo>
                <a:lnTo>
                  <a:pt x="246562" y="61317"/>
                </a:lnTo>
                <a:lnTo>
                  <a:pt x="244362" y="62805"/>
                </a:lnTo>
                <a:lnTo>
                  <a:pt x="240988" y="64988"/>
                </a:lnTo>
                <a:lnTo>
                  <a:pt x="237070" y="66079"/>
                </a:lnTo>
                <a:close/>
              </a:path>
              <a:path w="642620" h="77470">
                <a:moveTo>
                  <a:pt x="246562" y="61317"/>
                </a:moveTo>
                <a:lnTo>
                  <a:pt x="237467" y="61317"/>
                </a:lnTo>
                <a:lnTo>
                  <a:pt x="241336" y="59431"/>
                </a:lnTo>
                <a:lnTo>
                  <a:pt x="247190" y="51792"/>
                </a:lnTo>
                <a:lnTo>
                  <a:pt x="248646" y="47277"/>
                </a:lnTo>
                <a:lnTo>
                  <a:pt x="248645" y="36363"/>
                </a:lnTo>
                <a:lnTo>
                  <a:pt x="247190" y="31898"/>
                </a:lnTo>
                <a:lnTo>
                  <a:pt x="244103" y="27979"/>
                </a:lnTo>
                <a:lnTo>
                  <a:pt x="241336" y="24258"/>
                </a:lnTo>
                <a:lnTo>
                  <a:pt x="237417" y="22324"/>
                </a:lnTo>
                <a:lnTo>
                  <a:pt x="246569" y="22324"/>
                </a:lnTo>
                <a:lnTo>
                  <a:pt x="252350" y="28971"/>
                </a:lnTo>
                <a:lnTo>
                  <a:pt x="254334" y="34776"/>
                </a:lnTo>
                <a:lnTo>
                  <a:pt x="254334" y="46087"/>
                </a:lnTo>
                <a:lnTo>
                  <a:pt x="253491" y="50105"/>
                </a:lnTo>
                <a:lnTo>
                  <a:pt x="251804" y="53875"/>
                </a:lnTo>
                <a:lnTo>
                  <a:pt x="250216" y="57546"/>
                </a:lnTo>
                <a:lnTo>
                  <a:pt x="247736" y="60523"/>
                </a:lnTo>
                <a:lnTo>
                  <a:pt x="246562" y="61317"/>
                </a:lnTo>
                <a:close/>
              </a:path>
              <a:path w="642620" h="77470">
                <a:moveTo>
                  <a:pt x="271781" y="26789"/>
                </a:moveTo>
                <a:lnTo>
                  <a:pt x="268327" y="26789"/>
                </a:lnTo>
                <a:lnTo>
                  <a:pt x="269418" y="24110"/>
                </a:lnTo>
                <a:lnTo>
                  <a:pt x="271303" y="21927"/>
                </a:lnTo>
                <a:lnTo>
                  <a:pt x="273983" y="20240"/>
                </a:lnTo>
                <a:lnTo>
                  <a:pt x="276661" y="18454"/>
                </a:lnTo>
                <a:lnTo>
                  <a:pt x="279687" y="17561"/>
                </a:lnTo>
                <a:lnTo>
                  <a:pt x="288915" y="17561"/>
                </a:lnTo>
                <a:lnTo>
                  <a:pt x="293132" y="19000"/>
                </a:lnTo>
                <a:lnTo>
                  <a:pt x="296127" y="22324"/>
                </a:lnTo>
                <a:lnTo>
                  <a:pt x="279539" y="22324"/>
                </a:lnTo>
                <a:lnTo>
                  <a:pt x="276859" y="23068"/>
                </a:lnTo>
                <a:lnTo>
                  <a:pt x="274578" y="24556"/>
                </a:lnTo>
                <a:lnTo>
                  <a:pt x="272395" y="26044"/>
                </a:lnTo>
                <a:lnTo>
                  <a:pt x="271781" y="26789"/>
                </a:lnTo>
                <a:close/>
              </a:path>
              <a:path w="642620" h="77470">
                <a:moveTo>
                  <a:pt x="268178" y="64740"/>
                </a:moveTo>
                <a:lnTo>
                  <a:pt x="262522" y="64740"/>
                </a:lnTo>
                <a:lnTo>
                  <a:pt x="262522" y="18901"/>
                </a:lnTo>
                <a:lnTo>
                  <a:pt x="268178" y="18901"/>
                </a:lnTo>
                <a:lnTo>
                  <a:pt x="268178" y="26789"/>
                </a:lnTo>
                <a:lnTo>
                  <a:pt x="271781" y="26789"/>
                </a:lnTo>
                <a:lnTo>
                  <a:pt x="270758" y="28029"/>
                </a:lnTo>
                <a:lnTo>
                  <a:pt x="269666" y="30509"/>
                </a:lnTo>
                <a:lnTo>
                  <a:pt x="268674" y="32990"/>
                </a:lnTo>
                <a:lnTo>
                  <a:pt x="268178" y="35470"/>
                </a:lnTo>
                <a:lnTo>
                  <a:pt x="268178" y="64740"/>
                </a:lnTo>
                <a:close/>
              </a:path>
              <a:path w="642620" h="77470">
                <a:moveTo>
                  <a:pt x="299730" y="64740"/>
                </a:moveTo>
                <a:lnTo>
                  <a:pt x="294223" y="64740"/>
                </a:lnTo>
                <a:lnTo>
                  <a:pt x="294223" y="31352"/>
                </a:lnTo>
                <a:lnTo>
                  <a:pt x="293231" y="28029"/>
                </a:lnTo>
                <a:lnTo>
                  <a:pt x="291247" y="25747"/>
                </a:lnTo>
                <a:lnTo>
                  <a:pt x="289361" y="23465"/>
                </a:lnTo>
                <a:lnTo>
                  <a:pt x="286484" y="22324"/>
                </a:lnTo>
                <a:lnTo>
                  <a:pt x="296127" y="22324"/>
                </a:lnTo>
                <a:lnTo>
                  <a:pt x="298390" y="24754"/>
                </a:lnTo>
                <a:lnTo>
                  <a:pt x="299730" y="29071"/>
                </a:lnTo>
                <a:lnTo>
                  <a:pt x="299730" y="64740"/>
                </a:lnTo>
                <a:close/>
              </a:path>
              <a:path w="642620" h="77470">
                <a:moveTo>
                  <a:pt x="328849" y="64740"/>
                </a:moveTo>
                <a:lnTo>
                  <a:pt x="322895" y="64740"/>
                </a:lnTo>
                <a:lnTo>
                  <a:pt x="305185" y="18901"/>
                </a:lnTo>
                <a:lnTo>
                  <a:pt x="311436" y="18901"/>
                </a:lnTo>
                <a:lnTo>
                  <a:pt x="325872" y="59084"/>
                </a:lnTo>
                <a:lnTo>
                  <a:pt x="330960" y="59084"/>
                </a:lnTo>
                <a:lnTo>
                  <a:pt x="328849" y="64740"/>
                </a:lnTo>
                <a:close/>
              </a:path>
              <a:path w="642620" h="77470">
                <a:moveTo>
                  <a:pt x="330960" y="59084"/>
                </a:moveTo>
                <a:lnTo>
                  <a:pt x="326021" y="59084"/>
                </a:lnTo>
                <a:lnTo>
                  <a:pt x="340159" y="18901"/>
                </a:lnTo>
                <a:lnTo>
                  <a:pt x="345964" y="18901"/>
                </a:lnTo>
                <a:lnTo>
                  <a:pt x="330960" y="59084"/>
                </a:lnTo>
                <a:close/>
              </a:path>
              <a:path w="642620" h="77470">
                <a:moveTo>
                  <a:pt x="354350" y="76943"/>
                </a:moveTo>
                <a:lnTo>
                  <a:pt x="354350" y="73074"/>
                </a:lnTo>
                <a:lnTo>
                  <a:pt x="355639" y="72578"/>
                </a:lnTo>
                <a:lnTo>
                  <a:pt x="356631" y="71536"/>
                </a:lnTo>
                <a:lnTo>
                  <a:pt x="357326" y="69949"/>
                </a:lnTo>
                <a:lnTo>
                  <a:pt x="358120" y="68460"/>
                </a:lnTo>
                <a:lnTo>
                  <a:pt x="358517" y="66873"/>
                </a:lnTo>
                <a:lnTo>
                  <a:pt x="358517" y="64740"/>
                </a:lnTo>
                <a:lnTo>
                  <a:pt x="354796" y="64740"/>
                </a:lnTo>
                <a:lnTo>
                  <a:pt x="354796" y="55363"/>
                </a:lnTo>
                <a:lnTo>
                  <a:pt x="362237" y="55363"/>
                </a:lnTo>
                <a:lnTo>
                  <a:pt x="362237" y="67617"/>
                </a:lnTo>
                <a:lnTo>
                  <a:pt x="361543" y="70048"/>
                </a:lnTo>
                <a:lnTo>
                  <a:pt x="360153" y="72330"/>
                </a:lnTo>
                <a:lnTo>
                  <a:pt x="358864" y="74612"/>
                </a:lnTo>
                <a:lnTo>
                  <a:pt x="356929" y="76150"/>
                </a:lnTo>
                <a:lnTo>
                  <a:pt x="354350" y="76943"/>
                </a:lnTo>
                <a:close/>
              </a:path>
              <a:path w="642620" h="77470">
                <a:moveTo>
                  <a:pt x="426888" y="66079"/>
                </a:moveTo>
                <a:lnTo>
                  <a:pt x="412898" y="66079"/>
                </a:lnTo>
                <a:lnTo>
                  <a:pt x="407292" y="63499"/>
                </a:lnTo>
                <a:lnTo>
                  <a:pt x="399107" y="24060"/>
                </a:lnTo>
                <a:lnTo>
                  <a:pt x="400992" y="16569"/>
                </a:lnTo>
                <a:lnTo>
                  <a:pt x="408533" y="4861"/>
                </a:lnTo>
                <a:lnTo>
                  <a:pt x="414039" y="1934"/>
                </a:lnTo>
                <a:lnTo>
                  <a:pt x="427037" y="1934"/>
                </a:lnTo>
                <a:lnTo>
                  <a:pt x="431501" y="3373"/>
                </a:lnTo>
                <a:lnTo>
                  <a:pt x="435187" y="6697"/>
                </a:lnTo>
                <a:lnTo>
                  <a:pt x="416222" y="6697"/>
                </a:lnTo>
                <a:lnTo>
                  <a:pt x="411956" y="9128"/>
                </a:lnTo>
                <a:lnTo>
                  <a:pt x="409078" y="13989"/>
                </a:lnTo>
                <a:lnTo>
                  <a:pt x="406201" y="18752"/>
                </a:lnTo>
                <a:lnTo>
                  <a:pt x="404846" y="25201"/>
                </a:lnTo>
                <a:lnTo>
                  <a:pt x="404763" y="34528"/>
                </a:lnTo>
                <a:lnTo>
                  <a:pt x="409113" y="34528"/>
                </a:lnTo>
                <a:lnTo>
                  <a:pt x="407243" y="36462"/>
                </a:lnTo>
                <a:lnTo>
                  <a:pt x="405804" y="40431"/>
                </a:lnTo>
                <a:lnTo>
                  <a:pt x="405804" y="50353"/>
                </a:lnTo>
                <a:lnTo>
                  <a:pt x="407144" y="54272"/>
                </a:lnTo>
                <a:lnTo>
                  <a:pt x="409822" y="57149"/>
                </a:lnTo>
                <a:lnTo>
                  <a:pt x="412601" y="59927"/>
                </a:lnTo>
                <a:lnTo>
                  <a:pt x="416420" y="61317"/>
                </a:lnTo>
                <a:lnTo>
                  <a:pt x="434677" y="61317"/>
                </a:lnTo>
                <a:lnTo>
                  <a:pt x="431898" y="64095"/>
                </a:lnTo>
                <a:lnTo>
                  <a:pt x="426888" y="66079"/>
                </a:lnTo>
                <a:close/>
              </a:path>
              <a:path w="642620" h="77470">
                <a:moveTo>
                  <a:pt x="440332" y="18305"/>
                </a:moveTo>
                <a:lnTo>
                  <a:pt x="434825" y="18305"/>
                </a:lnTo>
                <a:lnTo>
                  <a:pt x="434329" y="14833"/>
                </a:lnTo>
                <a:lnTo>
                  <a:pt x="432940" y="12055"/>
                </a:lnTo>
                <a:lnTo>
                  <a:pt x="430658" y="9971"/>
                </a:lnTo>
                <a:lnTo>
                  <a:pt x="428376" y="7788"/>
                </a:lnTo>
                <a:lnTo>
                  <a:pt x="425449" y="6697"/>
                </a:lnTo>
                <a:lnTo>
                  <a:pt x="435187" y="6697"/>
                </a:lnTo>
                <a:lnTo>
                  <a:pt x="437851" y="9028"/>
                </a:lnTo>
                <a:lnTo>
                  <a:pt x="439736" y="13047"/>
                </a:lnTo>
                <a:lnTo>
                  <a:pt x="440332" y="18305"/>
                </a:lnTo>
                <a:close/>
              </a:path>
              <a:path w="642620" h="77470">
                <a:moveTo>
                  <a:pt x="409113" y="34528"/>
                </a:moveTo>
                <a:lnTo>
                  <a:pt x="404911" y="34528"/>
                </a:lnTo>
                <a:lnTo>
                  <a:pt x="406399" y="31352"/>
                </a:lnTo>
                <a:lnTo>
                  <a:pt x="408632" y="28872"/>
                </a:lnTo>
                <a:lnTo>
                  <a:pt x="411608" y="27086"/>
                </a:lnTo>
                <a:lnTo>
                  <a:pt x="414684" y="25201"/>
                </a:lnTo>
                <a:lnTo>
                  <a:pt x="417959" y="24258"/>
                </a:lnTo>
                <a:lnTo>
                  <a:pt x="427484" y="24258"/>
                </a:lnTo>
                <a:lnTo>
                  <a:pt x="432395" y="26193"/>
                </a:lnTo>
                <a:lnTo>
                  <a:pt x="435150" y="29021"/>
                </a:lnTo>
                <a:lnTo>
                  <a:pt x="416718" y="29021"/>
                </a:lnTo>
                <a:lnTo>
                  <a:pt x="412997" y="30509"/>
                </a:lnTo>
                <a:lnTo>
                  <a:pt x="409113" y="34528"/>
                </a:lnTo>
                <a:close/>
              </a:path>
              <a:path w="642620" h="77470">
                <a:moveTo>
                  <a:pt x="434677" y="61317"/>
                </a:moveTo>
                <a:lnTo>
                  <a:pt x="425648" y="61317"/>
                </a:lnTo>
                <a:lnTo>
                  <a:pt x="429220" y="59779"/>
                </a:lnTo>
                <a:lnTo>
                  <a:pt x="434875" y="53528"/>
                </a:lnTo>
                <a:lnTo>
                  <a:pt x="436314" y="49758"/>
                </a:lnTo>
                <a:lnTo>
                  <a:pt x="436244" y="40431"/>
                </a:lnTo>
                <a:lnTo>
                  <a:pt x="434924" y="36710"/>
                </a:lnTo>
                <a:lnTo>
                  <a:pt x="432147" y="33635"/>
                </a:lnTo>
                <a:lnTo>
                  <a:pt x="429468" y="30559"/>
                </a:lnTo>
                <a:lnTo>
                  <a:pt x="425846" y="29021"/>
                </a:lnTo>
                <a:lnTo>
                  <a:pt x="435150" y="29021"/>
                </a:lnTo>
                <a:lnTo>
                  <a:pt x="436661" y="30559"/>
                </a:lnTo>
                <a:lnTo>
                  <a:pt x="440035" y="33932"/>
                </a:lnTo>
                <a:lnTo>
                  <a:pt x="441969" y="38893"/>
                </a:lnTo>
                <a:lnTo>
                  <a:pt x="441969" y="51097"/>
                </a:lnTo>
                <a:lnTo>
                  <a:pt x="439936" y="56157"/>
                </a:lnTo>
                <a:lnTo>
                  <a:pt x="435867" y="60126"/>
                </a:lnTo>
                <a:lnTo>
                  <a:pt x="434677" y="61317"/>
                </a:lnTo>
                <a:close/>
              </a:path>
              <a:path w="642620" h="77470">
                <a:moveTo>
                  <a:pt x="490788" y="49261"/>
                </a:moveTo>
                <a:lnTo>
                  <a:pt x="447628" y="49261"/>
                </a:lnTo>
                <a:lnTo>
                  <a:pt x="447628" y="43904"/>
                </a:lnTo>
                <a:lnTo>
                  <a:pt x="476351" y="2530"/>
                </a:lnTo>
                <a:lnTo>
                  <a:pt x="481412" y="2530"/>
                </a:lnTo>
                <a:lnTo>
                  <a:pt x="481412" y="10715"/>
                </a:lnTo>
                <a:lnTo>
                  <a:pt x="476203" y="10715"/>
                </a:lnTo>
                <a:lnTo>
                  <a:pt x="452689" y="44499"/>
                </a:lnTo>
                <a:lnTo>
                  <a:pt x="490788" y="44499"/>
                </a:lnTo>
                <a:lnTo>
                  <a:pt x="490788" y="49261"/>
                </a:lnTo>
                <a:close/>
              </a:path>
              <a:path w="642620" h="77470">
                <a:moveTo>
                  <a:pt x="481412" y="44499"/>
                </a:moveTo>
                <a:lnTo>
                  <a:pt x="476351" y="44499"/>
                </a:lnTo>
                <a:lnTo>
                  <a:pt x="476351" y="10715"/>
                </a:lnTo>
                <a:lnTo>
                  <a:pt x="481412" y="10715"/>
                </a:lnTo>
                <a:lnTo>
                  <a:pt x="481412" y="44499"/>
                </a:lnTo>
                <a:close/>
              </a:path>
              <a:path w="642620" h="77470">
                <a:moveTo>
                  <a:pt x="481412" y="64740"/>
                </a:moveTo>
                <a:lnTo>
                  <a:pt x="476351" y="64740"/>
                </a:lnTo>
                <a:lnTo>
                  <a:pt x="476351" y="49261"/>
                </a:lnTo>
                <a:lnTo>
                  <a:pt x="481412" y="49261"/>
                </a:lnTo>
                <a:lnTo>
                  <a:pt x="481412" y="64740"/>
                </a:lnTo>
                <a:close/>
              </a:path>
              <a:path w="642620" h="77470">
                <a:moveTo>
                  <a:pt x="502549" y="76943"/>
                </a:moveTo>
                <a:lnTo>
                  <a:pt x="502549" y="73074"/>
                </a:lnTo>
                <a:lnTo>
                  <a:pt x="503839" y="72578"/>
                </a:lnTo>
                <a:lnTo>
                  <a:pt x="504831" y="71536"/>
                </a:lnTo>
                <a:lnTo>
                  <a:pt x="505525" y="69949"/>
                </a:lnTo>
                <a:lnTo>
                  <a:pt x="506320" y="68460"/>
                </a:lnTo>
                <a:lnTo>
                  <a:pt x="506716" y="66873"/>
                </a:lnTo>
                <a:lnTo>
                  <a:pt x="506716" y="64740"/>
                </a:lnTo>
                <a:lnTo>
                  <a:pt x="502996" y="64740"/>
                </a:lnTo>
                <a:lnTo>
                  <a:pt x="502996" y="55363"/>
                </a:lnTo>
                <a:lnTo>
                  <a:pt x="510437" y="55363"/>
                </a:lnTo>
                <a:lnTo>
                  <a:pt x="510437" y="67617"/>
                </a:lnTo>
                <a:lnTo>
                  <a:pt x="509742" y="70048"/>
                </a:lnTo>
                <a:lnTo>
                  <a:pt x="508353" y="72330"/>
                </a:lnTo>
                <a:lnTo>
                  <a:pt x="507064" y="74612"/>
                </a:lnTo>
                <a:lnTo>
                  <a:pt x="505129" y="76150"/>
                </a:lnTo>
                <a:lnTo>
                  <a:pt x="502549" y="76943"/>
                </a:lnTo>
                <a:close/>
              </a:path>
              <a:path w="642620" h="77470">
                <a:moveTo>
                  <a:pt x="547307" y="66079"/>
                </a:moveTo>
                <a:lnTo>
                  <a:pt x="542544" y="66079"/>
                </a:lnTo>
                <a:lnTo>
                  <a:pt x="569929" y="0"/>
                </a:lnTo>
                <a:lnTo>
                  <a:pt x="574542" y="0"/>
                </a:lnTo>
                <a:lnTo>
                  <a:pt x="547307" y="66079"/>
                </a:lnTo>
                <a:close/>
              </a:path>
              <a:path w="642620" h="77470">
                <a:moveTo>
                  <a:pt x="608277" y="24110"/>
                </a:moveTo>
                <a:lnTo>
                  <a:pt x="602771" y="24110"/>
                </a:lnTo>
                <a:lnTo>
                  <a:pt x="602771" y="16767"/>
                </a:lnTo>
                <a:lnTo>
                  <a:pt x="604457" y="11608"/>
                </a:lnTo>
                <a:lnTo>
                  <a:pt x="607830" y="7739"/>
                </a:lnTo>
                <a:lnTo>
                  <a:pt x="611303" y="3869"/>
                </a:lnTo>
                <a:lnTo>
                  <a:pt x="616214" y="1934"/>
                </a:lnTo>
                <a:lnTo>
                  <a:pt x="628419" y="1934"/>
                </a:lnTo>
                <a:lnTo>
                  <a:pt x="633081" y="3522"/>
                </a:lnTo>
                <a:lnTo>
                  <a:pt x="636554" y="6697"/>
                </a:lnTo>
                <a:lnTo>
                  <a:pt x="618050" y="6697"/>
                </a:lnTo>
                <a:lnTo>
                  <a:pt x="614627" y="8135"/>
                </a:lnTo>
                <a:lnTo>
                  <a:pt x="609765" y="13791"/>
                </a:lnTo>
                <a:lnTo>
                  <a:pt x="608475" y="17710"/>
                </a:lnTo>
                <a:lnTo>
                  <a:pt x="608277" y="22770"/>
                </a:lnTo>
                <a:lnTo>
                  <a:pt x="608277" y="24110"/>
                </a:lnTo>
                <a:close/>
              </a:path>
              <a:path w="642620" h="77470">
                <a:moveTo>
                  <a:pt x="642210" y="64740"/>
                </a:moveTo>
                <a:lnTo>
                  <a:pt x="601282" y="64740"/>
                </a:lnTo>
                <a:lnTo>
                  <a:pt x="601282" y="60175"/>
                </a:lnTo>
                <a:lnTo>
                  <a:pt x="625640" y="36065"/>
                </a:lnTo>
                <a:lnTo>
                  <a:pt x="630155" y="32493"/>
                </a:lnTo>
                <a:lnTo>
                  <a:pt x="632536" y="29616"/>
                </a:lnTo>
                <a:lnTo>
                  <a:pt x="635017" y="26739"/>
                </a:lnTo>
                <a:lnTo>
                  <a:pt x="636257" y="23365"/>
                </a:lnTo>
                <a:lnTo>
                  <a:pt x="636257" y="15726"/>
                </a:lnTo>
                <a:lnTo>
                  <a:pt x="634967" y="12650"/>
                </a:lnTo>
                <a:lnTo>
                  <a:pt x="629807" y="7887"/>
                </a:lnTo>
                <a:lnTo>
                  <a:pt x="626483" y="6697"/>
                </a:lnTo>
                <a:lnTo>
                  <a:pt x="636554" y="6697"/>
                </a:lnTo>
                <a:lnTo>
                  <a:pt x="640126" y="9872"/>
                </a:lnTo>
                <a:lnTo>
                  <a:pt x="641912" y="14138"/>
                </a:lnTo>
                <a:lnTo>
                  <a:pt x="641796" y="24110"/>
                </a:lnTo>
                <a:lnTo>
                  <a:pt x="640573" y="27781"/>
                </a:lnTo>
                <a:lnTo>
                  <a:pt x="635314" y="35222"/>
                </a:lnTo>
                <a:lnTo>
                  <a:pt x="630502" y="39191"/>
                </a:lnTo>
                <a:lnTo>
                  <a:pt x="617901" y="46831"/>
                </a:lnTo>
                <a:lnTo>
                  <a:pt x="613982" y="49758"/>
                </a:lnTo>
                <a:lnTo>
                  <a:pt x="609418" y="54719"/>
                </a:lnTo>
                <a:lnTo>
                  <a:pt x="608029" y="57149"/>
                </a:lnTo>
                <a:lnTo>
                  <a:pt x="607533" y="59531"/>
                </a:lnTo>
                <a:lnTo>
                  <a:pt x="642210" y="59531"/>
                </a:lnTo>
                <a:lnTo>
                  <a:pt x="642210" y="6474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60316" y="89665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60316" y="89665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66735" y="907586"/>
            <a:ext cx="242888" cy="50006"/>
          </a:xfrm>
          <a:custGeom>
            <a:avLst/>
            <a:gdLst/>
            <a:ahLst/>
            <a:cxnLst/>
            <a:rect l="l" t="t" r="r" b="b"/>
            <a:pathLst>
              <a:path w="323850" h="66675">
                <a:moveTo>
                  <a:pt x="6101" y="64740"/>
                </a:moveTo>
                <a:lnTo>
                  <a:pt x="0" y="64740"/>
                </a:lnTo>
                <a:lnTo>
                  <a:pt x="0" y="1339"/>
                </a:lnTo>
                <a:lnTo>
                  <a:pt x="40183" y="1339"/>
                </a:lnTo>
                <a:lnTo>
                  <a:pt x="40183" y="6548"/>
                </a:lnTo>
                <a:lnTo>
                  <a:pt x="6101" y="6548"/>
                </a:lnTo>
                <a:lnTo>
                  <a:pt x="6101" y="29319"/>
                </a:lnTo>
                <a:lnTo>
                  <a:pt x="36462" y="29319"/>
                </a:lnTo>
                <a:lnTo>
                  <a:pt x="36462" y="34528"/>
                </a:lnTo>
                <a:lnTo>
                  <a:pt x="6101" y="34528"/>
                </a:lnTo>
                <a:lnTo>
                  <a:pt x="6101" y="64740"/>
                </a:lnTo>
                <a:close/>
              </a:path>
              <a:path w="323850" h="66675">
                <a:moveTo>
                  <a:pt x="81902" y="66079"/>
                </a:moveTo>
                <a:lnTo>
                  <a:pt x="65432" y="66079"/>
                </a:lnTo>
                <a:lnTo>
                  <a:pt x="58139" y="63003"/>
                </a:lnTo>
                <a:lnTo>
                  <a:pt x="52781" y="56852"/>
                </a:lnTo>
                <a:lnTo>
                  <a:pt x="47423" y="50601"/>
                </a:lnTo>
                <a:lnTo>
                  <a:pt x="44745" y="42663"/>
                </a:lnTo>
                <a:lnTo>
                  <a:pt x="44745" y="23316"/>
                </a:lnTo>
                <a:lnTo>
                  <a:pt x="47473" y="15378"/>
                </a:lnTo>
                <a:lnTo>
                  <a:pt x="58388" y="3075"/>
                </a:lnTo>
                <a:lnTo>
                  <a:pt x="65630" y="0"/>
                </a:lnTo>
                <a:lnTo>
                  <a:pt x="81109" y="0"/>
                </a:lnTo>
                <a:lnTo>
                  <a:pt x="86714" y="1835"/>
                </a:lnTo>
                <a:lnTo>
                  <a:pt x="90897" y="5060"/>
                </a:lnTo>
                <a:lnTo>
                  <a:pt x="67317" y="5060"/>
                </a:lnTo>
                <a:lnTo>
                  <a:pt x="61463" y="7689"/>
                </a:lnTo>
                <a:lnTo>
                  <a:pt x="57098" y="12947"/>
                </a:lnTo>
                <a:lnTo>
                  <a:pt x="52831" y="18206"/>
                </a:lnTo>
                <a:lnTo>
                  <a:pt x="50698" y="24903"/>
                </a:lnTo>
                <a:lnTo>
                  <a:pt x="50698" y="41076"/>
                </a:lnTo>
                <a:lnTo>
                  <a:pt x="52781" y="47724"/>
                </a:lnTo>
                <a:lnTo>
                  <a:pt x="56948" y="52982"/>
                </a:lnTo>
                <a:lnTo>
                  <a:pt x="61216" y="58241"/>
                </a:lnTo>
                <a:lnTo>
                  <a:pt x="67119" y="60870"/>
                </a:lnTo>
                <a:lnTo>
                  <a:pt x="90963" y="60870"/>
                </a:lnTo>
                <a:lnTo>
                  <a:pt x="87855" y="63847"/>
                </a:lnTo>
                <a:lnTo>
                  <a:pt x="81902" y="66079"/>
                </a:lnTo>
                <a:close/>
              </a:path>
              <a:path w="323850" h="66675">
                <a:moveTo>
                  <a:pt x="100109" y="20538"/>
                </a:moveTo>
                <a:lnTo>
                  <a:pt x="94156" y="20538"/>
                </a:lnTo>
                <a:lnTo>
                  <a:pt x="92965" y="15577"/>
                </a:lnTo>
                <a:lnTo>
                  <a:pt x="90584" y="11757"/>
                </a:lnTo>
                <a:lnTo>
                  <a:pt x="83440" y="6399"/>
                </a:lnTo>
                <a:lnTo>
                  <a:pt x="79323" y="5060"/>
                </a:lnTo>
                <a:lnTo>
                  <a:pt x="90897" y="5060"/>
                </a:lnTo>
                <a:lnTo>
                  <a:pt x="96339" y="9177"/>
                </a:lnTo>
                <a:lnTo>
                  <a:pt x="99216" y="14188"/>
                </a:lnTo>
                <a:lnTo>
                  <a:pt x="100109" y="20538"/>
                </a:lnTo>
                <a:close/>
              </a:path>
              <a:path w="323850" h="66675">
                <a:moveTo>
                  <a:pt x="90963" y="60870"/>
                </a:moveTo>
                <a:lnTo>
                  <a:pt x="80116" y="60870"/>
                </a:lnTo>
                <a:lnTo>
                  <a:pt x="84680" y="59034"/>
                </a:lnTo>
                <a:lnTo>
                  <a:pt x="92121" y="51593"/>
                </a:lnTo>
                <a:lnTo>
                  <a:pt x="94354" y="46682"/>
                </a:lnTo>
                <a:lnTo>
                  <a:pt x="95048" y="40629"/>
                </a:lnTo>
                <a:lnTo>
                  <a:pt x="101001" y="40629"/>
                </a:lnTo>
                <a:lnTo>
                  <a:pt x="100109" y="48567"/>
                </a:lnTo>
                <a:lnTo>
                  <a:pt x="97281" y="54818"/>
                </a:lnTo>
                <a:lnTo>
                  <a:pt x="90963" y="60870"/>
                </a:lnTo>
                <a:close/>
              </a:path>
              <a:path w="323850" h="66675">
                <a:moveTo>
                  <a:pt x="159226" y="64740"/>
                </a:moveTo>
                <a:lnTo>
                  <a:pt x="153570" y="64740"/>
                </a:lnTo>
                <a:lnTo>
                  <a:pt x="153570" y="18603"/>
                </a:lnTo>
                <a:lnTo>
                  <a:pt x="137199" y="18603"/>
                </a:lnTo>
                <a:lnTo>
                  <a:pt x="137199" y="14585"/>
                </a:lnTo>
                <a:lnTo>
                  <a:pt x="142259" y="14485"/>
                </a:lnTo>
                <a:lnTo>
                  <a:pt x="145781" y="14039"/>
                </a:lnTo>
                <a:lnTo>
                  <a:pt x="147765" y="13245"/>
                </a:lnTo>
                <a:lnTo>
                  <a:pt x="149849" y="12451"/>
                </a:lnTo>
                <a:lnTo>
                  <a:pt x="151388" y="11211"/>
                </a:lnTo>
                <a:lnTo>
                  <a:pt x="152379" y="9524"/>
                </a:lnTo>
                <a:lnTo>
                  <a:pt x="153471" y="7838"/>
                </a:lnTo>
                <a:lnTo>
                  <a:pt x="154215" y="5506"/>
                </a:lnTo>
                <a:lnTo>
                  <a:pt x="154612" y="2530"/>
                </a:lnTo>
                <a:lnTo>
                  <a:pt x="159226" y="2530"/>
                </a:lnTo>
                <a:lnTo>
                  <a:pt x="159226" y="64740"/>
                </a:lnTo>
                <a:close/>
              </a:path>
              <a:path w="323850" h="66675">
                <a:moveTo>
                  <a:pt x="209830" y="66079"/>
                </a:moveTo>
                <a:lnTo>
                  <a:pt x="195643" y="66079"/>
                </a:lnTo>
                <a:lnTo>
                  <a:pt x="190235" y="63400"/>
                </a:lnTo>
                <a:lnTo>
                  <a:pt x="186464" y="58042"/>
                </a:lnTo>
                <a:lnTo>
                  <a:pt x="182793" y="52685"/>
                </a:lnTo>
                <a:lnTo>
                  <a:pt x="180958" y="44697"/>
                </a:lnTo>
                <a:lnTo>
                  <a:pt x="180958" y="23365"/>
                </a:lnTo>
                <a:lnTo>
                  <a:pt x="182793" y="15329"/>
                </a:lnTo>
                <a:lnTo>
                  <a:pt x="186464" y="9971"/>
                </a:lnTo>
                <a:lnTo>
                  <a:pt x="190234" y="4613"/>
                </a:lnTo>
                <a:lnTo>
                  <a:pt x="195643" y="1934"/>
                </a:lnTo>
                <a:lnTo>
                  <a:pt x="209830" y="1934"/>
                </a:lnTo>
                <a:lnTo>
                  <a:pt x="215237" y="4663"/>
                </a:lnTo>
                <a:lnTo>
                  <a:pt x="216606" y="6697"/>
                </a:lnTo>
                <a:lnTo>
                  <a:pt x="197378" y="6697"/>
                </a:lnTo>
                <a:lnTo>
                  <a:pt x="193410" y="8979"/>
                </a:lnTo>
                <a:lnTo>
                  <a:pt x="190632" y="13543"/>
                </a:lnTo>
                <a:lnTo>
                  <a:pt x="187953" y="18008"/>
                </a:lnTo>
                <a:lnTo>
                  <a:pt x="186613" y="24804"/>
                </a:lnTo>
                <a:lnTo>
                  <a:pt x="186613" y="43060"/>
                </a:lnTo>
                <a:lnTo>
                  <a:pt x="187953" y="49906"/>
                </a:lnTo>
                <a:lnTo>
                  <a:pt x="193311" y="59034"/>
                </a:lnTo>
                <a:lnTo>
                  <a:pt x="197329" y="61317"/>
                </a:lnTo>
                <a:lnTo>
                  <a:pt x="216665" y="61317"/>
                </a:lnTo>
                <a:lnTo>
                  <a:pt x="215237" y="63400"/>
                </a:lnTo>
                <a:lnTo>
                  <a:pt x="209830" y="66079"/>
                </a:lnTo>
                <a:close/>
              </a:path>
              <a:path w="323850" h="66675">
                <a:moveTo>
                  <a:pt x="216665" y="61317"/>
                </a:moveTo>
                <a:lnTo>
                  <a:pt x="208044" y="61317"/>
                </a:lnTo>
                <a:lnTo>
                  <a:pt x="212063" y="59034"/>
                </a:lnTo>
                <a:lnTo>
                  <a:pt x="217421" y="49906"/>
                </a:lnTo>
                <a:lnTo>
                  <a:pt x="218760" y="43060"/>
                </a:lnTo>
                <a:lnTo>
                  <a:pt x="218740" y="24804"/>
                </a:lnTo>
                <a:lnTo>
                  <a:pt x="217421" y="18107"/>
                </a:lnTo>
                <a:lnTo>
                  <a:pt x="212063" y="8979"/>
                </a:lnTo>
                <a:lnTo>
                  <a:pt x="207995" y="6697"/>
                </a:lnTo>
                <a:lnTo>
                  <a:pt x="216606" y="6697"/>
                </a:lnTo>
                <a:lnTo>
                  <a:pt x="222580" y="15577"/>
                </a:lnTo>
                <a:lnTo>
                  <a:pt x="224381" y="23365"/>
                </a:lnTo>
                <a:lnTo>
                  <a:pt x="224404" y="44697"/>
                </a:lnTo>
                <a:lnTo>
                  <a:pt x="222580" y="52685"/>
                </a:lnTo>
                <a:lnTo>
                  <a:pt x="216665" y="61317"/>
                </a:lnTo>
                <a:close/>
              </a:path>
              <a:path w="323850" h="66675">
                <a:moveTo>
                  <a:pt x="259245" y="66079"/>
                </a:moveTo>
                <a:lnTo>
                  <a:pt x="245056" y="66079"/>
                </a:lnTo>
                <a:lnTo>
                  <a:pt x="239649" y="63400"/>
                </a:lnTo>
                <a:lnTo>
                  <a:pt x="235879" y="58042"/>
                </a:lnTo>
                <a:lnTo>
                  <a:pt x="232208" y="52685"/>
                </a:lnTo>
                <a:lnTo>
                  <a:pt x="230373" y="44697"/>
                </a:lnTo>
                <a:lnTo>
                  <a:pt x="230373" y="23365"/>
                </a:lnTo>
                <a:lnTo>
                  <a:pt x="232208" y="15329"/>
                </a:lnTo>
                <a:lnTo>
                  <a:pt x="235879" y="9971"/>
                </a:lnTo>
                <a:lnTo>
                  <a:pt x="239649" y="4613"/>
                </a:lnTo>
                <a:lnTo>
                  <a:pt x="245056" y="1934"/>
                </a:lnTo>
                <a:lnTo>
                  <a:pt x="259245" y="1934"/>
                </a:lnTo>
                <a:lnTo>
                  <a:pt x="264652" y="4663"/>
                </a:lnTo>
                <a:lnTo>
                  <a:pt x="266020" y="6697"/>
                </a:lnTo>
                <a:lnTo>
                  <a:pt x="246793" y="6697"/>
                </a:lnTo>
                <a:lnTo>
                  <a:pt x="242824" y="8979"/>
                </a:lnTo>
                <a:lnTo>
                  <a:pt x="240046" y="13543"/>
                </a:lnTo>
                <a:lnTo>
                  <a:pt x="237367" y="18008"/>
                </a:lnTo>
                <a:lnTo>
                  <a:pt x="236028" y="24804"/>
                </a:lnTo>
                <a:lnTo>
                  <a:pt x="236028" y="43060"/>
                </a:lnTo>
                <a:lnTo>
                  <a:pt x="237367" y="49906"/>
                </a:lnTo>
                <a:lnTo>
                  <a:pt x="242725" y="59034"/>
                </a:lnTo>
                <a:lnTo>
                  <a:pt x="246743" y="61317"/>
                </a:lnTo>
                <a:lnTo>
                  <a:pt x="266080" y="61317"/>
                </a:lnTo>
                <a:lnTo>
                  <a:pt x="264652" y="63400"/>
                </a:lnTo>
                <a:lnTo>
                  <a:pt x="259245" y="66079"/>
                </a:lnTo>
                <a:close/>
              </a:path>
              <a:path w="323850" h="66675">
                <a:moveTo>
                  <a:pt x="266080" y="61317"/>
                </a:moveTo>
                <a:lnTo>
                  <a:pt x="257459" y="61317"/>
                </a:lnTo>
                <a:lnTo>
                  <a:pt x="261477" y="59034"/>
                </a:lnTo>
                <a:lnTo>
                  <a:pt x="266835" y="49906"/>
                </a:lnTo>
                <a:lnTo>
                  <a:pt x="268174" y="43060"/>
                </a:lnTo>
                <a:lnTo>
                  <a:pt x="268155" y="24804"/>
                </a:lnTo>
                <a:lnTo>
                  <a:pt x="266835" y="18107"/>
                </a:lnTo>
                <a:lnTo>
                  <a:pt x="261477" y="8979"/>
                </a:lnTo>
                <a:lnTo>
                  <a:pt x="257409" y="6697"/>
                </a:lnTo>
                <a:lnTo>
                  <a:pt x="266020" y="6697"/>
                </a:lnTo>
                <a:lnTo>
                  <a:pt x="271994" y="15577"/>
                </a:lnTo>
                <a:lnTo>
                  <a:pt x="273796" y="23365"/>
                </a:lnTo>
                <a:lnTo>
                  <a:pt x="273819" y="44697"/>
                </a:lnTo>
                <a:lnTo>
                  <a:pt x="271994" y="52685"/>
                </a:lnTo>
                <a:lnTo>
                  <a:pt x="266080" y="61317"/>
                </a:lnTo>
                <a:close/>
              </a:path>
              <a:path w="323850" h="66675">
                <a:moveTo>
                  <a:pt x="308659" y="66079"/>
                </a:moveTo>
                <a:lnTo>
                  <a:pt x="294471" y="66079"/>
                </a:lnTo>
                <a:lnTo>
                  <a:pt x="289064" y="63400"/>
                </a:lnTo>
                <a:lnTo>
                  <a:pt x="285293" y="58042"/>
                </a:lnTo>
                <a:lnTo>
                  <a:pt x="281622" y="52685"/>
                </a:lnTo>
                <a:lnTo>
                  <a:pt x="279786" y="44697"/>
                </a:lnTo>
                <a:lnTo>
                  <a:pt x="279786" y="23365"/>
                </a:lnTo>
                <a:lnTo>
                  <a:pt x="281622" y="15329"/>
                </a:lnTo>
                <a:lnTo>
                  <a:pt x="285293" y="9971"/>
                </a:lnTo>
                <a:lnTo>
                  <a:pt x="289064" y="4613"/>
                </a:lnTo>
                <a:lnTo>
                  <a:pt x="294471" y="1934"/>
                </a:lnTo>
                <a:lnTo>
                  <a:pt x="308659" y="1934"/>
                </a:lnTo>
                <a:lnTo>
                  <a:pt x="314067" y="4663"/>
                </a:lnTo>
                <a:lnTo>
                  <a:pt x="315435" y="6697"/>
                </a:lnTo>
                <a:lnTo>
                  <a:pt x="296207" y="6697"/>
                </a:lnTo>
                <a:lnTo>
                  <a:pt x="292238" y="8979"/>
                </a:lnTo>
                <a:lnTo>
                  <a:pt x="289460" y="13543"/>
                </a:lnTo>
                <a:lnTo>
                  <a:pt x="286781" y="18008"/>
                </a:lnTo>
                <a:lnTo>
                  <a:pt x="285442" y="24804"/>
                </a:lnTo>
                <a:lnTo>
                  <a:pt x="285442" y="43060"/>
                </a:lnTo>
                <a:lnTo>
                  <a:pt x="286781" y="49906"/>
                </a:lnTo>
                <a:lnTo>
                  <a:pt x="292139" y="59034"/>
                </a:lnTo>
                <a:lnTo>
                  <a:pt x="296158" y="61317"/>
                </a:lnTo>
                <a:lnTo>
                  <a:pt x="315494" y="61317"/>
                </a:lnTo>
                <a:lnTo>
                  <a:pt x="314067" y="63400"/>
                </a:lnTo>
                <a:lnTo>
                  <a:pt x="308659" y="66079"/>
                </a:lnTo>
                <a:close/>
              </a:path>
              <a:path w="323850" h="66675">
                <a:moveTo>
                  <a:pt x="315494" y="61317"/>
                </a:moveTo>
                <a:lnTo>
                  <a:pt x="306873" y="61317"/>
                </a:lnTo>
                <a:lnTo>
                  <a:pt x="310891" y="59034"/>
                </a:lnTo>
                <a:lnTo>
                  <a:pt x="316249" y="49906"/>
                </a:lnTo>
                <a:lnTo>
                  <a:pt x="317589" y="43060"/>
                </a:lnTo>
                <a:lnTo>
                  <a:pt x="317569" y="24804"/>
                </a:lnTo>
                <a:lnTo>
                  <a:pt x="316249" y="18107"/>
                </a:lnTo>
                <a:lnTo>
                  <a:pt x="310891" y="8979"/>
                </a:lnTo>
                <a:lnTo>
                  <a:pt x="306824" y="6697"/>
                </a:lnTo>
                <a:lnTo>
                  <a:pt x="315435" y="6697"/>
                </a:lnTo>
                <a:lnTo>
                  <a:pt x="321409" y="15577"/>
                </a:lnTo>
                <a:lnTo>
                  <a:pt x="323210" y="23365"/>
                </a:lnTo>
                <a:lnTo>
                  <a:pt x="323233" y="44697"/>
                </a:lnTo>
                <a:lnTo>
                  <a:pt x="321409" y="52685"/>
                </a:lnTo>
                <a:lnTo>
                  <a:pt x="315494" y="61317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261272" y="374254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61271" y="374254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28228" y="3754484"/>
            <a:ext cx="119555" cy="4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61272" y="357839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61271" y="357839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02628" y="3590775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87633" y="3549819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72464" y="3679308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72464" y="3679308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49"/>
                </a:lnTo>
                <a:lnTo>
                  <a:pt x="34574" y="6199"/>
                </a:lnTo>
                <a:lnTo>
                  <a:pt x="38374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90"/>
                </a:lnTo>
                <a:lnTo>
                  <a:pt x="34565" y="36112"/>
                </a:lnTo>
                <a:lnTo>
                  <a:pt x="28128" y="40640"/>
                </a:lnTo>
                <a:lnTo>
                  <a:pt x="20249" y="42299"/>
                </a:lnTo>
                <a:lnTo>
                  <a:pt x="12371" y="40640"/>
                </a:lnTo>
                <a:lnTo>
                  <a:pt x="5934" y="36112"/>
                </a:lnTo>
                <a:lnTo>
                  <a:pt x="1592" y="2939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87633" y="3711051"/>
            <a:ext cx="0" cy="31909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87651" y="3647807"/>
            <a:ext cx="0" cy="31909"/>
          </a:xfrm>
          <a:custGeom>
            <a:avLst/>
            <a:gdLst/>
            <a:ahLst/>
            <a:cxnLst/>
            <a:rect l="l" t="t" r="r" b="b"/>
            <a:pathLst>
              <a:path h="42545">
                <a:moveTo>
                  <a:pt x="0" y="419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572464" y="3421889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72464" y="3421889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9"/>
                </a:lnTo>
                <a:lnTo>
                  <a:pt x="5924" y="6196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49" y="6199"/>
                </a:lnTo>
                <a:lnTo>
                  <a:pt x="38349" y="10174"/>
                </a:lnTo>
                <a:lnTo>
                  <a:pt x="40499" y="15549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87633" y="3453633"/>
            <a:ext cx="0" cy="27146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35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02839" y="3437752"/>
            <a:ext cx="598170" cy="257651"/>
          </a:xfrm>
          <a:custGeom>
            <a:avLst/>
            <a:gdLst/>
            <a:ahLst/>
            <a:cxnLst/>
            <a:rect l="l" t="t" r="r" b="b"/>
            <a:pathLst>
              <a:path w="797559" h="343535">
                <a:moveTo>
                  <a:pt x="0" y="0"/>
                </a:moveTo>
                <a:lnTo>
                  <a:pt x="66368" y="779"/>
                </a:lnTo>
                <a:lnTo>
                  <a:pt x="132326" y="3060"/>
                </a:lnTo>
                <a:lnTo>
                  <a:pt x="197463" y="6752"/>
                </a:lnTo>
                <a:lnTo>
                  <a:pt x="261369" y="11769"/>
                </a:lnTo>
                <a:lnTo>
                  <a:pt x="323635" y="18022"/>
                </a:lnTo>
                <a:lnTo>
                  <a:pt x="383850" y="25422"/>
                </a:lnTo>
                <a:lnTo>
                  <a:pt x="441604" y="33881"/>
                </a:lnTo>
                <a:lnTo>
                  <a:pt x="496488" y="43311"/>
                </a:lnTo>
                <a:lnTo>
                  <a:pt x="548092" y="53624"/>
                </a:lnTo>
                <a:lnTo>
                  <a:pt x="596006" y="64732"/>
                </a:lnTo>
                <a:lnTo>
                  <a:pt x="639819" y="76546"/>
                </a:lnTo>
                <a:lnTo>
                  <a:pt x="679122" y="88977"/>
                </a:lnTo>
                <a:lnTo>
                  <a:pt x="742559" y="115341"/>
                </a:lnTo>
                <a:lnTo>
                  <a:pt x="783035" y="143117"/>
                </a:lnTo>
                <a:lnTo>
                  <a:pt x="797273" y="171599"/>
                </a:lnTo>
                <a:lnTo>
                  <a:pt x="793664" y="185884"/>
                </a:lnTo>
                <a:lnTo>
                  <a:pt x="765947" y="214102"/>
                </a:lnTo>
                <a:lnTo>
                  <a:pt x="713634" y="241260"/>
                </a:lnTo>
                <a:lnTo>
                  <a:pt x="640003" y="266653"/>
                </a:lnTo>
                <a:lnTo>
                  <a:pt x="596219" y="278466"/>
                </a:lnTo>
                <a:lnTo>
                  <a:pt x="548336" y="289574"/>
                </a:lnTo>
                <a:lnTo>
                  <a:pt x="496764" y="299887"/>
                </a:lnTo>
                <a:lnTo>
                  <a:pt x="441913" y="309317"/>
                </a:lnTo>
                <a:lnTo>
                  <a:pt x="384194" y="317777"/>
                </a:lnTo>
                <a:lnTo>
                  <a:pt x="324016" y="325177"/>
                </a:lnTo>
                <a:lnTo>
                  <a:pt x="261790" y="331429"/>
                </a:lnTo>
                <a:lnTo>
                  <a:pt x="197925" y="336446"/>
                </a:lnTo>
                <a:lnTo>
                  <a:pt x="132831" y="340139"/>
                </a:lnTo>
                <a:lnTo>
                  <a:pt x="66919" y="342419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259922" y="322542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259922" y="3225426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01271" y="3237803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59922" y="3323413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259922" y="3323413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01271" y="3335793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586283" y="3294838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86302" y="3392864"/>
            <a:ext cx="1429" cy="29051"/>
          </a:xfrm>
          <a:custGeom>
            <a:avLst/>
            <a:gdLst/>
            <a:ahLst/>
            <a:cxnLst/>
            <a:rect l="l" t="t" r="r" b="b"/>
            <a:pathLst>
              <a:path w="1904" h="38735">
                <a:moveTo>
                  <a:pt x="17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571395" y="3163233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571395" y="3163233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92" y="12909"/>
                </a:lnTo>
                <a:lnTo>
                  <a:pt x="5934" y="6187"/>
                </a:lnTo>
                <a:lnTo>
                  <a:pt x="12371" y="1659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586284" y="3195051"/>
            <a:ext cx="476" cy="3048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601714" y="3179001"/>
            <a:ext cx="599123" cy="259080"/>
          </a:xfrm>
          <a:custGeom>
            <a:avLst/>
            <a:gdLst/>
            <a:ahLst/>
            <a:cxnLst/>
            <a:rect l="l" t="t" r="r" b="b"/>
            <a:pathLst>
              <a:path w="798829" h="345439">
                <a:moveTo>
                  <a:pt x="1499" y="344999"/>
                </a:moveTo>
                <a:lnTo>
                  <a:pt x="67870" y="344215"/>
                </a:lnTo>
                <a:lnTo>
                  <a:pt x="133835" y="341923"/>
                </a:lnTo>
                <a:lnTo>
                  <a:pt x="198982" y="338211"/>
                </a:lnTo>
                <a:lnTo>
                  <a:pt x="262901" y="333168"/>
                </a:lnTo>
                <a:lnTo>
                  <a:pt x="325181" y="326882"/>
                </a:lnTo>
                <a:lnTo>
                  <a:pt x="385411" y="319443"/>
                </a:lnTo>
                <a:lnTo>
                  <a:pt x="443180" y="310940"/>
                </a:lnTo>
                <a:lnTo>
                  <a:pt x="498079" y="301460"/>
                </a:lnTo>
                <a:lnTo>
                  <a:pt x="549695" y="291093"/>
                </a:lnTo>
                <a:lnTo>
                  <a:pt x="597619" y="279927"/>
                </a:lnTo>
                <a:lnTo>
                  <a:pt x="641439" y="268051"/>
                </a:lnTo>
                <a:lnTo>
                  <a:pt x="680744" y="255555"/>
                </a:lnTo>
                <a:lnTo>
                  <a:pt x="744169" y="229053"/>
                </a:lnTo>
                <a:lnTo>
                  <a:pt x="784608" y="201131"/>
                </a:lnTo>
                <a:lnTo>
                  <a:pt x="798773" y="172499"/>
                </a:lnTo>
                <a:lnTo>
                  <a:pt x="795117" y="158139"/>
                </a:lnTo>
                <a:lnTo>
                  <a:pt x="767278" y="129774"/>
                </a:lnTo>
                <a:lnTo>
                  <a:pt x="714804" y="102473"/>
                </a:lnTo>
                <a:lnTo>
                  <a:pt x="640979" y="76947"/>
                </a:lnTo>
                <a:lnTo>
                  <a:pt x="597086" y="65071"/>
                </a:lnTo>
                <a:lnTo>
                  <a:pt x="549086" y="53906"/>
                </a:lnTo>
                <a:lnTo>
                  <a:pt x="497390" y="43539"/>
                </a:lnTo>
                <a:lnTo>
                  <a:pt x="442407" y="34059"/>
                </a:lnTo>
                <a:lnTo>
                  <a:pt x="384550" y="25555"/>
                </a:lnTo>
                <a:lnTo>
                  <a:pt x="324227" y="18116"/>
                </a:lnTo>
                <a:lnTo>
                  <a:pt x="261849" y="11831"/>
                </a:lnTo>
                <a:lnTo>
                  <a:pt x="197827" y="6788"/>
                </a:lnTo>
                <a:lnTo>
                  <a:pt x="132571" y="3076"/>
                </a:lnTo>
                <a:lnTo>
                  <a:pt x="66492" y="783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259922" y="2966713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259922" y="2966713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401271" y="2979093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59922" y="306470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E9D1DB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259922" y="306470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741A4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401271" y="3077083"/>
            <a:ext cx="369569" cy="56674"/>
          </a:xfrm>
          <a:custGeom>
            <a:avLst/>
            <a:gdLst/>
            <a:ahLst/>
            <a:cxnLst/>
            <a:rect l="l" t="t" r="r" b="b"/>
            <a:pathLst>
              <a:path w="492759" h="75564">
                <a:moveTo>
                  <a:pt x="7094" y="20538"/>
                </a:moveTo>
                <a:lnTo>
                  <a:pt x="1439" y="20538"/>
                </a:lnTo>
                <a:lnTo>
                  <a:pt x="1538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1" y="0"/>
                </a:lnTo>
                <a:lnTo>
                  <a:pt x="31104" y="1389"/>
                </a:lnTo>
                <a:lnTo>
                  <a:pt x="35584" y="4762"/>
                </a:lnTo>
                <a:lnTo>
                  <a:pt x="16966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492759" h="75564">
                <a:moveTo>
                  <a:pt x="36052" y="59382"/>
                </a:moveTo>
                <a:lnTo>
                  <a:pt x="25697" y="59382"/>
                </a:lnTo>
                <a:lnTo>
                  <a:pt x="29468" y="58092"/>
                </a:lnTo>
                <a:lnTo>
                  <a:pt x="35619" y="52933"/>
                </a:lnTo>
                <a:lnTo>
                  <a:pt x="37157" y="49658"/>
                </a:lnTo>
                <a:lnTo>
                  <a:pt x="37157" y="41622"/>
                </a:lnTo>
                <a:lnTo>
                  <a:pt x="35817" y="38447"/>
                </a:lnTo>
                <a:lnTo>
                  <a:pt x="33139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2" y="32593"/>
                </a:lnTo>
                <a:lnTo>
                  <a:pt x="17512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6" y="19992"/>
                </a:lnTo>
                <a:lnTo>
                  <a:pt x="34776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1" y="4762"/>
                </a:lnTo>
                <a:lnTo>
                  <a:pt x="35584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4" y="29616"/>
                </a:lnTo>
                <a:lnTo>
                  <a:pt x="30014" y="29765"/>
                </a:lnTo>
                <a:lnTo>
                  <a:pt x="34280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4" y="41274"/>
                </a:lnTo>
                <a:lnTo>
                  <a:pt x="42664" y="50899"/>
                </a:lnTo>
                <a:lnTo>
                  <a:pt x="40629" y="55463"/>
                </a:lnTo>
                <a:lnTo>
                  <a:pt x="36052" y="59382"/>
                </a:lnTo>
                <a:close/>
              </a:path>
              <a:path w="492759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70" y="59382"/>
                </a:lnTo>
                <a:lnTo>
                  <a:pt x="36052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492759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4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3" y="34379"/>
                </a:lnTo>
                <a:lnTo>
                  <a:pt x="71391" y="38844"/>
                </a:lnTo>
                <a:lnTo>
                  <a:pt x="74970" y="43606"/>
                </a:lnTo>
                <a:lnTo>
                  <a:pt x="67819" y="43606"/>
                </a:lnTo>
                <a:lnTo>
                  <a:pt x="53680" y="62805"/>
                </a:lnTo>
                <a:close/>
              </a:path>
              <a:path w="492759" h="75564">
                <a:moveTo>
                  <a:pt x="74793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60" y="16966"/>
                </a:lnTo>
                <a:lnTo>
                  <a:pt x="74793" y="34379"/>
                </a:lnTo>
                <a:close/>
              </a:path>
              <a:path w="492759" h="75564">
                <a:moveTo>
                  <a:pt x="89399" y="62805"/>
                </a:moveTo>
                <a:lnTo>
                  <a:pt x="82255" y="62805"/>
                </a:lnTo>
                <a:lnTo>
                  <a:pt x="67819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492759" h="75564">
                <a:moveTo>
                  <a:pt x="99241" y="20538"/>
                </a:moveTo>
                <a:lnTo>
                  <a:pt x="93586" y="20538"/>
                </a:lnTo>
                <a:lnTo>
                  <a:pt x="93685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8" y="0"/>
                </a:lnTo>
                <a:lnTo>
                  <a:pt x="123252" y="1389"/>
                </a:lnTo>
                <a:lnTo>
                  <a:pt x="127732" y="4762"/>
                </a:lnTo>
                <a:lnTo>
                  <a:pt x="109114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492759" h="75564">
                <a:moveTo>
                  <a:pt x="128199" y="59382"/>
                </a:moveTo>
                <a:lnTo>
                  <a:pt x="117844" y="59382"/>
                </a:lnTo>
                <a:lnTo>
                  <a:pt x="121615" y="58092"/>
                </a:lnTo>
                <a:lnTo>
                  <a:pt x="127767" y="52933"/>
                </a:lnTo>
                <a:lnTo>
                  <a:pt x="129305" y="49658"/>
                </a:lnTo>
                <a:lnTo>
                  <a:pt x="129305" y="41622"/>
                </a:lnTo>
                <a:lnTo>
                  <a:pt x="127965" y="38447"/>
                </a:lnTo>
                <a:lnTo>
                  <a:pt x="125286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60" y="32593"/>
                </a:lnTo>
                <a:lnTo>
                  <a:pt x="109660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4" y="19992"/>
                </a:lnTo>
                <a:lnTo>
                  <a:pt x="126924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8" y="4762"/>
                </a:lnTo>
                <a:lnTo>
                  <a:pt x="127732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1" y="29616"/>
                </a:lnTo>
                <a:lnTo>
                  <a:pt x="122161" y="29765"/>
                </a:lnTo>
                <a:lnTo>
                  <a:pt x="126427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1" y="41274"/>
                </a:lnTo>
                <a:lnTo>
                  <a:pt x="134811" y="50899"/>
                </a:lnTo>
                <a:lnTo>
                  <a:pt x="132777" y="55463"/>
                </a:lnTo>
                <a:lnTo>
                  <a:pt x="128199" y="59382"/>
                </a:lnTo>
                <a:close/>
              </a:path>
              <a:path w="492759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2" y="43011"/>
                </a:lnTo>
                <a:lnTo>
                  <a:pt x="97902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8" y="59382"/>
                </a:lnTo>
                <a:lnTo>
                  <a:pt x="128199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492759" h="75564">
                <a:moveTo>
                  <a:pt x="193284" y="64144"/>
                </a:moveTo>
                <a:lnTo>
                  <a:pt x="181774" y="64144"/>
                </a:lnTo>
                <a:lnTo>
                  <a:pt x="176516" y="61862"/>
                </a:lnTo>
                <a:lnTo>
                  <a:pt x="172448" y="57298"/>
                </a:lnTo>
                <a:lnTo>
                  <a:pt x="168479" y="52734"/>
                </a:lnTo>
                <a:lnTo>
                  <a:pt x="166495" y="46930"/>
                </a:lnTo>
                <a:lnTo>
                  <a:pt x="166495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5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7" y="26044"/>
                </a:lnTo>
                <a:lnTo>
                  <a:pt x="173589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9" y="49956"/>
                </a:lnTo>
                <a:lnTo>
                  <a:pt x="176467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4" y="64144"/>
                </a:lnTo>
                <a:close/>
              </a:path>
              <a:path w="492759" h="75564">
                <a:moveTo>
                  <a:pt x="206828" y="31402"/>
                </a:moveTo>
                <a:lnTo>
                  <a:pt x="201172" y="31402"/>
                </a:lnTo>
                <a:lnTo>
                  <a:pt x="200378" y="27731"/>
                </a:lnTo>
                <a:lnTo>
                  <a:pt x="198890" y="25003"/>
                </a:lnTo>
                <a:lnTo>
                  <a:pt x="196708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5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8" y="31402"/>
                </a:lnTo>
                <a:close/>
              </a:path>
              <a:path w="492759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9" y="46434"/>
                </a:lnTo>
                <a:lnTo>
                  <a:pt x="207125" y="46434"/>
                </a:lnTo>
                <a:lnTo>
                  <a:pt x="206332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492759" h="75564">
                <a:moveTo>
                  <a:pt x="238806" y="64144"/>
                </a:moveTo>
                <a:lnTo>
                  <a:pt x="227892" y="64144"/>
                </a:lnTo>
                <a:lnTo>
                  <a:pt x="222634" y="61862"/>
                </a:lnTo>
                <a:lnTo>
                  <a:pt x="218565" y="57298"/>
                </a:lnTo>
                <a:lnTo>
                  <a:pt x="214596" y="52734"/>
                </a:lnTo>
                <a:lnTo>
                  <a:pt x="212612" y="46930"/>
                </a:lnTo>
                <a:lnTo>
                  <a:pt x="212612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1" y="22274"/>
                </a:lnTo>
                <a:lnTo>
                  <a:pt x="222470" y="26193"/>
                </a:lnTo>
                <a:lnTo>
                  <a:pt x="219707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7" y="49956"/>
                </a:lnTo>
                <a:lnTo>
                  <a:pt x="222584" y="53726"/>
                </a:lnTo>
                <a:lnTo>
                  <a:pt x="225561" y="57497"/>
                </a:lnTo>
                <a:lnTo>
                  <a:pt x="229479" y="59382"/>
                </a:lnTo>
                <a:lnTo>
                  <a:pt x="248299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492759" h="75564">
                <a:moveTo>
                  <a:pt x="248299" y="59382"/>
                </a:moveTo>
                <a:lnTo>
                  <a:pt x="239203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9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6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40" y="51940"/>
                </a:lnTo>
                <a:lnTo>
                  <a:pt x="251952" y="55611"/>
                </a:lnTo>
                <a:lnTo>
                  <a:pt x="249472" y="58588"/>
                </a:lnTo>
                <a:lnTo>
                  <a:pt x="248299" y="59382"/>
                </a:lnTo>
                <a:close/>
              </a:path>
              <a:path w="492759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9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1" y="15626"/>
                </a:lnTo>
                <a:lnTo>
                  <a:pt x="294868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4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492759" h="75564">
                <a:moveTo>
                  <a:pt x="269915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5" y="16966"/>
                </a:lnTo>
                <a:lnTo>
                  <a:pt x="269915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1" y="31055"/>
                </a:lnTo>
                <a:lnTo>
                  <a:pt x="269915" y="33535"/>
                </a:lnTo>
                <a:lnTo>
                  <a:pt x="269915" y="62805"/>
                </a:lnTo>
                <a:close/>
              </a:path>
              <a:path w="492759" h="75564">
                <a:moveTo>
                  <a:pt x="301466" y="62805"/>
                </a:moveTo>
                <a:lnTo>
                  <a:pt x="295960" y="62805"/>
                </a:lnTo>
                <a:lnTo>
                  <a:pt x="295960" y="29418"/>
                </a:lnTo>
                <a:lnTo>
                  <a:pt x="294967" y="26094"/>
                </a:lnTo>
                <a:lnTo>
                  <a:pt x="292983" y="23812"/>
                </a:lnTo>
                <a:lnTo>
                  <a:pt x="291097" y="21530"/>
                </a:lnTo>
                <a:lnTo>
                  <a:pt x="288221" y="20389"/>
                </a:lnTo>
                <a:lnTo>
                  <a:pt x="297863" y="20389"/>
                </a:lnTo>
                <a:lnTo>
                  <a:pt x="300127" y="22820"/>
                </a:lnTo>
                <a:lnTo>
                  <a:pt x="301466" y="27136"/>
                </a:lnTo>
                <a:lnTo>
                  <a:pt x="301466" y="62805"/>
                </a:lnTo>
                <a:close/>
              </a:path>
              <a:path w="492759" h="75564">
                <a:moveTo>
                  <a:pt x="330585" y="62805"/>
                </a:moveTo>
                <a:lnTo>
                  <a:pt x="324632" y="62805"/>
                </a:lnTo>
                <a:lnTo>
                  <a:pt x="306921" y="16966"/>
                </a:lnTo>
                <a:lnTo>
                  <a:pt x="313172" y="16966"/>
                </a:lnTo>
                <a:lnTo>
                  <a:pt x="327608" y="57149"/>
                </a:lnTo>
                <a:lnTo>
                  <a:pt x="332697" y="57149"/>
                </a:lnTo>
                <a:lnTo>
                  <a:pt x="330585" y="62805"/>
                </a:lnTo>
                <a:close/>
              </a:path>
              <a:path w="492759" h="75564">
                <a:moveTo>
                  <a:pt x="332697" y="57149"/>
                </a:moveTo>
                <a:lnTo>
                  <a:pt x="327757" y="57149"/>
                </a:lnTo>
                <a:lnTo>
                  <a:pt x="341896" y="16966"/>
                </a:lnTo>
                <a:lnTo>
                  <a:pt x="347700" y="16966"/>
                </a:lnTo>
                <a:lnTo>
                  <a:pt x="332697" y="57149"/>
                </a:lnTo>
                <a:close/>
              </a:path>
              <a:path w="492759" h="75564">
                <a:moveTo>
                  <a:pt x="356085" y="75009"/>
                </a:moveTo>
                <a:lnTo>
                  <a:pt x="356085" y="71139"/>
                </a:lnTo>
                <a:lnTo>
                  <a:pt x="357376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3" y="64938"/>
                </a:lnTo>
                <a:lnTo>
                  <a:pt x="360253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4" y="53429"/>
                </a:lnTo>
                <a:lnTo>
                  <a:pt x="363974" y="65682"/>
                </a:lnTo>
                <a:lnTo>
                  <a:pt x="363279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6" y="74215"/>
                </a:lnTo>
                <a:lnTo>
                  <a:pt x="356085" y="75009"/>
                </a:lnTo>
                <a:close/>
              </a:path>
              <a:path w="492759" h="75564">
                <a:moveTo>
                  <a:pt x="428625" y="64144"/>
                </a:moveTo>
                <a:lnTo>
                  <a:pt x="414634" y="64144"/>
                </a:lnTo>
                <a:lnTo>
                  <a:pt x="409029" y="61565"/>
                </a:lnTo>
                <a:lnTo>
                  <a:pt x="400843" y="22125"/>
                </a:lnTo>
                <a:lnTo>
                  <a:pt x="402728" y="14634"/>
                </a:lnTo>
                <a:lnTo>
                  <a:pt x="410269" y="2926"/>
                </a:lnTo>
                <a:lnTo>
                  <a:pt x="415775" y="0"/>
                </a:lnTo>
                <a:lnTo>
                  <a:pt x="428773" y="0"/>
                </a:lnTo>
                <a:lnTo>
                  <a:pt x="433238" y="1438"/>
                </a:lnTo>
                <a:lnTo>
                  <a:pt x="436923" y="4762"/>
                </a:lnTo>
                <a:lnTo>
                  <a:pt x="417959" y="4762"/>
                </a:lnTo>
                <a:lnTo>
                  <a:pt x="413692" y="7193"/>
                </a:lnTo>
                <a:lnTo>
                  <a:pt x="410815" y="12055"/>
                </a:lnTo>
                <a:lnTo>
                  <a:pt x="407937" y="16817"/>
                </a:lnTo>
                <a:lnTo>
                  <a:pt x="406582" y="23266"/>
                </a:lnTo>
                <a:lnTo>
                  <a:pt x="406498" y="32593"/>
                </a:lnTo>
                <a:lnTo>
                  <a:pt x="410849" y="32593"/>
                </a:lnTo>
                <a:lnTo>
                  <a:pt x="408979" y="34528"/>
                </a:lnTo>
                <a:lnTo>
                  <a:pt x="407540" y="38496"/>
                </a:lnTo>
                <a:lnTo>
                  <a:pt x="407540" y="48418"/>
                </a:lnTo>
                <a:lnTo>
                  <a:pt x="408879" y="52337"/>
                </a:lnTo>
                <a:lnTo>
                  <a:pt x="411559" y="55215"/>
                </a:lnTo>
                <a:lnTo>
                  <a:pt x="414337" y="57993"/>
                </a:lnTo>
                <a:lnTo>
                  <a:pt x="418157" y="59382"/>
                </a:lnTo>
                <a:lnTo>
                  <a:pt x="436413" y="59382"/>
                </a:lnTo>
                <a:lnTo>
                  <a:pt x="433635" y="62160"/>
                </a:lnTo>
                <a:lnTo>
                  <a:pt x="428625" y="64144"/>
                </a:lnTo>
                <a:close/>
              </a:path>
              <a:path w="492759" h="75564">
                <a:moveTo>
                  <a:pt x="442068" y="16371"/>
                </a:moveTo>
                <a:lnTo>
                  <a:pt x="436562" y="16371"/>
                </a:lnTo>
                <a:lnTo>
                  <a:pt x="436066" y="12898"/>
                </a:lnTo>
                <a:lnTo>
                  <a:pt x="434677" y="10120"/>
                </a:lnTo>
                <a:lnTo>
                  <a:pt x="432395" y="8036"/>
                </a:lnTo>
                <a:lnTo>
                  <a:pt x="430112" y="5853"/>
                </a:lnTo>
                <a:lnTo>
                  <a:pt x="427185" y="4762"/>
                </a:lnTo>
                <a:lnTo>
                  <a:pt x="436923" y="4762"/>
                </a:lnTo>
                <a:lnTo>
                  <a:pt x="439588" y="7094"/>
                </a:lnTo>
                <a:lnTo>
                  <a:pt x="441473" y="11112"/>
                </a:lnTo>
                <a:lnTo>
                  <a:pt x="442068" y="16371"/>
                </a:lnTo>
                <a:close/>
              </a:path>
              <a:path w="492759" h="75564">
                <a:moveTo>
                  <a:pt x="410849" y="32593"/>
                </a:moveTo>
                <a:lnTo>
                  <a:pt x="406648" y="32593"/>
                </a:lnTo>
                <a:lnTo>
                  <a:pt x="408135" y="29418"/>
                </a:lnTo>
                <a:lnTo>
                  <a:pt x="410368" y="26937"/>
                </a:lnTo>
                <a:lnTo>
                  <a:pt x="413345" y="25151"/>
                </a:lnTo>
                <a:lnTo>
                  <a:pt x="416420" y="23266"/>
                </a:lnTo>
                <a:lnTo>
                  <a:pt x="419695" y="22324"/>
                </a:lnTo>
                <a:lnTo>
                  <a:pt x="429220" y="22324"/>
                </a:lnTo>
                <a:lnTo>
                  <a:pt x="434131" y="24258"/>
                </a:lnTo>
                <a:lnTo>
                  <a:pt x="436886" y="27086"/>
                </a:lnTo>
                <a:lnTo>
                  <a:pt x="418455" y="27086"/>
                </a:lnTo>
                <a:lnTo>
                  <a:pt x="414733" y="28574"/>
                </a:lnTo>
                <a:lnTo>
                  <a:pt x="410849" y="32593"/>
                </a:lnTo>
                <a:close/>
              </a:path>
              <a:path w="492759" h="75564">
                <a:moveTo>
                  <a:pt x="436413" y="59382"/>
                </a:moveTo>
                <a:lnTo>
                  <a:pt x="427384" y="59382"/>
                </a:lnTo>
                <a:lnTo>
                  <a:pt x="430956" y="57844"/>
                </a:lnTo>
                <a:lnTo>
                  <a:pt x="436611" y="51593"/>
                </a:lnTo>
                <a:lnTo>
                  <a:pt x="438050" y="47823"/>
                </a:lnTo>
                <a:lnTo>
                  <a:pt x="437979" y="38496"/>
                </a:lnTo>
                <a:lnTo>
                  <a:pt x="436661" y="34776"/>
                </a:lnTo>
                <a:lnTo>
                  <a:pt x="433882" y="31700"/>
                </a:lnTo>
                <a:lnTo>
                  <a:pt x="431204" y="28624"/>
                </a:lnTo>
                <a:lnTo>
                  <a:pt x="427583" y="27086"/>
                </a:lnTo>
                <a:lnTo>
                  <a:pt x="436886" y="27086"/>
                </a:lnTo>
                <a:lnTo>
                  <a:pt x="438397" y="28624"/>
                </a:lnTo>
                <a:lnTo>
                  <a:pt x="441771" y="31998"/>
                </a:lnTo>
                <a:lnTo>
                  <a:pt x="443706" y="36958"/>
                </a:lnTo>
                <a:lnTo>
                  <a:pt x="443706" y="49162"/>
                </a:lnTo>
                <a:lnTo>
                  <a:pt x="441672" y="54222"/>
                </a:lnTo>
                <a:lnTo>
                  <a:pt x="437604" y="58191"/>
                </a:lnTo>
                <a:lnTo>
                  <a:pt x="436413" y="59382"/>
                </a:lnTo>
                <a:close/>
              </a:path>
              <a:path w="492759" h="75564">
                <a:moveTo>
                  <a:pt x="492525" y="47327"/>
                </a:moveTo>
                <a:lnTo>
                  <a:pt x="449364" y="47327"/>
                </a:lnTo>
                <a:lnTo>
                  <a:pt x="449364" y="41969"/>
                </a:lnTo>
                <a:lnTo>
                  <a:pt x="478088" y="595"/>
                </a:lnTo>
                <a:lnTo>
                  <a:pt x="483148" y="595"/>
                </a:lnTo>
                <a:lnTo>
                  <a:pt x="483148" y="8780"/>
                </a:lnTo>
                <a:lnTo>
                  <a:pt x="477939" y="8780"/>
                </a:lnTo>
                <a:lnTo>
                  <a:pt x="454425" y="42564"/>
                </a:lnTo>
                <a:lnTo>
                  <a:pt x="492525" y="42564"/>
                </a:lnTo>
                <a:lnTo>
                  <a:pt x="492525" y="47327"/>
                </a:lnTo>
                <a:close/>
              </a:path>
              <a:path w="492759" h="75564">
                <a:moveTo>
                  <a:pt x="483148" y="42564"/>
                </a:moveTo>
                <a:lnTo>
                  <a:pt x="478088" y="42564"/>
                </a:lnTo>
                <a:lnTo>
                  <a:pt x="478088" y="8780"/>
                </a:lnTo>
                <a:lnTo>
                  <a:pt x="483148" y="8780"/>
                </a:lnTo>
                <a:lnTo>
                  <a:pt x="483148" y="42564"/>
                </a:lnTo>
                <a:close/>
              </a:path>
              <a:path w="492759" h="75564">
                <a:moveTo>
                  <a:pt x="483148" y="62805"/>
                </a:moveTo>
                <a:lnTo>
                  <a:pt x="478088" y="62805"/>
                </a:lnTo>
                <a:lnTo>
                  <a:pt x="478088" y="47327"/>
                </a:lnTo>
                <a:lnTo>
                  <a:pt x="483148" y="47327"/>
                </a:lnTo>
                <a:lnTo>
                  <a:pt x="483148" y="62805"/>
                </a:lnTo>
                <a:close/>
              </a:path>
            </a:pathLst>
          </a:custGeom>
          <a:solidFill>
            <a:srgbClr val="741A4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586283" y="3036126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586359" y="3134209"/>
            <a:ext cx="476" cy="29051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571395" y="290810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571395" y="290810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9"/>
                </a:lnTo>
                <a:lnTo>
                  <a:pt x="5934" y="6196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4"/>
                </a:lnTo>
                <a:lnTo>
                  <a:pt x="34574" y="6199"/>
                </a:lnTo>
                <a:lnTo>
                  <a:pt x="38374" y="10149"/>
                </a:lnTo>
                <a:lnTo>
                  <a:pt x="40499" y="15549"/>
                </a:lnTo>
                <a:lnTo>
                  <a:pt x="40499" y="21149"/>
                </a:lnTo>
                <a:lnTo>
                  <a:pt x="38910" y="29380"/>
                </a:lnTo>
                <a:lnTo>
                  <a:pt x="34574" y="36103"/>
                </a:lnTo>
                <a:lnTo>
                  <a:pt x="28139" y="40637"/>
                </a:lnTo>
                <a:lnTo>
                  <a:pt x="20249" y="42299"/>
                </a:lnTo>
                <a:lnTo>
                  <a:pt x="12371" y="40637"/>
                </a:lnTo>
                <a:lnTo>
                  <a:pt x="5934" y="36103"/>
                </a:lnTo>
                <a:lnTo>
                  <a:pt x="1592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586284" y="2939715"/>
            <a:ext cx="476" cy="27146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7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601771" y="2923945"/>
            <a:ext cx="586264" cy="255270"/>
          </a:xfrm>
          <a:custGeom>
            <a:avLst/>
            <a:gdLst/>
            <a:ahLst/>
            <a:cxnLst/>
            <a:rect l="l" t="t" r="r" b="b"/>
            <a:pathLst>
              <a:path w="781684" h="340360">
                <a:moveTo>
                  <a:pt x="0" y="340199"/>
                </a:moveTo>
                <a:lnTo>
                  <a:pt x="68884" y="339333"/>
                </a:lnTo>
                <a:lnTo>
                  <a:pt x="137289" y="336806"/>
                </a:lnTo>
                <a:lnTo>
                  <a:pt x="204738" y="332720"/>
                </a:lnTo>
                <a:lnTo>
                  <a:pt x="270754" y="327181"/>
                </a:lnTo>
                <a:lnTo>
                  <a:pt x="334860" y="320291"/>
                </a:lnTo>
                <a:lnTo>
                  <a:pt x="396580" y="312155"/>
                </a:lnTo>
                <a:lnTo>
                  <a:pt x="455436" y="302876"/>
                </a:lnTo>
                <a:lnTo>
                  <a:pt x="510952" y="292558"/>
                </a:lnTo>
                <a:lnTo>
                  <a:pt x="562650" y="281306"/>
                </a:lnTo>
                <a:lnTo>
                  <a:pt x="610053" y="269223"/>
                </a:lnTo>
                <a:lnTo>
                  <a:pt x="652686" y="256413"/>
                </a:lnTo>
                <a:lnTo>
                  <a:pt x="690070" y="242979"/>
                </a:lnTo>
                <a:lnTo>
                  <a:pt x="747185" y="214658"/>
                </a:lnTo>
                <a:lnTo>
                  <a:pt x="777584" y="185091"/>
                </a:lnTo>
                <a:lnTo>
                  <a:pt x="781573" y="170099"/>
                </a:lnTo>
                <a:lnTo>
                  <a:pt x="777611" y="155108"/>
                </a:lnTo>
                <a:lnTo>
                  <a:pt x="747265" y="125540"/>
                </a:lnTo>
                <a:lnTo>
                  <a:pt x="690206" y="97219"/>
                </a:lnTo>
                <a:lnTo>
                  <a:pt x="652851" y="83786"/>
                </a:lnTo>
                <a:lnTo>
                  <a:pt x="610249" y="70975"/>
                </a:lnTo>
                <a:lnTo>
                  <a:pt x="562877" y="58892"/>
                </a:lnTo>
                <a:lnTo>
                  <a:pt x="511212" y="47640"/>
                </a:lnTo>
                <a:lnTo>
                  <a:pt x="455731" y="37322"/>
                </a:lnTo>
                <a:lnTo>
                  <a:pt x="396912" y="28044"/>
                </a:lnTo>
                <a:lnTo>
                  <a:pt x="335231" y="19907"/>
                </a:lnTo>
                <a:lnTo>
                  <a:pt x="271165" y="13018"/>
                </a:lnTo>
                <a:lnTo>
                  <a:pt x="205192" y="7478"/>
                </a:lnTo>
                <a:lnTo>
                  <a:pt x="137789" y="3392"/>
                </a:lnTo>
                <a:lnTo>
                  <a:pt x="69432" y="865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260597" y="270901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260597" y="270901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383417" y="2721382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260597" y="280700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260597" y="280700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363205" y="2819270"/>
            <a:ext cx="446246" cy="49530"/>
          </a:xfrm>
          <a:custGeom>
            <a:avLst/>
            <a:gdLst/>
            <a:ahLst/>
            <a:cxnLst/>
            <a:rect l="l" t="t" r="r" b="b"/>
            <a:pathLst>
              <a:path w="594995" h="66039">
                <a:moveTo>
                  <a:pt x="6101" y="19198"/>
                </a:moveTo>
                <a:lnTo>
                  <a:pt x="1190" y="19198"/>
                </a:lnTo>
                <a:lnTo>
                  <a:pt x="1289" y="13940"/>
                </a:lnTo>
                <a:lnTo>
                  <a:pt x="2877" y="9723"/>
                </a:lnTo>
                <a:lnTo>
                  <a:pt x="9127" y="3274"/>
                </a:lnTo>
                <a:lnTo>
                  <a:pt x="13195" y="1637"/>
                </a:lnTo>
                <a:lnTo>
                  <a:pt x="22720" y="1637"/>
                </a:lnTo>
                <a:lnTo>
                  <a:pt x="26589" y="2827"/>
                </a:lnTo>
                <a:lnTo>
                  <a:pt x="30584" y="5804"/>
                </a:lnTo>
                <a:lnTo>
                  <a:pt x="14485" y="5804"/>
                </a:lnTo>
                <a:lnTo>
                  <a:pt x="11558" y="6945"/>
                </a:lnTo>
                <a:lnTo>
                  <a:pt x="7193" y="11509"/>
                </a:lnTo>
                <a:lnTo>
                  <a:pt x="6101" y="14733"/>
                </a:lnTo>
                <a:lnTo>
                  <a:pt x="6101" y="19198"/>
                </a:lnTo>
                <a:close/>
              </a:path>
              <a:path w="594995" h="66039">
                <a:moveTo>
                  <a:pt x="31054" y="52536"/>
                </a:moveTo>
                <a:lnTo>
                  <a:pt x="22026" y="52536"/>
                </a:lnTo>
                <a:lnTo>
                  <a:pt x="25250" y="51444"/>
                </a:lnTo>
                <a:lnTo>
                  <a:pt x="27951" y="49162"/>
                </a:lnTo>
                <a:lnTo>
                  <a:pt x="30509" y="47079"/>
                </a:lnTo>
                <a:lnTo>
                  <a:pt x="31848" y="44251"/>
                </a:lnTo>
                <a:lnTo>
                  <a:pt x="31744" y="37058"/>
                </a:lnTo>
                <a:lnTo>
                  <a:pt x="30707" y="34577"/>
                </a:lnTo>
                <a:lnTo>
                  <a:pt x="28425" y="32593"/>
                </a:lnTo>
                <a:lnTo>
                  <a:pt x="26144" y="30509"/>
                </a:lnTo>
                <a:lnTo>
                  <a:pt x="22968" y="29467"/>
                </a:lnTo>
                <a:lnTo>
                  <a:pt x="15031" y="29467"/>
                </a:lnTo>
                <a:lnTo>
                  <a:pt x="15031" y="25449"/>
                </a:lnTo>
                <a:lnTo>
                  <a:pt x="22076" y="25449"/>
                </a:lnTo>
                <a:lnTo>
                  <a:pt x="24556" y="24606"/>
                </a:lnTo>
                <a:lnTo>
                  <a:pt x="26639" y="22919"/>
                </a:lnTo>
                <a:lnTo>
                  <a:pt x="28723" y="21133"/>
                </a:lnTo>
                <a:lnTo>
                  <a:pt x="29765" y="18752"/>
                </a:lnTo>
                <a:lnTo>
                  <a:pt x="29765" y="12501"/>
                </a:lnTo>
                <a:lnTo>
                  <a:pt x="28674" y="10021"/>
                </a:lnTo>
                <a:lnTo>
                  <a:pt x="26490" y="8334"/>
                </a:lnTo>
                <a:lnTo>
                  <a:pt x="24407" y="6647"/>
                </a:lnTo>
                <a:lnTo>
                  <a:pt x="21629" y="5804"/>
                </a:lnTo>
                <a:lnTo>
                  <a:pt x="30584" y="5804"/>
                </a:lnTo>
                <a:lnTo>
                  <a:pt x="33039" y="7590"/>
                </a:lnTo>
                <a:lnTo>
                  <a:pt x="34676" y="10963"/>
                </a:lnTo>
                <a:lnTo>
                  <a:pt x="34676" y="18206"/>
                </a:lnTo>
                <a:lnTo>
                  <a:pt x="33883" y="20687"/>
                </a:lnTo>
                <a:lnTo>
                  <a:pt x="30707" y="24854"/>
                </a:lnTo>
                <a:lnTo>
                  <a:pt x="28475" y="26292"/>
                </a:lnTo>
                <a:lnTo>
                  <a:pt x="25598" y="27086"/>
                </a:lnTo>
                <a:lnTo>
                  <a:pt x="25598" y="27235"/>
                </a:lnTo>
                <a:lnTo>
                  <a:pt x="29269" y="27930"/>
                </a:lnTo>
                <a:lnTo>
                  <a:pt x="31997" y="29467"/>
                </a:lnTo>
                <a:lnTo>
                  <a:pt x="33783" y="31849"/>
                </a:lnTo>
                <a:lnTo>
                  <a:pt x="35669" y="34230"/>
                </a:lnTo>
                <a:lnTo>
                  <a:pt x="36611" y="37058"/>
                </a:lnTo>
                <a:lnTo>
                  <a:pt x="36611" y="45194"/>
                </a:lnTo>
                <a:lnTo>
                  <a:pt x="34874" y="49162"/>
                </a:lnTo>
                <a:lnTo>
                  <a:pt x="31054" y="52536"/>
                </a:lnTo>
                <a:close/>
              </a:path>
              <a:path w="594995" h="66039">
                <a:moveTo>
                  <a:pt x="23563" y="56703"/>
                </a:moveTo>
                <a:lnTo>
                  <a:pt x="12947" y="56703"/>
                </a:lnTo>
                <a:lnTo>
                  <a:pt x="8532" y="55215"/>
                </a:lnTo>
                <a:lnTo>
                  <a:pt x="5059" y="52238"/>
                </a:lnTo>
                <a:lnTo>
                  <a:pt x="1686" y="49162"/>
                </a:lnTo>
                <a:lnTo>
                  <a:pt x="80" y="45194"/>
                </a:lnTo>
                <a:lnTo>
                  <a:pt x="0" y="38546"/>
                </a:lnTo>
                <a:lnTo>
                  <a:pt x="4911" y="38546"/>
                </a:lnTo>
                <a:lnTo>
                  <a:pt x="4911" y="43408"/>
                </a:lnTo>
                <a:lnTo>
                  <a:pt x="6101" y="46583"/>
                </a:lnTo>
                <a:lnTo>
                  <a:pt x="10864" y="51345"/>
                </a:lnTo>
                <a:lnTo>
                  <a:pt x="14088" y="52536"/>
                </a:lnTo>
                <a:lnTo>
                  <a:pt x="31054" y="52536"/>
                </a:lnTo>
                <a:lnTo>
                  <a:pt x="27930" y="55215"/>
                </a:lnTo>
                <a:lnTo>
                  <a:pt x="23563" y="56703"/>
                </a:lnTo>
                <a:close/>
              </a:path>
              <a:path w="594995" h="66039">
                <a:moveTo>
                  <a:pt x="46099" y="55512"/>
                </a:moveTo>
                <a:lnTo>
                  <a:pt x="40145" y="55512"/>
                </a:lnTo>
                <a:lnTo>
                  <a:pt x="55326" y="35123"/>
                </a:lnTo>
                <a:lnTo>
                  <a:pt x="41187" y="16222"/>
                </a:lnTo>
                <a:lnTo>
                  <a:pt x="47289" y="16222"/>
                </a:lnTo>
                <a:lnTo>
                  <a:pt x="58451" y="31104"/>
                </a:lnTo>
                <a:lnTo>
                  <a:pt x="64197" y="31104"/>
                </a:lnTo>
                <a:lnTo>
                  <a:pt x="61279" y="34974"/>
                </a:lnTo>
                <a:lnTo>
                  <a:pt x="64279" y="38992"/>
                </a:lnTo>
                <a:lnTo>
                  <a:pt x="58153" y="38992"/>
                </a:lnTo>
                <a:lnTo>
                  <a:pt x="46099" y="55512"/>
                </a:lnTo>
                <a:close/>
              </a:path>
              <a:path w="594995" h="66039">
                <a:moveTo>
                  <a:pt x="64197" y="31104"/>
                </a:moveTo>
                <a:lnTo>
                  <a:pt x="58451" y="31104"/>
                </a:lnTo>
                <a:lnTo>
                  <a:pt x="69464" y="16222"/>
                </a:lnTo>
                <a:lnTo>
                  <a:pt x="75417" y="16222"/>
                </a:lnTo>
                <a:lnTo>
                  <a:pt x="64197" y="31104"/>
                </a:lnTo>
                <a:close/>
              </a:path>
              <a:path w="594995" h="66039">
                <a:moveTo>
                  <a:pt x="76608" y="55512"/>
                </a:moveTo>
                <a:lnTo>
                  <a:pt x="70506" y="55512"/>
                </a:lnTo>
                <a:lnTo>
                  <a:pt x="58153" y="38992"/>
                </a:lnTo>
                <a:lnTo>
                  <a:pt x="64279" y="38992"/>
                </a:lnTo>
                <a:lnTo>
                  <a:pt x="76608" y="55512"/>
                </a:lnTo>
                <a:close/>
              </a:path>
              <a:path w="594995" h="66039">
                <a:moveTo>
                  <a:pt x="85129" y="19198"/>
                </a:moveTo>
                <a:lnTo>
                  <a:pt x="80217" y="19198"/>
                </a:lnTo>
                <a:lnTo>
                  <a:pt x="80317" y="13940"/>
                </a:lnTo>
                <a:lnTo>
                  <a:pt x="81904" y="9723"/>
                </a:lnTo>
                <a:lnTo>
                  <a:pt x="88155" y="3274"/>
                </a:lnTo>
                <a:lnTo>
                  <a:pt x="92223" y="1637"/>
                </a:lnTo>
                <a:lnTo>
                  <a:pt x="101748" y="1637"/>
                </a:lnTo>
                <a:lnTo>
                  <a:pt x="105617" y="2827"/>
                </a:lnTo>
                <a:lnTo>
                  <a:pt x="109611" y="5804"/>
                </a:lnTo>
                <a:lnTo>
                  <a:pt x="93513" y="5804"/>
                </a:lnTo>
                <a:lnTo>
                  <a:pt x="90586" y="6945"/>
                </a:lnTo>
                <a:lnTo>
                  <a:pt x="86221" y="11509"/>
                </a:lnTo>
                <a:lnTo>
                  <a:pt x="85129" y="14733"/>
                </a:lnTo>
                <a:lnTo>
                  <a:pt x="85129" y="19198"/>
                </a:lnTo>
                <a:close/>
              </a:path>
              <a:path w="594995" h="66039">
                <a:moveTo>
                  <a:pt x="110082" y="52536"/>
                </a:moveTo>
                <a:lnTo>
                  <a:pt x="101053" y="52536"/>
                </a:lnTo>
                <a:lnTo>
                  <a:pt x="104278" y="51444"/>
                </a:lnTo>
                <a:lnTo>
                  <a:pt x="106979" y="49162"/>
                </a:lnTo>
                <a:lnTo>
                  <a:pt x="109537" y="47079"/>
                </a:lnTo>
                <a:lnTo>
                  <a:pt x="110876" y="44251"/>
                </a:lnTo>
                <a:lnTo>
                  <a:pt x="110772" y="37058"/>
                </a:lnTo>
                <a:lnTo>
                  <a:pt x="109735" y="34577"/>
                </a:lnTo>
                <a:lnTo>
                  <a:pt x="107453" y="32593"/>
                </a:lnTo>
                <a:lnTo>
                  <a:pt x="105171" y="30509"/>
                </a:lnTo>
                <a:lnTo>
                  <a:pt x="101996" y="29467"/>
                </a:lnTo>
                <a:lnTo>
                  <a:pt x="94059" y="29467"/>
                </a:lnTo>
                <a:lnTo>
                  <a:pt x="94059" y="25449"/>
                </a:lnTo>
                <a:lnTo>
                  <a:pt x="101103" y="25449"/>
                </a:lnTo>
                <a:lnTo>
                  <a:pt x="103584" y="24606"/>
                </a:lnTo>
                <a:lnTo>
                  <a:pt x="105667" y="22919"/>
                </a:lnTo>
                <a:lnTo>
                  <a:pt x="107751" y="21133"/>
                </a:lnTo>
                <a:lnTo>
                  <a:pt x="108792" y="18752"/>
                </a:lnTo>
                <a:lnTo>
                  <a:pt x="108792" y="12501"/>
                </a:lnTo>
                <a:lnTo>
                  <a:pt x="107701" y="10021"/>
                </a:lnTo>
                <a:lnTo>
                  <a:pt x="105518" y="8334"/>
                </a:lnTo>
                <a:lnTo>
                  <a:pt x="103434" y="6647"/>
                </a:lnTo>
                <a:lnTo>
                  <a:pt x="100657" y="5804"/>
                </a:lnTo>
                <a:lnTo>
                  <a:pt x="109611" y="5804"/>
                </a:lnTo>
                <a:lnTo>
                  <a:pt x="112067" y="7590"/>
                </a:lnTo>
                <a:lnTo>
                  <a:pt x="113704" y="10963"/>
                </a:lnTo>
                <a:lnTo>
                  <a:pt x="113704" y="18206"/>
                </a:lnTo>
                <a:lnTo>
                  <a:pt x="112910" y="20687"/>
                </a:lnTo>
                <a:lnTo>
                  <a:pt x="109735" y="24854"/>
                </a:lnTo>
                <a:lnTo>
                  <a:pt x="107502" y="26292"/>
                </a:lnTo>
                <a:lnTo>
                  <a:pt x="104625" y="27086"/>
                </a:lnTo>
                <a:lnTo>
                  <a:pt x="104625" y="27235"/>
                </a:lnTo>
                <a:lnTo>
                  <a:pt x="108297" y="27930"/>
                </a:lnTo>
                <a:lnTo>
                  <a:pt x="111025" y="29467"/>
                </a:lnTo>
                <a:lnTo>
                  <a:pt x="112811" y="31849"/>
                </a:lnTo>
                <a:lnTo>
                  <a:pt x="114696" y="34230"/>
                </a:lnTo>
                <a:lnTo>
                  <a:pt x="115638" y="37058"/>
                </a:lnTo>
                <a:lnTo>
                  <a:pt x="115638" y="45194"/>
                </a:lnTo>
                <a:lnTo>
                  <a:pt x="113902" y="49162"/>
                </a:lnTo>
                <a:lnTo>
                  <a:pt x="110082" y="52536"/>
                </a:lnTo>
                <a:close/>
              </a:path>
              <a:path w="594995" h="66039">
                <a:moveTo>
                  <a:pt x="102591" y="56703"/>
                </a:moveTo>
                <a:lnTo>
                  <a:pt x="91975" y="56703"/>
                </a:lnTo>
                <a:lnTo>
                  <a:pt x="87560" y="55215"/>
                </a:lnTo>
                <a:lnTo>
                  <a:pt x="84087" y="52238"/>
                </a:lnTo>
                <a:lnTo>
                  <a:pt x="80713" y="49162"/>
                </a:lnTo>
                <a:lnTo>
                  <a:pt x="79107" y="45194"/>
                </a:lnTo>
                <a:lnTo>
                  <a:pt x="79026" y="38546"/>
                </a:lnTo>
                <a:lnTo>
                  <a:pt x="83938" y="38546"/>
                </a:lnTo>
                <a:lnTo>
                  <a:pt x="83938" y="43408"/>
                </a:lnTo>
                <a:lnTo>
                  <a:pt x="85129" y="46583"/>
                </a:lnTo>
                <a:lnTo>
                  <a:pt x="89892" y="51345"/>
                </a:lnTo>
                <a:lnTo>
                  <a:pt x="93116" y="52536"/>
                </a:lnTo>
                <a:lnTo>
                  <a:pt x="110082" y="52536"/>
                </a:lnTo>
                <a:lnTo>
                  <a:pt x="106956" y="55215"/>
                </a:lnTo>
                <a:lnTo>
                  <a:pt x="102591" y="56703"/>
                </a:lnTo>
                <a:close/>
              </a:path>
              <a:path w="594995" h="66039">
                <a:moveTo>
                  <a:pt x="165793" y="56703"/>
                </a:moveTo>
                <a:lnTo>
                  <a:pt x="155772" y="56703"/>
                </a:lnTo>
                <a:lnTo>
                  <a:pt x="151308" y="54768"/>
                </a:lnTo>
                <a:lnTo>
                  <a:pt x="147934" y="50899"/>
                </a:lnTo>
                <a:lnTo>
                  <a:pt x="144561" y="46930"/>
                </a:lnTo>
                <a:lnTo>
                  <a:pt x="142874" y="41919"/>
                </a:lnTo>
                <a:lnTo>
                  <a:pt x="142874" y="29815"/>
                </a:lnTo>
                <a:lnTo>
                  <a:pt x="144561" y="24854"/>
                </a:lnTo>
                <a:lnTo>
                  <a:pt x="147934" y="20984"/>
                </a:lnTo>
                <a:lnTo>
                  <a:pt x="151308" y="17015"/>
                </a:lnTo>
                <a:lnTo>
                  <a:pt x="155772" y="15031"/>
                </a:lnTo>
                <a:lnTo>
                  <a:pt x="165992" y="15031"/>
                </a:lnTo>
                <a:lnTo>
                  <a:pt x="169663" y="16222"/>
                </a:lnTo>
                <a:lnTo>
                  <a:pt x="172863" y="19049"/>
                </a:lnTo>
                <a:lnTo>
                  <a:pt x="157261" y="19049"/>
                </a:lnTo>
                <a:lnTo>
                  <a:pt x="153937" y="20687"/>
                </a:lnTo>
                <a:lnTo>
                  <a:pt x="148877" y="27136"/>
                </a:lnTo>
                <a:lnTo>
                  <a:pt x="147637" y="31104"/>
                </a:lnTo>
                <a:lnTo>
                  <a:pt x="147637" y="40530"/>
                </a:lnTo>
                <a:lnTo>
                  <a:pt x="148877" y="44499"/>
                </a:lnTo>
                <a:lnTo>
                  <a:pt x="151357" y="47773"/>
                </a:lnTo>
                <a:lnTo>
                  <a:pt x="153937" y="50948"/>
                </a:lnTo>
                <a:lnTo>
                  <a:pt x="157261" y="52536"/>
                </a:lnTo>
                <a:lnTo>
                  <a:pt x="172353" y="52536"/>
                </a:lnTo>
                <a:lnTo>
                  <a:pt x="169415" y="55363"/>
                </a:lnTo>
                <a:lnTo>
                  <a:pt x="165793" y="56703"/>
                </a:lnTo>
                <a:close/>
              </a:path>
              <a:path w="594995" h="66039">
                <a:moveTo>
                  <a:pt x="177254" y="28574"/>
                </a:moveTo>
                <a:lnTo>
                  <a:pt x="172491" y="28574"/>
                </a:lnTo>
                <a:lnTo>
                  <a:pt x="171796" y="25399"/>
                </a:lnTo>
                <a:lnTo>
                  <a:pt x="170506" y="23018"/>
                </a:lnTo>
                <a:lnTo>
                  <a:pt x="168621" y="21431"/>
                </a:lnTo>
                <a:lnTo>
                  <a:pt x="166835" y="19843"/>
                </a:lnTo>
                <a:lnTo>
                  <a:pt x="164404" y="19049"/>
                </a:lnTo>
                <a:lnTo>
                  <a:pt x="172863" y="19049"/>
                </a:lnTo>
                <a:lnTo>
                  <a:pt x="175120" y="20984"/>
                </a:lnTo>
                <a:lnTo>
                  <a:pt x="176757" y="24308"/>
                </a:lnTo>
                <a:lnTo>
                  <a:pt x="177254" y="28574"/>
                </a:lnTo>
                <a:close/>
              </a:path>
              <a:path w="594995" h="66039">
                <a:moveTo>
                  <a:pt x="172353" y="52536"/>
                </a:moveTo>
                <a:lnTo>
                  <a:pt x="164206" y="52536"/>
                </a:lnTo>
                <a:lnTo>
                  <a:pt x="166736" y="51543"/>
                </a:lnTo>
                <a:lnTo>
                  <a:pt x="168919" y="49559"/>
                </a:lnTo>
                <a:lnTo>
                  <a:pt x="171101" y="47476"/>
                </a:lnTo>
                <a:lnTo>
                  <a:pt x="172391" y="44747"/>
                </a:lnTo>
                <a:lnTo>
                  <a:pt x="172788" y="41374"/>
                </a:lnTo>
                <a:lnTo>
                  <a:pt x="177699" y="41374"/>
                </a:lnTo>
                <a:lnTo>
                  <a:pt x="176906" y="46235"/>
                </a:lnTo>
                <a:lnTo>
                  <a:pt x="175071" y="50006"/>
                </a:lnTo>
                <a:lnTo>
                  <a:pt x="172353" y="52536"/>
                </a:lnTo>
                <a:close/>
              </a:path>
              <a:path w="594995" h="66039">
                <a:moveTo>
                  <a:pt x="204749" y="56703"/>
                </a:moveTo>
                <a:lnTo>
                  <a:pt x="195324" y="56703"/>
                </a:lnTo>
                <a:lnTo>
                  <a:pt x="190858" y="54768"/>
                </a:lnTo>
                <a:lnTo>
                  <a:pt x="187485" y="50899"/>
                </a:lnTo>
                <a:lnTo>
                  <a:pt x="184112" y="46930"/>
                </a:lnTo>
                <a:lnTo>
                  <a:pt x="182425" y="41919"/>
                </a:lnTo>
                <a:lnTo>
                  <a:pt x="182425" y="29815"/>
                </a:lnTo>
                <a:lnTo>
                  <a:pt x="184112" y="24854"/>
                </a:lnTo>
                <a:lnTo>
                  <a:pt x="187485" y="20984"/>
                </a:lnTo>
                <a:lnTo>
                  <a:pt x="190858" y="17015"/>
                </a:lnTo>
                <a:lnTo>
                  <a:pt x="195324" y="15031"/>
                </a:lnTo>
                <a:lnTo>
                  <a:pt x="206535" y="15031"/>
                </a:lnTo>
                <a:lnTo>
                  <a:pt x="211049" y="17015"/>
                </a:lnTo>
                <a:lnTo>
                  <a:pt x="212778" y="19049"/>
                </a:lnTo>
                <a:lnTo>
                  <a:pt x="196811" y="19049"/>
                </a:lnTo>
                <a:lnTo>
                  <a:pt x="193488" y="20687"/>
                </a:lnTo>
                <a:lnTo>
                  <a:pt x="190908" y="23961"/>
                </a:lnTo>
                <a:lnTo>
                  <a:pt x="188427" y="27235"/>
                </a:lnTo>
                <a:lnTo>
                  <a:pt x="187187" y="31204"/>
                </a:lnTo>
                <a:lnTo>
                  <a:pt x="187187" y="40530"/>
                </a:lnTo>
                <a:lnTo>
                  <a:pt x="188427" y="44499"/>
                </a:lnTo>
                <a:lnTo>
                  <a:pt x="190908" y="47773"/>
                </a:lnTo>
                <a:lnTo>
                  <a:pt x="193389" y="50948"/>
                </a:lnTo>
                <a:lnTo>
                  <a:pt x="196712" y="52536"/>
                </a:lnTo>
                <a:lnTo>
                  <a:pt x="212942" y="52536"/>
                </a:lnTo>
                <a:lnTo>
                  <a:pt x="211000" y="53875"/>
                </a:lnTo>
                <a:lnTo>
                  <a:pt x="208122" y="55760"/>
                </a:lnTo>
                <a:lnTo>
                  <a:pt x="204749" y="56703"/>
                </a:lnTo>
                <a:close/>
              </a:path>
              <a:path w="594995" h="66039">
                <a:moveTo>
                  <a:pt x="212942" y="52536"/>
                </a:moveTo>
                <a:lnTo>
                  <a:pt x="205047" y="52536"/>
                </a:lnTo>
                <a:lnTo>
                  <a:pt x="208371" y="50899"/>
                </a:lnTo>
                <a:lnTo>
                  <a:pt x="210851" y="47624"/>
                </a:lnTo>
                <a:lnTo>
                  <a:pt x="213431" y="44350"/>
                </a:lnTo>
                <a:lnTo>
                  <a:pt x="214688" y="40530"/>
                </a:lnTo>
                <a:lnTo>
                  <a:pt x="214720" y="31204"/>
                </a:lnTo>
                <a:lnTo>
                  <a:pt x="213431" y="27235"/>
                </a:lnTo>
                <a:lnTo>
                  <a:pt x="210851" y="23961"/>
                </a:lnTo>
                <a:lnTo>
                  <a:pt x="208371" y="20687"/>
                </a:lnTo>
                <a:lnTo>
                  <a:pt x="205047" y="19049"/>
                </a:lnTo>
                <a:lnTo>
                  <a:pt x="212778" y="19049"/>
                </a:lnTo>
                <a:lnTo>
                  <a:pt x="214423" y="20984"/>
                </a:lnTo>
                <a:lnTo>
                  <a:pt x="217797" y="24854"/>
                </a:lnTo>
                <a:lnTo>
                  <a:pt x="219483" y="29815"/>
                </a:lnTo>
                <a:lnTo>
                  <a:pt x="219483" y="39538"/>
                </a:lnTo>
                <a:lnTo>
                  <a:pt x="218788" y="42961"/>
                </a:lnTo>
                <a:lnTo>
                  <a:pt x="216011" y="49311"/>
                </a:lnTo>
                <a:lnTo>
                  <a:pt x="213877" y="51891"/>
                </a:lnTo>
                <a:lnTo>
                  <a:pt x="212942" y="52536"/>
                </a:lnTo>
                <a:close/>
              </a:path>
              <a:path w="594995" h="66039">
                <a:moveTo>
                  <a:pt x="234607" y="22919"/>
                </a:moveTo>
                <a:lnTo>
                  <a:pt x="231650" y="22919"/>
                </a:lnTo>
                <a:lnTo>
                  <a:pt x="232542" y="20637"/>
                </a:lnTo>
                <a:lnTo>
                  <a:pt x="234130" y="18752"/>
                </a:lnTo>
                <a:lnTo>
                  <a:pt x="238695" y="15775"/>
                </a:lnTo>
                <a:lnTo>
                  <a:pt x="241274" y="15031"/>
                </a:lnTo>
                <a:lnTo>
                  <a:pt x="249211" y="15031"/>
                </a:lnTo>
                <a:lnTo>
                  <a:pt x="252883" y="16271"/>
                </a:lnTo>
                <a:lnTo>
                  <a:pt x="255439" y="19049"/>
                </a:lnTo>
                <a:lnTo>
                  <a:pt x="241175" y="19049"/>
                </a:lnTo>
                <a:lnTo>
                  <a:pt x="238893" y="19694"/>
                </a:lnTo>
                <a:lnTo>
                  <a:pt x="235123" y="22274"/>
                </a:lnTo>
                <a:lnTo>
                  <a:pt x="234607" y="22919"/>
                </a:lnTo>
                <a:close/>
              </a:path>
              <a:path w="594995" h="66039">
                <a:moveTo>
                  <a:pt x="231501" y="55512"/>
                </a:moveTo>
                <a:lnTo>
                  <a:pt x="226589" y="55512"/>
                </a:lnTo>
                <a:lnTo>
                  <a:pt x="226589" y="16222"/>
                </a:lnTo>
                <a:lnTo>
                  <a:pt x="231501" y="16222"/>
                </a:lnTo>
                <a:lnTo>
                  <a:pt x="231501" y="22919"/>
                </a:lnTo>
                <a:lnTo>
                  <a:pt x="234607" y="22919"/>
                </a:lnTo>
                <a:lnTo>
                  <a:pt x="233733" y="24010"/>
                </a:lnTo>
                <a:lnTo>
                  <a:pt x="232841" y="26193"/>
                </a:lnTo>
                <a:lnTo>
                  <a:pt x="231947" y="28277"/>
                </a:lnTo>
                <a:lnTo>
                  <a:pt x="231501" y="30360"/>
                </a:lnTo>
                <a:lnTo>
                  <a:pt x="231501" y="55512"/>
                </a:lnTo>
                <a:close/>
              </a:path>
              <a:path w="594995" h="66039">
                <a:moveTo>
                  <a:pt x="258587" y="55512"/>
                </a:moveTo>
                <a:lnTo>
                  <a:pt x="253825" y="55512"/>
                </a:lnTo>
                <a:lnTo>
                  <a:pt x="253825" y="26888"/>
                </a:lnTo>
                <a:lnTo>
                  <a:pt x="252982" y="24010"/>
                </a:lnTo>
                <a:lnTo>
                  <a:pt x="249608" y="20042"/>
                </a:lnTo>
                <a:lnTo>
                  <a:pt x="247128" y="19049"/>
                </a:lnTo>
                <a:lnTo>
                  <a:pt x="255439" y="19049"/>
                </a:lnTo>
                <a:lnTo>
                  <a:pt x="257446" y="21232"/>
                </a:lnTo>
                <a:lnTo>
                  <a:pt x="258587" y="24903"/>
                </a:lnTo>
                <a:lnTo>
                  <a:pt x="258587" y="55512"/>
                </a:lnTo>
                <a:close/>
              </a:path>
              <a:path w="594995" h="66039">
                <a:moveTo>
                  <a:pt x="283442" y="55512"/>
                </a:moveTo>
                <a:lnTo>
                  <a:pt x="278381" y="55512"/>
                </a:lnTo>
                <a:lnTo>
                  <a:pt x="263201" y="16222"/>
                </a:lnTo>
                <a:lnTo>
                  <a:pt x="268559" y="16222"/>
                </a:lnTo>
                <a:lnTo>
                  <a:pt x="280912" y="50750"/>
                </a:lnTo>
                <a:lnTo>
                  <a:pt x="285228" y="50750"/>
                </a:lnTo>
                <a:lnTo>
                  <a:pt x="283442" y="55512"/>
                </a:lnTo>
                <a:close/>
              </a:path>
              <a:path w="594995" h="66039">
                <a:moveTo>
                  <a:pt x="285228" y="50750"/>
                </a:moveTo>
                <a:lnTo>
                  <a:pt x="281061" y="50750"/>
                </a:lnTo>
                <a:lnTo>
                  <a:pt x="293264" y="16222"/>
                </a:lnTo>
                <a:lnTo>
                  <a:pt x="298176" y="16222"/>
                </a:lnTo>
                <a:lnTo>
                  <a:pt x="285228" y="50750"/>
                </a:lnTo>
                <a:close/>
              </a:path>
              <a:path w="594995" h="66039">
                <a:moveTo>
                  <a:pt x="305469" y="65930"/>
                </a:moveTo>
                <a:lnTo>
                  <a:pt x="305469" y="62656"/>
                </a:lnTo>
                <a:lnTo>
                  <a:pt x="306461" y="62259"/>
                </a:lnTo>
                <a:lnTo>
                  <a:pt x="307304" y="61366"/>
                </a:lnTo>
                <a:lnTo>
                  <a:pt x="307998" y="59977"/>
                </a:lnTo>
                <a:lnTo>
                  <a:pt x="308693" y="58687"/>
                </a:lnTo>
                <a:lnTo>
                  <a:pt x="308847" y="57993"/>
                </a:lnTo>
                <a:lnTo>
                  <a:pt x="308892" y="55512"/>
                </a:lnTo>
                <a:lnTo>
                  <a:pt x="305766" y="55512"/>
                </a:lnTo>
                <a:lnTo>
                  <a:pt x="305766" y="47476"/>
                </a:lnTo>
                <a:lnTo>
                  <a:pt x="312166" y="47476"/>
                </a:lnTo>
                <a:lnTo>
                  <a:pt x="312166" y="57993"/>
                </a:lnTo>
                <a:lnTo>
                  <a:pt x="311570" y="60076"/>
                </a:lnTo>
                <a:lnTo>
                  <a:pt x="310270" y="62259"/>
                </a:lnTo>
                <a:lnTo>
                  <a:pt x="309288" y="64045"/>
                </a:lnTo>
                <a:lnTo>
                  <a:pt x="307652" y="65335"/>
                </a:lnTo>
                <a:lnTo>
                  <a:pt x="305469" y="65930"/>
                </a:lnTo>
                <a:close/>
              </a:path>
              <a:path w="594995" h="66039">
                <a:moveTo>
                  <a:pt x="367008" y="55512"/>
                </a:moveTo>
                <a:lnTo>
                  <a:pt x="362246" y="55512"/>
                </a:lnTo>
                <a:lnTo>
                  <a:pt x="362246" y="15924"/>
                </a:lnTo>
                <a:lnTo>
                  <a:pt x="348107" y="15924"/>
                </a:lnTo>
                <a:lnTo>
                  <a:pt x="348107" y="12501"/>
                </a:lnTo>
                <a:lnTo>
                  <a:pt x="352473" y="12402"/>
                </a:lnTo>
                <a:lnTo>
                  <a:pt x="355499" y="12005"/>
                </a:lnTo>
                <a:lnTo>
                  <a:pt x="358873" y="10616"/>
                </a:lnTo>
                <a:lnTo>
                  <a:pt x="360163" y="9574"/>
                </a:lnTo>
                <a:lnTo>
                  <a:pt x="361055" y="8185"/>
                </a:lnTo>
                <a:lnTo>
                  <a:pt x="362048" y="6697"/>
                </a:lnTo>
                <a:lnTo>
                  <a:pt x="362742" y="4663"/>
                </a:lnTo>
                <a:lnTo>
                  <a:pt x="363139" y="2083"/>
                </a:lnTo>
                <a:lnTo>
                  <a:pt x="367008" y="2083"/>
                </a:lnTo>
                <a:lnTo>
                  <a:pt x="367008" y="55512"/>
                </a:lnTo>
                <a:close/>
              </a:path>
              <a:path w="594995" h="66039">
                <a:moveTo>
                  <a:pt x="391826" y="20538"/>
                </a:moveTo>
                <a:lnTo>
                  <a:pt x="387063" y="20538"/>
                </a:lnTo>
                <a:lnTo>
                  <a:pt x="387063" y="14337"/>
                </a:lnTo>
                <a:lnTo>
                  <a:pt x="388551" y="9971"/>
                </a:lnTo>
                <a:lnTo>
                  <a:pt x="391528" y="6697"/>
                </a:lnTo>
                <a:lnTo>
                  <a:pt x="394504" y="3323"/>
                </a:lnTo>
                <a:lnTo>
                  <a:pt x="398722" y="1637"/>
                </a:lnTo>
                <a:lnTo>
                  <a:pt x="409139" y="1637"/>
                </a:lnTo>
                <a:lnTo>
                  <a:pt x="413108" y="3026"/>
                </a:lnTo>
                <a:lnTo>
                  <a:pt x="416085" y="5804"/>
                </a:lnTo>
                <a:lnTo>
                  <a:pt x="400210" y="5804"/>
                </a:lnTo>
                <a:lnTo>
                  <a:pt x="397332" y="6994"/>
                </a:lnTo>
                <a:lnTo>
                  <a:pt x="393165" y="11757"/>
                </a:lnTo>
                <a:lnTo>
                  <a:pt x="392024" y="15130"/>
                </a:lnTo>
                <a:lnTo>
                  <a:pt x="391826" y="19496"/>
                </a:lnTo>
                <a:lnTo>
                  <a:pt x="391826" y="20538"/>
                </a:lnTo>
                <a:close/>
              </a:path>
              <a:path w="594995" h="66039">
                <a:moveTo>
                  <a:pt x="420996" y="55512"/>
                </a:moveTo>
                <a:lnTo>
                  <a:pt x="385873" y="55512"/>
                </a:lnTo>
                <a:lnTo>
                  <a:pt x="385873" y="51543"/>
                </a:lnTo>
                <a:lnTo>
                  <a:pt x="406808" y="30856"/>
                </a:lnTo>
                <a:lnTo>
                  <a:pt x="410727" y="27781"/>
                </a:lnTo>
                <a:lnTo>
                  <a:pt x="414894" y="22820"/>
                </a:lnTo>
                <a:lnTo>
                  <a:pt x="415935" y="19942"/>
                </a:lnTo>
                <a:lnTo>
                  <a:pt x="415935" y="13394"/>
                </a:lnTo>
                <a:lnTo>
                  <a:pt x="414795" y="10765"/>
                </a:lnTo>
                <a:lnTo>
                  <a:pt x="412513" y="8780"/>
                </a:lnTo>
                <a:lnTo>
                  <a:pt x="410330" y="6796"/>
                </a:lnTo>
                <a:lnTo>
                  <a:pt x="407452" y="5804"/>
                </a:lnTo>
                <a:lnTo>
                  <a:pt x="416085" y="5804"/>
                </a:lnTo>
                <a:lnTo>
                  <a:pt x="419161" y="8483"/>
                </a:lnTo>
                <a:lnTo>
                  <a:pt x="420698" y="12104"/>
                </a:lnTo>
                <a:lnTo>
                  <a:pt x="420632" y="20538"/>
                </a:lnTo>
                <a:lnTo>
                  <a:pt x="400061" y="40084"/>
                </a:lnTo>
                <a:lnTo>
                  <a:pt x="396638" y="42614"/>
                </a:lnTo>
                <a:lnTo>
                  <a:pt x="392769" y="46880"/>
                </a:lnTo>
                <a:lnTo>
                  <a:pt x="391628" y="48964"/>
                </a:lnTo>
                <a:lnTo>
                  <a:pt x="391230" y="51047"/>
                </a:lnTo>
                <a:lnTo>
                  <a:pt x="420996" y="51047"/>
                </a:lnTo>
                <a:lnTo>
                  <a:pt x="420996" y="55512"/>
                </a:lnTo>
                <a:close/>
              </a:path>
              <a:path w="594995" h="66039">
                <a:moveTo>
                  <a:pt x="452014" y="56703"/>
                </a:moveTo>
                <a:lnTo>
                  <a:pt x="441100" y="56703"/>
                </a:lnTo>
                <a:lnTo>
                  <a:pt x="436685" y="55264"/>
                </a:lnTo>
                <a:lnTo>
                  <a:pt x="433312" y="52387"/>
                </a:lnTo>
                <a:lnTo>
                  <a:pt x="429938" y="49410"/>
                </a:lnTo>
                <a:lnTo>
                  <a:pt x="428294" y="45590"/>
                </a:lnTo>
                <a:lnTo>
                  <a:pt x="428347" y="37058"/>
                </a:lnTo>
                <a:lnTo>
                  <a:pt x="439115" y="26937"/>
                </a:lnTo>
                <a:lnTo>
                  <a:pt x="439115" y="26789"/>
                </a:lnTo>
                <a:lnTo>
                  <a:pt x="430335" y="10963"/>
                </a:lnTo>
                <a:lnTo>
                  <a:pt x="431873" y="7739"/>
                </a:lnTo>
                <a:lnTo>
                  <a:pt x="438124" y="2877"/>
                </a:lnTo>
                <a:lnTo>
                  <a:pt x="441993" y="1637"/>
                </a:lnTo>
                <a:lnTo>
                  <a:pt x="451122" y="1637"/>
                </a:lnTo>
                <a:lnTo>
                  <a:pt x="454941" y="2877"/>
                </a:lnTo>
                <a:lnTo>
                  <a:pt x="458017" y="5357"/>
                </a:lnTo>
                <a:lnTo>
                  <a:pt x="458612" y="5804"/>
                </a:lnTo>
                <a:lnTo>
                  <a:pt x="443383" y="5804"/>
                </a:lnTo>
                <a:lnTo>
                  <a:pt x="440703" y="6647"/>
                </a:lnTo>
                <a:lnTo>
                  <a:pt x="436338" y="10021"/>
                </a:lnTo>
                <a:lnTo>
                  <a:pt x="435295" y="12154"/>
                </a:lnTo>
                <a:lnTo>
                  <a:pt x="435246" y="18107"/>
                </a:lnTo>
                <a:lnTo>
                  <a:pt x="436239" y="20538"/>
                </a:lnTo>
                <a:lnTo>
                  <a:pt x="438223" y="22324"/>
                </a:lnTo>
                <a:lnTo>
                  <a:pt x="440306" y="24110"/>
                </a:lnTo>
                <a:lnTo>
                  <a:pt x="443035" y="25003"/>
                </a:lnTo>
                <a:lnTo>
                  <a:pt x="458397" y="25003"/>
                </a:lnTo>
                <a:lnTo>
                  <a:pt x="456925" y="25995"/>
                </a:lnTo>
                <a:lnTo>
                  <a:pt x="454148" y="26789"/>
                </a:lnTo>
                <a:lnTo>
                  <a:pt x="454148" y="26937"/>
                </a:lnTo>
                <a:lnTo>
                  <a:pt x="457620" y="27731"/>
                </a:lnTo>
                <a:lnTo>
                  <a:pt x="459797" y="29021"/>
                </a:lnTo>
                <a:lnTo>
                  <a:pt x="442291" y="29021"/>
                </a:lnTo>
                <a:lnTo>
                  <a:pt x="438967" y="30112"/>
                </a:lnTo>
                <a:lnTo>
                  <a:pt x="436586" y="32295"/>
                </a:lnTo>
                <a:lnTo>
                  <a:pt x="434204" y="34379"/>
                </a:lnTo>
                <a:lnTo>
                  <a:pt x="433056" y="37058"/>
                </a:lnTo>
                <a:lnTo>
                  <a:pt x="433014" y="44301"/>
                </a:lnTo>
                <a:lnTo>
                  <a:pt x="434254" y="47227"/>
                </a:lnTo>
                <a:lnTo>
                  <a:pt x="436852" y="49509"/>
                </a:lnTo>
                <a:lnTo>
                  <a:pt x="439215" y="51494"/>
                </a:lnTo>
                <a:lnTo>
                  <a:pt x="442489" y="52536"/>
                </a:lnTo>
                <a:lnTo>
                  <a:pt x="459628" y="52536"/>
                </a:lnTo>
                <a:lnTo>
                  <a:pt x="456429" y="55264"/>
                </a:lnTo>
                <a:lnTo>
                  <a:pt x="452014" y="56703"/>
                </a:lnTo>
                <a:close/>
              </a:path>
              <a:path w="594995" h="66039">
                <a:moveTo>
                  <a:pt x="458397" y="25003"/>
                </a:moveTo>
                <a:lnTo>
                  <a:pt x="450278" y="25003"/>
                </a:lnTo>
                <a:lnTo>
                  <a:pt x="453155" y="24110"/>
                </a:lnTo>
                <a:lnTo>
                  <a:pt x="457024" y="20438"/>
                </a:lnTo>
                <a:lnTo>
                  <a:pt x="457976" y="18107"/>
                </a:lnTo>
                <a:lnTo>
                  <a:pt x="458017" y="12154"/>
                </a:lnTo>
                <a:lnTo>
                  <a:pt x="456975" y="9921"/>
                </a:lnTo>
                <a:lnTo>
                  <a:pt x="454892" y="8334"/>
                </a:lnTo>
                <a:lnTo>
                  <a:pt x="452808" y="6647"/>
                </a:lnTo>
                <a:lnTo>
                  <a:pt x="450030" y="5804"/>
                </a:lnTo>
                <a:lnTo>
                  <a:pt x="458612" y="5804"/>
                </a:lnTo>
                <a:lnTo>
                  <a:pt x="461191" y="7739"/>
                </a:lnTo>
                <a:lnTo>
                  <a:pt x="462779" y="10963"/>
                </a:lnTo>
                <a:lnTo>
                  <a:pt x="462720" y="18107"/>
                </a:lnTo>
                <a:lnTo>
                  <a:pt x="462050" y="20339"/>
                </a:lnTo>
                <a:lnTo>
                  <a:pt x="461929" y="20538"/>
                </a:lnTo>
                <a:lnTo>
                  <a:pt x="459059" y="24556"/>
                </a:lnTo>
                <a:lnTo>
                  <a:pt x="458397" y="25003"/>
                </a:lnTo>
                <a:close/>
              </a:path>
              <a:path w="594995" h="66039">
                <a:moveTo>
                  <a:pt x="459628" y="52536"/>
                </a:moveTo>
                <a:lnTo>
                  <a:pt x="450724" y="52536"/>
                </a:lnTo>
                <a:lnTo>
                  <a:pt x="454048" y="51494"/>
                </a:lnTo>
                <a:lnTo>
                  <a:pt x="456529" y="49410"/>
                </a:lnTo>
                <a:lnTo>
                  <a:pt x="459009" y="47227"/>
                </a:lnTo>
                <a:lnTo>
                  <a:pt x="460249" y="44301"/>
                </a:lnTo>
                <a:lnTo>
                  <a:pt x="460161" y="37058"/>
                </a:lnTo>
                <a:lnTo>
                  <a:pt x="459009" y="34478"/>
                </a:lnTo>
                <a:lnTo>
                  <a:pt x="456529" y="32295"/>
                </a:lnTo>
                <a:lnTo>
                  <a:pt x="454148" y="30112"/>
                </a:lnTo>
                <a:lnTo>
                  <a:pt x="450824" y="29021"/>
                </a:lnTo>
                <a:lnTo>
                  <a:pt x="459797" y="29021"/>
                </a:lnTo>
                <a:lnTo>
                  <a:pt x="460299" y="29319"/>
                </a:lnTo>
                <a:lnTo>
                  <a:pt x="464069" y="34081"/>
                </a:lnTo>
                <a:lnTo>
                  <a:pt x="465012" y="37058"/>
                </a:lnTo>
                <a:lnTo>
                  <a:pt x="465012" y="45590"/>
                </a:lnTo>
                <a:lnTo>
                  <a:pt x="463276" y="49509"/>
                </a:lnTo>
                <a:lnTo>
                  <a:pt x="459628" y="52536"/>
                </a:lnTo>
                <a:close/>
              </a:path>
              <a:path w="594995" h="66039">
                <a:moveTo>
                  <a:pt x="474946" y="65930"/>
                </a:moveTo>
                <a:lnTo>
                  <a:pt x="474946" y="62656"/>
                </a:lnTo>
                <a:lnTo>
                  <a:pt x="475938" y="62259"/>
                </a:lnTo>
                <a:lnTo>
                  <a:pt x="476782" y="61366"/>
                </a:lnTo>
                <a:lnTo>
                  <a:pt x="477476" y="59977"/>
                </a:lnTo>
                <a:lnTo>
                  <a:pt x="478171" y="58687"/>
                </a:lnTo>
                <a:lnTo>
                  <a:pt x="478325" y="57993"/>
                </a:lnTo>
                <a:lnTo>
                  <a:pt x="478369" y="55512"/>
                </a:lnTo>
                <a:lnTo>
                  <a:pt x="475244" y="55512"/>
                </a:lnTo>
                <a:lnTo>
                  <a:pt x="475244" y="47476"/>
                </a:lnTo>
                <a:lnTo>
                  <a:pt x="481644" y="47476"/>
                </a:lnTo>
                <a:lnTo>
                  <a:pt x="481644" y="57993"/>
                </a:lnTo>
                <a:lnTo>
                  <a:pt x="481048" y="60076"/>
                </a:lnTo>
                <a:lnTo>
                  <a:pt x="479748" y="62259"/>
                </a:lnTo>
                <a:lnTo>
                  <a:pt x="478766" y="64045"/>
                </a:lnTo>
                <a:lnTo>
                  <a:pt x="477129" y="65335"/>
                </a:lnTo>
                <a:lnTo>
                  <a:pt x="474946" y="65930"/>
                </a:lnTo>
                <a:close/>
              </a:path>
              <a:path w="594995" h="66039">
                <a:moveTo>
                  <a:pt x="513269" y="56703"/>
                </a:moveTo>
                <a:lnTo>
                  <a:pt x="509102" y="56703"/>
                </a:lnTo>
                <a:lnTo>
                  <a:pt x="532616" y="0"/>
                </a:lnTo>
                <a:lnTo>
                  <a:pt x="536486" y="0"/>
                </a:lnTo>
                <a:lnTo>
                  <a:pt x="513269" y="56703"/>
                </a:lnTo>
                <a:close/>
              </a:path>
              <a:path w="594995" h="66039">
                <a:moveTo>
                  <a:pt x="565471" y="20538"/>
                </a:moveTo>
                <a:lnTo>
                  <a:pt x="560708" y="20538"/>
                </a:lnTo>
                <a:lnTo>
                  <a:pt x="560708" y="14337"/>
                </a:lnTo>
                <a:lnTo>
                  <a:pt x="562196" y="9971"/>
                </a:lnTo>
                <a:lnTo>
                  <a:pt x="565173" y="6697"/>
                </a:lnTo>
                <a:lnTo>
                  <a:pt x="568149" y="3323"/>
                </a:lnTo>
                <a:lnTo>
                  <a:pt x="572366" y="1637"/>
                </a:lnTo>
                <a:lnTo>
                  <a:pt x="582785" y="1637"/>
                </a:lnTo>
                <a:lnTo>
                  <a:pt x="586753" y="3026"/>
                </a:lnTo>
                <a:lnTo>
                  <a:pt x="589729" y="5804"/>
                </a:lnTo>
                <a:lnTo>
                  <a:pt x="573855" y="5804"/>
                </a:lnTo>
                <a:lnTo>
                  <a:pt x="570977" y="6994"/>
                </a:lnTo>
                <a:lnTo>
                  <a:pt x="566810" y="11757"/>
                </a:lnTo>
                <a:lnTo>
                  <a:pt x="565669" y="15130"/>
                </a:lnTo>
                <a:lnTo>
                  <a:pt x="565471" y="19496"/>
                </a:lnTo>
                <a:lnTo>
                  <a:pt x="565471" y="20538"/>
                </a:lnTo>
                <a:close/>
              </a:path>
              <a:path w="594995" h="66039">
                <a:moveTo>
                  <a:pt x="594641" y="55512"/>
                </a:moveTo>
                <a:lnTo>
                  <a:pt x="559518" y="55512"/>
                </a:lnTo>
                <a:lnTo>
                  <a:pt x="559518" y="51543"/>
                </a:lnTo>
                <a:lnTo>
                  <a:pt x="580453" y="30856"/>
                </a:lnTo>
                <a:lnTo>
                  <a:pt x="584371" y="27781"/>
                </a:lnTo>
                <a:lnTo>
                  <a:pt x="588539" y="22820"/>
                </a:lnTo>
                <a:lnTo>
                  <a:pt x="589581" y="19942"/>
                </a:lnTo>
                <a:lnTo>
                  <a:pt x="589581" y="13394"/>
                </a:lnTo>
                <a:lnTo>
                  <a:pt x="588440" y="10765"/>
                </a:lnTo>
                <a:lnTo>
                  <a:pt x="586157" y="8780"/>
                </a:lnTo>
                <a:lnTo>
                  <a:pt x="583975" y="6796"/>
                </a:lnTo>
                <a:lnTo>
                  <a:pt x="581098" y="5804"/>
                </a:lnTo>
                <a:lnTo>
                  <a:pt x="589729" y="5804"/>
                </a:lnTo>
                <a:lnTo>
                  <a:pt x="592806" y="8483"/>
                </a:lnTo>
                <a:lnTo>
                  <a:pt x="594343" y="12104"/>
                </a:lnTo>
                <a:lnTo>
                  <a:pt x="594277" y="20538"/>
                </a:lnTo>
                <a:lnTo>
                  <a:pt x="573706" y="40084"/>
                </a:lnTo>
                <a:lnTo>
                  <a:pt x="570283" y="42614"/>
                </a:lnTo>
                <a:lnTo>
                  <a:pt x="566413" y="46880"/>
                </a:lnTo>
                <a:lnTo>
                  <a:pt x="565272" y="48964"/>
                </a:lnTo>
                <a:lnTo>
                  <a:pt x="564876" y="51047"/>
                </a:lnTo>
                <a:lnTo>
                  <a:pt x="594641" y="51047"/>
                </a:lnTo>
                <a:lnTo>
                  <a:pt x="594641" y="5551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586958" y="2778427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586584" y="2876602"/>
            <a:ext cx="476" cy="31909"/>
          </a:xfrm>
          <a:custGeom>
            <a:avLst/>
            <a:gdLst/>
            <a:ahLst/>
            <a:cxnLst/>
            <a:rect l="l" t="t" r="r" b="b"/>
            <a:pathLst>
              <a:path w="634" h="42544">
                <a:moveTo>
                  <a:pt x="0" y="41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571939" y="265049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571939" y="265049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09"/>
                </a:lnTo>
                <a:lnTo>
                  <a:pt x="5924" y="6187"/>
                </a:lnTo>
                <a:lnTo>
                  <a:pt x="12360" y="1659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4"/>
                </a:lnTo>
                <a:lnTo>
                  <a:pt x="34549" y="6174"/>
                </a:lnTo>
                <a:lnTo>
                  <a:pt x="38349" y="10149"/>
                </a:lnTo>
                <a:lnTo>
                  <a:pt x="40499" y="15524"/>
                </a:lnTo>
                <a:lnTo>
                  <a:pt x="40499" y="21149"/>
                </a:lnTo>
                <a:lnTo>
                  <a:pt x="38907" y="29380"/>
                </a:lnTo>
                <a:lnTo>
                  <a:pt x="34565" y="36103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3"/>
                </a:lnTo>
                <a:lnTo>
                  <a:pt x="1589" y="29380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586959" y="2682241"/>
            <a:ext cx="476" cy="27146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601864" y="2666359"/>
            <a:ext cx="599123" cy="257651"/>
          </a:xfrm>
          <a:custGeom>
            <a:avLst/>
            <a:gdLst/>
            <a:ahLst/>
            <a:cxnLst/>
            <a:rect l="l" t="t" r="r" b="b"/>
            <a:pathLst>
              <a:path w="798829" h="343535">
                <a:moveTo>
                  <a:pt x="599" y="0"/>
                </a:moveTo>
                <a:lnTo>
                  <a:pt x="67028" y="780"/>
                </a:lnTo>
                <a:lnTo>
                  <a:pt x="133047" y="3062"/>
                </a:lnTo>
                <a:lnTo>
                  <a:pt x="198247" y="6758"/>
                </a:lnTo>
                <a:lnTo>
                  <a:pt x="262216" y="11779"/>
                </a:lnTo>
                <a:lnTo>
                  <a:pt x="324544" y="18037"/>
                </a:lnTo>
                <a:lnTo>
                  <a:pt x="384820" y="25444"/>
                </a:lnTo>
                <a:lnTo>
                  <a:pt x="442634" y="33911"/>
                </a:lnTo>
                <a:lnTo>
                  <a:pt x="497574" y="43349"/>
                </a:lnTo>
                <a:lnTo>
                  <a:pt x="549230" y="53671"/>
                </a:lnTo>
                <a:lnTo>
                  <a:pt x="597191" y="64788"/>
                </a:lnTo>
                <a:lnTo>
                  <a:pt x="641046" y="76612"/>
                </a:lnTo>
                <a:lnTo>
                  <a:pt x="680385" y="89055"/>
                </a:lnTo>
                <a:lnTo>
                  <a:pt x="743871" y="115442"/>
                </a:lnTo>
                <a:lnTo>
                  <a:pt x="784362" y="143242"/>
                </a:lnTo>
                <a:lnTo>
                  <a:pt x="798573" y="171749"/>
                </a:lnTo>
                <a:lnTo>
                  <a:pt x="794933" y="186047"/>
                </a:lnTo>
                <a:lnTo>
                  <a:pt x="767121" y="214289"/>
                </a:lnTo>
                <a:lnTo>
                  <a:pt x="714669" y="241471"/>
                </a:lnTo>
                <a:lnTo>
                  <a:pt x="640862" y="266886"/>
                </a:lnTo>
                <a:lnTo>
                  <a:pt x="596978" y="278710"/>
                </a:lnTo>
                <a:lnTo>
                  <a:pt x="548986" y="289827"/>
                </a:lnTo>
                <a:lnTo>
                  <a:pt x="497298" y="300149"/>
                </a:lnTo>
                <a:lnTo>
                  <a:pt x="442324" y="309588"/>
                </a:lnTo>
                <a:lnTo>
                  <a:pt x="384476" y="318054"/>
                </a:lnTo>
                <a:lnTo>
                  <a:pt x="324162" y="325461"/>
                </a:lnTo>
                <a:lnTo>
                  <a:pt x="261795" y="331719"/>
                </a:lnTo>
                <a:lnTo>
                  <a:pt x="197785" y="336740"/>
                </a:lnTo>
                <a:lnTo>
                  <a:pt x="132542" y="340436"/>
                </a:lnTo>
                <a:lnTo>
                  <a:pt x="66476" y="342718"/>
                </a:lnTo>
                <a:lnTo>
                  <a:pt x="0" y="3434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259247" y="245402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89"/>
                </a:lnTo>
                <a:lnTo>
                  <a:pt x="0" y="9268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259247" y="245402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89"/>
                </a:lnTo>
                <a:lnTo>
                  <a:pt x="0" y="9268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382060" y="2466401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259247" y="255202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259247" y="2552020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382060" y="2564391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585608" y="2523446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585551" y="2621472"/>
            <a:ext cx="1905" cy="29051"/>
          </a:xfrm>
          <a:custGeom>
            <a:avLst/>
            <a:gdLst/>
            <a:ahLst/>
            <a:cxnLst/>
            <a:rect l="l" t="t" r="r" b="b"/>
            <a:pathLst>
              <a:path w="2540" h="38735">
                <a:moveTo>
                  <a:pt x="20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570870" y="239182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570870" y="239182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6585609" y="2423648"/>
            <a:ext cx="476" cy="30480"/>
          </a:xfrm>
          <a:custGeom>
            <a:avLst/>
            <a:gdLst/>
            <a:ahLst/>
            <a:cxnLst/>
            <a:rect l="l" t="t" r="r" b="b"/>
            <a:pathLst>
              <a:path w="634" h="40639">
                <a:moveTo>
                  <a:pt x="0" y="404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601190" y="2407599"/>
            <a:ext cx="587216" cy="259080"/>
          </a:xfrm>
          <a:custGeom>
            <a:avLst/>
            <a:gdLst/>
            <a:ahLst/>
            <a:cxnLst/>
            <a:rect l="l" t="t" r="r" b="b"/>
            <a:pathLst>
              <a:path w="782954" h="345439">
                <a:moveTo>
                  <a:pt x="1499" y="345011"/>
                </a:moveTo>
                <a:lnTo>
                  <a:pt x="70320" y="344134"/>
                </a:lnTo>
                <a:lnTo>
                  <a:pt x="138668" y="341570"/>
                </a:lnTo>
                <a:lnTo>
                  <a:pt x="206064" y="337427"/>
                </a:lnTo>
                <a:lnTo>
                  <a:pt x="272033" y="331810"/>
                </a:lnTo>
                <a:lnTo>
                  <a:pt x="336095" y="324823"/>
                </a:lnTo>
                <a:lnTo>
                  <a:pt x="397773" y="316572"/>
                </a:lnTo>
                <a:lnTo>
                  <a:pt x="456591" y="307162"/>
                </a:lnTo>
                <a:lnTo>
                  <a:pt x="512070" y="296699"/>
                </a:lnTo>
                <a:lnTo>
                  <a:pt x="563732" y="285288"/>
                </a:lnTo>
                <a:lnTo>
                  <a:pt x="611101" y="273034"/>
                </a:lnTo>
                <a:lnTo>
                  <a:pt x="653699" y="260043"/>
                </a:lnTo>
                <a:lnTo>
                  <a:pt x="691048" y="246420"/>
                </a:lnTo>
                <a:lnTo>
                  <a:pt x="748090" y="217699"/>
                </a:lnTo>
                <a:lnTo>
                  <a:pt x="778406" y="187715"/>
                </a:lnTo>
                <a:lnTo>
                  <a:pt x="782348" y="172512"/>
                </a:lnTo>
                <a:lnTo>
                  <a:pt x="778340" y="157307"/>
                </a:lnTo>
                <a:lnTo>
                  <a:pt x="747889" y="127318"/>
                </a:lnTo>
                <a:lnTo>
                  <a:pt x="690708" y="98595"/>
                </a:lnTo>
                <a:lnTo>
                  <a:pt x="653286" y="84971"/>
                </a:lnTo>
                <a:lnTo>
                  <a:pt x="610612" y="71979"/>
                </a:lnTo>
                <a:lnTo>
                  <a:pt x="563164" y="59725"/>
                </a:lnTo>
                <a:lnTo>
                  <a:pt x="511418" y="48313"/>
                </a:lnTo>
                <a:lnTo>
                  <a:pt x="455853" y="37850"/>
                </a:lnTo>
                <a:lnTo>
                  <a:pt x="396944" y="28440"/>
                </a:lnTo>
                <a:lnTo>
                  <a:pt x="335169" y="20189"/>
                </a:lnTo>
                <a:lnTo>
                  <a:pt x="271005" y="13201"/>
                </a:lnTo>
                <a:lnTo>
                  <a:pt x="204929" y="7584"/>
                </a:lnTo>
                <a:lnTo>
                  <a:pt x="137418" y="3440"/>
                </a:lnTo>
                <a:lnTo>
                  <a:pt x="68949" y="877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259247" y="2195310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259247" y="2195310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382060" y="2207683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259247" y="229330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259247" y="229330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10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8A80D1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382060" y="2305681"/>
            <a:ext cx="406718" cy="56674"/>
          </a:xfrm>
          <a:custGeom>
            <a:avLst/>
            <a:gdLst/>
            <a:ahLst/>
            <a:cxnLst/>
            <a:rect l="l" t="t" r="r" b="b"/>
            <a:pathLst>
              <a:path w="542290" h="75564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2290" h="75564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2290" h="75564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2290" h="75564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2290" h="75564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2290" h="75564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2290" h="75564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2290" h="75564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2290" h="75564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2290" h="75564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2290" h="75564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2290" h="75564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2290" h="75564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2290" h="75564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2290" h="75564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2290" h="75564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2290" h="75564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2290" h="75564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2290" h="75564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2290" h="75564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2290" h="75564">
                <a:moveTo>
                  <a:pt x="427929" y="62805"/>
                </a:moveTo>
                <a:lnTo>
                  <a:pt x="422274" y="62805"/>
                </a:lnTo>
                <a:lnTo>
                  <a:pt x="422274" y="16668"/>
                </a:lnTo>
                <a:lnTo>
                  <a:pt x="405903" y="16668"/>
                </a:lnTo>
                <a:lnTo>
                  <a:pt x="405903" y="12650"/>
                </a:lnTo>
                <a:lnTo>
                  <a:pt x="410963" y="12551"/>
                </a:lnTo>
                <a:lnTo>
                  <a:pt x="414486" y="12104"/>
                </a:lnTo>
                <a:lnTo>
                  <a:pt x="416470" y="11310"/>
                </a:lnTo>
                <a:lnTo>
                  <a:pt x="418553" y="10517"/>
                </a:lnTo>
                <a:lnTo>
                  <a:pt x="420091" y="9276"/>
                </a:lnTo>
                <a:lnTo>
                  <a:pt x="421084" y="7590"/>
                </a:lnTo>
                <a:lnTo>
                  <a:pt x="422174" y="5903"/>
                </a:lnTo>
                <a:lnTo>
                  <a:pt x="422919" y="3571"/>
                </a:lnTo>
                <a:lnTo>
                  <a:pt x="423315" y="595"/>
                </a:lnTo>
                <a:lnTo>
                  <a:pt x="427929" y="595"/>
                </a:lnTo>
                <a:lnTo>
                  <a:pt x="427929" y="62805"/>
                </a:lnTo>
                <a:close/>
              </a:path>
              <a:path w="542290" h="75564">
                <a:moveTo>
                  <a:pt x="456955" y="22175"/>
                </a:moveTo>
                <a:lnTo>
                  <a:pt x="451447" y="22175"/>
                </a:lnTo>
                <a:lnTo>
                  <a:pt x="451447" y="14833"/>
                </a:lnTo>
                <a:lnTo>
                  <a:pt x="453134" y="9673"/>
                </a:lnTo>
                <a:lnTo>
                  <a:pt x="456508" y="5804"/>
                </a:lnTo>
                <a:lnTo>
                  <a:pt x="459981" y="1934"/>
                </a:lnTo>
                <a:lnTo>
                  <a:pt x="464892" y="0"/>
                </a:lnTo>
                <a:lnTo>
                  <a:pt x="477095" y="0"/>
                </a:lnTo>
                <a:lnTo>
                  <a:pt x="481759" y="1587"/>
                </a:lnTo>
                <a:lnTo>
                  <a:pt x="485232" y="4762"/>
                </a:lnTo>
                <a:lnTo>
                  <a:pt x="466727" y="4762"/>
                </a:lnTo>
                <a:lnTo>
                  <a:pt x="463304" y="6201"/>
                </a:lnTo>
                <a:lnTo>
                  <a:pt x="458443" y="11856"/>
                </a:lnTo>
                <a:lnTo>
                  <a:pt x="457153" y="15775"/>
                </a:lnTo>
                <a:lnTo>
                  <a:pt x="456955" y="20835"/>
                </a:lnTo>
                <a:lnTo>
                  <a:pt x="456955" y="22175"/>
                </a:lnTo>
                <a:close/>
              </a:path>
              <a:path w="542290" h="75564">
                <a:moveTo>
                  <a:pt x="490888" y="62805"/>
                </a:moveTo>
                <a:lnTo>
                  <a:pt x="449960" y="62805"/>
                </a:lnTo>
                <a:lnTo>
                  <a:pt x="449960" y="58241"/>
                </a:lnTo>
                <a:lnTo>
                  <a:pt x="474318" y="34131"/>
                </a:lnTo>
                <a:lnTo>
                  <a:pt x="478832" y="30559"/>
                </a:lnTo>
                <a:lnTo>
                  <a:pt x="481213" y="27681"/>
                </a:lnTo>
                <a:lnTo>
                  <a:pt x="483693" y="24804"/>
                </a:lnTo>
                <a:lnTo>
                  <a:pt x="484934" y="21431"/>
                </a:lnTo>
                <a:lnTo>
                  <a:pt x="484934" y="13791"/>
                </a:lnTo>
                <a:lnTo>
                  <a:pt x="483644" y="10715"/>
                </a:lnTo>
                <a:lnTo>
                  <a:pt x="478485" y="5953"/>
                </a:lnTo>
                <a:lnTo>
                  <a:pt x="475161" y="4762"/>
                </a:lnTo>
                <a:lnTo>
                  <a:pt x="485232" y="4762"/>
                </a:lnTo>
                <a:lnTo>
                  <a:pt x="488803" y="7937"/>
                </a:lnTo>
                <a:lnTo>
                  <a:pt x="490589" y="12203"/>
                </a:lnTo>
                <a:lnTo>
                  <a:pt x="490474" y="22175"/>
                </a:lnTo>
                <a:lnTo>
                  <a:pt x="489250" y="25846"/>
                </a:lnTo>
                <a:lnTo>
                  <a:pt x="483991" y="33287"/>
                </a:lnTo>
                <a:lnTo>
                  <a:pt x="479179" y="37256"/>
                </a:lnTo>
                <a:lnTo>
                  <a:pt x="466579" y="44896"/>
                </a:lnTo>
                <a:lnTo>
                  <a:pt x="462659" y="47823"/>
                </a:lnTo>
                <a:lnTo>
                  <a:pt x="458095" y="52784"/>
                </a:lnTo>
                <a:lnTo>
                  <a:pt x="456706" y="55215"/>
                </a:lnTo>
                <a:lnTo>
                  <a:pt x="456210" y="57596"/>
                </a:lnTo>
                <a:lnTo>
                  <a:pt x="490888" y="57596"/>
                </a:lnTo>
                <a:lnTo>
                  <a:pt x="490888" y="62805"/>
                </a:lnTo>
                <a:close/>
              </a:path>
              <a:path w="542290" h="75564">
                <a:moveTo>
                  <a:pt x="527155" y="64144"/>
                </a:moveTo>
                <a:lnTo>
                  <a:pt x="514455" y="64144"/>
                </a:lnTo>
                <a:lnTo>
                  <a:pt x="509295" y="62458"/>
                </a:lnTo>
                <a:lnTo>
                  <a:pt x="501358" y="55711"/>
                </a:lnTo>
                <a:lnTo>
                  <a:pt x="499395" y="51246"/>
                </a:lnTo>
                <a:lnTo>
                  <a:pt x="499484" y="41423"/>
                </a:lnTo>
                <a:lnTo>
                  <a:pt x="500465" y="38347"/>
                </a:lnTo>
                <a:lnTo>
                  <a:pt x="504831" y="32196"/>
                </a:lnTo>
                <a:lnTo>
                  <a:pt x="507956" y="30261"/>
                </a:lnTo>
                <a:lnTo>
                  <a:pt x="512024" y="29467"/>
                </a:lnTo>
                <a:lnTo>
                  <a:pt x="512024" y="29319"/>
                </a:lnTo>
                <a:lnTo>
                  <a:pt x="501904" y="10864"/>
                </a:lnTo>
                <a:lnTo>
                  <a:pt x="503690" y="7094"/>
                </a:lnTo>
                <a:lnTo>
                  <a:pt x="510933" y="1438"/>
                </a:lnTo>
                <a:lnTo>
                  <a:pt x="515397" y="0"/>
                </a:lnTo>
                <a:lnTo>
                  <a:pt x="526014" y="0"/>
                </a:lnTo>
                <a:lnTo>
                  <a:pt x="530529" y="1438"/>
                </a:lnTo>
                <a:lnTo>
                  <a:pt x="534789" y="4762"/>
                </a:lnTo>
                <a:lnTo>
                  <a:pt x="517035" y="4762"/>
                </a:lnTo>
                <a:lnTo>
                  <a:pt x="513860" y="5754"/>
                </a:lnTo>
                <a:lnTo>
                  <a:pt x="508700" y="9723"/>
                </a:lnTo>
                <a:lnTo>
                  <a:pt x="507459" y="12253"/>
                </a:lnTo>
                <a:lnTo>
                  <a:pt x="507410" y="19198"/>
                </a:lnTo>
                <a:lnTo>
                  <a:pt x="508601" y="22026"/>
                </a:lnTo>
                <a:lnTo>
                  <a:pt x="513364" y="26193"/>
                </a:lnTo>
                <a:lnTo>
                  <a:pt x="516538" y="27235"/>
                </a:lnTo>
                <a:lnTo>
                  <a:pt x="534348" y="27235"/>
                </a:lnTo>
                <a:lnTo>
                  <a:pt x="532711" y="28326"/>
                </a:lnTo>
                <a:lnTo>
                  <a:pt x="529437" y="29319"/>
                </a:lnTo>
                <a:lnTo>
                  <a:pt x="529437" y="29467"/>
                </a:lnTo>
                <a:lnTo>
                  <a:pt x="533604" y="30360"/>
                </a:lnTo>
                <a:lnTo>
                  <a:pt x="536178" y="31849"/>
                </a:lnTo>
                <a:lnTo>
                  <a:pt x="515695" y="31849"/>
                </a:lnTo>
                <a:lnTo>
                  <a:pt x="511825" y="33089"/>
                </a:lnTo>
                <a:lnTo>
                  <a:pt x="509048" y="35569"/>
                </a:lnTo>
                <a:lnTo>
                  <a:pt x="506368" y="38050"/>
                </a:lnTo>
                <a:lnTo>
                  <a:pt x="505070" y="41225"/>
                </a:lnTo>
                <a:lnTo>
                  <a:pt x="505029" y="49758"/>
                </a:lnTo>
                <a:lnTo>
                  <a:pt x="506468" y="53181"/>
                </a:lnTo>
                <a:lnTo>
                  <a:pt x="512223" y="58142"/>
                </a:lnTo>
                <a:lnTo>
                  <a:pt x="516042" y="59382"/>
                </a:lnTo>
                <a:lnTo>
                  <a:pt x="536103" y="59382"/>
                </a:lnTo>
                <a:lnTo>
                  <a:pt x="532315" y="62507"/>
                </a:lnTo>
                <a:lnTo>
                  <a:pt x="527155" y="64144"/>
                </a:lnTo>
                <a:close/>
              </a:path>
              <a:path w="542290" h="75564">
                <a:moveTo>
                  <a:pt x="534348" y="27235"/>
                </a:moveTo>
                <a:lnTo>
                  <a:pt x="524973" y="27235"/>
                </a:lnTo>
                <a:lnTo>
                  <a:pt x="528345" y="26193"/>
                </a:lnTo>
                <a:lnTo>
                  <a:pt x="530628" y="24110"/>
                </a:lnTo>
                <a:lnTo>
                  <a:pt x="532910" y="21927"/>
                </a:lnTo>
                <a:lnTo>
                  <a:pt x="534011" y="19198"/>
                </a:lnTo>
                <a:lnTo>
                  <a:pt x="534051" y="12253"/>
                </a:lnTo>
                <a:lnTo>
                  <a:pt x="532860" y="9624"/>
                </a:lnTo>
                <a:lnTo>
                  <a:pt x="530479" y="7739"/>
                </a:lnTo>
                <a:lnTo>
                  <a:pt x="528098" y="5754"/>
                </a:lnTo>
                <a:lnTo>
                  <a:pt x="524873" y="4762"/>
                </a:lnTo>
                <a:lnTo>
                  <a:pt x="534789" y="4762"/>
                </a:lnTo>
                <a:lnTo>
                  <a:pt x="537870" y="7094"/>
                </a:lnTo>
                <a:lnTo>
                  <a:pt x="539706" y="10864"/>
                </a:lnTo>
                <a:lnTo>
                  <a:pt x="539614" y="19198"/>
                </a:lnTo>
                <a:lnTo>
                  <a:pt x="538813" y="21778"/>
                </a:lnTo>
                <a:lnTo>
                  <a:pt x="537027" y="24258"/>
                </a:lnTo>
                <a:lnTo>
                  <a:pt x="535242" y="26640"/>
                </a:lnTo>
                <a:lnTo>
                  <a:pt x="534348" y="27235"/>
                </a:lnTo>
                <a:close/>
              </a:path>
              <a:path w="542290" h="75564">
                <a:moveTo>
                  <a:pt x="536103" y="59382"/>
                </a:moveTo>
                <a:lnTo>
                  <a:pt x="525667" y="59382"/>
                </a:lnTo>
                <a:lnTo>
                  <a:pt x="529487" y="58142"/>
                </a:lnTo>
                <a:lnTo>
                  <a:pt x="532265" y="55661"/>
                </a:lnTo>
                <a:lnTo>
                  <a:pt x="535142" y="53181"/>
                </a:lnTo>
                <a:lnTo>
                  <a:pt x="536581" y="49758"/>
                </a:lnTo>
                <a:lnTo>
                  <a:pt x="536495" y="41225"/>
                </a:lnTo>
                <a:lnTo>
                  <a:pt x="535192" y="38199"/>
                </a:lnTo>
                <a:lnTo>
                  <a:pt x="532414" y="35718"/>
                </a:lnTo>
                <a:lnTo>
                  <a:pt x="529635" y="33139"/>
                </a:lnTo>
                <a:lnTo>
                  <a:pt x="525717" y="31849"/>
                </a:lnTo>
                <a:lnTo>
                  <a:pt x="536178" y="31849"/>
                </a:lnTo>
                <a:lnTo>
                  <a:pt x="536779" y="32196"/>
                </a:lnTo>
                <a:lnTo>
                  <a:pt x="541145" y="37752"/>
                </a:lnTo>
                <a:lnTo>
                  <a:pt x="542236" y="41225"/>
                </a:lnTo>
                <a:lnTo>
                  <a:pt x="542236" y="51246"/>
                </a:lnTo>
                <a:lnTo>
                  <a:pt x="540252" y="55860"/>
                </a:lnTo>
                <a:lnTo>
                  <a:pt x="536103" y="59382"/>
                </a:lnTo>
                <a:close/>
              </a:path>
            </a:pathLst>
          </a:custGeom>
          <a:solidFill>
            <a:srgbClr val="8A80D1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585608" y="2264726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585609" y="2362798"/>
            <a:ext cx="476" cy="29051"/>
          </a:xfrm>
          <a:custGeom>
            <a:avLst/>
            <a:gdLst/>
            <a:ahLst/>
            <a:cxnLst/>
            <a:rect l="l" t="t" r="r" b="b"/>
            <a:pathLst>
              <a:path w="634" h="38735">
                <a:moveTo>
                  <a:pt x="5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570870" y="2136696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570870" y="2136695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585609" y="2168311"/>
            <a:ext cx="476" cy="27146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0" y="35999"/>
                </a:move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601246" y="2152534"/>
            <a:ext cx="599599" cy="255270"/>
          </a:xfrm>
          <a:custGeom>
            <a:avLst/>
            <a:gdLst/>
            <a:ahLst/>
            <a:cxnLst/>
            <a:rect l="l" t="t" r="r" b="b"/>
            <a:pathLst>
              <a:path w="799465" h="340360">
                <a:moveTo>
                  <a:pt x="0" y="340199"/>
                </a:moveTo>
                <a:lnTo>
                  <a:pt x="66547" y="339426"/>
                </a:lnTo>
                <a:lnTo>
                  <a:pt x="132682" y="337165"/>
                </a:lnTo>
                <a:lnTo>
                  <a:pt x="197993" y="333505"/>
                </a:lnTo>
                <a:lnTo>
                  <a:pt x="262071" y="328532"/>
                </a:lnTo>
                <a:lnTo>
                  <a:pt x="324503" y="322334"/>
                </a:lnTo>
                <a:lnTo>
                  <a:pt x="384878" y="314999"/>
                </a:lnTo>
                <a:lnTo>
                  <a:pt x="442787" y="306613"/>
                </a:lnTo>
                <a:lnTo>
                  <a:pt x="497817" y="297266"/>
                </a:lnTo>
                <a:lnTo>
                  <a:pt x="549558" y="287043"/>
                </a:lnTo>
                <a:lnTo>
                  <a:pt x="597598" y="276032"/>
                </a:lnTo>
                <a:lnTo>
                  <a:pt x="641528" y="264322"/>
                </a:lnTo>
                <a:lnTo>
                  <a:pt x="680935" y="251999"/>
                </a:lnTo>
                <a:lnTo>
                  <a:pt x="744539" y="225866"/>
                </a:lnTo>
                <a:lnTo>
                  <a:pt x="785123" y="198332"/>
                </a:lnTo>
                <a:lnTo>
                  <a:pt x="799398" y="170099"/>
                </a:lnTo>
                <a:lnTo>
                  <a:pt x="795779" y="155939"/>
                </a:lnTo>
                <a:lnTo>
                  <a:pt x="767990" y="127968"/>
                </a:lnTo>
                <a:lnTo>
                  <a:pt x="715537" y="101047"/>
                </a:lnTo>
                <a:lnTo>
                  <a:pt x="641712" y="75876"/>
                </a:lnTo>
                <a:lnTo>
                  <a:pt x="597812" y="64166"/>
                </a:lnTo>
                <a:lnTo>
                  <a:pt x="549802" y="53156"/>
                </a:lnTo>
                <a:lnTo>
                  <a:pt x="498093" y="42933"/>
                </a:lnTo>
                <a:lnTo>
                  <a:pt x="443096" y="33585"/>
                </a:lnTo>
                <a:lnTo>
                  <a:pt x="385223" y="25199"/>
                </a:lnTo>
                <a:lnTo>
                  <a:pt x="324884" y="17864"/>
                </a:lnTo>
                <a:lnTo>
                  <a:pt x="262491" y="11666"/>
                </a:lnTo>
                <a:lnTo>
                  <a:pt x="198455" y="6693"/>
                </a:lnTo>
                <a:lnTo>
                  <a:pt x="133187" y="3033"/>
                </a:lnTo>
                <a:lnTo>
                  <a:pt x="67098" y="772"/>
                </a:lnTo>
                <a:lnTo>
                  <a:pt x="5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587184" y="2094423"/>
            <a:ext cx="476" cy="45244"/>
          </a:xfrm>
          <a:custGeom>
            <a:avLst/>
            <a:gdLst/>
            <a:ahLst/>
            <a:cxnLst/>
            <a:rect l="l" t="t" r="r" b="b"/>
            <a:pathLst>
              <a:path w="634" h="60325">
                <a:moveTo>
                  <a:pt x="87" y="-4762"/>
                </a:moveTo>
                <a:lnTo>
                  <a:pt x="87" y="64912"/>
                </a:lnTo>
              </a:path>
            </a:pathLst>
          </a:custGeom>
          <a:ln w="96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575501" y="2062005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0" y="43184"/>
                </a:lnTo>
                <a:lnTo>
                  <a:pt x="15849" y="0"/>
                </a:lnTo>
                <a:lnTo>
                  <a:pt x="31474" y="4326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575501" y="2062005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64"/>
                </a:moveTo>
                <a:lnTo>
                  <a:pt x="15849" y="0"/>
                </a:lnTo>
                <a:lnTo>
                  <a:pt x="0" y="43184"/>
                </a:lnTo>
                <a:lnTo>
                  <a:pt x="31474" y="432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553735" y="1930694"/>
            <a:ext cx="71914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750" kern="1200" spc="-4" dirty="0">
                <a:solidFill>
                  <a:prstClr val="black"/>
                </a:solidFill>
                <a:ea typeface="+mn-ea"/>
              </a:rPr>
              <a:t>..</a:t>
            </a:r>
            <a:endParaRPr sz="7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buClrTx/>
              <a:defRPr/>
            </a:pPr>
            <a:r>
              <a:rPr sz="750" kern="1200" dirty="0">
                <a:solidFill>
                  <a:prstClr val="black"/>
                </a:solidFill>
                <a:ea typeface="+mn-ea"/>
              </a:rPr>
              <a:t>.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587728" y="1957526"/>
            <a:ext cx="476" cy="54769"/>
          </a:xfrm>
          <a:custGeom>
            <a:avLst/>
            <a:gdLst/>
            <a:ahLst/>
            <a:cxnLst/>
            <a:rect l="l" t="t" r="r" b="b"/>
            <a:pathLst>
              <a:path w="634" h="73025">
                <a:moveTo>
                  <a:pt x="174" y="-4762"/>
                </a:moveTo>
                <a:lnTo>
                  <a:pt x="174" y="77212"/>
                </a:lnTo>
              </a:path>
            </a:pathLst>
          </a:custGeom>
          <a:ln w="98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576176" y="192510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0" y="43152"/>
                </a:lnTo>
                <a:lnTo>
                  <a:pt x="15949" y="0"/>
                </a:lnTo>
                <a:lnTo>
                  <a:pt x="31474" y="43297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576176" y="1925108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74" y="43297"/>
                </a:moveTo>
                <a:lnTo>
                  <a:pt x="15949" y="0"/>
                </a:lnTo>
                <a:lnTo>
                  <a:pt x="0" y="43152"/>
                </a:lnTo>
                <a:lnTo>
                  <a:pt x="31474" y="43297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261966" y="1684038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261966" y="1684038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384776" y="1696413"/>
            <a:ext cx="405289" cy="56674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261966" y="178202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261966" y="1782029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336635" y="1792952"/>
            <a:ext cx="501968" cy="58103"/>
          </a:xfrm>
          <a:custGeom>
            <a:avLst/>
            <a:gdLst/>
            <a:ahLst/>
            <a:cxnLst/>
            <a:rect l="l" t="t" r="r" b="b"/>
            <a:pathLst>
              <a:path w="669290" h="77469">
                <a:moveTo>
                  <a:pt x="7094" y="22472"/>
                </a:moveTo>
                <a:lnTo>
                  <a:pt x="1439" y="22472"/>
                </a:lnTo>
                <a:lnTo>
                  <a:pt x="1538" y="16321"/>
                </a:lnTo>
                <a:lnTo>
                  <a:pt x="3423" y="11360"/>
                </a:lnTo>
                <a:lnTo>
                  <a:pt x="10765" y="3819"/>
                </a:lnTo>
                <a:lnTo>
                  <a:pt x="15428" y="1934"/>
                </a:lnTo>
                <a:lnTo>
                  <a:pt x="26541" y="1934"/>
                </a:lnTo>
                <a:lnTo>
                  <a:pt x="31104" y="3323"/>
                </a:lnTo>
                <a:lnTo>
                  <a:pt x="35584" y="6697"/>
                </a:lnTo>
                <a:lnTo>
                  <a:pt x="16966" y="6697"/>
                </a:lnTo>
                <a:lnTo>
                  <a:pt x="13543" y="8036"/>
                </a:lnTo>
                <a:lnTo>
                  <a:pt x="8383" y="13394"/>
                </a:lnTo>
                <a:lnTo>
                  <a:pt x="7094" y="17164"/>
                </a:lnTo>
                <a:lnTo>
                  <a:pt x="7094" y="22472"/>
                </a:lnTo>
                <a:close/>
              </a:path>
              <a:path w="669290" h="77469">
                <a:moveTo>
                  <a:pt x="36052" y="61317"/>
                </a:moveTo>
                <a:lnTo>
                  <a:pt x="25697" y="61317"/>
                </a:lnTo>
                <a:lnTo>
                  <a:pt x="29468" y="60027"/>
                </a:lnTo>
                <a:lnTo>
                  <a:pt x="35619" y="54867"/>
                </a:lnTo>
                <a:lnTo>
                  <a:pt x="37157" y="51593"/>
                </a:lnTo>
                <a:lnTo>
                  <a:pt x="37157" y="43556"/>
                </a:lnTo>
                <a:lnTo>
                  <a:pt x="35817" y="40381"/>
                </a:lnTo>
                <a:lnTo>
                  <a:pt x="33139" y="38099"/>
                </a:lnTo>
                <a:lnTo>
                  <a:pt x="30459" y="35718"/>
                </a:lnTo>
                <a:lnTo>
                  <a:pt x="26789" y="34528"/>
                </a:lnTo>
                <a:lnTo>
                  <a:pt x="17512" y="34528"/>
                </a:lnTo>
                <a:lnTo>
                  <a:pt x="17512" y="29765"/>
                </a:lnTo>
                <a:lnTo>
                  <a:pt x="25796" y="29765"/>
                </a:lnTo>
                <a:lnTo>
                  <a:pt x="28674" y="28773"/>
                </a:lnTo>
                <a:lnTo>
                  <a:pt x="33535" y="24705"/>
                </a:lnTo>
                <a:lnTo>
                  <a:pt x="34776" y="21927"/>
                </a:lnTo>
                <a:lnTo>
                  <a:pt x="34776" y="14684"/>
                </a:lnTo>
                <a:lnTo>
                  <a:pt x="33535" y="11806"/>
                </a:lnTo>
                <a:lnTo>
                  <a:pt x="31055" y="9822"/>
                </a:lnTo>
                <a:lnTo>
                  <a:pt x="28574" y="7739"/>
                </a:lnTo>
                <a:lnTo>
                  <a:pt x="25301" y="6697"/>
                </a:lnTo>
                <a:lnTo>
                  <a:pt x="35584" y="6697"/>
                </a:lnTo>
                <a:lnTo>
                  <a:pt x="38546" y="8880"/>
                </a:lnTo>
                <a:lnTo>
                  <a:pt x="40431" y="12799"/>
                </a:lnTo>
                <a:lnTo>
                  <a:pt x="40431" y="21232"/>
                </a:lnTo>
                <a:lnTo>
                  <a:pt x="39488" y="24159"/>
                </a:lnTo>
                <a:lnTo>
                  <a:pt x="35817" y="29021"/>
                </a:lnTo>
                <a:lnTo>
                  <a:pt x="33287" y="30658"/>
                </a:lnTo>
                <a:lnTo>
                  <a:pt x="30014" y="31551"/>
                </a:lnTo>
                <a:lnTo>
                  <a:pt x="30014" y="31700"/>
                </a:lnTo>
                <a:lnTo>
                  <a:pt x="34280" y="32493"/>
                </a:lnTo>
                <a:lnTo>
                  <a:pt x="37455" y="34279"/>
                </a:lnTo>
                <a:lnTo>
                  <a:pt x="41622" y="39836"/>
                </a:lnTo>
                <a:lnTo>
                  <a:pt x="42664" y="43209"/>
                </a:lnTo>
                <a:lnTo>
                  <a:pt x="42664" y="52833"/>
                </a:lnTo>
                <a:lnTo>
                  <a:pt x="40629" y="57397"/>
                </a:lnTo>
                <a:lnTo>
                  <a:pt x="36052" y="61317"/>
                </a:lnTo>
                <a:close/>
              </a:path>
              <a:path w="669290" h="77469">
                <a:moveTo>
                  <a:pt x="27483" y="66079"/>
                </a:moveTo>
                <a:lnTo>
                  <a:pt x="15080" y="66079"/>
                </a:lnTo>
                <a:lnTo>
                  <a:pt x="9971" y="64343"/>
                </a:lnTo>
                <a:lnTo>
                  <a:pt x="5903" y="60870"/>
                </a:lnTo>
                <a:lnTo>
                  <a:pt x="1934" y="57298"/>
                </a:lnTo>
                <a:lnTo>
                  <a:pt x="112" y="52833"/>
                </a:lnTo>
                <a:lnTo>
                  <a:pt x="0" y="45144"/>
                </a:lnTo>
                <a:lnTo>
                  <a:pt x="99" y="44946"/>
                </a:lnTo>
                <a:lnTo>
                  <a:pt x="5754" y="44946"/>
                </a:lnTo>
                <a:lnTo>
                  <a:pt x="5754" y="50700"/>
                </a:lnTo>
                <a:lnTo>
                  <a:pt x="7143" y="54371"/>
                </a:lnTo>
                <a:lnTo>
                  <a:pt x="12699" y="59927"/>
                </a:lnTo>
                <a:lnTo>
                  <a:pt x="16470" y="61317"/>
                </a:lnTo>
                <a:lnTo>
                  <a:pt x="36052" y="61317"/>
                </a:lnTo>
                <a:lnTo>
                  <a:pt x="32593" y="64343"/>
                </a:lnTo>
                <a:lnTo>
                  <a:pt x="27483" y="66079"/>
                </a:lnTo>
                <a:close/>
              </a:path>
              <a:path w="669290" h="77469">
                <a:moveTo>
                  <a:pt x="53680" y="64740"/>
                </a:moveTo>
                <a:lnTo>
                  <a:pt x="46834" y="64740"/>
                </a:lnTo>
                <a:lnTo>
                  <a:pt x="64545" y="40927"/>
                </a:lnTo>
                <a:lnTo>
                  <a:pt x="48174" y="18901"/>
                </a:lnTo>
                <a:lnTo>
                  <a:pt x="55168" y="18901"/>
                </a:lnTo>
                <a:lnTo>
                  <a:pt x="68265" y="36313"/>
                </a:lnTo>
                <a:lnTo>
                  <a:pt x="74793" y="36313"/>
                </a:lnTo>
                <a:lnTo>
                  <a:pt x="71391" y="40778"/>
                </a:lnTo>
                <a:lnTo>
                  <a:pt x="74970" y="45541"/>
                </a:lnTo>
                <a:lnTo>
                  <a:pt x="67819" y="45541"/>
                </a:lnTo>
                <a:lnTo>
                  <a:pt x="53680" y="64740"/>
                </a:lnTo>
                <a:close/>
              </a:path>
              <a:path w="669290" h="77469">
                <a:moveTo>
                  <a:pt x="74793" y="36313"/>
                </a:moveTo>
                <a:lnTo>
                  <a:pt x="68265" y="36313"/>
                </a:lnTo>
                <a:lnTo>
                  <a:pt x="81065" y="18901"/>
                </a:lnTo>
                <a:lnTo>
                  <a:pt x="88060" y="18901"/>
                </a:lnTo>
                <a:lnTo>
                  <a:pt x="74793" y="36313"/>
                </a:lnTo>
                <a:close/>
              </a:path>
              <a:path w="669290" h="77469">
                <a:moveTo>
                  <a:pt x="89399" y="64740"/>
                </a:moveTo>
                <a:lnTo>
                  <a:pt x="82255" y="64740"/>
                </a:lnTo>
                <a:lnTo>
                  <a:pt x="67819" y="45541"/>
                </a:lnTo>
                <a:lnTo>
                  <a:pt x="74970" y="45541"/>
                </a:lnTo>
                <a:lnTo>
                  <a:pt x="89399" y="64740"/>
                </a:lnTo>
                <a:close/>
              </a:path>
              <a:path w="669290" h="77469">
                <a:moveTo>
                  <a:pt x="99241" y="22472"/>
                </a:moveTo>
                <a:lnTo>
                  <a:pt x="93586" y="22472"/>
                </a:lnTo>
                <a:lnTo>
                  <a:pt x="93685" y="16321"/>
                </a:lnTo>
                <a:lnTo>
                  <a:pt x="95570" y="11360"/>
                </a:lnTo>
                <a:lnTo>
                  <a:pt x="102912" y="3819"/>
                </a:lnTo>
                <a:lnTo>
                  <a:pt x="107576" y="1934"/>
                </a:lnTo>
                <a:lnTo>
                  <a:pt x="118688" y="1934"/>
                </a:lnTo>
                <a:lnTo>
                  <a:pt x="123252" y="3323"/>
                </a:lnTo>
                <a:lnTo>
                  <a:pt x="127732" y="6697"/>
                </a:lnTo>
                <a:lnTo>
                  <a:pt x="109114" y="6697"/>
                </a:lnTo>
                <a:lnTo>
                  <a:pt x="105691" y="8036"/>
                </a:lnTo>
                <a:lnTo>
                  <a:pt x="100531" y="13394"/>
                </a:lnTo>
                <a:lnTo>
                  <a:pt x="99241" y="17164"/>
                </a:lnTo>
                <a:lnTo>
                  <a:pt x="99241" y="22472"/>
                </a:lnTo>
                <a:close/>
              </a:path>
              <a:path w="669290" h="77469">
                <a:moveTo>
                  <a:pt x="128199" y="61317"/>
                </a:moveTo>
                <a:lnTo>
                  <a:pt x="117844" y="61317"/>
                </a:lnTo>
                <a:lnTo>
                  <a:pt x="121615" y="60027"/>
                </a:lnTo>
                <a:lnTo>
                  <a:pt x="127767" y="54867"/>
                </a:lnTo>
                <a:lnTo>
                  <a:pt x="129305" y="51593"/>
                </a:lnTo>
                <a:lnTo>
                  <a:pt x="129305" y="43556"/>
                </a:lnTo>
                <a:lnTo>
                  <a:pt x="127965" y="40381"/>
                </a:lnTo>
                <a:lnTo>
                  <a:pt x="125286" y="38099"/>
                </a:lnTo>
                <a:lnTo>
                  <a:pt x="122607" y="35718"/>
                </a:lnTo>
                <a:lnTo>
                  <a:pt x="118936" y="34528"/>
                </a:lnTo>
                <a:lnTo>
                  <a:pt x="109660" y="34528"/>
                </a:lnTo>
                <a:lnTo>
                  <a:pt x="109660" y="29765"/>
                </a:lnTo>
                <a:lnTo>
                  <a:pt x="117944" y="29765"/>
                </a:lnTo>
                <a:lnTo>
                  <a:pt x="120821" y="28773"/>
                </a:lnTo>
                <a:lnTo>
                  <a:pt x="125683" y="24705"/>
                </a:lnTo>
                <a:lnTo>
                  <a:pt x="126924" y="21927"/>
                </a:lnTo>
                <a:lnTo>
                  <a:pt x="126924" y="14684"/>
                </a:lnTo>
                <a:lnTo>
                  <a:pt x="125683" y="11806"/>
                </a:lnTo>
                <a:lnTo>
                  <a:pt x="123202" y="9822"/>
                </a:lnTo>
                <a:lnTo>
                  <a:pt x="120722" y="7739"/>
                </a:lnTo>
                <a:lnTo>
                  <a:pt x="117448" y="6697"/>
                </a:lnTo>
                <a:lnTo>
                  <a:pt x="127732" y="6697"/>
                </a:lnTo>
                <a:lnTo>
                  <a:pt x="130694" y="8880"/>
                </a:lnTo>
                <a:lnTo>
                  <a:pt x="132579" y="12799"/>
                </a:lnTo>
                <a:lnTo>
                  <a:pt x="132579" y="21232"/>
                </a:lnTo>
                <a:lnTo>
                  <a:pt x="131636" y="24159"/>
                </a:lnTo>
                <a:lnTo>
                  <a:pt x="127965" y="29021"/>
                </a:lnTo>
                <a:lnTo>
                  <a:pt x="125435" y="30658"/>
                </a:lnTo>
                <a:lnTo>
                  <a:pt x="122161" y="31551"/>
                </a:lnTo>
                <a:lnTo>
                  <a:pt x="122161" y="31700"/>
                </a:lnTo>
                <a:lnTo>
                  <a:pt x="126427" y="32493"/>
                </a:lnTo>
                <a:lnTo>
                  <a:pt x="129602" y="34279"/>
                </a:lnTo>
                <a:lnTo>
                  <a:pt x="133769" y="39836"/>
                </a:lnTo>
                <a:lnTo>
                  <a:pt x="134811" y="43209"/>
                </a:lnTo>
                <a:lnTo>
                  <a:pt x="134811" y="52833"/>
                </a:lnTo>
                <a:lnTo>
                  <a:pt x="132777" y="57397"/>
                </a:lnTo>
                <a:lnTo>
                  <a:pt x="128199" y="61317"/>
                </a:lnTo>
                <a:close/>
              </a:path>
              <a:path w="669290" h="77469">
                <a:moveTo>
                  <a:pt x="119630" y="66079"/>
                </a:moveTo>
                <a:lnTo>
                  <a:pt x="107229" y="66079"/>
                </a:lnTo>
                <a:lnTo>
                  <a:pt x="102119" y="64343"/>
                </a:lnTo>
                <a:lnTo>
                  <a:pt x="98051" y="60870"/>
                </a:lnTo>
                <a:lnTo>
                  <a:pt x="94082" y="57298"/>
                </a:lnTo>
                <a:lnTo>
                  <a:pt x="92259" y="52833"/>
                </a:lnTo>
                <a:lnTo>
                  <a:pt x="92147" y="45144"/>
                </a:lnTo>
                <a:lnTo>
                  <a:pt x="92246" y="44946"/>
                </a:lnTo>
                <a:lnTo>
                  <a:pt x="97902" y="44946"/>
                </a:lnTo>
                <a:lnTo>
                  <a:pt x="97902" y="50700"/>
                </a:lnTo>
                <a:lnTo>
                  <a:pt x="99291" y="54371"/>
                </a:lnTo>
                <a:lnTo>
                  <a:pt x="104847" y="59927"/>
                </a:lnTo>
                <a:lnTo>
                  <a:pt x="108618" y="61317"/>
                </a:lnTo>
                <a:lnTo>
                  <a:pt x="128199" y="61317"/>
                </a:lnTo>
                <a:lnTo>
                  <a:pt x="124741" y="64343"/>
                </a:lnTo>
                <a:lnTo>
                  <a:pt x="119630" y="66079"/>
                </a:lnTo>
                <a:close/>
              </a:path>
              <a:path w="669290" h="77469">
                <a:moveTo>
                  <a:pt x="193284" y="66079"/>
                </a:moveTo>
                <a:lnTo>
                  <a:pt x="181774" y="66079"/>
                </a:lnTo>
                <a:lnTo>
                  <a:pt x="176516" y="63797"/>
                </a:lnTo>
                <a:lnTo>
                  <a:pt x="172448" y="59233"/>
                </a:lnTo>
                <a:lnTo>
                  <a:pt x="168479" y="54669"/>
                </a:lnTo>
                <a:lnTo>
                  <a:pt x="166495" y="48865"/>
                </a:lnTo>
                <a:lnTo>
                  <a:pt x="166495" y="34776"/>
                </a:lnTo>
                <a:lnTo>
                  <a:pt x="168479" y="28971"/>
                </a:lnTo>
                <a:lnTo>
                  <a:pt x="176416" y="19843"/>
                </a:lnTo>
                <a:lnTo>
                  <a:pt x="181675" y="17561"/>
                </a:lnTo>
                <a:lnTo>
                  <a:pt x="193581" y="17561"/>
                </a:lnTo>
                <a:lnTo>
                  <a:pt x="197848" y="18950"/>
                </a:lnTo>
                <a:lnTo>
                  <a:pt x="201725" y="22324"/>
                </a:lnTo>
                <a:lnTo>
                  <a:pt x="183362" y="22324"/>
                </a:lnTo>
                <a:lnTo>
                  <a:pt x="179443" y="24209"/>
                </a:lnTo>
                <a:lnTo>
                  <a:pt x="176467" y="27979"/>
                </a:lnTo>
                <a:lnTo>
                  <a:pt x="173589" y="31749"/>
                </a:lnTo>
                <a:lnTo>
                  <a:pt x="172150" y="36363"/>
                </a:lnTo>
                <a:lnTo>
                  <a:pt x="172150" y="47277"/>
                </a:lnTo>
                <a:lnTo>
                  <a:pt x="173589" y="51891"/>
                </a:lnTo>
                <a:lnTo>
                  <a:pt x="176467" y="55661"/>
                </a:lnTo>
                <a:lnTo>
                  <a:pt x="179443" y="59431"/>
                </a:lnTo>
                <a:lnTo>
                  <a:pt x="183362" y="61317"/>
                </a:lnTo>
                <a:lnTo>
                  <a:pt x="201037" y="61317"/>
                </a:lnTo>
                <a:lnTo>
                  <a:pt x="197501" y="64541"/>
                </a:lnTo>
                <a:lnTo>
                  <a:pt x="193284" y="66079"/>
                </a:lnTo>
                <a:close/>
              </a:path>
              <a:path w="669290" h="77469">
                <a:moveTo>
                  <a:pt x="206828" y="33337"/>
                </a:moveTo>
                <a:lnTo>
                  <a:pt x="201172" y="33337"/>
                </a:lnTo>
                <a:lnTo>
                  <a:pt x="200378" y="29666"/>
                </a:lnTo>
                <a:lnTo>
                  <a:pt x="198890" y="26937"/>
                </a:lnTo>
                <a:lnTo>
                  <a:pt x="196708" y="25151"/>
                </a:lnTo>
                <a:lnTo>
                  <a:pt x="194524" y="23266"/>
                </a:lnTo>
                <a:lnTo>
                  <a:pt x="191696" y="22324"/>
                </a:lnTo>
                <a:lnTo>
                  <a:pt x="201725" y="22324"/>
                </a:lnTo>
                <a:lnTo>
                  <a:pt x="204297" y="24506"/>
                </a:lnTo>
                <a:lnTo>
                  <a:pt x="206232" y="28376"/>
                </a:lnTo>
                <a:lnTo>
                  <a:pt x="206828" y="33337"/>
                </a:lnTo>
                <a:close/>
              </a:path>
              <a:path w="669290" h="77469">
                <a:moveTo>
                  <a:pt x="201037" y="61317"/>
                </a:moveTo>
                <a:lnTo>
                  <a:pt x="191597" y="61317"/>
                </a:lnTo>
                <a:lnTo>
                  <a:pt x="194524" y="60126"/>
                </a:lnTo>
                <a:lnTo>
                  <a:pt x="197005" y="57745"/>
                </a:lnTo>
                <a:lnTo>
                  <a:pt x="199584" y="55363"/>
                </a:lnTo>
                <a:lnTo>
                  <a:pt x="201122" y="52238"/>
                </a:lnTo>
                <a:lnTo>
                  <a:pt x="201619" y="48368"/>
                </a:lnTo>
                <a:lnTo>
                  <a:pt x="207125" y="48368"/>
                </a:lnTo>
                <a:lnTo>
                  <a:pt x="206332" y="54024"/>
                </a:lnTo>
                <a:lnTo>
                  <a:pt x="204247" y="58390"/>
                </a:lnTo>
                <a:lnTo>
                  <a:pt x="201037" y="61317"/>
                </a:lnTo>
                <a:close/>
              </a:path>
              <a:path w="669290" h="77469">
                <a:moveTo>
                  <a:pt x="238806" y="66079"/>
                </a:moveTo>
                <a:lnTo>
                  <a:pt x="227892" y="66079"/>
                </a:lnTo>
                <a:lnTo>
                  <a:pt x="222634" y="63797"/>
                </a:lnTo>
                <a:lnTo>
                  <a:pt x="218565" y="59233"/>
                </a:lnTo>
                <a:lnTo>
                  <a:pt x="214596" y="54669"/>
                </a:lnTo>
                <a:lnTo>
                  <a:pt x="212612" y="48865"/>
                </a:lnTo>
                <a:lnTo>
                  <a:pt x="212612" y="34776"/>
                </a:lnTo>
                <a:lnTo>
                  <a:pt x="214596" y="28971"/>
                </a:lnTo>
                <a:lnTo>
                  <a:pt x="222534" y="19843"/>
                </a:lnTo>
                <a:lnTo>
                  <a:pt x="227792" y="17561"/>
                </a:lnTo>
                <a:lnTo>
                  <a:pt x="240889" y="17561"/>
                </a:lnTo>
                <a:lnTo>
                  <a:pt x="246148" y="19843"/>
                </a:lnTo>
                <a:lnTo>
                  <a:pt x="248305" y="22324"/>
                </a:lnTo>
                <a:lnTo>
                  <a:pt x="229430" y="22324"/>
                </a:lnTo>
                <a:lnTo>
                  <a:pt x="225561" y="24209"/>
                </a:lnTo>
                <a:lnTo>
                  <a:pt x="222470" y="28128"/>
                </a:lnTo>
                <a:lnTo>
                  <a:pt x="219707" y="31749"/>
                </a:lnTo>
                <a:lnTo>
                  <a:pt x="218267" y="36363"/>
                </a:lnTo>
                <a:lnTo>
                  <a:pt x="218267" y="47277"/>
                </a:lnTo>
                <a:lnTo>
                  <a:pt x="219707" y="51891"/>
                </a:lnTo>
                <a:lnTo>
                  <a:pt x="222584" y="55661"/>
                </a:lnTo>
                <a:lnTo>
                  <a:pt x="225561" y="59431"/>
                </a:lnTo>
                <a:lnTo>
                  <a:pt x="229479" y="61317"/>
                </a:lnTo>
                <a:lnTo>
                  <a:pt x="248299" y="61317"/>
                </a:lnTo>
                <a:lnTo>
                  <a:pt x="246098" y="62805"/>
                </a:lnTo>
                <a:lnTo>
                  <a:pt x="242725" y="64988"/>
                </a:lnTo>
                <a:lnTo>
                  <a:pt x="238806" y="66079"/>
                </a:lnTo>
                <a:close/>
              </a:path>
              <a:path w="669290" h="77469">
                <a:moveTo>
                  <a:pt x="248299" y="61317"/>
                </a:moveTo>
                <a:lnTo>
                  <a:pt x="239203" y="61317"/>
                </a:lnTo>
                <a:lnTo>
                  <a:pt x="243072" y="59431"/>
                </a:lnTo>
                <a:lnTo>
                  <a:pt x="248926" y="51792"/>
                </a:lnTo>
                <a:lnTo>
                  <a:pt x="250382" y="47277"/>
                </a:lnTo>
                <a:lnTo>
                  <a:pt x="250382" y="36363"/>
                </a:lnTo>
                <a:lnTo>
                  <a:pt x="248926" y="31898"/>
                </a:lnTo>
                <a:lnTo>
                  <a:pt x="245839" y="27979"/>
                </a:lnTo>
                <a:lnTo>
                  <a:pt x="243072" y="24258"/>
                </a:lnTo>
                <a:lnTo>
                  <a:pt x="239154" y="22324"/>
                </a:lnTo>
                <a:lnTo>
                  <a:pt x="248305" y="22324"/>
                </a:lnTo>
                <a:lnTo>
                  <a:pt x="254086" y="28971"/>
                </a:lnTo>
                <a:lnTo>
                  <a:pt x="256070" y="34776"/>
                </a:lnTo>
                <a:lnTo>
                  <a:pt x="256070" y="46087"/>
                </a:lnTo>
                <a:lnTo>
                  <a:pt x="255226" y="50105"/>
                </a:lnTo>
                <a:lnTo>
                  <a:pt x="253540" y="53875"/>
                </a:lnTo>
                <a:lnTo>
                  <a:pt x="251952" y="57546"/>
                </a:lnTo>
                <a:lnTo>
                  <a:pt x="249472" y="60523"/>
                </a:lnTo>
                <a:lnTo>
                  <a:pt x="248299" y="61317"/>
                </a:lnTo>
                <a:close/>
              </a:path>
              <a:path w="669290" h="77469">
                <a:moveTo>
                  <a:pt x="273517" y="26789"/>
                </a:moveTo>
                <a:lnTo>
                  <a:pt x="270063" y="26789"/>
                </a:lnTo>
                <a:lnTo>
                  <a:pt x="271155" y="24110"/>
                </a:lnTo>
                <a:lnTo>
                  <a:pt x="273040" y="21927"/>
                </a:lnTo>
                <a:lnTo>
                  <a:pt x="275719" y="20240"/>
                </a:lnTo>
                <a:lnTo>
                  <a:pt x="278398" y="18454"/>
                </a:lnTo>
                <a:lnTo>
                  <a:pt x="281424" y="17561"/>
                </a:lnTo>
                <a:lnTo>
                  <a:pt x="290651" y="17561"/>
                </a:lnTo>
                <a:lnTo>
                  <a:pt x="294868" y="19000"/>
                </a:lnTo>
                <a:lnTo>
                  <a:pt x="297863" y="22324"/>
                </a:lnTo>
                <a:lnTo>
                  <a:pt x="281275" y="22324"/>
                </a:lnTo>
                <a:lnTo>
                  <a:pt x="278596" y="23068"/>
                </a:lnTo>
                <a:lnTo>
                  <a:pt x="276314" y="24556"/>
                </a:lnTo>
                <a:lnTo>
                  <a:pt x="274131" y="26044"/>
                </a:lnTo>
                <a:lnTo>
                  <a:pt x="273517" y="26789"/>
                </a:lnTo>
                <a:close/>
              </a:path>
              <a:path w="669290" h="77469">
                <a:moveTo>
                  <a:pt x="269915" y="64740"/>
                </a:moveTo>
                <a:lnTo>
                  <a:pt x="264259" y="64740"/>
                </a:lnTo>
                <a:lnTo>
                  <a:pt x="264259" y="18901"/>
                </a:lnTo>
                <a:lnTo>
                  <a:pt x="269915" y="18901"/>
                </a:lnTo>
                <a:lnTo>
                  <a:pt x="269915" y="26789"/>
                </a:lnTo>
                <a:lnTo>
                  <a:pt x="273517" y="26789"/>
                </a:lnTo>
                <a:lnTo>
                  <a:pt x="272494" y="28029"/>
                </a:lnTo>
                <a:lnTo>
                  <a:pt x="271402" y="30509"/>
                </a:lnTo>
                <a:lnTo>
                  <a:pt x="270411" y="32990"/>
                </a:lnTo>
                <a:lnTo>
                  <a:pt x="269915" y="35470"/>
                </a:lnTo>
                <a:lnTo>
                  <a:pt x="269915" y="64740"/>
                </a:lnTo>
                <a:close/>
              </a:path>
              <a:path w="669290" h="77469">
                <a:moveTo>
                  <a:pt x="301466" y="64740"/>
                </a:moveTo>
                <a:lnTo>
                  <a:pt x="295960" y="64740"/>
                </a:lnTo>
                <a:lnTo>
                  <a:pt x="295960" y="31352"/>
                </a:lnTo>
                <a:lnTo>
                  <a:pt x="294967" y="28029"/>
                </a:lnTo>
                <a:lnTo>
                  <a:pt x="292983" y="25747"/>
                </a:lnTo>
                <a:lnTo>
                  <a:pt x="291097" y="23465"/>
                </a:lnTo>
                <a:lnTo>
                  <a:pt x="288221" y="22324"/>
                </a:lnTo>
                <a:lnTo>
                  <a:pt x="297863" y="22324"/>
                </a:lnTo>
                <a:lnTo>
                  <a:pt x="300127" y="24754"/>
                </a:lnTo>
                <a:lnTo>
                  <a:pt x="301466" y="29071"/>
                </a:lnTo>
                <a:lnTo>
                  <a:pt x="301466" y="64740"/>
                </a:lnTo>
                <a:close/>
              </a:path>
              <a:path w="669290" h="77469">
                <a:moveTo>
                  <a:pt x="330585" y="64740"/>
                </a:moveTo>
                <a:lnTo>
                  <a:pt x="324632" y="64740"/>
                </a:lnTo>
                <a:lnTo>
                  <a:pt x="306921" y="18901"/>
                </a:lnTo>
                <a:lnTo>
                  <a:pt x="313172" y="18901"/>
                </a:lnTo>
                <a:lnTo>
                  <a:pt x="327608" y="59084"/>
                </a:lnTo>
                <a:lnTo>
                  <a:pt x="332697" y="59084"/>
                </a:lnTo>
                <a:lnTo>
                  <a:pt x="330585" y="64740"/>
                </a:lnTo>
                <a:close/>
              </a:path>
              <a:path w="669290" h="77469">
                <a:moveTo>
                  <a:pt x="332697" y="59084"/>
                </a:moveTo>
                <a:lnTo>
                  <a:pt x="327757" y="59084"/>
                </a:lnTo>
                <a:lnTo>
                  <a:pt x="341896" y="18901"/>
                </a:lnTo>
                <a:lnTo>
                  <a:pt x="347700" y="18901"/>
                </a:lnTo>
                <a:lnTo>
                  <a:pt x="332697" y="59084"/>
                </a:lnTo>
                <a:close/>
              </a:path>
              <a:path w="669290" h="77469">
                <a:moveTo>
                  <a:pt x="356086" y="76943"/>
                </a:moveTo>
                <a:lnTo>
                  <a:pt x="356086" y="73074"/>
                </a:lnTo>
                <a:lnTo>
                  <a:pt x="357376" y="72578"/>
                </a:lnTo>
                <a:lnTo>
                  <a:pt x="358367" y="71536"/>
                </a:lnTo>
                <a:lnTo>
                  <a:pt x="359063" y="69949"/>
                </a:lnTo>
                <a:lnTo>
                  <a:pt x="359856" y="68460"/>
                </a:lnTo>
                <a:lnTo>
                  <a:pt x="360253" y="66873"/>
                </a:lnTo>
                <a:lnTo>
                  <a:pt x="360253" y="64740"/>
                </a:lnTo>
                <a:lnTo>
                  <a:pt x="356532" y="64740"/>
                </a:lnTo>
                <a:lnTo>
                  <a:pt x="356532" y="55363"/>
                </a:lnTo>
                <a:lnTo>
                  <a:pt x="363974" y="55363"/>
                </a:lnTo>
                <a:lnTo>
                  <a:pt x="363974" y="67617"/>
                </a:lnTo>
                <a:lnTo>
                  <a:pt x="363279" y="70048"/>
                </a:lnTo>
                <a:lnTo>
                  <a:pt x="361890" y="72330"/>
                </a:lnTo>
                <a:lnTo>
                  <a:pt x="360600" y="74612"/>
                </a:lnTo>
                <a:lnTo>
                  <a:pt x="358666" y="76150"/>
                </a:lnTo>
                <a:lnTo>
                  <a:pt x="356086" y="76943"/>
                </a:lnTo>
                <a:close/>
              </a:path>
              <a:path w="669290" h="77469">
                <a:moveTo>
                  <a:pt x="407094" y="35569"/>
                </a:moveTo>
                <a:lnTo>
                  <a:pt x="402332" y="35569"/>
                </a:lnTo>
                <a:lnTo>
                  <a:pt x="408434" y="3422"/>
                </a:lnTo>
                <a:lnTo>
                  <a:pt x="439538" y="3422"/>
                </a:lnTo>
                <a:lnTo>
                  <a:pt x="439538" y="8483"/>
                </a:lnTo>
                <a:lnTo>
                  <a:pt x="412303" y="8483"/>
                </a:lnTo>
                <a:lnTo>
                  <a:pt x="408285" y="29170"/>
                </a:lnTo>
                <a:lnTo>
                  <a:pt x="408434" y="29319"/>
                </a:lnTo>
                <a:lnTo>
                  <a:pt x="414746" y="29319"/>
                </a:lnTo>
                <a:lnTo>
                  <a:pt x="413196" y="30063"/>
                </a:lnTo>
                <a:lnTo>
                  <a:pt x="410815" y="31253"/>
                </a:lnTo>
                <a:lnTo>
                  <a:pt x="408780" y="33089"/>
                </a:lnTo>
                <a:lnTo>
                  <a:pt x="407094" y="35569"/>
                </a:lnTo>
                <a:close/>
              </a:path>
              <a:path w="669290" h="77469">
                <a:moveTo>
                  <a:pt x="414746" y="29319"/>
                </a:moveTo>
                <a:lnTo>
                  <a:pt x="408434" y="29319"/>
                </a:lnTo>
                <a:lnTo>
                  <a:pt x="410120" y="27433"/>
                </a:lnTo>
                <a:lnTo>
                  <a:pt x="412104" y="25995"/>
                </a:lnTo>
                <a:lnTo>
                  <a:pt x="416669" y="24010"/>
                </a:lnTo>
                <a:lnTo>
                  <a:pt x="419100" y="23514"/>
                </a:lnTo>
                <a:lnTo>
                  <a:pt x="428029" y="23514"/>
                </a:lnTo>
                <a:lnTo>
                  <a:pt x="433089" y="25499"/>
                </a:lnTo>
                <a:lnTo>
                  <a:pt x="435728" y="28277"/>
                </a:lnTo>
                <a:lnTo>
                  <a:pt x="418256" y="28277"/>
                </a:lnTo>
                <a:lnTo>
                  <a:pt x="415676" y="28872"/>
                </a:lnTo>
                <a:lnTo>
                  <a:pt x="414746" y="29319"/>
                </a:lnTo>
                <a:close/>
              </a:path>
              <a:path w="669290" h="77469">
                <a:moveTo>
                  <a:pt x="434892" y="61317"/>
                </a:moveTo>
                <a:lnTo>
                  <a:pt x="425846" y="61317"/>
                </a:lnTo>
                <a:lnTo>
                  <a:pt x="429517" y="59679"/>
                </a:lnTo>
                <a:lnTo>
                  <a:pt x="432395" y="56405"/>
                </a:lnTo>
                <a:lnTo>
                  <a:pt x="435371" y="53131"/>
                </a:lnTo>
                <a:lnTo>
                  <a:pt x="436860" y="49113"/>
                </a:lnTo>
                <a:lnTo>
                  <a:pt x="436860" y="39687"/>
                </a:lnTo>
                <a:lnTo>
                  <a:pt x="435322" y="35867"/>
                </a:lnTo>
                <a:lnTo>
                  <a:pt x="432246" y="32890"/>
                </a:lnTo>
                <a:lnTo>
                  <a:pt x="429269" y="29815"/>
                </a:lnTo>
                <a:lnTo>
                  <a:pt x="425499" y="28277"/>
                </a:lnTo>
                <a:lnTo>
                  <a:pt x="435728" y="28277"/>
                </a:lnTo>
                <a:lnTo>
                  <a:pt x="440630" y="33436"/>
                </a:lnTo>
                <a:lnTo>
                  <a:pt x="442515" y="38595"/>
                </a:lnTo>
                <a:lnTo>
                  <a:pt x="442515" y="50899"/>
                </a:lnTo>
                <a:lnTo>
                  <a:pt x="440432" y="55909"/>
                </a:lnTo>
                <a:lnTo>
                  <a:pt x="434892" y="61317"/>
                </a:lnTo>
                <a:close/>
              </a:path>
              <a:path w="669290" h="77469">
                <a:moveTo>
                  <a:pt x="426987" y="66079"/>
                </a:moveTo>
                <a:lnTo>
                  <a:pt x="415279" y="66079"/>
                </a:lnTo>
                <a:lnTo>
                  <a:pt x="410517" y="64392"/>
                </a:lnTo>
                <a:lnTo>
                  <a:pt x="402778" y="57645"/>
                </a:lnTo>
                <a:lnTo>
                  <a:pt x="400744" y="52933"/>
                </a:lnTo>
                <a:lnTo>
                  <a:pt x="400545" y="46880"/>
                </a:lnTo>
                <a:lnTo>
                  <a:pt x="406052" y="46880"/>
                </a:lnTo>
                <a:lnTo>
                  <a:pt x="406250" y="51246"/>
                </a:lnTo>
                <a:lnTo>
                  <a:pt x="407739" y="54768"/>
                </a:lnTo>
                <a:lnTo>
                  <a:pt x="410517" y="57447"/>
                </a:lnTo>
                <a:lnTo>
                  <a:pt x="413394" y="60027"/>
                </a:lnTo>
                <a:lnTo>
                  <a:pt x="417016" y="61317"/>
                </a:lnTo>
                <a:lnTo>
                  <a:pt x="434892" y="61317"/>
                </a:lnTo>
                <a:lnTo>
                  <a:pt x="432097" y="64045"/>
                </a:lnTo>
                <a:lnTo>
                  <a:pt x="426987" y="66079"/>
                </a:lnTo>
                <a:close/>
              </a:path>
              <a:path w="669290" h="77469">
                <a:moveTo>
                  <a:pt x="477344" y="64740"/>
                </a:moveTo>
                <a:lnTo>
                  <a:pt x="471689" y="64740"/>
                </a:lnTo>
                <a:lnTo>
                  <a:pt x="471689" y="18603"/>
                </a:lnTo>
                <a:lnTo>
                  <a:pt x="455317" y="18603"/>
                </a:lnTo>
                <a:lnTo>
                  <a:pt x="455317" y="14585"/>
                </a:lnTo>
                <a:lnTo>
                  <a:pt x="460378" y="14485"/>
                </a:lnTo>
                <a:lnTo>
                  <a:pt x="463900" y="14039"/>
                </a:lnTo>
                <a:lnTo>
                  <a:pt x="465884" y="13245"/>
                </a:lnTo>
                <a:lnTo>
                  <a:pt x="467968" y="12451"/>
                </a:lnTo>
                <a:lnTo>
                  <a:pt x="469506" y="11211"/>
                </a:lnTo>
                <a:lnTo>
                  <a:pt x="470498" y="9524"/>
                </a:lnTo>
                <a:lnTo>
                  <a:pt x="471589" y="7838"/>
                </a:lnTo>
                <a:lnTo>
                  <a:pt x="472334" y="5506"/>
                </a:lnTo>
                <a:lnTo>
                  <a:pt x="472730" y="2530"/>
                </a:lnTo>
                <a:lnTo>
                  <a:pt x="477344" y="2530"/>
                </a:lnTo>
                <a:lnTo>
                  <a:pt x="477344" y="64740"/>
                </a:lnTo>
                <a:close/>
              </a:path>
              <a:path w="669290" h="77469">
                <a:moveTo>
                  <a:pt x="506369" y="24110"/>
                </a:moveTo>
                <a:lnTo>
                  <a:pt x="500862" y="24110"/>
                </a:lnTo>
                <a:lnTo>
                  <a:pt x="500862" y="16767"/>
                </a:lnTo>
                <a:lnTo>
                  <a:pt x="502549" y="11608"/>
                </a:lnTo>
                <a:lnTo>
                  <a:pt x="505923" y="7739"/>
                </a:lnTo>
                <a:lnTo>
                  <a:pt x="509395" y="3869"/>
                </a:lnTo>
                <a:lnTo>
                  <a:pt x="514307" y="1934"/>
                </a:lnTo>
                <a:lnTo>
                  <a:pt x="526510" y="1934"/>
                </a:lnTo>
                <a:lnTo>
                  <a:pt x="531173" y="3522"/>
                </a:lnTo>
                <a:lnTo>
                  <a:pt x="534646" y="6697"/>
                </a:lnTo>
                <a:lnTo>
                  <a:pt x="516142" y="6697"/>
                </a:lnTo>
                <a:lnTo>
                  <a:pt x="512719" y="8135"/>
                </a:lnTo>
                <a:lnTo>
                  <a:pt x="507857" y="13791"/>
                </a:lnTo>
                <a:lnTo>
                  <a:pt x="506568" y="17710"/>
                </a:lnTo>
                <a:lnTo>
                  <a:pt x="506369" y="22770"/>
                </a:lnTo>
                <a:lnTo>
                  <a:pt x="506369" y="24110"/>
                </a:lnTo>
                <a:close/>
              </a:path>
              <a:path w="669290" h="77469">
                <a:moveTo>
                  <a:pt x="540301" y="64740"/>
                </a:moveTo>
                <a:lnTo>
                  <a:pt x="499374" y="64740"/>
                </a:lnTo>
                <a:lnTo>
                  <a:pt x="499374" y="60175"/>
                </a:lnTo>
                <a:lnTo>
                  <a:pt x="523732" y="36065"/>
                </a:lnTo>
                <a:lnTo>
                  <a:pt x="528246" y="32493"/>
                </a:lnTo>
                <a:lnTo>
                  <a:pt x="530628" y="29616"/>
                </a:lnTo>
                <a:lnTo>
                  <a:pt x="533108" y="26739"/>
                </a:lnTo>
                <a:lnTo>
                  <a:pt x="534349" y="23365"/>
                </a:lnTo>
                <a:lnTo>
                  <a:pt x="534349" y="15726"/>
                </a:lnTo>
                <a:lnTo>
                  <a:pt x="533058" y="12650"/>
                </a:lnTo>
                <a:lnTo>
                  <a:pt x="527900" y="7887"/>
                </a:lnTo>
                <a:lnTo>
                  <a:pt x="524575" y="6697"/>
                </a:lnTo>
                <a:lnTo>
                  <a:pt x="534646" y="6697"/>
                </a:lnTo>
                <a:lnTo>
                  <a:pt x="538218" y="9872"/>
                </a:lnTo>
                <a:lnTo>
                  <a:pt x="540004" y="14138"/>
                </a:lnTo>
                <a:lnTo>
                  <a:pt x="539888" y="24110"/>
                </a:lnTo>
                <a:lnTo>
                  <a:pt x="538665" y="27781"/>
                </a:lnTo>
                <a:lnTo>
                  <a:pt x="533406" y="35222"/>
                </a:lnTo>
                <a:lnTo>
                  <a:pt x="528594" y="39191"/>
                </a:lnTo>
                <a:lnTo>
                  <a:pt x="515993" y="46831"/>
                </a:lnTo>
                <a:lnTo>
                  <a:pt x="512074" y="49758"/>
                </a:lnTo>
                <a:lnTo>
                  <a:pt x="507510" y="54719"/>
                </a:lnTo>
                <a:lnTo>
                  <a:pt x="506121" y="57149"/>
                </a:lnTo>
                <a:lnTo>
                  <a:pt x="505625" y="59531"/>
                </a:lnTo>
                <a:lnTo>
                  <a:pt x="540301" y="59531"/>
                </a:lnTo>
                <a:lnTo>
                  <a:pt x="540301" y="64740"/>
                </a:lnTo>
                <a:close/>
              </a:path>
              <a:path w="669290" h="77469">
                <a:moveTo>
                  <a:pt x="553700" y="76943"/>
                </a:moveTo>
                <a:lnTo>
                  <a:pt x="553700" y="73074"/>
                </a:lnTo>
                <a:lnTo>
                  <a:pt x="554990" y="72578"/>
                </a:lnTo>
                <a:lnTo>
                  <a:pt x="555981" y="71536"/>
                </a:lnTo>
                <a:lnTo>
                  <a:pt x="556677" y="69949"/>
                </a:lnTo>
                <a:lnTo>
                  <a:pt x="557470" y="68460"/>
                </a:lnTo>
                <a:lnTo>
                  <a:pt x="557867" y="66873"/>
                </a:lnTo>
                <a:lnTo>
                  <a:pt x="557867" y="64740"/>
                </a:lnTo>
                <a:lnTo>
                  <a:pt x="554146" y="64740"/>
                </a:lnTo>
                <a:lnTo>
                  <a:pt x="554146" y="55363"/>
                </a:lnTo>
                <a:lnTo>
                  <a:pt x="561588" y="55363"/>
                </a:lnTo>
                <a:lnTo>
                  <a:pt x="561588" y="67617"/>
                </a:lnTo>
                <a:lnTo>
                  <a:pt x="560893" y="70048"/>
                </a:lnTo>
                <a:lnTo>
                  <a:pt x="559504" y="72330"/>
                </a:lnTo>
                <a:lnTo>
                  <a:pt x="558214" y="74612"/>
                </a:lnTo>
                <a:lnTo>
                  <a:pt x="556279" y="76150"/>
                </a:lnTo>
                <a:lnTo>
                  <a:pt x="553700" y="76943"/>
                </a:lnTo>
                <a:close/>
              </a:path>
              <a:path w="669290" h="77469">
                <a:moveTo>
                  <a:pt x="598457" y="66079"/>
                </a:moveTo>
                <a:lnTo>
                  <a:pt x="593694" y="66079"/>
                </a:lnTo>
                <a:lnTo>
                  <a:pt x="621079" y="0"/>
                </a:lnTo>
                <a:lnTo>
                  <a:pt x="625693" y="0"/>
                </a:lnTo>
                <a:lnTo>
                  <a:pt x="598457" y="66079"/>
                </a:lnTo>
                <a:close/>
              </a:path>
              <a:path w="669290" h="77469">
                <a:moveTo>
                  <a:pt x="634742" y="24110"/>
                </a:moveTo>
                <a:lnTo>
                  <a:pt x="629236" y="24110"/>
                </a:lnTo>
                <a:lnTo>
                  <a:pt x="629236" y="16767"/>
                </a:lnTo>
                <a:lnTo>
                  <a:pt x="630922" y="11608"/>
                </a:lnTo>
                <a:lnTo>
                  <a:pt x="634296" y="7739"/>
                </a:lnTo>
                <a:lnTo>
                  <a:pt x="637768" y="3869"/>
                </a:lnTo>
                <a:lnTo>
                  <a:pt x="642680" y="1934"/>
                </a:lnTo>
                <a:lnTo>
                  <a:pt x="654884" y="1934"/>
                </a:lnTo>
                <a:lnTo>
                  <a:pt x="659547" y="3522"/>
                </a:lnTo>
                <a:lnTo>
                  <a:pt x="663019" y="6697"/>
                </a:lnTo>
                <a:lnTo>
                  <a:pt x="644515" y="6697"/>
                </a:lnTo>
                <a:lnTo>
                  <a:pt x="641092" y="8135"/>
                </a:lnTo>
                <a:lnTo>
                  <a:pt x="636230" y="13791"/>
                </a:lnTo>
                <a:lnTo>
                  <a:pt x="634940" y="17710"/>
                </a:lnTo>
                <a:lnTo>
                  <a:pt x="634742" y="22770"/>
                </a:lnTo>
                <a:lnTo>
                  <a:pt x="634742" y="24110"/>
                </a:lnTo>
                <a:close/>
              </a:path>
              <a:path w="669290" h="77469">
                <a:moveTo>
                  <a:pt x="668675" y="64740"/>
                </a:moveTo>
                <a:lnTo>
                  <a:pt x="627747" y="64740"/>
                </a:lnTo>
                <a:lnTo>
                  <a:pt x="627747" y="60175"/>
                </a:lnTo>
                <a:lnTo>
                  <a:pt x="652105" y="36065"/>
                </a:lnTo>
                <a:lnTo>
                  <a:pt x="656620" y="32493"/>
                </a:lnTo>
                <a:lnTo>
                  <a:pt x="659002" y="29616"/>
                </a:lnTo>
                <a:lnTo>
                  <a:pt x="661482" y="26739"/>
                </a:lnTo>
                <a:lnTo>
                  <a:pt x="662722" y="23365"/>
                </a:lnTo>
                <a:lnTo>
                  <a:pt x="662722" y="15726"/>
                </a:lnTo>
                <a:lnTo>
                  <a:pt x="661432" y="12650"/>
                </a:lnTo>
                <a:lnTo>
                  <a:pt x="656273" y="7887"/>
                </a:lnTo>
                <a:lnTo>
                  <a:pt x="652948" y="6697"/>
                </a:lnTo>
                <a:lnTo>
                  <a:pt x="663019" y="6697"/>
                </a:lnTo>
                <a:lnTo>
                  <a:pt x="666591" y="9872"/>
                </a:lnTo>
                <a:lnTo>
                  <a:pt x="668377" y="14138"/>
                </a:lnTo>
                <a:lnTo>
                  <a:pt x="668261" y="24110"/>
                </a:lnTo>
                <a:lnTo>
                  <a:pt x="667038" y="27781"/>
                </a:lnTo>
                <a:lnTo>
                  <a:pt x="661779" y="35222"/>
                </a:lnTo>
                <a:lnTo>
                  <a:pt x="656967" y="39191"/>
                </a:lnTo>
                <a:lnTo>
                  <a:pt x="644366" y="46831"/>
                </a:lnTo>
                <a:lnTo>
                  <a:pt x="640447" y="49758"/>
                </a:lnTo>
                <a:lnTo>
                  <a:pt x="635883" y="54719"/>
                </a:lnTo>
                <a:lnTo>
                  <a:pt x="634494" y="57149"/>
                </a:lnTo>
                <a:lnTo>
                  <a:pt x="633998" y="59531"/>
                </a:lnTo>
                <a:lnTo>
                  <a:pt x="668675" y="59531"/>
                </a:lnTo>
                <a:lnTo>
                  <a:pt x="668675" y="64740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588326" y="1753454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572989" y="1882939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572989" y="1882939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92" y="12917"/>
                </a:lnTo>
                <a:lnTo>
                  <a:pt x="5934" y="6194"/>
                </a:lnTo>
                <a:lnTo>
                  <a:pt x="12371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74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10" y="29383"/>
                </a:lnTo>
                <a:lnTo>
                  <a:pt x="34574" y="36105"/>
                </a:lnTo>
                <a:lnTo>
                  <a:pt x="28139" y="40638"/>
                </a:lnTo>
                <a:lnTo>
                  <a:pt x="20249" y="42299"/>
                </a:lnTo>
                <a:lnTo>
                  <a:pt x="12371" y="40638"/>
                </a:lnTo>
                <a:lnTo>
                  <a:pt x="5934" y="36105"/>
                </a:lnTo>
                <a:lnTo>
                  <a:pt x="1592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588178" y="1851663"/>
            <a:ext cx="476" cy="31433"/>
          </a:xfrm>
          <a:custGeom>
            <a:avLst/>
            <a:gdLst/>
            <a:ahLst/>
            <a:cxnLst/>
            <a:rect l="l" t="t" r="r" b="b"/>
            <a:pathLst>
              <a:path w="634" h="41910">
                <a:moveTo>
                  <a:pt x="149" y="-4762"/>
                </a:moveTo>
                <a:lnTo>
                  <a:pt x="149" y="46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572989" y="162551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572989" y="1625517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624" y="0"/>
                </a:lnTo>
                <a:lnTo>
                  <a:pt x="30774" y="2229"/>
                </a:lnTo>
                <a:lnTo>
                  <a:pt x="34574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588103" y="1657263"/>
            <a:ext cx="476" cy="27146"/>
          </a:xfrm>
          <a:custGeom>
            <a:avLst/>
            <a:gdLst/>
            <a:ahLst/>
            <a:cxnLst/>
            <a:rect l="l" t="t" r="r" b="b"/>
            <a:pathLst>
              <a:path w="634" h="36194">
                <a:moveTo>
                  <a:pt x="149" y="-4762"/>
                </a:moveTo>
                <a:lnTo>
                  <a:pt x="149" y="40464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603364" y="1641379"/>
            <a:ext cx="584835" cy="257651"/>
          </a:xfrm>
          <a:custGeom>
            <a:avLst/>
            <a:gdLst/>
            <a:ahLst/>
            <a:cxnLst/>
            <a:rect l="l" t="t" r="r" b="b"/>
            <a:pathLst>
              <a:path w="779779" h="343535">
                <a:moveTo>
                  <a:pt x="0" y="0"/>
                </a:moveTo>
                <a:lnTo>
                  <a:pt x="68673" y="873"/>
                </a:lnTo>
                <a:lnTo>
                  <a:pt x="136869" y="3422"/>
                </a:lnTo>
                <a:lnTo>
                  <a:pt x="204113" y="7544"/>
                </a:lnTo>
                <a:lnTo>
                  <a:pt x="269930" y="13132"/>
                </a:lnTo>
                <a:lnTo>
                  <a:pt x="333843" y="20083"/>
                </a:lnTo>
                <a:lnTo>
                  <a:pt x="395377" y="28291"/>
                </a:lnTo>
                <a:lnTo>
                  <a:pt x="454056" y="37652"/>
                </a:lnTo>
                <a:lnTo>
                  <a:pt x="509406" y="48060"/>
                </a:lnTo>
                <a:lnTo>
                  <a:pt x="560949" y="59411"/>
                </a:lnTo>
                <a:lnTo>
                  <a:pt x="608212" y="71601"/>
                </a:lnTo>
                <a:lnTo>
                  <a:pt x="650717" y="84524"/>
                </a:lnTo>
                <a:lnTo>
                  <a:pt x="687990" y="98076"/>
                </a:lnTo>
                <a:lnTo>
                  <a:pt x="744936" y="126647"/>
                </a:lnTo>
                <a:lnTo>
                  <a:pt x="775246" y="156475"/>
                </a:lnTo>
                <a:lnTo>
                  <a:pt x="779223" y="171599"/>
                </a:lnTo>
                <a:lnTo>
                  <a:pt x="775272" y="186723"/>
                </a:lnTo>
                <a:lnTo>
                  <a:pt x="745017" y="216551"/>
                </a:lnTo>
                <a:lnTo>
                  <a:pt x="688126" y="245122"/>
                </a:lnTo>
                <a:lnTo>
                  <a:pt x="650883" y="258674"/>
                </a:lnTo>
                <a:lnTo>
                  <a:pt x="608407" y="271597"/>
                </a:lnTo>
                <a:lnTo>
                  <a:pt x="561177" y="283787"/>
                </a:lnTo>
                <a:lnTo>
                  <a:pt x="509666" y="295138"/>
                </a:lnTo>
                <a:lnTo>
                  <a:pt x="454351" y="305547"/>
                </a:lnTo>
                <a:lnTo>
                  <a:pt x="395708" y="314907"/>
                </a:lnTo>
                <a:lnTo>
                  <a:pt x="334213" y="323115"/>
                </a:lnTo>
                <a:lnTo>
                  <a:pt x="270341" y="330066"/>
                </a:lnTo>
                <a:lnTo>
                  <a:pt x="204567" y="335654"/>
                </a:lnTo>
                <a:lnTo>
                  <a:pt x="137369" y="339776"/>
                </a:lnTo>
                <a:lnTo>
                  <a:pt x="69221" y="342326"/>
                </a:lnTo>
                <a:lnTo>
                  <a:pt x="599" y="34319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260597" y="142905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260597" y="1429054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383418" y="1441432"/>
            <a:ext cx="405289" cy="56674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260597" y="1527045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6260597" y="1527045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383418" y="1539423"/>
            <a:ext cx="405289" cy="56674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586958" y="1498470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587052" y="1596492"/>
            <a:ext cx="1429" cy="29051"/>
          </a:xfrm>
          <a:custGeom>
            <a:avLst/>
            <a:gdLst/>
            <a:ahLst/>
            <a:cxnLst/>
            <a:rect l="l" t="t" r="r" b="b"/>
            <a:pathLst>
              <a:path w="1904" h="38734">
                <a:moveTo>
                  <a:pt x="1499" y="386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571939" y="136685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20249" y="42299"/>
                </a:move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6571939" y="1366852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4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9"/>
                </a:lnTo>
                <a:lnTo>
                  <a:pt x="34549" y="6194"/>
                </a:lnTo>
                <a:lnTo>
                  <a:pt x="38349" y="10162"/>
                </a:lnTo>
                <a:lnTo>
                  <a:pt x="40499" y="15542"/>
                </a:lnTo>
                <a:lnTo>
                  <a:pt x="40499" y="21149"/>
                </a:lnTo>
                <a:lnTo>
                  <a:pt x="38907" y="29383"/>
                </a:lnTo>
                <a:lnTo>
                  <a:pt x="34565" y="36105"/>
                </a:lnTo>
                <a:lnTo>
                  <a:pt x="28128" y="40638"/>
                </a:lnTo>
                <a:lnTo>
                  <a:pt x="20249" y="42299"/>
                </a:lnTo>
                <a:lnTo>
                  <a:pt x="12360" y="40638"/>
                </a:lnTo>
                <a:lnTo>
                  <a:pt x="5924" y="36105"/>
                </a:lnTo>
                <a:lnTo>
                  <a:pt x="1589" y="29383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6586959" y="1398679"/>
            <a:ext cx="476" cy="30480"/>
          </a:xfrm>
          <a:custGeom>
            <a:avLst/>
            <a:gdLst/>
            <a:ahLst/>
            <a:cxnLst/>
            <a:rect l="l" t="t" r="r" b="b"/>
            <a:pathLst>
              <a:path w="634" h="40640">
                <a:moveTo>
                  <a:pt x="149" y="-4762"/>
                </a:moveTo>
                <a:lnTo>
                  <a:pt x="149" y="452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6602239" y="1382629"/>
            <a:ext cx="585788" cy="259080"/>
          </a:xfrm>
          <a:custGeom>
            <a:avLst/>
            <a:gdLst/>
            <a:ahLst/>
            <a:cxnLst/>
            <a:rect l="l" t="t" r="r" b="b"/>
            <a:pathLst>
              <a:path w="781050" h="345440">
                <a:moveTo>
                  <a:pt x="1499" y="344999"/>
                </a:moveTo>
                <a:lnTo>
                  <a:pt x="70197" y="344121"/>
                </a:lnTo>
                <a:lnTo>
                  <a:pt x="138422" y="341558"/>
                </a:lnTo>
                <a:lnTo>
                  <a:pt x="205698" y="337415"/>
                </a:lnTo>
                <a:lnTo>
                  <a:pt x="271548" y="331797"/>
                </a:lnTo>
                <a:lnTo>
                  <a:pt x="335495" y="324810"/>
                </a:lnTo>
                <a:lnTo>
                  <a:pt x="397063" y="316559"/>
                </a:lnTo>
                <a:lnTo>
                  <a:pt x="455775" y="307149"/>
                </a:lnTo>
                <a:lnTo>
                  <a:pt x="511154" y="296686"/>
                </a:lnTo>
                <a:lnTo>
                  <a:pt x="562724" y="285275"/>
                </a:lnTo>
                <a:lnTo>
                  <a:pt x="610008" y="273022"/>
                </a:lnTo>
                <a:lnTo>
                  <a:pt x="652530" y="260031"/>
                </a:lnTo>
                <a:lnTo>
                  <a:pt x="689812" y="246408"/>
                </a:lnTo>
                <a:lnTo>
                  <a:pt x="746751" y="217687"/>
                </a:lnTo>
                <a:lnTo>
                  <a:pt x="777013" y="187702"/>
                </a:lnTo>
                <a:lnTo>
                  <a:pt x="780948" y="172499"/>
                </a:lnTo>
                <a:lnTo>
                  <a:pt x="776947" y="157296"/>
                </a:lnTo>
                <a:lnTo>
                  <a:pt x="746551" y="127311"/>
                </a:lnTo>
                <a:lnTo>
                  <a:pt x="689472" y="98591"/>
                </a:lnTo>
                <a:lnTo>
                  <a:pt x="652116" y="84968"/>
                </a:lnTo>
                <a:lnTo>
                  <a:pt x="609519" y="71977"/>
                </a:lnTo>
                <a:lnTo>
                  <a:pt x="562156" y="59723"/>
                </a:lnTo>
                <a:lnTo>
                  <a:pt x="510503" y="48312"/>
                </a:lnTo>
                <a:lnTo>
                  <a:pt x="455037" y="37849"/>
                </a:lnTo>
                <a:lnTo>
                  <a:pt x="396233" y="28439"/>
                </a:lnTo>
                <a:lnTo>
                  <a:pt x="334569" y="20188"/>
                </a:lnTo>
                <a:lnTo>
                  <a:pt x="270520" y="13201"/>
                </a:lnTo>
                <a:lnTo>
                  <a:pt x="204562" y="7583"/>
                </a:lnTo>
                <a:lnTo>
                  <a:pt x="137172" y="3440"/>
                </a:lnTo>
                <a:lnTo>
                  <a:pt x="68826" y="877"/>
                </a:ln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6260597" y="117034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6260597" y="117034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6383418" y="1182719"/>
            <a:ext cx="405289" cy="56674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6260597" y="126833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6260597" y="1268332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BF9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383418" y="1280710"/>
            <a:ext cx="405289" cy="56674"/>
          </a:xfrm>
          <a:custGeom>
            <a:avLst/>
            <a:gdLst/>
            <a:ahLst/>
            <a:cxnLst/>
            <a:rect l="l" t="t" r="r" b="b"/>
            <a:pathLst>
              <a:path w="540384" h="75565">
                <a:moveTo>
                  <a:pt x="7094" y="20538"/>
                </a:moveTo>
                <a:lnTo>
                  <a:pt x="1438" y="20538"/>
                </a:lnTo>
                <a:lnTo>
                  <a:pt x="1537" y="14386"/>
                </a:lnTo>
                <a:lnTo>
                  <a:pt x="3423" y="9425"/>
                </a:lnTo>
                <a:lnTo>
                  <a:pt x="10765" y="1885"/>
                </a:lnTo>
                <a:lnTo>
                  <a:pt x="15428" y="0"/>
                </a:lnTo>
                <a:lnTo>
                  <a:pt x="26540" y="0"/>
                </a:lnTo>
                <a:lnTo>
                  <a:pt x="31104" y="1389"/>
                </a:lnTo>
                <a:lnTo>
                  <a:pt x="35583" y="4762"/>
                </a:lnTo>
                <a:lnTo>
                  <a:pt x="16965" y="4762"/>
                </a:lnTo>
                <a:lnTo>
                  <a:pt x="13543" y="6101"/>
                </a:lnTo>
                <a:lnTo>
                  <a:pt x="8383" y="11459"/>
                </a:lnTo>
                <a:lnTo>
                  <a:pt x="7094" y="15230"/>
                </a:lnTo>
                <a:lnTo>
                  <a:pt x="7094" y="20538"/>
                </a:lnTo>
                <a:close/>
              </a:path>
              <a:path w="540384" h="75565">
                <a:moveTo>
                  <a:pt x="36051" y="59382"/>
                </a:moveTo>
                <a:lnTo>
                  <a:pt x="25697" y="59382"/>
                </a:lnTo>
                <a:lnTo>
                  <a:pt x="29467" y="58092"/>
                </a:lnTo>
                <a:lnTo>
                  <a:pt x="35619" y="52933"/>
                </a:lnTo>
                <a:lnTo>
                  <a:pt x="37156" y="49658"/>
                </a:lnTo>
                <a:lnTo>
                  <a:pt x="37156" y="41622"/>
                </a:lnTo>
                <a:lnTo>
                  <a:pt x="35817" y="38447"/>
                </a:lnTo>
                <a:lnTo>
                  <a:pt x="33138" y="36165"/>
                </a:lnTo>
                <a:lnTo>
                  <a:pt x="30459" y="33783"/>
                </a:lnTo>
                <a:lnTo>
                  <a:pt x="26789" y="32593"/>
                </a:lnTo>
                <a:lnTo>
                  <a:pt x="17511" y="32593"/>
                </a:lnTo>
                <a:lnTo>
                  <a:pt x="17511" y="27830"/>
                </a:lnTo>
                <a:lnTo>
                  <a:pt x="25796" y="27830"/>
                </a:lnTo>
                <a:lnTo>
                  <a:pt x="28674" y="26838"/>
                </a:lnTo>
                <a:lnTo>
                  <a:pt x="33535" y="22770"/>
                </a:lnTo>
                <a:lnTo>
                  <a:pt x="34775" y="19992"/>
                </a:lnTo>
                <a:lnTo>
                  <a:pt x="34775" y="12749"/>
                </a:lnTo>
                <a:lnTo>
                  <a:pt x="33535" y="9872"/>
                </a:lnTo>
                <a:lnTo>
                  <a:pt x="31055" y="7887"/>
                </a:lnTo>
                <a:lnTo>
                  <a:pt x="28574" y="5804"/>
                </a:lnTo>
                <a:lnTo>
                  <a:pt x="25300" y="4762"/>
                </a:lnTo>
                <a:lnTo>
                  <a:pt x="35583" y="4762"/>
                </a:lnTo>
                <a:lnTo>
                  <a:pt x="38546" y="6945"/>
                </a:lnTo>
                <a:lnTo>
                  <a:pt x="40431" y="10864"/>
                </a:lnTo>
                <a:lnTo>
                  <a:pt x="40431" y="19297"/>
                </a:lnTo>
                <a:lnTo>
                  <a:pt x="39488" y="22224"/>
                </a:lnTo>
                <a:lnTo>
                  <a:pt x="35817" y="27086"/>
                </a:lnTo>
                <a:lnTo>
                  <a:pt x="33287" y="28723"/>
                </a:lnTo>
                <a:lnTo>
                  <a:pt x="30013" y="29616"/>
                </a:lnTo>
                <a:lnTo>
                  <a:pt x="30013" y="29765"/>
                </a:lnTo>
                <a:lnTo>
                  <a:pt x="34279" y="30559"/>
                </a:lnTo>
                <a:lnTo>
                  <a:pt x="37455" y="32345"/>
                </a:lnTo>
                <a:lnTo>
                  <a:pt x="41622" y="37901"/>
                </a:lnTo>
                <a:lnTo>
                  <a:pt x="42663" y="41274"/>
                </a:lnTo>
                <a:lnTo>
                  <a:pt x="42663" y="50899"/>
                </a:lnTo>
                <a:lnTo>
                  <a:pt x="40629" y="55463"/>
                </a:lnTo>
                <a:lnTo>
                  <a:pt x="36051" y="59382"/>
                </a:lnTo>
                <a:close/>
              </a:path>
              <a:path w="540384" h="75565">
                <a:moveTo>
                  <a:pt x="27483" y="64144"/>
                </a:moveTo>
                <a:lnTo>
                  <a:pt x="15080" y="64144"/>
                </a:lnTo>
                <a:lnTo>
                  <a:pt x="9971" y="62408"/>
                </a:lnTo>
                <a:lnTo>
                  <a:pt x="5903" y="58935"/>
                </a:lnTo>
                <a:lnTo>
                  <a:pt x="1934" y="55363"/>
                </a:lnTo>
                <a:lnTo>
                  <a:pt x="112" y="50899"/>
                </a:lnTo>
                <a:lnTo>
                  <a:pt x="0" y="43209"/>
                </a:lnTo>
                <a:lnTo>
                  <a:pt x="99" y="43011"/>
                </a:lnTo>
                <a:lnTo>
                  <a:pt x="5754" y="43011"/>
                </a:lnTo>
                <a:lnTo>
                  <a:pt x="5754" y="48765"/>
                </a:lnTo>
                <a:lnTo>
                  <a:pt x="7143" y="52437"/>
                </a:lnTo>
                <a:lnTo>
                  <a:pt x="12699" y="57993"/>
                </a:lnTo>
                <a:lnTo>
                  <a:pt x="16469" y="59382"/>
                </a:lnTo>
                <a:lnTo>
                  <a:pt x="36051" y="59382"/>
                </a:lnTo>
                <a:lnTo>
                  <a:pt x="32593" y="62408"/>
                </a:lnTo>
                <a:lnTo>
                  <a:pt x="27483" y="64144"/>
                </a:lnTo>
                <a:close/>
              </a:path>
              <a:path w="540384" h="75565">
                <a:moveTo>
                  <a:pt x="53680" y="62805"/>
                </a:moveTo>
                <a:lnTo>
                  <a:pt x="46834" y="62805"/>
                </a:lnTo>
                <a:lnTo>
                  <a:pt x="64545" y="38992"/>
                </a:lnTo>
                <a:lnTo>
                  <a:pt x="48173" y="16966"/>
                </a:lnTo>
                <a:lnTo>
                  <a:pt x="55168" y="16966"/>
                </a:lnTo>
                <a:lnTo>
                  <a:pt x="68265" y="34379"/>
                </a:lnTo>
                <a:lnTo>
                  <a:pt x="74792" y="34379"/>
                </a:lnTo>
                <a:lnTo>
                  <a:pt x="71390" y="38844"/>
                </a:lnTo>
                <a:lnTo>
                  <a:pt x="74970" y="43606"/>
                </a:lnTo>
                <a:lnTo>
                  <a:pt x="67818" y="43606"/>
                </a:lnTo>
                <a:lnTo>
                  <a:pt x="53680" y="62805"/>
                </a:lnTo>
                <a:close/>
              </a:path>
              <a:path w="540384" h="75565">
                <a:moveTo>
                  <a:pt x="74792" y="34379"/>
                </a:moveTo>
                <a:lnTo>
                  <a:pt x="68265" y="34379"/>
                </a:lnTo>
                <a:lnTo>
                  <a:pt x="81065" y="16966"/>
                </a:lnTo>
                <a:lnTo>
                  <a:pt x="88059" y="16966"/>
                </a:lnTo>
                <a:lnTo>
                  <a:pt x="74792" y="34379"/>
                </a:lnTo>
                <a:close/>
              </a:path>
              <a:path w="540384" h="75565">
                <a:moveTo>
                  <a:pt x="89399" y="62805"/>
                </a:moveTo>
                <a:lnTo>
                  <a:pt x="82255" y="62805"/>
                </a:lnTo>
                <a:lnTo>
                  <a:pt x="67818" y="43606"/>
                </a:lnTo>
                <a:lnTo>
                  <a:pt x="74970" y="43606"/>
                </a:lnTo>
                <a:lnTo>
                  <a:pt x="89399" y="62805"/>
                </a:lnTo>
                <a:close/>
              </a:path>
              <a:path w="540384" h="75565">
                <a:moveTo>
                  <a:pt x="99241" y="20538"/>
                </a:moveTo>
                <a:lnTo>
                  <a:pt x="93585" y="20538"/>
                </a:lnTo>
                <a:lnTo>
                  <a:pt x="93684" y="14386"/>
                </a:lnTo>
                <a:lnTo>
                  <a:pt x="95570" y="9425"/>
                </a:lnTo>
                <a:lnTo>
                  <a:pt x="102912" y="1885"/>
                </a:lnTo>
                <a:lnTo>
                  <a:pt x="107576" y="0"/>
                </a:lnTo>
                <a:lnTo>
                  <a:pt x="118687" y="0"/>
                </a:lnTo>
                <a:lnTo>
                  <a:pt x="123252" y="1389"/>
                </a:lnTo>
                <a:lnTo>
                  <a:pt x="127731" y="4762"/>
                </a:lnTo>
                <a:lnTo>
                  <a:pt x="109113" y="4762"/>
                </a:lnTo>
                <a:lnTo>
                  <a:pt x="105691" y="6101"/>
                </a:lnTo>
                <a:lnTo>
                  <a:pt x="100531" y="11459"/>
                </a:lnTo>
                <a:lnTo>
                  <a:pt x="99241" y="15230"/>
                </a:lnTo>
                <a:lnTo>
                  <a:pt x="99241" y="20538"/>
                </a:lnTo>
                <a:close/>
              </a:path>
              <a:path w="540384" h="75565">
                <a:moveTo>
                  <a:pt x="128198" y="59382"/>
                </a:moveTo>
                <a:lnTo>
                  <a:pt x="117844" y="59382"/>
                </a:lnTo>
                <a:lnTo>
                  <a:pt x="121614" y="58092"/>
                </a:lnTo>
                <a:lnTo>
                  <a:pt x="127767" y="52933"/>
                </a:lnTo>
                <a:lnTo>
                  <a:pt x="129304" y="49658"/>
                </a:lnTo>
                <a:lnTo>
                  <a:pt x="129304" y="41622"/>
                </a:lnTo>
                <a:lnTo>
                  <a:pt x="127965" y="38447"/>
                </a:lnTo>
                <a:lnTo>
                  <a:pt x="125285" y="36165"/>
                </a:lnTo>
                <a:lnTo>
                  <a:pt x="122607" y="33783"/>
                </a:lnTo>
                <a:lnTo>
                  <a:pt x="118936" y="32593"/>
                </a:lnTo>
                <a:lnTo>
                  <a:pt x="109659" y="32593"/>
                </a:lnTo>
                <a:lnTo>
                  <a:pt x="109659" y="27830"/>
                </a:lnTo>
                <a:lnTo>
                  <a:pt x="117944" y="27830"/>
                </a:lnTo>
                <a:lnTo>
                  <a:pt x="120821" y="26838"/>
                </a:lnTo>
                <a:lnTo>
                  <a:pt x="125683" y="22770"/>
                </a:lnTo>
                <a:lnTo>
                  <a:pt x="126923" y="19992"/>
                </a:lnTo>
                <a:lnTo>
                  <a:pt x="126923" y="12749"/>
                </a:lnTo>
                <a:lnTo>
                  <a:pt x="125683" y="9872"/>
                </a:lnTo>
                <a:lnTo>
                  <a:pt x="123202" y="7887"/>
                </a:lnTo>
                <a:lnTo>
                  <a:pt x="120722" y="5804"/>
                </a:lnTo>
                <a:lnTo>
                  <a:pt x="117447" y="4762"/>
                </a:lnTo>
                <a:lnTo>
                  <a:pt x="127731" y="4762"/>
                </a:lnTo>
                <a:lnTo>
                  <a:pt x="130694" y="6945"/>
                </a:lnTo>
                <a:lnTo>
                  <a:pt x="132579" y="10864"/>
                </a:lnTo>
                <a:lnTo>
                  <a:pt x="132579" y="19297"/>
                </a:lnTo>
                <a:lnTo>
                  <a:pt x="131636" y="22224"/>
                </a:lnTo>
                <a:lnTo>
                  <a:pt x="127965" y="27086"/>
                </a:lnTo>
                <a:lnTo>
                  <a:pt x="125435" y="28723"/>
                </a:lnTo>
                <a:lnTo>
                  <a:pt x="122160" y="29616"/>
                </a:lnTo>
                <a:lnTo>
                  <a:pt x="122160" y="29765"/>
                </a:lnTo>
                <a:lnTo>
                  <a:pt x="126426" y="30559"/>
                </a:lnTo>
                <a:lnTo>
                  <a:pt x="129602" y="32345"/>
                </a:lnTo>
                <a:lnTo>
                  <a:pt x="133769" y="37901"/>
                </a:lnTo>
                <a:lnTo>
                  <a:pt x="134810" y="41274"/>
                </a:lnTo>
                <a:lnTo>
                  <a:pt x="134810" y="50899"/>
                </a:lnTo>
                <a:lnTo>
                  <a:pt x="132777" y="55463"/>
                </a:lnTo>
                <a:lnTo>
                  <a:pt x="128198" y="59382"/>
                </a:lnTo>
                <a:close/>
              </a:path>
              <a:path w="540384" h="75565">
                <a:moveTo>
                  <a:pt x="119630" y="64144"/>
                </a:moveTo>
                <a:lnTo>
                  <a:pt x="107228" y="64144"/>
                </a:lnTo>
                <a:lnTo>
                  <a:pt x="102119" y="62408"/>
                </a:lnTo>
                <a:lnTo>
                  <a:pt x="98051" y="58935"/>
                </a:lnTo>
                <a:lnTo>
                  <a:pt x="94082" y="55363"/>
                </a:lnTo>
                <a:lnTo>
                  <a:pt x="92259" y="50899"/>
                </a:lnTo>
                <a:lnTo>
                  <a:pt x="92147" y="43209"/>
                </a:lnTo>
                <a:lnTo>
                  <a:pt x="92246" y="43011"/>
                </a:lnTo>
                <a:lnTo>
                  <a:pt x="97901" y="43011"/>
                </a:lnTo>
                <a:lnTo>
                  <a:pt x="97901" y="48765"/>
                </a:lnTo>
                <a:lnTo>
                  <a:pt x="99291" y="52437"/>
                </a:lnTo>
                <a:lnTo>
                  <a:pt x="104847" y="57993"/>
                </a:lnTo>
                <a:lnTo>
                  <a:pt x="108617" y="59382"/>
                </a:lnTo>
                <a:lnTo>
                  <a:pt x="128198" y="59382"/>
                </a:lnTo>
                <a:lnTo>
                  <a:pt x="124741" y="62408"/>
                </a:lnTo>
                <a:lnTo>
                  <a:pt x="119630" y="64144"/>
                </a:lnTo>
                <a:close/>
              </a:path>
              <a:path w="540384" h="75565">
                <a:moveTo>
                  <a:pt x="193283" y="64144"/>
                </a:moveTo>
                <a:lnTo>
                  <a:pt x="181774" y="64144"/>
                </a:lnTo>
                <a:lnTo>
                  <a:pt x="176515" y="61862"/>
                </a:lnTo>
                <a:lnTo>
                  <a:pt x="172447" y="57298"/>
                </a:lnTo>
                <a:lnTo>
                  <a:pt x="168479" y="52734"/>
                </a:lnTo>
                <a:lnTo>
                  <a:pt x="166494" y="46930"/>
                </a:lnTo>
                <a:lnTo>
                  <a:pt x="166494" y="32841"/>
                </a:lnTo>
                <a:lnTo>
                  <a:pt x="168479" y="27037"/>
                </a:lnTo>
                <a:lnTo>
                  <a:pt x="176416" y="17908"/>
                </a:lnTo>
                <a:lnTo>
                  <a:pt x="181675" y="15626"/>
                </a:lnTo>
                <a:lnTo>
                  <a:pt x="193581" y="15626"/>
                </a:lnTo>
                <a:lnTo>
                  <a:pt x="197848" y="17015"/>
                </a:lnTo>
                <a:lnTo>
                  <a:pt x="201724" y="20389"/>
                </a:lnTo>
                <a:lnTo>
                  <a:pt x="183362" y="20389"/>
                </a:lnTo>
                <a:lnTo>
                  <a:pt x="179443" y="22274"/>
                </a:lnTo>
                <a:lnTo>
                  <a:pt x="176466" y="26044"/>
                </a:lnTo>
                <a:lnTo>
                  <a:pt x="173588" y="29815"/>
                </a:lnTo>
                <a:lnTo>
                  <a:pt x="172150" y="34428"/>
                </a:lnTo>
                <a:lnTo>
                  <a:pt x="172150" y="45342"/>
                </a:lnTo>
                <a:lnTo>
                  <a:pt x="173588" y="49956"/>
                </a:lnTo>
                <a:lnTo>
                  <a:pt x="176466" y="53726"/>
                </a:lnTo>
                <a:lnTo>
                  <a:pt x="179443" y="57497"/>
                </a:lnTo>
                <a:lnTo>
                  <a:pt x="183362" y="59382"/>
                </a:lnTo>
                <a:lnTo>
                  <a:pt x="201037" y="59382"/>
                </a:lnTo>
                <a:lnTo>
                  <a:pt x="197501" y="62606"/>
                </a:lnTo>
                <a:lnTo>
                  <a:pt x="193283" y="64144"/>
                </a:lnTo>
                <a:close/>
              </a:path>
              <a:path w="540384" h="75565">
                <a:moveTo>
                  <a:pt x="206827" y="31402"/>
                </a:moveTo>
                <a:lnTo>
                  <a:pt x="201172" y="31402"/>
                </a:lnTo>
                <a:lnTo>
                  <a:pt x="200377" y="27731"/>
                </a:lnTo>
                <a:lnTo>
                  <a:pt x="198890" y="25003"/>
                </a:lnTo>
                <a:lnTo>
                  <a:pt x="196707" y="23217"/>
                </a:lnTo>
                <a:lnTo>
                  <a:pt x="194524" y="21331"/>
                </a:lnTo>
                <a:lnTo>
                  <a:pt x="191696" y="20389"/>
                </a:lnTo>
                <a:lnTo>
                  <a:pt x="201724" y="20389"/>
                </a:lnTo>
                <a:lnTo>
                  <a:pt x="204297" y="22572"/>
                </a:lnTo>
                <a:lnTo>
                  <a:pt x="206232" y="26441"/>
                </a:lnTo>
                <a:lnTo>
                  <a:pt x="206827" y="31402"/>
                </a:lnTo>
                <a:close/>
              </a:path>
              <a:path w="540384" h="75565">
                <a:moveTo>
                  <a:pt x="201037" y="59382"/>
                </a:moveTo>
                <a:lnTo>
                  <a:pt x="191597" y="59382"/>
                </a:lnTo>
                <a:lnTo>
                  <a:pt x="194524" y="58191"/>
                </a:lnTo>
                <a:lnTo>
                  <a:pt x="197005" y="55810"/>
                </a:lnTo>
                <a:lnTo>
                  <a:pt x="199584" y="53429"/>
                </a:lnTo>
                <a:lnTo>
                  <a:pt x="201122" y="50303"/>
                </a:lnTo>
                <a:lnTo>
                  <a:pt x="201618" y="46434"/>
                </a:lnTo>
                <a:lnTo>
                  <a:pt x="207125" y="46434"/>
                </a:lnTo>
                <a:lnTo>
                  <a:pt x="206331" y="52089"/>
                </a:lnTo>
                <a:lnTo>
                  <a:pt x="204247" y="56455"/>
                </a:lnTo>
                <a:lnTo>
                  <a:pt x="201037" y="59382"/>
                </a:lnTo>
                <a:close/>
              </a:path>
              <a:path w="540384" h="75565">
                <a:moveTo>
                  <a:pt x="238806" y="64144"/>
                </a:moveTo>
                <a:lnTo>
                  <a:pt x="227891" y="64144"/>
                </a:lnTo>
                <a:lnTo>
                  <a:pt x="222633" y="61862"/>
                </a:lnTo>
                <a:lnTo>
                  <a:pt x="218564" y="57298"/>
                </a:lnTo>
                <a:lnTo>
                  <a:pt x="214596" y="52734"/>
                </a:lnTo>
                <a:lnTo>
                  <a:pt x="212611" y="46930"/>
                </a:lnTo>
                <a:lnTo>
                  <a:pt x="212611" y="32841"/>
                </a:lnTo>
                <a:lnTo>
                  <a:pt x="214596" y="27037"/>
                </a:lnTo>
                <a:lnTo>
                  <a:pt x="222534" y="17908"/>
                </a:lnTo>
                <a:lnTo>
                  <a:pt x="227792" y="15626"/>
                </a:lnTo>
                <a:lnTo>
                  <a:pt x="240889" y="15626"/>
                </a:lnTo>
                <a:lnTo>
                  <a:pt x="246148" y="17908"/>
                </a:lnTo>
                <a:lnTo>
                  <a:pt x="248305" y="20389"/>
                </a:lnTo>
                <a:lnTo>
                  <a:pt x="229430" y="20389"/>
                </a:lnTo>
                <a:lnTo>
                  <a:pt x="225560" y="22274"/>
                </a:lnTo>
                <a:lnTo>
                  <a:pt x="222470" y="26193"/>
                </a:lnTo>
                <a:lnTo>
                  <a:pt x="219706" y="29815"/>
                </a:lnTo>
                <a:lnTo>
                  <a:pt x="218267" y="34428"/>
                </a:lnTo>
                <a:lnTo>
                  <a:pt x="218267" y="45342"/>
                </a:lnTo>
                <a:lnTo>
                  <a:pt x="219706" y="49956"/>
                </a:lnTo>
                <a:lnTo>
                  <a:pt x="222583" y="53726"/>
                </a:lnTo>
                <a:lnTo>
                  <a:pt x="225560" y="57497"/>
                </a:lnTo>
                <a:lnTo>
                  <a:pt x="229479" y="59382"/>
                </a:lnTo>
                <a:lnTo>
                  <a:pt x="248298" y="59382"/>
                </a:lnTo>
                <a:lnTo>
                  <a:pt x="246098" y="60870"/>
                </a:lnTo>
                <a:lnTo>
                  <a:pt x="242725" y="63053"/>
                </a:lnTo>
                <a:lnTo>
                  <a:pt x="238806" y="64144"/>
                </a:lnTo>
                <a:close/>
              </a:path>
              <a:path w="540384" h="75565">
                <a:moveTo>
                  <a:pt x="248298" y="59382"/>
                </a:moveTo>
                <a:lnTo>
                  <a:pt x="239202" y="59382"/>
                </a:lnTo>
                <a:lnTo>
                  <a:pt x="243072" y="57497"/>
                </a:lnTo>
                <a:lnTo>
                  <a:pt x="248926" y="49857"/>
                </a:lnTo>
                <a:lnTo>
                  <a:pt x="250382" y="45342"/>
                </a:lnTo>
                <a:lnTo>
                  <a:pt x="250382" y="34428"/>
                </a:lnTo>
                <a:lnTo>
                  <a:pt x="248926" y="29963"/>
                </a:lnTo>
                <a:lnTo>
                  <a:pt x="245838" y="26044"/>
                </a:lnTo>
                <a:lnTo>
                  <a:pt x="243072" y="22324"/>
                </a:lnTo>
                <a:lnTo>
                  <a:pt x="239153" y="20389"/>
                </a:lnTo>
                <a:lnTo>
                  <a:pt x="248305" y="20389"/>
                </a:lnTo>
                <a:lnTo>
                  <a:pt x="254085" y="27037"/>
                </a:lnTo>
                <a:lnTo>
                  <a:pt x="256070" y="32841"/>
                </a:lnTo>
                <a:lnTo>
                  <a:pt x="256070" y="44152"/>
                </a:lnTo>
                <a:lnTo>
                  <a:pt x="255226" y="48170"/>
                </a:lnTo>
                <a:lnTo>
                  <a:pt x="253539" y="51940"/>
                </a:lnTo>
                <a:lnTo>
                  <a:pt x="251952" y="55611"/>
                </a:lnTo>
                <a:lnTo>
                  <a:pt x="249471" y="58588"/>
                </a:lnTo>
                <a:lnTo>
                  <a:pt x="248298" y="59382"/>
                </a:lnTo>
                <a:close/>
              </a:path>
              <a:path w="540384" h="75565">
                <a:moveTo>
                  <a:pt x="273517" y="24854"/>
                </a:moveTo>
                <a:lnTo>
                  <a:pt x="270063" y="24854"/>
                </a:lnTo>
                <a:lnTo>
                  <a:pt x="271155" y="22175"/>
                </a:lnTo>
                <a:lnTo>
                  <a:pt x="273040" y="19992"/>
                </a:lnTo>
                <a:lnTo>
                  <a:pt x="275718" y="18305"/>
                </a:lnTo>
                <a:lnTo>
                  <a:pt x="278398" y="16519"/>
                </a:lnTo>
                <a:lnTo>
                  <a:pt x="281424" y="15626"/>
                </a:lnTo>
                <a:lnTo>
                  <a:pt x="290650" y="15626"/>
                </a:lnTo>
                <a:lnTo>
                  <a:pt x="294867" y="17065"/>
                </a:lnTo>
                <a:lnTo>
                  <a:pt x="297863" y="20389"/>
                </a:lnTo>
                <a:lnTo>
                  <a:pt x="281275" y="20389"/>
                </a:lnTo>
                <a:lnTo>
                  <a:pt x="278596" y="21133"/>
                </a:lnTo>
                <a:lnTo>
                  <a:pt x="276313" y="22621"/>
                </a:lnTo>
                <a:lnTo>
                  <a:pt x="274131" y="24110"/>
                </a:lnTo>
                <a:lnTo>
                  <a:pt x="273517" y="24854"/>
                </a:lnTo>
                <a:close/>
              </a:path>
              <a:path w="540384" h="75565">
                <a:moveTo>
                  <a:pt x="269914" y="62805"/>
                </a:moveTo>
                <a:lnTo>
                  <a:pt x="264259" y="62805"/>
                </a:lnTo>
                <a:lnTo>
                  <a:pt x="264259" y="16966"/>
                </a:lnTo>
                <a:lnTo>
                  <a:pt x="269914" y="16966"/>
                </a:lnTo>
                <a:lnTo>
                  <a:pt x="269914" y="24854"/>
                </a:lnTo>
                <a:lnTo>
                  <a:pt x="273517" y="24854"/>
                </a:lnTo>
                <a:lnTo>
                  <a:pt x="272494" y="26094"/>
                </a:lnTo>
                <a:lnTo>
                  <a:pt x="271402" y="28574"/>
                </a:lnTo>
                <a:lnTo>
                  <a:pt x="270410" y="31055"/>
                </a:lnTo>
                <a:lnTo>
                  <a:pt x="269914" y="33535"/>
                </a:lnTo>
                <a:lnTo>
                  <a:pt x="269914" y="62805"/>
                </a:lnTo>
                <a:close/>
              </a:path>
              <a:path w="540384" h="75565">
                <a:moveTo>
                  <a:pt x="301465" y="62805"/>
                </a:moveTo>
                <a:lnTo>
                  <a:pt x="295959" y="62805"/>
                </a:lnTo>
                <a:lnTo>
                  <a:pt x="295959" y="29418"/>
                </a:lnTo>
                <a:lnTo>
                  <a:pt x="294967" y="26094"/>
                </a:lnTo>
                <a:lnTo>
                  <a:pt x="292982" y="23812"/>
                </a:lnTo>
                <a:lnTo>
                  <a:pt x="291097" y="21530"/>
                </a:lnTo>
                <a:lnTo>
                  <a:pt x="288220" y="20389"/>
                </a:lnTo>
                <a:lnTo>
                  <a:pt x="297863" y="20389"/>
                </a:lnTo>
                <a:lnTo>
                  <a:pt x="300126" y="22820"/>
                </a:lnTo>
                <a:lnTo>
                  <a:pt x="301465" y="27136"/>
                </a:lnTo>
                <a:lnTo>
                  <a:pt x="301465" y="62805"/>
                </a:lnTo>
                <a:close/>
              </a:path>
              <a:path w="540384" h="75565">
                <a:moveTo>
                  <a:pt x="330584" y="62805"/>
                </a:moveTo>
                <a:lnTo>
                  <a:pt x="324631" y="62805"/>
                </a:lnTo>
                <a:lnTo>
                  <a:pt x="306921" y="16966"/>
                </a:lnTo>
                <a:lnTo>
                  <a:pt x="313171" y="16966"/>
                </a:lnTo>
                <a:lnTo>
                  <a:pt x="327607" y="57149"/>
                </a:lnTo>
                <a:lnTo>
                  <a:pt x="332696" y="57149"/>
                </a:lnTo>
                <a:lnTo>
                  <a:pt x="330584" y="62805"/>
                </a:lnTo>
                <a:close/>
              </a:path>
              <a:path w="540384" h="75565">
                <a:moveTo>
                  <a:pt x="332696" y="57149"/>
                </a:moveTo>
                <a:lnTo>
                  <a:pt x="327757" y="57149"/>
                </a:lnTo>
                <a:lnTo>
                  <a:pt x="341895" y="16966"/>
                </a:lnTo>
                <a:lnTo>
                  <a:pt x="347699" y="16966"/>
                </a:lnTo>
                <a:lnTo>
                  <a:pt x="332696" y="57149"/>
                </a:lnTo>
                <a:close/>
              </a:path>
              <a:path w="540384" h="75565">
                <a:moveTo>
                  <a:pt x="356085" y="75009"/>
                </a:moveTo>
                <a:lnTo>
                  <a:pt x="356085" y="71139"/>
                </a:lnTo>
                <a:lnTo>
                  <a:pt x="357375" y="70643"/>
                </a:lnTo>
                <a:lnTo>
                  <a:pt x="358367" y="69601"/>
                </a:lnTo>
                <a:lnTo>
                  <a:pt x="359062" y="68014"/>
                </a:lnTo>
                <a:lnTo>
                  <a:pt x="359856" y="66525"/>
                </a:lnTo>
                <a:lnTo>
                  <a:pt x="360252" y="64938"/>
                </a:lnTo>
                <a:lnTo>
                  <a:pt x="360252" y="62805"/>
                </a:lnTo>
                <a:lnTo>
                  <a:pt x="356532" y="62805"/>
                </a:lnTo>
                <a:lnTo>
                  <a:pt x="356532" y="53429"/>
                </a:lnTo>
                <a:lnTo>
                  <a:pt x="363973" y="53429"/>
                </a:lnTo>
                <a:lnTo>
                  <a:pt x="363973" y="65682"/>
                </a:lnTo>
                <a:lnTo>
                  <a:pt x="363278" y="68113"/>
                </a:lnTo>
                <a:lnTo>
                  <a:pt x="361890" y="70395"/>
                </a:lnTo>
                <a:lnTo>
                  <a:pt x="360600" y="72677"/>
                </a:lnTo>
                <a:lnTo>
                  <a:pt x="358665" y="74215"/>
                </a:lnTo>
                <a:lnTo>
                  <a:pt x="356085" y="75009"/>
                </a:lnTo>
                <a:close/>
              </a:path>
              <a:path w="540384" h="75565">
                <a:moveTo>
                  <a:pt x="407093" y="33635"/>
                </a:moveTo>
                <a:lnTo>
                  <a:pt x="402331" y="33635"/>
                </a:lnTo>
                <a:lnTo>
                  <a:pt x="408433" y="1488"/>
                </a:lnTo>
                <a:lnTo>
                  <a:pt x="439538" y="1488"/>
                </a:lnTo>
                <a:lnTo>
                  <a:pt x="439538" y="6548"/>
                </a:lnTo>
                <a:lnTo>
                  <a:pt x="412303" y="6548"/>
                </a:lnTo>
                <a:lnTo>
                  <a:pt x="408284" y="27235"/>
                </a:lnTo>
                <a:lnTo>
                  <a:pt x="408433" y="27384"/>
                </a:lnTo>
                <a:lnTo>
                  <a:pt x="414746" y="27384"/>
                </a:lnTo>
                <a:lnTo>
                  <a:pt x="413195" y="28128"/>
                </a:lnTo>
                <a:lnTo>
                  <a:pt x="410814" y="29319"/>
                </a:lnTo>
                <a:lnTo>
                  <a:pt x="408780" y="31154"/>
                </a:lnTo>
                <a:lnTo>
                  <a:pt x="407093" y="33635"/>
                </a:lnTo>
                <a:close/>
              </a:path>
              <a:path w="540384" h="75565">
                <a:moveTo>
                  <a:pt x="414746" y="27384"/>
                </a:moveTo>
                <a:lnTo>
                  <a:pt x="408433" y="27384"/>
                </a:lnTo>
                <a:lnTo>
                  <a:pt x="410119" y="25499"/>
                </a:lnTo>
                <a:lnTo>
                  <a:pt x="412104" y="24060"/>
                </a:lnTo>
                <a:lnTo>
                  <a:pt x="416668" y="22076"/>
                </a:lnTo>
                <a:lnTo>
                  <a:pt x="419099" y="21580"/>
                </a:lnTo>
                <a:lnTo>
                  <a:pt x="428028" y="21580"/>
                </a:lnTo>
                <a:lnTo>
                  <a:pt x="433089" y="23564"/>
                </a:lnTo>
                <a:lnTo>
                  <a:pt x="435728" y="26342"/>
                </a:lnTo>
                <a:lnTo>
                  <a:pt x="418256" y="26342"/>
                </a:lnTo>
                <a:lnTo>
                  <a:pt x="415676" y="26937"/>
                </a:lnTo>
                <a:lnTo>
                  <a:pt x="414746" y="27384"/>
                </a:lnTo>
                <a:close/>
              </a:path>
              <a:path w="540384" h="75565">
                <a:moveTo>
                  <a:pt x="434891" y="59382"/>
                </a:moveTo>
                <a:lnTo>
                  <a:pt x="425846" y="59382"/>
                </a:lnTo>
                <a:lnTo>
                  <a:pt x="429517" y="57745"/>
                </a:lnTo>
                <a:lnTo>
                  <a:pt x="432395" y="54470"/>
                </a:lnTo>
                <a:lnTo>
                  <a:pt x="435371" y="51196"/>
                </a:lnTo>
                <a:lnTo>
                  <a:pt x="436859" y="47178"/>
                </a:lnTo>
                <a:lnTo>
                  <a:pt x="436859" y="37752"/>
                </a:lnTo>
                <a:lnTo>
                  <a:pt x="435322" y="33932"/>
                </a:lnTo>
                <a:lnTo>
                  <a:pt x="432245" y="30956"/>
                </a:lnTo>
                <a:lnTo>
                  <a:pt x="429268" y="27880"/>
                </a:lnTo>
                <a:lnTo>
                  <a:pt x="425499" y="26342"/>
                </a:lnTo>
                <a:lnTo>
                  <a:pt x="435728" y="26342"/>
                </a:lnTo>
                <a:lnTo>
                  <a:pt x="440629" y="31501"/>
                </a:lnTo>
                <a:lnTo>
                  <a:pt x="442515" y="36661"/>
                </a:lnTo>
                <a:lnTo>
                  <a:pt x="442515" y="48964"/>
                </a:lnTo>
                <a:lnTo>
                  <a:pt x="440431" y="53974"/>
                </a:lnTo>
                <a:lnTo>
                  <a:pt x="434891" y="59382"/>
                </a:lnTo>
                <a:close/>
              </a:path>
              <a:path w="540384" h="75565">
                <a:moveTo>
                  <a:pt x="426987" y="64144"/>
                </a:moveTo>
                <a:lnTo>
                  <a:pt x="415279" y="64144"/>
                </a:lnTo>
                <a:lnTo>
                  <a:pt x="410517" y="62458"/>
                </a:lnTo>
                <a:lnTo>
                  <a:pt x="402778" y="55711"/>
                </a:lnTo>
                <a:lnTo>
                  <a:pt x="400743" y="50998"/>
                </a:lnTo>
                <a:lnTo>
                  <a:pt x="400545" y="44946"/>
                </a:lnTo>
                <a:lnTo>
                  <a:pt x="406051" y="44946"/>
                </a:lnTo>
                <a:lnTo>
                  <a:pt x="406250" y="49311"/>
                </a:lnTo>
                <a:lnTo>
                  <a:pt x="407738" y="52833"/>
                </a:lnTo>
                <a:lnTo>
                  <a:pt x="410517" y="55512"/>
                </a:lnTo>
                <a:lnTo>
                  <a:pt x="413394" y="58092"/>
                </a:lnTo>
                <a:lnTo>
                  <a:pt x="417016" y="59382"/>
                </a:lnTo>
                <a:lnTo>
                  <a:pt x="434891" y="59382"/>
                </a:lnTo>
                <a:lnTo>
                  <a:pt x="432096" y="62110"/>
                </a:lnTo>
                <a:lnTo>
                  <a:pt x="426987" y="64144"/>
                </a:lnTo>
                <a:close/>
              </a:path>
              <a:path w="540384" h="75565">
                <a:moveTo>
                  <a:pt x="477344" y="62805"/>
                </a:moveTo>
                <a:lnTo>
                  <a:pt x="471688" y="62805"/>
                </a:lnTo>
                <a:lnTo>
                  <a:pt x="471688" y="16668"/>
                </a:lnTo>
                <a:lnTo>
                  <a:pt x="455317" y="16668"/>
                </a:lnTo>
                <a:lnTo>
                  <a:pt x="455317" y="12650"/>
                </a:lnTo>
                <a:lnTo>
                  <a:pt x="460377" y="12551"/>
                </a:lnTo>
                <a:lnTo>
                  <a:pt x="463899" y="12104"/>
                </a:lnTo>
                <a:lnTo>
                  <a:pt x="465884" y="11310"/>
                </a:lnTo>
                <a:lnTo>
                  <a:pt x="467968" y="10517"/>
                </a:lnTo>
                <a:lnTo>
                  <a:pt x="469506" y="9276"/>
                </a:lnTo>
                <a:lnTo>
                  <a:pt x="470497" y="7590"/>
                </a:lnTo>
                <a:lnTo>
                  <a:pt x="471589" y="5903"/>
                </a:lnTo>
                <a:lnTo>
                  <a:pt x="472333" y="3571"/>
                </a:lnTo>
                <a:lnTo>
                  <a:pt x="472730" y="595"/>
                </a:lnTo>
                <a:lnTo>
                  <a:pt x="477344" y="595"/>
                </a:lnTo>
                <a:lnTo>
                  <a:pt x="477344" y="62805"/>
                </a:lnTo>
                <a:close/>
              </a:path>
              <a:path w="540384" h="75565">
                <a:moveTo>
                  <a:pt x="506368" y="22175"/>
                </a:moveTo>
                <a:lnTo>
                  <a:pt x="500862" y="22175"/>
                </a:lnTo>
                <a:lnTo>
                  <a:pt x="500862" y="14833"/>
                </a:lnTo>
                <a:lnTo>
                  <a:pt x="502549" y="9673"/>
                </a:lnTo>
                <a:lnTo>
                  <a:pt x="505923" y="5804"/>
                </a:lnTo>
                <a:lnTo>
                  <a:pt x="509395" y="1934"/>
                </a:lnTo>
                <a:lnTo>
                  <a:pt x="514307" y="0"/>
                </a:lnTo>
                <a:lnTo>
                  <a:pt x="526510" y="0"/>
                </a:lnTo>
                <a:lnTo>
                  <a:pt x="531173" y="1587"/>
                </a:lnTo>
                <a:lnTo>
                  <a:pt x="534646" y="4762"/>
                </a:lnTo>
                <a:lnTo>
                  <a:pt x="516142" y="4762"/>
                </a:lnTo>
                <a:lnTo>
                  <a:pt x="512719" y="6201"/>
                </a:lnTo>
                <a:lnTo>
                  <a:pt x="507857" y="11856"/>
                </a:lnTo>
                <a:lnTo>
                  <a:pt x="506568" y="15775"/>
                </a:lnTo>
                <a:lnTo>
                  <a:pt x="506368" y="20835"/>
                </a:lnTo>
                <a:lnTo>
                  <a:pt x="506368" y="22175"/>
                </a:lnTo>
                <a:close/>
              </a:path>
              <a:path w="540384" h="75565">
                <a:moveTo>
                  <a:pt x="540301" y="62805"/>
                </a:moveTo>
                <a:lnTo>
                  <a:pt x="499373" y="62805"/>
                </a:lnTo>
                <a:lnTo>
                  <a:pt x="499373" y="58241"/>
                </a:lnTo>
                <a:lnTo>
                  <a:pt x="523732" y="34131"/>
                </a:lnTo>
                <a:lnTo>
                  <a:pt x="528246" y="30559"/>
                </a:lnTo>
                <a:lnTo>
                  <a:pt x="530628" y="27681"/>
                </a:lnTo>
                <a:lnTo>
                  <a:pt x="533108" y="24804"/>
                </a:lnTo>
                <a:lnTo>
                  <a:pt x="534348" y="21431"/>
                </a:lnTo>
                <a:lnTo>
                  <a:pt x="534348" y="13791"/>
                </a:lnTo>
                <a:lnTo>
                  <a:pt x="533058" y="10715"/>
                </a:lnTo>
                <a:lnTo>
                  <a:pt x="527899" y="5953"/>
                </a:lnTo>
                <a:lnTo>
                  <a:pt x="524575" y="4762"/>
                </a:lnTo>
                <a:lnTo>
                  <a:pt x="534646" y="4762"/>
                </a:lnTo>
                <a:lnTo>
                  <a:pt x="538218" y="7937"/>
                </a:lnTo>
                <a:lnTo>
                  <a:pt x="540004" y="12203"/>
                </a:lnTo>
                <a:lnTo>
                  <a:pt x="539888" y="22175"/>
                </a:lnTo>
                <a:lnTo>
                  <a:pt x="538665" y="25846"/>
                </a:lnTo>
                <a:lnTo>
                  <a:pt x="533406" y="33287"/>
                </a:lnTo>
                <a:lnTo>
                  <a:pt x="528593" y="37256"/>
                </a:lnTo>
                <a:lnTo>
                  <a:pt x="515992" y="44896"/>
                </a:lnTo>
                <a:lnTo>
                  <a:pt x="512074" y="47823"/>
                </a:lnTo>
                <a:lnTo>
                  <a:pt x="507510" y="52784"/>
                </a:lnTo>
                <a:lnTo>
                  <a:pt x="506121" y="55215"/>
                </a:lnTo>
                <a:lnTo>
                  <a:pt x="505625" y="57596"/>
                </a:lnTo>
                <a:lnTo>
                  <a:pt x="540301" y="57596"/>
                </a:lnTo>
                <a:lnTo>
                  <a:pt x="540301" y="62805"/>
                </a:lnTo>
                <a:close/>
              </a:path>
            </a:pathLst>
          </a:custGeom>
          <a:solidFill>
            <a:srgbClr val="38751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6586958" y="1239758"/>
            <a:ext cx="0" cy="28575"/>
          </a:xfrm>
          <a:custGeom>
            <a:avLst/>
            <a:gdLst/>
            <a:ahLst/>
            <a:cxnLst/>
            <a:rect l="l" t="t" r="r" b="b"/>
            <a:pathLst>
              <a:path h="38100">
                <a:moveTo>
                  <a:pt x="0" y="38099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6586903" y="1337827"/>
            <a:ext cx="476" cy="29051"/>
          </a:xfrm>
          <a:custGeom>
            <a:avLst/>
            <a:gdLst/>
            <a:ahLst/>
            <a:cxnLst/>
            <a:rect l="l" t="t" r="r" b="b"/>
            <a:pathLst>
              <a:path w="634" h="38734">
                <a:moveTo>
                  <a:pt x="149" y="-4762"/>
                </a:moveTo>
                <a:lnTo>
                  <a:pt x="149" y="4346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602314" y="1118790"/>
            <a:ext cx="585788" cy="264319"/>
          </a:xfrm>
          <a:custGeom>
            <a:avLst/>
            <a:gdLst/>
            <a:ahLst/>
            <a:cxnLst/>
            <a:rect l="l" t="t" r="r" b="b"/>
            <a:pathLst>
              <a:path w="781050" h="352425">
                <a:moveTo>
                  <a:pt x="0" y="351899"/>
                </a:moveTo>
                <a:lnTo>
                  <a:pt x="68817" y="351003"/>
                </a:lnTo>
                <a:lnTo>
                  <a:pt x="137154" y="348389"/>
                </a:lnTo>
                <a:lnTo>
                  <a:pt x="204536" y="344163"/>
                </a:lnTo>
                <a:lnTo>
                  <a:pt x="270485" y="338433"/>
                </a:lnTo>
                <a:lnTo>
                  <a:pt x="334526" y="331306"/>
                </a:lnTo>
                <a:lnTo>
                  <a:pt x="396183" y="322890"/>
                </a:lnTo>
                <a:lnTo>
                  <a:pt x="454978" y="313292"/>
                </a:lnTo>
                <a:lnTo>
                  <a:pt x="510438" y="302620"/>
                </a:lnTo>
                <a:lnTo>
                  <a:pt x="562084" y="290981"/>
                </a:lnTo>
                <a:lnTo>
                  <a:pt x="609441" y="278482"/>
                </a:lnTo>
                <a:lnTo>
                  <a:pt x="652033" y="265231"/>
                </a:lnTo>
                <a:lnTo>
                  <a:pt x="689383" y="251336"/>
                </a:lnTo>
                <a:lnTo>
                  <a:pt x="746455" y="222041"/>
                </a:lnTo>
                <a:lnTo>
                  <a:pt x="776847" y="191456"/>
                </a:lnTo>
                <a:lnTo>
                  <a:pt x="780848" y="175949"/>
                </a:lnTo>
                <a:lnTo>
                  <a:pt x="776913" y="160442"/>
                </a:lnTo>
                <a:lnTo>
                  <a:pt x="746656" y="129858"/>
                </a:lnTo>
                <a:lnTo>
                  <a:pt x="689724" y="100563"/>
                </a:lnTo>
                <a:lnTo>
                  <a:pt x="652446" y="86667"/>
                </a:lnTo>
                <a:lnTo>
                  <a:pt x="609930" y="73416"/>
                </a:lnTo>
                <a:lnTo>
                  <a:pt x="562652" y="60918"/>
                </a:lnTo>
                <a:lnTo>
                  <a:pt x="511089" y="49278"/>
                </a:lnTo>
                <a:lnTo>
                  <a:pt x="455717" y="38606"/>
                </a:lnTo>
                <a:lnTo>
                  <a:pt x="397012" y="29008"/>
                </a:lnTo>
                <a:lnTo>
                  <a:pt x="335452" y="20592"/>
                </a:lnTo>
                <a:lnTo>
                  <a:pt x="271513" y="13465"/>
                </a:lnTo>
                <a:lnTo>
                  <a:pt x="205671" y="7735"/>
                </a:lnTo>
                <a:lnTo>
                  <a:pt x="138404" y="3509"/>
                </a:lnTo>
                <a:lnTo>
                  <a:pt x="70188" y="895"/>
                </a:ln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6573008" y="1102944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20249" y="42299"/>
                </a:move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573008" y="1102944"/>
            <a:ext cx="30480" cy="31909"/>
          </a:xfrm>
          <a:custGeom>
            <a:avLst/>
            <a:gdLst/>
            <a:ahLst/>
            <a:cxnLst/>
            <a:rect l="l" t="t" r="r" b="b"/>
            <a:pathLst>
              <a:path w="40640" h="42545">
                <a:moveTo>
                  <a:pt x="0" y="21149"/>
                </a:moveTo>
                <a:lnTo>
                  <a:pt x="1589" y="12917"/>
                </a:lnTo>
                <a:lnTo>
                  <a:pt x="5924" y="6194"/>
                </a:lnTo>
                <a:lnTo>
                  <a:pt x="12360" y="1662"/>
                </a:lnTo>
                <a:lnTo>
                  <a:pt x="20249" y="0"/>
                </a:lnTo>
                <a:lnTo>
                  <a:pt x="25599" y="0"/>
                </a:lnTo>
                <a:lnTo>
                  <a:pt x="30749" y="2227"/>
                </a:lnTo>
                <a:lnTo>
                  <a:pt x="34549" y="6194"/>
                </a:lnTo>
                <a:lnTo>
                  <a:pt x="38349" y="10159"/>
                </a:lnTo>
                <a:lnTo>
                  <a:pt x="40499" y="15539"/>
                </a:lnTo>
                <a:lnTo>
                  <a:pt x="40499" y="21149"/>
                </a:lnTo>
                <a:lnTo>
                  <a:pt x="38907" y="29382"/>
                </a:lnTo>
                <a:lnTo>
                  <a:pt x="34565" y="36104"/>
                </a:lnTo>
                <a:lnTo>
                  <a:pt x="28128" y="40637"/>
                </a:lnTo>
                <a:lnTo>
                  <a:pt x="20249" y="42299"/>
                </a:lnTo>
                <a:lnTo>
                  <a:pt x="12360" y="40637"/>
                </a:lnTo>
                <a:lnTo>
                  <a:pt x="5924" y="36104"/>
                </a:lnTo>
                <a:lnTo>
                  <a:pt x="1589" y="29382"/>
                </a:lnTo>
                <a:lnTo>
                  <a:pt x="0" y="211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586959" y="1134567"/>
            <a:ext cx="1429" cy="36195"/>
          </a:xfrm>
          <a:custGeom>
            <a:avLst/>
            <a:gdLst/>
            <a:ahLst/>
            <a:cxnLst/>
            <a:rect l="l" t="t" r="r" b="b"/>
            <a:pathLst>
              <a:path w="1904" h="48259">
                <a:moveTo>
                  <a:pt x="0" y="47699"/>
                </a:moveTo>
                <a:lnTo>
                  <a:pt x="149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588308" y="1067417"/>
            <a:ext cx="0" cy="39529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2"/>
                </a:lnTo>
              </a:path>
            </a:pathLst>
          </a:custGeom>
          <a:ln w="98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6261984" y="99789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6261984" y="997891"/>
            <a:ext cx="652939" cy="69533"/>
          </a:xfrm>
          <a:custGeom>
            <a:avLst/>
            <a:gdLst/>
            <a:ahLst/>
            <a:cxnLst/>
            <a:rect l="l" t="t" r="r" b="b"/>
            <a:pathLst>
              <a:path w="870584" h="92709">
                <a:moveTo>
                  <a:pt x="0" y="0"/>
                </a:moveTo>
                <a:lnTo>
                  <a:pt x="870298" y="0"/>
                </a:lnTo>
                <a:lnTo>
                  <a:pt x="870298" y="92699"/>
                </a:lnTo>
                <a:lnTo>
                  <a:pt x="0" y="92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4985E8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6528928" y="1009821"/>
            <a:ext cx="119555" cy="48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1" name="object 141"/>
          <p:cNvSpPr txBox="1">
            <a:spLocks noGrp="1"/>
          </p:cNvSpPr>
          <p:nvPr>
            <p:ph type="title"/>
          </p:nvPr>
        </p:nvSpPr>
        <p:spPr>
          <a:xfrm>
            <a:off x="1311825" y="662749"/>
            <a:ext cx="2603659" cy="724557"/>
          </a:xfrm>
          <a:prstGeom prst="rect">
            <a:avLst/>
          </a:prstGeom>
        </p:spPr>
        <p:txBody>
          <a:bodyPr spcFirstLastPara="1" vert="horz" wrap="square" lIns="0" tIns="57150" rIns="0" bIns="0" rtlCol="0" anchor="ctr" anchorCtr="0">
            <a:spAutoFit/>
          </a:bodyPr>
          <a:lstStyle/>
          <a:p>
            <a:pPr marL="9525">
              <a:spcBef>
                <a:spcPts val="450"/>
              </a:spcBef>
            </a:pPr>
            <a:endParaRPr sz="2250" dirty="0"/>
          </a:p>
          <a:p>
            <a:pPr marL="98584">
              <a:spcBef>
                <a:spcPts val="176"/>
              </a:spcBef>
            </a:pPr>
            <a:r>
              <a:rPr sz="1500" i="1" spc="-4" dirty="0">
                <a:solidFill>
                  <a:srgbClr val="000000"/>
                </a:solidFill>
              </a:rPr>
              <a:t>[He et al.,</a:t>
            </a:r>
            <a:r>
              <a:rPr sz="1500" i="1" spc="-11" dirty="0">
                <a:solidFill>
                  <a:srgbClr val="000000"/>
                </a:solidFill>
              </a:rPr>
              <a:t> </a:t>
            </a:r>
            <a:r>
              <a:rPr sz="1500" i="1" spc="-4" dirty="0">
                <a:solidFill>
                  <a:srgbClr val="000000"/>
                </a:solidFill>
              </a:rPr>
              <a:t>201</a:t>
            </a:r>
            <a:r>
              <a:rPr lang="en-US" sz="1500" i="1" spc="-4" dirty="0">
                <a:solidFill>
                  <a:srgbClr val="000000"/>
                </a:solidFill>
              </a:rPr>
              <a:t>6</a:t>
            </a:r>
            <a:r>
              <a:rPr sz="1500" i="1" spc="-4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142" name="object 142"/>
          <p:cNvSpPr txBox="1"/>
          <p:nvPr/>
        </p:nvSpPr>
        <p:spPr>
          <a:xfrm>
            <a:off x="4701139" y="2462297"/>
            <a:ext cx="24145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relu</a:t>
            </a:r>
          </a:p>
        </p:txBody>
      </p:sp>
      <p:sp>
        <p:nvSpPr>
          <p:cNvPr id="143" name="object 143"/>
          <p:cNvSpPr/>
          <p:nvPr/>
        </p:nvSpPr>
        <p:spPr>
          <a:xfrm>
            <a:off x="4337882" y="1806255"/>
            <a:ext cx="1054985" cy="14065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5425353" y="2381230"/>
            <a:ext cx="441484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lnSpc>
                <a:spcPts val="1248"/>
              </a:lnSpc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  <a:p>
            <a:pPr algn="ctr" defTabSz="685800">
              <a:lnSpc>
                <a:spcPts val="1248"/>
              </a:lnSpc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identity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4056891" y="1772784"/>
            <a:ext cx="473393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F(x)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+</a:t>
            </a:r>
            <a:r>
              <a:rPr sz="1050" kern="1200" spc="-68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3844138" y="2433908"/>
            <a:ext cx="255746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F(x)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758289" y="1605049"/>
            <a:ext cx="241459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relu</a:t>
            </a:r>
          </a:p>
        </p:txBody>
      </p:sp>
      <p:sp>
        <p:nvSpPr>
          <p:cNvPr id="148" name="object 148"/>
          <p:cNvSpPr/>
          <p:nvPr/>
        </p:nvSpPr>
        <p:spPr>
          <a:xfrm>
            <a:off x="4669886" y="1607588"/>
            <a:ext cx="0" cy="169069"/>
          </a:xfrm>
          <a:custGeom>
            <a:avLst/>
            <a:gdLst/>
            <a:ahLst/>
            <a:cxnLst/>
            <a:rect l="l" t="t" r="r" b="b"/>
            <a:pathLst>
              <a:path h="225425">
                <a:moveTo>
                  <a:pt x="0" y="224849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4658074" y="1575170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49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4658074" y="1575170"/>
            <a:ext cx="23813" cy="32861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49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4244186" y="3224784"/>
            <a:ext cx="885825" cy="2917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52388" algn="ctr" defTabSz="685800">
              <a:lnSpc>
                <a:spcPts val="1118"/>
              </a:lnSpc>
              <a:spcBef>
                <a:spcPts val="75"/>
              </a:spcBef>
              <a:buClrTx/>
              <a:defRPr/>
            </a:pPr>
            <a:r>
              <a:rPr sz="1050" kern="1200" dirty="0">
                <a:solidFill>
                  <a:prstClr val="black"/>
                </a:solidFill>
                <a:ea typeface="+mn-ea"/>
              </a:rPr>
              <a:t>X</a:t>
            </a:r>
            <a:endParaRPr sz="1050" kern="1200">
              <a:solidFill>
                <a:prstClr val="black"/>
              </a:solidFill>
              <a:ea typeface="+mn-ea"/>
            </a:endParaRPr>
          </a:p>
          <a:p>
            <a:pPr algn="ctr" defTabSz="685800">
              <a:lnSpc>
                <a:spcPts val="1118"/>
              </a:lnSpc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Residual</a:t>
            </a:r>
            <a:r>
              <a:rPr sz="1050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block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446748" y="1475771"/>
            <a:ext cx="215870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Full ResNet</a:t>
            </a:r>
            <a:r>
              <a:rPr sz="1350" kern="1200" spc="-60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architecture: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1567462" y="1698378"/>
            <a:ext cx="1891189" cy="8395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1458" indent="-221933" defTabSz="685800">
              <a:spcBef>
                <a:spcPts val="75"/>
              </a:spcBef>
              <a:buClrTx/>
              <a:buFontTx/>
              <a:buChar char="-"/>
              <a:tabLst>
                <a:tab pos="231458" algn="l"/>
                <a:tab pos="231934" algn="l"/>
              </a:tabLst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Stack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residual</a:t>
            </a:r>
            <a:r>
              <a:rPr sz="1350" kern="1200" spc="-23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blocks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231458" marR="3810" indent="-221933" defTabSz="685800">
              <a:lnSpc>
                <a:spcPct val="101600"/>
              </a:lnSpc>
              <a:buClrTx/>
              <a:buFontTx/>
              <a:buChar char="-"/>
              <a:tabLst>
                <a:tab pos="231458" algn="l"/>
                <a:tab pos="231934" algn="l"/>
              </a:tabLst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Every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residual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block</a:t>
            </a:r>
            <a:r>
              <a:rPr sz="1350" kern="1200" spc="-75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has  two 3x3 </a:t>
            </a:r>
            <a:r>
              <a:rPr sz="1350" kern="1200" dirty="0">
                <a:solidFill>
                  <a:srgbClr val="0000FF"/>
                </a:solidFill>
                <a:ea typeface="+mn-ea"/>
              </a:rPr>
              <a:t>conv</a:t>
            </a:r>
            <a:r>
              <a:rPr sz="1350" kern="1200" spc="-26" dirty="0">
                <a:solidFill>
                  <a:srgbClr val="0000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0000FF"/>
                </a:solidFill>
                <a:ea typeface="+mn-ea"/>
              </a:rPr>
              <a:t>layers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778985" y="1576687"/>
            <a:ext cx="164306" cy="2118836"/>
          </a:xfrm>
          <a:custGeom>
            <a:avLst/>
            <a:gdLst/>
            <a:ahLst/>
            <a:cxnLst/>
            <a:rect l="l" t="t" r="r" b="b"/>
            <a:pathLst>
              <a:path w="219075" h="2825115">
                <a:moveTo>
                  <a:pt x="0" y="2824794"/>
                </a:moveTo>
                <a:lnTo>
                  <a:pt x="69122" y="2823866"/>
                </a:lnTo>
                <a:lnTo>
                  <a:pt x="129156" y="2821280"/>
                </a:lnTo>
                <a:lnTo>
                  <a:pt x="176500" y="2817336"/>
                </a:lnTo>
                <a:lnTo>
                  <a:pt x="207549" y="2812333"/>
                </a:lnTo>
                <a:lnTo>
                  <a:pt x="218699" y="2806569"/>
                </a:lnTo>
                <a:lnTo>
                  <a:pt x="218699" y="18224"/>
                </a:lnTo>
                <a:lnTo>
                  <a:pt x="181954" y="8112"/>
                </a:lnTo>
                <a:lnTo>
                  <a:pt x="121334" y="3061"/>
                </a:lnTo>
                <a:lnTo>
                  <a:pt x="42863" y="353"/>
                </a:ln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5943010" y="2795171"/>
            <a:ext cx="293846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391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1261444" y="4181132"/>
            <a:ext cx="653176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1549"/>
              </a:lnSpc>
              <a:buClrTx/>
              <a:tabLst>
                <a:tab pos="3940016" algn="l"/>
                <a:tab pos="5483066" algn="l"/>
              </a:tabLst>
              <a:defRPr/>
            </a:pPr>
            <a:r>
              <a:rPr sz="1350" kern="1200" spc="-4" dirty="0">
                <a:solidFill>
                  <a:srgbClr val="FFFFFF"/>
                </a:solidFill>
                <a:ea typeface="+mn-ea"/>
              </a:rPr>
              <a:t>Fei-Fei Li </a:t>
            </a:r>
            <a:r>
              <a:rPr sz="1350" kern="1200" dirty="0">
                <a:solidFill>
                  <a:srgbClr val="FFFFFF"/>
                </a:solidFill>
                <a:ea typeface="+mn-ea"/>
              </a:rPr>
              <a:t>&amp; Justin Johnson &amp;</a:t>
            </a:r>
            <a:r>
              <a:rPr sz="1350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FFFF"/>
                </a:solidFill>
                <a:ea typeface="+mn-ea"/>
              </a:rPr>
              <a:t>Serena Yeung	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Lecture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9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baseline="-4166" dirty="0">
                <a:solidFill>
                  <a:srgbClr val="FFFFFF"/>
                </a:solidFill>
                <a:ea typeface="+mn-ea"/>
              </a:rPr>
              <a:t>-	May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1,</a:t>
            </a:r>
            <a:r>
              <a:rPr sz="2250" kern="1200" spc="-113" baseline="-4166" dirty="0">
                <a:solidFill>
                  <a:srgbClr val="FFFFFF"/>
                </a:solidFill>
                <a:ea typeface="+mn-ea"/>
              </a:rPr>
              <a:t> </a:t>
            </a:r>
            <a:r>
              <a:rPr sz="2250" kern="1200" spc="-5" baseline="-4166" dirty="0">
                <a:solidFill>
                  <a:srgbClr val="FFFFFF"/>
                </a:solidFill>
                <a:ea typeface="+mn-ea"/>
              </a:rPr>
              <a:t>2018</a:t>
            </a:r>
            <a:endParaRPr sz="2250" kern="1200" baseline="-4166">
              <a:solidFill>
                <a:prstClr val="black"/>
              </a:solidFill>
              <a:ea typeface="+mn-ea"/>
            </a:endParaRPr>
          </a:p>
        </p:txBody>
      </p:sp>
      <p:sp>
        <p:nvSpPr>
          <p:cNvPr id="157" name="object 157"/>
          <p:cNvSpPr txBox="1"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algn="r" defTabSz="685800">
              <a:lnSpc>
                <a:spcPts val="1785"/>
              </a:lnSpc>
              <a:buClrTx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9525" algn="r" defTabSz="685800">
                <a:lnSpc>
                  <a:spcPts val="1785"/>
                </a:lnSpc>
                <a:buClrTx/>
                <a:defRPr/>
              </a:pPr>
              <a:t>131</a:t>
            </a:fld>
            <a:endParaRPr sz="1500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2410876-3CC0-474D-83D5-17EB27728D8A}"/>
              </a:ext>
            </a:extLst>
          </p:cNvPr>
          <p:cNvSpPr txBox="1"/>
          <p:nvPr/>
        </p:nvSpPr>
        <p:spPr>
          <a:xfrm>
            <a:off x="1143000" y="4953063"/>
            <a:ext cx="250100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Fei-Fei Li,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8" name="Slide Number Placeholder 3">
            <a:extLst>
              <a:ext uri="{FF2B5EF4-FFF2-40B4-BE49-F238E27FC236}">
                <a16:creationId xmlns:a16="http://schemas.microsoft.com/office/drawing/2014/main" id="{009C9F0A-F591-D6F6-FFF1-71C2F4DC4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9" name="Title 13">
            <a:extLst>
              <a:ext uri="{FF2B5EF4-FFF2-40B4-BE49-F238E27FC236}">
                <a16:creationId xmlns:a16="http://schemas.microsoft.com/office/drawing/2014/main" id="{9700FF79-AA67-4795-D124-132F27CC8E5E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Case Study: ResNet</a:t>
            </a:r>
            <a:endParaRPr 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143500"/>
          </a:xfrm>
        </p:spPr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517AF0-C336-A186-2CB3-DDE30E0D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378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Comments on training algorithm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064487"/>
            <a:ext cx="8229599" cy="39433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50" dirty="0">
                <a:solidFill>
                  <a:schemeClr val="bg2"/>
                </a:solidFill>
              </a:rPr>
              <a:t>Not guaranteed to converge to zero training error</a:t>
            </a:r>
            <a:r>
              <a:rPr lang="en-US" altLang="en-US" sz="1650" dirty="0"/>
              <a:t>, may converge to local optima or oscillate indefinitely.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50" dirty="0"/>
              <a:t>However, in practice, does </a:t>
            </a:r>
            <a:r>
              <a:rPr lang="en-US" altLang="en-US" sz="1650" dirty="0">
                <a:solidFill>
                  <a:schemeClr val="bg2"/>
                </a:solidFill>
              </a:rPr>
              <a:t>converge to low error </a:t>
            </a:r>
            <a:r>
              <a:rPr lang="en-US" altLang="en-US" sz="1650" dirty="0"/>
              <a:t>for many large networks on real data, with good choice of hyperparameters (e.g. learning rate).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50" dirty="0">
                <a:solidFill>
                  <a:schemeClr val="bg2"/>
                </a:solidFill>
              </a:rPr>
              <a:t>Thousands of epochs </a:t>
            </a:r>
            <a:r>
              <a:rPr lang="en-US" altLang="en-US" sz="1650" dirty="0"/>
              <a:t>(epoch = network sees all training data once) </a:t>
            </a:r>
            <a:r>
              <a:rPr lang="en-US" altLang="en-US" sz="1650" dirty="0">
                <a:solidFill>
                  <a:schemeClr val="bg2"/>
                </a:solidFill>
              </a:rPr>
              <a:t>may be required</a:t>
            </a:r>
            <a:r>
              <a:rPr lang="en-US" altLang="en-US" sz="1650" dirty="0"/>
              <a:t>, hours or days to train.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50" dirty="0"/>
              <a:t>To avoid local-minima problems, </a:t>
            </a:r>
            <a:r>
              <a:rPr lang="en-US" altLang="en-US" sz="1650" dirty="0">
                <a:solidFill>
                  <a:schemeClr val="bg2"/>
                </a:solidFill>
              </a:rPr>
              <a:t>run several trials starting with different random weights </a:t>
            </a:r>
            <a:r>
              <a:rPr lang="en-US" altLang="en-US" sz="1650" dirty="0"/>
              <a:t>(</a:t>
            </a:r>
            <a:r>
              <a:rPr lang="en-US" altLang="en-US" sz="1650" i="1" dirty="0"/>
              <a:t>random restarts</a:t>
            </a:r>
            <a:r>
              <a:rPr lang="en-US" altLang="en-US" sz="1650" dirty="0"/>
              <a:t>), and take results of trial with lowest training set error, use transfer learning, regularization,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May be hard to set learning rate and to select number of hidden units and layers.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Neural networks had fallen out of fashion in 90s, early 2000s; back with a new name and improved performance (deep networks trained with dropout and lots of data).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1" y="4958835"/>
            <a:ext cx="203453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Ray Mooney, Carlos </a:t>
            </a:r>
            <a:r>
              <a:rPr lang="en-US" sz="750" kern="1200" dirty="0" err="1">
                <a:ea typeface="+mn-ea"/>
                <a:cs typeface="+mn-cs"/>
              </a:rPr>
              <a:t>Guestrin</a:t>
            </a:r>
            <a:r>
              <a:rPr lang="en-US" sz="750" kern="1200" dirty="0">
                <a:ea typeface="+mn-ea"/>
                <a:cs typeface="+mn-cs"/>
              </a:rPr>
              <a:t>, </a:t>
            </a:r>
            <a:r>
              <a:rPr lang="en-US" sz="750" kern="1200" dirty="0" err="1">
                <a:ea typeface="+mn-ea"/>
                <a:cs typeface="+mn-cs"/>
              </a:rPr>
              <a:t>Dhruv</a:t>
            </a:r>
            <a:r>
              <a:rPr lang="en-US" sz="750" kern="1200" dirty="0">
                <a:ea typeface="+mn-ea"/>
                <a:cs typeface="+mn-cs"/>
              </a:rPr>
              <a:t> </a:t>
            </a:r>
            <a:r>
              <a:rPr lang="en-US" sz="750" kern="1200" dirty="0" err="1">
                <a:ea typeface="+mn-ea"/>
                <a:cs typeface="+mn-cs"/>
              </a:rPr>
              <a:t>Batra</a:t>
            </a:r>
            <a:r>
              <a:rPr lang="en-US" sz="750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3E7E65-ECDB-1739-C056-11205EC7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249217"/>
            <a:ext cx="8229599" cy="4154202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131445" indent="0">
              <a:lnSpc>
                <a:spcPct val="90000"/>
              </a:lnSpc>
              <a:buNone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Keep a </a:t>
            </a:r>
            <a:r>
              <a:rPr lang="en-US" altLang="en-US" dirty="0">
                <a:solidFill>
                  <a:schemeClr val="bg2"/>
                </a:solidFill>
              </a:rPr>
              <a:t>hold-out validation set </a:t>
            </a:r>
            <a:r>
              <a:rPr lang="en-US" altLang="en-US" dirty="0"/>
              <a:t>and test accuracy on it after every epoch.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43000" y="4953063"/>
            <a:ext cx="132440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Adapted from Ray Mooney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6D8B4EF-E2AF-8485-0AC9-072EDD1C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134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97ABCC-4CEC-D426-160B-DF5C3A764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584" y="1838805"/>
            <a:ext cx="4680527" cy="16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72124"/>
            <a:ext cx="8229599" cy="42052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Center (subtract mean from) your data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data augmentation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mini-batch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Weights/activations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To initialize weights, use “Xavier initialization”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regularization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RELU (most common), don’t use sigmoid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Hyperparameters: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Learning rate: too high? Too low?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Use cross-validation to pick best model</a:t>
            </a:r>
          </a:p>
          <a:p>
            <a:pPr marL="0" indent="0"/>
            <a:endParaRPr lang="en-US" sz="24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F4E67AC-674A-C476-7832-D7229212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E9D92-A3CD-B9FE-4BE1-A32E71C3F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042A-6955-D6AD-639D-FC0DB585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practices: Data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476454-B91D-6604-8356-F3B0383D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136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AF335-B98D-38B6-8D40-BD014F9F5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2358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805FB-A8A2-B268-9733-8DA1FBC2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867" y="3501896"/>
            <a:ext cx="4604265" cy="1406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0979F7-0C1B-6BC7-005C-9E39DF729845}"/>
              </a:ext>
            </a:extLst>
          </p:cNvPr>
          <p:cNvSpPr txBox="1"/>
          <p:nvPr/>
        </p:nvSpPr>
        <p:spPr>
          <a:xfrm>
            <a:off x="6032977" y="490822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22456613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293EC-A665-77EC-76AF-D89E9C84D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6C28-AB79-D380-C97E-B63B5123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practices: Data. Why normalize inputs?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4F1BE87-9239-5DCF-9D5F-A0DA39D2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140C6-E692-3A1D-07BE-63339E2B9B59}"/>
              </a:ext>
            </a:extLst>
          </p:cNvPr>
          <p:cNvSpPr txBox="1"/>
          <p:nvPr/>
        </p:nvSpPr>
        <p:spPr>
          <a:xfrm>
            <a:off x="6032977" y="490822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9D01B-9CD8-0744-6F08-B6C325AB4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059" y="975654"/>
            <a:ext cx="2360141" cy="527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EFCE3-EC7B-B21E-92C0-F96AD00E8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686" y="1672023"/>
            <a:ext cx="6296627" cy="323619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3249C2-32C2-3F1D-A5DA-3F9D912B6344}"/>
              </a:ext>
            </a:extLst>
          </p:cNvPr>
          <p:cNvSpPr/>
          <p:nvPr/>
        </p:nvSpPr>
        <p:spPr>
          <a:xfrm>
            <a:off x="3838832" y="3290121"/>
            <a:ext cx="1046206" cy="10182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CFA62E5-91BF-C7EB-CBCA-DC7A326B1689}"/>
              </a:ext>
            </a:extLst>
          </p:cNvPr>
          <p:cNvSpPr/>
          <p:nvPr/>
        </p:nvSpPr>
        <p:spPr>
          <a:xfrm>
            <a:off x="3045942" y="1458438"/>
            <a:ext cx="1311874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828408B-568B-CC7C-45F1-775F68DCC670}"/>
              </a:ext>
            </a:extLst>
          </p:cNvPr>
          <p:cNvSpPr/>
          <p:nvPr/>
        </p:nvSpPr>
        <p:spPr>
          <a:xfrm>
            <a:off x="3707026" y="1745935"/>
            <a:ext cx="757881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B731B2A-DA8B-F90B-4522-6938B0377FCD}"/>
              </a:ext>
            </a:extLst>
          </p:cNvPr>
          <p:cNvSpPr/>
          <p:nvPr/>
        </p:nvSpPr>
        <p:spPr>
          <a:xfrm>
            <a:off x="2360139" y="1266347"/>
            <a:ext cx="757881" cy="473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167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Best Practices: Data Augmentation (Jittering)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i="1" dirty="0"/>
              <a:t>virtual</a:t>
            </a:r>
            <a:r>
              <a:rPr lang="en-US" dirty="0"/>
              <a:t> training samples</a:t>
            </a:r>
          </a:p>
          <a:p>
            <a:pPr lvl="1"/>
            <a:r>
              <a:rPr lang="en-US" dirty="0"/>
              <a:t>Horizontal flip</a:t>
            </a:r>
          </a:p>
          <a:p>
            <a:pPr lvl="1"/>
            <a:r>
              <a:rPr lang="en-US" dirty="0"/>
              <a:t>Random crop</a:t>
            </a:r>
          </a:p>
          <a:p>
            <a:pPr lvl="1"/>
            <a:r>
              <a:rPr lang="en-US" dirty="0"/>
              <a:t>Color casting</a:t>
            </a:r>
          </a:p>
          <a:p>
            <a:pPr lvl="1"/>
            <a:r>
              <a:rPr lang="en-US" dirty="0"/>
              <a:t>Geometric distortion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A9E837-355D-4604-9F1E-A13814173A54}"/>
              </a:ext>
            </a:extLst>
          </p:cNvPr>
          <p:cNvSpPr txBox="1"/>
          <p:nvPr/>
        </p:nvSpPr>
        <p:spPr>
          <a:xfrm>
            <a:off x="1143000" y="4953063"/>
            <a:ext cx="264367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788" dirty="0"/>
              <a:t>Jia-bin Huang, Image: </a:t>
            </a:r>
            <a:r>
              <a:rPr lang="en-US" sz="788" dirty="0">
                <a:hlinkClick r:id="rId2"/>
              </a:rPr>
              <a:t>https://github.com/aleju/imgaug</a:t>
            </a:r>
            <a:r>
              <a:rPr lang="en-US" sz="788" dirty="0"/>
              <a:t> </a:t>
            </a:r>
            <a:endParaRPr lang="en-US" sz="788" kern="1200" dirty="0"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62AAC-0289-4C06-B501-6778973DA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11" y="1540042"/>
            <a:ext cx="3715178" cy="2772452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0987032-F663-078C-53F4-EE942FDD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8270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Dropout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6B5731E-B0F2-38A5-7D3A-58A0B226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139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9DBBE-1232-1D88-FBF9-4F85A855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02" y="1555018"/>
            <a:ext cx="7772400" cy="264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8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Layer 2</a:t>
            </a:r>
          </a:p>
          <a:p>
            <a:pPr marL="0" indent="0"/>
            <a:endParaRPr lang="en-US" sz="3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Layer 3 (final)</a:t>
            </a: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Outputs (e.g. sigmoid/</a:t>
            </a:r>
            <a:r>
              <a:rPr lang="en-US" dirty="0" err="1"/>
              <a:t>softmax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Finally: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35450" y="3145735"/>
            <a:ext cx="3622604" cy="702078"/>
            <a:chOff x="389933" y="3933056"/>
            <a:chExt cx="4830139" cy="936104"/>
          </a:xfrm>
        </p:grpSpPr>
        <p:grpSp>
          <p:nvGrpSpPr>
            <p:cNvPr id="9" name="Group 8"/>
            <p:cNvGrpSpPr/>
            <p:nvPr/>
          </p:nvGrpSpPr>
          <p:grpSpPr>
            <a:xfrm>
              <a:off x="389933" y="3933056"/>
              <a:ext cx="4542107" cy="936104"/>
              <a:chOff x="-252536" y="4690890"/>
              <a:chExt cx="4542107" cy="93610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/>
              <a:srcRect b="75306"/>
              <a:stretch/>
            </p:blipFill>
            <p:spPr>
              <a:xfrm>
                <a:off x="-252536" y="4878738"/>
                <a:ext cx="2952600" cy="43204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/>
              <a:srcRect l="23829" b="-11985"/>
              <a:stretch>
                <a:fillRect/>
              </a:stretch>
            </p:blipFill>
            <p:spPr>
              <a:xfrm>
                <a:off x="2129331" y="4690890"/>
                <a:ext cx="2160240" cy="936104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/>
            <a:srcRect l="60876" t="1131" r="19614" b="74175"/>
            <a:stretch/>
          </p:blipFill>
          <p:spPr>
            <a:xfrm>
              <a:off x="4644008" y="4365104"/>
              <a:ext cx="576064" cy="43204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4636008" y="4365104"/>
              <a:ext cx="72008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b="1">
                <a:cs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definition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/>
          <a:srcRect t="6123" b="2040"/>
          <a:stretch/>
        </p:blipFill>
        <p:spPr>
          <a:xfrm>
            <a:off x="2542675" y="1065910"/>
            <a:ext cx="2389275" cy="810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22298" y="1953738"/>
            <a:ext cx="2389275" cy="780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03938" y="4156197"/>
            <a:ext cx="5536126" cy="99144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44377" t="11947" b="1299"/>
          <a:stretch/>
        </p:blipFill>
        <p:spPr bwMode="auto">
          <a:xfrm>
            <a:off x="6444911" y="553470"/>
            <a:ext cx="2389275" cy="175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31641" y="3166852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[binary]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0607" y="3053838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[multiclass]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760133" y="3199741"/>
            <a:ext cx="1913240" cy="664793"/>
            <a:chOff x="6156176" y="4005064"/>
            <a:chExt cx="2550987" cy="886391"/>
          </a:xfrm>
        </p:grpSpPr>
        <p:pic>
          <p:nvPicPr>
            <p:cNvPr id="172033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76256" y="4005064"/>
              <a:ext cx="1830907" cy="886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/>
            <a:srcRect l="21949" r="48785" b="75306"/>
            <a:stretch/>
          </p:blipFill>
          <p:spPr>
            <a:xfrm>
              <a:off x="6156176" y="4149080"/>
              <a:ext cx="864096" cy="432048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331641" y="4273966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[binary]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166608" y="1937409"/>
            <a:ext cx="2021927" cy="7800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FCBD1B4-3EB6-4BA5-C217-F6A049C7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8" grpId="0" animBg="1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29C35-AAB2-2E21-A849-CB5CEBBB1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421A88D-2566-1800-F4B2-2D860E09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Dropout</a:t>
            </a:r>
          </a:p>
        </p:txBody>
      </p:sp>
      <p:pic>
        <p:nvPicPr>
          <p:cNvPr id="62468" name="Picture 3">
            <a:extLst>
              <a:ext uri="{FF2B5EF4-FFF2-40B4-BE49-F238E27FC236}">
                <a16:creationId xmlns:a16="http://schemas.microsoft.com/office/drawing/2014/main" id="{69A48B0B-65B8-2C88-1068-B4644382D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97131"/>
            <a:ext cx="3626975" cy="198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>
            <a:extLst>
              <a:ext uri="{FF2B5EF4-FFF2-40B4-BE49-F238E27FC236}">
                <a16:creationId xmlns:a16="http://schemas.microsoft.com/office/drawing/2014/main" id="{167CBE1C-5409-7523-56A1-ADFDA2BF8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4" y="1322650"/>
            <a:ext cx="2545226" cy="193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7A491D-C3CD-4428-6CE5-7EB98E6998D0}"/>
              </a:ext>
            </a:extLst>
          </p:cNvPr>
          <p:cNvSpPr/>
          <p:nvPr/>
        </p:nvSpPr>
        <p:spPr>
          <a:xfrm>
            <a:off x="1143000" y="4619445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1200" kern="1200" dirty="0">
                <a:solidFill>
                  <a:schemeClr val="bg2"/>
                </a:solidFill>
                <a:ea typeface="+mn-ea"/>
                <a:cs typeface="+mn-cs"/>
              </a:rPr>
              <a:t>Dropout</a:t>
            </a:r>
            <a:r>
              <a:rPr lang="en-US" sz="1200" kern="1200" dirty="0">
                <a:ea typeface="+mn-ea"/>
                <a:cs typeface="+mn-cs"/>
              </a:rPr>
              <a:t>: A simple way to prevent neural networks from </a:t>
            </a:r>
            <a:r>
              <a:rPr lang="en-US" sz="1200" kern="1200" dirty="0" err="1">
                <a:ea typeface="+mn-ea"/>
                <a:cs typeface="+mn-cs"/>
              </a:rPr>
              <a:t>overfitting</a:t>
            </a:r>
            <a:r>
              <a:rPr lang="en-US" sz="1200" kern="1200" dirty="0">
                <a:ea typeface="+mn-ea"/>
                <a:cs typeface="+mn-cs"/>
              </a:rPr>
              <a:t> [</a:t>
            </a:r>
            <a:r>
              <a:rPr lang="en-US" sz="1200" kern="1200" dirty="0">
                <a:ea typeface="+mn-ea"/>
                <a:cs typeface="+mn-cs"/>
                <a:hlinkClick r:id="rId4"/>
              </a:rPr>
              <a:t>Srivastava JMLR 2014</a:t>
            </a:r>
            <a:r>
              <a:rPr lang="en-US" sz="1200" kern="1200" dirty="0">
                <a:ea typeface="+mn-ea"/>
                <a:cs typeface="+mn-cs"/>
              </a:rPr>
              <a:t>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E2702-C0DE-DDD5-F149-C96F1EC5209C}"/>
              </a:ext>
            </a:extLst>
          </p:cNvPr>
          <p:cNvSpPr/>
          <p:nvPr/>
        </p:nvSpPr>
        <p:spPr>
          <a:xfrm>
            <a:off x="1492370" y="3441941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buFont typeface="Arial" pitchFamily="34" charset="0"/>
              <a:buChar char="•"/>
              <a:defRPr/>
            </a:pPr>
            <a:r>
              <a:rPr lang="en-US" sz="1800" kern="1200" dirty="0">
                <a:ea typeface="+mn-ea"/>
                <a:cs typeface="+mn-cs"/>
              </a:rPr>
              <a:t>   Randomly turn off some neurons</a:t>
            </a:r>
          </a:p>
          <a:p>
            <a:pPr defTabSz="685800">
              <a:buClrTx/>
              <a:buFont typeface="Arial" pitchFamily="34" charset="0"/>
              <a:buChar char="•"/>
              <a:defRPr/>
            </a:pPr>
            <a:r>
              <a:rPr lang="en-US" sz="1800" kern="1200" dirty="0">
                <a:ea typeface="+mn-ea"/>
                <a:cs typeface="+mn-cs"/>
              </a:rPr>
              <a:t>   Allows individual neurons to independently be responsible for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EE41C-776D-E9CE-F7A6-7BC4C72FED9B}"/>
              </a:ext>
            </a:extLst>
          </p:cNvPr>
          <p:cNvSpPr txBox="1"/>
          <p:nvPr/>
        </p:nvSpPr>
        <p:spPr>
          <a:xfrm>
            <a:off x="1143000" y="4953063"/>
            <a:ext cx="144783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</a:t>
            </a:r>
            <a:r>
              <a:rPr lang="en-US" sz="788" kern="1200" dirty="0" err="1">
                <a:ea typeface="+mn-ea"/>
                <a:cs typeface="+mn-cs"/>
              </a:rPr>
              <a:t>Jia</a:t>
            </a:r>
            <a:r>
              <a:rPr lang="en-US" sz="788" kern="1200" dirty="0">
                <a:ea typeface="+mn-ea"/>
                <a:cs typeface="+mn-cs"/>
              </a:rPr>
              <a:t>-bin Huang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E827B15-9195-D515-5D0A-4B9247AD1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2392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997AD-9D1F-B1BF-13D4-553D3AA23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6D860954-6162-879E-9857-4CA11E18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Regularization: Why does dropout work?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D225FF-A88B-9911-27EA-A71FDBA81A13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5038E0-9C17-3476-EB0C-0614A1AA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FAE0AD-C28E-F5EF-CEAF-D549074E16A3}"/>
              </a:ext>
            </a:extLst>
          </p:cNvPr>
          <p:cNvSpPr txBox="1"/>
          <p:nvPr/>
        </p:nvSpPr>
        <p:spPr>
          <a:xfrm>
            <a:off x="543698" y="1282446"/>
            <a:ext cx="67585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﻿</a:t>
            </a:r>
            <a:r>
              <a:rPr lang="en-US" dirty="0">
                <a:solidFill>
                  <a:schemeClr val="bg2"/>
                </a:solidFill>
              </a:rPr>
              <a:t>Intuition</a:t>
            </a:r>
            <a:r>
              <a:rPr lang="en-US" dirty="0"/>
              <a:t>: Can’t rely on any one feature, so have to spread out weights (knowledge).</a:t>
            </a:r>
          </a:p>
          <a:p>
            <a:endParaRPr lang="en-US" dirty="0"/>
          </a:p>
          <a:p>
            <a:r>
              <a:rPr lang="en-US" dirty="0"/>
              <a:t>Have redundant information across different neurons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ACA87-3220-4D8C-71CC-EF1EBA12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205" y="2021110"/>
            <a:ext cx="3495589" cy="257203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1AC2CCC-AD78-6A57-301A-5C536DE7A514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697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8D6E4-BB11-F128-DA0C-CFFA09E2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187558C8-4E3B-35A1-1A4A-E3186F17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(Coarse Search)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702206-5E3E-E77D-A550-9F171AA127A9}"/>
              </a:ext>
            </a:extLst>
          </p:cNvPr>
          <p:cNvSpPr txBox="1"/>
          <p:nvPr/>
        </p:nvSpPr>
        <p:spPr>
          <a:xfrm>
            <a:off x="5934123" y="4844426"/>
            <a:ext cx="3177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  <a:hlinkClick r:id="rId2"/>
              </a:rPr>
              <a:t>https://cs231n.stanford.edu/slides/2017/cs231n_2017_lecture6.pdf</a:t>
            </a:r>
            <a:r>
              <a:rPr lang="en-US" sz="788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D5D051C-C5C0-14A3-EF26-CB291674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A070570-5A72-83E5-8454-31C826839449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F18BB-8DE3-D9DC-45E8-B0F5C5055A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4"/>
          <a:stretch/>
        </p:blipFill>
        <p:spPr>
          <a:xfrm>
            <a:off x="685800" y="1021492"/>
            <a:ext cx="7772400" cy="38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86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2FC01-FB94-2EB6-F9F2-6A526B925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4D9DFAF5-CBA4-29C1-9F5B-4EDF1993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(Finer Search)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D4540-3564-CF4D-F5EA-BE6E9184E3A1}"/>
              </a:ext>
            </a:extLst>
          </p:cNvPr>
          <p:cNvSpPr txBox="1"/>
          <p:nvPr/>
        </p:nvSpPr>
        <p:spPr>
          <a:xfrm>
            <a:off x="5934123" y="4844426"/>
            <a:ext cx="317747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  <a:hlinkClick r:id="rId2"/>
              </a:rPr>
              <a:t>https://cs231n.stanford.edu/slides/2017/cs231n_2017_lecture6.pdf</a:t>
            </a:r>
            <a:r>
              <a:rPr lang="en-US" sz="788" kern="1200" dirty="0">
                <a:ea typeface="+mn-ea"/>
                <a:cs typeface="+mn-cs"/>
              </a:rPr>
              <a:t>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B5C7BA0-ED16-1326-931C-1096D31A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EFA1FD-36EB-6E49-5491-33F1F35B9CD5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92199E-0129-A362-5892-78106B9F8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64" y="1101810"/>
            <a:ext cx="8033672" cy="370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1149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D0A93-4EE7-1711-F906-6837AB62B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FC2BA5A-B1A7-48BB-F200-8ACE8EA9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(Coarse to fine search)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9EA4954-4207-DA5E-7114-528BED29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A468AC-EAE7-1190-E1CF-7C45B3A738B1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3909A-C186-FD4E-C28C-7A00C2F15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91" y="1074485"/>
            <a:ext cx="5392418" cy="3686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C5CF8-CFF1-2C40-ABCE-A69863CC7C2B}"/>
              </a:ext>
            </a:extLst>
          </p:cNvPr>
          <p:cNvSpPr txBox="1"/>
          <p:nvPr/>
        </p:nvSpPr>
        <p:spPr>
          <a:xfrm>
            <a:off x="5934123" y="4753810"/>
            <a:ext cx="275267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Deep Coursera Specialization [Andrew Ng]</a:t>
            </a:r>
          </a:p>
        </p:txBody>
      </p:sp>
    </p:spTree>
    <p:extLst>
      <p:ext uri="{BB962C8B-B14F-4D97-AF65-F5344CB8AC3E}">
        <p14:creationId xmlns:p14="http://schemas.microsoft.com/office/powerpoint/2010/main" val="28890984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E285D-27EB-5715-FB46-8894CCC0E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9E8B31E8-8666-A8CA-599F-9B740862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Best Practices: Hyperparameters (Use random search instead of Grid Search)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0ED5C85-83E7-C55C-1D91-95D58C72A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0879EE-A09C-9E56-5B6E-CEC007E6511D}"/>
              </a:ext>
            </a:extLst>
          </p:cNvPr>
          <p:cNvSpPr/>
          <p:nvPr/>
        </p:nvSpPr>
        <p:spPr>
          <a:xfrm>
            <a:off x="5824151" y="4456670"/>
            <a:ext cx="766119" cy="238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95336-30D7-BA2E-2715-E2DF92DBF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51" y="1364016"/>
            <a:ext cx="6258697" cy="3331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429DE-95E1-FF00-8B01-EC50474A24D1}"/>
              </a:ext>
            </a:extLst>
          </p:cNvPr>
          <p:cNvSpPr txBox="1"/>
          <p:nvPr/>
        </p:nvSpPr>
        <p:spPr>
          <a:xfrm>
            <a:off x="3797644" y="4868174"/>
            <a:ext cx="51010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Illustration of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Bergstra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et al., 2012 by Shayne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Longpre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, copyright CS231n 2017</a:t>
            </a:r>
          </a:p>
        </p:txBody>
      </p:sp>
    </p:spTree>
    <p:extLst>
      <p:ext uri="{BB962C8B-B14F-4D97-AF65-F5344CB8AC3E}">
        <p14:creationId xmlns:p14="http://schemas.microsoft.com/office/powerpoint/2010/main" val="399610770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9391" y="962951"/>
            <a:ext cx="3626168" cy="55399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3600" spc="-4" dirty="0"/>
              <a:t>Transfer</a:t>
            </a:r>
            <a:r>
              <a:rPr sz="3600" spc="-34" dirty="0"/>
              <a:t> </a:t>
            </a:r>
            <a:r>
              <a:rPr sz="3600" spc="-4" dirty="0"/>
              <a:t>Learning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087364" y="2205735"/>
            <a:ext cx="4906804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39228" marR="3810" indent="-1430179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“You need a lot of a data if you want to  train/use</a:t>
            </a:r>
            <a:r>
              <a:rPr sz="2250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CNNs”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object 4"/>
          <p:cNvSpPr txBox="1"/>
          <p:nvPr/>
        </p:nvSpPr>
        <p:spPr>
          <a:xfrm rot="18840000">
            <a:off x="3439404" y="2384488"/>
            <a:ext cx="2206226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685800">
              <a:lnSpc>
                <a:spcPts val="5400"/>
              </a:lnSpc>
              <a:buClrTx/>
              <a:defRPr/>
            </a:pPr>
            <a:r>
              <a:rPr sz="5400" kern="1200" spc="-4" dirty="0">
                <a:solidFill>
                  <a:srgbClr val="FF0000"/>
                </a:solidFill>
                <a:latin typeface="Impact"/>
                <a:ea typeface="+mn-ea"/>
                <a:cs typeface="Impact"/>
              </a:rPr>
              <a:t>BUSTED</a:t>
            </a:r>
            <a:endParaRPr sz="5400" kern="1200" dirty="0">
              <a:solidFill>
                <a:prstClr val="black"/>
              </a:solidFill>
              <a:latin typeface="Impact"/>
              <a:ea typeface="+mn-ea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7AAA165-623A-F6F7-13B3-38AA0E9D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4" dirty="0"/>
              <a:t>Transfer Learning with</a:t>
            </a:r>
            <a:r>
              <a:rPr lang="en-US" sz="2400" dirty="0"/>
              <a:t> </a:t>
            </a:r>
            <a:r>
              <a:rPr lang="en-US" sz="2400" spc="-4" dirty="0"/>
              <a:t>CNNs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more weights you need to learn, the more data you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That’s why with a deeper network, you need more data to train than for a shallower 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 </a:t>
            </a:r>
            <a:r>
              <a:rPr lang="en-US" sz="2000" dirty="0">
                <a:solidFill>
                  <a:schemeClr val="bg2"/>
                </a:solidFill>
              </a:rPr>
              <a:t>possible solution</a:t>
            </a:r>
            <a:r>
              <a:rPr lang="en-US" sz="2000" dirty="0"/>
              <a:t>: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57872" y="2700540"/>
            <a:ext cx="5093702" cy="1951694"/>
            <a:chOff x="1665135" y="4286519"/>
            <a:chExt cx="6791602" cy="2602258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8046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ea typeface="+mn-ea"/>
                  <a:cs typeface="+mn-cs"/>
                </a:rPr>
                <a:t>Set these to the already learned </a:t>
              </a:r>
            </a:p>
            <a:p>
              <a:pPr defTabSz="685800">
                <a:buClrTx/>
                <a:defRPr/>
              </a:pPr>
              <a:r>
                <a:rPr lang="en-US" sz="1350" kern="1200" dirty="0"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72690" cy="40010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1350" kern="1200" dirty="0">
                  <a:solidFill>
                    <a:srgbClr val="00B050"/>
                  </a:solidFill>
                  <a:ea typeface="+mn-ea"/>
                  <a:cs typeface="+mn-cs"/>
                </a:rPr>
                <a:t>Learn these on your own task</a:t>
              </a:r>
            </a:p>
          </p:txBody>
        </p:sp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2FD1257-2680-8438-A8CB-76670901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2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00174" y="1612582"/>
            <a:ext cx="521736" cy="267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0357" y="1496604"/>
            <a:ext cx="65627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sz="1050" kern="1200" spc="-4" dirty="0">
                <a:solidFill>
                  <a:prstClr val="black"/>
                </a:solidFill>
                <a:ea typeface="+mn-ea"/>
              </a:rPr>
              <a:t>1. Train</a:t>
            </a:r>
            <a:r>
              <a:rPr sz="1050"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on  Image</a:t>
            </a:r>
            <a:r>
              <a:rPr lang="en-US" sz="1050" kern="1200" spc="-4" dirty="0">
                <a:solidFill>
                  <a:prstClr val="black"/>
                </a:solidFill>
                <a:ea typeface="+mn-ea"/>
              </a:rPr>
              <a:t>N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et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099690" y="1500091"/>
            <a:ext cx="1730092" cy="2805458"/>
            <a:chOff x="2608919" y="1493686"/>
            <a:chExt cx="2306789" cy="3740611"/>
          </a:xfrm>
        </p:grpSpPr>
        <p:sp>
          <p:nvSpPr>
            <p:cNvPr id="11" name="object 11"/>
            <p:cNvSpPr/>
            <p:nvPr/>
          </p:nvSpPr>
          <p:spPr>
            <a:xfrm>
              <a:off x="2679319" y="1643649"/>
              <a:ext cx="695648" cy="35706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66968" y="1493686"/>
              <a:ext cx="134874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2. Small</a:t>
              </a:r>
              <a:r>
                <a:rPr sz="1050" kern="1200" spc="-30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dataset:</a:t>
              </a:r>
              <a:endParaRPr sz="10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608919" y="4876792"/>
              <a:ext cx="885190" cy="357505"/>
            </a:xfrm>
            <a:custGeom>
              <a:avLst/>
              <a:gdLst/>
              <a:ahLst/>
              <a:cxnLst/>
              <a:rect l="l" t="t" r="r" b="b"/>
              <a:pathLst>
                <a:path w="885189" h="357504">
                  <a:moveTo>
                    <a:pt x="0" y="0"/>
                  </a:moveTo>
                  <a:lnTo>
                    <a:pt x="884998" y="0"/>
                  </a:lnTo>
                  <a:lnTo>
                    <a:pt x="884998" y="356999"/>
                  </a:lnTo>
                  <a:lnTo>
                    <a:pt x="0" y="356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608218" y="5055291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345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21768" y="5023816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64793" y="1958323"/>
              <a:ext cx="224154" cy="2851785"/>
            </a:xfrm>
            <a:custGeom>
              <a:avLst/>
              <a:gdLst/>
              <a:ahLst/>
              <a:cxnLst/>
              <a:rect l="l" t="t" r="r" b="b"/>
              <a:pathLst>
                <a:path w="224154" h="2851785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1171025"/>
                  </a:lnTo>
                  <a:lnTo>
                    <a:pt x="116052" y="1238699"/>
                  </a:lnTo>
                  <a:lnTo>
                    <a:pt x="127349" y="1299511"/>
                  </a:lnTo>
                  <a:lnTo>
                    <a:pt x="144871" y="1351034"/>
                  </a:lnTo>
                  <a:lnTo>
                    <a:pt x="167549" y="1390840"/>
                  </a:lnTo>
                  <a:lnTo>
                    <a:pt x="224099" y="1425597"/>
                  </a:lnTo>
                  <a:lnTo>
                    <a:pt x="167549" y="1460353"/>
                  </a:lnTo>
                  <a:lnTo>
                    <a:pt x="144871" y="1500159"/>
                  </a:lnTo>
                  <a:lnTo>
                    <a:pt x="127349" y="1551682"/>
                  </a:lnTo>
                  <a:lnTo>
                    <a:pt x="116052" y="1612494"/>
                  </a:lnTo>
                  <a:lnTo>
                    <a:pt x="112049" y="1680171"/>
                  </a:lnTo>
                  <a:lnTo>
                    <a:pt x="112049" y="2596619"/>
                  </a:lnTo>
                  <a:lnTo>
                    <a:pt x="108046" y="2664296"/>
                  </a:lnTo>
                  <a:lnTo>
                    <a:pt x="96749" y="2725109"/>
                  </a:lnTo>
                  <a:lnTo>
                    <a:pt x="79227" y="2776631"/>
                  </a:lnTo>
                  <a:lnTo>
                    <a:pt x="56549" y="2816437"/>
                  </a:lnTo>
                  <a:lnTo>
                    <a:pt x="29784" y="2842100"/>
                  </a:lnTo>
                  <a:lnTo>
                    <a:pt x="0" y="2851194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3800825" y="3239135"/>
              <a:ext cx="1062991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Freeze</a:t>
              </a:r>
              <a:r>
                <a:rPr sz="1050" kern="1200" spc="-41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these</a:t>
              </a:r>
              <a:endParaRPr sz="10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009024" y="4940308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Train</a:t>
              </a:r>
              <a:r>
                <a:rPr sz="1050" kern="1200" spc="-49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this</a:t>
              </a:r>
              <a:endParaRPr sz="1050" kern="1200">
                <a:solidFill>
                  <a:prstClr val="black"/>
                </a:solidFill>
                <a:ea typeface="+mn-e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92340" y="1480365"/>
            <a:ext cx="2716010" cy="3294341"/>
            <a:chOff x="5399119" y="1467386"/>
            <a:chExt cx="3621346" cy="4392455"/>
          </a:xfrm>
        </p:grpSpPr>
        <p:sp>
          <p:nvSpPr>
            <p:cNvPr id="5" name="object 5"/>
            <p:cNvSpPr/>
            <p:nvPr/>
          </p:nvSpPr>
          <p:spPr>
            <a:xfrm>
              <a:off x="5721088" y="1651624"/>
              <a:ext cx="695648" cy="35706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37334" y="1467386"/>
              <a:ext cx="1536700" cy="4103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lnSpc>
                  <a:spcPts val="1248"/>
                </a:lnSpc>
                <a:buClrTx/>
                <a:defRPr/>
              </a:pP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3. Medium</a:t>
              </a:r>
              <a:r>
                <a:rPr sz="1050" kern="1200" spc="-26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dataset:</a:t>
              </a:r>
              <a:endParaRPr sz="1050" kern="1200">
                <a:solidFill>
                  <a:prstClr val="black"/>
                </a:solidFill>
                <a:ea typeface="+mn-ea"/>
              </a:endParaRPr>
            </a:p>
            <a:p>
              <a:pPr marL="9525" defTabSz="685800">
                <a:lnSpc>
                  <a:spcPts val="1248"/>
                </a:lnSpc>
                <a:buClrTx/>
                <a:defRPr/>
              </a:pPr>
              <a:r>
                <a:rPr sz="1050" b="1" kern="1200" spc="-4" dirty="0">
                  <a:solidFill>
                    <a:prstClr val="black"/>
                  </a:solidFill>
                  <a:ea typeface="+mn-ea"/>
                </a:rPr>
                <a:t>finetuning</a:t>
              </a:r>
              <a:endParaRPr sz="10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837334" y="2106197"/>
              <a:ext cx="2183131" cy="41036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defTabSz="685800">
                <a:lnSpc>
                  <a:spcPts val="1238"/>
                </a:lnSpc>
                <a:buClrTx/>
                <a:defRPr/>
              </a:pPr>
              <a:r>
                <a:rPr sz="1050" kern="1200" spc="-4" dirty="0">
                  <a:solidFill>
                    <a:srgbClr val="FF0000"/>
                  </a:solidFill>
                  <a:ea typeface="+mn-ea"/>
                </a:rPr>
                <a:t>more data = retrain more of  the network </a:t>
              </a:r>
              <a:r>
                <a:rPr sz="1050" kern="1200" dirty="0">
                  <a:solidFill>
                    <a:srgbClr val="FF0000"/>
                  </a:solidFill>
                  <a:ea typeface="+mn-ea"/>
                </a:rPr>
                <a:t>(or </a:t>
              </a:r>
              <a:r>
                <a:rPr sz="1050" kern="1200" spc="-4" dirty="0">
                  <a:solidFill>
                    <a:srgbClr val="FF0000"/>
                  </a:solidFill>
                  <a:ea typeface="+mn-ea"/>
                </a:rPr>
                <a:t>all of</a:t>
              </a:r>
              <a:r>
                <a:rPr sz="1050" kern="1200" spc="-23" dirty="0">
                  <a:solidFill>
                    <a:srgbClr val="FF0000"/>
                  </a:solidFill>
                  <a:ea typeface="+mn-ea"/>
                </a:rPr>
                <a:t> </a:t>
              </a:r>
              <a:r>
                <a:rPr sz="1050" kern="1200" spc="-4" dirty="0">
                  <a:solidFill>
                    <a:srgbClr val="FF0000"/>
                  </a:solidFill>
                  <a:ea typeface="+mn-ea"/>
                </a:rPr>
                <a:t>it)</a:t>
              </a:r>
              <a:endParaRPr sz="10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50688" y="4013144"/>
              <a:ext cx="885190" cy="1228725"/>
            </a:xfrm>
            <a:custGeom>
              <a:avLst/>
              <a:gdLst/>
              <a:ahLst/>
              <a:cxnLst/>
              <a:rect l="l" t="t" r="r" b="b"/>
              <a:pathLst>
                <a:path w="885190" h="1228725">
                  <a:moveTo>
                    <a:pt x="0" y="0"/>
                  </a:moveTo>
                  <a:lnTo>
                    <a:pt x="884998" y="0"/>
                  </a:lnTo>
                  <a:lnTo>
                    <a:pt x="884998" y="1228497"/>
                  </a:lnTo>
                  <a:lnTo>
                    <a:pt x="0" y="12284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649987" y="4627392"/>
              <a:ext cx="480695" cy="0"/>
            </a:xfrm>
            <a:custGeom>
              <a:avLst/>
              <a:gdLst/>
              <a:ahLst/>
              <a:cxnLst/>
              <a:rect l="l" t="t" r="r" b="b"/>
              <a:pathLst>
                <a:path w="480695">
                  <a:moveTo>
                    <a:pt x="480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3537" y="4595917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478487" y="1958322"/>
              <a:ext cx="224154" cy="2010410"/>
            </a:xfrm>
            <a:custGeom>
              <a:avLst/>
              <a:gdLst/>
              <a:ahLst/>
              <a:cxnLst/>
              <a:rect l="l" t="t" r="r" b="b"/>
              <a:pathLst>
                <a:path w="224154" h="2010410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750425"/>
                  </a:lnTo>
                  <a:lnTo>
                    <a:pt x="116052" y="818100"/>
                  </a:lnTo>
                  <a:lnTo>
                    <a:pt x="127349" y="878912"/>
                  </a:lnTo>
                  <a:lnTo>
                    <a:pt x="144871" y="930435"/>
                  </a:lnTo>
                  <a:lnTo>
                    <a:pt x="167549" y="970241"/>
                  </a:lnTo>
                  <a:lnTo>
                    <a:pt x="224099" y="1004997"/>
                  </a:lnTo>
                  <a:lnTo>
                    <a:pt x="167549" y="1039754"/>
                  </a:lnTo>
                  <a:lnTo>
                    <a:pt x="144871" y="1079560"/>
                  </a:lnTo>
                  <a:lnTo>
                    <a:pt x="127349" y="1131083"/>
                  </a:lnTo>
                  <a:lnTo>
                    <a:pt x="116052" y="1191895"/>
                  </a:lnTo>
                  <a:lnTo>
                    <a:pt x="112049" y="1259569"/>
                  </a:lnTo>
                  <a:lnTo>
                    <a:pt x="112049" y="1755421"/>
                  </a:lnTo>
                  <a:lnTo>
                    <a:pt x="108046" y="1823098"/>
                  </a:lnTo>
                  <a:lnTo>
                    <a:pt x="96749" y="1883911"/>
                  </a:lnTo>
                  <a:lnTo>
                    <a:pt x="79227" y="1935433"/>
                  </a:lnTo>
                  <a:lnTo>
                    <a:pt x="56549" y="1975239"/>
                  </a:lnTo>
                  <a:lnTo>
                    <a:pt x="29784" y="2000902"/>
                  </a:lnTo>
                  <a:lnTo>
                    <a:pt x="0" y="2009995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837371" y="2863433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Freeze</a:t>
              </a:r>
              <a:r>
                <a:rPr sz="1050" kern="1200" spc="-41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these</a:t>
              </a:r>
              <a:endParaRPr sz="10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399119" y="5586262"/>
              <a:ext cx="1736725" cy="2735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lnSpc>
                  <a:spcPts val="1631"/>
                </a:lnSpc>
                <a:buClrTx/>
                <a:defRPr/>
              </a:pPr>
              <a:r>
                <a:rPr sz="2250" kern="1200" spc="-5" baseline="1388" dirty="0">
                  <a:solidFill>
                    <a:srgbClr val="FFFFFF"/>
                  </a:solidFill>
                  <a:ea typeface="+mn-ea"/>
                </a:rPr>
                <a:t>Lecture 11 </a:t>
              </a:r>
              <a:r>
                <a:rPr sz="2250" kern="1200" baseline="1388" dirty="0">
                  <a:solidFill>
                    <a:srgbClr val="FFFFFF"/>
                  </a:solidFill>
                  <a:ea typeface="+mn-ea"/>
                </a:rPr>
                <a:t>-</a:t>
              </a:r>
              <a:r>
                <a:rPr sz="2250" kern="1200" spc="-28" baseline="1388" dirty="0">
                  <a:solidFill>
                    <a:srgbClr val="FFFFFF"/>
                  </a:solidFill>
                  <a:ea typeface="+mn-ea"/>
                </a:rPr>
                <a:t> </a:t>
              </a:r>
              <a:r>
                <a:rPr sz="1500" kern="1200" spc="-4" dirty="0">
                  <a:solidFill>
                    <a:srgbClr val="FFFFFF"/>
                  </a:solidFill>
                  <a:ea typeface="+mn-ea"/>
                </a:rPr>
                <a:t>29</a:t>
              </a:r>
              <a:endParaRPr sz="15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203569" y="4527504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Train</a:t>
              </a:r>
              <a:r>
                <a:rPr sz="1050" kern="1200" spc="-49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050" kern="1200" spc="-4" dirty="0">
                  <a:solidFill>
                    <a:prstClr val="black"/>
                  </a:solidFill>
                  <a:ea typeface="+mn-ea"/>
                </a:rPr>
                <a:t>this</a:t>
              </a:r>
              <a:endParaRPr sz="1050" kern="120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spc="-4" dirty="0"/>
              <a:t>Transfer Learning with</a:t>
            </a:r>
            <a:r>
              <a:rPr lang="en-US" sz="2700" dirty="0"/>
              <a:t> </a:t>
            </a:r>
            <a:r>
              <a:rPr lang="en-US" sz="2700" spc="-4" dirty="0"/>
              <a:t>CNNs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2833853" y="4643035"/>
            <a:ext cx="3476296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 defTabSz="685800">
              <a:buClrTx/>
              <a:defRPr/>
            </a:pPr>
            <a:r>
              <a:rPr lang="en-US" sz="1050" b="1" kern="1200" spc="-4" dirty="0">
                <a:solidFill>
                  <a:schemeClr val="bg2"/>
                </a:solidFill>
                <a:ea typeface="+mn-ea"/>
              </a:rPr>
              <a:t>Another option</a:t>
            </a:r>
            <a:r>
              <a:rPr lang="en-US" sz="1050" b="1" kern="1200" spc="-4" dirty="0">
                <a:solidFill>
                  <a:prstClr val="black"/>
                </a:solidFill>
                <a:ea typeface="+mn-ea"/>
              </a:rPr>
              <a:t>: use network as </a:t>
            </a:r>
            <a:r>
              <a:rPr sz="1050" b="1" kern="1200" spc="-4" dirty="0">
                <a:solidFill>
                  <a:prstClr val="black"/>
                </a:solidFill>
                <a:ea typeface="+mn-ea"/>
              </a:rPr>
              <a:t>feature</a:t>
            </a:r>
            <a:r>
              <a:rPr sz="1050" b="1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050" b="1" kern="1200" spc="-4" dirty="0">
                <a:solidFill>
                  <a:prstClr val="black"/>
                </a:solidFill>
                <a:ea typeface="+mn-ea"/>
              </a:rPr>
              <a:t>extractor</a:t>
            </a:r>
            <a:r>
              <a:rPr lang="en-US" sz="1050" b="1" kern="1200" spc="-4" dirty="0">
                <a:solidFill>
                  <a:prstClr val="black"/>
                </a:solidFill>
                <a:ea typeface="+mn-ea"/>
              </a:rPr>
              <a:t>, </a:t>
            </a:r>
          </a:p>
          <a:p>
            <a:pPr marL="9525" algn="ctr" defTabSz="685800">
              <a:buClrTx/>
              <a:defRPr/>
            </a:pPr>
            <a:r>
              <a:rPr lang="en-US" sz="1050" b="1" kern="1200" spc="-4" dirty="0">
                <a:solidFill>
                  <a:prstClr val="black"/>
                </a:solidFill>
                <a:ea typeface="+mn-ea"/>
              </a:rPr>
              <a:t>train SVM on extracted features for target task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7350" y="929692"/>
            <a:ext cx="58401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ea typeface="+mn-ea"/>
                <a:cs typeface="+mn-cs"/>
              </a:rPr>
              <a:t>Source: classification on ImageNet 		Target: some other task/data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51100652-90DF-8451-DE58-8371F867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9963" y="1082436"/>
            <a:ext cx="647867" cy="3325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26745" y="1509222"/>
            <a:ext cx="671513" cy="239078"/>
          </a:xfrm>
          <a:custGeom>
            <a:avLst/>
            <a:gdLst/>
            <a:ahLst/>
            <a:cxnLst/>
            <a:rect l="l" t="t" r="r" b="b"/>
            <a:pathLst>
              <a:path w="895350" h="318769">
                <a:moveTo>
                  <a:pt x="895218" y="31866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65665" y="1486991"/>
            <a:ext cx="69056" cy="44768"/>
          </a:xfrm>
          <a:custGeom>
            <a:avLst/>
            <a:gdLst/>
            <a:ahLst/>
            <a:cxnLst/>
            <a:rect l="l" t="t" r="r" b="b"/>
            <a:pathLst>
              <a:path w="92075" h="59690">
                <a:moveTo>
                  <a:pt x="91994" y="0"/>
                </a:moveTo>
                <a:lnTo>
                  <a:pt x="0" y="652"/>
                </a:lnTo>
                <a:lnTo>
                  <a:pt x="70892" y="59287"/>
                </a:lnTo>
                <a:lnTo>
                  <a:pt x="91994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39696" y="1821476"/>
            <a:ext cx="1019651" cy="2077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350" spc="-4" dirty="0"/>
              <a:t>more</a:t>
            </a:r>
            <a:r>
              <a:rPr sz="1350" spc="-41" dirty="0"/>
              <a:t> </a:t>
            </a:r>
            <a:r>
              <a:rPr sz="1350" spc="-4" dirty="0"/>
              <a:t>generic</a:t>
            </a:r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1982728" y="2806230"/>
            <a:ext cx="779621" cy="1109186"/>
          </a:xfrm>
          <a:custGeom>
            <a:avLst/>
            <a:gdLst/>
            <a:ahLst/>
            <a:cxnLst/>
            <a:rect l="l" t="t" r="r" b="b"/>
            <a:pathLst>
              <a:path w="1039494" h="1478914">
                <a:moveTo>
                  <a:pt x="1038882" y="0"/>
                </a:moveTo>
                <a:lnTo>
                  <a:pt x="0" y="1478472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5452" y="3901527"/>
            <a:ext cx="56674" cy="66675"/>
          </a:xfrm>
          <a:custGeom>
            <a:avLst/>
            <a:gdLst/>
            <a:ahLst/>
            <a:cxnLst/>
            <a:rect l="l" t="t" r="r" b="b"/>
            <a:pathLst>
              <a:path w="75565" h="88900">
                <a:moveTo>
                  <a:pt x="23957" y="0"/>
                </a:moveTo>
                <a:lnTo>
                  <a:pt x="0" y="88824"/>
                </a:lnTo>
                <a:lnTo>
                  <a:pt x="75447" y="36174"/>
                </a:lnTo>
                <a:lnTo>
                  <a:pt x="23957" y="0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58597" y="2506310"/>
            <a:ext cx="102870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more</a:t>
            </a:r>
            <a:r>
              <a:rPr sz="135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specific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092514"/>
              </p:ext>
            </p:extLst>
          </p:nvPr>
        </p:nvGraphicFramePr>
        <p:xfrm>
          <a:off x="3647948" y="1427450"/>
          <a:ext cx="4234209" cy="28513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14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4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236">
                <a:tc>
                  <a:txBody>
                    <a:bodyPr/>
                    <a:lstStyle/>
                    <a:p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5137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very</a:t>
                      </a:r>
                      <a:r>
                        <a:rPr sz="14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similar  dataset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3359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very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different  dataset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8013">
                <a:tc>
                  <a:txBody>
                    <a:bodyPr/>
                    <a:lstStyle/>
                    <a:p>
                      <a:pPr marL="8064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very little</a:t>
                      </a:r>
                      <a:r>
                        <a:rPr sz="14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data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1454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Use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simple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 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lassifier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top  layer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2724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300" spc="-5" dirty="0">
                          <a:latin typeface="Arial"/>
                          <a:cs typeface="Arial"/>
                        </a:rPr>
                        <a:t>You’re in  trouble… Try  </a:t>
                      </a:r>
                      <a:r>
                        <a:rPr lang="en-US" sz="1300" spc="-5" dirty="0">
                          <a:latin typeface="Arial"/>
                          <a:cs typeface="Arial"/>
                        </a:rPr>
                        <a:t>simple </a:t>
                      </a:r>
                      <a:r>
                        <a:rPr sz="1300" spc="-5" dirty="0">
                          <a:latin typeface="Arial"/>
                          <a:cs typeface="Arial"/>
                        </a:rPr>
                        <a:t>classifier  from different stages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104">
                <a:tc>
                  <a:txBody>
                    <a:bodyPr/>
                    <a:lstStyle/>
                    <a:p>
                      <a:pPr marL="80645" marR="426720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quite a lot</a:t>
                      </a:r>
                      <a:r>
                        <a:rPr sz="140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of  data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285115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Finetune a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few  layers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645" marR="107314">
                        <a:lnSpc>
                          <a:spcPct val="100699"/>
                        </a:lnSpc>
                        <a:spcBef>
                          <a:spcPts val="5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Finetune a  larger number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of  layers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4">
                      <a:solidFill>
                        <a:srgbClr val="000000"/>
                      </a:solidFill>
                      <a:prstDash val="solid"/>
                    </a:lnL>
                    <a:lnR w="9524">
                      <a:solidFill>
                        <a:srgbClr val="000000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A3EAFD7D-CC33-0272-221E-1A51EA8C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149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27">
            <a:extLst>
              <a:ext uri="{FF2B5EF4-FFF2-40B4-BE49-F238E27FC236}">
                <a16:creationId xmlns:a16="http://schemas.microsoft.com/office/drawing/2014/main" id="{2A6EB63E-6ED9-6C97-99E1-F2E6B1419EF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700" spc="-4"/>
              <a:t>Transfer Learning with</a:t>
            </a:r>
            <a:r>
              <a:rPr lang="en-US" sz="2700"/>
              <a:t> </a:t>
            </a:r>
            <a:r>
              <a:rPr lang="en-US" sz="2700" spc="-4"/>
              <a:t>CNNs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28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640100" y="1443166"/>
            <a:ext cx="1237553" cy="788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object 6"/>
          <p:cNvSpPr txBox="1"/>
          <p:nvPr/>
        </p:nvSpPr>
        <p:spPr>
          <a:xfrm>
            <a:off x="551879" y="1498314"/>
            <a:ext cx="91963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/>
              <a:t>Sigmoid</a:t>
            </a:r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497110" y="1912461"/>
            <a:ext cx="2004802" cy="339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8" name="object 8"/>
          <p:cNvSpPr txBox="1"/>
          <p:nvPr/>
        </p:nvSpPr>
        <p:spPr>
          <a:xfrm>
            <a:off x="551879" y="3039143"/>
            <a:ext cx="5014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/>
              <a:t>tanh</a:t>
            </a:r>
            <a:endParaRPr sz="1800"/>
          </a:p>
        </p:txBody>
      </p:sp>
      <p:sp>
        <p:nvSpPr>
          <p:cNvPr id="9" name="object 9"/>
          <p:cNvSpPr txBox="1"/>
          <p:nvPr/>
        </p:nvSpPr>
        <p:spPr>
          <a:xfrm>
            <a:off x="1288462" y="3039143"/>
            <a:ext cx="73056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/>
              <a:t>tanh(x)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605526" y="2621195"/>
            <a:ext cx="1237553" cy="7812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 txBox="1"/>
          <p:nvPr/>
        </p:nvSpPr>
        <p:spPr>
          <a:xfrm>
            <a:off x="5236923" y="1666256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 err="1"/>
              <a:t>ReLU</a:t>
            </a:r>
            <a:endParaRPr sz="1800" dirty="0"/>
          </a:p>
        </p:txBody>
      </p:sp>
      <p:sp>
        <p:nvSpPr>
          <p:cNvPr id="12" name="object 12"/>
          <p:cNvSpPr txBox="1"/>
          <p:nvPr/>
        </p:nvSpPr>
        <p:spPr>
          <a:xfrm>
            <a:off x="6087921" y="1666256"/>
            <a:ext cx="9082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/>
              <a:t>max(0,x)</a:t>
            </a:r>
            <a:endParaRPr sz="1800"/>
          </a:p>
        </p:txBody>
      </p:sp>
      <p:sp>
        <p:nvSpPr>
          <p:cNvPr id="13" name="object 13"/>
          <p:cNvSpPr/>
          <p:nvPr/>
        </p:nvSpPr>
        <p:spPr>
          <a:xfrm>
            <a:off x="7325142" y="1279009"/>
            <a:ext cx="1168385" cy="788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/>
          <p:nvPr/>
        </p:nvSpPr>
        <p:spPr>
          <a:xfrm>
            <a:off x="6219968" y="2565874"/>
            <a:ext cx="1626671" cy="1046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5" name="TextBox 24"/>
          <p:cNvSpPr txBox="1"/>
          <p:nvPr/>
        </p:nvSpPr>
        <p:spPr>
          <a:xfrm>
            <a:off x="1143001" y="4953063"/>
            <a:ext cx="87075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Andrej </a:t>
            </a:r>
            <a:r>
              <a:rPr lang="en-US" sz="750" dirty="0" err="1"/>
              <a:t>Karpathy</a:t>
            </a:r>
            <a:endParaRPr lang="en-US" sz="750" dirty="0"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236923" y="2701883"/>
            <a:ext cx="1327309" cy="538609"/>
          </a:xfrm>
          <a:prstGeom prst="rect">
            <a:avLst/>
          </a:prstGeom>
        </p:spPr>
        <p:txBody>
          <a:bodyPr spcFirstLastPara="1"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chemeClr val="tx1"/>
                </a:solidFill>
              </a:rPr>
              <a:t>Leaky</a:t>
            </a:r>
            <a:r>
              <a:rPr sz="1800" b="1" spc="-53" dirty="0">
                <a:solidFill>
                  <a:schemeClr val="tx1"/>
                </a:solidFill>
              </a:rPr>
              <a:t> </a:t>
            </a:r>
            <a:r>
              <a:rPr sz="1800" b="1" spc="-4" dirty="0" err="1">
                <a:solidFill>
                  <a:schemeClr val="tx1"/>
                </a:solidFill>
              </a:rPr>
              <a:t>ReLU</a:t>
            </a:r>
            <a:endParaRPr sz="1800" dirty="0">
              <a:solidFill>
                <a:schemeClr val="tx1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chemeClr val="tx1"/>
                </a:solidFill>
              </a:rPr>
              <a:t>max(0.1x,</a:t>
            </a:r>
            <a:r>
              <a:rPr sz="1800" spc="-53" dirty="0">
                <a:solidFill>
                  <a:schemeClr val="tx1"/>
                </a:solidFill>
              </a:rPr>
              <a:t> </a:t>
            </a:r>
            <a:r>
              <a:rPr sz="1800" dirty="0">
                <a:solidFill>
                  <a:schemeClr val="tx1"/>
                </a:solidFill>
              </a:rPr>
              <a:t>x)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49829F-A0B8-6636-F615-52F95DC58E8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Activation Functions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E185F9B-5FA3-4A82-0EB1-98E54FC7D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4924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Pre-training on ImageNet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80076"/>
            <a:ext cx="8229600" cy="3657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a source domain and target domain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 a network to classify ImageNet classes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Coarse classes and ones with fine distinctions (dog breeds)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Remove last layers and train layers to replace them, that predict target classes</a:t>
            </a: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7331" y="2575270"/>
            <a:ext cx="4986121" cy="226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3287" y="4889585"/>
            <a:ext cx="6391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200" i="1" kern="1200" dirty="0" err="1">
                <a:ea typeface="+mn-ea"/>
                <a:cs typeface="+mn-cs"/>
              </a:rPr>
              <a:t>Oquab</a:t>
            </a:r>
            <a:r>
              <a:rPr lang="en-US" sz="1200" i="1" kern="1200" dirty="0">
                <a:ea typeface="+mn-ea"/>
                <a:cs typeface="+mn-cs"/>
              </a:rPr>
              <a:t> et al., “Learning and Transferring Mid-Level Image Representations…”, CVPR 2014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E246BE4-19BB-12E5-9B5C-6FAF09AFE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150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58" y="1160975"/>
            <a:ext cx="2676935" cy="266246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396264" y="1720348"/>
            <a:ext cx="904399" cy="261938"/>
          </a:xfrm>
          <a:custGeom>
            <a:avLst/>
            <a:gdLst/>
            <a:ahLst/>
            <a:cxnLst/>
            <a:rect l="l" t="t" r="r" b="b"/>
            <a:pathLst>
              <a:path w="1205865" h="349250">
                <a:moveTo>
                  <a:pt x="0" y="0"/>
                </a:moveTo>
                <a:lnTo>
                  <a:pt x="1205425" y="0"/>
                </a:lnTo>
                <a:lnTo>
                  <a:pt x="1205425" y="349189"/>
                </a:lnTo>
                <a:lnTo>
                  <a:pt x="0" y="3491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45758" y="2342210"/>
            <a:ext cx="2462020" cy="1403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45758" y="3163066"/>
            <a:ext cx="981551" cy="464820"/>
          </a:xfrm>
          <a:custGeom>
            <a:avLst/>
            <a:gdLst/>
            <a:ahLst/>
            <a:cxnLst/>
            <a:rect l="l" t="t" r="r" b="b"/>
            <a:pathLst>
              <a:path w="1308734" h="619760">
                <a:moveTo>
                  <a:pt x="0" y="0"/>
                </a:moveTo>
                <a:lnTo>
                  <a:pt x="1308297" y="0"/>
                </a:lnTo>
                <a:lnTo>
                  <a:pt x="1308297" y="619198"/>
                </a:lnTo>
                <a:lnTo>
                  <a:pt x="0" y="6191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0458" y="4148573"/>
            <a:ext cx="29670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Object</a:t>
            </a:r>
            <a:r>
              <a:rPr sz="1200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200" kern="1200" spc="-4" dirty="0">
                <a:solidFill>
                  <a:prstClr val="black"/>
                </a:solidFill>
                <a:ea typeface="+mn-ea"/>
              </a:rPr>
              <a:t>Detection  </a:t>
            </a:r>
            <a:endParaRPr lang="en-US" sz="1200" kern="1200" spc="-4" dirty="0">
              <a:solidFill>
                <a:prstClr val="black"/>
              </a:solidFill>
              <a:ea typeface="+mn-ea"/>
            </a:endParaRPr>
          </a:p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Ren et al., “</a:t>
            </a:r>
            <a:r>
              <a:rPr sz="1200" i="1" kern="1200" spc="-4" dirty="0">
                <a:solidFill>
                  <a:prstClr val="black"/>
                </a:solidFill>
                <a:ea typeface="+mn-ea"/>
              </a:rPr>
              <a:t>Faster</a:t>
            </a:r>
            <a:r>
              <a:rPr sz="1200" i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200" i="1" kern="1200" spc="-4" dirty="0">
                <a:solidFill>
                  <a:prstClr val="black"/>
                </a:solidFill>
                <a:ea typeface="+mn-ea"/>
              </a:rPr>
              <a:t>R-CNN</a:t>
            </a: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“, NIPS 2015</a:t>
            </a:r>
            <a:endParaRPr sz="1200" i="1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29392" y="1166350"/>
            <a:ext cx="281035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200" kern="1200" spc="-4" dirty="0">
                <a:solidFill>
                  <a:prstClr val="black"/>
                </a:solidFill>
                <a:ea typeface="+mn-ea"/>
              </a:rPr>
              <a:t>Image </a:t>
            </a:r>
            <a:r>
              <a:rPr sz="1200" kern="1200" spc="-4" dirty="0" err="1">
                <a:solidFill>
                  <a:prstClr val="black"/>
                </a:solidFill>
                <a:ea typeface="+mn-ea"/>
              </a:rPr>
              <a:t>Captionin</a:t>
            </a:r>
            <a:r>
              <a:rPr lang="en-US" sz="1200" kern="1200" dirty="0">
                <a:solidFill>
                  <a:prstClr val="black"/>
                </a:solidFill>
                <a:ea typeface="+mn-ea"/>
              </a:rPr>
              <a:t>g</a:t>
            </a:r>
          </a:p>
          <a:p>
            <a:pPr marL="9525" defTabSz="685800">
              <a:buClrTx/>
              <a:defRPr/>
            </a:pPr>
            <a:r>
              <a:rPr lang="en-US" sz="1200" i="1" kern="1200" spc="-4" dirty="0" err="1">
                <a:solidFill>
                  <a:prstClr val="black"/>
                </a:solidFill>
                <a:ea typeface="+mn-ea"/>
              </a:rPr>
              <a:t>Karpath</a:t>
            </a:r>
            <a:r>
              <a:rPr lang="en-US" sz="1200" i="1" kern="1200" spc="-4" dirty="0">
                <a:solidFill>
                  <a:prstClr val="black"/>
                </a:solidFill>
                <a:ea typeface="+mn-ea"/>
              </a:rPr>
              <a:t>y and Fei-Fei, “</a:t>
            </a:r>
            <a:r>
              <a:rPr lang="en-US" sz="1200" i="1" kern="1200" dirty="0">
                <a:ea typeface="+mn-ea"/>
                <a:cs typeface="+mn-cs"/>
              </a:rPr>
              <a:t>Deep Visual-Semantic Alignments for Generating Image Descriptions”, CVPR 2015</a:t>
            </a:r>
            <a:endParaRPr lang="en-US" sz="1200" i="1" kern="1200" spc="-4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20225" y="3177804"/>
            <a:ext cx="1209675" cy="40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FF0000"/>
                </a:solidFill>
                <a:ea typeface="+mn-ea"/>
              </a:rPr>
              <a:t>CNN</a:t>
            </a:r>
            <a:r>
              <a:rPr sz="1350" kern="1200" spc="-34" dirty="0">
                <a:solidFill>
                  <a:srgbClr val="FF0000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0000"/>
                </a:solidFill>
                <a:ea typeface="+mn-ea"/>
              </a:rPr>
              <a:t>pretrained  on</a:t>
            </a:r>
            <a:r>
              <a:rPr sz="1350" kern="1200" spc="-45" dirty="0">
                <a:solidFill>
                  <a:srgbClr val="FF0000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FF0000"/>
                </a:solidFill>
                <a:ea typeface="+mn-ea"/>
              </a:rPr>
              <a:t>ImageNet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300662" y="2999509"/>
            <a:ext cx="1038785" cy="642099"/>
          </a:xfrm>
          <a:custGeom>
            <a:avLst/>
            <a:gdLst/>
            <a:ahLst/>
            <a:cxnLst/>
            <a:rect l="l" t="t" r="r" b="b"/>
            <a:pathLst>
              <a:path w="1016000" h="628014">
                <a:moveTo>
                  <a:pt x="0" y="0"/>
                </a:moveTo>
                <a:lnTo>
                  <a:pt x="1015797" y="0"/>
                </a:lnTo>
                <a:lnTo>
                  <a:pt x="1015797" y="627898"/>
                </a:lnTo>
                <a:lnTo>
                  <a:pt x="0" y="627898"/>
                </a:lnTo>
                <a:lnTo>
                  <a:pt x="0" y="0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9F5F5CD-274D-0CD3-898F-4DA7C455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C18E772-5F02-FB1E-1EFD-DAD83648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4" dirty="0"/>
              <a:t>Transfer learning with CNNs is</a:t>
            </a:r>
            <a:r>
              <a:rPr lang="en-US" sz="3200" spc="41" dirty="0"/>
              <a:t> </a:t>
            </a:r>
            <a:r>
              <a:rPr lang="en-US" sz="3200" spc="-4" dirty="0"/>
              <a:t>pervasive…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328025" y="2158235"/>
            <a:ext cx="1981852" cy="1272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570336" y="1628377"/>
            <a:ext cx="1801088" cy="1178681"/>
            <a:chOff x="1903114" y="2171168"/>
            <a:chExt cx="2401451" cy="1571575"/>
          </a:xfrm>
        </p:grpSpPr>
        <p:sp>
          <p:nvSpPr>
            <p:cNvPr id="4" name="object 4"/>
            <p:cNvSpPr/>
            <p:nvPr/>
          </p:nvSpPr>
          <p:spPr>
            <a:xfrm>
              <a:off x="1903114" y="3234406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4" h="247014">
                  <a:moveTo>
                    <a:pt x="0" y="0"/>
                  </a:moveTo>
                  <a:lnTo>
                    <a:pt x="246599" y="0"/>
                  </a:lnTo>
                  <a:lnTo>
                    <a:pt x="246599" y="246589"/>
                  </a:lnTo>
                  <a:lnTo>
                    <a:pt x="0" y="24658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534467" y="2972643"/>
              <a:ext cx="770098" cy="7701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203620" y="2973996"/>
              <a:ext cx="1323340" cy="239395"/>
            </a:xfrm>
            <a:custGeom>
              <a:avLst/>
              <a:gdLst/>
              <a:ahLst/>
              <a:cxnLst/>
              <a:rect l="l" t="t" r="r" b="b"/>
              <a:pathLst>
                <a:path w="1323339" h="239394">
                  <a:moveTo>
                    <a:pt x="0" y="239399"/>
                  </a:moveTo>
                  <a:lnTo>
                    <a:pt x="1323297" y="0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33545" y="3527419"/>
              <a:ext cx="1219200" cy="209550"/>
            </a:xfrm>
            <a:custGeom>
              <a:avLst/>
              <a:gdLst/>
              <a:ahLst/>
              <a:cxnLst/>
              <a:rect l="l" t="t" r="r" b="b"/>
              <a:pathLst>
                <a:path w="1219200" h="209550">
                  <a:moveTo>
                    <a:pt x="0" y="0"/>
                  </a:moveTo>
                  <a:lnTo>
                    <a:pt x="1218597" y="209399"/>
                  </a:lnTo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3551142" y="2171168"/>
              <a:ext cx="736600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6199" marR="3810" indent="-57150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Extract  patch</a:t>
              </a:r>
              <a:endParaRPr sz="1350" kern="1200" dirty="0">
                <a:solidFill>
                  <a:prstClr val="black"/>
                </a:solidFill>
                <a:ea typeface="+mn-ea"/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4037750" y="2473384"/>
            <a:ext cx="90011" cy="90011"/>
          </a:xfrm>
          <a:custGeom>
            <a:avLst/>
            <a:gdLst/>
            <a:ahLst/>
            <a:cxnLst/>
            <a:rect l="l" t="t" r="r" b="b"/>
            <a:pathLst>
              <a:path w="120014" h="120014">
                <a:moveTo>
                  <a:pt x="0" y="59849"/>
                </a:moveTo>
                <a:lnTo>
                  <a:pt x="4703" y="36553"/>
                </a:lnTo>
                <a:lnTo>
                  <a:pt x="17531" y="17529"/>
                </a:lnTo>
                <a:lnTo>
                  <a:pt x="36555" y="4703"/>
                </a:lnTo>
                <a:lnTo>
                  <a:pt x="59849" y="0"/>
                </a:lnTo>
                <a:lnTo>
                  <a:pt x="102174" y="17529"/>
                </a:lnTo>
                <a:lnTo>
                  <a:pt x="119699" y="59849"/>
                </a:lnTo>
                <a:lnTo>
                  <a:pt x="114995" y="83144"/>
                </a:lnTo>
                <a:lnTo>
                  <a:pt x="102168" y="102168"/>
                </a:lnTo>
                <a:lnTo>
                  <a:pt x="83144" y="114995"/>
                </a:lnTo>
                <a:lnTo>
                  <a:pt x="59849" y="119699"/>
                </a:lnTo>
                <a:lnTo>
                  <a:pt x="36555" y="114995"/>
                </a:lnTo>
                <a:lnTo>
                  <a:pt x="17531" y="102168"/>
                </a:lnTo>
                <a:lnTo>
                  <a:pt x="4703" y="83144"/>
                </a:lnTo>
                <a:lnTo>
                  <a:pt x="0" y="59849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76949" y="2518271"/>
            <a:ext cx="280988" cy="0"/>
          </a:xfrm>
          <a:custGeom>
            <a:avLst/>
            <a:gdLst/>
            <a:ahLst/>
            <a:cxnLst/>
            <a:rect l="l" t="t" r="r" b="b"/>
            <a:pathLst>
              <a:path w="374650">
                <a:moveTo>
                  <a:pt x="0" y="0"/>
                </a:moveTo>
                <a:lnTo>
                  <a:pt x="3745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757863" y="1628376"/>
            <a:ext cx="1123175" cy="1288049"/>
            <a:chOff x="4819816" y="2171168"/>
            <a:chExt cx="1497567" cy="1717398"/>
          </a:xfrm>
        </p:grpSpPr>
        <p:sp>
          <p:nvSpPr>
            <p:cNvPr id="8" name="object 8"/>
            <p:cNvSpPr/>
            <p:nvPr/>
          </p:nvSpPr>
          <p:spPr>
            <a:xfrm>
              <a:off x="5131939" y="2826846"/>
              <a:ext cx="1088390" cy="1061720"/>
            </a:xfrm>
            <a:custGeom>
              <a:avLst/>
              <a:gdLst/>
              <a:ahLst/>
              <a:cxnLst/>
              <a:rect l="l" t="t" r="r" b="b"/>
              <a:pathLst>
                <a:path w="1088389" h="1061720">
                  <a:moveTo>
                    <a:pt x="0" y="0"/>
                  </a:moveTo>
                  <a:lnTo>
                    <a:pt x="1087797" y="190639"/>
                  </a:lnTo>
                  <a:lnTo>
                    <a:pt x="1087797" y="871048"/>
                  </a:lnTo>
                  <a:lnTo>
                    <a:pt x="0" y="106169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5388103" y="3168054"/>
              <a:ext cx="575945" cy="3077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500" kern="1200" spc="-4" dirty="0">
                  <a:solidFill>
                    <a:prstClr val="black"/>
                  </a:solidFill>
                  <a:ea typeface="+mn-ea"/>
                </a:rPr>
                <a:t>CNN</a:t>
              </a:r>
              <a:endParaRPr sz="15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034048" y="2171168"/>
              <a:ext cx="1283335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23838" marR="3810" indent="-214789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Run</a:t>
              </a:r>
              <a:r>
                <a:rPr sz="1350" kern="1200" spc="-45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through  a</a:t>
              </a:r>
              <a:r>
                <a:rPr sz="1350" kern="1200" spc="-68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CNN</a:t>
              </a:r>
              <a:endParaRPr sz="13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819816" y="3310498"/>
              <a:ext cx="130175" cy="94615"/>
            </a:xfrm>
            <a:custGeom>
              <a:avLst/>
              <a:gdLst/>
              <a:ahLst/>
              <a:cxnLst/>
              <a:rect l="l" t="t" r="r" b="b"/>
              <a:pathLst>
                <a:path w="130175" h="94614">
                  <a:moveTo>
                    <a:pt x="0" y="94397"/>
                  </a:moveTo>
                  <a:lnTo>
                    <a:pt x="129674" y="47197"/>
                  </a:lnTo>
                  <a:lnTo>
                    <a:pt x="0" y="0"/>
                  </a:lnTo>
                  <a:lnTo>
                    <a:pt x="0" y="94397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968021" y="1628377"/>
            <a:ext cx="1232546" cy="994848"/>
            <a:chOff x="6433361" y="2171168"/>
            <a:chExt cx="1643395" cy="1326464"/>
          </a:xfrm>
        </p:grpSpPr>
        <p:sp>
          <p:nvSpPr>
            <p:cNvPr id="10" name="object 10"/>
            <p:cNvSpPr txBox="1"/>
            <p:nvPr/>
          </p:nvSpPr>
          <p:spPr>
            <a:xfrm>
              <a:off x="7059684" y="3128300"/>
              <a:ext cx="77025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defTabSz="685800">
                <a:buClrTx/>
                <a:defRPr/>
              </a:pPr>
              <a:r>
                <a:rPr sz="1800" kern="1200" spc="-4" dirty="0">
                  <a:solidFill>
                    <a:prstClr val="black"/>
                  </a:solidFill>
                  <a:ea typeface="+mn-ea"/>
                </a:rPr>
                <a:t>COW</a:t>
              </a:r>
              <a:endParaRPr sz="180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6882956" y="2171168"/>
              <a:ext cx="1193800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138113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Classify  center</a:t>
              </a:r>
              <a:r>
                <a:rPr sz="1350" kern="1200" spc="-41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pixel</a:t>
              </a:r>
              <a:endParaRPr sz="1350" kern="120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433361" y="3330619"/>
              <a:ext cx="374650" cy="0"/>
            </a:xfrm>
            <a:custGeom>
              <a:avLst/>
              <a:gdLst/>
              <a:ahLst/>
              <a:cxnLst/>
              <a:rect l="l" t="t" r="r" b="b"/>
              <a:pathLst>
                <a:path w="374650">
                  <a:moveTo>
                    <a:pt x="0" y="0"/>
                  </a:moveTo>
                  <a:lnTo>
                    <a:pt x="374524" y="0"/>
                  </a:lnTo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07887" y="3283423"/>
              <a:ext cx="130175" cy="94615"/>
            </a:xfrm>
            <a:custGeom>
              <a:avLst/>
              <a:gdLst/>
              <a:ahLst/>
              <a:cxnLst/>
              <a:rect l="l" t="t" r="r" b="b"/>
              <a:pathLst>
                <a:path w="130175" h="94614">
                  <a:moveTo>
                    <a:pt x="0" y="94397"/>
                  </a:moveTo>
                  <a:lnTo>
                    <a:pt x="129699" y="47197"/>
                  </a:lnTo>
                  <a:lnTo>
                    <a:pt x="0" y="0"/>
                  </a:lnTo>
                  <a:lnTo>
                    <a:pt x="0" y="94397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6753119" y="2638159"/>
            <a:ext cx="0" cy="225266"/>
          </a:xfrm>
          <a:custGeom>
            <a:avLst/>
            <a:gdLst/>
            <a:ahLst/>
            <a:cxnLst/>
            <a:rect l="l" t="t" r="r" b="b"/>
            <a:pathLst>
              <a:path h="300355">
                <a:moveTo>
                  <a:pt x="0" y="0"/>
                </a:moveTo>
                <a:lnTo>
                  <a:pt x="0" y="300149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861225" y="2863272"/>
            <a:ext cx="2676993" cy="1181566"/>
            <a:chOff x="4957633" y="3817695"/>
            <a:chExt cx="3569324" cy="1575421"/>
          </a:xfrm>
        </p:grpSpPr>
        <p:sp>
          <p:nvSpPr>
            <p:cNvPr id="15" name="object 15"/>
            <p:cNvSpPr/>
            <p:nvPr/>
          </p:nvSpPr>
          <p:spPr>
            <a:xfrm>
              <a:off x="6433362" y="4048969"/>
              <a:ext cx="2093595" cy="13441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957633" y="4536659"/>
              <a:ext cx="1118235" cy="5420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9049" defTabSz="685800">
                <a:lnSpc>
                  <a:spcPct val="100699"/>
                </a:lnSpc>
                <a:buClrTx/>
                <a:defRPr/>
              </a:pP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Repeat for  every</a:t>
              </a:r>
              <a:r>
                <a:rPr sz="1350" kern="1200" spc="-45" dirty="0">
                  <a:solidFill>
                    <a:prstClr val="black"/>
                  </a:solidFill>
                  <a:ea typeface="+mn-ea"/>
                </a:rPr>
                <a:t> </a:t>
              </a:r>
              <a:r>
                <a:rPr sz="1350" kern="1200" spc="-4" dirty="0">
                  <a:solidFill>
                    <a:prstClr val="black"/>
                  </a:solidFill>
                  <a:ea typeface="+mn-ea"/>
                </a:rPr>
                <a:t>pixel</a:t>
              </a:r>
              <a:endParaRPr sz="1350" kern="1200" dirty="0">
                <a:solidFill>
                  <a:prstClr val="black"/>
                </a:solidFill>
                <a:ea typeface="+mn-ea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432961" y="3817695"/>
              <a:ext cx="94615" cy="130175"/>
            </a:xfrm>
            <a:custGeom>
              <a:avLst/>
              <a:gdLst/>
              <a:ahLst/>
              <a:cxnLst/>
              <a:rect l="l" t="t" r="r" b="b"/>
              <a:pathLst>
                <a:path w="94615" h="130175">
                  <a:moveTo>
                    <a:pt x="0" y="0"/>
                  </a:moveTo>
                  <a:lnTo>
                    <a:pt x="47199" y="129674"/>
                  </a:lnTo>
                  <a:lnTo>
                    <a:pt x="94399" y="0"/>
                  </a:lnTo>
                  <a:lnTo>
                    <a:pt x="0" y="0"/>
                  </a:lnTo>
                  <a:close/>
                </a:path>
              </a:pathLst>
            </a:custGeom>
            <a:ln w="2857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810234" y="4422217"/>
              <a:ext cx="120014" cy="120014"/>
            </a:xfrm>
            <a:custGeom>
              <a:avLst/>
              <a:gdLst/>
              <a:ahLst/>
              <a:cxnLst/>
              <a:rect l="l" t="t" r="r" b="b"/>
              <a:pathLst>
                <a:path w="120015" h="120014">
                  <a:moveTo>
                    <a:pt x="0" y="59849"/>
                  </a:moveTo>
                  <a:lnTo>
                    <a:pt x="4703" y="36555"/>
                  </a:lnTo>
                  <a:lnTo>
                    <a:pt x="17531" y="17531"/>
                  </a:lnTo>
                  <a:lnTo>
                    <a:pt x="36555" y="4703"/>
                  </a:lnTo>
                  <a:lnTo>
                    <a:pt x="59849" y="0"/>
                  </a:lnTo>
                  <a:lnTo>
                    <a:pt x="102174" y="17524"/>
                  </a:lnTo>
                  <a:lnTo>
                    <a:pt x="119699" y="59849"/>
                  </a:lnTo>
                  <a:lnTo>
                    <a:pt x="114995" y="83144"/>
                  </a:lnTo>
                  <a:lnTo>
                    <a:pt x="102168" y="102168"/>
                  </a:lnTo>
                  <a:lnTo>
                    <a:pt x="83144" y="114995"/>
                  </a:lnTo>
                  <a:lnTo>
                    <a:pt x="59849" y="119699"/>
                  </a:lnTo>
                  <a:lnTo>
                    <a:pt x="36555" y="114995"/>
                  </a:lnTo>
                  <a:lnTo>
                    <a:pt x="17531" y="102168"/>
                  </a:lnTo>
                  <a:lnTo>
                    <a:pt x="4703" y="83144"/>
                  </a:lnTo>
                  <a:lnTo>
                    <a:pt x="0" y="59849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defTabSz="685800">
                <a:buClrTx/>
                <a:defRPr/>
              </a:pPr>
              <a:endParaRPr sz="1350" kern="1200">
                <a:solidFill>
                  <a:prstClr val="black"/>
                </a:solidFill>
                <a:ea typeface="+mn-ea"/>
                <a:cs typeface="+mn-cs"/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192338" y="4189697"/>
            <a:ext cx="1035368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590"/>
              </a:lnSpc>
              <a:buClrTx/>
              <a:defRPr/>
            </a:pPr>
            <a:r>
              <a:rPr sz="1500" kern="1200" spc="-4" dirty="0">
                <a:solidFill>
                  <a:srgbClr val="FFFFFF"/>
                </a:solidFill>
                <a:ea typeface="+mn-ea"/>
              </a:rPr>
              <a:t>Lecture 13</a:t>
            </a:r>
            <a:r>
              <a:rPr sz="1500" kern="1200" spc="-49" dirty="0">
                <a:solidFill>
                  <a:srgbClr val="FFFFFF"/>
                </a:solidFill>
                <a:ea typeface="+mn-ea"/>
              </a:rPr>
              <a:t> </a:t>
            </a:r>
            <a:r>
              <a:rPr sz="1500" kern="1200" dirty="0">
                <a:solidFill>
                  <a:srgbClr val="FFFFFF"/>
                </a:solidFill>
                <a:ea typeface="+mn-ea"/>
              </a:rPr>
              <a:t>-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70856" y="4194986"/>
            <a:ext cx="230981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1590"/>
              </a:lnSpc>
              <a:buClrTx/>
              <a:defRPr/>
            </a:pPr>
            <a:r>
              <a:rPr sz="1500" kern="1200" spc="-4" dirty="0">
                <a:solidFill>
                  <a:srgbClr val="FFFFFF"/>
                </a:solidFill>
                <a:ea typeface="+mn-ea"/>
              </a:rPr>
              <a:t>28</a:t>
            </a:r>
            <a:endParaRPr sz="1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4" dirty="0"/>
              <a:t>Semantic</a:t>
            </a:r>
            <a:r>
              <a:rPr lang="en-US" spc="-23" dirty="0"/>
              <a:t> </a:t>
            </a:r>
            <a:r>
              <a:rPr lang="en-US" spc="-4" dirty="0"/>
              <a:t>segmentation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BF3E9389-0C72-3A7C-F220-921192A6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1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Photographer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6433"/>
            <a:ext cx="8229599" cy="4205645"/>
          </a:xfrm>
        </p:spPr>
        <p:txBody>
          <a:bodyPr>
            <a:normAutofit/>
          </a:bodyPr>
          <a:lstStyle/>
          <a:p>
            <a:r>
              <a:rPr lang="en-US" dirty="0"/>
              <a:t>Who took this photograph?</a:t>
            </a:r>
          </a:p>
          <a:p>
            <a:endParaRPr lang="en-US" dirty="0"/>
          </a:p>
          <a:p>
            <a:pPr marL="131445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Deep net features achieve 74% accuracy </a:t>
            </a:r>
          </a:p>
          <a:p>
            <a:pPr lvl="1"/>
            <a:r>
              <a:rPr lang="en-US" dirty="0"/>
              <a:t>Chance is less than 3%, human performance is 47%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 learns what proto-objects + scenes authors shoot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72831"/>
            <a:ext cx="6858001" cy="178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4935751"/>
            <a:ext cx="2037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900" kern="1200" dirty="0">
                <a:ea typeface="+mn-ea"/>
                <a:cs typeface="+mn-cs"/>
              </a:rPr>
              <a:t>Thomas and Kovashka, CVPR 2016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3D602EE-67B7-369B-7625-E7D7C53B5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153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7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pre-training on ImageNet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25" dirty="0">
                <a:solidFill>
                  <a:schemeClr val="bg2"/>
                </a:solidFill>
              </a:rPr>
              <a:t>Source</a:t>
            </a:r>
            <a:r>
              <a:rPr lang="en-US" sz="2025" dirty="0"/>
              <a:t>: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425" dirty="0"/>
              <a:t>distinguish 1000 ImageNet categories (incl. many dog breeds)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25" dirty="0">
                <a:solidFill>
                  <a:schemeClr val="bg2"/>
                </a:solidFill>
              </a:rPr>
              <a:t>Target tasks</a:t>
            </a:r>
            <a:r>
              <a:rPr lang="en-US" sz="2025" dirty="0"/>
              <a:t>: 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object detection and action recognition on PASCAL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scene recognition on SUN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25" dirty="0"/>
              <a:t>Pre-training with 500 images per class is about as good as pre-training with 1000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25" dirty="0"/>
              <a:t>Pre-training with 127 classes is about as good as pre-training with 1000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25" dirty="0"/>
              <a:t>Pre-training with (fewer classes, more images per class) &gt; (more classes, fewer images)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25" dirty="0"/>
              <a:t>Small drop in if classes with fine-grained distinctions removed from pre-training set </a:t>
            </a:r>
          </a:p>
          <a:p>
            <a:pPr marL="0" indent="0"/>
            <a:endParaRPr lang="en-US" sz="2025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25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4888273"/>
            <a:ext cx="5229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200" i="1" kern="1200" dirty="0">
                <a:ea typeface="+mn-ea"/>
                <a:cs typeface="+mn-cs"/>
              </a:rPr>
              <a:t>Huh et al., “What makes ImageNet good for transfer learning?”, </a:t>
            </a:r>
            <a:r>
              <a:rPr lang="en-US" sz="1200" i="1" kern="1200" dirty="0" err="1">
                <a:ea typeface="+mn-ea"/>
                <a:cs typeface="+mn-cs"/>
              </a:rPr>
              <a:t>arxiv</a:t>
            </a:r>
            <a:r>
              <a:rPr lang="en-US" sz="1200" i="1" kern="1200" dirty="0">
                <a:ea typeface="+mn-ea"/>
                <a:cs typeface="+mn-cs"/>
              </a:rPr>
              <a:t> 2016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25B9CFA-EEF8-182A-66B4-A13F7FC0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4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hlinkClick r:id="rId2"/>
              </a:rPr>
              <a:t>TensorFlow</a:t>
            </a:r>
            <a:endParaRPr lang="en-US" dirty="0"/>
          </a:p>
          <a:p>
            <a:pPr>
              <a:defRPr/>
            </a:pPr>
            <a:r>
              <a:rPr lang="en-US" dirty="0">
                <a:hlinkClick r:id="rId3"/>
              </a:rPr>
              <a:t>Torch</a:t>
            </a:r>
            <a:r>
              <a:rPr lang="en-US" dirty="0"/>
              <a:t> / </a:t>
            </a:r>
            <a:r>
              <a:rPr lang="en-US" dirty="0" err="1">
                <a:hlinkClick r:id="rId4"/>
              </a:rPr>
              <a:t>PyTorch</a:t>
            </a:r>
            <a:endParaRPr lang="en-US" dirty="0"/>
          </a:p>
          <a:p>
            <a:pPr>
              <a:defRPr/>
            </a:pPr>
            <a:r>
              <a:rPr lang="en-US" dirty="0" err="1">
                <a:hlinkClick r:id="rId5"/>
              </a:rPr>
              <a:t>Keras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>
                <a:hlinkClick r:id="rId6"/>
              </a:rPr>
              <a:t>Caffe</a:t>
            </a:r>
            <a:r>
              <a:rPr lang="en-US" dirty="0"/>
              <a:t> and </a:t>
            </a:r>
            <a:r>
              <a:rPr lang="en-US" dirty="0">
                <a:hlinkClick r:id="rId7"/>
              </a:rPr>
              <a:t>Caffe Model Zoo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F17D68A-51EF-68D4-5B46-76365CC0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4129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Learning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http://deeplearning.net/</a:t>
            </a:r>
            <a:endParaRPr lang="en-US" dirty="0"/>
          </a:p>
          <a:p>
            <a:r>
              <a:rPr lang="en-US" dirty="0">
                <a:hlinkClick r:id="rId3"/>
              </a:rPr>
              <a:t>http://cs231n.stanford.edu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34D49FE-E604-E858-BCE2-2C14E23F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22952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1307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4443"/>
            <a:ext cx="8229600" cy="398711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use deep neural networks because of their strong performance in practice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Convolutional neural network (</a:t>
            </a:r>
            <a:r>
              <a:rPr lang="en-US" dirty="0">
                <a:solidFill>
                  <a:schemeClr val="bg2"/>
                </a:solidFill>
              </a:rPr>
              <a:t>CNN</a:t>
            </a:r>
            <a:r>
              <a:rPr lang="en-US" dirty="0"/>
              <a:t>)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Special operations: Convolution, max pooling</a:t>
            </a:r>
          </a:p>
          <a:p>
            <a:pPr marL="300038"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Training deep neural nets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We need an </a:t>
            </a:r>
            <a:r>
              <a:rPr lang="en-US" dirty="0">
                <a:solidFill>
                  <a:srgbClr val="FF0000"/>
                </a:solidFill>
              </a:rPr>
              <a:t>objective function </a:t>
            </a:r>
            <a:r>
              <a:rPr lang="en-US" dirty="0"/>
              <a:t>that measures and guides us towards good performance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We need a way </a:t>
            </a:r>
            <a:r>
              <a:rPr lang="en-US" dirty="0">
                <a:solidFill>
                  <a:srgbClr val="FF0000"/>
                </a:solidFill>
              </a:rPr>
              <a:t>to minimize the loss function</a:t>
            </a:r>
            <a:r>
              <a:rPr lang="en-US" dirty="0"/>
              <a:t>: stochastic gradient descent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We need </a:t>
            </a:r>
            <a:r>
              <a:rPr lang="en-US" dirty="0">
                <a:solidFill>
                  <a:srgbClr val="00B050"/>
                </a:solidFill>
              </a:rPr>
              <a:t>backpropagation</a:t>
            </a:r>
            <a:r>
              <a:rPr lang="en-US" dirty="0"/>
              <a:t> to propagate error from end of net towards all layers and change weights at those layers</a:t>
            </a:r>
          </a:p>
          <a:p>
            <a:pPr marL="300038" lvl="1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Practices for preventing overfitting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Dropout; data augmentation; transfer learning</a:t>
            </a:r>
          </a:p>
          <a:p>
            <a:pPr marL="300038" lvl="1" indent="0">
              <a:buNone/>
            </a:pPr>
            <a:endParaRPr lang="en-US" dirty="0"/>
          </a:p>
          <a:p>
            <a:pPr marL="300038" lvl="1" indent="0">
              <a:buNone/>
            </a:pP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FB96642-041D-1705-6ECA-B69377CA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157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58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159" y="1167893"/>
            <a:ext cx="3375191" cy="234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multi-layer neural network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457199" y="3668165"/>
            <a:ext cx="8229599" cy="124731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Nonlinear</a:t>
            </a:r>
            <a:r>
              <a:rPr lang="en-US" dirty="0"/>
              <a:t> classifier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Can approximate any continuous function to arbitrary accuracy given sufficiently many hidden units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953063"/>
            <a:ext cx="80502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Lana </a:t>
            </a:r>
            <a:r>
              <a:rPr lang="en-US" sz="750" dirty="0" err="1"/>
              <a:t>Lazebnik</a:t>
            </a:r>
            <a:endParaRPr lang="en-US" sz="75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357E2D3-E1E7-F9C0-0E4E-0C5E18F7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9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Inspiration: Neuron cells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199" y="962891"/>
            <a:ext cx="8229599" cy="1944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Neurons</a:t>
            </a:r>
          </a:p>
          <a:p>
            <a:pPr lvl="1"/>
            <a:r>
              <a:rPr lang="en-US" dirty="0"/>
              <a:t>accept information from multiple inputs, </a:t>
            </a:r>
          </a:p>
          <a:p>
            <a:pPr lvl="1"/>
            <a:r>
              <a:rPr lang="en-US" dirty="0"/>
              <a:t>transmit information to other neurons.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Multiply inputs by weights along edges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Apply some function to the set of inputs at each node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output of function over threshold, neuron “fires”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3000" y="4953063"/>
            <a:ext cx="183415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Text: HKUST, figures: Andrej </a:t>
            </a:r>
            <a:r>
              <a:rPr lang="en-US" sz="750" dirty="0" err="1"/>
              <a:t>Karpathy</a:t>
            </a:r>
            <a:endParaRPr lang="en-US" sz="750" dirty="0"/>
          </a:p>
        </p:txBody>
      </p:sp>
      <p:pic>
        <p:nvPicPr>
          <p:cNvPr id="167938" name="Picture 2" descr="http://cs231n.github.io/assets/nn1/neur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7747" y="3293367"/>
            <a:ext cx="2978230" cy="1273016"/>
          </a:xfrm>
          <a:prstGeom prst="rect">
            <a:avLst/>
          </a:prstGeom>
          <a:noFill/>
        </p:spPr>
      </p:pic>
      <p:pic>
        <p:nvPicPr>
          <p:cNvPr id="167940" name="Picture 4" descr="http://cs231n.github.io/assets/nn1/neuron_model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3989" y="3010184"/>
            <a:ext cx="3295412" cy="1880235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C8E22-DA3B-1B58-3E80-D2405361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Biological analog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19" y="1398977"/>
            <a:ext cx="2972816" cy="1920240"/>
          </a:xfrm>
        </p:spPr>
      </p:pic>
      <p:sp>
        <p:nvSpPr>
          <p:cNvPr id="2" name="Rounded Rectangle 1"/>
          <p:cNvSpPr/>
          <p:nvPr/>
        </p:nvSpPr>
        <p:spPr>
          <a:xfrm>
            <a:off x="1485900" y="1063875"/>
            <a:ext cx="3015854" cy="3604635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29150" y="1041253"/>
            <a:ext cx="3015854" cy="3604635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2084784" y="3667195"/>
            <a:ext cx="18683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5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A biological neuron 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212108" y="3667195"/>
            <a:ext cx="178125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5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An artificial neuron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1286260"/>
            <a:ext cx="2804012" cy="1982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788" y="4049896"/>
            <a:ext cx="1114425" cy="11674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4906879"/>
            <a:ext cx="80983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 err="1">
                <a:solidFill>
                  <a:prstClr val="black"/>
                </a:solidFill>
                <a:ea typeface="+mn-ea"/>
                <a:cs typeface="+mn-cs"/>
              </a:rPr>
              <a:t>Jia</a:t>
            </a:r>
            <a:r>
              <a:rPr lang="en-US" sz="788" kern="1200" dirty="0">
                <a:solidFill>
                  <a:prstClr val="black"/>
                </a:solidFill>
                <a:ea typeface="+mn-ea"/>
                <a:cs typeface="+mn-cs"/>
              </a:rPr>
              <a:t>-bin Huang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D7E664D-E52D-8B9A-BCB8-5D86A27FA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38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675065"/>
            <a:ext cx="3192975" cy="1309323"/>
          </a:xfrm>
        </p:spPr>
      </p:pic>
      <p:sp>
        <p:nvSpPr>
          <p:cNvPr id="2" name="Rounded Rectangle 1"/>
          <p:cNvSpPr/>
          <p:nvPr/>
        </p:nvSpPr>
        <p:spPr>
          <a:xfrm>
            <a:off x="1200150" y="1134691"/>
            <a:ext cx="3301604" cy="3552292"/>
          </a:xfrm>
          <a:prstGeom prst="round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29150" y="819833"/>
            <a:ext cx="3314700" cy="3844528"/>
          </a:xfrm>
          <a:prstGeom prst="roundRect">
            <a:avLst/>
          </a:prstGeom>
          <a:noFill/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1432631" y="3685644"/>
            <a:ext cx="28884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5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Hubel and </a:t>
            </a:r>
            <a:r>
              <a:rPr lang="en-US" altLang="en-US" sz="1500" kern="1200" dirty="0" err="1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Weisel’s</a:t>
            </a:r>
            <a:r>
              <a:rPr lang="en-US" altLang="en-US" sz="150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 architecture</a:t>
            </a:r>
          </a:p>
        </p:txBody>
      </p:sp>
      <p:sp>
        <p:nvSpPr>
          <p:cNvPr id="15370" name="Rectangle 9"/>
          <p:cNvSpPr>
            <a:spLocks noChangeArrowheads="1"/>
          </p:cNvSpPr>
          <p:nvPr/>
        </p:nvSpPr>
        <p:spPr bwMode="auto">
          <a:xfrm>
            <a:off x="5197224" y="3685644"/>
            <a:ext cx="21659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350" kern="1200" dirty="0">
                <a:solidFill>
                  <a:prstClr val="black"/>
                </a:solidFill>
                <a:latin typeface="Arial" panose="020B0604020202020204" pitchFamily="34" charset="0"/>
                <a:cs typeface="+mn-cs"/>
              </a:rPr>
              <a:t>Multi-layer neural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788" y="4068368"/>
            <a:ext cx="1114425" cy="11674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0" y="4953063"/>
            <a:ext cx="144783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ea typeface="+mn-ea"/>
                <a:cs typeface="+mn-cs"/>
              </a:rPr>
              <a:t>Adapted from </a:t>
            </a:r>
            <a:r>
              <a:rPr lang="en-US" sz="788" kern="1200" dirty="0" err="1">
                <a:solidFill>
                  <a:prstClr val="black"/>
                </a:solidFill>
                <a:ea typeface="+mn-ea"/>
                <a:cs typeface="+mn-cs"/>
              </a:rPr>
              <a:t>Jia</a:t>
            </a:r>
            <a:r>
              <a:rPr lang="en-US" sz="788" kern="1200" dirty="0">
                <a:solidFill>
                  <a:prstClr val="black"/>
                </a:solidFill>
                <a:ea typeface="+mn-ea"/>
                <a:cs typeface="+mn-cs"/>
              </a:rPr>
              <a:t>-bin Huang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analog</a:t>
            </a:r>
          </a:p>
        </p:txBody>
      </p:sp>
      <p:pic>
        <p:nvPicPr>
          <p:cNvPr id="11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60239" y="1622425"/>
            <a:ext cx="2809930" cy="13999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3030007-9C3D-4D79-0ED1-98CC55BE3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90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the next few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(convolutional) neural networks?  </a:t>
            </a:r>
          </a:p>
          <a:p>
            <a:r>
              <a:rPr lang="en-US" dirty="0"/>
              <a:t>Neural network basics</a:t>
            </a:r>
          </a:p>
          <a:p>
            <a:pPr lvl="1"/>
            <a:r>
              <a:rPr lang="en-US" dirty="0"/>
              <a:t>Architecture and biological inspiration</a:t>
            </a:r>
          </a:p>
          <a:p>
            <a:pPr lvl="1"/>
            <a:r>
              <a:rPr lang="en-US" dirty="0"/>
              <a:t>Loss functions</a:t>
            </a:r>
          </a:p>
          <a:p>
            <a:pPr lvl="1"/>
            <a:r>
              <a:rPr lang="en-US" dirty="0"/>
              <a:t>Optimization / gradient descent</a:t>
            </a:r>
          </a:p>
          <a:p>
            <a:pPr lvl="1"/>
            <a:r>
              <a:rPr lang="en-US" dirty="0"/>
              <a:t>Training with backpropagation </a:t>
            </a:r>
          </a:p>
          <a:p>
            <a:r>
              <a:rPr lang="en-US" dirty="0"/>
              <a:t>Convolutional neural networks (CNNs)</a:t>
            </a:r>
          </a:p>
          <a:p>
            <a:pPr lvl="1"/>
            <a:r>
              <a:rPr lang="en-US" dirty="0"/>
              <a:t>Special operations </a:t>
            </a:r>
          </a:p>
          <a:p>
            <a:pPr lvl="1"/>
            <a:r>
              <a:rPr lang="en-US" dirty="0"/>
              <a:t>Common architectures</a:t>
            </a:r>
          </a:p>
          <a:p>
            <a:r>
              <a:rPr lang="en-US" dirty="0"/>
              <a:t>Practical matters</a:t>
            </a:r>
          </a:p>
          <a:p>
            <a:pPr lvl="1"/>
            <a:r>
              <a:rPr lang="en-US" dirty="0"/>
              <a:t>Tips and tricks for training</a:t>
            </a:r>
          </a:p>
          <a:p>
            <a:pPr lvl="1"/>
            <a:r>
              <a:rPr lang="en-US" dirty="0"/>
              <a:t>Transfer learning </a:t>
            </a:r>
          </a:p>
          <a:p>
            <a:pPr lvl="1"/>
            <a:r>
              <a:rPr lang="en-US" dirty="0"/>
              <a:t>Software packages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6B426-BCBB-40BB-9CC5-825F23A85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39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networks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457199" y="1119907"/>
            <a:ext cx="8229599" cy="39433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Cascade neurons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Output from one layer is the input to the next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layer has its own sets of weights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19919" y="2659890"/>
            <a:ext cx="440568" cy="440568"/>
            <a:chOff x="5401994" y="3071949"/>
            <a:chExt cx="587424" cy="587424"/>
          </a:xfrm>
        </p:grpSpPr>
        <p:sp>
          <p:nvSpPr>
            <p:cNvPr id="4" name="Oval 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5" name="Curved Connector 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3019919" y="3429012"/>
            <a:ext cx="440568" cy="440568"/>
            <a:chOff x="5401994" y="3071949"/>
            <a:chExt cx="587424" cy="587424"/>
          </a:xfrm>
        </p:grpSpPr>
        <p:sp>
          <p:nvSpPr>
            <p:cNvPr id="8" name="Oval 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9" name="Curved Connector 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019919" y="4204029"/>
            <a:ext cx="440568" cy="440568"/>
            <a:chOff x="5401994" y="3071949"/>
            <a:chExt cx="587424" cy="587424"/>
          </a:xfrm>
        </p:grpSpPr>
        <p:sp>
          <p:nvSpPr>
            <p:cNvPr id="11" name="Oval 1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2" name="Curved Connector 1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895398" y="2659890"/>
            <a:ext cx="440568" cy="440568"/>
            <a:chOff x="5401994" y="3071949"/>
            <a:chExt cx="587424" cy="587424"/>
          </a:xfrm>
        </p:grpSpPr>
        <p:sp>
          <p:nvSpPr>
            <p:cNvPr id="14" name="Oval 1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5" name="Curved Connector 1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895398" y="3429012"/>
            <a:ext cx="440568" cy="440568"/>
            <a:chOff x="5401994" y="3071949"/>
            <a:chExt cx="587424" cy="587424"/>
          </a:xfrm>
        </p:grpSpPr>
        <p:sp>
          <p:nvSpPr>
            <p:cNvPr id="17" name="Oval 16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8" name="Curved Connector 17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895398" y="4204029"/>
            <a:ext cx="440568" cy="440568"/>
            <a:chOff x="5401994" y="3071949"/>
            <a:chExt cx="587424" cy="587424"/>
          </a:xfrm>
        </p:grpSpPr>
        <p:sp>
          <p:nvSpPr>
            <p:cNvPr id="20" name="Oval 19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1" name="Curved Connector 20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602288" y="3429012"/>
            <a:ext cx="440568" cy="440568"/>
            <a:chOff x="5401994" y="3071949"/>
            <a:chExt cx="587424" cy="587424"/>
          </a:xfrm>
        </p:grpSpPr>
        <p:sp>
          <p:nvSpPr>
            <p:cNvPr id="23" name="Oval 22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4" name="Curved Connector 23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281" y="2750158"/>
            <a:ext cx="209550" cy="142875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44" y="3277605"/>
            <a:ext cx="200025" cy="142875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0509" y="3825883"/>
            <a:ext cx="209550" cy="142875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416" y="4425504"/>
            <a:ext cx="266700" cy="142875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4" idx="6"/>
            <a:endCxn id="14" idx="2"/>
          </p:cNvCxnSpPr>
          <p:nvPr/>
        </p:nvCxnSpPr>
        <p:spPr>
          <a:xfrm>
            <a:off x="3460487" y="2880174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" idx="6"/>
            <a:endCxn id="17" idx="1"/>
          </p:cNvCxnSpPr>
          <p:nvPr/>
        </p:nvCxnSpPr>
        <p:spPr>
          <a:xfrm>
            <a:off x="3460487" y="2880174"/>
            <a:ext cx="1499431" cy="61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" idx="6"/>
            <a:endCxn id="20" idx="1"/>
          </p:cNvCxnSpPr>
          <p:nvPr/>
        </p:nvCxnSpPr>
        <p:spPr>
          <a:xfrm>
            <a:off x="3460487" y="2880174"/>
            <a:ext cx="1499431" cy="1388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6"/>
            <a:endCxn id="14" idx="2"/>
          </p:cNvCxnSpPr>
          <p:nvPr/>
        </p:nvCxnSpPr>
        <p:spPr>
          <a:xfrm flipV="1">
            <a:off x="3460487" y="2880174"/>
            <a:ext cx="1434911" cy="769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8" idx="6"/>
            <a:endCxn id="17" idx="2"/>
          </p:cNvCxnSpPr>
          <p:nvPr/>
        </p:nvCxnSpPr>
        <p:spPr>
          <a:xfrm>
            <a:off x="3460487" y="3649296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8" idx="6"/>
            <a:endCxn id="20" idx="2"/>
          </p:cNvCxnSpPr>
          <p:nvPr/>
        </p:nvCxnSpPr>
        <p:spPr>
          <a:xfrm>
            <a:off x="3460487" y="3649296"/>
            <a:ext cx="1434911" cy="7750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6"/>
          </p:cNvCxnSpPr>
          <p:nvPr/>
        </p:nvCxnSpPr>
        <p:spPr>
          <a:xfrm>
            <a:off x="3460487" y="4424313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6"/>
            <a:endCxn id="17" idx="3"/>
          </p:cNvCxnSpPr>
          <p:nvPr/>
        </p:nvCxnSpPr>
        <p:spPr>
          <a:xfrm flipV="1">
            <a:off x="3460487" y="3805060"/>
            <a:ext cx="1499431" cy="619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1" idx="6"/>
            <a:endCxn id="14" idx="3"/>
          </p:cNvCxnSpPr>
          <p:nvPr/>
        </p:nvCxnSpPr>
        <p:spPr>
          <a:xfrm flipV="1">
            <a:off x="3460487" y="3035938"/>
            <a:ext cx="1499431" cy="1388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6" idx="3"/>
            <a:endCxn id="4" idx="2"/>
          </p:cNvCxnSpPr>
          <p:nvPr/>
        </p:nvCxnSpPr>
        <p:spPr>
          <a:xfrm>
            <a:off x="2078832" y="2821596"/>
            <a:ext cx="941087" cy="585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6" idx="3"/>
            <a:endCxn id="8" idx="1"/>
          </p:cNvCxnSpPr>
          <p:nvPr/>
        </p:nvCxnSpPr>
        <p:spPr>
          <a:xfrm>
            <a:off x="2078832" y="2821596"/>
            <a:ext cx="1005607" cy="671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6" idx="3"/>
            <a:endCxn id="11" idx="1"/>
          </p:cNvCxnSpPr>
          <p:nvPr/>
        </p:nvCxnSpPr>
        <p:spPr>
          <a:xfrm>
            <a:off x="2078832" y="2821596"/>
            <a:ext cx="1005607" cy="1446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7" idx="3"/>
            <a:endCxn id="4" idx="2"/>
          </p:cNvCxnSpPr>
          <p:nvPr/>
        </p:nvCxnSpPr>
        <p:spPr>
          <a:xfrm flipV="1">
            <a:off x="2074069" y="2880174"/>
            <a:ext cx="945850" cy="468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7" idx="3"/>
            <a:endCxn id="8" idx="2"/>
          </p:cNvCxnSpPr>
          <p:nvPr/>
        </p:nvCxnSpPr>
        <p:spPr>
          <a:xfrm>
            <a:off x="2074069" y="3349042"/>
            <a:ext cx="945850" cy="3002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7" idx="3"/>
            <a:endCxn id="11" idx="2"/>
          </p:cNvCxnSpPr>
          <p:nvPr/>
        </p:nvCxnSpPr>
        <p:spPr>
          <a:xfrm>
            <a:off x="2074069" y="3349042"/>
            <a:ext cx="945850" cy="10752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28" idx="3"/>
            <a:endCxn id="4" idx="3"/>
          </p:cNvCxnSpPr>
          <p:nvPr/>
        </p:nvCxnSpPr>
        <p:spPr>
          <a:xfrm flipV="1">
            <a:off x="2060059" y="3035939"/>
            <a:ext cx="1024379" cy="861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8" idx="3"/>
            <a:endCxn id="8" idx="2"/>
          </p:cNvCxnSpPr>
          <p:nvPr/>
        </p:nvCxnSpPr>
        <p:spPr>
          <a:xfrm flipV="1">
            <a:off x="2060059" y="3649296"/>
            <a:ext cx="959860" cy="248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9" idx="3"/>
            <a:endCxn id="11" idx="2"/>
          </p:cNvCxnSpPr>
          <p:nvPr/>
        </p:nvCxnSpPr>
        <p:spPr>
          <a:xfrm flipV="1">
            <a:off x="2058117" y="4424313"/>
            <a:ext cx="961802" cy="72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29" idx="3"/>
            <a:endCxn id="8" idx="3"/>
          </p:cNvCxnSpPr>
          <p:nvPr/>
        </p:nvCxnSpPr>
        <p:spPr>
          <a:xfrm flipV="1">
            <a:off x="2058117" y="3805060"/>
            <a:ext cx="1026322" cy="6918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8" idx="3"/>
            <a:endCxn id="11" idx="2"/>
          </p:cNvCxnSpPr>
          <p:nvPr/>
        </p:nvCxnSpPr>
        <p:spPr>
          <a:xfrm>
            <a:off x="2060059" y="3897320"/>
            <a:ext cx="959860" cy="526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9" idx="3"/>
            <a:endCxn id="4" idx="3"/>
          </p:cNvCxnSpPr>
          <p:nvPr/>
        </p:nvCxnSpPr>
        <p:spPr>
          <a:xfrm flipV="1">
            <a:off x="2058117" y="3035938"/>
            <a:ext cx="1026322" cy="14610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23" idx="3"/>
          </p:cNvCxnSpPr>
          <p:nvPr/>
        </p:nvCxnSpPr>
        <p:spPr>
          <a:xfrm flipV="1">
            <a:off x="5335966" y="3805060"/>
            <a:ext cx="1330842" cy="619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7" idx="6"/>
            <a:endCxn id="23" idx="2"/>
          </p:cNvCxnSpPr>
          <p:nvPr/>
        </p:nvCxnSpPr>
        <p:spPr>
          <a:xfrm>
            <a:off x="5335966" y="3649296"/>
            <a:ext cx="1266323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4" idx="6"/>
            <a:endCxn id="23" idx="1"/>
          </p:cNvCxnSpPr>
          <p:nvPr/>
        </p:nvCxnSpPr>
        <p:spPr>
          <a:xfrm>
            <a:off x="5335966" y="2880174"/>
            <a:ext cx="1330842" cy="61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3" idx="6"/>
          </p:cNvCxnSpPr>
          <p:nvPr/>
        </p:nvCxnSpPr>
        <p:spPr>
          <a:xfrm>
            <a:off x="7042856" y="3649296"/>
            <a:ext cx="227100" cy="2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89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78291" y="3510033"/>
            <a:ext cx="638175" cy="285750"/>
          </a:xfrm>
          <a:prstGeom prst="rect">
            <a:avLst/>
          </a:prstGeom>
        </p:spPr>
      </p:pic>
      <p:pic>
        <p:nvPicPr>
          <p:cNvPr id="98" name="Picture 97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6766" y="2634924"/>
            <a:ext cx="333375" cy="295275"/>
          </a:xfrm>
          <a:prstGeom prst="rect">
            <a:avLst/>
          </a:prstGeom>
        </p:spPr>
      </p:pic>
      <p:pic>
        <p:nvPicPr>
          <p:cNvPr id="99" name="Picture 98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61060" y="3255239"/>
            <a:ext cx="333375" cy="295275"/>
          </a:xfrm>
          <a:prstGeom prst="rect">
            <a:avLst/>
          </a:prstGeom>
        </p:spPr>
      </p:pic>
      <p:pic>
        <p:nvPicPr>
          <p:cNvPr id="100" name="Picture 99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59856" y="4041052"/>
            <a:ext cx="333375" cy="295275"/>
          </a:xfrm>
          <a:prstGeom prst="rect">
            <a:avLst/>
          </a:prstGeom>
        </p:spPr>
      </p:pic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7947" y="4087486"/>
            <a:ext cx="333375" cy="295275"/>
          </a:xfrm>
          <a:prstGeom prst="rect">
            <a:avLst/>
          </a:prstGeom>
        </p:spPr>
      </p:pic>
      <p:pic>
        <p:nvPicPr>
          <p:cNvPr id="102" name="Picture 101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18422" y="3467170"/>
            <a:ext cx="333375" cy="295275"/>
          </a:xfrm>
          <a:prstGeom prst="rect">
            <a:avLst/>
          </a:prstGeom>
        </p:spPr>
      </p:pic>
      <p:pic>
        <p:nvPicPr>
          <p:cNvPr id="103" name="Picture 102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45806" y="2607539"/>
            <a:ext cx="333375" cy="295275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55531" y="3024258"/>
            <a:ext cx="333375" cy="238125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99572" y="3404068"/>
            <a:ext cx="333375" cy="238125"/>
          </a:xfrm>
          <a:prstGeom prst="rect">
            <a:avLst/>
          </a:prstGeom>
        </p:spPr>
      </p:pic>
      <p:pic>
        <p:nvPicPr>
          <p:cNvPr id="106" name="Picture 105" descr="latex-image-1.pd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043613" y="3736252"/>
            <a:ext cx="333375" cy="238125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143000" y="4953063"/>
            <a:ext cx="5100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HKUST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5AA17FD-BB0F-30E0-7E5F-A57D9857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04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019919" y="2281201"/>
            <a:ext cx="440568" cy="440568"/>
            <a:chOff x="5401994" y="3071949"/>
            <a:chExt cx="587424" cy="587424"/>
          </a:xfrm>
        </p:grpSpPr>
        <p:sp>
          <p:nvSpPr>
            <p:cNvPr id="6" name="Oval 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7" name="Curved Connector 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019919" y="3050323"/>
            <a:ext cx="440568" cy="440568"/>
            <a:chOff x="5401994" y="3071949"/>
            <a:chExt cx="587424" cy="587424"/>
          </a:xfrm>
        </p:grpSpPr>
        <p:sp>
          <p:nvSpPr>
            <p:cNvPr id="9" name="Oval 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0" name="Curved Connector 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19919" y="3825340"/>
            <a:ext cx="440568" cy="440568"/>
            <a:chOff x="5401994" y="3071949"/>
            <a:chExt cx="587424" cy="587424"/>
          </a:xfrm>
        </p:grpSpPr>
        <p:sp>
          <p:nvSpPr>
            <p:cNvPr id="12" name="Oval 1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3" name="Curved Connector 1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895398" y="2281201"/>
            <a:ext cx="440568" cy="440568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895398" y="3050323"/>
            <a:ext cx="440568" cy="440568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895398" y="3825340"/>
            <a:ext cx="440568" cy="440568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602288" y="3050323"/>
            <a:ext cx="440568" cy="440568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281" y="2371469"/>
            <a:ext cx="209550" cy="142875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44" y="2898916"/>
            <a:ext cx="200025" cy="142875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0509" y="3447194"/>
            <a:ext cx="209550" cy="142875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416" y="4046815"/>
            <a:ext cx="266700" cy="142875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460487" y="2501485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460487" y="2501485"/>
            <a:ext cx="1499431" cy="61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460487" y="2501485"/>
            <a:ext cx="1499431" cy="1388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460487" y="2501485"/>
            <a:ext cx="1434911" cy="769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460487" y="3270607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3460487" y="3270607"/>
            <a:ext cx="1434911" cy="7750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460487" y="4045624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3460487" y="3426371"/>
            <a:ext cx="1499431" cy="619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460487" y="2657249"/>
            <a:ext cx="1499431" cy="1388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078832" y="2442907"/>
            <a:ext cx="941087" cy="585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078832" y="2442907"/>
            <a:ext cx="1005607" cy="6719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078832" y="2442907"/>
            <a:ext cx="1005607" cy="14469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074069" y="2501485"/>
            <a:ext cx="945850" cy="46886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074069" y="2970353"/>
            <a:ext cx="945850" cy="30025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074069" y="2970353"/>
            <a:ext cx="945850" cy="107527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060059" y="2657250"/>
            <a:ext cx="1024379" cy="8613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060059" y="3270607"/>
            <a:ext cx="959860" cy="2480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058117" y="4045624"/>
            <a:ext cx="961802" cy="7262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058117" y="3426371"/>
            <a:ext cx="1026322" cy="6918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060059" y="3518631"/>
            <a:ext cx="959860" cy="52699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058117" y="2657249"/>
            <a:ext cx="1026322" cy="146100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335966" y="3426371"/>
            <a:ext cx="1330842" cy="619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335966" y="3270607"/>
            <a:ext cx="1266323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335966" y="2501485"/>
            <a:ext cx="1330842" cy="61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042856" y="3270607"/>
            <a:ext cx="227100" cy="2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6766" y="2256235"/>
            <a:ext cx="333375" cy="295275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1060" y="2876550"/>
            <a:ext cx="333375" cy="295275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59856" y="3662363"/>
            <a:ext cx="333375" cy="295275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7947" y="3708797"/>
            <a:ext cx="333375" cy="29527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8422" y="3088481"/>
            <a:ext cx="333375" cy="295275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45806" y="2228850"/>
            <a:ext cx="333375" cy="295275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5531" y="2645569"/>
            <a:ext cx="333375" cy="238125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99572" y="3025379"/>
            <a:ext cx="333375" cy="238125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43613" y="3357563"/>
            <a:ext cx="333375" cy="238125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1143000" y="4953063"/>
            <a:ext cx="5100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HKUST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3F407-B20C-D75B-A447-734BB421A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75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3019919" y="2281201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3086594" y="2395501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19919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3086594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019919" y="3825340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3086594" y="3939640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895398" y="2281201"/>
            <a:ext cx="440568" cy="440568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895398" y="3050323"/>
            <a:ext cx="440568" cy="440568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895398" y="3825340"/>
            <a:ext cx="440568" cy="440568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602288" y="3050323"/>
            <a:ext cx="440568" cy="440568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281" y="2371469"/>
            <a:ext cx="2095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44" y="2898916"/>
            <a:ext cx="2000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0509" y="3447194"/>
            <a:ext cx="2095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416" y="4046815"/>
            <a:ext cx="266700" cy="142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460487" y="2501485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460487" y="2501485"/>
            <a:ext cx="1499431" cy="61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460487" y="2501485"/>
            <a:ext cx="1499431" cy="1388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460487" y="2501485"/>
            <a:ext cx="1434911" cy="769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460487" y="3270607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3460487" y="3270607"/>
            <a:ext cx="1434911" cy="7750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460487" y="4045624"/>
            <a:ext cx="1434911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3460487" y="3426371"/>
            <a:ext cx="1499431" cy="619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460487" y="2657249"/>
            <a:ext cx="1499431" cy="1388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078832" y="2442907"/>
            <a:ext cx="941087" cy="585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078832" y="2442907"/>
            <a:ext cx="1005607" cy="6719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078832" y="2442907"/>
            <a:ext cx="1005607" cy="14469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074069" y="2501485"/>
            <a:ext cx="945850" cy="46886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074069" y="2970353"/>
            <a:ext cx="945850" cy="30025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074069" y="2970353"/>
            <a:ext cx="945850" cy="107527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060059" y="2657250"/>
            <a:ext cx="1024379" cy="8613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060059" y="3270607"/>
            <a:ext cx="959860" cy="2480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058117" y="4045624"/>
            <a:ext cx="961802" cy="7262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058117" y="3426371"/>
            <a:ext cx="1026322" cy="6918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060059" y="3518631"/>
            <a:ext cx="959860" cy="52699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058117" y="2657249"/>
            <a:ext cx="1026322" cy="146100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335966" y="3426371"/>
            <a:ext cx="1330842" cy="619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335966" y="3270607"/>
            <a:ext cx="1266323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335966" y="2501485"/>
            <a:ext cx="1330842" cy="61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042856" y="3270607"/>
            <a:ext cx="227100" cy="2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6766" y="2256235"/>
            <a:ext cx="3333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1060" y="2876550"/>
            <a:ext cx="3333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59856" y="3662363"/>
            <a:ext cx="3333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7947" y="3708797"/>
            <a:ext cx="333375" cy="29527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8422" y="3088481"/>
            <a:ext cx="333375" cy="295275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45806" y="2228850"/>
            <a:ext cx="333375" cy="295275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5531" y="2645569"/>
            <a:ext cx="333375" cy="238125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99572" y="3025379"/>
            <a:ext cx="333375" cy="238125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43613" y="3357563"/>
            <a:ext cx="333375" cy="238125"/>
          </a:xfrm>
          <a:prstGeom prst="rect">
            <a:avLst/>
          </a:prstGeom>
        </p:spPr>
      </p:pic>
      <p:sp>
        <p:nvSpPr>
          <p:cNvPr id="70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1143000" y="4953063"/>
            <a:ext cx="5100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HKUST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124AD-4AD4-0872-60F6-001F27B0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44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3019919" y="2281201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3086594" y="2395501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19919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3086594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019919" y="3825340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3086594" y="3939640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3"/>
          <p:cNvGrpSpPr/>
          <p:nvPr/>
        </p:nvGrpSpPr>
        <p:grpSpPr>
          <a:xfrm>
            <a:off x="4895398" y="2281201"/>
            <a:ext cx="440568" cy="440568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6"/>
          <p:cNvGrpSpPr/>
          <p:nvPr/>
        </p:nvGrpSpPr>
        <p:grpSpPr>
          <a:xfrm>
            <a:off x="4895398" y="3050323"/>
            <a:ext cx="440568" cy="440568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9"/>
          <p:cNvGrpSpPr/>
          <p:nvPr/>
        </p:nvGrpSpPr>
        <p:grpSpPr>
          <a:xfrm>
            <a:off x="4895398" y="3825340"/>
            <a:ext cx="440568" cy="440568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22"/>
          <p:cNvGrpSpPr/>
          <p:nvPr/>
        </p:nvGrpSpPr>
        <p:grpSpPr>
          <a:xfrm>
            <a:off x="6602288" y="3050323"/>
            <a:ext cx="440568" cy="440568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281" y="2371469"/>
            <a:ext cx="209550" cy="142875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44" y="2898916"/>
            <a:ext cx="200025" cy="142875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0509" y="3447194"/>
            <a:ext cx="209550" cy="142875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416" y="4046815"/>
            <a:ext cx="266700" cy="142875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460487" y="2501485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460487" y="2501485"/>
            <a:ext cx="1499431" cy="6133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460487" y="2501485"/>
            <a:ext cx="1499431" cy="138837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460487" y="2501485"/>
            <a:ext cx="1434911" cy="76912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460487" y="3270607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3460487" y="3270607"/>
            <a:ext cx="1434911" cy="77501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460487" y="4045624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3460487" y="3426371"/>
            <a:ext cx="1499431" cy="6192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460487" y="2657249"/>
            <a:ext cx="1499431" cy="138837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078832" y="2442907"/>
            <a:ext cx="941087" cy="585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078832" y="2442907"/>
            <a:ext cx="1005607" cy="6719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078832" y="2442907"/>
            <a:ext cx="1005607" cy="14469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074069" y="2501485"/>
            <a:ext cx="945850" cy="46886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074069" y="2970353"/>
            <a:ext cx="945850" cy="30025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074069" y="2970353"/>
            <a:ext cx="945850" cy="107527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060059" y="2657250"/>
            <a:ext cx="1024379" cy="8613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060059" y="3270607"/>
            <a:ext cx="959860" cy="2480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058117" y="4045624"/>
            <a:ext cx="961802" cy="7262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058117" y="3426371"/>
            <a:ext cx="1026322" cy="6918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060059" y="3518631"/>
            <a:ext cx="959860" cy="52699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058117" y="2657249"/>
            <a:ext cx="1026322" cy="146100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335966" y="3426371"/>
            <a:ext cx="1330842" cy="619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335966" y="3270607"/>
            <a:ext cx="1266323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335966" y="2501485"/>
            <a:ext cx="1330842" cy="61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042856" y="3270607"/>
            <a:ext cx="227100" cy="2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6766" y="2256235"/>
            <a:ext cx="333375" cy="295275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1060" y="2876550"/>
            <a:ext cx="333375" cy="295275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59856" y="3662363"/>
            <a:ext cx="333375" cy="295275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7947" y="3708797"/>
            <a:ext cx="333375" cy="29527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8422" y="3088481"/>
            <a:ext cx="333375" cy="295275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45806" y="2228850"/>
            <a:ext cx="333375" cy="295275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5531" y="2645569"/>
            <a:ext cx="333375" cy="238125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99572" y="3025379"/>
            <a:ext cx="333375" cy="238125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43613" y="3357563"/>
            <a:ext cx="333375" cy="238125"/>
          </a:xfrm>
          <a:prstGeom prst="rect">
            <a:avLst/>
          </a:prstGeom>
        </p:spPr>
      </p:pic>
      <p:sp>
        <p:nvSpPr>
          <p:cNvPr id="70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1143000" y="4953063"/>
            <a:ext cx="5100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HKUST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9F684-4AC0-A127-DE8B-500DD108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10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3019919" y="2281201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3086594" y="2395501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19919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3086594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019919" y="3825340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3086594" y="3939640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95398" y="2281201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4962073" y="2395501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895398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4962073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895398" y="3825340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4962073" y="3939640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22"/>
          <p:cNvGrpSpPr/>
          <p:nvPr/>
        </p:nvGrpSpPr>
        <p:grpSpPr>
          <a:xfrm>
            <a:off x="6602288" y="3050323"/>
            <a:ext cx="440568" cy="440568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281" y="2371469"/>
            <a:ext cx="209550" cy="142875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44" y="2898916"/>
            <a:ext cx="200025" cy="142875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0509" y="3447194"/>
            <a:ext cx="209550" cy="142875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416" y="4046815"/>
            <a:ext cx="266700" cy="142875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460487" y="2501485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460487" y="2501485"/>
            <a:ext cx="1499431" cy="6133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460487" y="2501485"/>
            <a:ext cx="1499431" cy="138837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460487" y="2501485"/>
            <a:ext cx="1434911" cy="76912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460487" y="3270607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3460487" y="3270607"/>
            <a:ext cx="1434911" cy="77501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460487" y="4045624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3460487" y="3426371"/>
            <a:ext cx="1499431" cy="6192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460487" y="2657249"/>
            <a:ext cx="1499431" cy="138837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078832" y="2442907"/>
            <a:ext cx="941087" cy="585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078832" y="2442907"/>
            <a:ext cx="1005607" cy="6719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078832" y="2442907"/>
            <a:ext cx="1005607" cy="14469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074069" y="2501485"/>
            <a:ext cx="945850" cy="46886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074069" y="2970353"/>
            <a:ext cx="945850" cy="30025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074069" y="2970353"/>
            <a:ext cx="945850" cy="107527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060059" y="2657250"/>
            <a:ext cx="1024379" cy="8613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060059" y="3270607"/>
            <a:ext cx="959860" cy="2480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058117" y="4045624"/>
            <a:ext cx="961802" cy="7262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058117" y="3426371"/>
            <a:ext cx="1026322" cy="6918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060059" y="3518631"/>
            <a:ext cx="959860" cy="52699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058117" y="2657249"/>
            <a:ext cx="1026322" cy="146100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335966" y="3426371"/>
            <a:ext cx="1330842" cy="6192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335966" y="3270607"/>
            <a:ext cx="1266323" cy="1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335966" y="2501485"/>
            <a:ext cx="1330842" cy="613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042856" y="3270607"/>
            <a:ext cx="227100" cy="2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6766" y="2256235"/>
            <a:ext cx="333375" cy="295275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1060" y="2876550"/>
            <a:ext cx="333375" cy="295275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59856" y="3662363"/>
            <a:ext cx="333375" cy="295275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7947" y="3708797"/>
            <a:ext cx="333375" cy="29527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8422" y="3088481"/>
            <a:ext cx="333375" cy="295275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45806" y="2228850"/>
            <a:ext cx="333375" cy="295275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5531" y="2645569"/>
            <a:ext cx="333375" cy="238125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99572" y="3025379"/>
            <a:ext cx="333375" cy="238125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43613" y="3357563"/>
            <a:ext cx="333375" cy="238125"/>
          </a:xfrm>
          <a:prstGeom prst="rect">
            <a:avLst/>
          </a:prstGeom>
        </p:spPr>
      </p:pic>
      <p:sp>
        <p:nvSpPr>
          <p:cNvPr id="69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1143000" y="4953063"/>
            <a:ext cx="5100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HKUST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7BB2B-1BCB-9775-F370-2A66E451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81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3019919" y="2281201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3086594" y="2395501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19919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3086594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019919" y="3825340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3086594" y="3939640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95398" y="2281201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4962073" y="2395501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895398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4962073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895398" y="3825340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4962073" y="3939640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2"/>
          <p:cNvGrpSpPr/>
          <p:nvPr/>
        </p:nvGrpSpPr>
        <p:grpSpPr>
          <a:xfrm>
            <a:off x="6602288" y="3050323"/>
            <a:ext cx="440568" cy="440568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rgbClr val="FFFFFF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281" y="2371469"/>
            <a:ext cx="209550" cy="142875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44" y="2898916"/>
            <a:ext cx="200025" cy="142875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0509" y="3447194"/>
            <a:ext cx="209550" cy="142875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416" y="4046815"/>
            <a:ext cx="266700" cy="142875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460487" y="2501485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460487" y="2501485"/>
            <a:ext cx="1499431" cy="6133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460487" y="2501485"/>
            <a:ext cx="1499431" cy="138837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460487" y="2501485"/>
            <a:ext cx="1434911" cy="76912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460487" y="3270607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460487" y="4045624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460487" y="2657249"/>
            <a:ext cx="1499431" cy="138837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078832" y="2442907"/>
            <a:ext cx="941087" cy="585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078832" y="2442907"/>
            <a:ext cx="1005607" cy="6719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078832" y="2442907"/>
            <a:ext cx="1005607" cy="14469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074069" y="2501485"/>
            <a:ext cx="945850" cy="46886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074069" y="2970353"/>
            <a:ext cx="945850" cy="30025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074069" y="2970353"/>
            <a:ext cx="945850" cy="107527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060059" y="2657250"/>
            <a:ext cx="1024379" cy="8613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060059" y="3270607"/>
            <a:ext cx="959860" cy="2480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058117" y="4045624"/>
            <a:ext cx="961802" cy="7262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058117" y="3426371"/>
            <a:ext cx="1026322" cy="6918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060059" y="3518631"/>
            <a:ext cx="959860" cy="52699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058117" y="2657249"/>
            <a:ext cx="1026322" cy="146100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335966" y="3426371"/>
            <a:ext cx="1330842" cy="6192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335966" y="3270607"/>
            <a:ext cx="1266323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335966" y="2501485"/>
            <a:ext cx="1330842" cy="6133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042856" y="3270607"/>
            <a:ext cx="227100" cy="29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6766" y="2256235"/>
            <a:ext cx="333375" cy="295275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1060" y="2876550"/>
            <a:ext cx="333375" cy="295275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59856" y="3662363"/>
            <a:ext cx="333375" cy="295275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7947" y="3708797"/>
            <a:ext cx="333375" cy="29527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8422" y="3088481"/>
            <a:ext cx="333375" cy="295275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45806" y="2228850"/>
            <a:ext cx="333375" cy="295275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5531" y="2645569"/>
            <a:ext cx="333375" cy="238125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99572" y="3025379"/>
            <a:ext cx="333375" cy="238125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43613" y="3357563"/>
            <a:ext cx="333375" cy="238125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3460487" y="3270607"/>
            <a:ext cx="1434911" cy="77501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460487" y="3426371"/>
            <a:ext cx="1499431" cy="6192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0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1143000" y="4953063"/>
            <a:ext cx="5100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HKUST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B9704-33D2-7698-8AD1-8CA8D54B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8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6" name="Oval 5"/>
          <p:cNvSpPr/>
          <p:nvPr/>
        </p:nvSpPr>
        <p:spPr>
          <a:xfrm>
            <a:off x="3019919" y="2281201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3086594" y="2395501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019919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3086594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019919" y="3825340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3086594" y="3939640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895398" y="2281201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4962073" y="2395501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895398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4962073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895398" y="3825340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4962073" y="3939640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602288" y="3050323"/>
            <a:ext cx="440568" cy="440568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cxnSp>
        <p:nvCxnSpPr>
          <p:cNvPr id="25" name="Curved Connector 24"/>
          <p:cNvCxnSpPr/>
          <p:nvPr/>
        </p:nvCxnSpPr>
        <p:spPr>
          <a:xfrm flipV="1">
            <a:off x="6668963" y="3164623"/>
            <a:ext cx="308610" cy="22631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9281" y="2371469"/>
            <a:ext cx="209550" cy="142875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4044" y="2898916"/>
            <a:ext cx="200025" cy="142875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0509" y="3447194"/>
            <a:ext cx="209550" cy="142875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1416" y="4046815"/>
            <a:ext cx="266700" cy="142875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3460487" y="2501485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3460487" y="2501485"/>
            <a:ext cx="1499431" cy="6133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3460487" y="2501485"/>
            <a:ext cx="1499431" cy="138837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3460487" y="2501485"/>
            <a:ext cx="1434911" cy="76912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3460487" y="3270607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3460487" y="4045624"/>
            <a:ext cx="1434911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3460487" y="2657249"/>
            <a:ext cx="1499431" cy="138837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078832" y="2442907"/>
            <a:ext cx="941087" cy="585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078832" y="2442907"/>
            <a:ext cx="1005607" cy="6719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078832" y="2442907"/>
            <a:ext cx="1005607" cy="14469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074069" y="2501485"/>
            <a:ext cx="945850" cy="46886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074069" y="2970353"/>
            <a:ext cx="945850" cy="30025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074069" y="2970353"/>
            <a:ext cx="945850" cy="107527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060059" y="2657250"/>
            <a:ext cx="1024379" cy="86138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060059" y="3270607"/>
            <a:ext cx="959860" cy="24802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058117" y="4045624"/>
            <a:ext cx="961802" cy="7262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058117" y="3426371"/>
            <a:ext cx="1026322" cy="6918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060059" y="3518631"/>
            <a:ext cx="959860" cy="52699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058117" y="2657249"/>
            <a:ext cx="1026322" cy="146100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5335966" y="3426371"/>
            <a:ext cx="1330842" cy="6192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5335966" y="3270607"/>
            <a:ext cx="1266323" cy="119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5335966" y="2501485"/>
            <a:ext cx="1330842" cy="61335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7042856" y="3270607"/>
            <a:ext cx="227100" cy="297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6766" y="2256235"/>
            <a:ext cx="333375" cy="295275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61060" y="2876550"/>
            <a:ext cx="333375" cy="295275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59856" y="3662363"/>
            <a:ext cx="333375" cy="295275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7947" y="3708797"/>
            <a:ext cx="33337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18422" y="3088481"/>
            <a:ext cx="333375" cy="295275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45806" y="2228850"/>
            <a:ext cx="333375" cy="295275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55531" y="2645569"/>
            <a:ext cx="333375" cy="238125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99572" y="3025379"/>
            <a:ext cx="333375" cy="238125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43613" y="3357563"/>
            <a:ext cx="333375" cy="238125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3460487" y="3270607"/>
            <a:ext cx="1434911" cy="77501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460487" y="3426371"/>
            <a:ext cx="1499431" cy="61925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9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Predictions are fed forward through the network to classify</a:t>
            </a:r>
          </a:p>
          <a:p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1143000" y="4953063"/>
            <a:ext cx="51007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HKUST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387C4-6D92-23DC-F9D4-3978C25D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66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98235"/>
            <a:ext cx="8229599" cy="39433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Lots of hidden 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Depth = power (usually)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“With great power comes great responsibility”</a:t>
            </a:r>
          </a:p>
        </p:txBody>
      </p:sp>
      <p:pic>
        <p:nvPicPr>
          <p:cNvPr id="368642" name="Picture 2" descr="http://neuralnetworksanddeeplearning.com/images/tikz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5658" y="2031958"/>
            <a:ext cx="5930936" cy="29548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43001" y="4953063"/>
            <a:ext cx="3031599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Figure from http://neuralnetworksanddeeplearning.com/chap5.html 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743927" y="3468512"/>
            <a:ext cx="205697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Weights to learn!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923216" y="3468512"/>
            <a:ext cx="205697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Weights to learn!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035950" y="3468513"/>
            <a:ext cx="205697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Weights to learn!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252139" y="3468513"/>
            <a:ext cx="205697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Weights to learn!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251998C-3F47-32A3-F350-44CEA522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00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train deep neural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goal</a:t>
            </a:r>
            <a:r>
              <a:rPr lang="en-US" dirty="0"/>
              <a:t> is to find such a set of weights that allow the activations/outputs to match the desired output: f(</a:t>
            </a:r>
            <a:r>
              <a:rPr lang="en-US" b="1" dirty="0"/>
              <a:t>W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i</a:t>
            </a:r>
            <a:r>
              <a:rPr lang="en-US" dirty="0"/>
              <a:t>) ~ 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Unfortunately, no closed-form solution for weights </a:t>
            </a:r>
            <a:r>
              <a:rPr lang="en-US" b="1" dirty="0"/>
              <a:t>W</a:t>
            </a:r>
            <a:r>
              <a:rPr lang="en-US" dirty="0"/>
              <a:t>, but we can express our objective.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want to </a:t>
            </a:r>
            <a:r>
              <a:rPr lang="en-US" i="1" dirty="0">
                <a:solidFill>
                  <a:srgbClr val="FF0000"/>
                </a:solidFill>
              </a:rPr>
              <a:t>minimize</a:t>
            </a:r>
            <a:r>
              <a:rPr lang="en-US" i="1" dirty="0"/>
              <a:t> a </a:t>
            </a:r>
            <a:r>
              <a:rPr lang="en-US" b="1" i="1" dirty="0"/>
              <a:t>loss function</a:t>
            </a:r>
            <a:r>
              <a:rPr lang="en-US" b="1" dirty="0"/>
              <a:t> </a:t>
            </a:r>
            <a:r>
              <a:rPr lang="en-US" dirty="0"/>
              <a:t>(a function of the weights in the network), we’ll do so iteratively.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now, let’s simplify and assume there’s a single layer of weights in the network.</a:t>
            </a:r>
          </a:p>
          <a:p>
            <a:pPr marL="0" indent="0"/>
            <a:endParaRPr lang="en-US" b="1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7ACC539-001B-A7C9-4B5A-3B250D6A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goal</a:t>
            </a:r>
          </a:p>
        </p:txBody>
      </p:sp>
      <p:sp>
        <p:nvSpPr>
          <p:cNvPr id="5" name="object 4"/>
          <p:cNvSpPr/>
          <p:nvPr/>
        </p:nvSpPr>
        <p:spPr>
          <a:xfrm>
            <a:off x="1219557" y="1127253"/>
            <a:ext cx="4432435" cy="3371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5706760" y="1119618"/>
            <a:ext cx="2661385" cy="1860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00699"/>
              </a:lnSpc>
            </a:pPr>
            <a:r>
              <a:rPr sz="1500" spc="-4" dirty="0">
                <a:solidFill>
                  <a:prstClr val="black"/>
                </a:solidFill>
              </a:rPr>
              <a:t>Example dataset: </a:t>
            </a:r>
            <a:r>
              <a:rPr sz="1500" b="1" spc="-4" dirty="0">
                <a:solidFill>
                  <a:prstClr val="black"/>
                </a:solidFill>
              </a:rPr>
              <a:t>CIFAR-10  </a:t>
            </a:r>
            <a:endParaRPr lang="en-US" sz="1500" b="1" spc="-4" dirty="0">
              <a:solidFill>
                <a:prstClr val="black"/>
              </a:solidFill>
            </a:endParaRPr>
          </a:p>
          <a:p>
            <a:pPr marL="9525" marR="3810">
              <a:lnSpc>
                <a:spcPct val="100699"/>
              </a:lnSpc>
            </a:pPr>
            <a:endParaRPr lang="en-US" sz="1500" b="1" spc="-4" dirty="0">
              <a:solidFill>
                <a:prstClr val="black"/>
              </a:solidFill>
            </a:endParaRPr>
          </a:p>
          <a:p>
            <a:pPr marL="9525" marR="3810">
              <a:lnSpc>
                <a:spcPct val="100699"/>
              </a:lnSpc>
            </a:pPr>
            <a:r>
              <a:rPr sz="1500" b="1" spc="-4" dirty="0">
                <a:solidFill>
                  <a:prstClr val="black"/>
                </a:solidFill>
              </a:rPr>
              <a:t>10</a:t>
            </a:r>
            <a:r>
              <a:rPr sz="1500" b="1" spc="-53" dirty="0">
                <a:solidFill>
                  <a:prstClr val="black"/>
                </a:solidFill>
              </a:rPr>
              <a:t> </a:t>
            </a:r>
            <a:r>
              <a:rPr sz="1500" spc="-4" dirty="0">
                <a:solidFill>
                  <a:prstClr val="black"/>
                </a:solidFill>
              </a:rPr>
              <a:t>labels</a:t>
            </a:r>
            <a:endParaRPr sz="1500" dirty="0">
              <a:solidFill>
                <a:prstClr val="black"/>
              </a:solidFill>
            </a:endParaRPr>
          </a:p>
          <a:p>
            <a:pPr marL="151924" marR="231458" indent="-142875">
              <a:lnSpc>
                <a:spcPct val="100699"/>
              </a:lnSpc>
            </a:pPr>
            <a:endParaRPr lang="en-US" sz="1500" b="1" spc="-4" dirty="0">
              <a:solidFill>
                <a:prstClr val="black"/>
              </a:solidFill>
            </a:endParaRPr>
          </a:p>
          <a:p>
            <a:pPr marL="151924" marR="231458" indent="-142875">
              <a:lnSpc>
                <a:spcPct val="100699"/>
              </a:lnSpc>
            </a:pPr>
            <a:r>
              <a:rPr sz="1500" b="1" spc="-4" dirty="0">
                <a:solidFill>
                  <a:prstClr val="black"/>
                </a:solidFill>
              </a:rPr>
              <a:t>50,000 </a:t>
            </a:r>
            <a:r>
              <a:rPr sz="1500" spc="-4" dirty="0">
                <a:solidFill>
                  <a:prstClr val="black"/>
                </a:solidFill>
              </a:rPr>
              <a:t>training images  each image is</a:t>
            </a:r>
            <a:r>
              <a:rPr sz="1500" spc="-8" dirty="0">
                <a:solidFill>
                  <a:prstClr val="black"/>
                </a:solidFill>
              </a:rPr>
              <a:t> </a:t>
            </a:r>
            <a:r>
              <a:rPr sz="1500" b="1" spc="-4" dirty="0">
                <a:solidFill>
                  <a:prstClr val="black"/>
                </a:solidFill>
              </a:rPr>
              <a:t>32x32x3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endParaRPr lang="en-US" sz="1500" b="1" spc="-4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b="1" spc="-4" dirty="0">
                <a:solidFill>
                  <a:prstClr val="black"/>
                </a:solidFill>
              </a:rPr>
              <a:t>10,000 </a:t>
            </a:r>
            <a:r>
              <a:rPr sz="1500" spc="-4" dirty="0">
                <a:solidFill>
                  <a:prstClr val="black"/>
                </a:solidFill>
              </a:rPr>
              <a:t>test</a:t>
            </a:r>
            <a:r>
              <a:rPr sz="1500" spc="-19" dirty="0">
                <a:solidFill>
                  <a:prstClr val="black"/>
                </a:solidFill>
              </a:rPr>
              <a:t> </a:t>
            </a:r>
            <a:r>
              <a:rPr sz="1500" spc="-4" dirty="0">
                <a:solidFill>
                  <a:prstClr val="black"/>
                </a:solidFill>
              </a:rPr>
              <a:t>images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9B535-D936-8DE1-9274-91E58460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3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143500"/>
          </a:xfrm>
        </p:spPr>
        <p:txBody>
          <a:bodyPr/>
          <a:lstStyle/>
          <a:p>
            <a:r>
              <a:rPr lang="en-US" dirty="0"/>
              <a:t>Neural network basics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C6264FB-2202-2E0F-0B96-FE29A586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88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scores</a:t>
            </a:r>
          </a:p>
        </p:txBody>
      </p:sp>
      <p:sp>
        <p:nvSpPr>
          <p:cNvPr id="3" name="object 5"/>
          <p:cNvSpPr/>
          <p:nvPr/>
        </p:nvSpPr>
        <p:spPr>
          <a:xfrm>
            <a:off x="1758262" y="1935578"/>
            <a:ext cx="757235" cy="835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624124" y="2879440"/>
            <a:ext cx="2253615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prstClr val="black"/>
                </a:solidFill>
              </a:rPr>
              <a:t>[32x32x3]</a:t>
            </a:r>
            <a:endParaRPr sz="1800" dirty="0">
              <a:solidFill>
                <a:prstClr val="black"/>
              </a:solidFill>
            </a:endParaRPr>
          </a:p>
          <a:p>
            <a:pPr marL="9525" marR="3810">
              <a:lnSpc>
                <a:spcPts val="2138"/>
              </a:lnSpc>
              <a:spcBef>
                <a:spcPts val="79"/>
              </a:spcBef>
            </a:pPr>
            <a:r>
              <a:rPr sz="1800" spc="-4" dirty="0">
                <a:solidFill>
                  <a:prstClr val="black"/>
                </a:solidFill>
              </a:rPr>
              <a:t>array of numbers</a:t>
            </a:r>
            <a:r>
              <a:rPr sz="1800" spc="-19" dirty="0">
                <a:solidFill>
                  <a:prstClr val="black"/>
                </a:solidFill>
              </a:rPr>
              <a:t> </a:t>
            </a:r>
            <a:r>
              <a:rPr sz="1800" spc="-4" dirty="0">
                <a:solidFill>
                  <a:prstClr val="black"/>
                </a:solidFill>
              </a:rPr>
              <a:t>0...1  (3072 numbers</a:t>
            </a:r>
            <a:r>
              <a:rPr sz="1800" spc="-19" dirty="0">
                <a:solidFill>
                  <a:prstClr val="black"/>
                </a:solidFill>
              </a:rPr>
              <a:t> </a:t>
            </a:r>
            <a:r>
              <a:rPr sz="1800" spc="-4" dirty="0">
                <a:solidFill>
                  <a:prstClr val="black"/>
                </a:solidFill>
              </a:rPr>
              <a:t>total)</a:t>
            </a:r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5" name="object 7"/>
          <p:cNvSpPr/>
          <p:nvPr/>
        </p:nvSpPr>
        <p:spPr>
          <a:xfrm>
            <a:off x="2961054" y="2345565"/>
            <a:ext cx="2528411" cy="0"/>
          </a:xfrm>
          <a:custGeom>
            <a:avLst/>
            <a:gdLst/>
            <a:ahLst/>
            <a:cxnLst/>
            <a:rect l="l" t="t" r="r" b="b"/>
            <a:pathLst>
              <a:path w="3371215">
                <a:moveTo>
                  <a:pt x="0" y="0"/>
                </a:moveTo>
                <a:lnTo>
                  <a:pt x="3370943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8"/>
          <p:cNvSpPr/>
          <p:nvPr/>
        </p:nvSpPr>
        <p:spPr>
          <a:xfrm>
            <a:off x="5489261" y="233376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3834973" y="1931295"/>
            <a:ext cx="796766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250" spc="-4" dirty="0">
                <a:solidFill>
                  <a:prstClr val="black"/>
                </a:solidFill>
              </a:rPr>
              <a:t>f(</a:t>
            </a:r>
            <a:r>
              <a:rPr sz="2250" b="1" spc="-4" dirty="0">
                <a:solidFill>
                  <a:srgbClr val="0000FF"/>
                </a:solidFill>
              </a:rPr>
              <a:t>x</a:t>
            </a:r>
            <a:r>
              <a:rPr sz="2250" spc="-4" dirty="0">
                <a:solidFill>
                  <a:prstClr val="black"/>
                </a:solidFill>
              </a:rPr>
              <a:t>,</a:t>
            </a:r>
            <a:r>
              <a:rPr sz="2250" b="1" spc="-4" dirty="0">
                <a:solidFill>
                  <a:srgbClr val="FF0000"/>
                </a:solidFill>
              </a:rPr>
              <a:t>W</a:t>
            </a:r>
            <a:r>
              <a:rPr sz="225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8" name="object 10"/>
          <p:cNvSpPr txBox="1"/>
          <p:nvPr/>
        </p:nvSpPr>
        <p:spPr>
          <a:xfrm>
            <a:off x="3398246" y="1606806"/>
            <a:ext cx="6419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srgbClr val="0000FF"/>
                </a:solidFill>
              </a:rPr>
              <a:t>image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9" name="object 11"/>
          <p:cNvSpPr txBox="1"/>
          <p:nvPr/>
        </p:nvSpPr>
        <p:spPr>
          <a:xfrm>
            <a:off x="4264947" y="1606806"/>
            <a:ext cx="117490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srgbClr val="FF0000"/>
                </a:solidFill>
              </a:rPr>
              <a:t>parameters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5944775" y="2076556"/>
            <a:ext cx="1568767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2138"/>
              </a:lnSpc>
            </a:pPr>
            <a:r>
              <a:rPr sz="1800" b="1" spc="-4" dirty="0">
                <a:solidFill>
                  <a:prstClr val="black"/>
                </a:solidFill>
              </a:rPr>
              <a:t>10 </a:t>
            </a:r>
            <a:r>
              <a:rPr sz="1800" spc="-4" dirty="0">
                <a:solidFill>
                  <a:prstClr val="black"/>
                </a:solidFill>
              </a:rPr>
              <a:t>numbers,  indicating</a:t>
            </a:r>
            <a:r>
              <a:rPr sz="1800" spc="-30" dirty="0">
                <a:solidFill>
                  <a:prstClr val="black"/>
                </a:solidFill>
              </a:rPr>
              <a:t> </a:t>
            </a:r>
            <a:r>
              <a:rPr sz="1800" spc="-4" dirty="0">
                <a:solidFill>
                  <a:prstClr val="black"/>
                </a:solidFill>
              </a:rPr>
              <a:t>class  scores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12" name="object 9"/>
          <p:cNvSpPr/>
          <p:nvPr/>
        </p:nvSpPr>
        <p:spPr>
          <a:xfrm>
            <a:off x="3398247" y="1438667"/>
            <a:ext cx="2151071" cy="4553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2E92EB6-1BB3-C030-94FB-B70588A0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5"/>
          <p:cNvSpPr/>
          <p:nvPr/>
        </p:nvSpPr>
        <p:spPr>
          <a:xfrm>
            <a:off x="1758262" y="1935578"/>
            <a:ext cx="757235" cy="835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1624124" y="2879441"/>
            <a:ext cx="2253615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prstClr val="black"/>
                </a:solidFill>
              </a:rPr>
              <a:t>[32x32x3]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array of numbers</a:t>
            </a:r>
            <a:r>
              <a:rPr sz="1800" spc="-19" dirty="0">
                <a:solidFill>
                  <a:prstClr val="black"/>
                </a:solidFill>
              </a:rPr>
              <a:t> </a:t>
            </a:r>
            <a:r>
              <a:rPr sz="1800" spc="-4" dirty="0">
                <a:solidFill>
                  <a:prstClr val="black"/>
                </a:solidFill>
              </a:rPr>
              <a:t>0...1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5" name="object 7"/>
          <p:cNvSpPr/>
          <p:nvPr/>
        </p:nvSpPr>
        <p:spPr>
          <a:xfrm>
            <a:off x="2961054" y="2345565"/>
            <a:ext cx="2528411" cy="0"/>
          </a:xfrm>
          <a:custGeom>
            <a:avLst/>
            <a:gdLst/>
            <a:ahLst/>
            <a:cxnLst/>
            <a:rect l="l" t="t" r="r" b="b"/>
            <a:pathLst>
              <a:path w="3371215">
                <a:moveTo>
                  <a:pt x="0" y="0"/>
                </a:moveTo>
                <a:lnTo>
                  <a:pt x="3370943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8"/>
          <p:cNvSpPr/>
          <p:nvPr/>
        </p:nvSpPr>
        <p:spPr>
          <a:xfrm>
            <a:off x="5489261" y="233376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5944775" y="2076556"/>
            <a:ext cx="1568767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2138"/>
              </a:lnSpc>
            </a:pPr>
            <a:r>
              <a:rPr sz="1800" b="1" spc="-4" dirty="0">
                <a:solidFill>
                  <a:prstClr val="black"/>
                </a:solidFill>
              </a:rPr>
              <a:t>10 </a:t>
            </a:r>
            <a:r>
              <a:rPr sz="1800" spc="-4" dirty="0">
                <a:solidFill>
                  <a:prstClr val="black"/>
                </a:solidFill>
              </a:rPr>
              <a:t>numbers,  indicating</a:t>
            </a:r>
            <a:r>
              <a:rPr sz="1800" spc="-30" dirty="0">
                <a:solidFill>
                  <a:prstClr val="black"/>
                </a:solidFill>
              </a:rPr>
              <a:t> </a:t>
            </a:r>
            <a:r>
              <a:rPr sz="1800" spc="-4" dirty="0">
                <a:solidFill>
                  <a:prstClr val="black"/>
                </a:solidFill>
              </a:rPr>
              <a:t>class  scores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423352" y="1438668"/>
            <a:ext cx="1794971" cy="380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11"/>
          <p:cNvSpPr/>
          <p:nvPr/>
        </p:nvSpPr>
        <p:spPr>
          <a:xfrm>
            <a:off x="5051036" y="1536149"/>
            <a:ext cx="167640" cy="232886"/>
          </a:xfrm>
          <a:custGeom>
            <a:avLst/>
            <a:gdLst/>
            <a:ahLst/>
            <a:cxnLst/>
            <a:rect l="l" t="t" r="r" b="b"/>
            <a:pathLst>
              <a:path w="223520" h="310515">
                <a:moveTo>
                  <a:pt x="0" y="0"/>
                </a:moveTo>
                <a:lnTo>
                  <a:pt x="223199" y="0"/>
                </a:lnTo>
                <a:lnTo>
                  <a:pt x="223199" y="310199"/>
                </a:lnTo>
                <a:lnTo>
                  <a:pt x="0" y="3101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5409687" y="1363861"/>
            <a:ext cx="78200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0000FF"/>
                </a:solidFill>
              </a:rPr>
              <a:t>3072x1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1" name="object 13"/>
          <p:cNvSpPr/>
          <p:nvPr/>
        </p:nvSpPr>
        <p:spPr>
          <a:xfrm>
            <a:off x="4726268" y="1473585"/>
            <a:ext cx="308610" cy="295275"/>
          </a:xfrm>
          <a:custGeom>
            <a:avLst/>
            <a:gdLst/>
            <a:ahLst/>
            <a:cxnLst/>
            <a:rect l="l" t="t" r="r" b="b"/>
            <a:pathLst>
              <a:path w="411479" h="393700">
                <a:moveTo>
                  <a:pt x="0" y="0"/>
                </a:moveTo>
                <a:lnTo>
                  <a:pt x="411299" y="0"/>
                </a:lnTo>
                <a:lnTo>
                  <a:pt x="4112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4"/>
          <p:cNvSpPr txBox="1"/>
          <p:nvPr/>
        </p:nvSpPr>
        <p:spPr>
          <a:xfrm>
            <a:off x="3478121" y="1829341"/>
            <a:ext cx="5276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38751C"/>
                </a:solidFill>
              </a:rPr>
              <a:t>10x1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3" name="object 15"/>
          <p:cNvSpPr/>
          <p:nvPr/>
        </p:nvSpPr>
        <p:spPr>
          <a:xfrm>
            <a:off x="3384559" y="1438666"/>
            <a:ext cx="1021556" cy="380048"/>
          </a:xfrm>
          <a:custGeom>
            <a:avLst/>
            <a:gdLst/>
            <a:ahLst/>
            <a:cxnLst/>
            <a:rect l="l" t="t" r="r" b="b"/>
            <a:pathLst>
              <a:path w="1362075" h="506730">
                <a:moveTo>
                  <a:pt x="0" y="0"/>
                </a:moveTo>
                <a:lnTo>
                  <a:pt x="1361997" y="0"/>
                </a:lnTo>
                <a:lnTo>
                  <a:pt x="1361997" y="506698"/>
                </a:lnTo>
                <a:lnTo>
                  <a:pt x="0" y="506698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6"/>
          <p:cNvSpPr txBox="1"/>
          <p:nvPr/>
        </p:nvSpPr>
        <p:spPr>
          <a:xfrm>
            <a:off x="4552439" y="1821061"/>
            <a:ext cx="90916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FF0000"/>
                </a:solidFill>
              </a:rPr>
              <a:t>10x3072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5" name="object 17"/>
          <p:cNvSpPr/>
          <p:nvPr/>
        </p:nvSpPr>
        <p:spPr>
          <a:xfrm>
            <a:off x="4986067" y="2185571"/>
            <a:ext cx="278130" cy="1295400"/>
          </a:xfrm>
          <a:custGeom>
            <a:avLst/>
            <a:gdLst/>
            <a:ahLst/>
            <a:cxnLst/>
            <a:rect l="l" t="t" r="r" b="b"/>
            <a:pathLst>
              <a:path w="370839" h="1727200">
                <a:moveTo>
                  <a:pt x="0" y="0"/>
                </a:moveTo>
                <a:lnTo>
                  <a:pt x="370499" y="1726721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5252412" y="3478138"/>
            <a:ext cx="23336" cy="34290"/>
          </a:xfrm>
          <a:custGeom>
            <a:avLst/>
            <a:gdLst/>
            <a:ahLst/>
            <a:cxnLst/>
            <a:rect l="l" t="t" r="r" b="b"/>
            <a:pathLst>
              <a:path w="31114" h="45720">
                <a:moveTo>
                  <a:pt x="0" y="6599"/>
                </a:moveTo>
                <a:lnTo>
                  <a:pt x="24449" y="45549"/>
                </a:lnTo>
                <a:lnTo>
                  <a:pt x="30774" y="0"/>
                </a:lnTo>
                <a:lnTo>
                  <a:pt x="0" y="6599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4423773" y="3515119"/>
            <a:ext cx="24950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srgbClr val="FF0000"/>
                </a:solidFill>
              </a:rPr>
              <a:t>parameters, or</a:t>
            </a:r>
            <a:r>
              <a:rPr sz="1800" spc="-8" dirty="0">
                <a:solidFill>
                  <a:srgbClr val="FF0000"/>
                </a:solidFill>
              </a:rPr>
              <a:t> </a:t>
            </a:r>
            <a:r>
              <a:rPr sz="1800" spc="-4" dirty="0">
                <a:solidFill>
                  <a:srgbClr val="FF0000"/>
                </a:solidFill>
              </a:rPr>
              <a:t>“weights”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8" name="object 20"/>
          <p:cNvSpPr txBox="1"/>
          <p:nvPr/>
        </p:nvSpPr>
        <p:spPr>
          <a:xfrm>
            <a:off x="6488276" y="1416880"/>
            <a:ext cx="563880" cy="300563"/>
          </a:xfrm>
          <a:prstGeom prst="rect">
            <a:avLst/>
          </a:prstGeom>
          <a:ln w="28574">
            <a:solidFill>
              <a:srgbClr val="9900FF"/>
            </a:solidFill>
          </a:ln>
        </p:spPr>
        <p:txBody>
          <a:bodyPr vert="horz" wrap="square" lIns="0" tIns="476" rIns="0" bIns="0" rtlCol="0">
            <a:spAutoFit/>
          </a:bodyPr>
          <a:lstStyle/>
          <a:p>
            <a:pPr marL="53340">
              <a:spcBef>
                <a:spcPts val="4"/>
              </a:spcBef>
            </a:pPr>
            <a:r>
              <a:rPr sz="1950" spc="-4" dirty="0">
                <a:solidFill>
                  <a:prstClr val="black"/>
                </a:solidFill>
              </a:rPr>
              <a:t>(+b)</a:t>
            </a:r>
            <a:endParaRPr sz="1950">
              <a:solidFill>
                <a:prstClr val="black"/>
              </a:solidFill>
            </a:endParaRPr>
          </a:p>
        </p:txBody>
      </p:sp>
      <p:sp>
        <p:nvSpPr>
          <p:cNvPr id="19" name="object 21"/>
          <p:cNvSpPr txBox="1"/>
          <p:nvPr/>
        </p:nvSpPr>
        <p:spPr>
          <a:xfrm>
            <a:off x="7106745" y="1493806"/>
            <a:ext cx="5276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9900FF"/>
                </a:solidFill>
              </a:rPr>
              <a:t>10x1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70118D95-582D-30FD-A67F-BB42F21C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59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4"/>
          <p:cNvSpPr/>
          <p:nvPr/>
        </p:nvSpPr>
        <p:spPr>
          <a:xfrm>
            <a:off x="1265849" y="1813578"/>
            <a:ext cx="6612287" cy="2449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5"/>
          <p:cNvSpPr txBox="1">
            <a:spLocks/>
          </p:cNvSpPr>
          <p:nvPr/>
        </p:nvSpPr>
        <p:spPr bwMode="auto">
          <a:xfrm>
            <a:off x="1219424" y="1145498"/>
            <a:ext cx="66646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/>
            <a:r>
              <a:rPr lang="en-US" sz="1800" spc="-4" dirty="0">
                <a:solidFill>
                  <a:schemeClr val="tx1"/>
                </a:solidFill>
              </a:rPr>
              <a:t>Example with an image with 4 pixels, and 3 classes</a:t>
            </a:r>
            <a:r>
              <a:rPr lang="en-US" sz="1800" spc="79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>
                <a:solidFill>
                  <a:srgbClr val="FF0000"/>
                </a:solidFill>
              </a:rPr>
              <a:t>cat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>
                <a:solidFill>
                  <a:srgbClr val="38751C"/>
                </a:solidFill>
              </a:rPr>
              <a:t>dog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>
                <a:solidFill>
                  <a:srgbClr val="0000FF"/>
                </a:solidFill>
              </a:rPr>
              <a:t>ship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517566C-C295-410F-FCC2-D003ADDD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806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5"/>
          <p:cNvSpPr txBox="1"/>
          <p:nvPr/>
        </p:nvSpPr>
        <p:spPr>
          <a:xfrm>
            <a:off x="3824715" y="809706"/>
            <a:ext cx="394306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chemeClr val="bg2"/>
                </a:solidFill>
              </a:rPr>
              <a:t>Going forward</a:t>
            </a:r>
            <a:r>
              <a:rPr sz="1500" spc="-4" dirty="0">
                <a:solidFill>
                  <a:prstClr val="black"/>
                </a:solidFill>
              </a:rPr>
              <a:t>: Loss</a:t>
            </a:r>
            <a:r>
              <a:rPr sz="1500" spc="49" dirty="0">
                <a:solidFill>
                  <a:prstClr val="black"/>
                </a:solidFill>
              </a:rPr>
              <a:t> </a:t>
            </a:r>
            <a:r>
              <a:rPr sz="1500" spc="-4" dirty="0">
                <a:solidFill>
                  <a:prstClr val="black"/>
                </a:solidFill>
              </a:rPr>
              <a:t>function/Optimization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7" name="object 9"/>
          <p:cNvSpPr/>
          <p:nvPr/>
        </p:nvSpPr>
        <p:spPr>
          <a:xfrm>
            <a:off x="1925689" y="2119802"/>
            <a:ext cx="3076575" cy="1948815"/>
          </a:xfrm>
          <a:custGeom>
            <a:avLst/>
            <a:gdLst/>
            <a:ahLst/>
            <a:cxnLst/>
            <a:rect l="l" t="t" r="r" b="b"/>
            <a:pathLst>
              <a:path w="4102100" h="2598420">
                <a:moveTo>
                  <a:pt x="0" y="0"/>
                </a:moveTo>
                <a:lnTo>
                  <a:pt x="4101604" y="0"/>
                </a:lnTo>
                <a:lnTo>
                  <a:pt x="4101604" y="2597987"/>
                </a:lnTo>
                <a:lnTo>
                  <a:pt x="0" y="25979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4"/>
          <p:cNvSpPr txBox="1"/>
          <p:nvPr/>
        </p:nvSpPr>
        <p:spPr>
          <a:xfrm>
            <a:off x="5455116" y="1643292"/>
            <a:ext cx="3015116" cy="979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50" marR="3810" indent="-314801" algn="just">
              <a:lnSpc>
                <a:spcPct val="100699"/>
              </a:lnSpc>
              <a:tabLst>
                <a:tab pos="323850" algn="l"/>
              </a:tabLst>
            </a:pPr>
            <a:r>
              <a:rPr sz="1600" spc="-4" dirty="0">
                <a:solidFill>
                  <a:prstClr val="black"/>
                </a:solidFill>
              </a:rPr>
              <a:t>1.	Define a</a:t>
            </a:r>
            <a:r>
              <a:rPr sz="1600" spc="-11" dirty="0">
                <a:solidFill>
                  <a:prstClr val="black"/>
                </a:solidFill>
              </a:rPr>
              <a:t> </a:t>
            </a:r>
            <a:r>
              <a:rPr sz="1600" b="1" spc="-4" dirty="0">
                <a:solidFill>
                  <a:srgbClr val="FF0000"/>
                </a:solidFill>
              </a:rPr>
              <a:t>loss</a:t>
            </a:r>
            <a:r>
              <a:rPr sz="1600" b="1" spc="-11" dirty="0">
                <a:solidFill>
                  <a:srgbClr val="FF0000"/>
                </a:solidFill>
              </a:rPr>
              <a:t> </a:t>
            </a:r>
            <a:r>
              <a:rPr sz="1600" b="1" spc="-4" dirty="0">
                <a:solidFill>
                  <a:srgbClr val="FF0000"/>
                </a:solidFill>
              </a:rPr>
              <a:t>function</a:t>
            </a:r>
            <a:r>
              <a:rPr sz="1600" b="1" spc="-4" dirty="0">
                <a:solidFill>
                  <a:prstClr val="black"/>
                </a:solidFill>
              </a:rPr>
              <a:t>  </a:t>
            </a:r>
            <a:r>
              <a:rPr sz="1600" spc="-4" dirty="0">
                <a:solidFill>
                  <a:prstClr val="black"/>
                </a:solidFill>
              </a:rPr>
              <a:t>that </a:t>
            </a:r>
            <a:r>
              <a:rPr sz="1600" spc="-4" dirty="0">
                <a:solidFill>
                  <a:schemeClr val="bg2"/>
                </a:solidFill>
              </a:rPr>
              <a:t>quantifies</a:t>
            </a:r>
            <a:r>
              <a:rPr sz="1600" spc="-4" dirty="0">
                <a:solidFill>
                  <a:prstClr val="black"/>
                </a:solidFill>
              </a:rPr>
              <a:t> our  </a:t>
            </a:r>
            <a:r>
              <a:rPr sz="1600" spc="-4" dirty="0">
                <a:solidFill>
                  <a:srgbClr val="00B050"/>
                </a:solidFill>
              </a:rPr>
              <a:t>unhappiness</a:t>
            </a:r>
            <a:r>
              <a:rPr sz="1600" spc="-4" dirty="0">
                <a:solidFill>
                  <a:prstClr val="black"/>
                </a:solidFill>
              </a:rPr>
              <a:t> with the  </a:t>
            </a:r>
            <a:r>
              <a:rPr sz="1600" dirty="0">
                <a:solidFill>
                  <a:prstClr val="black"/>
                </a:solidFill>
              </a:rPr>
              <a:t>scores across </a:t>
            </a:r>
            <a:r>
              <a:rPr sz="1600" spc="-4" dirty="0">
                <a:solidFill>
                  <a:prstClr val="black"/>
                </a:solidFill>
              </a:rPr>
              <a:t>the</a:t>
            </a:r>
            <a:r>
              <a:rPr sz="1600" spc="-53" dirty="0">
                <a:solidFill>
                  <a:prstClr val="black"/>
                </a:solidFill>
              </a:rPr>
              <a:t> </a:t>
            </a:r>
            <a:r>
              <a:rPr sz="1600" spc="-4" dirty="0">
                <a:solidFill>
                  <a:prstClr val="black"/>
                </a:solidFill>
              </a:rPr>
              <a:t>training  data.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13" name="object 15"/>
          <p:cNvSpPr txBox="1"/>
          <p:nvPr/>
        </p:nvSpPr>
        <p:spPr>
          <a:xfrm>
            <a:off x="5455116" y="3246519"/>
            <a:ext cx="3015110" cy="979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50" marR="3810" indent="-314801" algn="just">
              <a:lnSpc>
                <a:spcPct val="100699"/>
              </a:lnSpc>
              <a:tabLst>
                <a:tab pos="323850" algn="l"/>
              </a:tabLst>
            </a:pPr>
            <a:r>
              <a:rPr sz="1600" spc="-4" dirty="0">
                <a:solidFill>
                  <a:prstClr val="black"/>
                </a:solidFill>
              </a:rPr>
              <a:t>2.	Come up with a</a:t>
            </a:r>
            <a:r>
              <a:rPr sz="1600" spc="-23" dirty="0">
                <a:solidFill>
                  <a:prstClr val="black"/>
                </a:solidFill>
              </a:rPr>
              <a:t> </a:t>
            </a:r>
            <a:r>
              <a:rPr sz="1600" spc="-4" dirty="0">
                <a:solidFill>
                  <a:prstClr val="black"/>
                </a:solidFill>
              </a:rPr>
              <a:t>way</a:t>
            </a:r>
            <a:r>
              <a:rPr sz="1600" spc="-11" dirty="0">
                <a:solidFill>
                  <a:prstClr val="black"/>
                </a:solidFill>
              </a:rPr>
              <a:t> </a:t>
            </a:r>
            <a:r>
              <a:rPr sz="1600" spc="-4" dirty="0">
                <a:solidFill>
                  <a:prstClr val="black"/>
                </a:solidFill>
              </a:rPr>
              <a:t>of  efficiently finding the  parameters that minimize  the loss function  </a:t>
            </a:r>
            <a:r>
              <a:rPr sz="1600" b="1" spc="-4" dirty="0">
                <a:solidFill>
                  <a:prstClr val="black"/>
                </a:solidFill>
              </a:rPr>
              <a:t>(</a:t>
            </a:r>
            <a:r>
              <a:rPr sz="1600" b="1" spc="-4" dirty="0">
                <a:solidFill>
                  <a:srgbClr val="FF0000"/>
                </a:solidFill>
              </a:rPr>
              <a:t>optimization</a:t>
            </a:r>
            <a:r>
              <a:rPr sz="1600" b="1" spc="-4" dirty="0">
                <a:solidFill>
                  <a:prstClr val="black"/>
                </a:solidFill>
              </a:rPr>
              <a:t>)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14" name="object 16"/>
          <p:cNvSpPr/>
          <p:nvPr/>
        </p:nvSpPr>
        <p:spPr>
          <a:xfrm>
            <a:off x="5130048" y="1182394"/>
            <a:ext cx="0" cy="2747009"/>
          </a:xfrm>
          <a:custGeom>
            <a:avLst/>
            <a:gdLst/>
            <a:ahLst/>
            <a:cxnLst/>
            <a:rect l="l" t="t" r="r" b="b"/>
            <a:pathLst>
              <a:path h="3662679">
                <a:moveTo>
                  <a:pt x="0" y="0"/>
                </a:moveTo>
                <a:lnTo>
                  <a:pt x="0" y="3662692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5" name="object 17"/>
          <p:cNvSpPr txBox="1"/>
          <p:nvPr/>
        </p:nvSpPr>
        <p:spPr>
          <a:xfrm>
            <a:off x="5442570" y="1217611"/>
            <a:ext cx="7424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srgbClr val="FF0000"/>
                </a:solidFill>
              </a:rPr>
              <a:t>TODO</a:t>
            </a:r>
            <a:r>
              <a:rPr sz="1800" spc="-4" dirty="0">
                <a:solidFill>
                  <a:prstClr val="black"/>
                </a:solidFill>
              </a:rPr>
              <a:t>:</a:t>
            </a:r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3483E78B-3FAC-43DF-9BA0-EBE87049665C}"/>
              </a:ext>
            </a:extLst>
          </p:cNvPr>
          <p:cNvSpPr/>
          <p:nvPr/>
        </p:nvSpPr>
        <p:spPr>
          <a:xfrm>
            <a:off x="2196749" y="1397839"/>
            <a:ext cx="855165" cy="943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8C15DAD6-1893-4F7E-99C2-673992903E5D}"/>
              </a:ext>
            </a:extLst>
          </p:cNvPr>
          <p:cNvSpPr/>
          <p:nvPr/>
        </p:nvSpPr>
        <p:spPr>
          <a:xfrm>
            <a:off x="3146247" y="1397842"/>
            <a:ext cx="943904" cy="943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1F7B5676-6AEE-443D-B4DA-F52CED0B2AE3}"/>
              </a:ext>
            </a:extLst>
          </p:cNvPr>
          <p:cNvSpPr/>
          <p:nvPr/>
        </p:nvSpPr>
        <p:spPr>
          <a:xfrm>
            <a:off x="4180082" y="1397857"/>
            <a:ext cx="908285" cy="90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3B3218A1-1EF2-4F0A-B7ED-E8CD983E4E76}"/>
              </a:ext>
            </a:extLst>
          </p:cNvPr>
          <p:cNvSpPr txBox="1"/>
          <p:nvPr/>
        </p:nvSpPr>
        <p:spPr>
          <a:xfrm>
            <a:off x="1291613" y="2353069"/>
            <a:ext cx="412909" cy="12561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just" defTabSz="685800">
              <a:lnSpc>
                <a:spcPct val="158200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cat  car  frog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7D25C699-E704-4494-84E5-100A86297C4B}"/>
              </a:ext>
            </a:extLst>
          </p:cNvPr>
          <p:cNvSpPr txBox="1"/>
          <p:nvPr/>
        </p:nvSpPr>
        <p:spPr>
          <a:xfrm>
            <a:off x="2379406" y="2489142"/>
            <a:ext cx="51149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algn="ctr" defTabSz="685800">
              <a:buClrTx/>
              <a:defRPr/>
            </a:pPr>
            <a:r>
              <a:rPr sz="2250" b="1" kern="1200" spc="-4" dirty="0">
                <a:solidFill>
                  <a:prstClr val="black"/>
                </a:solidFill>
                <a:ea typeface="+mn-ea"/>
              </a:rPr>
              <a:t>3.2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marL="19050" algn="ctr" defTabSz="685800">
              <a:spcBef>
                <a:spcPts val="450"/>
              </a:spcBef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5.1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algn="ctr" defTabSz="685800">
              <a:spcBef>
                <a:spcPts val="450"/>
              </a:spcBef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-1.7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E3CD45EC-28E4-4D6D-A13E-EEF8AA8BB68E}"/>
              </a:ext>
            </a:extLst>
          </p:cNvPr>
          <p:cNvSpPr txBox="1"/>
          <p:nvPr/>
        </p:nvSpPr>
        <p:spPr>
          <a:xfrm>
            <a:off x="3522404" y="2489142"/>
            <a:ext cx="41624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1.3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450"/>
              </a:spcBef>
              <a:buClrTx/>
              <a:defRPr/>
            </a:pPr>
            <a:r>
              <a:rPr sz="2250" b="1" kern="1200" spc="-4" dirty="0">
                <a:solidFill>
                  <a:prstClr val="black"/>
                </a:solidFill>
                <a:ea typeface="+mn-ea"/>
              </a:rPr>
              <a:t>4.9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450"/>
              </a:spcBef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2.0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F6D34D98-2115-4951-9435-EC8E72E26ABE}"/>
              </a:ext>
            </a:extLst>
          </p:cNvPr>
          <p:cNvSpPr txBox="1"/>
          <p:nvPr/>
        </p:nvSpPr>
        <p:spPr>
          <a:xfrm>
            <a:off x="4436802" y="2489142"/>
            <a:ext cx="53054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349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2.2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marL="123349" defTabSz="685800">
              <a:spcBef>
                <a:spcPts val="450"/>
              </a:spcBef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2.5</a:t>
            </a:r>
            <a:endParaRPr sz="22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450"/>
              </a:spcBef>
              <a:buClrTx/>
              <a:defRPr/>
            </a:pPr>
            <a:r>
              <a:rPr sz="2250" b="1" kern="1200" spc="-4" dirty="0">
                <a:solidFill>
                  <a:prstClr val="black"/>
                </a:solidFill>
                <a:ea typeface="+mn-ea"/>
              </a:rPr>
              <a:t>-3.1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CB12D05-11EC-328D-2B93-157EFA61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34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 </a:t>
            </a:r>
          </a:p>
        </p:txBody>
      </p:sp>
      <p:sp>
        <p:nvSpPr>
          <p:cNvPr id="3" name="object 4"/>
          <p:cNvSpPr/>
          <p:nvPr/>
        </p:nvSpPr>
        <p:spPr>
          <a:xfrm>
            <a:off x="2196749" y="2016672"/>
            <a:ext cx="855165" cy="943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3146247" y="2016675"/>
            <a:ext cx="943904" cy="943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4180082" y="2016690"/>
            <a:ext cx="908285" cy="90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2196749" y="1061993"/>
            <a:ext cx="3240224" cy="4818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00699"/>
              </a:lnSpc>
            </a:pPr>
            <a:r>
              <a:rPr sz="1600" spc="-4" dirty="0">
                <a:solidFill>
                  <a:prstClr val="black"/>
                </a:solidFill>
              </a:rPr>
              <a:t>Suppose: 3 training examples, 3 classes.  With some W</a:t>
            </a:r>
            <a:r>
              <a:rPr lang="en-US" sz="1600" spc="-4" dirty="0">
                <a:solidFill>
                  <a:prstClr val="black"/>
                </a:solidFill>
              </a:rPr>
              <a:t>. T</a:t>
            </a:r>
            <a:r>
              <a:rPr sz="1600" spc="-4" dirty="0">
                <a:solidFill>
                  <a:prstClr val="black"/>
                </a:solidFill>
              </a:rPr>
              <a:t>he</a:t>
            </a:r>
            <a:r>
              <a:rPr sz="1600" spc="-41" dirty="0">
                <a:solidFill>
                  <a:prstClr val="black"/>
                </a:solidFill>
              </a:rPr>
              <a:t> </a:t>
            </a:r>
            <a:r>
              <a:rPr sz="1600" dirty="0">
                <a:solidFill>
                  <a:prstClr val="black"/>
                </a:solidFill>
              </a:rPr>
              <a:t>scores</a:t>
            </a:r>
          </a:p>
        </p:txBody>
      </p:sp>
      <p:sp>
        <p:nvSpPr>
          <p:cNvPr id="7" name="object 8"/>
          <p:cNvSpPr txBox="1"/>
          <p:nvPr/>
        </p:nvSpPr>
        <p:spPr>
          <a:xfrm>
            <a:off x="4541115" y="1619394"/>
            <a:ext cx="4262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600" spc="-4" dirty="0">
                <a:solidFill>
                  <a:prstClr val="black"/>
                </a:solidFill>
              </a:rPr>
              <a:t>are: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291613" y="2971902"/>
            <a:ext cx="412909" cy="12561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just">
              <a:lnSpc>
                <a:spcPct val="158200"/>
              </a:lnSpc>
            </a:pPr>
            <a:r>
              <a:rPr sz="1800" spc="-4" dirty="0">
                <a:solidFill>
                  <a:prstClr val="black"/>
                </a:solidFill>
              </a:rPr>
              <a:t>cat  car  frog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2379406" y="3107975"/>
            <a:ext cx="51149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algn="ctr"/>
            <a:r>
              <a:rPr sz="2250" b="1" spc="-4" dirty="0">
                <a:solidFill>
                  <a:prstClr val="black"/>
                </a:solidFill>
              </a:rPr>
              <a:t>3.2</a:t>
            </a:r>
            <a:endParaRPr sz="2250">
              <a:solidFill>
                <a:prstClr val="black"/>
              </a:solidFill>
            </a:endParaRPr>
          </a:p>
          <a:p>
            <a:pPr marL="19050" algn="ctr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5.1</a:t>
            </a:r>
            <a:endParaRPr sz="2250">
              <a:solidFill>
                <a:prstClr val="black"/>
              </a:solidFill>
            </a:endParaRPr>
          </a:p>
          <a:p>
            <a:pPr algn="ctr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-1.7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3522404" y="3107975"/>
            <a:ext cx="41624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250" spc="-4" dirty="0">
                <a:solidFill>
                  <a:prstClr val="black"/>
                </a:solidFill>
              </a:rPr>
              <a:t>1.3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b="1" spc="-4" dirty="0">
                <a:solidFill>
                  <a:prstClr val="black"/>
                </a:solidFill>
              </a:rPr>
              <a:t>4.9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2.0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436802" y="3107975"/>
            <a:ext cx="53054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349"/>
            <a:r>
              <a:rPr sz="2250" spc="-4" dirty="0">
                <a:solidFill>
                  <a:prstClr val="black"/>
                </a:solidFill>
              </a:rPr>
              <a:t>2.2</a:t>
            </a:r>
            <a:endParaRPr sz="2250">
              <a:solidFill>
                <a:prstClr val="black"/>
              </a:solidFill>
            </a:endParaRPr>
          </a:p>
          <a:p>
            <a:pPr marL="123349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2.5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b="1" spc="-4" dirty="0">
                <a:solidFill>
                  <a:prstClr val="black"/>
                </a:solidFill>
              </a:rPr>
              <a:t>-3.1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3374846" y="1621415"/>
            <a:ext cx="1086879" cy="230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ED9F5749-C712-51B2-D337-9D4F3B3E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87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2196749" y="1794998"/>
            <a:ext cx="855165" cy="943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3146247" y="1795001"/>
            <a:ext cx="943904" cy="943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4180082" y="1795016"/>
            <a:ext cx="908285" cy="90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86387" y="1189111"/>
            <a:ext cx="3133725" cy="451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00699"/>
              </a:lnSpc>
            </a:pPr>
            <a:r>
              <a:rPr sz="1500" spc="-4" dirty="0">
                <a:solidFill>
                  <a:prstClr val="black"/>
                </a:solidFill>
              </a:rPr>
              <a:t>Suppose: 3 training examples, 3 classes.  With some W the</a:t>
            </a:r>
            <a:r>
              <a:rPr sz="1500" spc="-41" dirty="0">
                <a:solidFill>
                  <a:prstClr val="black"/>
                </a:solidFill>
              </a:rPr>
              <a:t> </a:t>
            </a:r>
            <a:r>
              <a:rPr sz="1500" dirty="0">
                <a:solidFill>
                  <a:prstClr val="black"/>
                </a:solidFill>
              </a:rPr>
              <a:t>scores</a:t>
            </a:r>
          </a:p>
        </p:txBody>
      </p:sp>
      <p:sp>
        <p:nvSpPr>
          <p:cNvPr id="7" name="object 8"/>
          <p:cNvSpPr txBox="1"/>
          <p:nvPr/>
        </p:nvSpPr>
        <p:spPr>
          <a:xfrm>
            <a:off x="4541115" y="1397720"/>
            <a:ext cx="39360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prstClr val="black"/>
                </a:solidFill>
              </a:rPr>
              <a:t>are: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1291613" y="2750228"/>
            <a:ext cx="412909" cy="12561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just">
              <a:lnSpc>
                <a:spcPct val="158200"/>
              </a:lnSpc>
            </a:pPr>
            <a:r>
              <a:rPr sz="1800" spc="-4" dirty="0">
                <a:solidFill>
                  <a:prstClr val="black"/>
                </a:solidFill>
              </a:rPr>
              <a:t>cat  car  frog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2379406" y="2886301"/>
            <a:ext cx="51149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algn="ctr"/>
            <a:r>
              <a:rPr sz="2250" b="1" spc="-4" dirty="0">
                <a:solidFill>
                  <a:prstClr val="black"/>
                </a:solidFill>
              </a:rPr>
              <a:t>3.2</a:t>
            </a:r>
            <a:endParaRPr sz="2250">
              <a:solidFill>
                <a:prstClr val="black"/>
              </a:solidFill>
            </a:endParaRPr>
          </a:p>
          <a:p>
            <a:pPr marL="19050" algn="ctr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5.1</a:t>
            </a:r>
            <a:endParaRPr sz="2250">
              <a:solidFill>
                <a:prstClr val="black"/>
              </a:solidFill>
            </a:endParaRPr>
          </a:p>
          <a:p>
            <a:pPr algn="ctr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-1.7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3522404" y="2886301"/>
            <a:ext cx="41624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250" spc="-4" dirty="0">
                <a:solidFill>
                  <a:prstClr val="black"/>
                </a:solidFill>
              </a:rPr>
              <a:t>1.3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b="1" spc="-4" dirty="0">
                <a:solidFill>
                  <a:prstClr val="black"/>
                </a:solidFill>
              </a:rPr>
              <a:t>4.9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2.0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1" name="object 12"/>
          <p:cNvSpPr txBox="1"/>
          <p:nvPr/>
        </p:nvSpPr>
        <p:spPr>
          <a:xfrm>
            <a:off x="4436802" y="2886301"/>
            <a:ext cx="53054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349"/>
            <a:r>
              <a:rPr sz="2250" spc="-4" dirty="0">
                <a:solidFill>
                  <a:prstClr val="black"/>
                </a:solidFill>
              </a:rPr>
              <a:t>2.2</a:t>
            </a:r>
            <a:endParaRPr sz="2250">
              <a:solidFill>
                <a:prstClr val="black"/>
              </a:solidFill>
            </a:endParaRPr>
          </a:p>
          <a:p>
            <a:pPr marL="123349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2.5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b="1" spc="-4" dirty="0">
                <a:solidFill>
                  <a:prstClr val="black"/>
                </a:solidFill>
              </a:rPr>
              <a:t>-3.1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3374846" y="1399741"/>
            <a:ext cx="1086879" cy="230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5402916" y="735956"/>
            <a:ext cx="0" cy="332994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5625049" y="831304"/>
            <a:ext cx="1713548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US" sz="1050" b="1" spc="-4" dirty="0">
                <a:solidFill>
                  <a:prstClr val="black"/>
                </a:solidFill>
              </a:rPr>
              <a:t>Hinge </a:t>
            </a:r>
            <a:r>
              <a:rPr sz="1050" b="1" spc="-4" dirty="0">
                <a:solidFill>
                  <a:prstClr val="black"/>
                </a:solidFill>
              </a:rPr>
              <a:t>loss:</a:t>
            </a:r>
            <a:endParaRPr sz="1050" dirty="0">
              <a:solidFill>
                <a:prstClr val="black"/>
              </a:solidFill>
            </a:endParaRPr>
          </a:p>
          <a:p>
            <a:pPr marL="22860">
              <a:spcBef>
                <a:spcPts val="1140"/>
              </a:spcBef>
            </a:pPr>
            <a:r>
              <a:rPr sz="1050" spc="-4" dirty="0">
                <a:solidFill>
                  <a:prstClr val="black"/>
                </a:solidFill>
              </a:rPr>
              <a:t>Given an</a:t>
            </a:r>
            <a:r>
              <a:rPr sz="1050" spc="-30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example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5638830" y="1346792"/>
            <a:ext cx="38242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where  where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6260508" y="1339171"/>
            <a:ext cx="12263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96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image</a:t>
            </a:r>
            <a:r>
              <a:rPr sz="1050" spc="-34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and</a:t>
            </a:r>
            <a:endParaRPr sz="1050" dirty="0">
              <a:solidFill>
                <a:prstClr val="black"/>
              </a:solidFill>
            </a:endParaRPr>
          </a:p>
          <a:p>
            <a:pPr marL="9525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(integer)</a:t>
            </a:r>
            <a:r>
              <a:rPr sz="1050" spc="-11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label,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5638828" y="1818279"/>
            <a:ext cx="186404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and using the shorthand for the  </a:t>
            </a:r>
            <a:r>
              <a:rPr sz="1050" dirty="0">
                <a:solidFill>
                  <a:prstClr val="black"/>
                </a:solidFill>
              </a:rPr>
              <a:t>scores</a:t>
            </a:r>
            <a:r>
              <a:rPr sz="1050" spc="-56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vector: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5638830" y="2439307"/>
            <a:ext cx="1618774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50" spc="-4" dirty="0">
                <a:solidFill>
                  <a:prstClr val="black"/>
                </a:solidFill>
              </a:rPr>
              <a:t>the </a:t>
            </a:r>
            <a:r>
              <a:rPr lang="en-US" sz="1050" spc="-4" dirty="0">
                <a:solidFill>
                  <a:prstClr val="black"/>
                </a:solidFill>
              </a:rPr>
              <a:t>loss </a:t>
            </a:r>
            <a:r>
              <a:rPr sz="1050" spc="-4" dirty="0">
                <a:solidFill>
                  <a:prstClr val="black"/>
                </a:solidFill>
              </a:rPr>
              <a:t>has the</a:t>
            </a:r>
            <a:r>
              <a:rPr sz="1050" spc="-8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form: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6809539" y="1135090"/>
            <a:ext cx="542680" cy="230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6053260" y="1500280"/>
            <a:ext cx="180037" cy="230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6080541" y="1342069"/>
            <a:ext cx="180037" cy="2300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2" name="object 23"/>
          <p:cNvSpPr/>
          <p:nvPr/>
        </p:nvSpPr>
        <p:spPr>
          <a:xfrm>
            <a:off x="6527839" y="1979660"/>
            <a:ext cx="824379" cy="1720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5454011" y="2702866"/>
            <a:ext cx="2487032" cy="2666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4" name="object 25"/>
          <p:cNvSpPr/>
          <p:nvPr/>
        </p:nvSpPr>
        <p:spPr>
          <a:xfrm>
            <a:off x="5446866" y="2695720"/>
            <a:ext cx="2501741" cy="280988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6" name="TextBox 25"/>
          <p:cNvSpPr txBox="1"/>
          <p:nvPr/>
        </p:nvSpPr>
        <p:spPr>
          <a:xfrm>
            <a:off x="5514821" y="3139217"/>
            <a:ext cx="265702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2"/>
                </a:solidFill>
              </a:rPr>
              <a:t>Want</a:t>
            </a:r>
            <a:r>
              <a:rPr lang="en-US" sz="1500" dirty="0"/>
              <a:t>: </a:t>
            </a:r>
            <a:r>
              <a:rPr lang="en-US" sz="1500" dirty="0" err="1"/>
              <a:t>s</a:t>
            </a:r>
            <a:r>
              <a:rPr lang="en-US" sz="1500" baseline="-25000" dirty="0" err="1"/>
              <a:t>y</a:t>
            </a:r>
            <a:r>
              <a:rPr lang="en-US" sz="1500" baseline="-40000" dirty="0" err="1"/>
              <a:t>i</a:t>
            </a:r>
            <a:r>
              <a:rPr lang="en-US" sz="1500" dirty="0"/>
              <a:t> &gt;= </a:t>
            </a:r>
            <a:r>
              <a:rPr lang="en-US" sz="1500" dirty="0" err="1"/>
              <a:t>s</a:t>
            </a:r>
            <a:r>
              <a:rPr lang="en-US" sz="1500" baseline="-25000" dirty="0" err="1"/>
              <a:t>j</a:t>
            </a:r>
            <a:r>
              <a:rPr lang="en-US" sz="1500" dirty="0"/>
              <a:t> + 1, for j != </a:t>
            </a:r>
            <a:r>
              <a:rPr lang="en-US" sz="1500" dirty="0" err="1"/>
              <a:t>y</a:t>
            </a:r>
            <a:r>
              <a:rPr lang="en-US" sz="1500" baseline="-25000" dirty="0" err="1"/>
              <a:t>i</a:t>
            </a:r>
            <a:endParaRPr lang="en-US" sz="1500" baseline="-25000" dirty="0"/>
          </a:p>
          <a:p>
            <a:r>
              <a:rPr lang="en-US" sz="1500" dirty="0"/>
              <a:t>i.e. </a:t>
            </a:r>
            <a:r>
              <a:rPr lang="en-US" sz="1500" dirty="0" err="1"/>
              <a:t>s</a:t>
            </a:r>
            <a:r>
              <a:rPr lang="en-US" sz="1500" baseline="-25000" dirty="0" err="1"/>
              <a:t>j</a:t>
            </a:r>
            <a:r>
              <a:rPr lang="en-US" sz="1500" dirty="0"/>
              <a:t> – </a:t>
            </a:r>
            <a:r>
              <a:rPr lang="en-US" sz="1500" dirty="0" err="1"/>
              <a:t>s</a:t>
            </a:r>
            <a:r>
              <a:rPr lang="en-US" sz="1500" baseline="-25000" dirty="0" err="1"/>
              <a:t>y</a:t>
            </a:r>
            <a:r>
              <a:rPr lang="en-US" sz="1500" baseline="-40000" dirty="0" err="1"/>
              <a:t>i</a:t>
            </a:r>
            <a:r>
              <a:rPr lang="en-US" sz="1500" dirty="0"/>
              <a:t> + 1 &lt;= 0</a:t>
            </a:r>
          </a:p>
          <a:p>
            <a:endParaRPr lang="en-US" sz="1050" dirty="0"/>
          </a:p>
          <a:p>
            <a:r>
              <a:rPr lang="en-US" sz="1050" dirty="0"/>
              <a:t>If </a:t>
            </a:r>
            <a:r>
              <a:rPr lang="en-US" sz="1050" dirty="0">
                <a:solidFill>
                  <a:srgbClr val="00B050"/>
                </a:solidFill>
              </a:rPr>
              <a:t>true</a:t>
            </a:r>
            <a:r>
              <a:rPr lang="en-US" sz="1050" dirty="0"/>
              <a:t>, loss is 0</a:t>
            </a:r>
          </a:p>
          <a:p>
            <a:r>
              <a:rPr lang="en-US" sz="1050" dirty="0"/>
              <a:t>If </a:t>
            </a:r>
            <a:r>
              <a:rPr lang="en-US" sz="1050" dirty="0">
                <a:solidFill>
                  <a:srgbClr val="FF0000"/>
                </a:solidFill>
              </a:rPr>
              <a:t>false</a:t>
            </a:r>
            <a:r>
              <a:rPr lang="en-US" sz="1050" dirty="0"/>
              <a:t>, loss is magnitude of violation</a:t>
            </a:r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67E5E5AF-2204-1B53-B476-B38B70A8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63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358676" y="1137520"/>
            <a:ext cx="3133725" cy="45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 marR="3810">
              <a:lnSpc>
                <a:spcPct val="100699"/>
              </a:lnSpc>
            </a:pPr>
            <a:r>
              <a:rPr lang="en-US" sz="1500" spc="-4" dirty="0">
                <a:solidFill>
                  <a:schemeClr val="tx1"/>
                </a:solidFill>
              </a:rPr>
              <a:t>Suppose: 3 training examples, 3 classes.  With some W the</a:t>
            </a:r>
            <a:r>
              <a:rPr lang="en-US" sz="1500" spc="-41" dirty="0">
                <a:solidFill>
                  <a:schemeClr val="tx1"/>
                </a:solidFill>
              </a:rPr>
              <a:t> </a:t>
            </a:r>
            <a:r>
              <a:rPr lang="en-US" sz="1500" dirty="0">
                <a:solidFill>
                  <a:schemeClr val="tx1"/>
                </a:solidFill>
              </a:rPr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41115" y="1360776"/>
            <a:ext cx="42131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prstClr val="black"/>
                </a:solidFill>
              </a:rPr>
              <a:t>are: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625049" y="831304"/>
            <a:ext cx="1713548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US" sz="1050" b="1" spc="-4" dirty="0">
                <a:solidFill>
                  <a:prstClr val="black"/>
                </a:solidFill>
              </a:rPr>
              <a:t>Hinge </a:t>
            </a:r>
            <a:r>
              <a:rPr sz="1050" b="1" spc="-4" dirty="0">
                <a:solidFill>
                  <a:prstClr val="black"/>
                </a:solidFill>
              </a:rPr>
              <a:t>loss:</a:t>
            </a:r>
            <a:endParaRPr sz="1050" dirty="0">
              <a:solidFill>
                <a:prstClr val="black"/>
              </a:solidFill>
            </a:endParaRPr>
          </a:p>
          <a:p>
            <a:pPr marL="22860">
              <a:spcBef>
                <a:spcPts val="1140"/>
              </a:spcBef>
            </a:pPr>
            <a:r>
              <a:rPr sz="1050" spc="-4" dirty="0">
                <a:solidFill>
                  <a:prstClr val="black"/>
                </a:solidFill>
              </a:rPr>
              <a:t>Given an</a:t>
            </a:r>
            <a:r>
              <a:rPr sz="1050" spc="-30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example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638830" y="1346792"/>
            <a:ext cx="38242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where  where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260508" y="1339171"/>
            <a:ext cx="12263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96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image</a:t>
            </a:r>
            <a:r>
              <a:rPr sz="1050" spc="-34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and</a:t>
            </a:r>
            <a:endParaRPr sz="1050">
              <a:solidFill>
                <a:prstClr val="black"/>
              </a:solidFill>
            </a:endParaRPr>
          </a:p>
          <a:p>
            <a:pPr marL="9525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(integer)</a:t>
            </a:r>
            <a:r>
              <a:rPr sz="1050" spc="-11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label,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638828" y="1818278"/>
            <a:ext cx="1864043" cy="792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and using the shorthand for the  </a:t>
            </a:r>
            <a:r>
              <a:rPr sz="1050" dirty="0">
                <a:solidFill>
                  <a:prstClr val="black"/>
                </a:solidFill>
              </a:rPr>
              <a:t>scores</a:t>
            </a:r>
            <a:r>
              <a:rPr sz="1050" spc="-56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vector:</a:t>
            </a:r>
            <a:endParaRPr sz="1050" dirty="0">
              <a:solidFill>
                <a:prstClr val="black"/>
              </a:solidFill>
            </a:endParaRPr>
          </a:p>
          <a:p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/>
            <a:r>
              <a:rPr sz="1050" spc="-4" dirty="0">
                <a:solidFill>
                  <a:prstClr val="black"/>
                </a:solidFill>
              </a:rPr>
              <a:t>the loss has the</a:t>
            </a:r>
            <a:r>
              <a:rPr sz="1050" spc="-8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form: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658581" y="3200314"/>
            <a:ext cx="2571017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rgbClr val="0000FF"/>
                </a:solidFill>
              </a:rPr>
              <a:t>= max(0, 5.1 </a:t>
            </a:r>
            <a:r>
              <a:rPr sz="1500" dirty="0">
                <a:solidFill>
                  <a:srgbClr val="0000FF"/>
                </a:solidFill>
              </a:rPr>
              <a:t>- </a:t>
            </a:r>
            <a:r>
              <a:rPr sz="1500" spc="-4" dirty="0">
                <a:solidFill>
                  <a:srgbClr val="0000FF"/>
                </a:solidFill>
              </a:rPr>
              <a:t>3.2 +</a:t>
            </a:r>
            <a:r>
              <a:rPr sz="1500" spc="-30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1)</a:t>
            </a:r>
            <a:endParaRPr sz="1500" dirty="0">
              <a:solidFill>
                <a:prstClr val="black"/>
              </a:solidFill>
            </a:endParaRPr>
          </a:p>
          <a:p>
            <a:pPr marL="151924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+max(0, -1.7 </a:t>
            </a:r>
            <a:r>
              <a:rPr sz="1500" dirty="0">
                <a:solidFill>
                  <a:srgbClr val="0000FF"/>
                </a:solidFill>
              </a:rPr>
              <a:t>- </a:t>
            </a:r>
            <a:r>
              <a:rPr sz="1500" spc="-4" dirty="0">
                <a:solidFill>
                  <a:srgbClr val="0000FF"/>
                </a:solidFill>
              </a:rPr>
              <a:t>3.2 +</a:t>
            </a:r>
            <a:r>
              <a:rPr sz="1500" spc="-26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1)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 max(0, 2.9) + max(0, -3.9)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 2.9 +</a:t>
            </a:r>
            <a:r>
              <a:rPr sz="1500" spc="-64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0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</a:t>
            </a:r>
            <a:r>
              <a:rPr sz="1500" spc="-68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2.9</a:t>
            </a:r>
            <a:endParaRPr sz="1500" dirty="0">
              <a:solidFill>
                <a:prstClr val="black"/>
              </a:solidFill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5983"/>
              </p:ext>
            </p:extLst>
          </p:nvPr>
        </p:nvGraphicFramePr>
        <p:xfrm>
          <a:off x="258619" y="2796436"/>
          <a:ext cx="5003654" cy="16356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8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3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4897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cat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marL="112395" marR="712470">
                        <a:lnSpc>
                          <a:spcPct val="157900"/>
                        </a:lnSpc>
                        <a:spcBef>
                          <a:spcPts val="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car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frog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74930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300" b="1" spc="-5" dirty="0">
                          <a:latin typeface="Arial"/>
                          <a:cs typeface="Arial"/>
                        </a:rPr>
                        <a:t>3.2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R="7493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5.1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R="10160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-1.7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>
                        <a:lnSpc>
                          <a:spcPct val="100000"/>
                        </a:lnSpc>
                        <a:spcBef>
                          <a:spcPts val="480"/>
                        </a:spcBef>
                        <a:tabLst>
                          <a:tab pos="1925320" algn="l"/>
                        </a:tabLst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1.3	2.2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  <a:tabLst>
                          <a:tab pos="1925320" algn="l"/>
                        </a:tabLst>
                      </a:pPr>
                      <a:r>
                        <a:rPr sz="2300" b="1" spc="-5" dirty="0">
                          <a:latin typeface="Arial"/>
                          <a:cs typeface="Arial"/>
                        </a:rPr>
                        <a:t>4.9	</a:t>
                      </a:r>
                      <a:r>
                        <a:rPr sz="2300" spc="-5" dirty="0">
                          <a:latin typeface="Arial"/>
                          <a:cs typeface="Arial"/>
                        </a:rPr>
                        <a:t>2.5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  <a:tabLst>
                          <a:tab pos="1772920" algn="l"/>
                        </a:tabLst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2.0	</a:t>
                      </a:r>
                      <a:r>
                        <a:rPr sz="2300" b="1" spc="-5" dirty="0">
                          <a:latin typeface="Arial"/>
                          <a:cs typeface="Arial"/>
                        </a:rPr>
                        <a:t>-3.1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8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Losses: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16230">
                        <a:lnSpc>
                          <a:spcPts val="3260"/>
                        </a:lnSpc>
                      </a:pPr>
                      <a:r>
                        <a:rPr sz="23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2.9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2196749" y="1758054"/>
            <a:ext cx="855165" cy="943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3146247" y="1758057"/>
            <a:ext cx="943904" cy="943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180082" y="1758072"/>
            <a:ext cx="908285" cy="90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3374846" y="1362797"/>
            <a:ext cx="1086879" cy="230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402916" y="735956"/>
            <a:ext cx="0" cy="332994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6809539" y="1135090"/>
            <a:ext cx="542680" cy="230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053260" y="1500280"/>
            <a:ext cx="180037" cy="230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080541" y="1342069"/>
            <a:ext cx="180037" cy="2300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6527839" y="1979660"/>
            <a:ext cx="824379" cy="1720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454011" y="2702866"/>
            <a:ext cx="2487032" cy="2666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446866" y="2695720"/>
            <a:ext cx="2501741" cy="280988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3E9A466-75B6-6042-94B1-3ADE5FC4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663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441803" y="1239120"/>
            <a:ext cx="3133725" cy="45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 marR="3810">
              <a:lnSpc>
                <a:spcPct val="100699"/>
              </a:lnSpc>
            </a:pPr>
            <a:r>
              <a:rPr lang="en-US" sz="1500" spc="-4" dirty="0">
                <a:solidFill>
                  <a:schemeClr val="tx1"/>
                </a:solidFill>
              </a:rPr>
              <a:t>Suppose: 3 training examples, 3 classes.  With some W the</a:t>
            </a:r>
            <a:r>
              <a:rPr lang="en-US" sz="1500" spc="-41" dirty="0">
                <a:solidFill>
                  <a:schemeClr val="tx1"/>
                </a:solidFill>
              </a:rPr>
              <a:t> </a:t>
            </a:r>
            <a:r>
              <a:rPr lang="en-US" sz="1500" dirty="0">
                <a:solidFill>
                  <a:schemeClr val="tx1"/>
                </a:solidFill>
              </a:rPr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41115" y="1462376"/>
            <a:ext cx="49022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prstClr val="black"/>
                </a:solidFill>
              </a:rPr>
              <a:t>are: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625049" y="831304"/>
            <a:ext cx="1713548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US" sz="1050" b="1" spc="-4" dirty="0">
                <a:solidFill>
                  <a:prstClr val="black"/>
                </a:solidFill>
              </a:rPr>
              <a:t>Hinge </a:t>
            </a:r>
            <a:r>
              <a:rPr sz="1050" b="1" spc="-4" dirty="0">
                <a:solidFill>
                  <a:prstClr val="black"/>
                </a:solidFill>
              </a:rPr>
              <a:t>loss:</a:t>
            </a:r>
            <a:endParaRPr sz="1050" dirty="0">
              <a:solidFill>
                <a:prstClr val="black"/>
              </a:solidFill>
            </a:endParaRPr>
          </a:p>
          <a:p>
            <a:pPr marL="22860">
              <a:spcBef>
                <a:spcPts val="1140"/>
              </a:spcBef>
            </a:pPr>
            <a:r>
              <a:rPr sz="1050" spc="-4" dirty="0">
                <a:solidFill>
                  <a:prstClr val="black"/>
                </a:solidFill>
              </a:rPr>
              <a:t>Given an</a:t>
            </a:r>
            <a:r>
              <a:rPr sz="1050" spc="-30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example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638830" y="1346792"/>
            <a:ext cx="38242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where  where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260508" y="1339171"/>
            <a:ext cx="12263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96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image</a:t>
            </a:r>
            <a:r>
              <a:rPr sz="1050" spc="-34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and</a:t>
            </a:r>
            <a:endParaRPr sz="1050">
              <a:solidFill>
                <a:prstClr val="black"/>
              </a:solidFill>
            </a:endParaRPr>
          </a:p>
          <a:p>
            <a:pPr marL="9525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(integer)</a:t>
            </a:r>
            <a:r>
              <a:rPr sz="1050" spc="-11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label,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638828" y="1818278"/>
            <a:ext cx="1864043" cy="792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and using the shorthand for the  </a:t>
            </a:r>
            <a:r>
              <a:rPr sz="1050" dirty="0">
                <a:solidFill>
                  <a:prstClr val="black"/>
                </a:solidFill>
              </a:rPr>
              <a:t>scores</a:t>
            </a:r>
            <a:r>
              <a:rPr sz="1050" spc="-56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vector:</a:t>
            </a:r>
            <a:endParaRPr sz="1050" dirty="0">
              <a:solidFill>
                <a:prstClr val="black"/>
              </a:solidFill>
            </a:endParaRPr>
          </a:p>
          <a:p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/>
            <a:r>
              <a:rPr sz="1050" spc="-4" dirty="0">
                <a:solidFill>
                  <a:prstClr val="black"/>
                </a:solidFill>
              </a:rPr>
              <a:t>the loss has the</a:t>
            </a:r>
            <a:r>
              <a:rPr sz="1050" spc="-8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form: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556981" y="3024824"/>
            <a:ext cx="2571007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rgbClr val="0000FF"/>
                </a:solidFill>
              </a:rPr>
              <a:t>= max(0, 1.3 </a:t>
            </a:r>
            <a:r>
              <a:rPr sz="1500" dirty="0">
                <a:solidFill>
                  <a:srgbClr val="0000FF"/>
                </a:solidFill>
              </a:rPr>
              <a:t>- </a:t>
            </a:r>
            <a:r>
              <a:rPr sz="1500" spc="-4" dirty="0">
                <a:solidFill>
                  <a:srgbClr val="0000FF"/>
                </a:solidFill>
              </a:rPr>
              <a:t>4.9 +</a:t>
            </a:r>
            <a:r>
              <a:rPr sz="1500" spc="-30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1)</a:t>
            </a:r>
            <a:endParaRPr sz="1500" dirty="0">
              <a:solidFill>
                <a:prstClr val="black"/>
              </a:solidFill>
            </a:endParaRPr>
          </a:p>
          <a:p>
            <a:pPr marL="151924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+max(0, 2.0 </a:t>
            </a:r>
            <a:r>
              <a:rPr sz="1500" dirty="0">
                <a:solidFill>
                  <a:srgbClr val="0000FF"/>
                </a:solidFill>
              </a:rPr>
              <a:t>- </a:t>
            </a:r>
            <a:r>
              <a:rPr sz="1500" spc="-4" dirty="0">
                <a:solidFill>
                  <a:srgbClr val="0000FF"/>
                </a:solidFill>
              </a:rPr>
              <a:t>4.9 +</a:t>
            </a:r>
            <a:r>
              <a:rPr sz="1500" spc="-30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1)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 max(0, -2.6) + max(0,</a:t>
            </a:r>
            <a:r>
              <a:rPr sz="1500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-1.9)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 0 +</a:t>
            </a:r>
            <a:r>
              <a:rPr sz="1500" spc="-68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0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</a:t>
            </a:r>
            <a:r>
              <a:rPr sz="1500" spc="-75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0</a:t>
            </a:r>
            <a:endParaRPr sz="1500" dirty="0">
              <a:solidFill>
                <a:prstClr val="black"/>
              </a:solidFill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253975"/>
              </p:ext>
            </p:extLst>
          </p:nvPr>
        </p:nvGraphicFramePr>
        <p:xfrm>
          <a:off x="803564" y="2898036"/>
          <a:ext cx="4458709" cy="16356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3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9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4897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125"/>
                        </a:spcBef>
                        <a:tabLst>
                          <a:tab pos="2167890" algn="r"/>
                        </a:tabLst>
                      </a:pPr>
                      <a:r>
                        <a:rPr sz="2700" spc="-7" baseline="8101" dirty="0">
                          <a:latin typeface="Arial"/>
                          <a:cs typeface="Arial"/>
                        </a:rPr>
                        <a:t>cat</a:t>
                      </a:r>
                      <a:r>
                        <a:rPr sz="230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300" b="1" spc="-5" dirty="0">
                          <a:latin typeface="Arial"/>
                          <a:cs typeface="Arial"/>
                        </a:rPr>
                        <a:t>3.2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960"/>
                        </a:spcBef>
                        <a:tabLst>
                          <a:tab pos="2167890" algn="r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car</a:t>
                      </a:r>
                      <a:r>
                        <a:rPr sz="230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2300" spc="-5" dirty="0">
                          <a:latin typeface="Arial"/>
                          <a:cs typeface="Arial"/>
                        </a:rPr>
                        <a:t>5.1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112395">
                        <a:lnSpc>
                          <a:spcPct val="100000"/>
                        </a:lnSpc>
                        <a:spcBef>
                          <a:spcPts val="590"/>
                        </a:spcBef>
                        <a:tabLst>
                          <a:tab pos="1562735" algn="l"/>
                        </a:tabLst>
                      </a:pPr>
                      <a:r>
                        <a:rPr sz="2700" spc="-7" baseline="-8101" dirty="0">
                          <a:latin typeface="Arial"/>
                          <a:cs typeface="Arial"/>
                        </a:rPr>
                        <a:t>frog	</a:t>
                      </a:r>
                      <a:r>
                        <a:rPr sz="2300" spc="-5" dirty="0">
                          <a:latin typeface="Arial"/>
                          <a:cs typeface="Arial"/>
                        </a:rPr>
                        <a:t>-1.7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1.3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b="1" spc="-5" dirty="0">
                          <a:latin typeface="Arial"/>
                          <a:cs typeface="Arial"/>
                        </a:rPr>
                        <a:t>4.9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3384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2.0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2.2</a:t>
                      </a:r>
                      <a:endParaRPr sz="2300" dirty="0">
                        <a:latin typeface="Arial"/>
                        <a:cs typeface="Arial"/>
                      </a:endParaRPr>
                    </a:p>
                    <a:p>
                      <a:pPr marL="5537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2.5</a:t>
                      </a:r>
                      <a:endParaRPr sz="2300" dirty="0">
                        <a:latin typeface="Arial"/>
                        <a:cs typeface="Arial"/>
                      </a:endParaRPr>
                    </a:p>
                    <a:p>
                      <a:pPr marL="40132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b="1" spc="-5" dirty="0">
                          <a:latin typeface="Arial"/>
                          <a:cs typeface="Arial"/>
                        </a:rPr>
                        <a:t>-3.1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5090">
                        <a:lnSpc>
                          <a:spcPts val="3340"/>
                        </a:lnSpc>
                        <a:tabLst>
                          <a:tab pos="1692910" algn="l"/>
                        </a:tabLst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Losses:	</a:t>
                      </a:r>
                      <a:r>
                        <a:rPr sz="3400" spc="-7" baseline="1851" dirty="0">
                          <a:latin typeface="Arial"/>
                          <a:cs typeface="Arial"/>
                        </a:rPr>
                        <a:t>2.9</a:t>
                      </a:r>
                      <a:endParaRPr sz="3400" baseline="1851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3260"/>
                        </a:lnSpc>
                      </a:pPr>
                      <a:r>
                        <a:rPr sz="2300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2196749" y="1859654"/>
            <a:ext cx="855165" cy="943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3146247" y="1859657"/>
            <a:ext cx="943904" cy="943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180082" y="1859672"/>
            <a:ext cx="908285" cy="90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3374846" y="1464397"/>
            <a:ext cx="1086879" cy="230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402916" y="735956"/>
            <a:ext cx="0" cy="332994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6809539" y="1135090"/>
            <a:ext cx="542680" cy="230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053260" y="1500280"/>
            <a:ext cx="180037" cy="230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080541" y="1342069"/>
            <a:ext cx="180037" cy="2300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6527839" y="1979660"/>
            <a:ext cx="824379" cy="1720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454011" y="2702866"/>
            <a:ext cx="2487032" cy="2666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446866" y="2695720"/>
            <a:ext cx="2501741" cy="280988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B9E7B241-323B-C7E0-98BC-2ED181351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37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268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>
            <a:spLocks/>
          </p:cNvSpPr>
          <p:nvPr/>
        </p:nvSpPr>
        <p:spPr bwMode="auto">
          <a:xfrm>
            <a:off x="487986" y="1155992"/>
            <a:ext cx="3133725" cy="45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 marR="3810">
              <a:lnSpc>
                <a:spcPct val="100699"/>
              </a:lnSpc>
            </a:pPr>
            <a:r>
              <a:rPr lang="en-US" sz="1500" spc="-4" dirty="0">
                <a:solidFill>
                  <a:schemeClr val="tx1"/>
                </a:solidFill>
              </a:rPr>
              <a:t>Suppose: 3 training examples, 3 classes.  With some W the</a:t>
            </a:r>
            <a:r>
              <a:rPr lang="en-US" sz="1500" spc="-41" dirty="0">
                <a:solidFill>
                  <a:schemeClr val="tx1"/>
                </a:solidFill>
              </a:rPr>
              <a:t> </a:t>
            </a:r>
            <a:r>
              <a:rPr lang="en-US" sz="1500" dirty="0">
                <a:solidFill>
                  <a:schemeClr val="tx1"/>
                </a:solidFill>
              </a:rPr>
              <a:t>scores</a:t>
            </a:r>
          </a:p>
        </p:txBody>
      </p:sp>
      <p:sp>
        <p:nvSpPr>
          <p:cNvPr id="4" name="object 5"/>
          <p:cNvSpPr txBox="1"/>
          <p:nvPr/>
        </p:nvSpPr>
        <p:spPr>
          <a:xfrm>
            <a:off x="4541115" y="1379248"/>
            <a:ext cx="49022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prstClr val="black"/>
                </a:solidFill>
              </a:rPr>
              <a:t>are: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5625049" y="831304"/>
            <a:ext cx="1713548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US" sz="1050" b="1" spc="-4" dirty="0">
                <a:solidFill>
                  <a:prstClr val="black"/>
                </a:solidFill>
              </a:rPr>
              <a:t>Hinge</a:t>
            </a:r>
            <a:r>
              <a:rPr sz="1050" b="1" spc="-23" dirty="0">
                <a:solidFill>
                  <a:prstClr val="black"/>
                </a:solidFill>
              </a:rPr>
              <a:t> </a:t>
            </a:r>
            <a:r>
              <a:rPr sz="1050" b="1" spc="-4" dirty="0">
                <a:solidFill>
                  <a:prstClr val="black"/>
                </a:solidFill>
              </a:rPr>
              <a:t>loss:</a:t>
            </a:r>
            <a:endParaRPr sz="1050" dirty="0">
              <a:solidFill>
                <a:prstClr val="black"/>
              </a:solidFill>
            </a:endParaRPr>
          </a:p>
          <a:p>
            <a:pPr marL="22860">
              <a:spcBef>
                <a:spcPts val="1140"/>
              </a:spcBef>
            </a:pPr>
            <a:r>
              <a:rPr sz="1050" spc="-4" dirty="0">
                <a:solidFill>
                  <a:prstClr val="black"/>
                </a:solidFill>
              </a:rPr>
              <a:t>Given an</a:t>
            </a:r>
            <a:r>
              <a:rPr sz="1050" spc="-30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example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5638830" y="1346792"/>
            <a:ext cx="38242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where  where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6260508" y="1339171"/>
            <a:ext cx="12263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96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image</a:t>
            </a:r>
            <a:r>
              <a:rPr sz="1050" spc="-34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and</a:t>
            </a:r>
            <a:endParaRPr sz="1050">
              <a:solidFill>
                <a:prstClr val="black"/>
              </a:solidFill>
            </a:endParaRPr>
          </a:p>
          <a:p>
            <a:pPr marL="9525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(integer)</a:t>
            </a:r>
            <a:r>
              <a:rPr sz="1050" spc="-11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label,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5638828" y="1818278"/>
            <a:ext cx="1864043" cy="792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and using the shorthand for the  </a:t>
            </a:r>
            <a:r>
              <a:rPr sz="1050" dirty="0">
                <a:solidFill>
                  <a:prstClr val="black"/>
                </a:solidFill>
              </a:rPr>
              <a:t>scores</a:t>
            </a:r>
            <a:r>
              <a:rPr sz="1050" spc="-56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vector:</a:t>
            </a:r>
            <a:endParaRPr sz="1050" dirty="0">
              <a:solidFill>
                <a:prstClr val="black"/>
              </a:solidFill>
            </a:endParaRPr>
          </a:p>
          <a:p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/>
            <a:r>
              <a:rPr sz="1050" spc="-4" dirty="0">
                <a:solidFill>
                  <a:prstClr val="black"/>
                </a:solidFill>
              </a:rPr>
              <a:t>the loss has the</a:t>
            </a:r>
            <a:r>
              <a:rPr sz="1050" spc="-8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form: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5556981" y="3117187"/>
            <a:ext cx="3587017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rgbClr val="0000FF"/>
                </a:solidFill>
              </a:rPr>
              <a:t>= max(0, 2.2 </a:t>
            </a:r>
            <a:r>
              <a:rPr sz="1500" dirty="0">
                <a:solidFill>
                  <a:srgbClr val="0000FF"/>
                </a:solidFill>
              </a:rPr>
              <a:t>- </a:t>
            </a:r>
            <a:r>
              <a:rPr sz="1500" spc="-4" dirty="0">
                <a:solidFill>
                  <a:srgbClr val="0000FF"/>
                </a:solidFill>
              </a:rPr>
              <a:t>(-3.1) +</a:t>
            </a:r>
            <a:r>
              <a:rPr sz="1500" spc="-19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1)</a:t>
            </a:r>
            <a:r>
              <a:rPr sz="1500" dirty="0">
                <a:solidFill>
                  <a:prstClr val="black"/>
                </a:solidFill>
              </a:rPr>
              <a:t> </a:t>
            </a:r>
            <a:endParaRPr lang="en-US" sz="1500" dirty="0">
              <a:solidFill>
                <a:prstClr val="black"/>
              </a:solidFill>
            </a:endParaRPr>
          </a:p>
          <a:p>
            <a:pPr marL="9525"/>
            <a:r>
              <a:rPr lang="en-US" sz="1500" spc="-4" dirty="0">
                <a:solidFill>
                  <a:prstClr val="black"/>
                </a:solidFill>
              </a:rPr>
              <a:t>    </a:t>
            </a:r>
            <a:r>
              <a:rPr sz="1500" spc="-4" dirty="0">
                <a:solidFill>
                  <a:srgbClr val="0000FF"/>
                </a:solidFill>
              </a:rPr>
              <a:t>+max(0, 2.5 </a:t>
            </a:r>
            <a:r>
              <a:rPr sz="1500" dirty="0">
                <a:solidFill>
                  <a:srgbClr val="0000FF"/>
                </a:solidFill>
              </a:rPr>
              <a:t>- </a:t>
            </a:r>
            <a:r>
              <a:rPr sz="1500" spc="-4" dirty="0">
                <a:solidFill>
                  <a:srgbClr val="0000FF"/>
                </a:solidFill>
              </a:rPr>
              <a:t>(-3.1) +</a:t>
            </a:r>
            <a:r>
              <a:rPr sz="1500" spc="-19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1)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 max(0, 5.3</a:t>
            </a:r>
            <a:r>
              <a:rPr lang="en-US" sz="1500" spc="-4" dirty="0">
                <a:solidFill>
                  <a:srgbClr val="0000FF"/>
                </a:solidFill>
              </a:rPr>
              <a:t> + 1</a:t>
            </a:r>
            <a:r>
              <a:rPr sz="1500" spc="-4" dirty="0">
                <a:solidFill>
                  <a:srgbClr val="0000FF"/>
                </a:solidFill>
              </a:rPr>
              <a:t>) </a:t>
            </a:r>
            <a:r>
              <a:rPr lang="en-US" sz="1500" spc="-4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+ max(0,</a:t>
            </a:r>
            <a:r>
              <a:rPr sz="1500" spc="-8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5.6</a:t>
            </a:r>
            <a:r>
              <a:rPr lang="en-US" sz="1500" spc="-4" dirty="0">
                <a:solidFill>
                  <a:srgbClr val="0000FF"/>
                </a:solidFill>
              </a:rPr>
              <a:t> + 1</a:t>
            </a:r>
            <a:r>
              <a:rPr sz="1500" spc="-4" dirty="0">
                <a:solidFill>
                  <a:srgbClr val="0000FF"/>
                </a:solidFill>
              </a:rPr>
              <a:t>)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 </a:t>
            </a:r>
            <a:r>
              <a:rPr lang="en-US" sz="1500" spc="-4" dirty="0">
                <a:solidFill>
                  <a:srgbClr val="0000FF"/>
                </a:solidFill>
              </a:rPr>
              <a:t>6</a:t>
            </a:r>
            <a:r>
              <a:rPr sz="1500" spc="-4" dirty="0">
                <a:solidFill>
                  <a:srgbClr val="0000FF"/>
                </a:solidFill>
              </a:rPr>
              <a:t>.3 +</a:t>
            </a:r>
            <a:r>
              <a:rPr sz="1500" spc="-56" dirty="0">
                <a:solidFill>
                  <a:srgbClr val="0000FF"/>
                </a:solidFill>
              </a:rPr>
              <a:t> </a:t>
            </a:r>
            <a:r>
              <a:rPr lang="en-US" sz="1500" spc="-4" dirty="0">
                <a:solidFill>
                  <a:srgbClr val="0000FF"/>
                </a:solidFill>
              </a:rPr>
              <a:t>6</a:t>
            </a:r>
            <a:r>
              <a:rPr sz="1500" spc="-4" dirty="0">
                <a:solidFill>
                  <a:srgbClr val="0000FF"/>
                </a:solidFill>
              </a:rPr>
              <a:t>.6</a:t>
            </a:r>
            <a:endParaRPr sz="1500" dirty="0">
              <a:solidFill>
                <a:prstClr val="black"/>
              </a:solidFill>
            </a:endParaRPr>
          </a:p>
          <a:p>
            <a:pPr marL="9525">
              <a:spcBef>
                <a:spcPts val="11"/>
              </a:spcBef>
            </a:pPr>
            <a:r>
              <a:rPr sz="1500" spc="-4" dirty="0">
                <a:solidFill>
                  <a:srgbClr val="0000FF"/>
                </a:solidFill>
              </a:rPr>
              <a:t>=</a:t>
            </a:r>
            <a:r>
              <a:rPr sz="1500" spc="-64" dirty="0">
                <a:solidFill>
                  <a:srgbClr val="0000FF"/>
                </a:solidFill>
              </a:rPr>
              <a:t> </a:t>
            </a:r>
            <a:r>
              <a:rPr sz="1500" spc="-4" dirty="0">
                <a:solidFill>
                  <a:srgbClr val="0000FF"/>
                </a:solidFill>
              </a:rPr>
              <a:t>1</a:t>
            </a:r>
            <a:r>
              <a:rPr lang="en-US" sz="1500" spc="-4" dirty="0">
                <a:solidFill>
                  <a:srgbClr val="0000FF"/>
                </a:solidFill>
              </a:rPr>
              <a:t>2</a:t>
            </a:r>
            <a:r>
              <a:rPr sz="1500" spc="-4" dirty="0">
                <a:solidFill>
                  <a:srgbClr val="0000FF"/>
                </a:solidFill>
              </a:rPr>
              <a:t>.9</a:t>
            </a:r>
            <a:endParaRPr sz="1500" dirty="0">
              <a:solidFill>
                <a:prstClr val="black"/>
              </a:solidFill>
            </a:endParaRPr>
          </a:p>
        </p:txBody>
      </p:sp>
      <p:graphicFrame>
        <p:nvGraphicFramePr>
          <p:cNvPr id="10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098103"/>
              </p:ext>
            </p:extLst>
          </p:nvPr>
        </p:nvGraphicFramePr>
        <p:xfrm>
          <a:off x="249390" y="2814908"/>
          <a:ext cx="5012885" cy="16356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2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4897"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cat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12395" marR="704215">
                        <a:lnSpc>
                          <a:spcPct val="157900"/>
                        </a:lnSpc>
                        <a:spcBef>
                          <a:spcPts val="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car 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frog</a:t>
                      </a:r>
                    </a:p>
                  </a:txBody>
                  <a:tcPr marL="0" marR="0" marT="0" marB="0"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88595"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300" b="1" spc="-5" dirty="0">
                          <a:latin typeface="Arial"/>
                          <a:cs typeface="Arial"/>
                        </a:rPr>
                        <a:t>3.2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R="1885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5.1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R="21399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-1.7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3180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1.3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4318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b="1" spc="-5" dirty="0">
                          <a:latin typeface="Arial"/>
                          <a:cs typeface="Arial"/>
                        </a:rPr>
                        <a:t>4.9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4318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2.0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465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2.2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4146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2.5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L="26225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b="1" spc="-5" dirty="0">
                          <a:latin typeface="Arial"/>
                          <a:cs typeface="Arial"/>
                        </a:rPr>
                        <a:t>-3.1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9524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Losses: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3535">
                        <a:lnSpc>
                          <a:spcPts val="3260"/>
                        </a:lnSpc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2.9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25400" algn="ctr">
                        <a:lnSpc>
                          <a:spcPts val="3260"/>
                        </a:lnSpc>
                      </a:pPr>
                      <a:r>
                        <a:rPr sz="2300" dirty="0">
                          <a:latin typeface="Arial"/>
                          <a:cs typeface="Arial"/>
                        </a:rPr>
                        <a:t>0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52729">
                        <a:lnSpc>
                          <a:spcPts val="3260"/>
                        </a:lnSpc>
                      </a:pPr>
                      <a:r>
                        <a:rPr sz="23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23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2300" spc="-5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.9</a:t>
                      </a:r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9524">
                      <a:solidFill>
                        <a:srgbClr val="000000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23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9524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object 12"/>
          <p:cNvSpPr/>
          <p:nvPr/>
        </p:nvSpPr>
        <p:spPr>
          <a:xfrm>
            <a:off x="2196749" y="1776526"/>
            <a:ext cx="855165" cy="943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3146247" y="1776529"/>
            <a:ext cx="943904" cy="943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4180082" y="1776544"/>
            <a:ext cx="908285" cy="90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5"/>
          <p:cNvSpPr/>
          <p:nvPr/>
        </p:nvSpPr>
        <p:spPr>
          <a:xfrm>
            <a:off x="3374846" y="1381269"/>
            <a:ext cx="1086879" cy="230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5" name="object 16"/>
          <p:cNvSpPr/>
          <p:nvPr/>
        </p:nvSpPr>
        <p:spPr>
          <a:xfrm>
            <a:off x="5402916" y="735956"/>
            <a:ext cx="0" cy="332994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6" name="object 17"/>
          <p:cNvSpPr/>
          <p:nvPr/>
        </p:nvSpPr>
        <p:spPr>
          <a:xfrm>
            <a:off x="6809539" y="1135090"/>
            <a:ext cx="542680" cy="230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18"/>
          <p:cNvSpPr/>
          <p:nvPr/>
        </p:nvSpPr>
        <p:spPr>
          <a:xfrm>
            <a:off x="6053260" y="1500280"/>
            <a:ext cx="180037" cy="230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8" name="object 19"/>
          <p:cNvSpPr/>
          <p:nvPr/>
        </p:nvSpPr>
        <p:spPr>
          <a:xfrm>
            <a:off x="6080541" y="1342069"/>
            <a:ext cx="180037" cy="2300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6527839" y="1979660"/>
            <a:ext cx="824379" cy="1720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0" name="object 21"/>
          <p:cNvSpPr/>
          <p:nvPr/>
        </p:nvSpPr>
        <p:spPr>
          <a:xfrm>
            <a:off x="5454011" y="2702866"/>
            <a:ext cx="2487032" cy="2666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5446866" y="2695720"/>
            <a:ext cx="2501741" cy="280988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093" y="0"/>
                </a:lnTo>
                <a:lnTo>
                  <a:pt x="3335093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4814518"/>
            <a:ext cx="1502228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F479E1F5-3868-22BD-397A-F1C5BD77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301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1216782" y="4113893"/>
            <a:ext cx="4045744" cy="0"/>
          </a:xfrm>
          <a:custGeom>
            <a:avLst/>
            <a:gdLst/>
            <a:ahLst/>
            <a:cxnLst/>
            <a:rect l="l" t="t" r="r" b="b"/>
            <a:pathLst>
              <a:path w="5394325">
                <a:moveTo>
                  <a:pt x="0" y="0"/>
                </a:moveTo>
                <a:lnTo>
                  <a:pt x="5393989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2196749" y="1813470"/>
            <a:ext cx="855165" cy="9439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3146247" y="1813473"/>
            <a:ext cx="943904" cy="943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7"/>
          <p:cNvSpPr/>
          <p:nvPr/>
        </p:nvSpPr>
        <p:spPr>
          <a:xfrm>
            <a:off x="4180082" y="1813488"/>
            <a:ext cx="908285" cy="9082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1291613" y="2768700"/>
            <a:ext cx="412909" cy="12561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just">
              <a:lnSpc>
                <a:spcPct val="158200"/>
              </a:lnSpc>
            </a:pPr>
            <a:r>
              <a:rPr sz="1800" spc="-4" dirty="0">
                <a:solidFill>
                  <a:prstClr val="black"/>
                </a:solidFill>
              </a:rPr>
              <a:t>cat  car  frog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9"/>
          <p:cNvSpPr txBox="1"/>
          <p:nvPr/>
        </p:nvSpPr>
        <p:spPr>
          <a:xfrm>
            <a:off x="2379406" y="2904773"/>
            <a:ext cx="51149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algn="ctr"/>
            <a:r>
              <a:rPr sz="2250" b="1" spc="-4" dirty="0">
                <a:solidFill>
                  <a:prstClr val="black"/>
                </a:solidFill>
              </a:rPr>
              <a:t>3.2</a:t>
            </a:r>
            <a:endParaRPr sz="2250">
              <a:solidFill>
                <a:prstClr val="black"/>
              </a:solidFill>
            </a:endParaRPr>
          </a:p>
          <a:p>
            <a:pPr marL="19050" algn="ctr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5.1</a:t>
            </a:r>
            <a:endParaRPr sz="2250">
              <a:solidFill>
                <a:prstClr val="black"/>
              </a:solidFill>
            </a:endParaRPr>
          </a:p>
          <a:p>
            <a:pPr algn="ctr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-1.7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3522404" y="2904773"/>
            <a:ext cx="41624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250" spc="-4" dirty="0">
                <a:solidFill>
                  <a:prstClr val="black"/>
                </a:solidFill>
              </a:rPr>
              <a:t>1.3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b="1" spc="-4" dirty="0">
                <a:solidFill>
                  <a:prstClr val="black"/>
                </a:solidFill>
              </a:rPr>
              <a:t>4.9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2.0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4436802" y="2904773"/>
            <a:ext cx="53054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3349"/>
            <a:r>
              <a:rPr sz="2250" spc="-4" dirty="0">
                <a:solidFill>
                  <a:prstClr val="black"/>
                </a:solidFill>
              </a:rPr>
              <a:t>2.2</a:t>
            </a:r>
            <a:endParaRPr sz="2250">
              <a:solidFill>
                <a:prstClr val="black"/>
              </a:solidFill>
            </a:endParaRPr>
          </a:p>
          <a:p>
            <a:pPr marL="123349">
              <a:spcBef>
                <a:spcPts val="450"/>
              </a:spcBef>
            </a:pPr>
            <a:r>
              <a:rPr sz="2250" spc="-4" dirty="0">
                <a:solidFill>
                  <a:prstClr val="black"/>
                </a:solidFill>
              </a:rPr>
              <a:t>2.5</a:t>
            </a:r>
            <a:endParaRPr sz="2250">
              <a:solidFill>
                <a:prstClr val="black"/>
              </a:solidFill>
            </a:endParaRPr>
          </a:p>
          <a:p>
            <a:pPr marL="9525">
              <a:spcBef>
                <a:spcPts val="450"/>
              </a:spcBef>
            </a:pPr>
            <a:r>
              <a:rPr sz="2250" b="1" spc="-4" dirty="0">
                <a:solidFill>
                  <a:prstClr val="black"/>
                </a:solidFill>
              </a:rPr>
              <a:t>-3.1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3374846" y="1418213"/>
            <a:ext cx="1086879" cy="230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5402916" y="735956"/>
            <a:ext cx="0" cy="3329940"/>
          </a:xfrm>
          <a:custGeom>
            <a:avLst/>
            <a:gdLst/>
            <a:ahLst/>
            <a:cxnLst/>
            <a:rect l="l" t="t" r="r" b="b"/>
            <a:pathLst>
              <a:path h="4439920">
                <a:moveTo>
                  <a:pt x="0" y="0"/>
                </a:moveTo>
                <a:lnTo>
                  <a:pt x="0" y="443969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4"/>
          <p:cNvSpPr txBox="1"/>
          <p:nvPr/>
        </p:nvSpPr>
        <p:spPr>
          <a:xfrm>
            <a:off x="487989" y="1207583"/>
            <a:ext cx="3133725" cy="451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00699"/>
              </a:lnSpc>
            </a:pPr>
            <a:r>
              <a:rPr sz="1500" spc="-4" dirty="0">
                <a:solidFill>
                  <a:prstClr val="black"/>
                </a:solidFill>
              </a:rPr>
              <a:t>Suppose: 3 training examples, 3 classes.  With some W the</a:t>
            </a:r>
            <a:r>
              <a:rPr sz="1500" spc="-41" dirty="0">
                <a:solidFill>
                  <a:prstClr val="black"/>
                </a:solidFill>
              </a:rPr>
              <a:t> </a:t>
            </a:r>
            <a:r>
              <a:rPr sz="1500" dirty="0">
                <a:solidFill>
                  <a:prstClr val="black"/>
                </a:solidFill>
              </a:rPr>
              <a:t>scores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4541115" y="1416192"/>
            <a:ext cx="42622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prstClr val="black"/>
                </a:solidFill>
              </a:rPr>
              <a:t>are: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15" name="object 16"/>
          <p:cNvSpPr txBox="1"/>
          <p:nvPr/>
        </p:nvSpPr>
        <p:spPr>
          <a:xfrm>
            <a:off x="5625049" y="831304"/>
            <a:ext cx="1713548" cy="464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lang="en-US" sz="1050" b="1" spc="-23" dirty="0">
                <a:solidFill>
                  <a:prstClr val="black"/>
                </a:solidFill>
              </a:rPr>
              <a:t>Hinge</a:t>
            </a:r>
            <a:r>
              <a:rPr sz="1050" b="1" spc="-23" dirty="0">
                <a:solidFill>
                  <a:prstClr val="black"/>
                </a:solidFill>
              </a:rPr>
              <a:t> </a:t>
            </a:r>
            <a:r>
              <a:rPr sz="1050" b="1" spc="-4" dirty="0">
                <a:solidFill>
                  <a:prstClr val="black"/>
                </a:solidFill>
              </a:rPr>
              <a:t>loss:</a:t>
            </a:r>
            <a:endParaRPr sz="1050" dirty="0">
              <a:solidFill>
                <a:prstClr val="black"/>
              </a:solidFill>
            </a:endParaRPr>
          </a:p>
          <a:p>
            <a:pPr marL="22860">
              <a:spcBef>
                <a:spcPts val="1140"/>
              </a:spcBef>
            </a:pPr>
            <a:r>
              <a:rPr sz="1050" spc="-4" dirty="0">
                <a:solidFill>
                  <a:prstClr val="black"/>
                </a:solidFill>
              </a:rPr>
              <a:t>Given an</a:t>
            </a:r>
            <a:r>
              <a:rPr sz="1050" spc="-30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example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16" name="object 17"/>
          <p:cNvSpPr txBox="1"/>
          <p:nvPr/>
        </p:nvSpPr>
        <p:spPr>
          <a:xfrm>
            <a:off x="5638830" y="1346792"/>
            <a:ext cx="38242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where  where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18"/>
          <p:cNvSpPr txBox="1"/>
          <p:nvPr/>
        </p:nvSpPr>
        <p:spPr>
          <a:xfrm>
            <a:off x="6260508" y="1339171"/>
            <a:ext cx="12263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196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image</a:t>
            </a:r>
            <a:r>
              <a:rPr sz="1050" spc="-34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and</a:t>
            </a:r>
            <a:endParaRPr sz="1050">
              <a:solidFill>
                <a:prstClr val="black"/>
              </a:solidFill>
            </a:endParaRPr>
          </a:p>
          <a:p>
            <a:pPr marL="9525">
              <a:lnSpc>
                <a:spcPts val="1248"/>
              </a:lnSpc>
            </a:pPr>
            <a:r>
              <a:rPr sz="1050" spc="-4" dirty="0">
                <a:solidFill>
                  <a:prstClr val="black"/>
                </a:solidFill>
              </a:rPr>
              <a:t>is the (integer)</a:t>
            </a:r>
            <a:r>
              <a:rPr sz="1050" spc="-11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label,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5638828" y="1818279"/>
            <a:ext cx="186404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and using the shorthand for the  </a:t>
            </a:r>
            <a:r>
              <a:rPr sz="1050" dirty="0">
                <a:solidFill>
                  <a:prstClr val="black"/>
                </a:solidFill>
              </a:rPr>
              <a:t>scores</a:t>
            </a:r>
            <a:r>
              <a:rPr sz="1050" spc="-56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vector:</a:t>
            </a:r>
            <a:endParaRPr sz="1050">
              <a:solidFill>
                <a:prstClr val="black"/>
              </a:solidFill>
            </a:endParaRPr>
          </a:p>
        </p:txBody>
      </p:sp>
      <p:sp>
        <p:nvSpPr>
          <p:cNvPr id="19" name="object 20"/>
          <p:cNvSpPr txBox="1"/>
          <p:nvPr/>
        </p:nvSpPr>
        <p:spPr>
          <a:xfrm>
            <a:off x="5638830" y="2282144"/>
            <a:ext cx="1618774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50" spc="-4" dirty="0">
                <a:solidFill>
                  <a:prstClr val="black"/>
                </a:solidFill>
              </a:rPr>
              <a:t>the loss has the</a:t>
            </a:r>
            <a:r>
              <a:rPr sz="1050" spc="-8" dirty="0">
                <a:solidFill>
                  <a:prstClr val="black"/>
                </a:solidFill>
              </a:rPr>
              <a:t> </a:t>
            </a:r>
            <a:r>
              <a:rPr sz="1050" spc="-4" dirty="0">
                <a:solidFill>
                  <a:prstClr val="black"/>
                </a:solidFill>
              </a:rPr>
              <a:t>form: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20" name="object 21"/>
          <p:cNvSpPr txBox="1"/>
          <p:nvPr/>
        </p:nvSpPr>
        <p:spPr>
          <a:xfrm>
            <a:off x="5638830" y="2761251"/>
            <a:ext cx="2226469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ts val="1238"/>
              </a:lnSpc>
            </a:pPr>
            <a:r>
              <a:rPr sz="1050" spc="-4" dirty="0">
                <a:solidFill>
                  <a:prstClr val="black"/>
                </a:solidFill>
              </a:rPr>
              <a:t>and the full training loss is the </a:t>
            </a:r>
            <a:r>
              <a:rPr sz="1050" b="1" spc="-4" dirty="0">
                <a:solidFill>
                  <a:prstClr val="black"/>
                </a:solidFill>
              </a:rPr>
              <a:t>mean  over all examples in the training</a:t>
            </a:r>
            <a:r>
              <a:rPr sz="1050" b="1" spc="38" dirty="0">
                <a:solidFill>
                  <a:prstClr val="black"/>
                </a:solidFill>
              </a:rPr>
              <a:t> </a:t>
            </a:r>
            <a:r>
              <a:rPr sz="1050" b="1" spc="-4" dirty="0">
                <a:solidFill>
                  <a:prstClr val="black"/>
                </a:solidFill>
              </a:rPr>
              <a:t>data</a:t>
            </a:r>
            <a:r>
              <a:rPr sz="1050" spc="-4" dirty="0">
                <a:solidFill>
                  <a:prstClr val="black"/>
                </a:solidFill>
              </a:rPr>
              <a:t>:</a:t>
            </a:r>
            <a:endParaRPr sz="1050" dirty="0">
              <a:solidFill>
                <a:prstClr val="black"/>
              </a:solidFill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6809539" y="1135090"/>
            <a:ext cx="542680" cy="2300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2" name="object 23"/>
          <p:cNvSpPr/>
          <p:nvPr/>
        </p:nvSpPr>
        <p:spPr>
          <a:xfrm>
            <a:off x="6053260" y="1500280"/>
            <a:ext cx="180037" cy="230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3" name="object 24"/>
          <p:cNvSpPr/>
          <p:nvPr/>
        </p:nvSpPr>
        <p:spPr>
          <a:xfrm>
            <a:off x="6080541" y="1342069"/>
            <a:ext cx="180037" cy="2300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4" name="object 25"/>
          <p:cNvSpPr/>
          <p:nvPr/>
        </p:nvSpPr>
        <p:spPr>
          <a:xfrm>
            <a:off x="6527839" y="1979660"/>
            <a:ext cx="824379" cy="1720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5" name="object 26"/>
          <p:cNvSpPr/>
          <p:nvPr/>
        </p:nvSpPr>
        <p:spPr>
          <a:xfrm>
            <a:off x="5620810" y="2474304"/>
            <a:ext cx="2146346" cy="2300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6" name="object 27"/>
          <p:cNvSpPr txBox="1"/>
          <p:nvPr/>
        </p:nvSpPr>
        <p:spPr>
          <a:xfrm>
            <a:off x="5510750" y="3717374"/>
            <a:ext cx="1979771" cy="253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650" spc="-4" dirty="0">
                <a:solidFill>
                  <a:srgbClr val="0000FF"/>
                </a:solidFill>
              </a:rPr>
              <a:t>L = (2.9 + 0 +</a:t>
            </a:r>
            <a:r>
              <a:rPr sz="1650" spc="-30" dirty="0">
                <a:solidFill>
                  <a:srgbClr val="0000FF"/>
                </a:solidFill>
              </a:rPr>
              <a:t> </a:t>
            </a:r>
            <a:r>
              <a:rPr sz="1650" spc="-4" dirty="0">
                <a:solidFill>
                  <a:srgbClr val="0000FF"/>
                </a:solidFill>
              </a:rPr>
              <a:t>1</a:t>
            </a:r>
            <a:r>
              <a:rPr lang="en-US" sz="1650" spc="-4" dirty="0">
                <a:solidFill>
                  <a:srgbClr val="0000FF"/>
                </a:solidFill>
              </a:rPr>
              <a:t>2</a:t>
            </a:r>
            <a:r>
              <a:rPr sz="1650" spc="-4" dirty="0">
                <a:solidFill>
                  <a:srgbClr val="0000FF"/>
                </a:solidFill>
              </a:rPr>
              <a:t>.9)/3</a:t>
            </a:r>
            <a:endParaRPr sz="1650" dirty="0">
              <a:solidFill>
                <a:prstClr val="black"/>
              </a:solidFill>
            </a:endParaRPr>
          </a:p>
        </p:txBody>
      </p:sp>
      <p:sp>
        <p:nvSpPr>
          <p:cNvPr id="27" name="object 28"/>
          <p:cNvSpPr/>
          <p:nvPr/>
        </p:nvSpPr>
        <p:spPr>
          <a:xfrm>
            <a:off x="6164558" y="3168877"/>
            <a:ext cx="1185072" cy="2951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8" name="object 29"/>
          <p:cNvSpPr txBox="1"/>
          <p:nvPr/>
        </p:nvSpPr>
        <p:spPr>
          <a:xfrm>
            <a:off x="2477018" y="4129539"/>
            <a:ext cx="416243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348"/>
              </a:lnSpc>
            </a:pPr>
            <a:r>
              <a:rPr sz="2250" spc="-4" dirty="0">
                <a:solidFill>
                  <a:srgbClr val="0000FF"/>
                </a:solidFill>
              </a:rPr>
              <a:t>2.9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29" name="object 30"/>
          <p:cNvSpPr txBox="1"/>
          <p:nvPr/>
        </p:nvSpPr>
        <p:spPr>
          <a:xfrm>
            <a:off x="3620016" y="4129539"/>
            <a:ext cx="178118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348"/>
              </a:lnSpc>
            </a:pPr>
            <a:r>
              <a:rPr sz="2250" spc="-4" dirty="0">
                <a:solidFill>
                  <a:srgbClr val="0000FF"/>
                </a:solidFill>
              </a:rPr>
              <a:t>0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30" name="object 31"/>
          <p:cNvSpPr txBox="1"/>
          <p:nvPr/>
        </p:nvSpPr>
        <p:spPr>
          <a:xfrm>
            <a:off x="4429738" y="4129532"/>
            <a:ext cx="574834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348"/>
              </a:lnSpc>
            </a:pPr>
            <a:r>
              <a:rPr sz="2250" spc="-4" dirty="0">
                <a:solidFill>
                  <a:srgbClr val="0000FF"/>
                </a:solidFill>
              </a:rPr>
              <a:t>1</a:t>
            </a:r>
            <a:r>
              <a:rPr lang="en-US" sz="2250" spc="-4" dirty="0">
                <a:solidFill>
                  <a:srgbClr val="0000FF"/>
                </a:solidFill>
              </a:rPr>
              <a:t>2</a:t>
            </a:r>
            <a:r>
              <a:rPr sz="2250" spc="-4" dirty="0">
                <a:solidFill>
                  <a:srgbClr val="0000FF"/>
                </a:solidFill>
              </a:rPr>
              <a:t>.9</a:t>
            </a:r>
            <a:endParaRPr sz="2250" dirty="0">
              <a:solidFill>
                <a:prstClr val="black"/>
              </a:solidFill>
            </a:endParaRPr>
          </a:p>
        </p:txBody>
      </p:sp>
      <p:sp>
        <p:nvSpPr>
          <p:cNvPr id="31" name="object 32"/>
          <p:cNvSpPr txBox="1"/>
          <p:nvPr/>
        </p:nvSpPr>
        <p:spPr>
          <a:xfrm>
            <a:off x="1271549" y="4183864"/>
            <a:ext cx="806768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894"/>
              </a:lnSpc>
            </a:pPr>
            <a:r>
              <a:rPr sz="1800" spc="-4" dirty="0">
                <a:solidFill>
                  <a:prstClr val="black"/>
                </a:solidFill>
              </a:rPr>
              <a:t>Losses: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32" name="object 33"/>
          <p:cNvSpPr txBox="1"/>
          <p:nvPr/>
        </p:nvSpPr>
        <p:spPr>
          <a:xfrm>
            <a:off x="5192338" y="3997629"/>
            <a:ext cx="2157292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1968">
              <a:lnSpc>
                <a:spcPts val="1744"/>
              </a:lnSpc>
            </a:pPr>
            <a:r>
              <a:rPr sz="1650" spc="-4" dirty="0">
                <a:solidFill>
                  <a:srgbClr val="0000FF"/>
                </a:solidFill>
              </a:rPr>
              <a:t>=</a:t>
            </a:r>
            <a:r>
              <a:rPr sz="1650" spc="-60" dirty="0">
                <a:solidFill>
                  <a:srgbClr val="0000FF"/>
                </a:solidFill>
              </a:rPr>
              <a:t> </a:t>
            </a:r>
            <a:r>
              <a:rPr lang="en-US" sz="1650" spc="-60" dirty="0">
                <a:solidFill>
                  <a:srgbClr val="0000FF"/>
                </a:solidFill>
              </a:rPr>
              <a:t>15.8 / 3 = </a:t>
            </a:r>
            <a:r>
              <a:rPr lang="en-US" sz="1650" b="1" spc="-4" dirty="0">
                <a:solidFill>
                  <a:srgbClr val="0000FF"/>
                </a:solidFill>
              </a:rPr>
              <a:t>5.3</a:t>
            </a:r>
            <a:endParaRPr sz="1650" dirty="0">
              <a:solidFill>
                <a:prstClr val="black"/>
              </a:solidFill>
            </a:endParaRPr>
          </a:p>
          <a:p>
            <a:pPr marL="9525">
              <a:spcBef>
                <a:spcPts val="994"/>
              </a:spcBef>
            </a:pPr>
            <a:r>
              <a:rPr sz="2250" spc="-5" baseline="1388" dirty="0">
                <a:solidFill>
                  <a:srgbClr val="FFFFFF"/>
                </a:solidFill>
              </a:rPr>
              <a:t>Lecture 3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12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43000" y="4953063"/>
            <a:ext cx="190891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60EFDD85-A394-EDF6-FFC0-0E937DD2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9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(convolutional) neural networks?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of the art performance on many problems</a:t>
            </a:r>
          </a:p>
          <a:p>
            <a:r>
              <a:rPr lang="en-US" dirty="0"/>
              <a:t>Most papers in recent vision conferences use deep neural networks</a:t>
            </a:r>
          </a:p>
        </p:txBody>
      </p:sp>
      <p:sp>
        <p:nvSpPr>
          <p:cNvPr id="5" name="object 3"/>
          <p:cNvSpPr/>
          <p:nvPr/>
        </p:nvSpPr>
        <p:spPr>
          <a:xfrm>
            <a:off x="1752601" y="1927152"/>
            <a:ext cx="6158594" cy="2646759"/>
          </a:xfrm>
          <a:prstGeom prst="rect">
            <a:avLst/>
          </a:prstGeom>
          <a:blipFill>
            <a:blip r:embed="rId3" cstate="print"/>
            <a:stretch>
              <a:fillRect t="-45605" b="-1"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" name="TextBox 5"/>
          <p:cNvSpPr txBox="1"/>
          <p:nvPr/>
        </p:nvSpPr>
        <p:spPr>
          <a:xfrm>
            <a:off x="1143001" y="4935751"/>
            <a:ext cx="3089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900" i="1" spc="-4" dirty="0" err="1">
                <a:hlinkClick r:id="rId4"/>
              </a:rPr>
              <a:t>Razavian</a:t>
            </a:r>
            <a:r>
              <a:rPr lang="en-US" sz="900" i="1" spc="-4" dirty="0">
                <a:hlinkClick r:id="rId4"/>
              </a:rPr>
              <a:t> et al., CVPR</a:t>
            </a:r>
            <a:r>
              <a:rPr lang="en-US" sz="900" i="1" spc="-15" dirty="0">
                <a:hlinkClick r:id="rId4"/>
              </a:rPr>
              <a:t> </a:t>
            </a:r>
            <a:r>
              <a:rPr lang="en-US" sz="900" i="1" spc="-4" dirty="0">
                <a:hlinkClick r:id="rId4"/>
              </a:rPr>
              <a:t>2014 Workshops</a:t>
            </a:r>
            <a:r>
              <a:rPr lang="en-US" sz="900" i="1" spc="-4" dirty="0"/>
              <a:t> (4000+ citations)</a:t>
            </a:r>
            <a:endParaRPr lang="en-US" sz="900" i="1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4FD13B2-4224-4044-200D-EAF8F920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85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/>
          <p:nvPr/>
        </p:nvSpPr>
        <p:spPr>
          <a:xfrm>
            <a:off x="1462115" y="2561368"/>
            <a:ext cx="5400879" cy="381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1462107" y="2125179"/>
            <a:ext cx="1464700" cy="310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BFE91CF-0F65-A567-7675-0198E6B7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09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classifier: Hinge loss </a:t>
            </a:r>
          </a:p>
        </p:txBody>
      </p:sp>
      <p:sp>
        <p:nvSpPr>
          <p:cNvPr id="3" name="object 4"/>
          <p:cNvSpPr txBox="1"/>
          <p:nvPr/>
        </p:nvSpPr>
        <p:spPr>
          <a:xfrm>
            <a:off x="1323263" y="1592119"/>
            <a:ext cx="2813209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2250" spc="-4" dirty="0">
                <a:solidFill>
                  <a:srgbClr val="FF0000"/>
                </a:solidFill>
              </a:rPr>
              <a:t>Weight</a:t>
            </a:r>
            <a:r>
              <a:rPr sz="2250" spc="-15" dirty="0">
                <a:solidFill>
                  <a:srgbClr val="FF0000"/>
                </a:solidFill>
              </a:rPr>
              <a:t> </a:t>
            </a:r>
            <a:r>
              <a:rPr sz="2250" spc="-4" dirty="0">
                <a:solidFill>
                  <a:srgbClr val="FF0000"/>
                </a:solidFill>
              </a:rPr>
              <a:t>Regularization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1359757" y="2090410"/>
            <a:ext cx="6424479" cy="370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7013483" y="2051823"/>
            <a:ext cx="802481" cy="408623"/>
          </a:xfrm>
          <a:custGeom>
            <a:avLst/>
            <a:gdLst/>
            <a:ahLst/>
            <a:cxnLst/>
            <a:rect l="l" t="t" r="r" b="b"/>
            <a:pathLst>
              <a:path w="1069975" h="544830">
                <a:moveTo>
                  <a:pt x="0" y="0"/>
                </a:moveTo>
                <a:lnTo>
                  <a:pt x="1069497" y="0"/>
                </a:lnTo>
                <a:lnTo>
                  <a:pt x="1069497" y="544798"/>
                </a:lnTo>
                <a:lnTo>
                  <a:pt x="0" y="5447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7"/>
          <p:cNvSpPr/>
          <p:nvPr/>
        </p:nvSpPr>
        <p:spPr>
          <a:xfrm>
            <a:off x="6689032" y="1907541"/>
            <a:ext cx="360998" cy="197644"/>
          </a:xfrm>
          <a:custGeom>
            <a:avLst/>
            <a:gdLst/>
            <a:ahLst/>
            <a:cxnLst/>
            <a:rect l="l" t="t" r="r" b="b"/>
            <a:pathLst>
              <a:path w="481329" h="263525">
                <a:moveTo>
                  <a:pt x="0" y="0"/>
                </a:moveTo>
                <a:lnTo>
                  <a:pt x="480874" y="263534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8"/>
          <p:cNvSpPr/>
          <p:nvPr/>
        </p:nvSpPr>
        <p:spPr>
          <a:xfrm>
            <a:off x="7044026" y="2094844"/>
            <a:ext cx="34290" cy="26194"/>
          </a:xfrm>
          <a:custGeom>
            <a:avLst/>
            <a:gdLst/>
            <a:ahLst/>
            <a:cxnLst/>
            <a:rect l="l" t="t" r="r" b="b"/>
            <a:pathLst>
              <a:path w="45720" h="34925">
                <a:moveTo>
                  <a:pt x="0" y="27594"/>
                </a:moveTo>
                <a:lnTo>
                  <a:pt x="45449" y="34572"/>
                </a:lnTo>
                <a:lnTo>
                  <a:pt x="15124" y="0"/>
                </a:lnTo>
                <a:lnTo>
                  <a:pt x="0" y="2759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9"/>
          <p:cNvSpPr txBox="1">
            <a:spLocks/>
          </p:cNvSpPr>
          <p:nvPr/>
        </p:nvSpPr>
        <p:spPr bwMode="auto">
          <a:xfrm>
            <a:off x="5122022" y="1488907"/>
            <a:ext cx="2519363" cy="40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 marR="3810">
              <a:lnSpc>
                <a:spcPct val="100699"/>
              </a:lnSpc>
            </a:pPr>
            <a:r>
              <a:rPr lang="el-GR" sz="1350" spc="-4" dirty="0">
                <a:solidFill>
                  <a:schemeClr val="tx1"/>
                </a:solidFill>
              </a:rPr>
              <a:t>λ</a:t>
            </a:r>
            <a:r>
              <a:rPr lang="en-US" sz="1350" spc="-4" dirty="0">
                <a:solidFill>
                  <a:schemeClr val="tx1"/>
                </a:solidFill>
              </a:rPr>
              <a:t> = regularization strength  (</a:t>
            </a:r>
            <a:r>
              <a:rPr lang="en-US" sz="1350" spc="-4" dirty="0" err="1">
                <a:solidFill>
                  <a:schemeClr val="tx1"/>
                </a:solidFill>
              </a:rPr>
              <a:t>hyperparameter</a:t>
            </a:r>
            <a:r>
              <a:rPr lang="en-US" sz="1350" spc="-4" dirty="0">
                <a:solidFill>
                  <a:schemeClr val="tx1"/>
                </a:solidFill>
              </a:rPr>
              <a:t>)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1414519" y="2655991"/>
            <a:ext cx="5226844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2927033"/>
            <a:r>
              <a:rPr sz="2250" spc="-4" dirty="0">
                <a:solidFill>
                  <a:srgbClr val="38751C"/>
                </a:solidFill>
              </a:rPr>
              <a:t>In common use:  </a:t>
            </a:r>
            <a:r>
              <a:rPr sz="2250" b="1" spc="-4" dirty="0">
                <a:solidFill>
                  <a:prstClr val="black"/>
                </a:solidFill>
              </a:rPr>
              <a:t>L2</a:t>
            </a:r>
            <a:r>
              <a:rPr sz="2250" b="1" spc="-38" dirty="0">
                <a:solidFill>
                  <a:prstClr val="black"/>
                </a:solidFill>
              </a:rPr>
              <a:t> </a:t>
            </a:r>
            <a:r>
              <a:rPr sz="2250" b="1" spc="-4" dirty="0">
                <a:solidFill>
                  <a:prstClr val="black"/>
                </a:solidFill>
              </a:rPr>
              <a:t>regularization  </a:t>
            </a:r>
            <a:r>
              <a:rPr sz="2250" spc="-4" dirty="0">
                <a:solidFill>
                  <a:prstClr val="black"/>
                </a:solidFill>
              </a:rPr>
              <a:t>L1</a:t>
            </a:r>
            <a:r>
              <a:rPr sz="2250" spc="-26" dirty="0">
                <a:solidFill>
                  <a:prstClr val="black"/>
                </a:solidFill>
              </a:rPr>
              <a:t> </a:t>
            </a:r>
            <a:r>
              <a:rPr sz="2250" spc="-4" dirty="0">
                <a:solidFill>
                  <a:prstClr val="black"/>
                </a:solidFill>
              </a:rPr>
              <a:t>regularization</a:t>
            </a:r>
            <a:endParaRPr sz="2250" dirty="0">
              <a:solidFill>
                <a:prstClr val="black"/>
              </a:solidFill>
            </a:endParaRPr>
          </a:p>
          <a:p>
            <a:pPr marL="9525" marR="3810"/>
            <a:r>
              <a:rPr sz="2250" spc="-4" dirty="0">
                <a:solidFill>
                  <a:prstClr val="black"/>
                </a:solidFill>
              </a:rPr>
              <a:t>Dropout </a:t>
            </a:r>
            <a:r>
              <a:rPr sz="2250" spc="-4" dirty="0">
                <a:solidFill>
                  <a:srgbClr val="999999"/>
                </a:solidFill>
              </a:rPr>
              <a:t>(will see</a:t>
            </a:r>
            <a:r>
              <a:rPr sz="2250" spc="-8" dirty="0">
                <a:solidFill>
                  <a:srgbClr val="999999"/>
                </a:solidFill>
              </a:rPr>
              <a:t> </a:t>
            </a:r>
            <a:r>
              <a:rPr sz="2250" spc="-4" dirty="0">
                <a:solidFill>
                  <a:srgbClr val="999999"/>
                </a:solidFill>
              </a:rPr>
              <a:t>later)</a:t>
            </a:r>
            <a:endParaRPr sz="2250" dirty="0">
              <a:solidFill>
                <a:prstClr val="black"/>
              </a:solidFill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4797443" y="2973252"/>
            <a:ext cx="1921533" cy="328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2"/>
          <p:cNvSpPr/>
          <p:nvPr/>
        </p:nvSpPr>
        <p:spPr>
          <a:xfrm>
            <a:off x="4802449" y="3358771"/>
            <a:ext cx="1911521" cy="295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2A972AF-FE4C-467A-949D-5248ED52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978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2322618" y="1404994"/>
            <a:ext cx="4977352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b="1" spc="-4" dirty="0"/>
              <a:t>scores = unnormalized log probabilities of the</a:t>
            </a:r>
            <a:r>
              <a:rPr sz="1500" b="1" spc="68" dirty="0"/>
              <a:t> </a:t>
            </a:r>
            <a:r>
              <a:rPr sz="1500" b="1" spc="-4" dirty="0"/>
              <a:t>classes</a:t>
            </a:r>
            <a:r>
              <a:rPr lang="en-US" sz="1500" b="1" dirty="0"/>
              <a:t> </a:t>
            </a:r>
          </a:p>
          <a:p>
            <a:pPr marL="9525"/>
            <a:endParaRPr lang="en-US" sz="1500" b="1" spc="-4" dirty="0"/>
          </a:p>
          <a:p>
            <a:pPr marL="9525"/>
            <a:endParaRPr lang="en-US" sz="1500" b="1" spc="-4" dirty="0"/>
          </a:p>
          <a:p>
            <a:pPr marL="9525"/>
            <a:endParaRPr lang="en-US" sz="1500" b="1" spc="-4" dirty="0"/>
          </a:p>
          <a:p>
            <a:pPr marL="9525"/>
            <a:endParaRPr lang="en-US" sz="1500" b="1" spc="-4" dirty="0"/>
          </a:p>
          <a:p>
            <a:pPr marL="9525"/>
            <a:r>
              <a:rPr lang="en-US" sz="1500" b="1" spc="-4" dirty="0"/>
              <a:t>		</a:t>
            </a:r>
            <a:r>
              <a:rPr sz="1500" spc="-4" dirty="0"/>
              <a:t>where</a:t>
            </a:r>
            <a:endParaRPr sz="1500" dirty="0"/>
          </a:p>
        </p:txBody>
      </p:sp>
      <p:sp>
        <p:nvSpPr>
          <p:cNvPr id="14" name="object 14"/>
          <p:cNvSpPr/>
          <p:nvPr/>
        </p:nvSpPr>
        <p:spPr>
          <a:xfrm>
            <a:off x="2340015" y="1771456"/>
            <a:ext cx="3145098" cy="536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" name="object 5"/>
          <p:cNvSpPr txBox="1"/>
          <p:nvPr/>
        </p:nvSpPr>
        <p:spPr>
          <a:xfrm>
            <a:off x="2322618" y="3155863"/>
            <a:ext cx="5263680" cy="4517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>
              <a:lnSpc>
                <a:spcPct val="100699"/>
              </a:lnSpc>
            </a:pPr>
            <a:r>
              <a:rPr sz="1500" spc="-4" dirty="0"/>
              <a:t>Want to maximize the log likelihood, or (for a loss function)  to minimize the negative log likelihood of the correct</a:t>
            </a:r>
            <a:r>
              <a:rPr sz="1500" spc="101" dirty="0"/>
              <a:t> </a:t>
            </a:r>
            <a:r>
              <a:rPr sz="1500" spc="-4" dirty="0"/>
              <a:t>class:</a:t>
            </a:r>
            <a:endParaRPr sz="1500" dirty="0"/>
          </a:p>
        </p:txBody>
      </p:sp>
      <p:sp>
        <p:nvSpPr>
          <p:cNvPr id="6" name="object 6"/>
          <p:cNvSpPr/>
          <p:nvPr/>
        </p:nvSpPr>
        <p:spPr>
          <a:xfrm>
            <a:off x="1331774" y="1397839"/>
            <a:ext cx="855165" cy="94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7" name="object 7"/>
          <p:cNvSpPr txBox="1"/>
          <p:nvPr/>
        </p:nvSpPr>
        <p:spPr>
          <a:xfrm>
            <a:off x="426638" y="2353069"/>
            <a:ext cx="412909" cy="12561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just">
              <a:lnSpc>
                <a:spcPct val="158200"/>
              </a:lnSpc>
            </a:pPr>
            <a:r>
              <a:rPr sz="1800" spc="-4" dirty="0"/>
              <a:t>cat  car  frog</a:t>
            </a:r>
            <a:endParaRPr sz="1800"/>
          </a:p>
        </p:txBody>
      </p:sp>
      <p:sp>
        <p:nvSpPr>
          <p:cNvPr id="8" name="object 8"/>
          <p:cNvSpPr txBox="1"/>
          <p:nvPr/>
        </p:nvSpPr>
        <p:spPr>
          <a:xfrm>
            <a:off x="1514431" y="2489142"/>
            <a:ext cx="51149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 algn="ctr"/>
            <a:r>
              <a:rPr sz="2250" b="1" spc="-4" dirty="0"/>
              <a:t>3.2</a:t>
            </a:r>
            <a:endParaRPr sz="2250"/>
          </a:p>
          <a:p>
            <a:pPr marL="19050" algn="ctr">
              <a:spcBef>
                <a:spcPts val="450"/>
              </a:spcBef>
            </a:pPr>
            <a:r>
              <a:rPr sz="2250" spc="-4" dirty="0"/>
              <a:t>5.1</a:t>
            </a:r>
            <a:endParaRPr sz="2250"/>
          </a:p>
          <a:p>
            <a:pPr algn="ctr">
              <a:spcBef>
                <a:spcPts val="450"/>
              </a:spcBef>
            </a:pPr>
            <a:r>
              <a:rPr sz="2250" spc="-4" dirty="0"/>
              <a:t>-1.7</a:t>
            </a:r>
            <a:endParaRPr sz="2250"/>
          </a:p>
        </p:txBody>
      </p:sp>
      <p:sp>
        <p:nvSpPr>
          <p:cNvPr id="9" name="object 9"/>
          <p:cNvSpPr/>
          <p:nvPr/>
        </p:nvSpPr>
        <p:spPr>
          <a:xfrm>
            <a:off x="3074431" y="3817008"/>
            <a:ext cx="2850782" cy="331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3067237" y="3808842"/>
            <a:ext cx="2857976" cy="339090"/>
          </a:xfrm>
          <a:custGeom>
            <a:avLst/>
            <a:gdLst/>
            <a:ahLst/>
            <a:cxnLst/>
            <a:rect l="l" t="t" r="r" b="b"/>
            <a:pathLst>
              <a:path w="3810634" h="452120">
                <a:moveTo>
                  <a:pt x="0" y="0"/>
                </a:moveTo>
                <a:lnTo>
                  <a:pt x="3810592" y="0"/>
                </a:lnTo>
                <a:lnTo>
                  <a:pt x="3810592" y="451699"/>
                </a:lnTo>
                <a:lnTo>
                  <a:pt x="0" y="451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3E3E56-A512-4443-B2EE-6F4EF94CA877}"/>
              </a:ext>
            </a:extLst>
          </p:cNvPr>
          <p:cNvGrpSpPr/>
          <p:nvPr/>
        </p:nvGrpSpPr>
        <p:grpSpPr>
          <a:xfrm>
            <a:off x="5393427" y="2447810"/>
            <a:ext cx="1345883" cy="273844"/>
            <a:chOff x="6820536" y="2425547"/>
            <a:chExt cx="1794510" cy="365125"/>
          </a:xfrm>
        </p:grpSpPr>
        <p:sp>
          <p:nvSpPr>
            <p:cNvPr id="11" name="object 11"/>
            <p:cNvSpPr/>
            <p:nvPr/>
          </p:nvSpPr>
          <p:spPr>
            <a:xfrm>
              <a:off x="6825287" y="2430310"/>
              <a:ext cx="1784893" cy="355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6820536" y="2425547"/>
              <a:ext cx="1794510" cy="365125"/>
            </a:xfrm>
            <a:custGeom>
              <a:avLst/>
              <a:gdLst/>
              <a:ahLst/>
              <a:cxnLst/>
              <a:rect l="l" t="t" r="r" b="b"/>
              <a:pathLst>
                <a:path w="1794509" h="365125">
                  <a:moveTo>
                    <a:pt x="0" y="0"/>
                  </a:moveTo>
                  <a:lnTo>
                    <a:pt x="1794396" y="0"/>
                  </a:lnTo>
                  <a:lnTo>
                    <a:pt x="1794396" y="365024"/>
                  </a:lnTo>
                  <a:lnTo>
                    <a:pt x="0" y="3650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5" name="object 15"/>
          <p:cNvSpPr/>
          <p:nvPr/>
        </p:nvSpPr>
        <p:spPr>
          <a:xfrm>
            <a:off x="2336434" y="1767884"/>
            <a:ext cx="3113101" cy="539894"/>
          </a:xfrm>
          <a:custGeom>
            <a:avLst/>
            <a:gdLst/>
            <a:ahLst/>
            <a:cxnLst/>
            <a:rect l="l" t="t" r="r" b="b"/>
            <a:pathLst>
              <a:path w="2896235" h="502285">
                <a:moveTo>
                  <a:pt x="0" y="0"/>
                </a:moveTo>
                <a:lnTo>
                  <a:pt x="2896094" y="0"/>
                </a:lnTo>
                <a:lnTo>
                  <a:pt x="2896094" y="501761"/>
                </a:lnTo>
                <a:lnTo>
                  <a:pt x="0" y="50176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loss: </a:t>
            </a:r>
            <a:r>
              <a:rPr lang="en-US" dirty="0" err="1"/>
              <a:t>Softmax</a:t>
            </a:r>
            <a:r>
              <a:rPr lang="en-US" dirty="0"/>
              <a:t> (cross-entropy)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025" y="4953063"/>
            <a:ext cx="1548822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89AD1C5-EC66-425F-8E07-109664ECA9A1}"/>
              </a:ext>
            </a:extLst>
          </p:cNvPr>
          <p:cNvSpPr/>
          <p:nvPr/>
        </p:nvSpPr>
        <p:spPr bwMode="auto">
          <a:xfrm rot="5400000">
            <a:off x="4960584" y="3483587"/>
            <a:ext cx="195568" cy="173369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376ED6-FC2F-429F-A825-84789250476F}"/>
              </a:ext>
            </a:extLst>
          </p:cNvPr>
          <p:cNvSpPr txBox="1"/>
          <p:nvPr/>
        </p:nvSpPr>
        <p:spPr>
          <a:xfrm>
            <a:off x="4615645" y="4470602"/>
            <a:ext cx="755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maximize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AA21EF2-B6D9-4B27-B040-EDB223814528}"/>
              </a:ext>
            </a:extLst>
          </p:cNvPr>
          <p:cNvSpPr/>
          <p:nvPr/>
        </p:nvSpPr>
        <p:spPr bwMode="auto">
          <a:xfrm rot="5400000">
            <a:off x="4732786" y="3723848"/>
            <a:ext cx="195569" cy="218928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F214C-E702-4A9D-915A-C25F4A9E3F51}"/>
              </a:ext>
            </a:extLst>
          </p:cNvPr>
          <p:cNvSpPr txBox="1"/>
          <p:nvPr/>
        </p:nvSpPr>
        <p:spPr>
          <a:xfrm>
            <a:off x="4429471" y="4929421"/>
            <a:ext cx="7184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minimize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AF2FD8C7-FBA5-EEBF-6906-75832771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42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26" name="Picture 2" descr="Logarithm - Wikipedia">
            <a:extLst>
              <a:ext uri="{FF2B5EF4-FFF2-40B4-BE49-F238E27FC236}">
                <a16:creationId xmlns:a16="http://schemas.microsoft.com/office/drawing/2014/main" id="{D28725C7-A4C6-A19B-AA48-CAE308BE4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5" r="24641" b="4812"/>
          <a:stretch/>
        </p:blipFill>
        <p:spPr bwMode="auto">
          <a:xfrm>
            <a:off x="6770076" y="3671981"/>
            <a:ext cx="1747041" cy="135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CC47513-6581-F0C6-9E93-C923D26B5719}"/>
              </a:ext>
            </a:extLst>
          </p:cNvPr>
          <p:cNvSpPr/>
          <p:nvPr/>
        </p:nvSpPr>
        <p:spPr>
          <a:xfrm>
            <a:off x="6770076" y="4350431"/>
            <a:ext cx="396843" cy="79306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08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291613" y="2353069"/>
            <a:ext cx="412909" cy="12561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algn="just">
              <a:lnSpc>
                <a:spcPct val="158200"/>
              </a:lnSpc>
            </a:pPr>
            <a:r>
              <a:rPr sz="1800" spc="-4" dirty="0"/>
              <a:t>cat  car  frog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1352429" y="3803355"/>
            <a:ext cx="263768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pc="-4" dirty="0">
                <a:solidFill>
                  <a:srgbClr val="0000FF"/>
                </a:solidFill>
              </a:rPr>
              <a:t>unnormalized log</a:t>
            </a:r>
            <a:r>
              <a:rPr spc="19" dirty="0">
                <a:solidFill>
                  <a:srgbClr val="0000FF"/>
                </a:solidFill>
              </a:rPr>
              <a:t> </a:t>
            </a:r>
            <a:r>
              <a:rPr spc="-4" dirty="0">
                <a:solidFill>
                  <a:srgbClr val="0000FF"/>
                </a:solidFill>
              </a:rPr>
              <a:t>probabilities</a:t>
            </a:r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51004" y="2489142"/>
            <a:ext cx="74628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0499"/>
            <a:r>
              <a:rPr sz="2250" b="1" spc="-4" dirty="0"/>
              <a:t>24.5</a:t>
            </a:r>
            <a:endParaRPr sz="2250"/>
          </a:p>
          <a:p>
            <a:pPr marR="6668" algn="ctr">
              <a:spcBef>
                <a:spcPts val="450"/>
              </a:spcBef>
            </a:pPr>
            <a:r>
              <a:rPr sz="2250" spc="-4" dirty="0"/>
              <a:t>164.0</a:t>
            </a:r>
            <a:endParaRPr sz="2250"/>
          </a:p>
          <a:p>
            <a:pPr marL="56674" algn="ctr">
              <a:spcBef>
                <a:spcPts val="450"/>
              </a:spcBef>
            </a:pPr>
            <a:r>
              <a:rPr sz="2250" spc="-4" dirty="0"/>
              <a:t>0.18</a:t>
            </a:r>
            <a:endParaRPr sz="2250"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247487" y="2447340"/>
          <a:ext cx="1266972" cy="1252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7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6399">
                <a:tc rowSpan="2"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300" b="1" spc="-5" dirty="0">
                          <a:latin typeface="Arial"/>
                          <a:cs typeface="Arial"/>
                        </a:rPr>
                        <a:t>3.2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R="1524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5.1</a:t>
                      </a:r>
                      <a:endParaRPr sz="2300">
                        <a:latin typeface="Arial"/>
                        <a:cs typeface="Arial"/>
                      </a:endParaRPr>
                    </a:p>
                    <a:p>
                      <a:pPr marR="40640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300" spc="-5" dirty="0">
                          <a:latin typeface="Arial"/>
                          <a:cs typeface="Arial"/>
                        </a:rPr>
                        <a:t>-1.7</a:t>
                      </a:r>
                      <a:endParaRPr sz="2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68275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exp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B w="19049">
                      <a:solidFill>
                        <a:srgbClr val="66666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39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R w="19049">
                      <a:solidFill>
                        <a:srgbClr val="0000FF"/>
                      </a:solidFill>
                      <a:prstDash val="solid"/>
                    </a:lnR>
                    <a:lnT w="19049">
                      <a:solidFill>
                        <a:srgbClr val="0000FF"/>
                      </a:solidFill>
                      <a:prstDash val="solid"/>
                    </a:lnT>
                    <a:lnB w="19049">
                      <a:solidFill>
                        <a:srgbClr val="0000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9049">
                      <a:solidFill>
                        <a:srgbClr val="0000FF"/>
                      </a:solidFill>
                      <a:prstDash val="solid"/>
                    </a:lnL>
                    <a:lnT w="19049">
                      <a:solidFill>
                        <a:srgbClr val="66666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2196749" y="1397839"/>
            <a:ext cx="855165" cy="943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0" name="object 10"/>
          <p:cNvSpPr/>
          <p:nvPr/>
        </p:nvSpPr>
        <p:spPr>
          <a:xfrm>
            <a:off x="3960911" y="1266615"/>
            <a:ext cx="2888979" cy="7267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1" name="object 11"/>
          <p:cNvSpPr/>
          <p:nvPr/>
        </p:nvSpPr>
        <p:spPr>
          <a:xfrm>
            <a:off x="3521602" y="3057276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49"/>
                </a:moveTo>
                <a:lnTo>
                  <a:pt x="86449" y="31474"/>
                </a:lnTo>
                <a:lnTo>
                  <a:pt x="0" y="0"/>
                </a:lnTo>
                <a:lnTo>
                  <a:pt x="0" y="629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/>
          <p:nvPr/>
        </p:nvSpPr>
        <p:spPr>
          <a:xfrm>
            <a:off x="3740526" y="2454485"/>
            <a:ext cx="797243" cy="1253014"/>
          </a:xfrm>
          <a:custGeom>
            <a:avLst/>
            <a:gdLst/>
            <a:ahLst/>
            <a:cxnLst/>
            <a:rect l="l" t="t" r="r" b="b"/>
            <a:pathLst>
              <a:path w="1062989" h="1670685">
                <a:moveTo>
                  <a:pt x="0" y="0"/>
                </a:moveTo>
                <a:lnTo>
                  <a:pt x="1062897" y="0"/>
                </a:lnTo>
                <a:lnTo>
                  <a:pt x="1062897" y="1670396"/>
                </a:lnTo>
                <a:lnTo>
                  <a:pt x="0" y="167039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3" name="object 13"/>
          <p:cNvSpPr/>
          <p:nvPr/>
        </p:nvSpPr>
        <p:spPr>
          <a:xfrm>
            <a:off x="4537700" y="3080882"/>
            <a:ext cx="725329" cy="0"/>
          </a:xfrm>
          <a:custGeom>
            <a:avLst/>
            <a:gdLst/>
            <a:ahLst/>
            <a:cxnLst/>
            <a:rect l="l" t="t" r="r" b="b"/>
            <a:pathLst>
              <a:path w="967104">
                <a:moveTo>
                  <a:pt x="0" y="0"/>
                </a:moveTo>
                <a:lnTo>
                  <a:pt x="966598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/>
          <p:nvPr/>
        </p:nvSpPr>
        <p:spPr>
          <a:xfrm>
            <a:off x="5262649" y="3057276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49"/>
                </a:moveTo>
                <a:lnTo>
                  <a:pt x="86449" y="31474"/>
                </a:lnTo>
                <a:lnTo>
                  <a:pt x="0" y="0"/>
                </a:lnTo>
                <a:lnTo>
                  <a:pt x="0" y="629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5" name="object 15"/>
          <p:cNvSpPr txBox="1"/>
          <p:nvPr/>
        </p:nvSpPr>
        <p:spPr>
          <a:xfrm>
            <a:off x="4649094" y="2778301"/>
            <a:ext cx="762476" cy="1615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050" spc="-4" dirty="0"/>
              <a:t>normalize</a:t>
            </a:r>
            <a:endParaRPr sz="1050"/>
          </a:p>
        </p:txBody>
      </p:sp>
      <p:sp>
        <p:nvSpPr>
          <p:cNvPr id="16" name="object 16"/>
          <p:cNvSpPr txBox="1"/>
          <p:nvPr/>
        </p:nvSpPr>
        <p:spPr>
          <a:xfrm>
            <a:off x="3156288" y="2165007"/>
            <a:ext cx="2010251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00" spc="-4" dirty="0">
                <a:solidFill>
                  <a:srgbClr val="FF0000"/>
                </a:solidFill>
              </a:rPr>
              <a:t>unnormalized</a:t>
            </a:r>
            <a:r>
              <a:rPr sz="1300" spc="8" dirty="0">
                <a:solidFill>
                  <a:srgbClr val="FF0000"/>
                </a:solidFill>
              </a:rPr>
              <a:t> </a:t>
            </a:r>
            <a:r>
              <a:rPr sz="1300" spc="-4" dirty="0">
                <a:solidFill>
                  <a:srgbClr val="FF0000"/>
                </a:solidFill>
              </a:rPr>
              <a:t>probabilities</a:t>
            </a:r>
            <a:endParaRPr sz="1300" dirty="0"/>
          </a:p>
        </p:txBody>
      </p:sp>
      <p:sp>
        <p:nvSpPr>
          <p:cNvPr id="17" name="object 17"/>
          <p:cNvSpPr txBox="1"/>
          <p:nvPr/>
        </p:nvSpPr>
        <p:spPr>
          <a:xfrm>
            <a:off x="5512172" y="2454485"/>
            <a:ext cx="797243" cy="1194397"/>
          </a:xfrm>
          <a:prstGeom prst="rect">
            <a:avLst/>
          </a:prstGeom>
          <a:ln w="19049">
            <a:solidFill>
              <a:srgbClr val="38751C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127159">
              <a:spcBef>
                <a:spcPts val="214"/>
              </a:spcBef>
            </a:pPr>
            <a:r>
              <a:rPr sz="2250" b="1" spc="-4" dirty="0">
                <a:solidFill>
                  <a:srgbClr val="9900FF"/>
                </a:solidFill>
              </a:rPr>
              <a:t>0.13</a:t>
            </a:r>
            <a:endParaRPr sz="2250"/>
          </a:p>
          <a:p>
            <a:pPr marL="127159">
              <a:spcBef>
                <a:spcPts val="450"/>
              </a:spcBef>
            </a:pPr>
            <a:r>
              <a:rPr sz="2250" spc="-4" dirty="0"/>
              <a:t>0.87</a:t>
            </a:r>
            <a:endParaRPr sz="2250"/>
          </a:p>
          <a:p>
            <a:pPr marL="127159">
              <a:spcBef>
                <a:spcPts val="450"/>
              </a:spcBef>
            </a:pPr>
            <a:r>
              <a:rPr sz="2250" spc="-4" dirty="0"/>
              <a:t>0.00</a:t>
            </a:r>
            <a:endParaRPr sz="2250"/>
          </a:p>
        </p:txBody>
      </p:sp>
      <p:sp>
        <p:nvSpPr>
          <p:cNvPr id="18" name="object 18"/>
          <p:cNvSpPr txBox="1"/>
          <p:nvPr/>
        </p:nvSpPr>
        <p:spPr>
          <a:xfrm>
            <a:off x="5446078" y="3757175"/>
            <a:ext cx="933926" cy="200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300" spc="-4" dirty="0">
                <a:solidFill>
                  <a:srgbClr val="38751C"/>
                </a:solidFill>
              </a:rPr>
              <a:t>probabilities</a:t>
            </a:r>
            <a:endParaRPr sz="1300"/>
          </a:p>
        </p:txBody>
      </p:sp>
      <p:sp>
        <p:nvSpPr>
          <p:cNvPr id="19" name="object 19"/>
          <p:cNvSpPr/>
          <p:nvPr/>
        </p:nvSpPr>
        <p:spPr>
          <a:xfrm>
            <a:off x="6349921" y="2683871"/>
            <a:ext cx="128111" cy="0"/>
          </a:xfrm>
          <a:custGeom>
            <a:avLst/>
            <a:gdLst/>
            <a:ahLst/>
            <a:cxnLst/>
            <a:rect l="l" t="t" r="r" b="b"/>
            <a:pathLst>
              <a:path w="170815">
                <a:moveTo>
                  <a:pt x="0" y="0"/>
                </a:moveTo>
                <a:lnTo>
                  <a:pt x="17024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0" name="object 20"/>
          <p:cNvSpPr/>
          <p:nvPr/>
        </p:nvSpPr>
        <p:spPr>
          <a:xfrm>
            <a:off x="6477609" y="2672077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1" name="object 21"/>
          <p:cNvSpPr txBox="1"/>
          <p:nvPr/>
        </p:nvSpPr>
        <p:spPr>
          <a:xfrm>
            <a:off x="6633287" y="2517042"/>
            <a:ext cx="130492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srgbClr val="9900FF"/>
                </a:solidFill>
              </a:rPr>
              <a:t>L_i =</a:t>
            </a:r>
            <a:r>
              <a:rPr sz="1500" spc="-34" dirty="0">
                <a:solidFill>
                  <a:srgbClr val="9900FF"/>
                </a:solidFill>
              </a:rPr>
              <a:t> </a:t>
            </a:r>
            <a:r>
              <a:rPr sz="1500" spc="-4" dirty="0">
                <a:solidFill>
                  <a:srgbClr val="9900FF"/>
                </a:solidFill>
              </a:rPr>
              <a:t>-log(0.13)</a:t>
            </a:r>
            <a:endParaRPr sz="1500"/>
          </a:p>
          <a:p>
            <a:pPr marL="325755"/>
            <a:r>
              <a:rPr sz="1500" spc="-4" dirty="0">
                <a:solidFill>
                  <a:srgbClr val="9900FF"/>
                </a:solidFill>
              </a:rPr>
              <a:t>=</a:t>
            </a:r>
            <a:r>
              <a:rPr sz="1500" spc="-53" dirty="0">
                <a:solidFill>
                  <a:srgbClr val="9900FF"/>
                </a:solidFill>
              </a:rPr>
              <a:t> </a:t>
            </a:r>
            <a:r>
              <a:rPr sz="1500" b="1" spc="-4" dirty="0">
                <a:solidFill>
                  <a:srgbClr val="9900FF"/>
                </a:solidFill>
              </a:rPr>
              <a:t>0.89</a:t>
            </a:r>
            <a:endParaRPr sz="150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loss: </a:t>
            </a:r>
            <a:r>
              <a:rPr lang="en-US" dirty="0" err="1"/>
              <a:t>Softmax</a:t>
            </a:r>
            <a:r>
              <a:rPr lang="en-US" dirty="0"/>
              <a:t> (cross-entropy)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42999" y="4953063"/>
            <a:ext cx="190891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3F5EC5C-DC0F-41FF-D9BA-8AB6046C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71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6A55-2270-4CEE-99B4-D2D6E7217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losses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894580-A562-4E12-886C-07FA1E1CA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Triplet loss (</a:t>
            </a:r>
            <a:r>
              <a:rPr lang="en-US" dirty="0" err="1"/>
              <a:t>Schroff</a:t>
            </a:r>
            <a:r>
              <a:rPr lang="en-US" dirty="0"/>
              <a:t>, </a:t>
            </a:r>
            <a:r>
              <a:rPr lang="en-US" dirty="0" err="1"/>
              <a:t>FaceNet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Anything you want!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310" t="38690" r="24655" b="52759"/>
          <a:stretch/>
        </p:blipFill>
        <p:spPr>
          <a:xfrm>
            <a:off x="2926547" y="1128858"/>
            <a:ext cx="3290906" cy="5667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810" t="47932" r="58104" b="28069"/>
          <a:stretch/>
        </p:blipFill>
        <p:spPr>
          <a:xfrm>
            <a:off x="2711725" y="1917129"/>
            <a:ext cx="3720551" cy="1590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2147" y="1195835"/>
            <a:ext cx="1042273" cy="456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 denotes anchor</a:t>
            </a:r>
          </a:p>
          <a:p>
            <a:r>
              <a:rPr lang="en-US" sz="788" dirty="0"/>
              <a:t>p denotes positive</a:t>
            </a:r>
          </a:p>
          <a:p>
            <a:r>
              <a:rPr lang="en-US" sz="788" dirty="0"/>
              <a:t>n denotes negative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F054D35-06FE-33DB-BA58-DBE69625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minimize the loss function? </a:t>
            </a:r>
          </a:p>
        </p:txBody>
      </p:sp>
      <p:sp>
        <p:nvSpPr>
          <p:cNvPr id="3" name="object 4"/>
          <p:cNvSpPr/>
          <p:nvPr/>
        </p:nvSpPr>
        <p:spPr>
          <a:xfrm>
            <a:off x="1657350" y="1082067"/>
            <a:ext cx="5406964" cy="3385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4" name="object 5"/>
          <p:cNvSpPr/>
          <p:nvPr/>
        </p:nvSpPr>
        <p:spPr>
          <a:xfrm>
            <a:off x="2303941" y="3051357"/>
            <a:ext cx="411524" cy="550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D05D97E-243A-E078-8460-EF07F6B8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85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minimize the loss function? </a:t>
            </a:r>
          </a:p>
        </p:txBody>
      </p:sp>
      <p:sp>
        <p:nvSpPr>
          <p:cNvPr id="3" name="object 5"/>
          <p:cNvSpPr txBox="1"/>
          <p:nvPr/>
        </p:nvSpPr>
        <p:spPr>
          <a:xfrm>
            <a:off x="1553737" y="958176"/>
            <a:ext cx="437435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prstClr val="black"/>
                </a:solidFill>
              </a:rPr>
              <a:t>In 1-dimension, the derivative of a</a:t>
            </a:r>
            <a:r>
              <a:rPr sz="1500" spc="49" dirty="0">
                <a:solidFill>
                  <a:prstClr val="black"/>
                </a:solidFill>
              </a:rPr>
              <a:t> </a:t>
            </a:r>
            <a:r>
              <a:rPr sz="1500" spc="-4" dirty="0">
                <a:solidFill>
                  <a:prstClr val="black"/>
                </a:solidFill>
              </a:rPr>
              <a:t>function</a:t>
            </a:r>
            <a:r>
              <a:rPr lang="en-US" sz="1500" spc="-4" dirty="0">
                <a:solidFill>
                  <a:prstClr val="black"/>
                </a:solidFill>
              </a:rPr>
              <a:t> is</a:t>
            </a:r>
            <a:r>
              <a:rPr sz="1500" spc="-4" dirty="0">
                <a:solidFill>
                  <a:prstClr val="black"/>
                </a:solidFill>
              </a:rPr>
              <a:t>: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4" name="object 6"/>
          <p:cNvSpPr/>
          <p:nvPr/>
        </p:nvSpPr>
        <p:spPr>
          <a:xfrm>
            <a:off x="2683140" y="1217880"/>
            <a:ext cx="2728907" cy="642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1553737" y="2029542"/>
            <a:ext cx="608218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500" spc="-4" dirty="0">
                <a:solidFill>
                  <a:prstClr val="black"/>
                </a:solidFill>
              </a:rPr>
              <a:t>In multiple dimensions, the </a:t>
            </a:r>
            <a:r>
              <a:rPr sz="1500" b="1" spc="-4" dirty="0">
                <a:solidFill>
                  <a:prstClr val="black"/>
                </a:solidFill>
              </a:rPr>
              <a:t>gradient </a:t>
            </a:r>
            <a:r>
              <a:rPr sz="1500" spc="-4" dirty="0">
                <a:solidFill>
                  <a:prstClr val="black"/>
                </a:solidFill>
              </a:rPr>
              <a:t>is the vector of (partial</a:t>
            </a:r>
            <a:r>
              <a:rPr sz="1500" spc="153" dirty="0">
                <a:solidFill>
                  <a:prstClr val="black"/>
                </a:solidFill>
              </a:rPr>
              <a:t> </a:t>
            </a:r>
            <a:r>
              <a:rPr sz="1500" spc="-4" dirty="0">
                <a:solidFill>
                  <a:prstClr val="black"/>
                </a:solidFill>
              </a:rPr>
              <a:t>derivatives)</a:t>
            </a:r>
            <a:r>
              <a:rPr lang="en-US" sz="1500" spc="-4" dirty="0">
                <a:solidFill>
                  <a:prstClr val="black"/>
                </a:solidFill>
              </a:rPr>
              <a:t>: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437491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Andrej </a:t>
            </a:r>
            <a:r>
              <a:rPr lang="en-US" sz="788" dirty="0" err="1"/>
              <a:t>Karpathy</a:t>
            </a:r>
            <a:r>
              <a:rPr lang="en-US" sz="788" dirty="0"/>
              <a:t>, definition/equation from </a:t>
            </a:r>
            <a:r>
              <a:rPr lang="en-US" sz="788" dirty="0">
                <a:hlinkClick r:id="rId3"/>
              </a:rPr>
              <a:t>https://en.wikipedia.org/wiki/Gradient</a:t>
            </a:r>
            <a:r>
              <a:rPr lang="en-US" sz="788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090F65-DC65-4232-8BCB-9DBA2F6FC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65" t="24536" r="36706" b="38235"/>
          <a:stretch/>
        </p:blipFill>
        <p:spPr>
          <a:xfrm>
            <a:off x="2065520" y="2356196"/>
            <a:ext cx="5238870" cy="2409611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18E2D58-ABB3-C860-A0E4-42B2D21E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16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5538" y="1437262"/>
            <a:ext cx="11615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current</a:t>
            </a:r>
            <a:r>
              <a:rPr sz="1800" b="1" spc="-53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5538" y="1980187"/>
            <a:ext cx="136540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0000"/>
                </a:solidFill>
              </a:rPr>
              <a:t>loss</a:t>
            </a:r>
            <a:r>
              <a:rPr sz="1800" b="1" spc="-45" dirty="0">
                <a:solidFill>
                  <a:srgbClr val="FF0000"/>
                </a:solidFill>
              </a:rPr>
              <a:t> </a:t>
            </a:r>
            <a:r>
              <a:rPr sz="1800" b="1" spc="-4" dirty="0">
                <a:solidFill>
                  <a:srgbClr val="FF0000"/>
                </a:solidFill>
              </a:rPr>
              <a:t>1.25347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8096" y="1402027"/>
            <a:ext cx="0" cy="3298984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5232" y="1473131"/>
            <a:ext cx="1414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0000FF"/>
                </a:solidFill>
              </a:rPr>
              <a:t>gradient</a:t>
            </a:r>
            <a:r>
              <a:rPr sz="1800" b="1" spc="-49" dirty="0">
                <a:solidFill>
                  <a:srgbClr val="0000FF"/>
                </a:solidFill>
              </a:rPr>
              <a:t> </a:t>
            </a:r>
            <a:r>
              <a:rPr sz="1800" b="1" spc="-4" dirty="0">
                <a:solidFill>
                  <a:srgbClr val="0000FF"/>
                </a:solidFill>
              </a:rPr>
              <a:t>dW: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75234" y="2016055"/>
            <a:ext cx="501491" cy="2423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[?,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?,…]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96767" y="1417983"/>
            <a:ext cx="0" cy="3319939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5BC8F2-DD11-4B52-9BE0-818B6407312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50F5C6-9ED1-DD15-986F-8829A6E56158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numerically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B98AABB-34B5-236F-0994-A83C6FA9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47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1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45538" y="1215586"/>
            <a:ext cx="11615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current</a:t>
            </a:r>
            <a:r>
              <a:rPr sz="1800" b="1" spc="-53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45538" y="1758511"/>
            <a:ext cx="136540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0000"/>
                </a:solidFill>
              </a:rPr>
              <a:t>loss</a:t>
            </a:r>
            <a:r>
              <a:rPr sz="1800" b="1" spc="-45" dirty="0">
                <a:solidFill>
                  <a:srgbClr val="FF0000"/>
                </a:solidFill>
              </a:rPr>
              <a:t> </a:t>
            </a:r>
            <a:r>
              <a:rPr sz="1800" b="1" spc="-4" dirty="0">
                <a:solidFill>
                  <a:srgbClr val="FF0000"/>
                </a:solidFill>
              </a:rPr>
              <a:t>1.25347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8096" y="1180351"/>
            <a:ext cx="0" cy="3298984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1483" y="1215586"/>
            <a:ext cx="172735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W + h </a:t>
            </a:r>
            <a:r>
              <a:rPr sz="1800" spc="-4" dirty="0">
                <a:solidFill>
                  <a:prstClr val="black"/>
                </a:solidFill>
              </a:rPr>
              <a:t>(first</a:t>
            </a:r>
            <a:r>
              <a:rPr sz="1800" spc="-41" dirty="0">
                <a:solidFill>
                  <a:prstClr val="black"/>
                </a:solidFill>
              </a:rPr>
              <a:t> </a:t>
            </a:r>
            <a:r>
              <a:rPr sz="1800" dirty="0">
                <a:solidFill>
                  <a:prstClr val="black"/>
                </a:solidFill>
              </a:rPr>
              <a:t>dim)</a:t>
            </a:r>
            <a:r>
              <a:rPr sz="1800" b="1" dirty="0">
                <a:solidFill>
                  <a:prstClr val="black"/>
                </a:solidFill>
              </a:rPr>
              <a:t>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31482" y="1758511"/>
            <a:ext cx="1550670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 +</a:t>
            </a:r>
            <a:r>
              <a:rPr sz="1800" spc="-34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0.0001</a:t>
            </a:r>
            <a:r>
              <a:rPr sz="1800" spc="-4" dirty="0">
                <a:solidFill>
                  <a:prstClr val="black"/>
                </a:solidFill>
              </a:rPr>
              <a:t>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7030A0"/>
                </a:solidFill>
              </a:rPr>
              <a:t>loss</a:t>
            </a:r>
            <a:r>
              <a:rPr sz="1800" b="1" spc="-45" dirty="0">
                <a:solidFill>
                  <a:srgbClr val="7030A0"/>
                </a:solidFill>
              </a:rPr>
              <a:t> </a:t>
            </a:r>
            <a:r>
              <a:rPr sz="1800" b="1" spc="-4" dirty="0">
                <a:solidFill>
                  <a:srgbClr val="7030A0"/>
                </a:solidFill>
              </a:rPr>
              <a:t>1.25322</a:t>
            </a:r>
            <a:endParaRPr sz="1800" dirty="0">
              <a:solidFill>
                <a:srgbClr val="7030A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96767" y="1196307"/>
            <a:ext cx="0" cy="3319939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75232" y="1251455"/>
            <a:ext cx="1414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0000FF"/>
                </a:solidFill>
              </a:rPr>
              <a:t>gradient</a:t>
            </a:r>
            <a:r>
              <a:rPr sz="1800" b="1" spc="-49" dirty="0">
                <a:solidFill>
                  <a:srgbClr val="0000FF"/>
                </a:solidFill>
              </a:rPr>
              <a:t> </a:t>
            </a:r>
            <a:r>
              <a:rPr sz="1800" b="1" spc="-4" dirty="0">
                <a:solidFill>
                  <a:srgbClr val="0000FF"/>
                </a:solidFill>
              </a:rPr>
              <a:t>dW: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75234" y="1794379"/>
            <a:ext cx="501491" cy="2423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[?,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?,…]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D5216C-878F-4A05-B3C1-81E03F04F1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24B8DE-7DD8-E139-57C5-583B46BF6355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numerically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3993B55-855A-13C5-8D07-FA00E73D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48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25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75232" y="1186801"/>
            <a:ext cx="1414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0000FF"/>
                </a:solidFill>
              </a:rPr>
              <a:t>gradient</a:t>
            </a:r>
            <a:r>
              <a:rPr sz="1800" b="1" spc="-49" dirty="0">
                <a:solidFill>
                  <a:srgbClr val="0000FF"/>
                </a:solidFill>
              </a:rPr>
              <a:t> </a:t>
            </a:r>
            <a:r>
              <a:rPr sz="1800" b="1" spc="-4" dirty="0">
                <a:solidFill>
                  <a:srgbClr val="0000FF"/>
                </a:solidFill>
              </a:rPr>
              <a:t>dW: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5232" y="1729725"/>
            <a:ext cx="540068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[</a:t>
            </a:r>
            <a:r>
              <a:rPr sz="1800" b="1" spc="-4" dirty="0">
                <a:solidFill>
                  <a:srgbClr val="38751C"/>
                </a:solidFill>
              </a:rPr>
              <a:t>-2.5</a:t>
            </a:r>
            <a:r>
              <a:rPr sz="1800" spc="-4" dirty="0">
                <a:solidFill>
                  <a:srgbClr val="0000FF"/>
                </a:solidFill>
              </a:rPr>
              <a:t>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1978" y="2578794"/>
            <a:ext cx="2546033" cy="1051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2466">
              <a:lnSpc>
                <a:spcPts val="1875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682466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682466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682466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5234" y="3629959"/>
            <a:ext cx="501491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?,…]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01978" y="2578794"/>
            <a:ext cx="2546033" cy="1117759"/>
          </a:xfrm>
          <a:custGeom>
            <a:avLst/>
            <a:gdLst/>
            <a:ahLst/>
            <a:cxnLst/>
            <a:rect l="l" t="t" r="r" b="b"/>
            <a:pathLst>
              <a:path w="3394709" h="1490345">
                <a:moveTo>
                  <a:pt x="0" y="0"/>
                </a:moveTo>
                <a:lnTo>
                  <a:pt x="3394493" y="0"/>
                </a:lnTo>
                <a:lnTo>
                  <a:pt x="3394493" y="1489796"/>
                </a:lnTo>
                <a:lnTo>
                  <a:pt x="0" y="14897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54040" y="3150293"/>
            <a:ext cx="1717478" cy="404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46898" y="3143148"/>
            <a:ext cx="1732121" cy="419100"/>
          </a:xfrm>
          <a:custGeom>
            <a:avLst/>
            <a:gdLst/>
            <a:ahLst/>
            <a:cxnLst/>
            <a:rect l="l" t="t" r="r" b="b"/>
            <a:pathLst>
              <a:path w="2309495" h="558800">
                <a:moveTo>
                  <a:pt x="0" y="0"/>
                </a:moveTo>
                <a:lnTo>
                  <a:pt x="2309020" y="0"/>
                </a:lnTo>
                <a:lnTo>
                  <a:pt x="2309020" y="558573"/>
                </a:lnTo>
                <a:lnTo>
                  <a:pt x="0" y="55857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01978" y="2578794"/>
            <a:ext cx="2546033" cy="50638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4291" rIns="0" bIns="0" rtlCol="0">
            <a:spAutoFit/>
          </a:bodyPr>
          <a:lstStyle/>
          <a:p>
            <a:pPr marL="60484">
              <a:spcBef>
                <a:spcPts val="349"/>
              </a:spcBef>
            </a:pPr>
            <a:r>
              <a:rPr sz="1500" spc="-4" dirty="0">
                <a:solidFill>
                  <a:srgbClr val="38751C"/>
                </a:solidFill>
              </a:rPr>
              <a:t>(</a:t>
            </a:r>
            <a:r>
              <a:rPr sz="1500" spc="-4" dirty="0">
                <a:solidFill>
                  <a:srgbClr val="7030A0"/>
                </a:solidFill>
              </a:rPr>
              <a:t>1.25322</a:t>
            </a:r>
            <a:r>
              <a:rPr sz="1500" spc="-4" dirty="0">
                <a:solidFill>
                  <a:srgbClr val="FF0000"/>
                </a:solidFill>
              </a:rPr>
              <a:t> </a:t>
            </a:r>
            <a:r>
              <a:rPr sz="1500" dirty="0">
                <a:solidFill>
                  <a:srgbClr val="38751C"/>
                </a:solidFill>
              </a:rPr>
              <a:t>-</a:t>
            </a:r>
            <a:r>
              <a:rPr sz="1500" spc="-4" dirty="0">
                <a:solidFill>
                  <a:srgbClr val="38751C"/>
                </a:solidFill>
              </a:rPr>
              <a:t> </a:t>
            </a:r>
            <a:r>
              <a:rPr sz="1500" spc="-4" dirty="0">
                <a:solidFill>
                  <a:srgbClr val="FF0000"/>
                </a:solidFill>
              </a:rPr>
              <a:t>1.25347</a:t>
            </a:r>
            <a:r>
              <a:rPr sz="1500" spc="-4" dirty="0">
                <a:solidFill>
                  <a:srgbClr val="38751C"/>
                </a:solidFill>
              </a:rPr>
              <a:t>)/0.0001</a:t>
            </a:r>
            <a:endParaRPr sz="1500" dirty="0">
              <a:solidFill>
                <a:prstClr val="black"/>
              </a:solidFill>
            </a:endParaRPr>
          </a:p>
          <a:p>
            <a:pPr marL="60484"/>
            <a:r>
              <a:rPr sz="1500" spc="-4" dirty="0">
                <a:solidFill>
                  <a:srgbClr val="38751C"/>
                </a:solidFill>
              </a:rPr>
              <a:t>=</a:t>
            </a:r>
            <a:r>
              <a:rPr sz="1500" spc="-64" dirty="0">
                <a:solidFill>
                  <a:srgbClr val="38751C"/>
                </a:solidFill>
              </a:rPr>
              <a:t> </a:t>
            </a:r>
            <a:r>
              <a:rPr sz="1500" spc="-4" dirty="0">
                <a:solidFill>
                  <a:srgbClr val="38751C"/>
                </a:solidFill>
              </a:rPr>
              <a:t>-2.5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60864" y="2092299"/>
            <a:ext cx="500063" cy="478155"/>
          </a:xfrm>
          <a:custGeom>
            <a:avLst/>
            <a:gdLst/>
            <a:ahLst/>
            <a:cxnLst/>
            <a:rect l="l" t="t" r="r" b="b"/>
            <a:pathLst>
              <a:path w="666750" h="637539">
                <a:moveTo>
                  <a:pt x="666398" y="637008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37446" y="2069899"/>
            <a:ext cx="31909" cy="30956"/>
          </a:xfrm>
          <a:custGeom>
            <a:avLst/>
            <a:gdLst/>
            <a:ahLst/>
            <a:cxnLst/>
            <a:rect l="l" t="t" r="r" b="b"/>
            <a:pathLst>
              <a:path w="42545" h="41275">
                <a:moveTo>
                  <a:pt x="42099" y="18494"/>
                </a:moveTo>
                <a:lnTo>
                  <a:pt x="0" y="0"/>
                </a:lnTo>
                <a:lnTo>
                  <a:pt x="20374" y="41239"/>
                </a:lnTo>
                <a:lnTo>
                  <a:pt x="42099" y="1849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21487" y="1152892"/>
            <a:ext cx="6701025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33350"/>
            <a:r>
              <a:rPr sz="1800" b="1" spc="-4" dirty="0"/>
              <a:t>current</a:t>
            </a:r>
            <a:r>
              <a:rPr sz="1800" b="1" spc="-53" dirty="0"/>
              <a:t> </a:t>
            </a:r>
            <a:r>
              <a:rPr sz="1800" b="1" spc="-4" dirty="0"/>
              <a:t>W:</a:t>
            </a:r>
            <a:endParaRPr sz="1800"/>
          </a:p>
        </p:txBody>
      </p:sp>
      <p:sp>
        <p:nvSpPr>
          <p:cNvPr id="15" name="object 15"/>
          <p:cNvSpPr txBox="1"/>
          <p:nvPr/>
        </p:nvSpPr>
        <p:spPr>
          <a:xfrm>
            <a:off x="1345538" y="1693857"/>
            <a:ext cx="136540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0000"/>
                </a:solidFill>
              </a:rPr>
              <a:t>loss</a:t>
            </a:r>
            <a:r>
              <a:rPr sz="1800" b="1" spc="-45" dirty="0">
                <a:solidFill>
                  <a:srgbClr val="FF0000"/>
                </a:solidFill>
              </a:rPr>
              <a:t> </a:t>
            </a:r>
            <a:r>
              <a:rPr sz="1800" b="1" spc="-4" dirty="0">
                <a:solidFill>
                  <a:srgbClr val="FF0000"/>
                </a:solidFill>
              </a:rPr>
              <a:t>1.25347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88096" y="1115697"/>
            <a:ext cx="0" cy="3298984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31483" y="1150932"/>
            <a:ext cx="172735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W + h </a:t>
            </a:r>
            <a:r>
              <a:rPr sz="1800" spc="-4" dirty="0">
                <a:solidFill>
                  <a:prstClr val="black"/>
                </a:solidFill>
              </a:rPr>
              <a:t>(first</a:t>
            </a:r>
            <a:r>
              <a:rPr sz="1800" spc="-41" dirty="0">
                <a:solidFill>
                  <a:prstClr val="black"/>
                </a:solidFill>
              </a:rPr>
              <a:t> </a:t>
            </a:r>
            <a:r>
              <a:rPr sz="1800" dirty="0">
                <a:solidFill>
                  <a:prstClr val="black"/>
                </a:solidFill>
              </a:rPr>
              <a:t>dim)</a:t>
            </a:r>
            <a:r>
              <a:rPr sz="1800" b="1" dirty="0">
                <a:solidFill>
                  <a:prstClr val="black"/>
                </a:solidFill>
              </a:rPr>
              <a:t>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31482" y="1693857"/>
            <a:ext cx="1550670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 +</a:t>
            </a:r>
            <a:r>
              <a:rPr sz="1800" spc="-34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0.0001</a:t>
            </a:r>
            <a:r>
              <a:rPr sz="1800" spc="-4" dirty="0">
                <a:solidFill>
                  <a:prstClr val="black"/>
                </a:solidFill>
              </a:rPr>
              <a:t>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7030A0"/>
                </a:solidFill>
              </a:rPr>
              <a:t>loss</a:t>
            </a:r>
            <a:r>
              <a:rPr sz="1800" b="1" spc="-45" dirty="0">
                <a:solidFill>
                  <a:srgbClr val="7030A0"/>
                </a:solidFill>
              </a:rPr>
              <a:t> </a:t>
            </a:r>
            <a:r>
              <a:rPr sz="1800" b="1" spc="-4" dirty="0">
                <a:solidFill>
                  <a:srgbClr val="7030A0"/>
                </a:solidFill>
              </a:rPr>
              <a:t>1.25322</a:t>
            </a:r>
            <a:endParaRPr sz="1800" dirty="0">
              <a:solidFill>
                <a:srgbClr val="7030A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96767" y="1131653"/>
            <a:ext cx="0" cy="3319939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ABCFC8-F1E9-E895-5FEA-E21FF311BD33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numerically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49EB198F-526B-A0BB-7201-9113021912C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49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2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1967" y="1185827"/>
            <a:ext cx="2619954" cy="360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9117" y="2271677"/>
            <a:ext cx="2572070" cy="619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9117" y="1643027"/>
            <a:ext cx="2571750" cy="621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9117" y="2900327"/>
            <a:ext cx="2571750" cy="5866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46045" y="3471826"/>
            <a:ext cx="2299333" cy="300074"/>
          </a:xfrm>
          <a:prstGeom prst="rect">
            <a:avLst/>
          </a:prstGeom>
        </p:spPr>
        <p:txBody>
          <a:bodyPr wrap="none" lIns="68573" tIns="34286" rIns="68573" bIns="34286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500" dirty="0">
                <a:cs typeface="Arial" charset="0"/>
              </a:rPr>
              <a:t>[Deng et al. CVPR 2009]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03940" y="1585877"/>
            <a:ext cx="3023483" cy="2377566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marL="257149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en-US" sz="1500" dirty="0">
                <a:cs typeface="Arial" charset="0"/>
              </a:rPr>
              <a:t>~14 million labeled images, 20k classes</a:t>
            </a:r>
          </a:p>
          <a:p>
            <a:pPr marL="257149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endParaRPr lang="en-US" sz="1500" dirty="0">
              <a:cs typeface="Arial" charset="0"/>
            </a:endParaRPr>
          </a:p>
          <a:p>
            <a:pPr marL="257149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en-US" sz="1500" dirty="0">
                <a:cs typeface="Arial" charset="0"/>
              </a:rPr>
              <a:t>Images gathered from Internet</a:t>
            </a:r>
          </a:p>
          <a:p>
            <a:pPr marL="257149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endParaRPr lang="en-US" sz="1500" dirty="0">
              <a:cs typeface="Arial" charset="0"/>
            </a:endParaRPr>
          </a:p>
          <a:p>
            <a:pPr marL="257149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en-US" sz="1500" dirty="0">
                <a:cs typeface="Arial" charset="0"/>
              </a:rPr>
              <a:t>Human labels via Amazon Mechanical Turk </a:t>
            </a:r>
          </a:p>
          <a:p>
            <a:pPr marL="257149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endParaRPr lang="en-US" sz="1500" dirty="0">
              <a:cs typeface="Arial" charset="0"/>
            </a:endParaRPr>
          </a:p>
          <a:p>
            <a:pPr marL="257149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en-US" sz="1500" dirty="0">
                <a:cs typeface="Arial" charset="0"/>
              </a:rPr>
              <a:t>Challenge: 1.2 million training images, 1000 classes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701" y="4544452"/>
            <a:ext cx="6915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cs typeface="Arial" charset="0"/>
              </a:rPr>
              <a:t>A. </a:t>
            </a:r>
            <a:r>
              <a:rPr lang="en-US" sz="1350" dirty="0" err="1">
                <a:cs typeface="Arial" charset="0"/>
              </a:rPr>
              <a:t>Krizhevsky</a:t>
            </a:r>
            <a:r>
              <a:rPr lang="en-US" sz="1350" dirty="0">
                <a:cs typeface="Arial" charset="0"/>
              </a:rPr>
              <a:t>, I. </a:t>
            </a:r>
            <a:r>
              <a:rPr lang="en-US" sz="1350" dirty="0" err="1">
                <a:cs typeface="Arial" charset="0"/>
              </a:rPr>
              <a:t>Sutskever</a:t>
            </a:r>
            <a:r>
              <a:rPr lang="en-US" sz="1350" dirty="0">
                <a:cs typeface="Arial" charset="0"/>
              </a:rPr>
              <a:t>, and G. Hinton, </a:t>
            </a:r>
            <a:r>
              <a:rPr lang="en-US" sz="1350" dirty="0">
                <a:cs typeface="Arial" charset="0"/>
                <a:hlinkClick r:id="rId6"/>
              </a:rPr>
              <a:t>ImageNet Classification with Deep Convolutional Neural Networks</a:t>
            </a:r>
            <a:r>
              <a:rPr lang="en-US" sz="1350" dirty="0">
                <a:cs typeface="Arial" charset="0"/>
              </a:rPr>
              <a:t>, NIPS 2012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43000" y="4953063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dirty="0">
                <a:solidFill>
                  <a:sysClr val="windowText" lastClr="000000"/>
                </a:solidFill>
              </a:rPr>
              <a:t>Lana </a:t>
            </a:r>
            <a:r>
              <a:rPr lang="en-US" sz="788" dirty="0" err="1">
                <a:solidFill>
                  <a:sysClr val="windowText" lastClr="000000"/>
                </a:solidFill>
              </a:rPr>
              <a:t>Lazebnik</a:t>
            </a:r>
            <a:endParaRPr lang="en-US" sz="788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B666E5-5959-2D6E-D111-C5606CD61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Challenge 2012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8F291D8-7E6B-2B50-8C64-11CB4939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98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75232" y="1140619"/>
            <a:ext cx="1414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0000FF"/>
                </a:solidFill>
              </a:rPr>
              <a:t>gradient</a:t>
            </a:r>
            <a:r>
              <a:rPr sz="1800" b="1" spc="-49" dirty="0">
                <a:solidFill>
                  <a:srgbClr val="0000FF"/>
                </a:solidFill>
              </a:rPr>
              <a:t> </a:t>
            </a:r>
            <a:r>
              <a:rPr sz="1800" b="1" spc="-4" dirty="0">
                <a:solidFill>
                  <a:srgbClr val="0000FF"/>
                </a:solidFill>
              </a:rPr>
              <a:t>dW: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5234" y="1683543"/>
            <a:ext cx="539591" cy="2423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[-2.5,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?,…]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538" y="1104750"/>
            <a:ext cx="11615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current</a:t>
            </a:r>
            <a:r>
              <a:rPr sz="1800" b="1" spc="-53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5538" y="1647675"/>
            <a:ext cx="136540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0000"/>
                </a:solidFill>
              </a:rPr>
              <a:t>loss</a:t>
            </a:r>
            <a:r>
              <a:rPr sz="1800" b="1" spc="-45" dirty="0">
                <a:solidFill>
                  <a:srgbClr val="FF0000"/>
                </a:solidFill>
              </a:rPr>
              <a:t> </a:t>
            </a:r>
            <a:r>
              <a:rPr sz="1800" b="1" spc="-4" dirty="0">
                <a:solidFill>
                  <a:srgbClr val="FF0000"/>
                </a:solidFill>
              </a:rPr>
              <a:t>1.25347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88096" y="1069515"/>
            <a:ext cx="0" cy="3298984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02884" y="1104750"/>
            <a:ext cx="209597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W + h </a:t>
            </a:r>
            <a:r>
              <a:rPr sz="1800" spc="-4" dirty="0">
                <a:solidFill>
                  <a:prstClr val="black"/>
                </a:solidFill>
              </a:rPr>
              <a:t>(second</a:t>
            </a:r>
            <a:r>
              <a:rPr sz="1800" spc="-19" dirty="0">
                <a:solidFill>
                  <a:prstClr val="black"/>
                </a:solidFill>
              </a:rPr>
              <a:t> </a:t>
            </a:r>
            <a:r>
              <a:rPr sz="1800" spc="-4" dirty="0">
                <a:solidFill>
                  <a:prstClr val="black"/>
                </a:solidFill>
              </a:rPr>
              <a:t>dim)</a:t>
            </a:r>
            <a:r>
              <a:rPr sz="1800" b="1" spc="-4" dirty="0">
                <a:solidFill>
                  <a:prstClr val="black"/>
                </a:solidFill>
              </a:rPr>
              <a:t>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02884" y="1647675"/>
            <a:ext cx="156352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 +</a:t>
            </a:r>
            <a:r>
              <a:rPr sz="1800" spc="-34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0.0001</a:t>
            </a:r>
            <a:r>
              <a:rPr sz="1800" spc="-4" dirty="0">
                <a:solidFill>
                  <a:prstClr val="black"/>
                </a:solidFill>
              </a:rPr>
              <a:t>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C000"/>
                </a:solidFill>
              </a:rPr>
              <a:t>loss</a:t>
            </a:r>
            <a:r>
              <a:rPr sz="1800" b="1" spc="-45" dirty="0">
                <a:solidFill>
                  <a:srgbClr val="FFC000"/>
                </a:solidFill>
              </a:rPr>
              <a:t> </a:t>
            </a:r>
            <a:r>
              <a:rPr sz="1800" b="1" spc="-4" dirty="0">
                <a:solidFill>
                  <a:srgbClr val="FFC000"/>
                </a:solidFill>
              </a:rPr>
              <a:t>1.25353</a:t>
            </a:r>
            <a:endParaRPr sz="1800" dirty="0">
              <a:solidFill>
                <a:srgbClr val="FFC0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11067" y="1085471"/>
            <a:ext cx="0" cy="3319939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D0B9F3-51A4-43CA-9F28-FAD35D3AF6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98CB5E-2C00-A9B6-4C32-99ED405A229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numerically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E958FEB-199C-5726-54C4-D2D7F5689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1709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75232" y="1297639"/>
            <a:ext cx="1414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0000FF"/>
                </a:solidFill>
              </a:rPr>
              <a:t>gradient</a:t>
            </a:r>
            <a:r>
              <a:rPr sz="1800" b="1" spc="-49" dirty="0">
                <a:solidFill>
                  <a:srgbClr val="0000FF"/>
                </a:solidFill>
              </a:rPr>
              <a:t> </a:t>
            </a:r>
            <a:r>
              <a:rPr sz="1800" b="1" spc="-4" dirty="0">
                <a:solidFill>
                  <a:srgbClr val="0000FF"/>
                </a:solidFill>
              </a:rPr>
              <a:t>dW: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5234" y="1840563"/>
            <a:ext cx="539591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[-2.5,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b="1" spc="-4" dirty="0">
                <a:solidFill>
                  <a:srgbClr val="38751C"/>
                </a:solidFill>
              </a:rPr>
              <a:t>0.6</a:t>
            </a:r>
            <a:r>
              <a:rPr sz="1800" spc="-4" dirty="0">
                <a:solidFill>
                  <a:srgbClr val="0000FF"/>
                </a:solidFill>
              </a:rPr>
              <a:t>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01978" y="2918231"/>
            <a:ext cx="2546033" cy="1085393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682466">
              <a:lnSpc>
                <a:spcPts val="2149"/>
              </a:lnSpc>
              <a:spcBef>
                <a:spcPts val="64"/>
              </a:spcBef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682466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682466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682466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5234" y="4012260"/>
            <a:ext cx="5014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srgbClr val="0000FF"/>
                </a:solidFill>
              </a:rPr>
              <a:t>?,…]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01978" y="2918231"/>
            <a:ext cx="2546033" cy="1117759"/>
          </a:xfrm>
          <a:custGeom>
            <a:avLst/>
            <a:gdLst/>
            <a:ahLst/>
            <a:cxnLst/>
            <a:rect l="l" t="t" r="r" b="b"/>
            <a:pathLst>
              <a:path w="3394709" h="1490345">
                <a:moveTo>
                  <a:pt x="0" y="0"/>
                </a:moveTo>
                <a:lnTo>
                  <a:pt x="3394493" y="0"/>
                </a:lnTo>
                <a:lnTo>
                  <a:pt x="3394493" y="1489796"/>
                </a:lnTo>
                <a:lnTo>
                  <a:pt x="0" y="14897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54040" y="3489730"/>
            <a:ext cx="1717478" cy="404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46898" y="3482585"/>
            <a:ext cx="1732121" cy="419100"/>
          </a:xfrm>
          <a:custGeom>
            <a:avLst/>
            <a:gdLst/>
            <a:ahLst/>
            <a:cxnLst/>
            <a:rect l="l" t="t" r="r" b="b"/>
            <a:pathLst>
              <a:path w="2309495" h="558800">
                <a:moveTo>
                  <a:pt x="0" y="0"/>
                </a:moveTo>
                <a:lnTo>
                  <a:pt x="2309020" y="0"/>
                </a:lnTo>
                <a:lnTo>
                  <a:pt x="2309020" y="558573"/>
                </a:lnTo>
                <a:lnTo>
                  <a:pt x="0" y="55857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46327" y="2312905"/>
            <a:ext cx="247174" cy="499110"/>
          </a:xfrm>
          <a:custGeom>
            <a:avLst/>
            <a:gdLst/>
            <a:ahLst/>
            <a:cxnLst/>
            <a:rect l="l" t="t" r="r" b="b"/>
            <a:pathLst>
              <a:path w="329565" h="665480">
                <a:moveTo>
                  <a:pt x="329249" y="665476"/>
                </a:moveTo>
                <a:lnTo>
                  <a:pt x="0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531946" y="2283848"/>
            <a:ext cx="25241" cy="34290"/>
          </a:xfrm>
          <a:custGeom>
            <a:avLst/>
            <a:gdLst/>
            <a:ahLst/>
            <a:cxnLst/>
            <a:rect l="l" t="t" r="r" b="b"/>
            <a:pathLst>
              <a:path w="33654" h="45719">
                <a:moveTo>
                  <a:pt x="33274" y="31767"/>
                </a:moveTo>
                <a:lnTo>
                  <a:pt x="0" y="0"/>
                </a:lnTo>
                <a:lnTo>
                  <a:pt x="5074" y="45719"/>
                </a:lnTo>
                <a:lnTo>
                  <a:pt x="33274" y="31767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221487" y="1263730"/>
            <a:ext cx="6701025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33350"/>
            <a:r>
              <a:rPr sz="1800" b="1" spc="-4" dirty="0"/>
              <a:t>current</a:t>
            </a:r>
            <a:r>
              <a:rPr sz="1800" b="1" spc="-53" dirty="0"/>
              <a:t> </a:t>
            </a:r>
            <a:r>
              <a:rPr sz="1800" b="1" spc="-4" dirty="0"/>
              <a:t>W:</a:t>
            </a:r>
            <a:endParaRPr sz="1800"/>
          </a:p>
        </p:txBody>
      </p:sp>
      <p:sp>
        <p:nvSpPr>
          <p:cNvPr id="14" name="object 14"/>
          <p:cNvSpPr txBox="1"/>
          <p:nvPr/>
        </p:nvSpPr>
        <p:spPr>
          <a:xfrm>
            <a:off x="1345538" y="1804695"/>
            <a:ext cx="136540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0000"/>
                </a:solidFill>
              </a:rPr>
              <a:t>loss</a:t>
            </a:r>
            <a:r>
              <a:rPr sz="1800" b="1" spc="-45" dirty="0">
                <a:solidFill>
                  <a:srgbClr val="FF0000"/>
                </a:solidFill>
              </a:rPr>
              <a:t> </a:t>
            </a:r>
            <a:r>
              <a:rPr sz="1800" b="1" spc="-4" dirty="0">
                <a:solidFill>
                  <a:srgbClr val="FF0000"/>
                </a:solidFill>
              </a:rPr>
              <a:t>1.25347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88096" y="1226535"/>
            <a:ext cx="0" cy="3298984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02884" y="1261770"/>
            <a:ext cx="209597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W + h </a:t>
            </a:r>
            <a:r>
              <a:rPr sz="1800" spc="-4" dirty="0">
                <a:solidFill>
                  <a:prstClr val="black"/>
                </a:solidFill>
              </a:rPr>
              <a:t>(second</a:t>
            </a:r>
            <a:r>
              <a:rPr sz="1800" spc="-19" dirty="0">
                <a:solidFill>
                  <a:prstClr val="black"/>
                </a:solidFill>
              </a:rPr>
              <a:t> </a:t>
            </a:r>
            <a:r>
              <a:rPr sz="1800" spc="-4" dirty="0">
                <a:solidFill>
                  <a:prstClr val="black"/>
                </a:solidFill>
              </a:rPr>
              <a:t>dim)</a:t>
            </a:r>
            <a:r>
              <a:rPr sz="1800" b="1" spc="-4" dirty="0">
                <a:solidFill>
                  <a:prstClr val="black"/>
                </a:solidFill>
              </a:rPr>
              <a:t>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02884" y="1804695"/>
            <a:ext cx="156352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 +</a:t>
            </a:r>
            <a:r>
              <a:rPr sz="1800" spc="-34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0.0001</a:t>
            </a:r>
            <a:r>
              <a:rPr sz="1800" spc="-4" dirty="0">
                <a:solidFill>
                  <a:prstClr val="black"/>
                </a:solidFill>
              </a:rPr>
              <a:t>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C000"/>
                </a:solidFill>
              </a:rPr>
              <a:t>loss</a:t>
            </a:r>
            <a:r>
              <a:rPr sz="1800" b="1" spc="-45" dirty="0">
                <a:solidFill>
                  <a:srgbClr val="FFC000"/>
                </a:solidFill>
              </a:rPr>
              <a:t> </a:t>
            </a:r>
            <a:r>
              <a:rPr sz="1800" b="1" spc="-4" dirty="0">
                <a:solidFill>
                  <a:srgbClr val="FFC000"/>
                </a:solidFill>
              </a:rPr>
              <a:t>1.25353</a:t>
            </a:r>
            <a:endParaRPr sz="1800" dirty="0">
              <a:solidFill>
                <a:srgbClr val="FFC0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11067" y="1242491"/>
            <a:ext cx="0" cy="3319939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01978" y="2918231"/>
            <a:ext cx="2546033" cy="506388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44291" rIns="0" bIns="0" rtlCol="0">
            <a:spAutoFit/>
          </a:bodyPr>
          <a:lstStyle/>
          <a:p>
            <a:pPr marL="60484">
              <a:spcBef>
                <a:spcPts val="349"/>
              </a:spcBef>
            </a:pPr>
            <a:r>
              <a:rPr sz="1500" spc="-4" dirty="0">
                <a:solidFill>
                  <a:srgbClr val="38751C"/>
                </a:solidFill>
              </a:rPr>
              <a:t>(</a:t>
            </a:r>
            <a:r>
              <a:rPr sz="1500" spc="-4" dirty="0">
                <a:solidFill>
                  <a:srgbClr val="FFC000"/>
                </a:solidFill>
              </a:rPr>
              <a:t>1.25353</a:t>
            </a:r>
            <a:r>
              <a:rPr sz="1500" spc="-4" dirty="0">
                <a:solidFill>
                  <a:srgbClr val="FF0000"/>
                </a:solidFill>
              </a:rPr>
              <a:t> </a:t>
            </a:r>
            <a:r>
              <a:rPr sz="1500" dirty="0">
                <a:solidFill>
                  <a:srgbClr val="38751C"/>
                </a:solidFill>
              </a:rPr>
              <a:t>-</a:t>
            </a:r>
            <a:r>
              <a:rPr sz="1500" spc="-4" dirty="0">
                <a:solidFill>
                  <a:srgbClr val="38751C"/>
                </a:solidFill>
              </a:rPr>
              <a:t> </a:t>
            </a:r>
            <a:r>
              <a:rPr sz="1500" spc="-4" dirty="0">
                <a:solidFill>
                  <a:srgbClr val="FF0000"/>
                </a:solidFill>
              </a:rPr>
              <a:t>1.25347</a:t>
            </a:r>
            <a:r>
              <a:rPr sz="1500" spc="-4" dirty="0">
                <a:solidFill>
                  <a:srgbClr val="38751C"/>
                </a:solidFill>
              </a:rPr>
              <a:t>)/0.0001</a:t>
            </a:r>
            <a:endParaRPr sz="1500" dirty="0">
              <a:solidFill>
                <a:prstClr val="black"/>
              </a:solidFill>
            </a:endParaRPr>
          </a:p>
          <a:p>
            <a:pPr marL="60484"/>
            <a:r>
              <a:rPr sz="1500" spc="-4" dirty="0">
                <a:solidFill>
                  <a:srgbClr val="38751C"/>
                </a:solidFill>
              </a:rPr>
              <a:t>=</a:t>
            </a:r>
            <a:r>
              <a:rPr sz="1500" spc="-68" dirty="0">
                <a:solidFill>
                  <a:srgbClr val="38751C"/>
                </a:solidFill>
              </a:rPr>
              <a:t> </a:t>
            </a:r>
            <a:r>
              <a:rPr sz="1500" spc="-4" dirty="0">
                <a:solidFill>
                  <a:srgbClr val="38751C"/>
                </a:solidFill>
              </a:rPr>
              <a:t>0.6</a:t>
            </a:r>
            <a:endParaRPr sz="15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4630878-E60A-E3C8-CE57-506CCAFEECC3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numerically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E1E2C5AC-0255-1F3B-A509-E48E8F290979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12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75232" y="1214507"/>
            <a:ext cx="1414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0000FF"/>
                </a:solidFill>
              </a:rPr>
              <a:t>gradient</a:t>
            </a:r>
            <a:r>
              <a:rPr sz="1800" b="1" spc="-49" dirty="0">
                <a:solidFill>
                  <a:srgbClr val="0000FF"/>
                </a:solidFill>
              </a:rPr>
              <a:t> </a:t>
            </a:r>
            <a:r>
              <a:rPr sz="1800" b="1" spc="-4" dirty="0">
                <a:solidFill>
                  <a:srgbClr val="0000FF"/>
                </a:solidFill>
              </a:rPr>
              <a:t>dW: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5234" y="1757431"/>
            <a:ext cx="539591" cy="2423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[-2.5,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0.6,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?,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?,…]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538" y="1178638"/>
            <a:ext cx="11615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current</a:t>
            </a:r>
            <a:r>
              <a:rPr sz="1800" b="1" spc="-53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5538" y="1721563"/>
            <a:ext cx="136540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0000"/>
                </a:solidFill>
              </a:rPr>
              <a:t>loss</a:t>
            </a:r>
            <a:r>
              <a:rPr sz="1800" b="1" spc="-45" dirty="0">
                <a:solidFill>
                  <a:srgbClr val="FF0000"/>
                </a:solidFill>
              </a:rPr>
              <a:t> </a:t>
            </a:r>
            <a:r>
              <a:rPr sz="1800" b="1" spc="-4" dirty="0">
                <a:solidFill>
                  <a:srgbClr val="FF0000"/>
                </a:solidFill>
              </a:rPr>
              <a:t>1.25347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88096" y="1143403"/>
            <a:ext cx="0" cy="3298984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02884" y="1178638"/>
            <a:ext cx="180355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W + h </a:t>
            </a:r>
            <a:r>
              <a:rPr sz="1800" spc="-4" dirty="0">
                <a:solidFill>
                  <a:prstClr val="black"/>
                </a:solidFill>
              </a:rPr>
              <a:t>(third</a:t>
            </a:r>
            <a:r>
              <a:rPr sz="1800" spc="-41" dirty="0">
                <a:solidFill>
                  <a:prstClr val="black"/>
                </a:solidFill>
              </a:rPr>
              <a:t> </a:t>
            </a:r>
            <a:r>
              <a:rPr sz="1800" dirty="0">
                <a:solidFill>
                  <a:prstClr val="black"/>
                </a:solidFill>
              </a:rPr>
              <a:t>dim)</a:t>
            </a:r>
            <a:r>
              <a:rPr sz="1800" b="1" dirty="0">
                <a:solidFill>
                  <a:prstClr val="black"/>
                </a:solidFill>
              </a:rPr>
              <a:t>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02884" y="1721563"/>
            <a:ext cx="148732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 +</a:t>
            </a:r>
            <a:r>
              <a:rPr sz="1800" spc="-38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0.0001</a:t>
            </a:r>
            <a:r>
              <a:rPr sz="1800" spc="-4" dirty="0">
                <a:solidFill>
                  <a:prstClr val="black"/>
                </a:solidFill>
              </a:rPr>
              <a:t>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 dirty="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00B0F0"/>
                </a:solidFill>
              </a:rPr>
              <a:t>loss</a:t>
            </a:r>
            <a:r>
              <a:rPr sz="1800" b="1" spc="-45" dirty="0">
                <a:solidFill>
                  <a:srgbClr val="00B0F0"/>
                </a:solidFill>
              </a:rPr>
              <a:t> </a:t>
            </a:r>
            <a:r>
              <a:rPr sz="1800" b="1" spc="-4" dirty="0">
                <a:solidFill>
                  <a:srgbClr val="00B0F0"/>
                </a:solidFill>
              </a:rPr>
              <a:t>1.25347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11067" y="1159359"/>
            <a:ext cx="0" cy="3319939"/>
          </a:xfrm>
          <a:custGeom>
            <a:avLst/>
            <a:gdLst/>
            <a:ahLst/>
            <a:cxnLst/>
            <a:rect l="l" t="t" r="r" b="b"/>
            <a:pathLst>
              <a:path h="4426585">
                <a:moveTo>
                  <a:pt x="0" y="0"/>
                </a:moveTo>
                <a:lnTo>
                  <a:pt x="0" y="4426491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3DC958-E835-FB46-53D3-667746C6185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numerically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429EB0A-8C68-14C4-1758-DF46294C6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86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1487" y="1206021"/>
            <a:ext cx="6701025" cy="606408"/>
          </a:xfrm>
          <a:prstGeom prst="rect">
            <a:avLst/>
          </a:prstGeom>
        </p:spPr>
        <p:txBody>
          <a:bodyPr spcFirstLastPara="1" vert="horz" wrap="square" lIns="0" tIns="143343" rIns="0" bIns="0" rtlCol="0" anchor="ctr" anchorCtr="0">
            <a:spAutoFit/>
          </a:bodyPr>
          <a:lstStyle/>
          <a:p>
            <a:pPr marL="294323"/>
            <a:r>
              <a:rPr spc="-4" dirty="0"/>
              <a:t>The loss is just a function of</a:t>
            </a:r>
            <a:r>
              <a:rPr spc="38" dirty="0"/>
              <a:t> </a:t>
            </a:r>
            <a:r>
              <a:rPr spc="-4" dirty="0"/>
              <a:t>W:</a:t>
            </a:r>
          </a:p>
        </p:txBody>
      </p:sp>
      <p:sp>
        <p:nvSpPr>
          <p:cNvPr id="5" name="object 5"/>
          <p:cNvSpPr/>
          <p:nvPr/>
        </p:nvSpPr>
        <p:spPr>
          <a:xfrm>
            <a:off x="1499474" y="2348848"/>
            <a:ext cx="3344862" cy="358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99474" y="2765679"/>
            <a:ext cx="1954683" cy="322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0448" y="1870294"/>
            <a:ext cx="2582789" cy="420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21885" y="3276860"/>
            <a:ext cx="650691" cy="295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59836" y="3258286"/>
            <a:ext cx="50196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9E270EB-498C-6B8A-70BE-CC4F4A20B2E8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analytically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76FA8A3-1750-0882-ED1C-E2EA69806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851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1487" y="1261439"/>
            <a:ext cx="6701025" cy="606408"/>
          </a:xfrm>
          <a:prstGeom prst="rect">
            <a:avLst/>
          </a:prstGeom>
        </p:spPr>
        <p:txBody>
          <a:bodyPr spcFirstLastPara="1" vert="horz" wrap="square" lIns="0" tIns="143343" rIns="0" bIns="0" rtlCol="0" anchor="ctr" anchorCtr="0">
            <a:spAutoFit/>
          </a:bodyPr>
          <a:lstStyle/>
          <a:p>
            <a:pPr marL="294323"/>
            <a:r>
              <a:rPr spc="-4" dirty="0"/>
              <a:t>The loss is just a function of</a:t>
            </a:r>
            <a:r>
              <a:rPr spc="38" dirty="0"/>
              <a:t> </a:t>
            </a:r>
            <a:r>
              <a:rPr spc="-4" dirty="0"/>
              <a:t>W:</a:t>
            </a:r>
          </a:p>
        </p:txBody>
      </p:sp>
      <p:sp>
        <p:nvSpPr>
          <p:cNvPr id="5" name="object 5"/>
          <p:cNvSpPr/>
          <p:nvPr/>
        </p:nvSpPr>
        <p:spPr>
          <a:xfrm>
            <a:off x="1499474" y="2404266"/>
            <a:ext cx="3344862" cy="358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99474" y="2821097"/>
            <a:ext cx="1954683" cy="322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30448" y="1925712"/>
            <a:ext cx="2582789" cy="4203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33436" y="2341699"/>
            <a:ext cx="2646950" cy="22869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66034" y="2788424"/>
            <a:ext cx="2060734" cy="959644"/>
          </a:xfrm>
          <a:custGeom>
            <a:avLst/>
            <a:gdLst/>
            <a:ahLst/>
            <a:cxnLst/>
            <a:rect l="l" t="t" r="r" b="b"/>
            <a:pathLst>
              <a:path w="2747645" h="1279525">
                <a:moveTo>
                  <a:pt x="0" y="1279012"/>
                </a:moveTo>
                <a:lnTo>
                  <a:pt x="2747144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06480" y="2733693"/>
            <a:ext cx="137636" cy="97631"/>
          </a:xfrm>
          <a:custGeom>
            <a:avLst/>
            <a:gdLst/>
            <a:ahLst/>
            <a:cxnLst/>
            <a:rect l="l" t="t" r="r" b="b"/>
            <a:pathLst>
              <a:path w="183514" h="130175">
                <a:moveTo>
                  <a:pt x="53124" y="130027"/>
                </a:moveTo>
                <a:lnTo>
                  <a:pt x="183299" y="0"/>
                </a:lnTo>
                <a:lnTo>
                  <a:pt x="0" y="15924"/>
                </a:lnTo>
                <a:lnTo>
                  <a:pt x="53124" y="130027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21885" y="3332278"/>
            <a:ext cx="650691" cy="295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59836" y="3313704"/>
            <a:ext cx="2506980" cy="854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</a:t>
            </a:r>
            <a:endParaRPr sz="1800">
              <a:solidFill>
                <a:prstClr val="black"/>
              </a:solidFill>
            </a:endParaRPr>
          </a:p>
          <a:p>
            <a:pPr>
              <a:spcBef>
                <a:spcPts val="11"/>
              </a:spcBef>
            </a:pPr>
            <a:endParaRPr sz="15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01604"/>
            <a:r>
              <a:rPr sz="2250" spc="-4" dirty="0">
                <a:solidFill>
                  <a:prstClr val="black"/>
                </a:solidFill>
              </a:rPr>
              <a:t>Calculus</a:t>
            </a:r>
            <a:endParaRPr sz="2250">
              <a:solidFill>
                <a:prstClr val="black"/>
              </a:solidFill>
            </a:endParaRPr>
          </a:p>
        </p:txBody>
      </p:sp>
      <p:sp>
        <p:nvSpPr>
          <p:cNvPr id="16" name="object 8"/>
          <p:cNvSpPr/>
          <p:nvPr/>
        </p:nvSpPr>
        <p:spPr>
          <a:xfrm>
            <a:off x="2856016" y="4549955"/>
            <a:ext cx="650691" cy="295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3598850" y="4559801"/>
            <a:ext cx="40576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=</a:t>
            </a:r>
            <a:r>
              <a:rPr sz="1800" spc="-71" dirty="0">
                <a:solidFill>
                  <a:prstClr val="black"/>
                </a:solidFill>
              </a:rPr>
              <a:t> </a:t>
            </a:r>
            <a:r>
              <a:rPr sz="1800" spc="-4" dirty="0">
                <a:solidFill>
                  <a:prstClr val="black"/>
                </a:solidFill>
              </a:rPr>
              <a:t>...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06C531-65CE-6A8F-F9DD-20ED1617403A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analytically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8E8CDB2-0E29-E4C9-E756-49E0DD37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54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156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075232" y="1186801"/>
            <a:ext cx="141446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srgbClr val="0000FF"/>
                </a:solidFill>
              </a:rPr>
              <a:t>gradient</a:t>
            </a:r>
            <a:r>
              <a:rPr sz="1800" b="1" spc="-49" dirty="0">
                <a:solidFill>
                  <a:srgbClr val="0000FF"/>
                </a:solidFill>
              </a:rPr>
              <a:t> </a:t>
            </a:r>
            <a:r>
              <a:rPr sz="1800" b="1" spc="-4" dirty="0">
                <a:solidFill>
                  <a:srgbClr val="0000FF"/>
                </a:solidFill>
              </a:rPr>
              <a:t>dW: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5234" y="1729725"/>
            <a:ext cx="768191" cy="2423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[-2.5,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0.6,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0,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0.2,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0.7,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-0.5,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1.1,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srgbClr val="0000FF"/>
                </a:solidFill>
              </a:rPr>
              <a:t>1.3,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-2.1,…]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538" y="1150932"/>
            <a:ext cx="11615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b="1" spc="-4" dirty="0">
                <a:solidFill>
                  <a:prstClr val="black"/>
                </a:solidFill>
              </a:rPr>
              <a:t>current</a:t>
            </a:r>
            <a:r>
              <a:rPr sz="1800" b="1" spc="-53" dirty="0">
                <a:solidFill>
                  <a:prstClr val="black"/>
                </a:solidFill>
              </a:rPr>
              <a:t> </a:t>
            </a:r>
            <a:r>
              <a:rPr sz="1800" b="1" spc="-4" dirty="0">
                <a:solidFill>
                  <a:prstClr val="black"/>
                </a:solidFill>
              </a:rPr>
              <a:t>W: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5538" y="1693857"/>
            <a:ext cx="1365409" cy="269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prstClr val="black"/>
                </a:solidFill>
              </a:rPr>
              <a:t>[0.34,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-1.11,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0.78,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0.12,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0.55,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2.81,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-3.1,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-1.5,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38"/>
              </a:lnSpc>
            </a:pPr>
            <a:r>
              <a:rPr sz="1800" spc="-4" dirty="0">
                <a:solidFill>
                  <a:prstClr val="black"/>
                </a:solidFill>
              </a:rPr>
              <a:t>0.33,…]</a:t>
            </a:r>
            <a:endParaRPr sz="1800">
              <a:solidFill>
                <a:prstClr val="black"/>
              </a:solidFill>
            </a:endParaRPr>
          </a:p>
          <a:p>
            <a:pPr marL="9525">
              <a:lnSpc>
                <a:spcPts val="2149"/>
              </a:lnSpc>
            </a:pPr>
            <a:r>
              <a:rPr sz="1800" b="1" spc="-4" dirty="0">
                <a:solidFill>
                  <a:srgbClr val="FF0000"/>
                </a:solidFill>
              </a:rPr>
              <a:t>loss</a:t>
            </a:r>
            <a:r>
              <a:rPr sz="1800" b="1" spc="-45" dirty="0">
                <a:solidFill>
                  <a:srgbClr val="FF0000"/>
                </a:solidFill>
              </a:rPr>
              <a:t> </a:t>
            </a:r>
            <a:r>
              <a:rPr sz="1800" b="1" spc="-4" dirty="0">
                <a:solidFill>
                  <a:srgbClr val="FF0000"/>
                </a:solidFill>
              </a:rPr>
              <a:t>1.25347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88096" y="1115697"/>
            <a:ext cx="0" cy="3298984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29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18036" y="1905054"/>
            <a:ext cx="1818733" cy="8207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2149"/>
              </a:lnSpc>
            </a:pPr>
            <a:r>
              <a:rPr sz="1800" spc="-4" dirty="0">
                <a:solidFill>
                  <a:srgbClr val="0000FF"/>
                </a:solidFill>
              </a:rPr>
              <a:t>dW =</a:t>
            </a:r>
            <a:r>
              <a:rPr sz="1800" spc="-68" dirty="0">
                <a:solidFill>
                  <a:srgbClr val="0000FF"/>
                </a:solidFill>
              </a:rPr>
              <a:t> </a:t>
            </a:r>
            <a:r>
              <a:rPr sz="1800" spc="-4" dirty="0">
                <a:solidFill>
                  <a:srgbClr val="0000FF"/>
                </a:solidFill>
              </a:rPr>
              <a:t>...</a:t>
            </a:r>
            <a:endParaRPr sz="1800" dirty="0">
              <a:solidFill>
                <a:prstClr val="black"/>
              </a:solidFill>
            </a:endParaRPr>
          </a:p>
          <a:p>
            <a:pPr marL="9525" marR="3810">
              <a:lnSpc>
                <a:spcPts val="2138"/>
              </a:lnSpc>
              <a:spcBef>
                <a:spcPts val="79"/>
              </a:spcBef>
            </a:pPr>
            <a:r>
              <a:rPr sz="1800" spc="-4" dirty="0">
                <a:solidFill>
                  <a:srgbClr val="0000FF"/>
                </a:solidFill>
              </a:rPr>
              <a:t>(some</a:t>
            </a:r>
            <a:r>
              <a:rPr sz="1800" spc="-38" dirty="0">
                <a:solidFill>
                  <a:srgbClr val="0000FF"/>
                </a:solidFill>
              </a:rPr>
              <a:t> </a:t>
            </a:r>
            <a:r>
              <a:rPr sz="1800" spc="-4" dirty="0">
                <a:solidFill>
                  <a:srgbClr val="0000FF"/>
                </a:solidFill>
              </a:rPr>
              <a:t>function</a:t>
            </a:r>
            <a:r>
              <a:rPr lang="en-US" sz="1800" spc="-4" dirty="0">
                <a:solidFill>
                  <a:srgbClr val="0000FF"/>
                </a:solidFill>
              </a:rPr>
              <a:t> of</a:t>
            </a:r>
            <a:r>
              <a:rPr sz="1800" spc="-4" dirty="0">
                <a:solidFill>
                  <a:srgbClr val="0000FF"/>
                </a:solidFill>
              </a:rPr>
              <a:t> data and</a:t>
            </a:r>
            <a:r>
              <a:rPr sz="1800" spc="-53" dirty="0">
                <a:solidFill>
                  <a:srgbClr val="0000FF"/>
                </a:solidFill>
              </a:rPr>
              <a:t> </a:t>
            </a:r>
            <a:r>
              <a:rPr sz="1800" spc="-4" dirty="0">
                <a:solidFill>
                  <a:srgbClr val="0000FF"/>
                </a:solidFill>
              </a:rPr>
              <a:t>W)</a:t>
            </a:r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70313" y="2908662"/>
            <a:ext cx="1629251" cy="420529"/>
          </a:xfrm>
          <a:custGeom>
            <a:avLst/>
            <a:gdLst/>
            <a:ahLst/>
            <a:cxnLst/>
            <a:rect l="l" t="t" r="r" b="b"/>
            <a:pathLst>
              <a:path w="2172335" h="560705">
                <a:moveTo>
                  <a:pt x="0" y="0"/>
                </a:moveTo>
                <a:lnTo>
                  <a:pt x="2172145" y="560223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96479" y="3317410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4" h="30480">
                <a:moveTo>
                  <a:pt x="0" y="30449"/>
                </a:moveTo>
                <a:lnTo>
                  <a:pt x="45799" y="26024"/>
                </a:lnTo>
                <a:lnTo>
                  <a:pt x="7874" y="0"/>
                </a:lnTo>
                <a:lnTo>
                  <a:pt x="0" y="30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F0617-860D-4791-929E-C1968C8759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C9860D5-7D2C-AC22-22A8-D840C448C26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analytically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ABA119C-C784-4066-9EA1-F80A0D7E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53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DA9D84-CD09-42E3-AA5C-566400C1E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200151"/>
            <a:ext cx="6458622" cy="3394472"/>
          </a:xfrm>
        </p:spPr>
        <p:txBody>
          <a:bodyPr/>
          <a:lstStyle/>
          <a:p>
            <a:r>
              <a:rPr lang="en-US" dirty="0"/>
              <a:t>f(</a:t>
            </a:r>
            <a:r>
              <a:rPr lang="en-US" b="1" dirty="0"/>
              <a:t>x, w</a:t>
            </a:r>
            <a:r>
              <a:rPr lang="en-US" dirty="0"/>
              <a:t>) = dot(</a:t>
            </a:r>
            <a:r>
              <a:rPr lang="en-US" b="1" dirty="0"/>
              <a:t>w, x</a:t>
            </a:r>
            <a:r>
              <a:rPr lang="en-US" dirty="0"/>
              <a:t>) = w1*x1 + w2*x2 + … + </a:t>
            </a:r>
            <a:r>
              <a:rPr lang="en-US" dirty="0" err="1"/>
              <a:t>wD</a:t>
            </a:r>
            <a:r>
              <a:rPr lang="en-US" dirty="0"/>
              <a:t>*</a:t>
            </a:r>
            <a:r>
              <a:rPr lang="en-US" dirty="0" err="1"/>
              <a:t>xD</a:t>
            </a:r>
            <a:endParaRPr lang="en-US" dirty="0"/>
          </a:p>
          <a:p>
            <a:r>
              <a:rPr lang="en-US" dirty="0"/>
              <a:t>d f(</a:t>
            </a:r>
            <a:r>
              <a:rPr lang="en-US" b="1" dirty="0"/>
              <a:t>x, w</a:t>
            </a:r>
            <a:r>
              <a:rPr lang="en-US" dirty="0"/>
              <a:t>) / d w1 = ?</a:t>
            </a:r>
            <a:r>
              <a:rPr lang="en-US" b="1" dirty="0"/>
              <a:t> </a:t>
            </a:r>
          </a:p>
          <a:p>
            <a:r>
              <a:rPr lang="en-US" dirty="0"/>
              <a:t>d f(</a:t>
            </a:r>
            <a:r>
              <a:rPr lang="en-US" b="1" dirty="0"/>
              <a:t>x, w</a:t>
            </a:r>
            <a:r>
              <a:rPr lang="en-US" dirty="0"/>
              <a:t>) / d w1 = x1</a:t>
            </a:r>
          </a:p>
          <a:p>
            <a:r>
              <a:rPr lang="en-US" dirty="0"/>
              <a:t>d f(</a:t>
            </a:r>
            <a:r>
              <a:rPr lang="en-US" b="1" dirty="0"/>
              <a:t>x, w</a:t>
            </a:r>
            <a:r>
              <a:rPr lang="en-US" dirty="0"/>
              <a:t>) / d w2 = x2</a:t>
            </a:r>
          </a:p>
          <a:p>
            <a:endParaRPr lang="en-US" dirty="0"/>
          </a:p>
          <a:p>
            <a:r>
              <a:rPr lang="en-US" dirty="0"/>
              <a:t>…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r>
              <a:rPr lang="en-US" dirty="0"/>
              <a:t>Gradient of f(</a:t>
            </a:r>
            <a:r>
              <a:rPr lang="en-US" b="1" dirty="0"/>
              <a:t>x, w</a:t>
            </a:r>
            <a:r>
              <a:rPr lang="en-US" dirty="0"/>
              <a:t>) </a:t>
            </a:r>
            <a:r>
              <a:rPr lang="en-US" dirty="0" err="1"/>
              <a:t>wrt</a:t>
            </a:r>
            <a:r>
              <a:rPr lang="en-US" dirty="0"/>
              <a:t> </a:t>
            </a:r>
            <a:r>
              <a:rPr lang="en-US" b="1" dirty="0"/>
              <a:t>w</a:t>
            </a:r>
            <a:r>
              <a:rPr lang="en-US" dirty="0"/>
              <a:t> is [x1 x2 … </a:t>
            </a:r>
            <a:r>
              <a:rPr lang="en-US" dirty="0" err="1"/>
              <a:t>xD</a:t>
            </a:r>
            <a:r>
              <a:rPr lang="en-US" dirty="0"/>
              <a:t>] i.e. </a:t>
            </a:r>
            <a:r>
              <a:rPr lang="en-US" b="1" dirty="0"/>
              <a:t>x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F3B054-6337-19E3-920E-44FC9023B696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dirty="0">
                <a:solidFill>
                  <a:schemeClr val="bg2"/>
                </a:solidFill>
              </a:rPr>
              <a:t>Computing the gradient analytically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3D1D708-BA36-0029-9979-B3D50813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notations: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i.e. how does the loss change as a function of the weights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want to change weights in a way that makes the loss decrease as fast as possible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r="80363"/>
          <a:stretch/>
        </p:blipFill>
        <p:spPr>
          <a:xfrm>
            <a:off x="3110865" y="1115269"/>
            <a:ext cx="721272" cy="774557"/>
          </a:xfrm>
          <a:prstGeom prst="rect">
            <a:avLst/>
          </a:prstGeom>
        </p:spPr>
      </p:pic>
      <p:sp>
        <p:nvSpPr>
          <p:cNvPr id="5" name="object 8"/>
          <p:cNvSpPr/>
          <p:nvPr/>
        </p:nvSpPr>
        <p:spPr>
          <a:xfrm>
            <a:off x="4155288" y="1354948"/>
            <a:ext cx="650691" cy="29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1026" name="Picture 2" descr="https://upload.wikimedia.org/wikipedia/commons/thumb/d/d2/Tangent-calculus.svg/823px-Tangent-calculu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825265"/>
            <a:ext cx="2956979" cy="210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063132" y="864309"/>
            <a:ext cx="121132" cy="1211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5C04C6F-4D5D-E792-A96B-877823CD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57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We’ll update weights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Move in direction opposite to gradient: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12192" y="1747414"/>
            <a:ext cx="21756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100" i="1" kern="1200" dirty="0">
                <a:ea typeface="+mn-ea"/>
                <a:cs typeface="+mn-cs"/>
              </a:rPr>
              <a:t>L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941313" y="1551679"/>
            <a:ext cx="3496501" cy="914277"/>
            <a:chOff x="2241000" y="2210799"/>
            <a:chExt cx="4662001" cy="12190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1000" y="2210799"/>
              <a:ext cx="4662001" cy="69984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374929" y="2825687"/>
              <a:ext cx="1605568" cy="604148"/>
              <a:chOff x="4469525" y="2754740"/>
              <a:chExt cx="1605568" cy="60414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469525" y="2958779"/>
                <a:ext cx="1605568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1350" kern="1200" dirty="0">
                    <a:ea typeface="+mn-ea"/>
                    <a:cs typeface="+mn-cs"/>
                  </a:rPr>
                  <a:t>Learning rate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 bwMode="auto">
              <a:xfrm flipV="1">
                <a:off x="5218386" y="2754740"/>
                <a:ext cx="0" cy="27498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2648843" y="2654560"/>
              <a:ext cx="750634" cy="582889"/>
              <a:chOff x="2648843" y="2693975"/>
              <a:chExt cx="750634" cy="582889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3003332" y="2693975"/>
                <a:ext cx="0" cy="2616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2648843" y="2876755"/>
                <a:ext cx="750634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1350" kern="1200" dirty="0">
                    <a:ea typeface="+mn-ea"/>
                    <a:cs typeface="+mn-cs"/>
                  </a:rPr>
                  <a:t>Time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1143000" y="4953063"/>
            <a:ext cx="1459054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Figure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686912" y="2622497"/>
            <a:ext cx="6036223" cy="2224146"/>
            <a:chOff x="409903" y="3638557"/>
            <a:chExt cx="8048297" cy="2965528"/>
          </a:xfrm>
        </p:grpSpPr>
        <p:grpSp>
          <p:nvGrpSpPr>
            <p:cNvPr id="10" name="Group 9"/>
            <p:cNvGrpSpPr/>
            <p:nvPr/>
          </p:nvGrpSpPr>
          <p:grpSpPr>
            <a:xfrm>
              <a:off x="685800" y="3727214"/>
              <a:ext cx="7772400" cy="2743632"/>
              <a:chOff x="-1461888" y="1274330"/>
              <a:chExt cx="11527324" cy="4069108"/>
            </a:xfrm>
          </p:grpSpPr>
          <p:sp>
            <p:nvSpPr>
              <p:cNvPr id="14" name="object 4"/>
              <p:cNvSpPr/>
              <p:nvPr/>
            </p:nvSpPr>
            <p:spPr>
              <a:xfrm>
                <a:off x="3100369" y="1532698"/>
                <a:ext cx="2943219" cy="2914644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5" name="object 5"/>
              <p:cNvSpPr/>
              <p:nvPr/>
            </p:nvSpPr>
            <p:spPr>
              <a:xfrm>
                <a:off x="5218915" y="4111893"/>
                <a:ext cx="161988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19884">
                    <a:moveTo>
                      <a:pt x="1619696" y="0"/>
                    </a:moveTo>
                    <a:lnTo>
                      <a:pt x="0" y="0"/>
                    </a:lnTo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6" name="object 6"/>
              <p:cNvSpPr/>
              <p:nvPr/>
            </p:nvSpPr>
            <p:spPr>
              <a:xfrm>
                <a:off x="5132465" y="4080418"/>
                <a:ext cx="8699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6995" h="63500">
                    <a:moveTo>
                      <a:pt x="86449" y="0"/>
                    </a:moveTo>
                    <a:lnTo>
                      <a:pt x="0" y="31474"/>
                    </a:lnTo>
                    <a:lnTo>
                      <a:pt x="86449" y="62949"/>
                    </a:lnTo>
                    <a:lnTo>
                      <a:pt x="86449" y="0"/>
                    </a:lnTo>
                    <a:close/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7" name="object 7"/>
              <p:cNvSpPr txBox="1"/>
              <p:nvPr/>
            </p:nvSpPr>
            <p:spPr>
              <a:xfrm>
                <a:off x="7047236" y="4078876"/>
                <a:ext cx="3018200" cy="54776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9525" defTabSz="685800">
                  <a:buClrTx/>
                  <a:defRPr/>
                </a:pPr>
                <a:r>
                  <a:rPr sz="1800" kern="1200" spc="-4" dirty="0">
                    <a:solidFill>
                      <a:prstClr val="black"/>
                    </a:solidFill>
                    <a:ea typeface="+mn-ea"/>
                  </a:rPr>
                  <a:t>original</a:t>
                </a:r>
                <a:r>
                  <a:rPr sz="1800" kern="1200" spc="-49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sz="1800" kern="1200" spc="-4" dirty="0">
                    <a:solidFill>
                      <a:prstClr val="black"/>
                    </a:solidFill>
                    <a:ea typeface="+mn-ea"/>
                  </a:rPr>
                  <a:t>W</a:t>
                </a:r>
                <a:endParaRPr sz="1800" kern="1200" dirty="0">
                  <a:solidFill>
                    <a:prstClr val="black"/>
                  </a:solidFill>
                  <a:ea typeface="+mn-ea"/>
                </a:endParaRPr>
              </a:p>
            </p:txBody>
          </p:sp>
          <p:sp>
            <p:nvSpPr>
              <p:cNvPr id="18" name="object 8"/>
              <p:cNvSpPr/>
              <p:nvPr/>
            </p:nvSpPr>
            <p:spPr>
              <a:xfrm>
                <a:off x="1491698" y="4058694"/>
                <a:ext cx="2901315" cy="634365"/>
              </a:xfrm>
              <a:custGeom>
                <a:avLst/>
                <a:gdLst/>
                <a:ahLst/>
                <a:cxnLst/>
                <a:rect l="l" t="t" r="r" b="b"/>
                <a:pathLst>
                  <a:path w="2901315" h="634364">
                    <a:moveTo>
                      <a:pt x="0" y="634373"/>
                    </a:moveTo>
                    <a:lnTo>
                      <a:pt x="2900944" y="0"/>
                    </a:lnTo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19" name="object 9"/>
              <p:cNvSpPr/>
              <p:nvPr/>
            </p:nvSpPr>
            <p:spPr>
              <a:xfrm>
                <a:off x="4385916" y="4027943"/>
                <a:ext cx="91440" cy="61594"/>
              </a:xfrm>
              <a:custGeom>
                <a:avLst/>
                <a:gdLst/>
                <a:ahLst/>
                <a:cxnLst/>
                <a:rect l="l" t="t" r="r" b="b"/>
                <a:pathLst>
                  <a:path w="91439" h="61594">
                    <a:moveTo>
                      <a:pt x="13424" y="61474"/>
                    </a:moveTo>
                    <a:lnTo>
                      <a:pt x="91174" y="12274"/>
                    </a:lnTo>
                    <a:lnTo>
                      <a:pt x="0" y="0"/>
                    </a:lnTo>
                    <a:lnTo>
                      <a:pt x="13424" y="61474"/>
                    </a:lnTo>
                    <a:close/>
                  </a:path>
                </a:pathLst>
              </a:custGeom>
              <a:ln w="19049">
                <a:solidFill>
                  <a:srgbClr val="666666"/>
                </a:solidFill>
              </a:ln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0" name="object 10"/>
              <p:cNvSpPr txBox="1"/>
              <p:nvPr/>
            </p:nvSpPr>
            <p:spPr>
              <a:xfrm>
                <a:off x="-1461888" y="4795678"/>
                <a:ext cx="5318142" cy="54776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9525" defTabSz="685800">
                  <a:buClrTx/>
                  <a:defRPr/>
                </a:pPr>
                <a:r>
                  <a:rPr sz="1800" kern="1200" spc="-4" dirty="0">
                    <a:solidFill>
                      <a:prstClr val="black"/>
                    </a:solidFill>
                    <a:ea typeface="+mn-ea"/>
                  </a:rPr>
                  <a:t>negative gradient</a:t>
                </a:r>
                <a:r>
                  <a:rPr sz="1800" kern="1200" spc="4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sz="1800" kern="1200" spc="-4" dirty="0">
                    <a:solidFill>
                      <a:prstClr val="black"/>
                    </a:solidFill>
                    <a:ea typeface="+mn-ea"/>
                  </a:rPr>
                  <a:t>direction</a:t>
                </a:r>
                <a:endParaRPr sz="1800" kern="1200" dirty="0">
                  <a:solidFill>
                    <a:prstClr val="black"/>
                  </a:solidFill>
                  <a:ea typeface="+mn-ea"/>
                </a:endParaRPr>
              </a:p>
            </p:txBody>
          </p:sp>
          <p:sp>
            <p:nvSpPr>
              <p:cNvPr id="21" name="object 11"/>
              <p:cNvSpPr/>
              <p:nvPr/>
            </p:nvSpPr>
            <p:spPr>
              <a:xfrm>
                <a:off x="3100018" y="4560242"/>
                <a:ext cx="3248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3248660">
                    <a:moveTo>
                      <a:pt x="0" y="0"/>
                    </a:moveTo>
                    <a:lnTo>
                      <a:pt x="3248543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2" name="object 12"/>
              <p:cNvSpPr/>
              <p:nvPr/>
            </p:nvSpPr>
            <p:spPr>
              <a:xfrm>
                <a:off x="6348563" y="4544517"/>
                <a:ext cx="4381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43814" h="31750">
                    <a:moveTo>
                      <a:pt x="0" y="31449"/>
                    </a:moveTo>
                    <a:lnTo>
                      <a:pt x="43224" y="15724"/>
                    </a:lnTo>
                    <a:lnTo>
                      <a:pt x="0" y="0"/>
                    </a:lnTo>
                    <a:lnTo>
                      <a:pt x="0" y="31449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3" name="object 13"/>
              <p:cNvSpPr txBox="1"/>
              <p:nvPr/>
            </p:nvSpPr>
            <p:spPr>
              <a:xfrm>
                <a:off x="5396661" y="4576648"/>
                <a:ext cx="1024095" cy="41081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9525" defTabSz="685800">
                  <a:buClrTx/>
                  <a:defRPr/>
                </a:pPr>
                <a:r>
                  <a:rPr sz="1350" kern="1200" spc="-4" dirty="0">
                    <a:solidFill>
                      <a:prstClr val="black"/>
                    </a:solidFill>
                    <a:ea typeface="+mn-ea"/>
                  </a:rPr>
                  <a:t>W_1</a:t>
                </a:r>
                <a:endParaRPr sz="1350" kern="1200" dirty="0">
                  <a:solidFill>
                    <a:prstClr val="black"/>
                  </a:solidFill>
                  <a:ea typeface="+mn-ea"/>
                </a:endParaRPr>
              </a:p>
            </p:txBody>
          </p:sp>
          <p:sp>
            <p:nvSpPr>
              <p:cNvPr id="24" name="object 14"/>
              <p:cNvSpPr/>
              <p:nvPr/>
            </p:nvSpPr>
            <p:spPr>
              <a:xfrm>
                <a:off x="3032493" y="1403799"/>
                <a:ext cx="0" cy="3156585"/>
              </a:xfrm>
              <a:custGeom>
                <a:avLst/>
                <a:gdLst/>
                <a:ahLst/>
                <a:cxnLst/>
                <a:rect l="l" t="t" r="r" b="b"/>
                <a:pathLst>
                  <a:path h="3156585">
                    <a:moveTo>
                      <a:pt x="0" y="3156443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5" name="object 15"/>
              <p:cNvSpPr/>
              <p:nvPr/>
            </p:nvSpPr>
            <p:spPr>
              <a:xfrm>
                <a:off x="3016768" y="13605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5">
                    <a:moveTo>
                      <a:pt x="31449" y="43224"/>
                    </a:moveTo>
                    <a:lnTo>
                      <a:pt x="15724" y="0"/>
                    </a:lnTo>
                    <a:lnTo>
                      <a:pt x="0" y="43224"/>
                    </a:lnTo>
                    <a:lnTo>
                      <a:pt x="31449" y="43224"/>
                    </a:lnTo>
                    <a:close/>
                  </a:path>
                </a:pathLst>
              </a:custGeom>
              <a:ln w="952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pPr defTabSz="685800">
                  <a:buClrTx/>
                  <a:defRPr/>
                </a:pPr>
                <a:endParaRPr sz="1350" kern="1200">
                  <a:solidFill>
                    <a:prstClr val="black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26" name="object 16"/>
              <p:cNvSpPr txBox="1"/>
              <p:nvPr/>
            </p:nvSpPr>
            <p:spPr>
              <a:xfrm>
                <a:off x="1975267" y="1274330"/>
                <a:ext cx="852353" cy="41081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9525" defTabSz="685800">
                  <a:buClrTx/>
                  <a:defRPr/>
                </a:pPr>
                <a:r>
                  <a:rPr sz="1350" kern="1200" spc="-4" dirty="0">
                    <a:solidFill>
                      <a:prstClr val="black"/>
                    </a:solidFill>
                    <a:ea typeface="+mn-ea"/>
                  </a:rPr>
                  <a:t>W_2</a:t>
                </a:r>
                <a:endParaRPr sz="1350" kern="1200" dirty="0">
                  <a:solidFill>
                    <a:prstClr val="black"/>
                  </a:solidFill>
                  <a:ea typeface="+mn-ea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 bwMode="auto">
            <a:xfrm>
              <a:off x="409903" y="3638557"/>
              <a:ext cx="7709338" cy="2965528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b="1" kern="1200"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" name="Right Brace 5">
            <a:extLst>
              <a:ext uri="{FF2B5EF4-FFF2-40B4-BE49-F238E27FC236}">
                <a16:creationId xmlns:a16="http://schemas.microsoft.com/office/drawing/2014/main" id="{1BB066DB-D39A-40F2-84BE-9FB7AA2BE44F}"/>
              </a:ext>
            </a:extLst>
          </p:cNvPr>
          <p:cNvSpPr/>
          <p:nvPr/>
        </p:nvSpPr>
        <p:spPr bwMode="auto">
          <a:xfrm rot="16200000">
            <a:off x="7671053" y="925594"/>
            <a:ext cx="310368" cy="1223154"/>
          </a:xfrm>
          <a:prstGeom prst="rightBrace">
            <a:avLst>
              <a:gd name="adj1" fmla="val 8333"/>
              <a:gd name="adj2" fmla="val 6419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 b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3C90D0F5-5764-0140-B624-5DF87C49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58</a:t>
            </a:fld>
            <a:endParaRPr lang="en-US" sz="1600">
              <a:solidFill>
                <a:schemeClr val="bg1"/>
              </a:solidFill>
            </a:endParaRP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9501E5A3-B06F-3DD0-2FAD-AB406F1E986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65471" y="1381984"/>
            <a:ext cx="3642750" cy="192987"/>
          </a:xfrm>
          <a:prstGeom prst="bentConnector3">
            <a:avLst>
              <a:gd name="adj1" fmla="val 10020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3802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5789596" cy="36576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Iteratively </a:t>
            </a:r>
            <a:r>
              <a:rPr lang="en-US" sz="2000" i="1" dirty="0"/>
              <a:t>subtract </a:t>
            </a:r>
            <a:r>
              <a:rPr lang="en-US" sz="2000" dirty="0"/>
              <a:t>the gradient with respect to the model parameters (w)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I.e. we’re moving in a direction opposite to the gradient of  the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I.e. we’re moving towards </a:t>
            </a:r>
            <a:r>
              <a:rPr lang="en-US" sz="2000" i="1" dirty="0">
                <a:solidFill>
                  <a:srgbClr val="FF0000"/>
                </a:solidFill>
              </a:rPr>
              <a:t>smaller </a:t>
            </a:r>
            <a:r>
              <a:rPr lang="en-US" sz="2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FCD021D-24B9-2CCE-95D8-17780803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59</a:t>
            </a:fld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026" name="Picture 2" descr="Crisis ">
            <a:extLst>
              <a:ext uri="{FF2B5EF4-FFF2-40B4-BE49-F238E27FC236}">
                <a16:creationId xmlns:a16="http://schemas.microsoft.com/office/drawing/2014/main" id="{BAFF8DB3-8B07-7DF7-FFA6-9586F2E14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184" y="1757934"/>
            <a:ext cx="1627632" cy="16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510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7061" b="34445"/>
          <a:stretch/>
        </p:blipFill>
        <p:spPr>
          <a:xfrm>
            <a:off x="1429447" y="2638525"/>
            <a:ext cx="6285104" cy="18362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27" y="1022252"/>
            <a:ext cx="7917873" cy="1500403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marL="257149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fr-FR" sz="1800" dirty="0" err="1">
                <a:cs typeface="Adobe Caslon Pro"/>
              </a:rPr>
              <a:t>AlexNet</a:t>
            </a:r>
            <a:r>
              <a:rPr lang="fr-FR" sz="1800" dirty="0">
                <a:cs typeface="Adobe Caslon Pro"/>
              </a:rPr>
              <a:t>: </a:t>
            </a:r>
            <a:r>
              <a:rPr lang="fr-FR" sz="1800" dirty="0" err="1">
                <a:cs typeface="Adobe Caslon Pro"/>
              </a:rPr>
              <a:t>Similar</a:t>
            </a:r>
            <a:r>
              <a:rPr lang="fr-FR" sz="1800" dirty="0">
                <a:cs typeface="Adobe Caslon Pro"/>
              </a:rPr>
              <a:t> </a:t>
            </a:r>
            <a:r>
              <a:rPr lang="fr-FR" sz="1800" dirty="0" err="1">
                <a:cs typeface="Adobe Caslon Pro"/>
              </a:rPr>
              <a:t>framework</a:t>
            </a:r>
            <a:r>
              <a:rPr lang="fr-FR" sz="1800" dirty="0">
                <a:cs typeface="Adobe Caslon Pro"/>
              </a:rPr>
              <a:t> to LeCun’98 but:</a:t>
            </a:r>
          </a:p>
          <a:p>
            <a:pPr marL="600049" lvl="1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fr-FR" sz="1500" dirty="0" err="1">
                <a:cs typeface="Adobe Caslon Pro"/>
              </a:rPr>
              <a:t>Bigger</a:t>
            </a:r>
            <a:r>
              <a:rPr lang="fr-FR" sz="1500" dirty="0">
                <a:cs typeface="Adobe Caslon Pro"/>
              </a:rPr>
              <a:t> model (7 </a:t>
            </a:r>
            <a:r>
              <a:rPr lang="fr-FR" sz="1500" dirty="0" err="1">
                <a:cs typeface="Adobe Caslon Pro"/>
              </a:rPr>
              <a:t>hidden</a:t>
            </a:r>
            <a:r>
              <a:rPr lang="fr-FR" sz="1500" dirty="0">
                <a:cs typeface="Adobe Caslon Pro"/>
              </a:rPr>
              <a:t> </a:t>
            </a:r>
            <a:r>
              <a:rPr lang="fr-FR" sz="1500" dirty="0" err="1">
                <a:cs typeface="Adobe Caslon Pro"/>
              </a:rPr>
              <a:t>layers</a:t>
            </a:r>
            <a:r>
              <a:rPr lang="fr-FR" sz="1500" dirty="0">
                <a:cs typeface="Adobe Caslon Pro"/>
              </a:rPr>
              <a:t>, 650,000 </a:t>
            </a:r>
            <a:r>
              <a:rPr lang="fr-FR" sz="1500" dirty="0" err="1">
                <a:cs typeface="Adobe Caslon Pro"/>
              </a:rPr>
              <a:t>units</a:t>
            </a:r>
            <a:r>
              <a:rPr lang="fr-FR" sz="1500" dirty="0">
                <a:cs typeface="Adobe Caslon Pro"/>
              </a:rPr>
              <a:t>, </a:t>
            </a:r>
            <a:r>
              <a:rPr lang="pt-BR" sz="1500" dirty="0">
                <a:cs typeface="Adobe Caslon Pro"/>
              </a:rPr>
              <a:t>60,000,000 params</a:t>
            </a:r>
            <a:r>
              <a:rPr lang="fr-FR" sz="1500" dirty="0">
                <a:cs typeface="Adobe Caslon Pro"/>
              </a:rPr>
              <a:t>)</a:t>
            </a:r>
          </a:p>
          <a:p>
            <a:pPr marL="600049" lvl="1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fr-FR" sz="1500" dirty="0">
                <a:cs typeface="Adobe Caslon Pro"/>
              </a:rPr>
              <a:t>More data (10</a:t>
            </a:r>
            <a:r>
              <a:rPr lang="fr-FR" sz="1500" baseline="30000" dirty="0">
                <a:cs typeface="Adobe Caslon Pro"/>
              </a:rPr>
              <a:t>6</a:t>
            </a:r>
            <a:r>
              <a:rPr lang="fr-FR" sz="1500" dirty="0">
                <a:cs typeface="Adobe Caslon Pro"/>
              </a:rPr>
              <a:t> vs. 10</a:t>
            </a:r>
            <a:r>
              <a:rPr lang="fr-FR" sz="1500" baseline="30000" dirty="0">
                <a:cs typeface="Adobe Caslon Pro"/>
              </a:rPr>
              <a:t>3</a:t>
            </a:r>
            <a:r>
              <a:rPr lang="fr-FR" sz="1500" dirty="0">
                <a:cs typeface="Adobe Caslon Pro"/>
              </a:rPr>
              <a:t> images)</a:t>
            </a:r>
          </a:p>
          <a:p>
            <a:pPr marL="600049" lvl="1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fr-FR" sz="1500" dirty="0">
                <a:cs typeface="Adobe Caslon Pro"/>
              </a:rPr>
              <a:t>GPU </a:t>
            </a:r>
            <a:r>
              <a:rPr lang="fr-FR" sz="1500" dirty="0" err="1">
                <a:cs typeface="Adobe Caslon Pro"/>
              </a:rPr>
              <a:t>implementation</a:t>
            </a:r>
            <a:r>
              <a:rPr lang="fr-FR" sz="1500" dirty="0">
                <a:cs typeface="Adobe Caslon Pro"/>
              </a:rPr>
              <a:t> (50x </a:t>
            </a:r>
            <a:r>
              <a:rPr lang="fr-FR" sz="1500" dirty="0" err="1">
                <a:cs typeface="Adobe Caslon Pro"/>
              </a:rPr>
              <a:t>speedup</a:t>
            </a:r>
            <a:r>
              <a:rPr lang="fr-FR" sz="1500" dirty="0">
                <a:cs typeface="Adobe Caslon Pro"/>
              </a:rPr>
              <a:t> over CPU)</a:t>
            </a:r>
          </a:p>
          <a:p>
            <a:pPr marL="942949" lvl="2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fr-FR" sz="1500" dirty="0" err="1">
                <a:cs typeface="Adobe Caslon Pro"/>
              </a:rPr>
              <a:t>Trained</a:t>
            </a:r>
            <a:r>
              <a:rPr lang="fr-FR" sz="1500" dirty="0">
                <a:cs typeface="Adobe Caslon Pro"/>
              </a:rPr>
              <a:t> on </a:t>
            </a:r>
            <a:r>
              <a:rPr lang="fr-FR" sz="1500" dirty="0" err="1">
                <a:cs typeface="Adobe Caslon Pro"/>
              </a:rPr>
              <a:t>two</a:t>
            </a:r>
            <a:r>
              <a:rPr lang="fr-FR" sz="1500" dirty="0">
                <a:cs typeface="Adobe Caslon Pro"/>
              </a:rPr>
              <a:t> </a:t>
            </a:r>
            <a:r>
              <a:rPr lang="fr-FR" sz="1500" dirty="0" err="1">
                <a:cs typeface="Adobe Caslon Pro"/>
              </a:rPr>
              <a:t>GPUs</a:t>
            </a:r>
            <a:r>
              <a:rPr lang="fr-FR" sz="1500" dirty="0">
                <a:cs typeface="Adobe Caslon Pro"/>
              </a:rPr>
              <a:t> for a </a:t>
            </a:r>
            <a:r>
              <a:rPr lang="fr-FR" sz="1500" dirty="0" err="1">
                <a:cs typeface="Adobe Caslon Pro"/>
              </a:rPr>
              <a:t>week</a:t>
            </a:r>
            <a:endParaRPr lang="fr-FR" sz="1500" dirty="0">
              <a:cs typeface="Adobe Caslon Pro"/>
            </a:endParaRPr>
          </a:p>
          <a:p>
            <a:pPr marL="600049" lvl="1" indent="-257149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/>
              <a:buChar char="•"/>
              <a:defRPr/>
            </a:pPr>
            <a:r>
              <a:rPr lang="fr-FR" sz="1500" dirty="0" err="1">
                <a:cs typeface="Adobe Caslon Pro"/>
              </a:rPr>
              <a:t>Better</a:t>
            </a:r>
            <a:r>
              <a:rPr lang="fr-FR" sz="1500" dirty="0">
                <a:cs typeface="Adobe Caslon Pro"/>
              </a:rPr>
              <a:t> </a:t>
            </a:r>
            <a:r>
              <a:rPr lang="fr-FR" sz="1500" dirty="0" err="1">
                <a:cs typeface="Adobe Caslon Pro"/>
              </a:rPr>
              <a:t>regularization</a:t>
            </a:r>
            <a:r>
              <a:rPr lang="fr-FR" sz="1500" dirty="0">
                <a:cs typeface="Adobe Caslon Pro"/>
              </a:rPr>
              <a:t> for training (</a:t>
            </a:r>
            <a:r>
              <a:rPr lang="fr-FR" sz="1500" dirty="0" err="1">
                <a:cs typeface="Adobe Caslon Pro"/>
              </a:rPr>
              <a:t>DropOut</a:t>
            </a:r>
            <a:r>
              <a:rPr lang="fr-FR" sz="1500" dirty="0">
                <a:cs typeface="Adobe Caslon Pro"/>
              </a:rPr>
              <a:t>)</a:t>
            </a:r>
            <a:endParaRPr lang="en-US" sz="1500" dirty="0"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636815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200" dirty="0">
                <a:cs typeface="Arial" charset="0"/>
              </a:rPr>
              <a:t>A. </a:t>
            </a:r>
            <a:r>
              <a:rPr lang="en-US" sz="1200" dirty="0" err="1">
                <a:cs typeface="Arial" charset="0"/>
              </a:rPr>
              <a:t>Krizhevsky</a:t>
            </a:r>
            <a:r>
              <a:rPr lang="en-US" sz="1200" dirty="0">
                <a:cs typeface="Arial" charset="0"/>
              </a:rPr>
              <a:t>, I. </a:t>
            </a:r>
            <a:r>
              <a:rPr lang="en-US" sz="1200" dirty="0" err="1">
                <a:cs typeface="Arial" charset="0"/>
              </a:rPr>
              <a:t>Sutskever</a:t>
            </a:r>
            <a:r>
              <a:rPr lang="en-US" sz="1200" dirty="0">
                <a:cs typeface="Arial" charset="0"/>
              </a:rPr>
              <a:t>, and G. Hinton, </a:t>
            </a:r>
            <a:r>
              <a:rPr lang="en-US" sz="1200" dirty="0">
                <a:cs typeface="Arial" charset="0"/>
                <a:hlinkClick r:id="rId4"/>
              </a:rPr>
              <a:t>ImageNet Classification with Deep Convolutional Neural Networks</a:t>
            </a:r>
            <a:r>
              <a:rPr lang="en-US" sz="1200" dirty="0">
                <a:cs typeface="Arial" charset="0"/>
              </a:rPr>
              <a:t>, NIPS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4953063"/>
            <a:ext cx="148149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dirty="0">
                <a:solidFill>
                  <a:sysClr val="windowText" lastClr="000000"/>
                </a:solidFill>
              </a:rPr>
              <a:t>Adapted from Lana </a:t>
            </a:r>
            <a:r>
              <a:rPr lang="en-US" sz="788" dirty="0" err="1">
                <a:solidFill>
                  <a:sysClr val="windowText" lastClr="000000"/>
                </a:solidFill>
              </a:rPr>
              <a:t>Lazebnik</a:t>
            </a:r>
            <a:endParaRPr lang="en-US" sz="788" dirty="0">
              <a:solidFill>
                <a:sysClr val="windowText" lastClr="000000"/>
              </a:solidFill>
            </a:endParaRPr>
          </a:p>
        </p:txBody>
      </p:sp>
      <p:pic>
        <p:nvPicPr>
          <p:cNvPr id="157698" name="Picture 2" descr="Image result for yann lec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356" y="570028"/>
            <a:ext cx="812088" cy="81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Image result for alex krizhevsk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04" y="1476007"/>
            <a:ext cx="1450592" cy="9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717C951-36EC-3A08-06AB-828D53EE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</p:spPr>
        <p:txBody>
          <a:bodyPr/>
          <a:lstStyle/>
          <a:p>
            <a:r>
              <a:rPr lang="en-US" dirty="0"/>
              <a:t>ImageNet Challenge 2012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DDE155-71EA-55AA-74E3-2EFB9F59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995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compute the loss/gradient?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In </a:t>
            </a:r>
            <a:r>
              <a:rPr lang="en-US" sz="2000" dirty="0">
                <a:solidFill>
                  <a:schemeClr val="bg2"/>
                </a:solidFill>
              </a:rPr>
              <a:t>classic gradient descent</a:t>
            </a:r>
            <a:r>
              <a:rPr lang="en-US" sz="2000" dirty="0"/>
              <a:t>, we compute the gradient from the loss for all training examples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Mini-batch gradient descent</a:t>
            </a:r>
            <a:r>
              <a:rPr lang="en-US" sz="2000" dirty="0"/>
              <a:t>: Only use </a:t>
            </a:r>
            <a:r>
              <a:rPr lang="en-US" sz="2000" i="1" dirty="0"/>
              <a:t>some</a:t>
            </a:r>
            <a:r>
              <a:rPr lang="en-US" sz="2000" dirty="0"/>
              <a:t> of the data for each gradient update, cycle through training examples multiple times </a:t>
            </a:r>
          </a:p>
          <a:p>
            <a:pPr marL="642938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Each time we’ve cycled through all of them once is called an ‘</a:t>
            </a:r>
            <a:r>
              <a:rPr lang="en-US" sz="2000" dirty="0">
                <a:solidFill>
                  <a:schemeClr val="bg2"/>
                </a:solidFill>
              </a:rPr>
              <a:t>epoch</a:t>
            </a:r>
            <a:r>
              <a:rPr lang="en-US" sz="2000" dirty="0"/>
              <a:t>’</a:t>
            </a:r>
          </a:p>
          <a:p>
            <a:pPr marL="642938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Allows </a:t>
            </a:r>
            <a:r>
              <a:rPr lang="en-US" sz="2000" dirty="0">
                <a:solidFill>
                  <a:srgbClr val="00B050"/>
                </a:solidFill>
              </a:rPr>
              <a:t>faster training </a:t>
            </a:r>
            <a:r>
              <a:rPr lang="en-US" sz="2000" dirty="0"/>
              <a:t>(e.g. on GPUs), </a:t>
            </a:r>
            <a:r>
              <a:rPr lang="en-US" sz="2000" dirty="0">
                <a:solidFill>
                  <a:srgbClr val="00B050"/>
                </a:solidFill>
              </a:rPr>
              <a:t>parallelization</a:t>
            </a:r>
          </a:p>
          <a:p>
            <a:pPr marL="642938" lvl="1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Some benefits for learning due to randomness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D71DAEA-F7FD-DE6B-0340-5F211356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613730" y="1210470"/>
            <a:ext cx="3278975" cy="2957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81169" y="1407925"/>
            <a:ext cx="3304118" cy="2642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Learning rate selection</a:t>
            </a:r>
          </a:p>
        </p:txBody>
      </p:sp>
      <p:sp>
        <p:nvSpPr>
          <p:cNvPr id="10" name="object 6"/>
          <p:cNvSpPr txBox="1">
            <a:spLocks/>
          </p:cNvSpPr>
          <p:nvPr/>
        </p:nvSpPr>
        <p:spPr bwMode="auto">
          <a:xfrm>
            <a:off x="4766014" y="1007101"/>
            <a:ext cx="3208973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9525"/>
            <a:r>
              <a:rPr lang="en-US" sz="1350" spc="-4" dirty="0">
                <a:solidFill>
                  <a:schemeClr val="tx1"/>
                </a:solidFill>
              </a:rPr>
              <a:t>The effects of step size (or “learning</a:t>
            </a:r>
            <a:r>
              <a:rPr lang="en-US" sz="1350" spc="49" dirty="0">
                <a:solidFill>
                  <a:schemeClr val="tx1"/>
                </a:solidFill>
              </a:rPr>
              <a:t> </a:t>
            </a:r>
            <a:r>
              <a:rPr lang="en-US" sz="1350" spc="-4" dirty="0">
                <a:solidFill>
                  <a:schemeClr val="tx1"/>
                </a:solidFill>
              </a:rPr>
              <a:t>rate”)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30EEB0-6A4E-4634-8739-5A660A0A0D6D}"/>
              </a:ext>
            </a:extLst>
          </p:cNvPr>
          <p:cNvSpPr txBox="1"/>
          <p:nvPr/>
        </p:nvSpPr>
        <p:spPr>
          <a:xfrm>
            <a:off x="2435998" y="4448435"/>
            <a:ext cx="43554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hlinkClick r:id="rId4"/>
              </a:rPr>
              <a:t>https://www.deeplearning.ai/ai-notes/optimization/</a:t>
            </a:r>
            <a:r>
              <a:rPr lang="en-US" sz="1050" dirty="0"/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C782ED0-1A80-7014-4458-6DF8667A5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35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Gradient descent in multi-layer 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We’ll update weights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Move in direction opposite to gradient: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to update the weights at all layers?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Answer</a:t>
            </a:r>
            <a:r>
              <a:rPr lang="en-US" sz="1800" dirty="0"/>
              <a:t>: backpropagation of error from higher layers to lower 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3750" y="2064496"/>
            <a:ext cx="3496501" cy="52488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25EA88F-5C8A-4491-5C83-E2F01CF4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041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51" name="Line 23"/>
          <p:cNvSpPr>
            <a:spLocks noChangeShapeType="1"/>
          </p:cNvSpPr>
          <p:nvPr/>
        </p:nvSpPr>
        <p:spPr bwMode="auto">
          <a:xfrm flipH="1">
            <a:off x="3712369" y="2374107"/>
            <a:ext cx="373856" cy="7798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71" name="Line 43"/>
          <p:cNvSpPr>
            <a:spLocks noChangeShapeType="1"/>
          </p:cNvSpPr>
          <p:nvPr/>
        </p:nvSpPr>
        <p:spPr bwMode="auto">
          <a:xfrm flipH="1">
            <a:off x="3725467" y="2378869"/>
            <a:ext cx="373856" cy="7798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028700"/>
            <a:ext cx="8229599" cy="837010"/>
          </a:xfrm>
        </p:spPr>
        <p:txBody>
          <a:bodyPr/>
          <a:lstStyle/>
          <a:p>
            <a:r>
              <a:rPr lang="en-US" altLang="en-US" sz="2100" dirty="0"/>
              <a:t>First calculate error of output units and use this to change the top layer of weights.</a:t>
            </a:r>
          </a:p>
        </p:txBody>
      </p:sp>
      <p:sp>
        <p:nvSpPr>
          <p:cNvPr id="252933" name="Text Box 5"/>
          <p:cNvSpPr txBox="1">
            <a:spLocks noChangeArrowheads="1"/>
          </p:cNvSpPr>
          <p:nvPr/>
        </p:nvSpPr>
        <p:spPr bwMode="auto">
          <a:xfrm>
            <a:off x="4963717" y="2160985"/>
            <a:ext cx="617219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output</a:t>
            </a:r>
          </a:p>
        </p:txBody>
      </p:sp>
      <p:sp>
        <p:nvSpPr>
          <p:cNvPr id="252934" name="Text Box 6"/>
          <p:cNvSpPr txBox="1">
            <a:spLocks noChangeArrowheads="1"/>
          </p:cNvSpPr>
          <p:nvPr/>
        </p:nvSpPr>
        <p:spPr bwMode="auto">
          <a:xfrm>
            <a:off x="5263754" y="2988469"/>
            <a:ext cx="655691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hidden</a:t>
            </a: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5686425" y="3798094"/>
            <a:ext cx="511421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input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 flipH="1">
            <a:off x="3481388" y="3153966"/>
            <a:ext cx="213122" cy="8179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37" name="Line 9"/>
          <p:cNvSpPr>
            <a:spLocks noChangeShapeType="1"/>
          </p:cNvSpPr>
          <p:nvPr/>
        </p:nvSpPr>
        <p:spPr bwMode="auto">
          <a:xfrm>
            <a:off x="3712369" y="3174206"/>
            <a:ext cx="284560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38" name="Line 10"/>
          <p:cNvSpPr>
            <a:spLocks noChangeShapeType="1"/>
          </p:cNvSpPr>
          <p:nvPr/>
        </p:nvSpPr>
        <p:spPr bwMode="auto">
          <a:xfrm>
            <a:off x="3712369" y="3194448"/>
            <a:ext cx="729854" cy="72032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39" name="Line 11"/>
          <p:cNvSpPr>
            <a:spLocks noChangeShapeType="1"/>
          </p:cNvSpPr>
          <p:nvPr/>
        </p:nvSpPr>
        <p:spPr bwMode="auto">
          <a:xfrm>
            <a:off x="3712369" y="3211116"/>
            <a:ext cx="1262063" cy="76080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0" name="Line 12"/>
          <p:cNvSpPr>
            <a:spLocks noChangeShapeType="1"/>
          </p:cNvSpPr>
          <p:nvPr/>
        </p:nvSpPr>
        <p:spPr bwMode="auto">
          <a:xfrm>
            <a:off x="3712369" y="3211116"/>
            <a:ext cx="1779985" cy="7036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1" name="Line 13"/>
          <p:cNvSpPr>
            <a:spLocks noChangeShapeType="1"/>
          </p:cNvSpPr>
          <p:nvPr/>
        </p:nvSpPr>
        <p:spPr bwMode="auto">
          <a:xfrm flipH="1">
            <a:off x="3481387" y="3174206"/>
            <a:ext cx="871538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2" name="Line 14"/>
          <p:cNvSpPr>
            <a:spLocks noChangeShapeType="1"/>
          </p:cNvSpPr>
          <p:nvPr/>
        </p:nvSpPr>
        <p:spPr bwMode="auto">
          <a:xfrm flipH="1">
            <a:off x="3979069" y="3153966"/>
            <a:ext cx="391716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3" name="Line 15"/>
          <p:cNvSpPr>
            <a:spLocks noChangeShapeType="1"/>
          </p:cNvSpPr>
          <p:nvPr/>
        </p:nvSpPr>
        <p:spPr bwMode="auto">
          <a:xfrm>
            <a:off x="4370785" y="3134916"/>
            <a:ext cx="88106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4" name="Line 16"/>
          <p:cNvSpPr>
            <a:spLocks noChangeShapeType="1"/>
          </p:cNvSpPr>
          <p:nvPr/>
        </p:nvSpPr>
        <p:spPr bwMode="auto">
          <a:xfrm>
            <a:off x="4388644" y="3153967"/>
            <a:ext cx="606029" cy="8012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5" name="Line 17"/>
          <p:cNvSpPr>
            <a:spLocks noChangeShapeType="1"/>
          </p:cNvSpPr>
          <p:nvPr/>
        </p:nvSpPr>
        <p:spPr bwMode="auto">
          <a:xfrm>
            <a:off x="4388644" y="3211116"/>
            <a:ext cx="1084660" cy="7036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 flipH="1">
            <a:off x="3499247" y="3174206"/>
            <a:ext cx="1495425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 flipH="1">
            <a:off x="3979069" y="3174206"/>
            <a:ext cx="995363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8" name="Line 20"/>
          <p:cNvSpPr>
            <a:spLocks noChangeShapeType="1"/>
          </p:cNvSpPr>
          <p:nvPr/>
        </p:nvSpPr>
        <p:spPr bwMode="auto">
          <a:xfrm flipH="1">
            <a:off x="4476751" y="3194448"/>
            <a:ext cx="535781" cy="7405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49" name="Line 21"/>
          <p:cNvSpPr>
            <a:spLocks noChangeShapeType="1"/>
          </p:cNvSpPr>
          <p:nvPr/>
        </p:nvSpPr>
        <p:spPr bwMode="auto">
          <a:xfrm flipH="1">
            <a:off x="4939904" y="3134916"/>
            <a:ext cx="107156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0" name="Line 22"/>
          <p:cNvSpPr>
            <a:spLocks noChangeShapeType="1"/>
          </p:cNvSpPr>
          <p:nvPr/>
        </p:nvSpPr>
        <p:spPr bwMode="auto">
          <a:xfrm>
            <a:off x="5029200" y="3153967"/>
            <a:ext cx="409575" cy="7441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2" name="Line 24"/>
          <p:cNvSpPr>
            <a:spLocks noChangeShapeType="1"/>
          </p:cNvSpPr>
          <p:nvPr/>
        </p:nvSpPr>
        <p:spPr bwMode="auto">
          <a:xfrm>
            <a:off x="4104085" y="2374107"/>
            <a:ext cx="266700" cy="7798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3" name="Line 25"/>
          <p:cNvSpPr>
            <a:spLocks noChangeShapeType="1"/>
          </p:cNvSpPr>
          <p:nvPr/>
        </p:nvSpPr>
        <p:spPr bwMode="auto">
          <a:xfrm>
            <a:off x="4086225" y="2374106"/>
            <a:ext cx="942975" cy="74414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4" name="Line 26"/>
          <p:cNvSpPr>
            <a:spLocks noChangeShapeType="1"/>
          </p:cNvSpPr>
          <p:nvPr/>
        </p:nvSpPr>
        <p:spPr bwMode="auto">
          <a:xfrm flipH="1">
            <a:off x="3712369" y="2393157"/>
            <a:ext cx="977504" cy="76081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5" name="Line 27"/>
          <p:cNvSpPr>
            <a:spLocks noChangeShapeType="1"/>
          </p:cNvSpPr>
          <p:nvPr/>
        </p:nvSpPr>
        <p:spPr bwMode="auto">
          <a:xfrm flipH="1">
            <a:off x="4352926" y="2393156"/>
            <a:ext cx="336947" cy="7250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6" name="Line 28"/>
          <p:cNvSpPr>
            <a:spLocks noChangeShapeType="1"/>
          </p:cNvSpPr>
          <p:nvPr/>
        </p:nvSpPr>
        <p:spPr bwMode="auto">
          <a:xfrm>
            <a:off x="4708922" y="2412206"/>
            <a:ext cx="303609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7" name="Oval 29"/>
          <p:cNvSpPr>
            <a:spLocks noChangeArrowheads="1"/>
          </p:cNvSpPr>
          <p:nvPr/>
        </p:nvSpPr>
        <p:spPr bwMode="auto">
          <a:xfrm>
            <a:off x="3430191" y="3787330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8" name="Oval 30"/>
          <p:cNvSpPr>
            <a:spLocks noChangeArrowheads="1"/>
          </p:cNvSpPr>
          <p:nvPr/>
        </p:nvSpPr>
        <p:spPr bwMode="auto">
          <a:xfrm>
            <a:off x="3920729" y="377840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59" name="Oval 31"/>
          <p:cNvSpPr>
            <a:spLocks noChangeArrowheads="1"/>
          </p:cNvSpPr>
          <p:nvPr/>
        </p:nvSpPr>
        <p:spPr bwMode="auto">
          <a:xfrm>
            <a:off x="4412457" y="3767685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60" name="Oval 32"/>
          <p:cNvSpPr>
            <a:spLocks noChangeArrowheads="1"/>
          </p:cNvSpPr>
          <p:nvPr/>
        </p:nvSpPr>
        <p:spPr bwMode="auto">
          <a:xfrm>
            <a:off x="4902994" y="3758755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61" name="Oval 33"/>
          <p:cNvSpPr>
            <a:spLocks noChangeArrowheads="1"/>
          </p:cNvSpPr>
          <p:nvPr/>
        </p:nvSpPr>
        <p:spPr bwMode="auto">
          <a:xfrm>
            <a:off x="5393532" y="3748040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62" name="Oval 34"/>
          <p:cNvSpPr>
            <a:spLocks noChangeArrowheads="1"/>
          </p:cNvSpPr>
          <p:nvPr/>
        </p:nvSpPr>
        <p:spPr bwMode="auto">
          <a:xfrm>
            <a:off x="3645694" y="295925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65" name="Oval 37"/>
          <p:cNvSpPr>
            <a:spLocks noChangeArrowheads="1"/>
          </p:cNvSpPr>
          <p:nvPr/>
        </p:nvSpPr>
        <p:spPr bwMode="auto">
          <a:xfrm>
            <a:off x="4015979" y="2187726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66" name="Oval 38"/>
          <p:cNvSpPr>
            <a:spLocks noChangeArrowheads="1"/>
          </p:cNvSpPr>
          <p:nvPr/>
        </p:nvSpPr>
        <p:spPr bwMode="auto">
          <a:xfrm>
            <a:off x="4648200" y="2187726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69" name="Oval 41"/>
          <p:cNvSpPr>
            <a:spLocks noChangeArrowheads="1"/>
          </p:cNvSpPr>
          <p:nvPr/>
        </p:nvSpPr>
        <p:spPr bwMode="auto">
          <a:xfrm>
            <a:off x="4020741" y="2191298"/>
            <a:ext cx="191780" cy="39181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72" name="Line 44"/>
          <p:cNvSpPr>
            <a:spLocks noChangeShapeType="1"/>
          </p:cNvSpPr>
          <p:nvPr/>
        </p:nvSpPr>
        <p:spPr bwMode="auto">
          <a:xfrm>
            <a:off x="4126706" y="2406254"/>
            <a:ext cx="266700" cy="77985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63" name="Oval 35"/>
          <p:cNvSpPr>
            <a:spLocks noChangeArrowheads="1"/>
          </p:cNvSpPr>
          <p:nvPr/>
        </p:nvSpPr>
        <p:spPr bwMode="auto">
          <a:xfrm>
            <a:off x="4295775" y="2959251"/>
            <a:ext cx="160735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73" name="Line 45"/>
          <p:cNvSpPr>
            <a:spLocks noChangeShapeType="1"/>
          </p:cNvSpPr>
          <p:nvPr/>
        </p:nvSpPr>
        <p:spPr bwMode="auto">
          <a:xfrm>
            <a:off x="4118372" y="2388394"/>
            <a:ext cx="942975" cy="7441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64" name="Oval 36"/>
          <p:cNvSpPr>
            <a:spLocks noChangeArrowheads="1"/>
          </p:cNvSpPr>
          <p:nvPr/>
        </p:nvSpPr>
        <p:spPr bwMode="auto">
          <a:xfrm>
            <a:off x="4947048" y="295925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2970" name="Text Box 42"/>
          <p:cNvSpPr txBox="1">
            <a:spLocks noChangeArrowheads="1"/>
          </p:cNvSpPr>
          <p:nvPr/>
        </p:nvSpPr>
        <p:spPr bwMode="auto">
          <a:xfrm>
            <a:off x="1676628" y="2517744"/>
            <a:ext cx="2017882" cy="69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 dirty="0">
                <a:ea typeface="+mn-ea"/>
                <a:cs typeface="+mn-cs"/>
              </a:rPr>
              <a:t>Calculate how to </a:t>
            </a:r>
          </a:p>
          <a:p>
            <a:pPr defTabSz="685800">
              <a:buClrTx/>
              <a:defRPr/>
            </a:pPr>
            <a:r>
              <a:rPr lang="en-US" altLang="en-US" sz="1350" kern="1200" dirty="0">
                <a:ea typeface="+mn-ea"/>
                <a:cs typeface="+mn-cs"/>
              </a:rPr>
              <a:t>update weights into </a:t>
            </a:r>
            <a:r>
              <a:rPr lang="en-US" altLang="en-US" sz="1350" i="1" kern="1200" dirty="0">
                <a:ea typeface="+mn-ea"/>
                <a:cs typeface="+mn-cs"/>
              </a:rPr>
              <a:t>j </a:t>
            </a:r>
          </a:p>
          <a:p>
            <a:pPr defTabSz="685800">
              <a:buClrTx/>
              <a:defRPr/>
            </a:pPr>
            <a:r>
              <a:rPr lang="en-US" altLang="en-US" sz="1350" kern="1200" dirty="0">
                <a:ea typeface="+mn-ea"/>
                <a:cs typeface="+mn-cs"/>
              </a:rPr>
              <a:t>(update at end of </a:t>
            </a:r>
            <a:r>
              <a:rPr lang="en-US" altLang="en-US" sz="1350" kern="1200" dirty="0" err="1">
                <a:ea typeface="+mn-ea"/>
                <a:cs typeface="+mn-cs"/>
              </a:rPr>
              <a:t>iter</a:t>
            </a:r>
            <a:r>
              <a:rPr lang="en-US" altLang="en-US" sz="1350" kern="1200" dirty="0">
                <a:ea typeface="+mn-ea"/>
                <a:cs typeface="+mn-cs"/>
              </a:rPr>
              <a:t>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143000" y="4953063"/>
            <a:ext cx="258115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Adapted from Ray Mooney, equations from Chris Bishop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56276" y="2165832"/>
            <a:ext cx="271228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k</a:t>
            </a: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j</a:t>
            </a: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E1A96-70D5-45AE-A11F-93F1407E376C}"/>
              </a:ext>
            </a:extLst>
          </p:cNvPr>
          <p:cNvSpPr txBox="1"/>
          <p:nvPr/>
        </p:nvSpPr>
        <p:spPr>
          <a:xfrm>
            <a:off x="6474542" y="2455605"/>
            <a:ext cx="3930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</a:t>
            </a:r>
            <a:r>
              <a:rPr lang="en-US" sz="1050" baseline="30000" dirty="0"/>
              <a:t>(2)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E7B75F-7B03-449B-B003-CB6D80BAAD59}"/>
              </a:ext>
            </a:extLst>
          </p:cNvPr>
          <p:cNvSpPr txBox="1"/>
          <p:nvPr/>
        </p:nvSpPr>
        <p:spPr>
          <a:xfrm>
            <a:off x="6474542" y="3453021"/>
            <a:ext cx="3930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</a:t>
            </a:r>
            <a:r>
              <a:rPr lang="en-US" sz="1050" baseline="30000" dirty="0"/>
              <a:t>(1)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F472AA2-75B9-07A4-1D9A-C7DA015A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2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71" grpId="0" animBg="1"/>
      <p:bldP spid="252969" grpId="0" animBg="1"/>
      <p:bldP spid="252972" grpId="0" animBg="1"/>
      <p:bldP spid="252973" grpId="0" animBg="1"/>
      <p:bldP spid="25297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Line 2"/>
          <p:cNvSpPr>
            <a:spLocks noChangeShapeType="1"/>
          </p:cNvSpPr>
          <p:nvPr/>
        </p:nvSpPr>
        <p:spPr bwMode="auto">
          <a:xfrm flipH="1">
            <a:off x="3712369" y="2374107"/>
            <a:ext cx="373856" cy="7798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3957" name="Rectangle 5"/>
          <p:cNvSpPr>
            <a:spLocks noGrp="1" noChangeArrowheads="1"/>
          </p:cNvSpPr>
          <p:nvPr>
            <p:ph idx="1"/>
          </p:nvPr>
        </p:nvSpPr>
        <p:spPr>
          <a:xfrm>
            <a:off x="457199" y="1028700"/>
            <a:ext cx="8229599" cy="837010"/>
          </a:xfrm>
        </p:spPr>
        <p:txBody>
          <a:bodyPr/>
          <a:lstStyle/>
          <a:p>
            <a:r>
              <a:rPr lang="en-US" altLang="en-US" sz="2100" dirty="0"/>
              <a:t>Next calculate error for hidden units based on errors on the output units it feeds into.</a:t>
            </a:r>
          </a:p>
        </p:txBody>
      </p:sp>
      <p:sp>
        <p:nvSpPr>
          <p:cNvPr id="253958" name="Text Box 6"/>
          <p:cNvSpPr txBox="1">
            <a:spLocks noChangeArrowheads="1"/>
          </p:cNvSpPr>
          <p:nvPr/>
        </p:nvSpPr>
        <p:spPr bwMode="auto">
          <a:xfrm>
            <a:off x="4963717" y="2160985"/>
            <a:ext cx="617219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output</a:t>
            </a:r>
          </a:p>
        </p:txBody>
      </p:sp>
      <p:sp>
        <p:nvSpPr>
          <p:cNvPr id="253959" name="Text Box 7"/>
          <p:cNvSpPr txBox="1">
            <a:spLocks noChangeArrowheads="1"/>
          </p:cNvSpPr>
          <p:nvPr/>
        </p:nvSpPr>
        <p:spPr bwMode="auto">
          <a:xfrm>
            <a:off x="5263754" y="2988469"/>
            <a:ext cx="655691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hidden</a:t>
            </a:r>
          </a:p>
        </p:txBody>
      </p:sp>
      <p:sp>
        <p:nvSpPr>
          <p:cNvPr id="253960" name="Text Box 8"/>
          <p:cNvSpPr txBox="1">
            <a:spLocks noChangeArrowheads="1"/>
          </p:cNvSpPr>
          <p:nvPr/>
        </p:nvSpPr>
        <p:spPr bwMode="auto">
          <a:xfrm>
            <a:off x="5686425" y="3798094"/>
            <a:ext cx="511421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input</a:t>
            </a:r>
          </a:p>
        </p:txBody>
      </p:sp>
      <p:sp>
        <p:nvSpPr>
          <p:cNvPr id="253961" name="Line 9"/>
          <p:cNvSpPr>
            <a:spLocks noChangeShapeType="1"/>
          </p:cNvSpPr>
          <p:nvPr/>
        </p:nvSpPr>
        <p:spPr bwMode="auto">
          <a:xfrm flipH="1">
            <a:off x="3481388" y="3153966"/>
            <a:ext cx="213122" cy="8179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62" name="Line 10"/>
          <p:cNvSpPr>
            <a:spLocks noChangeShapeType="1"/>
          </p:cNvSpPr>
          <p:nvPr/>
        </p:nvSpPr>
        <p:spPr bwMode="auto">
          <a:xfrm>
            <a:off x="3712369" y="3174206"/>
            <a:ext cx="284560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63" name="Line 11"/>
          <p:cNvSpPr>
            <a:spLocks noChangeShapeType="1"/>
          </p:cNvSpPr>
          <p:nvPr/>
        </p:nvSpPr>
        <p:spPr bwMode="auto">
          <a:xfrm>
            <a:off x="3712369" y="3194448"/>
            <a:ext cx="729854" cy="72032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64" name="Line 12"/>
          <p:cNvSpPr>
            <a:spLocks noChangeShapeType="1"/>
          </p:cNvSpPr>
          <p:nvPr/>
        </p:nvSpPr>
        <p:spPr bwMode="auto">
          <a:xfrm>
            <a:off x="3712369" y="3211116"/>
            <a:ext cx="1262063" cy="76080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65" name="Line 13"/>
          <p:cNvSpPr>
            <a:spLocks noChangeShapeType="1"/>
          </p:cNvSpPr>
          <p:nvPr/>
        </p:nvSpPr>
        <p:spPr bwMode="auto">
          <a:xfrm>
            <a:off x="3712369" y="3211116"/>
            <a:ext cx="1779985" cy="7036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66" name="Line 14"/>
          <p:cNvSpPr>
            <a:spLocks noChangeShapeType="1"/>
          </p:cNvSpPr>
          <p:nvPr/>
        </p:nvSpPr>
        <p:spPr bwMode="auto">
          <a:xfrm flipH="1">
            <a:off x="3481387" y="3174206"/>
            <a:ext cx="871538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67" name="Line 15"/>
          <p:cNvSpPr>
            <a:spLocks noChangeShapeType="1"/>
          </p:cNvSpPr>
          <p:nvPr/>
        </p:nvSpPr>
        <p:spPr bwMode="auto">
          <a:xfrm flipH="1">
            <a:off x="3979069" y="3153966"/>
            <a:ext cx="391716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68" name="Line 16"/>
          <p:cNvSpPr>
            <a:spLocks noChangeShapeType="1"/>
          </p:cNvSpPr>
          <p:nvPr/>
        </p:nvSpPr>
        <p:spPr bwMode="auto">
          <a:xfrm>
            <a:off x="4370785" y="3134916"/>
            <a:ext cx="88106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69" name="Line 17"/>
          <p:cNvSpPr>
            <a:spLocks noChangeShapeType="1"/>
          </p:cNvSpPr>
          <p:nvPr/>
        </p:nvSpPr>
        <p:spPr bwMode="auto">
          <a:xfrm>
            <a:off x="4388644" y="3153967"/>
            <a:ext cx="606029" cy="8012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0" name="Line 18"/>
          <p:cNvSpPr>
            <a:spLocks noChangeShapeType="1"/>
          </p:cNvSpPr>
          <p:nvPr/>
        </p:nvSpPr>
        <p:spPr bwMode="auto">
          <a:xfrm>
            <a:off x="4388644" y="3211116"/>
            <a:ext cx="1084660" cy="7036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1" name="Line 19"/>
          <p:cNvSpPr>
            <a:spLocks noChangeShapeType="1"/>
          </p:cNvSpPr>
          <p:nvPr/>
        </p:nvSpPr>
        <p:spPr bwMode="auto">
          <a:xfrm flipH="1">
            <a:off x="3499247" y="3174206"/>
            <a:ext cx="1495425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2" name="Line 20"/>
          <p:cNvSpPr>
            <a:spLocks noChangeShapeType="1"/>
          </p:cNvSpPr>
          <p:nvPr/>
        </p:nvSpPr>
        <p:spPr bwMode="auto">
          <a:xfrm flipH="1">
            <a:off x="3979069" y="3174206"/>
            <a:ext cx="995363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3" name="Line 21"/>
          <p:cNvSpPr>
            <a:spLocks noChangeShapeType="1"/>
          </p:cNvSpPr>
          <p:nvPr/>
        </p:nvSpPr>
        <p:spPr bwMode="auto">
          <a:xfrm flipH="1">
            <a:off x="4476751" y="3194448"/>
            <a:ext cx="535781" cy="7405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4" name="Line 22"/>
          <p:cNvSpPr>
            <a:spLocks noChangeShapeType="1"/>
          </p:cNvSpPr>
          <p:nvPr/>
        </p:nvSpPr>
        <p:spPr bwMode="auto">
          <a:xfrm flipH="1">
            <a:off x="4939904" y="3134916"/>
            <a:ext cx="107156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5" name="Line 23"/>
          <p:cNvSpPr>
            <a:spLocks noChangeShapeType="1"/>
          </p:cNvSpPr>
          <p:nvPr/>
        </p:nvSpPr>
        <p:spPr bwMode="auto">
          <a:xfrm>
            <a:off x="5029200" y="3153967"/>
            <a:ext cx="409575" cy="7441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6" name="Line 24"/>
          <p:cNvSpPr>
            <a:spLocks noChangeShapeType="1"/>
          </p:cNvSpPr>
          <p:nvPr/>
        </p:nvSpPr>
        <p:spPr bwMode="auto">
          <a:xfrm>
            <a:off x="4104085" y="2374107"/>
            <a:ext cx="266700" cy="7798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7" name="Line 25"/>
          <p:cNvSpPr>
            <a:spLocks noChangeShapeType="1"/>
          </p:cNvSpPr>
          <p:nvPr/>
        </p:nvSpPr>
        <p:spPr bwMode="auto">
          <a:xfrm>
            <a:off x="4086225" y="2374106"/>
            <a:ext cx="942975" cy="74414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8" name="Line 26"/>
          <p:cNvSpPr>
            <a:spLocks noChangeShapeType="1"/>
          </p:cNvSpPr>
          <p:nvPr/>
        </p:nvSpPr>
        <p:spPr bwMode="auto">
          <a:xfrm flipH="1">
            <a:off x="3712369" y="2393157"/>
            <a:ext cx="977504" cy="76081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79" name="Line 27"/>
          <p:cNvSpPr>
            <a:spLocks noChangeShapeType="1"/>
          </p:cNvSpPr>
          <p:nvPr/>
        </p:nvSpPr>
        <p:spPr bwMode="auto">
          <a:xfrm flipH="1">
            <a:off x="4352926" y="2393156"/>
            <a:ext cx="336947" cy="7250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0" name="Line 28"/>
          <p:cNvSpPr>
            <a:spLocks noChangeShapeType="1"/>
          </p:cNvSpPr>
          <p:nvPr/>
        </p:nvSpPr>
        <p:spPr bwMode="auto">
          <a:xfrm>
            <a:off x="4708922" y="2412206"/>
            <a:ext cx="303609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1" name="Oval 29"/>
          <p:cNvSpPr>
            <a:spLocks noChangeArrowheads="1"/>
          </p:cNvSpPr>
          <p:nvPr/>
        </p:nvSpPr>
        <p:spPr bwMode="auto">
          <a:xfrm>
            <a:off x="3430191" y="3787330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2" name="Oval 30"/>
          <p:cNvSpPr>
            <a:spLocks noChangeArrowheads="1"/>
          </p:cNvSpPr>
          <p:nvPr/>
        </p:nvSpPr>
        <p:spPr bwMode="auto">
          <a:xfrm>
            <a:off x="3920729" y="377840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3" name="Oval 31"/>
          <p:cNvSpPr>
            <a:spLocks noChangeArrowheads="1"/>
          </p:cNvSpPr>
          <p:nvPr/>
        </p:nvSpPr>
        <p:spPr bwMode="auto">
          <a:xfrm>
            <a:off x="4412457" y="3767685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4" name="Oval 32"/>
          <p:cNvSpPr>
            <a:spLocks noChangeArrowheads="1"/>
          </p:cNvSpPr>
          <p:nvPr/>
        </p:nvSpPr>
        <p:spPr bwMode="auto">
          <a:xfrm>
            <a:off x="4902994" y="3758755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5" name="Oval 33"/>
          <p:cNvSpPr>
            <a:spLocks noChangeArrowheads="1"/>
          </p:cNvSpPr>
          <p:nvPr/>
        </p:nvSpPr>
        <p:spPr bwMode="auto">
          <a:xfrm>
            <a:off x="5393532" y="3748040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6" name="Oval 34"/>
          <p:cNvSpPr>
            <a:spLocks noChangeArrowheads="1"/>
          </p:cNvSpPr>
          <p:nvPr/>
        </p:nvSpPr>
        <p:spPr bwMode="auto">
          <a:xfrm>
            <a:off x="3645694" y="295925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90" name="Oval 38"/>
          <p:cNvSpPr>
            <a:spLocks noChangeArrowheads="1"/>
          </p:cNvSpPr>
          <p:nvPr/>
        </p:nvSpPr>
        <p:spPr bwMode="auto">
          <a:xfrm>
            <a:off x="3645694" y="2949726"/>
            <a:ext cx="191780" cy="39181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92" name="Oval 40"/>
          <p:cNvSpPr>
            <a:spLocks noChangeArrowheads="1"/>
          </p:cNvSpPr>
          <p:nvPr/>
        </p:nvSpPr>
        <p:spPr bwMode="auto">
          <a:xfrm>
            <a:off x="4295775" y="2959251"/>
            <a:ext cx="160735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94" name="Oval 42"/>
          <p:cNvSpPr>
            <a:spLocks noChangeArrowheads="1"/>
          </p:cNvSpPr>
          <p:nvPr/>
        </p:nvSpPr>
        <p:spPr bwMode="auto">
          <a:xfrm>
            <a:off x="4947048" y="295925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98" name="Text Box 46"/>
          <p:cNvSpPr txBox="1">
            <a:spLocks noChangeArrowheads="1"/>
          </p:cNvSpPr>
          <p:nvPr/>
        </p:nvSpPr>
        <p:spPr bwMode="auto">
          <a:xfrm>
            <a:off x="1760935" y="2808685"/>
            <a:ext cx="136383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altLang="en-US" sz="1350" kern="1200">
              <a:ea typeface="+mn-ea"/>
              <a:cs typeface="+mn-cs"/>
            </a:endParaRPr>
          </a:p>
        </p:txBody>
      </p:sp>
      <p:sp>
        <p:nvSpPr>
          <p:cNvPr id="254000" name="Line 48"/>
          <p:cNvSpPr>
            <a:spLocks noChangeShapeType="1"/>
          </p:cNvSpPr>
          <p:nvPr/>
        </p:nvSpPr>
        <p:spPr bwMode="auto">
          <a:xfrm flipH="1">
            <a:off x="3707607" y="2389585"/>
            <a:ext cx="373856" cy="77985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001" name="Line 49"/>
          <p:cNvSpPr>
            <a:spLocks noChangeShapeType="1"/>
          </p:cNvSpPr>
          <p:nvPr/>
        </p:nvSpPr>
        <p:spPr bwMode="auto">
          <a:xfrm flipH="1">
            <a:off x="3754041" y="2380060"/>
            <a:ext cx="977503" cy="76080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8" name="Oval 36"/>
          <p:cNvSpPr>
            <a:spLocks noChangeArrowheads="1"/>
          </p:cNvSpPr>
          <p:nvPr/>
        </p:nvSpPr>
        <p:spPr bwMode="auto">
          <a:xfrm>
            <a:off x="4648200" y="2187726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3987" name="Oval 35"/>
          <p:cNvSpPr>
            <a:spLocks noChangeArrowheads="1"/>
          </p:cNvSpPr>
          <p:nvPr/>
        </p:nvSpPr>
        <p:spPr bwMode="auto">
          <a:xfrm>
            <a:off x="4015979" y="2187726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002" name="Oval 50"/>
          <p:cNvSpPr>
            <a:spLocks noChangeArrowheads="1"/>
          </p:cNvSpPr>
          <p:nvPr/>
        </p:nvSpPr>
        <p:spPr bwMode="auto">
          <a:xfrm>
            <a:off x="4014788" y="2194869"/>
            <a:ext cx="191780" cy="39181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003" name="Oval 51"/>
          <p:cNvSpPr>
            <a:spLocks noChangeArrowheads="1"/>
          </p:cNvSpPr>
          <p:nvPr/>
        </p:nvSpPr>
        <p:spPr bwMode="auto">
          <a:xfrm>
            <a:off x="4639866" y="2190107"/>
            <a:ext cx="191780" cy="39181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56276" y="2165832"/>
            <a:ext cx="271228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k</a:t>
            </a: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j</a:t>
            </a: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43000" y="4953063"/>
            <a:ext cx="258115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Adapted from Ray Mooney, equations from Chris Bishop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7213EB6-3BC4-EE2A-1348-4C59413A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64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90" grpId="0" animBg="1"/>
      <p:bldP spid="254000" grpId="0" animBg="1"/>
      <p:bldP spid="254001" grpId="0" animBg="1"/>
      <p:bldP spid="254002" grpId="0" animBg="1"/>
      <p:bldP spid="25400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Line 2"/>
          <p:cNvSpPr>
            <a:spLocks noChangeShapeType="1"/>
          </p:cNvSpPr>
          <p:nvPr/>
        </p:nvSpPr>
        <p:spPr bwMode="auto">
          <a:xfrm flipH="1">
            <a:off x="3712369" y="2374107"/>
            <a:ext cx="373856" cy="7798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Backpropagation: Graphic example</a:t>
            </a:r>
          </a:p>
        </p:txBody>
      </p:sp>
      <p:sp>
        <p:nvSpPr>
          <p:cNvPr id="254980" name="Rectangle 4"/>
          <p:cNvSpPr>
            <a:spLocks noGrp="1" noChangeArrowheads="1"/>
          </p:cNvSpPr>
          <p:nvPr>
            <p:ph idx="1"/>
          </p:nvPr>
        </p:nvSpPr>
        <p:spPr>
          <a:xfrm>
            <a:off x="457199" y="1028700"/>
            <a:ext cx="8229599" cy="837010"/>
          </a:xfrm>
        </p:spPr>
        <p:txBody>
          <a:bodyPr/>
          <a:lstStyle/>
          <a:p>
            <a:r>
              <a:rPr lang="en-US" altLang="en-US" sz="2100" dirty="0"/>
              <a:t>Finally update bottom layer of weights based on errors calculated for hidden units.</a:t>
            </a:r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4963717" y="2160985"/>
            <a:ext cx="617219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output</a:t>
            </a:r>
          </a:p>
        </p:txBody>
      </p:sp>
      <p:sp>
        <p:nvSpPr>
          <p:cNvPr id="254982" name="Text Box 6"/>
          <p:cNvSpPr txBox="1">
            <a:spLocks noChangeArrowheads="1"/>
          </p:cNvSpPr>
          <p:nvPr/>
        </p:nvSpPr>
        <p:spPr bwMode="auto">
          <a:xfrm>
            <a:off x="5263754" y="2988469"/>
            <a:ext cx="655691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hidden</a:t>
            </a:r>
          </a:p>
        </p:txBody>
      </p:sp>
      <p:sp>
        <p:nvSpPr>
          <p:cNvPr id="254983" name="Text Box 7"/>
          <p:cNvSpPr txBox="1">
            <a:spLocks noChangeArrowheads="1"/>
          </p:cNvSpPr>
          <p:nvPr/>
        </p:nvSpPr>
        <p:spPr bwMode="auto">
          <a:xfrm>
            <a:off x="5686425" y="3798094"/>
            <a:ext cx="511421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>
                <a:ea typeface="+mn-ea"/>
                <a:cs typeface="+mn-cs"/>
              </a:rPr>
              <a:t>input</a:t>
            </a:r>
          </a:p>
        </p:txBody>
      </p:sp>
      <p:sp>
        <p:nvSpPr>
          <p:cNvPr id="254984" name="Line 8"/>
          <p:cNvSpPr>
            <a:spLocks noChangeShapeType="1"/>
          </p:cNvSpPr>
          <p:nvPr/>
        </p:nvSpPr>
        <p:spPr bwMode="auto">
          <a:xfrm flipH="1">
            <a:off x="3481388" y="3153966"/>
            <a:ext cx="213122" cy="8179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85" name="Line 9"/>
          <p:cNvSpPr>
            <a:spLocks noChangeShapeType="1"/>
          </p:cNvSpPr>
          <p:nvPr/>
        </p:nvSpPr>
        <p:spPr bwMode="auto">
          <a:xfrm>
            <a:off x="3712369" y="3174206"/>
            <a:ext cx="284560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86" name="Line 10"/>
          <p:cNvSpPr>
            <a:spLocks noChangeShapeType="1"/>
          </p:cNvSpPr>
          <p:nvPr/>
        </p:nvSpPr>
        <p:spPr bwMode="auto">
          <a:xfrm>
            <a:off x="3712369" y="3194448"/>
            <a:ext cx="729854" cy="72032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87" name="Line 11"/>
          <p:cNvSpPr>
            <a:spLocks noChangeShapeType="1"/>
          </p:cNvSpPr>
          <p:nvPr/>
        </p:nvSpPr>
        <p:spPr bwMode="auto">
          <a:xfrm>
            <a:off x="3712369" y="3211116"/>
            <a:ext cx="1262063" cy="76080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88" name="Line 12"/>
          <p:cNvSpPr>
            <a:spLocks noChangeShapeType="1"/>
          </p:cNvSpPr>
          <p:nvPr/>
        </p:nvSpPr>
        <p:spPr bwMode="auto">
          <a:xfrm>
            <a:off x="3712369" y="3211116"/>
            <a:ext cx="1779985" cy="7036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89" name="Line 13"/>
          <p:cNvSpPr>
            <a:spLocks noChangeShapeType="1"/>
          </p:cNvSpPr>
          <p:nvPr/>
        </p:nvSpPr>
        <p:spPr bwMode="auto">
          <a:xfrm flipH="1">
            <a:off x="3481387" y="3174206"/>
            <a:ext cx="871538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0" name="Line 14"/>
          <p:cNvSpPr>
            <a:spLocks noChangeShapeType="1"/>
          </p:cNvSpPr>
          <p:nvPr/>
        </p:nvSpPr>
        <p:spPr bwMode="auto">
          <a:xfrm flipH="1">
            <a:off x="3979069" y="3153966"/>
            <a:ext cx="391716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1" name="Line 15"/>
          <p:cNvSpPr>
            <a:spLocks noChangeShapeType="1"/>
          </p:cNvSpPr>
          <p:nvPr/>
        </p:nvSpPr>
        <p:spPr bwMode="auto">
          <a:xfrm>
            <a:off x="4370785" y="3134916"/>
            <a:ext cx="88106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2" name="Line 16"/>
          <p:cNvSpPr>
            <a:spLocks noChangeShapeType="1"/>
          </p:cNvSpPr>
          <p:nvPr/>
        </p:nvSpPr>
        <p:spPr bwMode="auto">
          <a:xfrm>
            <a:off x="4388644" y="3153967"/>
            <a:ext cx="606029" cy="80129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3" name="Line 17"/>
          <p:cNvSpPr>
            <a:spLocks noChangeShapeType="1"/>
          </p:cNvSpPr>
          <p:nvPr/>
        </p:nvSpPr>
        <p:spPr bwMode="auto">
          <a:xfrm>
            <a:off x="4388644" y="3211116"/>
            <a:ext cx="1084660" cy="7036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4" name="Line 18"/>
          <p:cNvSpPr>
            <a:spLocks noChangeShapeType="1"/>
          </p:cNvSpPr>
          <p:nvPr/>
        </p:nvSpPr>
        <p:spPr bwMode="auto">
          <a:xfrm flipH="1">
            <a:off x="3499247" y="3174206"/>
            <a:ext cx="1495425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5" name="Line 19"/>
          <p:cNvSpPr>
            <a:spLocks noChangeShapeType="1"/>
          </p:cNvSpPr>
          <p:nvPr/>
        </p:nvSpPr>
        <p:spPr bwMode="auto">
          <a:xfrm flipH="1">
            <a:off x="3979069" y="3174206"/>
            <a:ext cx="995363" cy="781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6" name="Line 20"/>
          <p:cNvSpPr>
            <a:spLocks noChangeShapeType="1"/>
          </p:cNvSpPr>
          <p:nvPr/>
        </p:nvSpPr>
        <p:spPr bwMode="auto">
          <a:xfrm flipH="1">
            <a:off x="4476751" y="3194448"/>
            <a:ext cx="535781" cy="74056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7" name="Line 21"/>
          <p:cNvSpPr>
            <a:spLocks noChangeShapeType="1"/>
          </p:cNvSpPr>
          <p:nvPr/>
        </p:nvSpPr>
        <p:spPr bwMode="auto">
          <a:xfrm flipH="1">
            <a:off x="4939904" y="3134916"/>
            <a:ext cx="107156" cy="800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8" name="Line 22"/>
          <p:cNvSpPr>
            <a:spLocks noChangeShapeType="1"/>
          </p:cNvSpPr>
          <p:nvPr/>
        </p:nvSpPr>
        <p:spPr bwMode="auto">
          <a:xfrm>
            <a:off x="5029200" y="3153967"/>
            <a:ext cx="409575" cy="74414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4999" name="Line 23"/>
          <p:cNvSpPr>
            <a:spLocks noChangeShapeType="1"/>
          </p:cNvSpPr>
          <p:nvPr/>
        </p:nvSpPr>
        <p:spPr bwMode="auto">
          <a:xfrm>
            <a:off x="4104085" y="2374107"/>
            <a:ext cx="266700" cy="7798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0" name="Line 24"/>
          <p:cNvSpPr>
            <a:spLocks noChangeShapeType="1"/>
          </p:cNvSpPr>
          <p:nvPr/>
        </p:nvSpPr>
        <p:spPr bwMode="auto">
          <a:xfrm>
            <a:off x="4086225" y="2374106"/>
            <a:ext cx="942975" cy="74414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1" name="Line 25"/>
          <p:cNvSpPr>
            <a:spLocks noChangeShapeType="1"/>
          </p:cNvSpPr>
          <p:nvPr/>
        </p:nvSpPr>
        <p:spPr bwMode="auto">
          <a:xfrm flipH="1">
            <a:off x="3712369" y="2393157"/>
            <a:ext cx="977504" cy="76081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2" name="Line 26"/>
          <p:cNvSpPr>
            <a:spLocks noChangeShapeType="1"/>
          </p:cNvSpPr>
          <p:nvPr/>
        </p:nvSpPr>
        <p:spPr bwMode="auto">
          <a:xfrm flipH="1">
            <a:off x="4352926" y="2393156"/>
            <a:ext cx="336947" cy="72509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3" name="Line 27"/>
          <p:cNvSpPr>
            <a:spLocks noChangeShapeType="1"/>
          </p:cNvSpPr>
          <p:nvPr/>
        </p:nvSpPr>
        <p:spPr bwMode="auto">
          <a:xfrm>
            <a:off x="4708922" y="2412206"/>
            <a:ext cx="303609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9" name="Oval 33"/>
          <p:cNvSpPr>
            <a:spLocks noChangeArrowheads="1"/>
          </p:cNvSpPr>
          <p:nvPr/>
        </p:nvSpPr>
        <p:spPr bwMode="auto">
          <a:xfrm>
            <a:off x="3645694" y="295925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10" name="Oval 34"/>
          <p:cNvSpPr>
            <a:spLocks noChangeArrowheads="1"/>
          </p:cNvSpPr>
          <p:nvPr/>
        </p:nvSpPr>
        <p:spPr bwMode="auto">
          <a:xfrm>
            <a:off x="3645694" y="2949726"/>
            <a:ext cx="191780" cy="39181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11" name="Oval 35"/>
          <p:cNvSpPr>
            <a:spLocks noChangeArrowheads="1"/>
          </p:cNvSpPr>
          <p:nvPr/>
        </p:nvSpPr>
        <p:spPr bwMode="auto">
          <a:xfrm>
            <a:off x="4295775" y="2959251"/>
            <a:ext cx="160735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12" name="Oval 36"/>
          <p:cNvSpPr>
            <a:spLocks noChangeArrowheads="1"/>
          </p:cNvSpPr>
          <p:nvPr/>
        </p:nvSpPr>
        <p:spPr bwMode="auto">
          <a:xfrm>
            <a:off x="4947048" y="295925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13" name="Text Box 37"/>
          <p:cNvSpPr txBox="1">
            <a:spLocks noChangeArrowheads="1"/>
          </p:cNvSpPr>
          <p:nvPr/>
        </p:nvSpPr>
        <p:spPr bwMode="auto">
          <a:xfrm>
            <a:off x="1760935" y="2808685"/>
            <a:ext cx="136383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altLang="en-US" sz="1350" kern="1200">
              <a:ea typeface="+mn-ea"/>
              <a:cs typeface="+mn-cs"/>
            </a:endParaRPr>
          </a:p>
        </p:txBody>
      </p:sp>
      <p:sp>
        <p:nvSpPr>
          <p:cNvPr id="255017" name="Oval 41"/>
          <p:cNvSpPr>
            <a:spLocks noChangeArrowheads="1"/>
          </p:cNvSpPr>
          <p:nvPr/>
        </p:nvSpPr>
        <p:spPr bwMode="auto">
          <a:xfrm>
            <a:off x="4648200" y="2187726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18" name="Oval 42"/>
          <p:cNvSpPr>
            <a:spLocks noChangeArrowheads="1"/>
          </p:cNvSpPr>
          <p:nvPr/>
        </p:nvSpPr>
        <p:spPr bwMode="auto">
          <a:xfrm>
            <a:off x="4015979" y="2187726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21" name="Line 45"/>
          <p:cNvSpPr>
            <a:spLocks noChangeShapeType="1"/>
          </p:cNvSpPr>
          <p:nvPr/>
        </p:nvSpPr>
        <p:spPr bwMode="auto">
          <a:xfrm flipH="1">
            <a:off x="3486151" y="3158729"/>
            <a:ext cx="213122" cy="81795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22" name="Line 46"/>
          <p:cNvSpPr>
            <a:spLocks noChangeShapeType="1"/>
          </p:cNvSpPr>
          <p:nvPr/>
        </p:nvSpPr>
        <p:spPr bwMode="auto">
          <a:xfrm>
            <a:off x="3707607" y="3198019"/>
            <a:ext cx="284560" cy="781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4" name="Oval 28"/>
          <p:cNvSpPr>
            <a:spLocks noChangeArrowheads="1"/>
          </p:cNvSpPr>
          <p:nvPr/>
        </p:nvSpPr>
        <p:spPr bwMode="auto">
          <a:xfrm>
            <a:off x="3430191" y="3787330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5" name="Oval 29"/>
          <p:cNvSpPr>
            <a:spLocks noChangeArrowheads="1"/>
          </p:cNvSpPr>
          <p:nvPr/>
        </p:nvSpPr>
        <p:spPr bwMode="auto">
          <a:xfrm>
            <a:off x="3920729" y="3778401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23" name="Line 47"/>
          <p:cNvSpPr>
            <a:spLocks noChangeShapeType="1"/>
          </p:cNvSpPr>
          <p:nvPr/>
        </p:nvSpPr>
        <p:spPr bwMode="auto">
          <a:xfrm>
            <a:off x="3752850" y="3234929"/>
            <a:ext cx="729854" cy="72032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24" name="Line 48"/>
          <p:cNvSpPr>
            <a:spLocks noChangeShapeType="1"/>
          </p:cNvSpPr>
          <p:nvPr/>
        </p:nvSpPr>
        <p:spPr bwMode="auto">
          <a:xfrm>
            <a:off x="3744516" y="3224213"/>
            <a:ext cx="1262063" cy="7608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25" name="Line 49"/>
          <p:cNvSpPr>
            <a:spLocks noChangeShapeType="1"/>
          </p:cNvSpPr>
          <p:nvPr/>
        </p:nvSpPr>
        <p:spPr bwMode="auto">
          <a:xfrm>
            <a:off x="3744516" y="3233738"/>
            <a:ext cx="1779984" cy="70366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8" name="Oval 32"/>
          <p:cNvSpPr>
            <a:spLocks noChangeArrowheads="1"/>
          </p:cNvSpPr>
          <p:nvPr/>
        </p:nvSpPr>
        <p:spPr bwMode="auto">
          <a:xfrm>
            <a:off x="5393532" y="3748040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7" name="Oval 31"/>
          <p:cNvSpPr>
            <a:spLocks noChangeArrowheads="1"/>
          </p:cNvSpPr>
          <p:nvPr/>
        </p:nvSpPr>
        <p:spPr bwMode="auto">
          <a:xfrm>
            <a:off x="4902994" y="3758755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06" name="Oval 30"/>
          <p:cNvSpPr>
            <a:spLocks noChangeArrowheads="1"/>
          </p:cNvSpPr>
          <p:nvPr/>
        </p:nvSpPr>
        <p:spPr bwMode="auto">
          <a:xfrm>
            <a:off x="4412457" y="3767685"/>
            <a:ext cx="191780" cy="391813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 anchor="ctr">
            <a:spAutoFit/>
          </a:bodyPr>
          <a:lstStyle/>
          <a:p>
            <a:pPr defTabSz="685800">
              <a:buClrTx/>
              <a:defRPr/>
            </a:pPr>
            <a:endParaRPr lang="en-US" sz="1350" kern="1200">
              <a:ea typeface="+mn-ea"/>
              <a:cs typeface="+mn-cs"/>
            </a:endParaRPr>
          </a:p>
        </p:txBody>
      </p:sp>
      <p:sp>
        <p:nvSpPr>
          <p:cNvPr id="255027" name="Text Box 51"/>
          <p:cNvSpPr txBox="1">
            <a:spLocks noChangeArrowheads="1"/>
          </p:cNvSpPr>
          <p:nvPr/>
        </p:nvSpPr>
        <p:spPr bwMode="auto">
          <a:xfrm>
            <a:off x="1709683" y="2976172"/>
            <a:ext cx="1742527" cy="27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500" tIns="35100" rIns="67500" bIns="35100">
            <a:spAutoFit/>
          </a:bodyPr>
          <a:lstStyle/>
          <a:p>
            <a:pPr defTabSz="685800">
              <a:buClrTx/>
              <a:defRPr/>
            </a:pPr>
            <a:r>
              <a:rPr lang="en-US" altLang="en-US" sz="1350" kern="1200" dirty="0">
                <a:ea typeface="+mn-ea"/>
                <a:cs typeface="+mn-cs"/>
              </a:rPr>
              <a:t>Update weights into </a:t>
            </a:r>
            <a:r>
              <a:rPr lang="en-US" altLang="en-US" sz="1350" i="1" kern="1200" dirty="0" err="1">
                <a:ea typeface="+mn-ea"/>
                <a:cs typeface="+mn-cs"/>
              </a:rPr>
              <a:t>i</a:t>
            </a:r>
            <a:endParaRPr lang="en-US" altLang="en-US" sz="1350" i="1" kern="1200" dirty="0"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56276" y="2165832"/>
            <a:ext cx="271228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k</a:t>
            </a: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j</a:t>
            </a: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350" i="1" kern="1200" dirty="0">
              <a:ea typeface="+mn-ea"/>
              <a:cs typeface="+mn-cs"/>
            </a:endParaRPr>
          </a:p>
          <a:p>
            <a:pPr defTabSz="685800">
              <a:buClrTx/>
              <a:defRPr/>
            </a:pPr>
            <a:r>
              <a:rPr lang="en-US" sz="1350" i="1" kern="1200" dirty="0">
                <a:ea typeface="+mn-ea"/>
                <a:cs typeface="+mn-cs"/>
              </a:rPr>
              <a:t>i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2068707" y="3520119"/>
            <a:ext cx="121132" cy="1211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143000" y="4953063"/>
            <a:ext cx="258115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50" kern="1200" dirty="0">
                <a:ea typeface="+mn-ea"/>
                <a:cs typeface="+mn-cs"/>
              </a:rPr>
              <a:t>Adapted from Ray Mooney, equations from Chris Bishop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F2E38A4-9E13-FC5E-F499-5116F26B1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65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1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021" grpId="0" animBg="1"/>
      <p:bldP spid="255022" grpId="0" animBg="1"/>
      <p:bldP spid="255023" grpId="0" animBg="1"/>
      <p:bldP spid="255024" grpId="0" animBg="1"/>
      <p:bldP spid="255025" grpId="0" animBg="1"/>
      <p:bldP spid="25502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24903" y="128535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95920" y="169288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69531" y="2151879"/>
            <a:ext cx="281464" cy="118586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3" name="object 13"/>
          <p:cNvSpPr/>
          <p:nvPr/>
        </p:nvSpPr>
        <p:spPr>
          <a:xfrm>
            <a:off x="5968717" y="1031250"/>
            <a:ext cx="183356" cy="197644"/>
          </a:xfrm>
          <a:custGeom>
            <a:avLst/>
            <a:gdLst/>
            <a:ahLst/>
            <a:cxnLst/>
            <a:rect l="l" t="t" r="r" b="b"/>
            <a:pathLst>
              <a:path w="244475" h="263525">
                <a:moveTo>
                  <a:pt x="0" y="0"/>
                </a:moveTo>
                <a:lnTo>
                  <a:pt x="244199" y="0"/>
                </a:lnTo>
                <a:lnTo>
                  <a:pt x="2441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10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D253A-4C2F-4660-BEFA-BFFAF075816A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69BCBE-4DA5-4F71-82A5-D7069F73C2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EE3EFF7-01DB-6F17-3BC7-F2340212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60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24903" y="128535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95920" y="169288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69531" y="2151879"/>
            <a:ext cx="281464" cy="118586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5" name="object 15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11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9730C2-54F5-4F1A-A399-AE9CF0C57D81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5FFB6D-034D-444B-A83E-5E915FBEFB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F2A5FA10-C577-6B8C-2736-54B51D93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67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731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24903" y="128535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95920" y="169288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69531" y="2151879"/>
            <a:ext cx="281464" cy="118586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5" name="object 15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54975" y="2470028"/>
            <a:ext cx="260210" cy="4429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47832" y="2462884"/>
            <a:ext cx="274796" cy="457200"/>
          </a:xfrm>
          <a:custGeom>
            <a:avLst/>
            <a:gdLst/>
            <a:ahLst/>
            <a:cxnLst/>
            <a:rect l="l" t="t" r="r" b="b"/>
            <a:pathLst>
              <a:path w="366395" h="609600">
                <a:moveTo>
                  <a:pt x="0" y="0"/>
                </a:moveTo>
                <a:lnTo>
                  <a:pt x="365999" y="0"/>
                </a:lnTo>
                <a:lnTo>
                  <a:pt x="365999" y="609598"/>
                </a:lnTo>
                <a:lnTo>
                  <a:pt x="0" y="609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85082" y="1973370"/>
            <a:ext cx="130016" cy="496729"/>
          </a:xfrm>
          <a:custGeom>
            <a:avLst/>
            <a:gdLst/>
            <a:ahLst/>
            <a:cxnLst/>
            <a:rect l="l" t="t" r="r" b="b"/>
            <a:pathLst>
              <a:path w="173354" h="662305">
                <a:moveTo>
                  <a:pt x="0" y="662211"/>
                </a:moveTo>
                <a:lnTo>
                  <a:pt x="172999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91993" y="1910638"/>
            <a:ext cx="45720" cy="69056"/>
          </a:xfrm>
          <a:custGeom>
            <a:avLst/>
            <a:gdLst/>
            <a:ahLst/>
            <a:cxnLst/>
            <a:rect l="l" t="t" r="r" b="b"/>
            <a:pathLst>
              <a:path w="60959" h="92075">
                <a:moveTo>
                  <a:pt x="60899" y="91597"/>
                </a:moveTo>
                <a:lnTo>
                  <a:pt x="52299" y="0"/>
                </a:lnTo>
                <a:lnTo>
                  <a:pt x="0" y="75689"/>
                </a:lnTo>
                <a:lnTo>
                  <a:pt x="60899" y="91597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12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D71C8E-5C12-4189-AE17-F4339B491FB6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EB4A9-F199-423D-9409-5160C005BFB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CACDC9D2-D911-7EAD-3671-4C099FBB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68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279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24903" y="128535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531" y="2151879"/>
            <a:ext cx="281464" cy="118586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4" name="object 14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54975" y="2470028"/>
            <a:ext cx="260210" cy="4429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47832" y="2462884"/>
            <a:ext cx="274796" cy="457200"/>
          </a:xfrm>
          <a:custGeom>
            <a:avLst/>
            <a:gdLst/>
            <a:ahLst/>
            <a:cxnLst/>
            <a:rect l="l" t="t" r="r" b="b"/>
            <a:pathLst>
              <a:path w="366395" h="609600">
                <a:moveTo>
                  <a:pt x="0" y="0"/>
                </a:moveTo>
                <a:lnTo>
                  <a:pt x="365999" y="0"/>
                </a:lnTo>
                <a:lnTo>
                  <a:pt x="365999" y="609598"/>
                </a:lnTo>
                <a:lnTo>
                  <a:pt x="0" y="609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85082" y="1973370"/>
            <a:ext cx="130016" cy="496729"/>
          </a:xfrm>
          <a:custGeom>
            <a:avLst/>
            <a:gdLst/>
            <a:ahLst/>
            <a:cxnLst/>
            <a:rect l="l" t="t" r="r" b="b"/>
            <a:pathLst>
              <a:path w="173354" h="662305">
                <a:moveTo>
                  <a:pt x="0" y="662211"/>
                </a:moveTo>
                <a:lnTo>
                  <a:pt x="172999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91993" y="1910638"/>
            <a:ext cx="45720" cy="69056"/>
          </a:xfrm>
          <a:custGeom>
            <a:avLst/>
            <a:gdLst/>
            <a:ahLst/>
            <a:cxnLst/>
            <a:rect l="l" t="t" r="r" b="b"/>
            <a:pathLst>
              <a:path w="60959" h="92075">
                <a:moveTo>
                  <a:pt x="60899" y="91597"/>
                </a:moveTo>
                <a:lnTo>
                  <a:pt x="52299" y="0"/>
                </a:lnTo>
                <a:lnTo>
                  <a:pt x="0" y="75689"/>
                </a:lnTo>
                <a:lnTo>
                  <a:pt x="60899" y="91597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13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12DAC1-CFFF-4F1F-A597-09223FE6F76F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5FA882-06BF-4493-8CE7-17E6447E63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EB33FF90-538E-9046-E637-CDE54D521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69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7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637397" y="1282446"/>
            <a:ext cx="5257800" cy="325755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ImageNet Challenge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446"/>
            <a:ext cx="2904836" cy="3657600"/>
          </a:xfrm>
        </p:spPr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 et al. -- </a:t>
            </a:r>
            <a:r>
              <a:rPr lang="en-US" b="1" dirty="0"/>
              <a:t>16.4% error </a:t>
            </a:r>
            <a:r>
              <a:rPr lang="en-US" dirty="0"/>
              <a:t>(top-5)</a:t>
            </a:r>
          </a:p>
          <a:p>
            <a:r>
              <a:rPr lang="en-US" dirty="0"/>
              <a:t>Next best (non-</a:t>
            </a:r>
            <a:r>
              <a:rPr lang="en-US" dirty="0" err="1"/>
              <a:t>convnet</a:t>
            </a:r>
            <a:r>
              <a:rPr lang="en-US" dirty="0"/>
              <a:t>) – </a:t>
            </a:r>
            <a:r>
              <a:rPr lang="en-US" b="1" dirty="0"/>
              <a:t>26.2% error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922438"/>
              </p:ext>
            </p:extLst>
          </p:nvPr>
        </p:nvGraphicFramePr>
        <p:xfrm>
          <a:off x="3865997" y="1568197"/>
          <a:ext cx="4800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4953063"/>
            <a:ext cx="84350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dirty="0">
                <a:solidFill>
                  <a:sysClr val="windowText" lastClr="000000"/>
                </a:solidFill>
              </a:rPr>
              <a:t>Lana </a:t>
            </a:r>
            <a:r>
              <a:rPr lang="en-US" sz="788" dirty="0" err="1">
                <a:solidFill>
                  <a:sysClr val="windowText" lastClr="000000"/>
                </a:solidFill>
              </a:rPr>
              <a:t>Lazebnik</a:t>
            </a:r>
            <a:endParaRPr lang="en-US" sz="788" dirty="0">
              <a:solidFill>
                <a:sysClr val="windowText" lastClr="000000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DB51183-ACDD-1553-C1BC-C8EF1C59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249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24903" y="128535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69531" y="2151879"/>
            <a:ext cx="281464" cy="118586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4" name="object 14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01674" y="2208654"/>
            <a:ext cx="2283619" cy="261461"/>
          </a:xfrm>
          <a:custGeom>
            <a:avLst/>
            <a:gdLst/>
            <a:ahLst/>
            <a:cxnLst/>
            <a:rect l="l" t="t" r="r" b="b"/>
            <a:pathLst>
              <a:path w="3044825" h="348614">
                <a:moveTo>
                  <a:pt x="3044543" y="348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37268" y="2185207"/>
            <a:ext cx="67151" cy="47149"/>
          </a:xfrm>
          <a:custGeom>
            <a:avLst/>
            <a:gdLst/>
            <a:ahLst/>
            <a:cxnLst/>
            <a:rect l="l" t="t" r="r" b="b"/>
            <a:pathLst>
              <a:path w="89535" h="62864">
                <a:moveTo>
                  <a:pt x="89449" y="0"/>
                </a:moveTo>
                <a:lnTo>
                  <a:pt x="0" y="21429"/>
                </a:lnTo>
                <a:lnTo>
                  <a:pt x="82299" y="62522"/>
                </a:lnTo>
                <a:lnTo>
                  <a:pt x="89449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26505" y="2476107"/>
            <a:ext cx="349736" cy="4643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19363" y="2468962"/>
            <a:ext cx="364331" cy="479108"/>
          </a:xfrm>
          <a:custGeom>
            <a:avLst/>
            <a:gdLst/>
            <a:ahLst/>
            <a:cxnLst/>
            <a:rect l="l" t="t" r="r" b="b"/>
            <a:pathLst>
              <a:path w="485775" h="638810">
                <a:moveTo>
                  <a:pt x="0" y="0"/>
                </a:moveTo>
                <a:lnTo>
                  <a:pt x="485374" y="0"/>
                </a:lnTo>
                <a:lnTo>
                  <a:pt x="485374" y="638243"/>
                </a:lnTo>
                <a:lnTo>
                  <a:pt x="0" y="63824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14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E04AC4-488B-46AC-9555-31D037304264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43431C-BDF7-4092-B3EA-6B693459C0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7C66D124-C727-0257-3F5E-3830FD823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064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24903" y="128535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3" name="object 13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26505" y="2476107"/>
            <a:ext cx="349736" cy="4643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19363" y="2468962"/>
            <a:ext cx="364331" cy="479108"/>
          </a:xfrm>
          <a:custGeom>
            <a:avLst/>
            <a:gdLst/>
            <a:ahLst/>
            <a:cxnLst/>
            <a:rect l="l" t="t" r="r" b="b"/>
            <a:pathLst>
              <a:path w="485775" h="638810">
                <a:moveTo>
                  <a:pt x="0" y="0"/>
                </a:moveTo>
                <a:lnTo>
                  <a:pt x="485374" y="0"/>
                </a:lnTo>
                <a:lnTo>
                  <a:pt x="485374" y="638243"/>
                </a:lnTo>
                <a:lnTo>
                  <a:pt x="0" y="63824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201674" y="2208654"/>
            <a:ext cx="2283619" cy="261461"/>
          </a:xfrm>
          <a:custGeom>
            <a:avLst/>
            <a:gdLst/>
            <a:ahLst/>
            <a:cxnLst/>
            <a:rect l="l" t="t" r="r" b="b"/>
            <a:pathLst>
              <a:path w="3044825" h="348614">
                <a:moveTo>
                  <a:pt x="3044543" y="348499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137268" y="2185207"/>
            <a:ext cx="67151" cy="47149"/>
          </a:xfrm>
          <a:custGeom>
            <a:avLst/>
            <a:gdLst/>
            <a:ahLst/>
            <a:cxnLst/>
            <a:rect l="l" t="t" r="r" b="b"/>
            <a:pathLst>
              <a:path w="89535" h="62864">
                <a:moveTo>
                  <a:pt x="89449" y="0"/>
                </a:moveTo>
                <a:lnTo>
                  <a:pt x="0" y="21429"/>
                </a:lnTo>
                <a:lnTo>
                  <a:pt x="82299" y="62522"/>
                </a:lnTo>
                <a:lnTo>
                  <a:pt x="89449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15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82E6D0-2E32-40FE-949B-3664A06E115A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06219-5F2D-421B-9757-B33D9869EB5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D23DDFBE-23D9-6957-B640-4FD139C39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101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24903" y="1285350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3" name="object 13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38831" y="2470028"/>
            <a:ext cx="342899" cy="5572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31687" y="2462884"/>
            <a:ext cx="357188" cy="5715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0" y="0"/>
                </a:moveTo>
                <a:lnTo>
                  <a:pt x="476249" y="0"/>
                </a:lnTo>
                <a:lnTo>
                  <a:pt x="476249" y="761998"/>
                </a:lnTo>
                <a:lnTo>
                  <a:pt x="0" y="7619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419501" y="1525640"/>
            <a:ext cx="1065848" cy="944404"/>
          </a:xfrm>
          <a:custGeom>
            <a:avLst/>
            <a:gdLst/>
            <a:ahLst/>
            <a:cxnLst/>
            <a:rect l="l" t="t" r="r" b="b"/>
            <a:pathLst>
              <a:path w="1421129" h="1259205">
                <a:moveTo>
                  <a:pt x="1420772" y="1259184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70977" y="1482634"/>
            <a:ext cx="64294" cy="60960"/>
          </a:xfrm>
          <a:custGeom>
            <a:avLst/>
            <a:gdLst/>
            <a:ahLst/>
            <a:cxnLst/>
            <a:rect l="l" t="t" r="r" b="b"/>
            <a:pathLst>
              <a:path w="85725" h="81280">
                <a:moveTo>
                  <a:pt x="85574" y="33789"/>
                </a:moveTo>
                <a:lnTo>
                  <a:pt x="0" y="0"/>
                </a:lnTo>
                <a:lnTo>
                  <a:pt x="43849" y="80887"/>
                </a:lnTo>
                <a:lnTo>
                  <a:pt x="85574" y="33789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16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2200C5-8034-44F1-B475-9DD12B482098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08BB19-AE77-4530-88A7-D24092F5A4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48654F15-7405-F021-7780-2635E6C68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72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11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419501" y="1525640"/>
            <a:ext cx="1065848" cy="944404"/>
          </a:xfrm>
          <a:custGeom>
            <a:avLst/>
            <a:gdLst/>
            <a:ahLst/>
            <a:cxnLst/>
            <a:rect l="l" t="t" r="r" b="b"/>
            <a:pathLst>
              <a:path w="1421129" h="1259205">
                <a:moveTo>
                  <a:pt x="1420772" y="1259184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70977" y="1482634"/>
            <a:ext cx="64294" cy="60960"/>
          </a:xfrm>
          <a:custGeom>
            <a:avLst/>
            <a:gdLst/>
            <a:ahLst/>
            <a:cxnLst/>
            <a:rect l="l" t="t" r="r" b="b"/>
            <a:pathLst>
              <a:path w="85725" h="81280">
                <a:moveTo>
                  <a:pt x="85574" y="33789"/>
                </a:moveTo>
                <a:lnTo>
                  <a:pt x="0" y="0"/>
                </a:lnTo>
                <a:lnTo>
                  <a:pt x="43849" y="80887"/>
                </a:lnTo>
                <a:lnTo>
                  <a:pt x="85574" y="33789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38831" y="2470028"/>
            <a:ext cx="342899" cy="5572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31687" y="2462884"/>
            <a:ext cx="357188" cy="5715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0" y="0"/>
                </a:moveTo>
                <a:lnTo>
                  <a:pt x="476249" y="0"/>
                </a:lnTo>
                <a:lnTo>
                  <a:pt x="476249" y="761998"/>
                </a:lnTo>
                <a:lnTo>
                  <a:pt x="0" y="7619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17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D735E0-74EB-45CF-8BDF-1607957671C3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F82BAB-3CF7-4F2F-8BD7-9201AE7153F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9BF02196-C9F2-08F5-733D-D5465A92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994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4000" y="1554036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86661" y="1679642"/>
            <a:ext cx="2398395" cy="790575"/>
          </a:xfrm>
          <a:custGeom>
            <a:avLst/>
            <a:gdLst/>
            <a:ahLst/>
            <a:cxnLst/>
            <a:rect l="l" t="t" r="r" b="b"/>
            <a:pathLst>
              <a:path w="3197859" h="1054100">
                <a:moveTo>
                  <a:pt x="3197743" y="1053822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25087" y="1657229"/>
            <a:ext cx="69056" cy="45244"/>
          </a:xfrm>
          <a:custGeom>
            <a:avLst/>
            <a:gdLst/>
            <a:ahLst/>
            <a:cxnLst/>
            <a:rect l="l" t="t" r="r" b="b"/>
            <a:pathLst>
              <a:path w="92075" h="60325">
                <a:moveTo>
                  <a:pt x="91949" y="0"/>
                </a:moveTo>
                <a:lnTo>
                  <a:pt x="0" y="2827"/>
                </a:lnTo>
                <a:lnTo>
                  <a:pt x="72249" y="59769"/>
                </a:lnTo>
                <a:lnTo>
                  <a:pt x="91949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46895" y="2470027"/>
            <a:ext cx="342899" cy="464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39750" y="2462884"/>
            <a:ext cx="357188" cy="479108"/>
          </a:xfrm>
          <a:custGeom>
            <a:avLst/>
            <a:gdLst/>
            <a:ahLst/>
            <a:cxnLst/>
            <a:rect l="l" t="t" r="r" b="b"/>
            <a:pathLst>
              <a:path w="476250" h="638810">
                <a:moveTo>
                  <a:pt x="0" y="0"/>
                </a:moveTo>
                <a:lnTo>
                  <a:pt x="476249" y="0"/>
                </a:lnTo>
                <a:lnTo>
                  <a:pt x="476249" y="638248"/>
                </a:lnTo>
                <a:lnTo>
                  <a:pt x="0" y="6382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18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36E51E-748E-46E7-A53C-148400A88522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39A47-8050-48B6-B2BB-24D77C90F77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A1630271-5FD2-6CC1-A765-4A3C459E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74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790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1" name="object 11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234712" y="3003521"/>
            <a:ext cx="1467671" cy="5603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27566" y="2996377"/>
            <a:ext cx="1482090" cy="574834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6" y="0"/>
                </a:lnTo>
                <a:lnTo>
                  <a:pt x="1975946" y="766223"/>
                </a:lnTo>
                <a:lnTo>
                  <a:pt x="0" y="766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60476" y="2700976"/>
            <a:ext cx="5018246" cy="1056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03345"/>
            <a:r>
              <a:rPr sz="1800" spc="-4" dirty="0">
                <a:solidFill>
                  <a:srgbClr val="38751C"/>
                </a:solidFill>
              </a:rPr>
              <a:t>Chain</a:t>
            </a:r>
            <a:r>
              <a:rPr sz="1800" spc="-49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rule:</a:t>
            </a:r>
            <a:endParaRPr sz="1800">
              <a:solidFill>
                <a:prstClr val="black"/>
              </a:solidFill>
            </a:endParaRPr>
          </a:p>
          <a:p>
            <a:endParaRPr sz="1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8"/>
              </a:spcBef>
            </a:pPr>
            <a:endParaRPr sz="14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86661" y="1679642"/>
            <a:ext cx="2398395" cy="790575"/>
          </a:xfrm>
          <a:custGeom>
            <a:avLst/>
            <a:gdLst/>
            <a:ahLst/>
            <a:cxnLst/>
            <a:rect l="l" t="t" r="r" b="b"/>
            <a:pathLst>
              <a:path w="3197859" h="1054100">
                <a:moveTo>
                  <a:pt x="3197743" y="1053822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25087" y="1657229"/>
            <a:ext cx="69056" cy="45244"/>
          </a:xfrm>
          <a:custGeom>
            <a:avLst/>
            <a:gdLst/>
            <a:ahLst/>
            <a:cxnLst/>
            <a:rect l="l" t="t" r="r" b="b"/>
            <a:pathLst>
              <a:path w="92075" h="60325">
                <a:moveTo>
                  <a:pt x="91949" y="0"/>
                </a:moveTo>
                <a:lnTo>
                  <a:pt x="0" y="2827"/>
                </a:lnTo>
                <a:lnTo>
                  <a:pt x="72249" y="59769"/>
                </a:lnTo>
                <a:lnTo>
                  <a:pt x="91949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346895" y="2470027"/>
            <a:ext cx="342899" cy="46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39750" y="2462884"/>
            <a:ext cx="357188" cy="479108"/>
          </a:xfrm>
          <a:custGeom>
            <a:avLst/>
            <a:gdLst/>
            <a:ahLst/>
            <a:cxnLst/>
            <a:rect l="l" t="t" r="r" b="b"/>
            <a:pathLst>
              <a:path w="476250" h="638810">
                <a:moveTo>
                  <a:pt x="0" y="0"/>
                </a:moveTo>
                <a:lnTo>
                  <a:pt x="476249" y="0"/>
                </a:lnTo>
                <a:lnTo>
                  <a:pt x="476249" y="638248"/>
                </a:lnTo>
                <a:lnTo>
                  <a:pt x="0" y="6382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275736" y="3021463"/>
            <a:ext cx="378336" cy="512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18064" y="3032376"/>
            <a:ext cx="378336" cy="5123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19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D91419-D10C-4DFD-8FE9-5F4B2EE1941C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08D3C-97C9-460F-9014-11E8D76251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C2403345-964D-071A-BF21-76BEDD0A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75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0D121B-AE74-0F62-E80F-964F0E94CA72}"/>
              </a:ext>
            </a:extLst>
          </p:cNvPr>
          <p:cNvSpPr txBox="1"/>
          <p:nvPr/>
        </p:nvSpPr>
        <p:spPr>
          <a:xfrm>
            <a:off x="5791200" y="3823399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z * 1</a:t>
            </a:r>
          </a:p>
        </p:txBody>
      </p:sp>
    </p:spTree>
    <p:extLst>
      <p:ext uri="{BB962C8B-B14F-4D97-AF65-F5344CB8AC3E}">
        <p14:creationId xmlns:p14="http://schemas.microsoft.com/office/powerpoint/2010/main" val="32493286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9531" y="984938"/>
            <a:ext cx="281464" cy="197644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1" name="object 11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60476" y="3456841"/>
            <a:ext cx="6157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25986" y="1124852"/>
            <a:ext cx="2459355" cy="1345406"/>
          </a:xfrm>
          <a:custGeom>
            <a:avLst/>
            <a:gdLst/>
            <a:ahLst/>
            <a:cxnLst/>
            <a:rect l="l" t="t" r="r" b="b"/>
            <a:pathLst>
              <a:path w="3279140" h="1793875">
                <a:moveTo>
                  <a:pt x="3278618" y="1793443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69098" y="1093736"/>
            <a:ext cx="68580" cy="51911"/>
          </a:xfrm>
          <a:custGeom>
            <a:avLst/>
            <a:gdLst/>
            <a:ahLst/>
            <a:cxnLst/>
            <a:rect l="l" t="t" r="r" b="b"/>
            <a:pathLst>
              <a:path w="91439" h="69215">
                <a:moveTo>
                  <a:pt x="90949" y="13882"/>
                </a:moveTo>
                <a:lnTo>
                  <a:pt x="0" y="0"/>
                </a:lnTo>
                <a:lnTo>
                  <a:pt x="60749" y="69092"/>
                </a:lnTo>
                <a:lnTo>
                  <a:pt x="90949" y="13882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40012" y="2469934"/>
            <a:ext cx="319856" cy="464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332868" y="2462790"/>
            <a:ext cx="334328" cy="479108"/>
          </a:xfrm>
          <a:custGeom>
            <a:avLst/>
            <a:gdLst/>
            <a:ahLst/>
            <a:cxnLst/>
            <a:rect l="l" t="t" r="r" b="b"/>
            <a:pathLst>
              <a:path w="445770" h="638810">
                <a:moveTo>
                  <a:pt x="0" y="0"/>
                </a:moveTo>
                <a:lnTo>
                  <a:pt x="445524" y="0"/>
                </a:lnTo>
                <a:lnTo>
                  <a:pt x="445524" y="638248"/>
                </a:lnTo>
                <a:lnTo>
                  <a:pt x="0" y="6382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20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F6EAE8-A0D9-42BF-899B-D2B6672E3012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DA2B3-251A-44D0-B0F8-E687E9C05A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0CF2C8FB-F389-2A76-267A-103E1D78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76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960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8451" y="251654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10576" y="1835867"/>
            <a:ext cx="3124676" cy="589121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091" y="0"/>
                </a:lnTo>
                <a:lnTo>
                  <a:pt x="4166091" y="785398"/>
                </a:lnTo>
                <a:lnTo>
                  <a:pt x="0" y="785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0913" y="874407"/>
            <a:ext cx="2135977" cy="3286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22455" y="758943"/>
            <a:ext cx="3383018" cy="1542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18894" y="755373"/>
            <a:ext cx="3390424" cy="1549717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15" y="0"/>
                </a:lnTo>
                <a:lnTo>
                  <a:pt x="4520215" y="2066245"/>
                </a:lnTo>
                <a:lnTo>
                  <a:pt x="0" y="2066245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91963" y="1286418"/>
            <a:ext cx="2373154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>
                <a:solidFill>
                  <a:srgbClr val="38751C"/>
                </a:solidFill>
              </a:rPr>
              <a:t>e.g. </a:t>
            </a:r>
            <a:r>
              <a:rPr sz="1800" dirty="0">
                <a:solidFill>
                  <a:srgbClr val="38751C"/>
                </a:solidFill>
              </a:rPr>
              <a:t>x </a:t>
            </a:r>
            <a:r>
              <a:rPr sz="1800" spc="-4" dirty="0">
                <a:solidFill>
                  <a:srgbClr val="38751C"/>
                </a:solidFill>
              </a:rPr>
              <a:t>= -2, </a:t>
            </a:r>
            <a:r>
              <a:rPr sz="1800" dirty="0">
                <a:solidFill>
                  <a:srgbClr val="38751C"/>
                </a:solidFill>
              </a:rPr>
              <a:t>y </a:t>
            </a:r>
            <a:r>
              <a:rPr sz="1800" spc="-4" dirty="0">
                <a:solidFill>
                  <a:srgbClr val="38751C"/>
                </a:solidFill>
              </a:rPr>
              <a:t>= 5, </a:t>
            </a:r>
            <a:r>
              <a:rPr sz="1800" dirty="0">
                <a:solidFill>
                  <a:srgbClr val="38751C"/>
                </a:solidFill>
              </a:rPr>
              <a:t>z </a:t>
            </a:r>
            <a:r>
              <a:rPr sz="1800" spc="-4" dirty="0">
                <a:solidFill>
                  <a:srgbClr val="38751C"/>
                </a:solidFill>
              </a:rPr>
              <a:t>=</a:t>
            </a:r>
            <a:r>
              <a:rPr sz="1800" spc="-53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-4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1298391" y="1970247"/>
            <a:ext cx="1057273" cy="2928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32750" y="2640653"/>
            <a:ext cx="707230" cy="342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43427" y="2590646"/>
            <a:ext cx="1535903" cy="442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21275" y="1884523"/>
            <a:ext cx="1564469" cy="4643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289447" y="3359000"/>
            <a:ext cx="1207437" cy="46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25986" y="1124852"/>
            <a:ext cx="2459355" cy="1345406"/>
          </a:xfrm>
          <a:custGeom>
            <a:avLst/>
            <a:gdLst/>
            <a:ahLst/>
            <a:cxnLst/>
            <a:rect l="l" t="t" r="r" b="b"/>
            <a:pathLst>
              <a:path w="3279140" h="1793875">
                <a:moveTo>
                  <a:pt x="3278618" y="1793443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69098" y="1093736"/>
            <a:ext cx="68580" cy="51911"/>
          </a:xfrm>
          <a:custGeom>
            <a:avLst/>
            <a:gdLst/>
            <a:ahLst/>
            <a:cxnLst/>
            <a:rect l="l" t="t" r="r" b="b"/>
            <a:pathLst>
              <a:path w="91439" h="69215">
                <a:moveTo>
                  <a:pt x="90949" y="13882"/>
                </a:moveTo>
                <a:lnTo>
                  <a:pt x="0" y="0"/>
                </a:lnTo>
                <a:lnTo>
                  <a:pt x="60749" y="69092"/>
                </a:lnTo>
                <a:lnTo>
                  <a:pt x="90949" y="13882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40012" y="2469934"/>
            <a:ext cx="319856" cy="464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32868" y="2462790"/>
            <a:ext cx="334328" cy="479108"/>
          </a:xfrm>
          <a:custGeom>
            <a:avLst/>
            <a:gdLst/>
            <a:ahLst/>
            <a:cxnLst/>
            <a:rect l="l" t="t" r="r" b="b"/>
            <a:pathLst>
              <a:path w="445770" h="638810">
                <a:moveTo>
                  <a:pt x="0" y="0"/>
                </a:moveTo>
                <a:lnTo>
                  <a:pt x="445524" y="0"/>
                </a:lnTo>
                <a:lnTo>
                  <a:pt x="445524" y="638248"/>
                </a:lnTo>
                <a:lnTo>
                  <a:pt x="0" y="6382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34712" y="3009502"/>
            <a:ext cx="1467671" cy="5603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227566" y="3002358"/>
            <a:ext cx="1482090" cy="574834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6" y="0"/>
                </a:lnTo>
                <a:lnTo>
                  <a:pt x="1975946" y="766223"/>
                </a:lnTo>
                <a:lnTo>
                  <a:pt x="0" y="766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60476" y="2700976"/>
            <a:ext cx="5018246" cy="10561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03345"/>
            <a:r>
              <a:rPr sz="1800" spc="-4" dirty="0">
                <a:solidFill>
                  <a:srgbClr val="38751C"/>
                </a:solidFill>
              </a:rPr>
              <a:t>Chain</a:t>
            </a:r>
            <a:r>
              <a:rPr sz="1800" spc="-49" dirty="0">
                <a:solidFill>
                  <a:srgbClr val="38751C"/>
                </a:solidFill>
              </a:rPr>
              <a:t> </a:t>
            </a:r>
            <a:r>
              <a:rPr sz="1800" spc="-4" dirty="0">
                <a:solidFill>
                  <a:srgbClr val="38751C"/>
                </a:solidFill>
              </a:rPr>
              <a:t>rule:</a:t>
            </a:r>
            <a:endParaRPr sz="1800">
              <a:solidFill>
                <a:prstClr val="black"/>
              </a:solidFill>
            </a:endParaRPr>
          </a:p>
          <a:p>
            <a:endParaRPr sz="1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8"/>
              </a:spcBef>
            </a:pPr>
            <a:endParaRPr sz="14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/>
            <a:r>
              <a:rPr sz="1800" spc="-4" dirty="0">
                <a:solidFill>
                  <a:prstClr val="black"/>
                </a:solidFill>
              </a:rPr>
              <a:t>Want:</a:t>
            </a:r>
            <a:endParaRPr sz="180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21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6A5B20-79D3-4D25-AF73-FDE52CBB5E31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BDEBEB-3260-4707-9CFE-8598767040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EE8A4549-4D33-3E73-D647-C32AA4FE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77</a:t>
            </a:fld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CA20DA-5AAD-D019-A7CE-40193AF77FEE}"/>
              </a:ext>
            </a:extLst>
          </p:cNvPr>
          <p:cNvSpPr txBox="1"/>
          <p:nvPr/>
        </p:nvSpPr>
        <p:spPr>
          <a:xfrm>
            <a:off x="5791200" y="3823399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z * 1</a:t>
            </a:r>
          </a:p>
        </p:txBody>
      </p:sp>
    </p:spTree>
    <p:extLst>
      <p:ext uri="{BB962C8B-B14F-4D97-AF65-F5344CB8AC3E}">
        <p14:creationId xmlns:p14="http://schemas.microsoft.com/office/powerpoint/2010/main" val="1126792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5145" y="1013999"/>
            <a:ext cx="2621280" cy="262128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2617" y="2031186"/>
            <a:ext cx="14573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/>
            <a:r>
              <a:rPr sz="3600" spc="-4" dirty="0">
                <a:solidFill>
                  <a:prstClr val="black"/>
                </a:solidFill>
              </a:rPr>
              <a:t>f</a:t>
            </a:r>
            <a:endParaRPr sz="360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69631" y="2902497"/>
            <a:ext cx="1726406" cy="583406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88291" y="2880126"/>
            <a:ext cx="69056" cy="44768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85067" y="996018"/>
            <a:ext cx="1566863" cy="66675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42590" y="1640939"/>
            <a:ext cx="69056" cy="47149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96164" y="2324509"/>
            <a:ext cx="1620203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16163" y="2300910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78382" y="817763"/>
            <a:ext cx="264318" cy="22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71239" y="810618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18269" y="2938702"/>
            <a:ext cx="221456" cy="271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11127" y="2931557"/>
            <a:ext cx="235744" cy="28575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7433" y="1961961"/>
            <a:ext cx="264318" cy="228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70290" y="1954816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89451" y="644597"/>
            <a:ext cx="1368742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2250" spc="-4" dirty="0">
                <a:solidFill>
                  <a:srgbClr val="38751C"/>
                </a:solidFill>
              </a:rPr>
              <a:t>activations</a:t>
            </a:r>
            <a:endParaRPr sz="2250"/>
          </a:p>
        </p:txBody>
      </p:sp>
      <p:sp>
        <p:nvSpPr>
          <p:cNvPr id="19" name="object 19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22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4D0E67-07FA-4D6E-B162-4F5EB6CFC832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831ED-2B61-40A6-8EB4-56FAF72075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A1B6D1A0-6445-D33D-CFA8-5C9A5B5A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78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98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5145" y="1013999"/>
            <a:ext cx="2621280" cy="262128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69631" y="2902497"/>
            <a:ext cx="1726406" cy="583406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88291" y="2880126"/>
            <a:ext cx="69056" cy="44768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85067" y="996018"/>
            <a:ext cx="1566863" cy="66675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2590" y="1640939"/>
            <a:ext cx="69056" cy="47149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96164" y="2324509"/>
            <a:ext cx="1620203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6163" y="2300910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78382" y="817763"/>
            <a:ext cx="264318" cy="22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71239" y="810618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18269" y="2938702"/>
            <a:ext cx="221456" cy="271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11127" y="2931557"/>
            <a:ext cx="235744" cy="28575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77433" y="1961961"/>
            <a:ext cx="264318" cy="228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0290" y="1954816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789451" y="644597"/>
            <a:ext cx="1368742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2250" spc="-4" dirty="0">
                <a:solidFill>
                  <a:srgbClr val="38751C"/>
                </a:solidFill>
              </a:rPr>
              <a:t>activations</a:t>
            </a:r>
            <a:endParaRPr sz="2250"/>
          </a:p>
        </p:txBody>
      </p:sp>
      <p:sp>
        <p:nvSpPr>
          <p:cNvPr id="18" name="object 18"/>
          <p:cNvSpPr/>
          <p:nvPr/>
        </p:nvSpPr>
        <p:spPr>
          <a:xfrm>
            <a:off x="3692058" y="1610764"/>
            <a:ext cx="364330" cy="478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684933" y="1603620"/>
            <a:ext cx="378619" cy="492919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92057" y="2512721"/>
            <a:ext cx="307181" cy="5286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84933" y="2505568"/>
            <a:ext cx="321469" cy="542925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23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3A5671-3E29-4825-8113-6C2B2733EE14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4ADC6376-1720-448C-8705-B0473F45A4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17348" y="1613191"/>
            <a:ext cx="5709302" cy="307276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2439353" marR="2111216" algn="ctr"/>
            <a:r>
              <a:rPr spc="-4" dirty="0"/>
              <a:t>“local</a:t>
            </a:r>
            <a:r>
              <a:rPr spc="-26" dirty="0"/>
              <a:t> </a:t>
            </a:r>
            <a:r>
              <a:rPr spc="-4" dirty="0"/>
              <a:t>gradient”</a:t>
            </a:r>
          </a:p>
          <a:p>
            <a:pPr marL="2439353"/>
            <a:endParaRPr spc="-4" dirty="0"/>
          </a:p>
          <a:p>
            <a:pPr marL="2439353"/>
            <a:endParaRPr sz="1763" dirty="0">
              <a:latin typeface="Times New Roman"/>
              <a:cs typeface="Times New Roman"/>
            </a:endParaRPr>
          </a:p>
          <a:p>
            <a:pPr marL="2439353" marR="2205990" algn="ctr"/>
            <a:r>
              <a:rPr sz="3600" spc="-4" dirty="0">
                <a:solidFill>
                  <a:srgbClr val="000000"/>
                </a:solidFill>
              </a:rPr>
              <a:t>f</a:t>
            </a:r>
            <a:endParaRPr sz="3600" dirty="0"/>
          </a:p>
          <a:p>
            <a:pPr marL="2439353">
              <a:spcBef>
                <a:spcPts val="15"/>
              </a:spcBef>
            </a:pPr>
            <a:endParaRPr sz="5288" dirty="0">
              <a:latin typeface="Times New Roman"/>
              <a:cs typeface="Times New Roman"/>
            </a:endParaRPr>
          </a:p>
          <a:p>
            <a:pPr marL="4523899"/>
            <a:r>
              <a:rPr sz="2250" spc="-4" dirty="0"/>
              <a:t>gradients</a:t>
            </a:r>
            <a:endParaRPr sz="22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D0893B-40C1-4ED2-81F5-FFB21762BB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85124292-C0BA-E1F7-08DA-DBBB9DB75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79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73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61934"/>
            <a:ext cx="8229600" cy="1365350"/>
          </a:xfrm>
        </p:spPr>
        <p:txBody>
          <a:bodyPr>
            <a:normAutofit/>
          </a:bodyPr>
          <a:lstStyle/>
          <a:p>
            <a:pPr marL="0" indent="0"/>
            <a:r>
              <a:rPr lang="en-US" sz="1200" b="1" dirty="0"/>
              <a:t>Object detection system overview.</a:t>
            </a:r>
            <a:r>
              <a:rPr lang="en-US" sz="1200" dirty="0"/>
              <a:t> Our system (1) takes an input image, (2) extracts around 2000 bottom-up region proposals, (3) computes features for each proposal using a large convolutional neural network (CNN), and then (4) classifies each region using class-specific linear SVMs. </a:t>
            </a:r>
            <a:r>
              <a:rPr lang="en-US" sz="1200" b="1" dirty="0"/>
              <a:t>R-CNN achieves a mean average precision (</a:t>
            </a:r>
            <a:r>
              <a:rPr lang="en-US" sz="1200" b="1" dirty="0" err="1"/>
              <a:t>mAP</a:t>
            </a:r>
            <a:r>
              <a:rPr lang="en-US" sz="1200" b="1" dirty="0"/>
              <a:t>) of </a:t>
            </a:r>
            <a:r>
              <a:rPr lang="en-US" sz="1200" b="1" dirty="0">
                <a:solidFill>
                  <a:srgbClr val="FF0000"/>
                </a:solidFill>
              </a:rPr>
              <a:t>53.7%</a:t>
            </a:r>
            <a:r>
              <a:rPr lang="en-US" sz="1200" b="1" dirty="0"/>
              <a:t> on PASCAL VOC 2010</a:t>
            </a:r>
            <a:r>
              <a:rPr lang="en-US" sz="1200" dirty="0"/>
              <a:t>. For comparison, </a:t>
            </a:r>
            <a:r>
              <a:rPr lang="en-US" sz="1200" dirty="0" err="1"/>
              <a:t>Uijlings</a:t>
            </a:r>
            <a:r>
              <a:rPr lang="en-US" sz="1200" dirty="0"/>
              <a:t> et al. (2013) </a:t>
            </a:r>
            <a:r>
              <a:rPr lang="en-US" sz="1200" b="1" dirty="0"/>
              <a:t>report </a:t>
            </a:r>
            <a:r>
              <a:rPr lang="en-US" sz="1200" b="1" dirty="0">
                <a:solidFill>
                  <a:srgbClr val="FF0000"/>
                </a:solidFill>
              </a:rPr>
              <a:t>35.1%</a:t>
            </a:r>
            <a:r>
              <a:rPr lang="en-US" sz="1200" b="1" dirty="0"/>
              <a:t> </a:t>
            </a:r>
            <a:r>
              <a:rPr lang="en-US" sz="1200" b="1" dirty="0" err="1"/>
              <a:t>mAP</a:t>
            </a:r>
            <a:r>
              <a:rPr lang="en-US" sz="1200" b="1" dirty="0"/>
              <a:t> </a:t>
            </a:r>
            <a:r>
              <a:rPr lang="en-US" sz="1200" dirty="0"/>
              <a:t>using the same region proposals, but with a spatial pyramid and bag-of-visual-words approach. </a:t>
            </a:r>
            <a:r>
              <a:rPr lang="en-US" sz="1200" b="1" dirty="0"/>
              <a:t>The popular deformable part models perform at </a:t>
            </a:r>
            <a:r>
              <a:rPr lang="en-US" sz="1200" b="1" dirty="0">
                <a:solidFill>
                  <a:srgbClr val="FF0000"/>
                </a:solidFill>
              </a:rPr>
              <a:t>33.4%</a:t>
            </a:r>
            <a:r>
              <a:rPr lang="en-US" sz="1200" b="1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671684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cs typeface="Arial" charset="0"/>
              </a:rPr>
              <a:t>R. </a:t>
            </a:r>
            <a:r>
              <a:rPr lang="en-US" sz="1000" dirty="0" err="1">
                <a:cs typeface="Arial" charset="0"/>
              </a:rPr>
              <a:t>Girshick</a:t>
            </a:r>
            <a:r>
              <a:rPr lang="en-US" sz="1000" dirty="0">
                <a:cs typeface="Arial" charset="0"/>
              </a:rPr>
              <a:t>, J. Donahue, T. Darrell, and J. Malik, </a:t>
            </a:r>
            <a:r>
              <a:rPr lang="en-US" sz="1000" b="1" dirty="0">
                <a:cs typeface="Arial" charset="0"/>
                <a:hlinkClick r:id="rId2"/>
              </a:rPr>
              <a:t>Rich Feature Hierarchies for Accurate Object Detection and Semantic Segmentation</a:t>
            </a:r>
            <a:r>
              <a:rPr lang="en-US" sz="1000" dirty="0">
                <a:cs typeface="Arial" charset="0"/>
              </a:rPr>
              <a:t>, CVPR 2014. 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38509"/>
            <a:ext cx="6400800" cy="226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4953063"/>
            <a:ext cx="148149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Adapted from Lana </a:t>
            </a:r>
            <a:r>
              <a:rPr lang="en-US" sz="788" dirty="0" err="1"/>
              <a:t>Lazebnik</a:t>
            </a:r>
            <a:endParaRPr lang="en-US" sz="788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9CA419A-A1F4-C31F-E333-D56F539C3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win, always? Example: detection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1605E33-E9A6-A6B2-C635-2CEAAF08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528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5145" y="1013999"/>
            <a:ext cx="2621280" cy="262128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69631" y="2902497"/>
            <a:ext cx="1726406" cy="583406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88291" y="2880126"/>
            <a:ext cx="69056" cy="44768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85067" y="996018"/>
            <a:ext cx="1566863" cy="66675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2590" y="1640939"/>
            <a:ext cx="69056" cy="47149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96164" y="2324509"/>
            <a:ext cx="1620203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6163" y="2300910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78382" y="817763"/>
            <a:ext cx="264318" cy="22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71239" y="810618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18269" y="2938702"/>
            <a:ext cx="221456" cy="271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11127" y="2931557"/>
            <a:ext cx="235744" cy="28575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77433" y="1961961"/>
            <a:ext cx="264318" cy="228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0290" y="1954816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789451" y="644597"/>
            <a:ext cx="1368742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2250" spc="-4" dirty="0">
                <a:solidFill>
                  <a:srgbClr val="38751C"/>
                </a:solidFill>
              </a:rPr>
              <a:t>activations</a:t>
            </a:r>
            <a:endParaRPr sz="2250"/>
          </a:p>
        </p:txBody>
      </p:sp>
      <p:sp>
        <p:nvSpPr>
          <p:cNvPr id="18" name="object 18"/>
          <p:cNvSpPr/>
          <p:nvPr/>
        </p:nvSpPr>
        <p:spPr>
          <a:xfrm>
            <a:off x="3692058" y="1610764"/>
            <a:ext cx="364330" cy="478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684933" y="1603620"/>
            <a:ext cx="378619" cy="492919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92057" y="2512721"/>
            <a:ext cx="307181" cy="5286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84933" y="2505568"/>
            <a:ext cx="321469" cy="542925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82039" y="2468153"/>
            <a:ext cx="1584008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17204" y="2444554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16720" y="2559334"/>
            <a:ext cx="385761" cy="507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09595" y="2552190"/>
            <a:ext cx="400050" cy="521494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1717348" y="1613191"/>
            <a:ext cx="5709302" cy="307276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2439353" marR="2111216" algn="ctr"/>
            <a:r>
              <a:rPr spc="-4" dirty="0"/>
              <a:t>“local</a:t>
            </a:r>
            <a:r>
              <a:rPr spc="-26" dirty="0"/>
              <a:t> </a:t>
            </a:r>
            <a:r>
              <a:rPr spc="-4" dirty="0"/>
              <a:t>gradient”</a:t>
            </a:r>
          </a:p>
          <a:p>
            <a:pPr marL="2439353"/>
            <a:endParaRPr spc="-4" dirty="0"/>
          </a:p>
          <a:p>
            <a:pPr marL="2439353"/>
            <a:endParaRPr sz="1763" dirty="0">
              <a:latin typeface="Times New Roman"/>
              <a:cs typeface="Times New Roman"/>
            </a:endParaRPr>
          </a:p>
          <a:p>
            <a:pPr marL="2439353" marR="2205990" algn="ctr"/>
            <a:r>
              <a:rPr sz="3600" spc="-4" dirty="0">
                <a:solidFill>
                  <a:srgbClr val="000000"/>
                </a:solidFill>
              </a:rPr>
              <a:t>f</a:t>
            </a:r>
            <a:endParaRPr sz="3600" dirty="0"/>
          </a:p>
          <a:p>
            <a:pPr marL="2439353">
              <a:spcBef>
                <a:spcPts val="15"/>
              </a:spcBef>
            </a:pPr>
            <a:endParaRPr sz="5288" dirty="0">
              <a:latin typeface="Times New Roman"/>
              <a:cs typeface="Times New Roman"/>
            </a:endParaRPr>
          </a:p>
          <a:p>
            <a:pPr marL="4523899"/>
            <a:r>
              <a:rPr sz="2250" spc="-4" dirty="0"/>
              <a:t>gradients</a:t>
            </a:r>
            <a:endParaRPr sz="2250" dirty="0"/>
          </a:p>
        </p:txBody>
      </p:sp>
      <p:sp>
        <p:nvSpPr>
          <p:cNvPr id="27" name="object 27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24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68DBF2-3884-44E0-9B89-8F53BDC33D99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BC3C8-A6BA-4CA7-9EE2-994F9DFB19E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801E5616-8DA7-7B51-FCC6-C1CE658A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80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463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5145" y="1013999"/>
            <a:ext cx="2621280" cy="262128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69631" y="2902497"/>
            <a:ext cx="1726406" cy="583406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88291" y="2880126"/>
            <a:ext cx="69056" cy="44768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85067" y="996018"/>
            <a:ext cx="1566863" cy="66675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2590" y="1640939"/>
            <a:ext cx="69056" cy="47149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96164" y="2324509"/>
            <a:ext cx="1620203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6163" y="2300910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78382" y="817763"/>
            <a:ext cx="264318" cy="22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71239" y="810618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18269" y="2938702"/>
            <a:ext cx="221456" cy="271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11127" y="2931557"/>
            <a:ext cx="235744" cy="28575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77433" y="1961961"/>
            <a:ext cx="264318" cy="228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0290" y="1954816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82039" y="2468153"/>
            <a:ext cx="1584008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17204" y="2444554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789451" y="644597"/>
            <a:ext cx="1368742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2250" spc="-4" dirty="0">
                <a:solidFill>
                  <a:srgbClr val="38751C"/>
                </a:solidFill>
              </a:rPr>
              <a:t>activations</a:t>
            </a:r>
            <a:endParaRPr sz="2250"/>
          </a:p>
        </p:txBody>
      </p:sp>
      <p:sp>
        <p:nvSpPr>
          <p:cNvPr id="20" name="object 20"/>
          <p:cNvSpPr/>
          <p:nvPr/>
        </p:nvSpPr>
        <p:spPr>
          <a:xfrm>
            <a:off x="6516720" y="2559334"/>
            <a:ext cx="385761" cy="507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09595" y="2552190"/>
            <a:ext cx="400050" cy="521494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92058" y="1610764"/>
            <a:ext cx="364330" cy="4786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84933" y="1603620"/>
            <a:ext cx="378619" cy="492919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92057" y="2512721"/>
            <a:ext cx="307181" cy="528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684933" y="2505568"/>
            <a:ext cx="321469" cy="542925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1717348" y="1613191"/>
            <a:ext cx="5709302" cy="307276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2439353" marR="2111216" algn="ctr"/>
            <a:r>
              <a:rPr spc="-4" dirty="0"/>
              <a:t>“local</a:t>
            </a:r>
            <a:r>
              <a:rPr spc="-26" dirty="0"/>
              <a:t> </a:t>
            </a:r>
            <a:r>
              <a:rPr spc="-4" dirty="0"/>
              <a:t>gradient”</a:t>
            </a:r>
          </a:p>
          <a:p>
            <a:pPr marL="2439353"/>
            <a:endParaRPr spc="-4" dirty="0"/>
          </a:p>
          <a:p>
            <a:pPr marL="2439353"/>
            <a:endParaRPr sz="1763">
              <a:latin typeface="Times New Roman"/>
              <a:cs typeface="Times New Roman"/>
            </a:endParaRPr>
          </a:p>
          <a:p>
            <a:pPr marL="2439353" marR="2205990" algn="ctr"/>
            <a:r>
              <a:rPr sz="3600" spc="-4" dirty="0">
                <a:solidFill>
                  <a:srgbClr val="000000"/>
                </a:solidFill>
              </a:rPr>
              <a:t>f</a:t>
            </a:r>
            <a:endParaRPr sz="3600"/>
          </a:p>
          <a:p>
            <a:pPr marL="2439353">
              <a:spcBef>
                <a:spcPts val="15"/>
              </a:spcBef>
            </a:pPr>
            <a:endParaRPr sz="5288">
              <a:latin typeface="Times New Roman"/>
              <a:cs typeface="Times New Roman"/>
            </a:endParaRPr>
          </a:p>
          <a:p>
            <a:pPr marL="4523899"/>
            <a:r>
              <a:rPr sz="2250" spc="-4" dirty="0"/>
              <a:t>gradients</a:t>
            </a:r>
            <a:endParaRPr sz="2250"/>
          </a:p>
        </p:txBody>
      </p:sp>
      <p:sp>
        <p:nvSpPr>
          <p:cNvPr id="27" name="object 27"/>
          <p:cNvSpPr/>
          <p:nvPr/>
        </p:nvSpPr>
        <p:spPr>
          <a:xfrm>
            <a:off x="1742644" y="1176964"/>
            <a:ext cx="1597046" cy="11648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31553" y="1199092"/>
            <a:ext cx="608648" cy="624839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8" y="260399"/>
                </a:lnTo>
                <a:lnTo>
                  <a:pt x="529798" y="833098"/>
                </a:lnTo>
                <a:lnTo>
                  <a:pt x="0" y="572698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33029" y="1133937"/>
            <a:ext cx="1532096" cy="676275"/>
          </a:xfrm>
          <a:custGeom>
            <a:avLst/>
            <a:gdLst/>
            <a:ahLst/>
            <a:cxnLst/>
            <a:rect l="l" t="t" r="r" b="b"/>
            <a:pathLst>
              <a:path w="2042795" h="901700">
                <a:moveTo>
                  <a:pt x="2042523" y="90125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73710" y="1107763"/>
            <a:ext cx="69056" cy="48101"/>
          </a:xfrm>
          <a:custGeom>
            <a:avLst/>
            <a:gdLst/>
            <a:ahLst/>
            <a:cxnLst/>
            <a:rect l="l" t="t" r="r" b="b"/>
            <a:pathLst>
              <a:path w="92075" h="64134">
                <a:moveTo>
                  <a:pt x="91794" y="6112"/>
                </a:moveTo>
                <a:lnTo>
                  <a:pt x="0" y="0"/>
                </a:lnTo>
                <a:lnTo>
                  <a:pt x="66389" y="63687"/>
                </a:lnTo>
                <a:lnTo>
                  <a:pt x="91794" y="611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25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F5CDCB-86EF-4B46-B0BE-E379B8DEB3F4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A2AD9A-A2D1-452B-839D-AE0328AD5B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B6B75821-C3AD-4BEA-9869-52A4562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81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15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43000" y="4111025"/>
            <a:ext cx="6858000" cy="26930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8110">
              <a:spcBef>
                <a:spcPts val="300"/>
              </a:spcBef>
              <a:tabLst>
                <a:tab pos="4058603" algn="l"/>
                <a:tab pos="5715953" algn="l"/>
              </a:tabLst>
            </a:pPr>
            <a:r>
              <a:rPr sz="1050" spc="-4" dirty="0">
                <a:solidFill>
                  <a:srgbClr val="FFFFFF"/>
                </a:solidFill>
              </a:rPr>
              <a:t>Fei-Fei Li &amp; Andrej Karpathy &amp;</a:t>
            </a:r>
            <a:r>
              <a:rPr sz="1050" spc="75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Justin</a:t>
            </a:r>
            <a:r>
              <a:rPr sz="1050" spc="8" dirty="0">
                <a:solidFill>
                  <a:srgbClr val="FFFFFF"/>
                </a:solidFill>
              </a:rPr>
              <a:t> </a:t>
            </a:r>
            <a:r>
              <a:rPr sz="1050" spc="-4" dirty="0">
                <a:solidFill>
                  <a:srgbClr val="FFFFFF"/>
                </a:solidFill>
              </a:rPr>
              <a:t>Johnson	</a:t>
            </a:r>
            <a:r>
              <a:rPr sz="2250" spc="-5" baseline="-4166" dirty="0">
                <a:solidFill>
                  <a:srgbClr val="FFFFFF"/>
                </a:solidFill>
              </a:rPr>
              <a:t>Lecture</a:t>
            </a:r>
            <a:r>
              <a:rPr sz="2250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4</a:t>
            </a:r>
            <a:r>
              <a:rPr sz="2250" baseline="-4166" dirty="0">
                <a:solidFill>
                  <a:srgbClr val="FFFFFF"/>
                </a:solidFill>
              </a:rPr>
              <a:t> -	</a:t>
            </a:r>
            <a:r>
              <a:rPr sz="2250" spc="-5" baseline="-4166" dirty="0">
                <a:solidFill>
                  <a:srgbClr val="FFFFFF"/>
                </a:solidFill>
              </a:rPr>
              <a:t>13 Jan</a:t>
            </a:r>
            <a:r>
              <a:rPr sz="2250" spc="-73" baseline="-4166" dirty="0">
                <a:solidFill>
                  <a:srgbClr val="FFFFFF"/>
                </a:solidFill>
              </a:rPr>
              <a:t> </a:t>
            </a:r>
            <a:r>
              <a:rPr sz="2250" spc="-5" baseline="-4166" dirty="0">
                <a:solidFill>
                  <a:srgbClr val="FFFFFF"/>
                </a:solidFill>
              </a:rPr>
              <a:t>2016</a:t>
            </a:r>
            <a:endParaRPr sz="2250" baseline="-41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5145" y="1013999"/>
            <a:ext cx="2621280" cy="2621280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6"/>
                </a:moveTo>
                <a:lnTo>
                  <a:pt x="649" y="1699249"/>
                </a:lnTo>
                <a:lnTo>
                  <a:pt x="2585" y="1651474"/>
                </a:lnTo>
                <a:lnTo>
                  <a:pt x="5792" y="1604036"/>
                </a:lnTo>
                <a:lnTo>
                  <a:pt x="10253" y="1556953"/>
                </a:lnTo>
                <a:lnTo>
                  <a:pt x="15951" y="1510241"/>
                </a:lnTo>
                <a:lnTo>
                  <a:pt x="22870" y="1463917"/>
                </a:lnTo>
                <a:lnTo>
                  <a:pt x="30992" y="1417998"/>
                </a:lnTo>
                <a:lnTo>
                  <a:pt x="40302" y="1372499"/>
                </a:lnTo>
                <a:lnTo>
                  <a:pt x="50783" y="1327438"/>
                </a:lnTo>
                <a:lnTo>
                  <a:pt x="62417" y="1282832"/>
                </a:lnTo>
                <a:lnTo>
                  <a:pt x="75189" y="1238697"/>
                </a:lnTo>
                <a:lnTo>
                  <a:pt x="89081" y="1195049"/>
                </a:lnTo>
                <a:lnTo>
                  <a:pt x="104078" y="1151906"/>
                </a:lnTo>
                <a:lnTo>
                  <a:pt x="120162" y="1109284"/>
                </a:lnTo>
                <a:lnTo>
                  <a:pt x="137316" y="1067200"/>
                </a:lnTo>
                <a:lnTo>
                  <a:pt x="155525" y="1025670"/>
                </a:lnTo>
                <a:lnTo>
                  <a:pt x="174770" y="984711"/>
                </a:lnTo>
                <a:lnTo>
                  <a:pt x="195037" y="944340"/>
                </a:lnTo>
                <a:lnTo>
                  <a:pt x="216308" y="904573"/>
                </a:lnTo>
                <a:lnTo>
                  <a:pt x="238566" y="865427"/>
                </a:lnTo>
                <a:lnTo>
                  <a:pt x="261794" y="826918"/>
                </a:lnTo>
                <a:lnTo>
                  <a:pt x="285977" y="789064"/>
                </a:lnTo>
                <a:lnTo>
                  <a:pt x="311098" y="751881"/>
                </a:lnTo>
                <a:lnTo>
                  <a:pt x="337139" y="715386"/>
                </a:lnTo>
                <a:lnTo>
                  <a:pt x="364084" y="679595"/>
                </a:lnTo>
                <a:lnTo>
                  <a:pt x="391917" y="644524"/>
                </a:lnTo>
                <a:lnTo>
                  <a:pt x="420620" y="610192"/>
                </a:lnTo>
                <a:lnTo>
                  <a:pt x="450178" y="576613"/>
                </a:lnTo>
                <a:lnTo>
                  <a:pt x="480573" y="543805"/>
                </a:lnTo>
                <a:lnTo>
                  <a:pt x="511789" y="511785"/>
                </a:lnTo>
                <a:lnTo>
                  <a:pt x="543809" y="480569"/>
                </a:lnTo>
                <a:lnTo>
                  <a:pt x="576617" y="450174"/>
                </a:lnTo>
                <a:lnTo>
                  <a:pt x="610196" y="420617"/>
                </a:lnTo>
                <a:lnTo>
                  <a:pt x="644528" y="391914"/>
                </a:lnTo>
                <a:lnTo>
                  <a:pt x="679599" y="364081"/>
                </a:lnTo>
                <a:lnTo>
                  <a:pt x="715390" y="337136"/>
                </a:lnTo>
                <a:lnTo>
                  <a:pt x="751886" y="311095"/>
                </a:lnTo>
                <a:lnTo>
                  <a:pt x="789069" y="285975"/>
                </a:lnTo>
                <a:lnTo>
                  <a:pt x="826923" y="261792"/>
                </a:lnTo>
                <a:lnTo>
                  <a:pt x="865431" y="238563"/>
                </a:lnTo>
                <a:lnTo>
                  <a:pt x="904577" y="216306"/>
                </a:lnTo>
                <a:lnTo>
                  <a:pt x="944344" y="195035"/>
                </a:lnTo>
                <a:lnTo>
                  <a:pt x="984715" y="174769"/>
                </a:lnTo>
                <a:lnTo>
                  <a:pt x="1025674" y="155523"/>
                </a:lnTo>
                <a:lnTo>
                  <a:pt x="1067204" y="137315"/>
                </a:lnTo>
                <a:lnTo>
                  <a:pt x="1109288" y="120160"/>
                </a:lnTo>
                <a:lnTo>
                  <a:pt x="1151910" y="104077"/>
                </a:lnTo>
                <a:lnTo>
                  <a:pt x="1195053" y="89080"/>
                </a:lnTo>
                <a:lnTo>
                  <a:pt x="1238700" y="75188"/>
                </a:lnTo>
                <a:lnTo>
                  <a:pt x="1282835" y="62416"/>
                </a:lnTo>
                <a:lnTo>
                  <a:pt x="1327442" y="50782"/>
                </a:lnTo>
                <a:lnTo>
                  <a:pt x="1372502" y="40302"/>
                </a:lnTo>
                <a:lnTo>
                  <a:pt x="1418000" y="30992"/>
                </a:lnTo>
                <a:lnTo>
                  <a:pt x="1463920" y="22869"/>
                </a:lnTo>
                <a:lnTo>
                  <a:pt x="1510243" y="15951"/>
                </a:lnTo>
                <a:lnTo>
                  <a:pt x="1556955" y="10253"/>
                </a:lnTo>
                <a:lnTo>
                  <a:pt x="1604038" y="5792"/>
                </a:lnTo>
                <a:lnTo>
                  <a:pt x="1651475" y="2585"/>
                </a:lnTo>
                <a:lnTo>
                  <a:pt x="1699250" y="649"/>
                </a:lnTo>
                <a:lnTo>
                  <a:pt x="1747346" y="0"/>
                </a:lnTo>
                <a:lnTo>
                  <a:pt x="1796921" y="702"/>
                </a:lnTo>
                <a:lnTo>
                  <a:pt x="1846325" y="2803"/>
                </a:lnTo>
                <a:lnTo>
                  <a:pt x="1895530" y="6290"/>
                </a:lnTo>
                <a:lnTo>
                  <a:pt x="1944510" y="11153"/>
                </a:lnTo>
                <a:lnTo>
                  <a:pt x="1993237" y="17380"/>
                </a:lnTo>
                <a:lnTo>
                  <a:pt x="2041685" y="24961"/>
                </a:lnTo>
                <a:lnTo>
                  <a:pt x="2089828" y="33884"/>
                </a:lnTo>
                <a:lnTo>
                  <a:pt x="2137639" y="44139"/>
                </a:lnTo>
                <a:lnTo>
                  <a:pt x="2185091" y="55715"/>
                </a:lnTo>
                <a:lnTo>
                  <a:pt x="2232157" y="68599"/>
                </a:lnTo>
                <a:lnTo>
                  <a:pt x="2278810" y="82782"/>
                </a:lnTo>
                <a:lnTo>
                  <a:pt x="2325025" y="98252"/>
                </a:lnTo>
                <a:lnTo>
                  <a:pt x="2370773" y="114997"/>
                </a:lnTo>
                <a:lnTo>
                  <a:pt x="2416029" y="133008"/>
                </a:lnTo>
                <a:lnTo>
                  <a:pt x="2460765" y="152273"/>
                </a:lnTo>
                <a:lnTo>
                  <a:pt x="2504956" y="172781"/>
                </a:lnTo>
                <a:lnTo>
                  <a:pt x="2548573" y="194520"/>
                </a:lnTo>
                <a:lnTo>
                  <a:pt x="2591591" y="217480"/>
                </a:lnTo>
                <a:lnTo>
                  <a:pt x="2633983" y="241650"/>
                </a:lnTo>
                <a:lnTo>
                  <a:pt x="2675722" y="267018"/>
                </a:lnTo>
                <a:lnTo>
                  <a:pt x="2716781" y="293574"/>
                </a:lnTo>
                <a:lnTo>
                  <a:pt x="2757134" y="321307"/>
                </a:lnTo>
                <a:lnTo>
                  <a:pt x="2796753" y="350204"/>
                </a:lnTo>
                <a:lnTo>
                  <a:pt x="2835613" y="380256"/>
                </a:lnTo>
                <a:lnTo>
                  <a:pt x="2873686" y="411452"/>
                </a:lnTo>
                <a:lnTo>
                  <a:pt x="2910946" y="443779"/>
                </a:lnTo>
                <a:lnTo>
                  <a:pt x="2947366" y="477227"/>
                </a:lnTo>
                <a:lnTo>
                  <a:pt x="2982918" y="511786"/>
                </a:lnTo>
                <a:lnTo>
                  <a:pt x="3017475" y="547338"/>
                </a:lnTo>
                <a:lnTo>
                  <a:pt x="3050922" y="583757"/>
                </a:lnTo>
                <a:lnTo>
                  <a:pt x="3083248" y="621015"/>
                </a:lnTo>
                <a:lnTo>
                  <a:pt x="3114442" y="659087"/>
                </a:lnTo>
                <a:lnTo>
                  <a:pt x="3144493" y="697946"/>
                </a:lnTo>
                <a:lnTo>
                  <a:pt x="3173389" y="737565"/>
                </a:lnTo>
                <a:lnTo>
                  <a:pt x="3201121" y="777917"/>
                </a:lnTo>
                <a:lnTo>
                  <a:pt x="3227676" y="818975"/>
                </a:lnTo>
                <a:lnTo>
                  <a:pt x="3253044" y="860713"/>
                </a:lnTo>
                <a:lnTo>
                  <a:pt x="3277213" y="903104"/>
                </a:lnTo>
                <a:lnTo>
                  <a:pt x="3300172" y="946122"/>
                </a:lnTo>
                <a:lnTo>
                  <a:pt x="3321911" y="989739"/>
                </a:lnTo>
                <a:lnTo>
                  <a:pt x="3342419" y="1033929"/>
                </a:lnTo>
                <a:lnTo>
                  <a:pt x="3361683" y="1078665"/>
                </a:lnTo>
                <a:lnTo>
                  <a:pt x="3379694" y="1123920"/>
                </a:lnTo>
                <a:lnTo>
                  <a:pt x="3396440" y="1169668"/>
                </a:lnTo>
                <a:lnTo>
                  <a:pt x="3411910" y="1215882"/>
                </a:lnTo>
                <a:lnTo>
                  <a:pt x="3426092" y="1262535"/>
                </a:lnTo>
                <a:lnTo>
                  <a:pt x="3438977" y="1309601"/>
                </a:lnTo>
                <a:lnTo>
                  <a:pt x="3450552" y="1357052"/>
                </a:lnTo>
                <a:lnTo>
                  <a:pt x="3460807" y="1404863"/>
                </a:lnTo>
                <a:lnTo>
                  <a:pt x="3469731" y="1453006"/>
                </a:lnTo>
                <a:lnTo>
                  <a:pt x="3477312" y="1501454"/>
                </a:lnTo>
                <a:lnTo>
                  <a:pt x="3483539" y="1550182"/>
                </a:lnTo>
                <a:lnTo>
                  <a:pt x="3488402" y="1599161"/>
                </a:lnTo>
                <a:lnTo>
                  <a:pt x="3491889" y="1648366"/>
                </a:lnTo>
                <a:lnTo>
                  <a:pt x="3493990" y="1697770"/>
                </a:lnTo>
                <a:lnTo>
                  <a:pt x="3494692" y="1747346"/>
                </a:lnTo>
                <a:lnTo>
                  <a:pt x="3494043" y="1795442"/>
                </a:lnTo>
                <a:lnTo>
                  <a:pt x="3492107" y="1843217"/>
                </a:lnTo>
                <a:lnTo>
                  <a:pt x="3488900" y="1890654"/>
                </a:lnTo>
                <a:lnTo>
                  <a:pt x="3484439" y="1937737"/>
                </a:lnTo>
                <a:lnTo>
                  <a:pt x="3478741" y="1984448"/>
                </a:lnTo>
                <a:lnTo>
                  <a:pt x="3471822" y="2030772"/>
                </a:lnTo>
                <a:lnTo>
                  <a:pt x="3463700" y="2076692"/>
                </a:lnTo>
                <a:lnTo>
                  <a:pt x="3454390" y="2122190"/>
                </a:lnTo>
                <a:lnTo>
                  <a:pt x="3443909" y="2167250"/>
                </a:lnTo>
                <a:lnTo>
                  <a:pt x="3432275" y="2211857"/>
                </a:lnTo>
                <a:lnTo>
                  <a:pt x="3419503" y="2255992"/>
                </a:lnTo>
                <a:lnTo>
                  <a:pt x="3405611" y="2299639"/>
                </a:lnTo>
                <a:lnTo>
                  <a:pt x="3390614" y="2342782"/>
                </a:lnTo>
                <a:lnTo>
                  <a:pt x="3374530" y="2385404"/>
                </a:lnTo>
                <a:lnTo>
                  <a:pt x="3357376" y="2427488"/>
                </a:lnTo>
                <a:lnTo>
                  <a:pt x="3339167" y="2469018"/>
                </a:lnTo>
                <a:lnTo>
                  <a:pt x="3319922" y="2509977"/>
                </a:lnTo>
                <a:lnTo>
                  <a:pt x="3299655" y="2550348"/>
                </a:lnTo>
                <a:lnTo>
                  <a:pt x="3278384" y="2590115"/>
                </a:lnTo>
                <a:lnTo>
                  <a:pt x="3256126" y="2629261"/>
                </a:lnTo>
                <a:lnTo>
                  <a:pt x="3232897" y="2667769"/>
                </a:lnTo>
                <a:lnTo>
                  <a:pt x="3208715" y="2705623"/>
                </a:lnTo>
                <a:lnTo>
                  <a:pt x="3183594" y="2742806"/>
                </a:lnTo>
                <a:lnTo>
                  <a:pt x="3157553" y="2779302"/>
                </a:lnTo>
                <a:lnTo>
                  <a:pt x="3130608" y="2815093"/>
                </a:lnTo>
                <a:lnTo>
                  <a:pt x="3102775" y="2850164"/>
                </a:lnTo>
                <a:lnTo>
                  <a:pt x="3074072" y="2884496"/>
                </a:lnTo>
                <a:lnTo>
                  <a:pt x="3044514" y="2918075"/>
                </a:lnTo>
                <a:lnTo>
                  <a:pt x="3014119" y="2950883"/>
                </a:lnTo>
                <a:lnTo>
                  <a:pt x="2982903" y="2982903"/>
                </a:lnTo>
                <a:lnTo>
                  <a:pt x="2950883" y="3014119"/>
                </a:lnTo>
                <a:lnTo>
                  <a:pt x="2918075" y="3044514"/>
                </a:lnTo>
                <a:lnTo>
                  <a:pt x="2884496" y="3074072"/>
                </a:lnTo>
                <a:lnTo>
                  <a:pt x="2850164" y="3102775"/>
                </a:lnTo>
                <a:lnTo>
                  <a:pt x="2815093" y="3130608"/>
                </a:lnTo>
                <a:lnTo>
                  <a:pt x="2779302" y="3157553"/>
                </a:lnTo>
                <a:lnTo>
                  <a:pt x="2742806" y="3183594"/>
                </a:lnTo>
                <a:lnTo>
                  <a:pt x="2705623" y="3208715"/>
                </a:lnTo>
                <a:lnTo>
                  <a:pt x="2667769" y="3232897"/>
                </a:lnTo>
                <a:lnTo>
                  <a:pt x="2629261" y="3256126"/>
                </a:lnTo>
                <a:lnTo>
                  <a:pt x="2590115" y="3278384"/>
                </a:lnTo>
                <a:lnTo>
                  <a:pt x="2550348" y="3299655"/>
                </a:lnTo>
                <a:lnTo>
                  <a:pt x="2509977" y="3319922"/>
                </a:lnTo>
                <a:lnTo>
                  <a:pt x="2469018" y="3339167"/>
                </a:lnTo>
                <a:lnTo>
                  <a:pt x="2427488" y="3357376"/>
                </a:lnTo>
                <a:lnTo>
                  <a:pt x="2385404" y="3374530"/>
                </a:lnTo>
                <a:lnTo>
                  <a:pt x="2342782" y="3390614"/>
                </a:lnTo>
                <a:lnTo>
                  <a:pt x="2299639" y="3405611"/>
                </a:lnTo>
                <a:lnTo>
                  <a:pt x="2255992" y="3419503"/>
                </a:lnTo>
                <a:lnTo>
                  <a:pt x="2211857" y="3432275"/>
                </a:lnTo>
                <a:lnTo>
                  <a:pt x="2167250" y="3443909"/>
                </a:lnTo>
                <a:lnTo>
                  <a:pt x="2122190" y="3454390"/>
                </a:lnTo>
                <a:lnTo>
                  <a:pt x="2076692" y="3463700"/>
                </a:lnTo>
                <a:lnTo>
                  <a:pt x="2030772" y="3471822"/>
                </a:lnTo>
                <a:lnTo>
                  <a:pt x="1984448" y="3478741"/>
                </a:lnTo>
                <a:lnTo>
                  <a:pt x="1937737" y="3484439"/>
                </a:lnTo>
                <a:lnTo>
                  <a:pt x="1890654" y="3488900"/>
                </a:lnTo>
                <a:lnTo>
                  <a:pt x="1843217" y="3492107"/>
                </a:lnTo>
                <a:lnTo>
                  <a:pt x="1795442" y="3494043"/>
                </a:lnTo>
                <a:lnTo>
                  <a:pt x="1747346" y="3494692"/>
                </a:lnTo>
                <a:lnTo>
                  <a:pt x="1699250" y="3494043"/>
                </a:lnTo>
                <a:lnTo>
                  <a:pt x="1651475" y="3492107"/>
                </a:lnTo>
                <a:lnTo>
                  <a:pt x="1604038" y="3488900"/>
                </a:lnTo>
                <a:lnTo>
                  <a:pt x="1556955" y="3484439"/>
                </a:lnTo>
                <a:lnTo>
                  <a:pt x="1510243" y="3478741"/>
                </a:lnTo>
                <a:lnTo>
                  <a:pt x="1463920" y="3471822"/>
                </a:lnTo>
                <a:lnTo>
                  <a:pt x="1418000" y="3463700"/>
                </a:lnTo>
                <a:lnTo>
                  <a:pt x="1372502" y="3454390"/>
                </a:lnTo>
                <a:lnTo>
                  <a:pt x="1327442" y="3443909"/>
                </a:lnTo>
                <a:lnTo>
                  <a:pt x="1282835" y="3432275"/>
                </a:lnTo>
                <a:lnTo>
                  <a:pt x="1238700" y="3419503"/>
                </a:lnTo>
                <a:lnTo>
                  <a:pt x="1195053" y="3405611"/>
                </a:lnTo>
                <a:lnTo>
                  <a:pt x="1151910" y="3390614"/>
                </a:lnTo>
                <a:lnTo>
                  <a:pt x="1109288" y="3374530"/>
                </a:lnTo>
                <a:lnTo>
                  <a:pt x="1067204" y="3357376"/>
                </a:lnTo>
                <a:lnTo>
                  <a:pt x="1025674" y="3339167"/>
                </a:lnTo>
                <a:lnTo>
                  <a:pt x="984715" y="3319922"/>
                </a:lnTo>
                <a:lnTo>
                  <a:pt x="944344" y="3299655"/>
                </a:lnTo>
                <a:lnTo>
                  <a:pt x="904577" y="3278384"/>
                </a:lnTo>
                <a:lnTo>
                  <a:pt x="865431" y="3256126"/>
                </a:lnTo>
                <a:lnTo>
                  <a:pt x="826923" y="3232897"/>
                </a:lnTo>
                <a:lnTo>
                  <a:pt x="789069" y="3208715"/>
                </a:lnTo>
                <a:lnTo>
                  <a:pt x="751886" y="3183594"/>
                </a:lnTo>
                <a:lnTo>
                  <a:pt x="715390" y="3157553"/>
                </a:lnTo>
                <a:lnTo>
                  <a:pt x="679599" y="3130608"/>
                </a:lnTo>
                <a:lnTo>
                  <a:pt x="644528" y="3102775"/>
                </a:lnTo>
                <a:lnTo>
                  <a:pt x="610196" y="3074072"/>
                </a:lnTo>
                <a:lnTo>
                  <a:pt x="576617" y="3044514"/>
                </a:lnTo>
                <a:lnTo>
                  <a:pt x="543809" y="3014119"/>
                </a:lnTo>
                <a:lnTo>
                  <a:pt x="511789" y="2982903"/>
                </a:lnTo>
                <a:lnTo>
                  <a:pt x="480573" y="2950883"/>
                </a:lnTo>
                <a:lnTo>
                  <a:pt x="450178" y="2918075"/>
                </a:lnTo>
                <a:lnTo>
                  <a:pt x="420620" y="2884496"/>
                </a:lnTo>
                <a:lnTo>
                  <a:pt x="391917" y="2850164"/>
                </a:lnTo>
                <a:lnTo>
                  <a:pt x="364084" y="2815093"/>
                </a:lnTo>
                <a:lnTo>
                  <a:pt x="337139" y="2779302"/>
                </a:lnTo>
                <a:lnTo>
                  <a:pt x="311098" y="2742806"/>
                </a:lnTo>
                <a:lnTo>
                  <a:pt x="285977" y="2705623"/>
                </a:lnTo>
                <a:lnTo>
                  <a:pt x="261794" y="2667769"/>
                </a:lnTo>
                <a:lnTo>
                  <a:pt x="238566" y="2629261"/>
                </a:lnTo>
                <a:lnTo>
                  <a:pt x="216308" y="2590115"/>
                </a:lnTo>
                <a:lnTo>
                  <a:pt x="195037" y="2550348"/>
                </a:lnTo>
                <a:lnTo>
                  <a:pt x="174770" y="2509977"/>
                </a:lnTo>
                <a:lnTo>
                  <a:pt x="155525" y="2469018"/>
                </a:lnTo>
                <a:lnTo>
                  <a:pt x="137316" y="2427488"/>
                </a:lnTo>
                <a:lnTo>
                  <a:pt x="120162" y="2385404"/>
                </a:lnTo>
                <a:lnTo>
                  <a:pt x="104078" y="2342782"/>
                </a:lnTo>
                <a:lnTo>
                  <a:pt x="89081" y="2299639"/>
                </a:lnTo>
                <a:lnTo>
                  <a:pt x="75189" y="2255992"/>
                </a:lnTo>
                <a:lnTo>
                  <a:pt x="62417" y="2211857"/>
                </a:lnTo>
                <a:lnTo>
                  <a:pt x="50783" y="2167250"/>
                </a:lnTo>
                <a:lnTo>
                  <a:pt x="40302" y="2122190"/>
                </a:lnTo>
                <a:lnTo>
                  <a:pt x="30992" y="2076692"/>
                </a:lnTo>
                <a:lnTo>
                  <a:pt x="22870" y="2030772"/>
                </a:lnTo>
                <a:lnTo>
                  <a:pt x="15951" y="1984448"/>
                </a:lnTo>
                <a:lnTo>
                  <a:pt x="10253" y="1937737"/>
                </a:lnTo>
                <a:lnTo>
                  <a:pt x="5792" y="1890654"/>
                </a:lnTo>
                <a:lnTo>
                  <a:pt x="2585" y="1843217"/>
                </a:lnTo>
                <a:lnTo>
                  <a:pt x="649" y="1795442"/>
                </a:lnTo>
                <a:lnTo>
                  <a:pt x="0" y="1747346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69631" y="2902497"/>
            <a:ext cx="1726406" cy="583406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3"/>
                </a:moveTo>
                <a:lnTo>
                  <a:pt x="23015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88291" y="2880126"/>
            <a:ext cx="69056" cy="44768"/>
          </a:xfrm>
          <a:custGeom>
            <a:avLst/>
            <a:gdLst/>
            <a:ahLst/>
            <a:cxnLst/>
            <a:rect l="l" t="t" r="r" b="b"/>
            <a:pathLst>
              <a:path w="92075" h="59689">
                <a:moveTo>
                  <a:pt x="20124" y="59624"/>
                </a:moveTo>
                <a:lnTo>
                  <a:pt x="91974" y="2149"/>
                </a:lnTo>
                <a:lnTo>
                  <a:pt x="0" y="0"/>
                </a:lnTo>
                <a:lnTo>
                  <a:pt x="20124" y="59624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85067" y="996018"/>
            <a:ext cx="1566863" cy="666750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0" y="888848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42590" y="1640939"/>
            <a:ext cx="69056" cy="47149"/>
          </a:xfrm>
          <a:custGeom>
            <a:avLst/>
            <a:gdLst/>
            <a:ahLst/>
            <a:cxnLst/>
            <a:rect l="l" t="t" r="r" b="b"/>
            <a:pathLst>
              <a:path w="92075" h="62865">
                <a:moveTo>
                  <a:pt x="0" y="57907"/>
                </a:moveTo>
                <a:lnTo>
                  <a:pt x="91874" y="62802"/>
                </a:lnTo>
                <a:lnTo>
                  <a:pt x="24649" y="0"/>
                </a:lnTo>
                <a:lnTo>
                  <a:pt x="0" y="57907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96164" y="2324509"/>
            <a:ext cx="1620203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5" y="0"/>
                </a:lnTo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16163" y="2300910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0" y="62929"/>
                </a:moveTo>
                <a:lnTo>
                  <a:pt x="86449" y="31464"/>
                </a:lnTo>
                <a:lnTo>
                  <a:pt x="0" y="0"/>
                </a:lnTo>
                <a:lnTo>
                  <a:pt x="0" y="62929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78382" y="817763"/>
            <a:ext cx="264318" cy="228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71239" y="810618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118269" y="2938702"/>
            <a:ext cx="221456" cy="271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11127" y="2931557"/>
            <a:ext cx="235744" cy="28575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77433" y="1961961"/>
            <a:ext cx="264318" cy="228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70290" y="1954816"/>
            <a:ext cx="278606" cy="242888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82039" y="2468153"/>
            <a:ext cx="1584008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5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17204" y="2444554"/>
            <a:ext cx="65246" cy="47625"/>
          </a:xfrm>
          <a:custGeom>
            <a:avLst/>
            <a:gdLst/>
            <a:ahLst/>
            <a:cxnLst/>
            <a:rect l="l" t="t" r="r" b="b"/>
            <a:pathLst>
              <a:path w="86995" h="63500">
                <a:moveTo>
                  <a:pt x="86449" y="0"/>
                </a:moveTo>
                <a:lnTo>
                  <a:pt x="0" y="31464"/>
                </a:lnTo>
                <a:lnTo>
                  <a:pt x="86449" y="62929"/>
                </a:lnTo>
                <a:lnTo>
                  <a:pt x="8644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789451" y="644597"/>
            <a:ext cx="1368742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2250" spc="-4" dirty="0">
                <a:solidFill>
                  <a:srgbClr val="38751C"/>
                </a:solidFill>
              </a:rPr>
              <a:t>activations</a:t>
            </a:r>
            <a:endParaRPr sz="2250"/>
          </a:p>
        </p:txBody>
      </p:sp>
      <p:sp>
        <p:nvSpPr>
          <p:cNvPr id="20" name="object 20"/>
          <p:cNvSpPr/>
          <p:nvPr/>
        </p:nvSpPr>
        <p:spPr>
          <a:xfrm>
            <a:off x="6516720" y="2559334"/>
            <a:ext cx="385761" cy="507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09595" y="2552190"/>
            <a:ext cx="400050" cy="521494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73" y="0"/>
                </a:lnTo>
                <a:lnTo>
                  <a:pt x="533373" y="695323"/>
                </a:lnTo>
                <a:lnTo>
                  <a:pt x="0" y="6953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92058" y="1610764"/>
            <a:ext cx="364330" cy="4786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684933" y="1603620"/>
            <a:ext cx="378619" cy="492919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3" y="0"/>
                </a:lnTo>
                <a:lnTo>
                  <a:pt x="504823" y="657223"/>
                </a:lnTo>
                <a:lnTo>
                  <a:pt x="0" y="657223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692057" y="2512721"/>
            <a:ext cx="307181" cy="528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684933" y="2505568"/>
            <a:ext cx="321469" cy="542925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599" y="0"/>
                </a:lnTo>
                <a:lnTo>
                  <a:pt x="428599" y="723886"/>
                </a:lnTo>
                <a:lnTo>
                  <a:pt x="0" y="723886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body" idx="1"/>
          </p:nvPr>
        </p:nvSpPr>
        <p:spPr>
          <a:xfrm>
            <a:off x="1717348" y="1613191"/>
            <a:ext cx="5709302" cy="307276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2439353" marR="2111216" algn="ctr"/>
            <a:r>
              <a:rPr spc="-4" dirty="0"/>
              <a:t>“local</a:t>
            </a:r>
            <a:r>
              <a:rPr spc="-26" dirty="0"/>
              <a:t> </a:t>
            </a:r>
            <a:r>
              <a:rPr spc="-4" dirty="0"/>
              <a:t>gradient”</a:t>
            </a:r>
          </a:p>
          <a:p>
            <a:pPr marL="2439353"/>
            <a:endParaRPr spc="-4" dirty="0"/>
          </a:p>
          <a:p>
            <a:pPr marL="2439353"/>
            <a:endParaRPr sz="1763">
              <a:latin typeface="Times New Roman"/>
              <a:cs typeface="Times New Roman"/>
            </a:endParaRPr>
          </a:p>
          <a:p>
            <a:pPr marL="2439353" marR="2205990" algn="ctr"/>
            <a:r>
              <a:rPr sz="3600" spc="-4" dirty="0">
                <a:solidFill>
                  <a:srgbClr val="000000"/>
                </a:solidFill>
              </a:rPr>
              <a:t>f</a:t>
            </a:r>
            <a:endParaRPr sz="3600"/>
          </a:p>
          <a:p>
            <a:pPr marL="2439353">
              <a:spcBef>
                <a:spcPts val="15"/>
              </a:spcBef>
            </a:pPr>
            <a:endParaRPr sz="5288">
              <a:latin typeface="Times New Roman"/>
              <a:cs typeface="Times New Roman"/>
            </a:endParaRPr>
          </a:p>
          <a:p>
            <a:pPr marL="4523899"/>
            <a:r>
              <a:rPr sz="2250" spc="-4" dirty="0"/>
              <a:t>gradients</a:t>
            </a:r>
            <a:endParaRPr sz="2250"/>
          </a:p>
        </p:txBody>
      </p:sp>
      <p:sp>
        <p:nvSpPr>
          <p:cNvPr id="27" name="object 27"/>
          <p:cNvSpPr/>
          <p:nvPr/>
        </p:nvSpPr>
        <p:spPr>
          <a:xfrm>
            <a:off x="1742644" y="1176964"/>
            <a:ext cx="1597046" cy="11648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31553" y="1199092"/>
            <a:ext cx="608648" cy="624839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8" y="260399"/>
                </a:lnTo>
                <a:lnTo>
                  <a:pt x="529798" y="833098"/>
                </a:lnTo>
                <a:lnTo>
                  <a:pt x="0" y="572698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44881" y="3034896"/>
            <a:ext cx="1599527" cy="9903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039942" y="3396350"/>
            <a:ext cx="575310" cy="597218"/>
          </a:xfrm>
          <a:custGeom>
            <a:avLst/>
            <a:gdLst/>
            <a:ahLst/>
            <a:cxnLst/>
            <a:rect l="l" t="t" r="r" b="b"/>
            <a:pathLst>
              <a:path w="767080" h="796289">
                <a:moveTo>
                  <a:pt x="0" y="193199"/>
                </a:moveTo>
                <a:lnTo>
                  <a:pt x="557698" y="0"/>
                </a:lnTo>
                <a:lnTo>
                  <a:pt x="766798" y="602998"/>
                </a:lnTo>
                <a:lnTo>
                  <a:pt x="209099" y="796198"/>
                </a:lnTo>
                <a:lnTo>
                  <a:pt x="0" y="1931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33029" y="1133937"/>
            <a:ext cx="1532096" cy="676275"/>
          </a:xfrm>
          <a:custGeom>
            <a:avLst/>
            <a:gdLst/>
            <a:ahLst/>
            <a:cxnLst/>
            <a:rect l="l" t="t" r="r" b="b"/>
            <a:pathLst>
              <a:path w="2042795" h="901700">
                <a:moveTo>
                  <a:pt x="2042523" y="90125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873710" y="1107763"/>
            <a:ext cx="69056" cy="48101"/>
          </a:xfrm>
          <a:custGeom>
            <a:avLst/>
            <a:gdLst/>
            <a:ahLst/>
            <a:cxnLst/>
            <a:rect l="l" t="t" r="r" b="b"/>
            <a:pathLst>
              <a:path w="92075" h="64134">
                <a:moveTo>
                  <a:pt x="91794" y="6112"/>
                </a:moveTo>
                <a:lnTo>
                  <a:pt x="0" y="0"/>
                </a:lnTo>
                <a:lnTo>
                  <a:pt x="66389" y="63687"/>
                </a:lnTo>
                <a:lnTo>
                  <a:pt x="91794" y="6112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804882" y="2971757"/>
            <a:ext cx="1708309" cy="559118"/>
          </a:xfrm>
          <a:custGeom>
            <a:avLst/>
            <a:gdLst/>
            <a:ahLst/>
            <a:cxnLst/>
            <a:rect l="l" t="t" r="r" b="b"/>
            <a:pathLst>
              <a:path w="2277745" h="745489">
                <a:moveTo>
                  <a:pt x="2277560" y="0"/>
                </a:moveTo>
                <a:lnTo>
                  <a:pt x="0" y="74504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43259" y="3508120"/>
            <a:ext cx="69056" cy="45244"/>
          </a:xfrm>
          <a:custGeom>
            <a:avLst/>
            <a:gdLst/>
            <a:ahLst/>
            <a:cxnLst/>
            <a:rect l="l" t="t" r="r" b="b"/>
            <a:pathLst>
              <a:path w="92075" h="60325">
                <a:moveTo>
                  <a:pt x="72382" y="0"/>
                </a:moveTo>
                <a:lnTo>
                  <a:pt x="0" y="56799"/>
                </a:lnTo>
                <a:lnTo>
                  <a:pt x="91947" y="59824"/>
                </a:lnTo>
                <a:lnTo>
                  <a:pt x="72382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92339" y="4189697"/>
            <a:ext cx="118491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643"/>
              </a:lnSpc>
            </a:pPr>
            <a:r>
              <a:rPr sz="2250" spc="-5" baseline="1388" dirty="0">
                <a:solidFill>
                  <a:srgbClr val="FFFFFF"/>
                </a:solidFill>
              </a:rPr>
              <a:t>Lecture 4 </a:t>
            </a:r>
            <a:r>
              <a:rPr sz="2250" baseline="1388" dirty="0">
                <a:solidFill>
                  <a:srgbClr val="FFFFFF"/>
                </a:solidFill>
              </a:rPr>
              <a:t>-</a:t>
            </a:r>
            <a:r>
              <a:rPr sz="2250" spc="-169" baseline="1388" dirty="0">
                <a:solidFill>
                  <a:srgbClr val="FFFFFF"/>
                </a:solidFill>
              </a:rPr>
              <a:t> </a:t>
            </a:r>
            <a:r>
              <a:rPr sz="1500" spc="-4" dirty="0">
                <a:solidFill>
                  <a:srgbClr val="FFFFFF"/>
                </a:solidFill>
              </a:rPr>
              <a:t>26</a:t>
            </a:r>
            <a:endParaRPr sz="1500">
              <a:solidFill>
                <a:prstClr val="black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A665C6-FDCB-478E-8FB0-E5BCD88DEFA1}"/>
              </a:ext>
            </a:extLst>
          </p:cNvPr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Andrej </a:t>
            </a:r>
            <a:r>
              <a:rPr lang="en-US" sz="788" dirty="0" err="1"/>
              <a:t>Karpathy</a:t>
            </a:r>
            <a:endParaRPr lang="en-US" sz="788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B2883C47-148E-4D71-81C7-9A876EE6BE1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BFF91C71-4EEA-C243-1DDC-08166A7C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82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745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143500"/>
          </a:xfrm>
        </p:spPr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BEAB86E-9D8F-3956-85A3-6B0C228C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83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63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Convolutional Neural Networks (CNN)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539" y="1064489"/>
            <a:ext cx="4889603" cy="39433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Neural network with specialized connectivity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Stack multiple stages of feature extractors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>
                <a:solidFill>
                  <a:srgbClr val="0070C0"/>
                </a:solidFill>
              </a:rPr>
              <a:t>Higher stages </a:t>
            </a:r>
            <a:r>
              <a:rPr lang="en-US" sz="1650" dirty="0"/>
              <a:t>compute </a:t>
            </a:r>
            <a:r>
              <a:rPr lang="en-US" sz="1650" dirty="0">
                <a:solidFill>
                  <a:srgbClr val="00B050"/>
                </a:solidFill>
              </a:rPr>
              <a:t>more global</a:t>
            </a:r>
            <a:r>
              <a:rPr lang="en-US" sz="1650" dirty="0"/>
              <a:t>, more invariant, </a:t>
            </a:r>
            <a:r>
              <a:rPr lang="en-US" sz="1650" i="1" dirty="0">
                <a:solidFill>
                  <a:srgbClr val="00B050"/>
                </a:solidFill>
              </a:rPr>
              <a:t>more abstract</a:t>
            </a:r>
            <a:r>
              <a:rPr lang="en-US" sz="1650" dirty="0">
                <a:solidFill>
                  <a:srgbClr val="00B050"/>
                </a:solidFill>
              </a:rPr>
              <a:t> </a:t>
            </a:r>
            <a:r>
              <a:rPr lang="en-US" sz="1650" dirty="0"/>
              <a:t>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50" dirty="0"/>
              <a:t>Classification layer at the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383"/>
          <a:stretch/>
        </p:blipFill>
        <p:spPr>
          <a:xfrm>
            <a:off x="5695950" y="1143000"/>
            <a:ext cx="2457450" cy="19778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47510"/>
            <a:ext cx="7923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200" kern="1200" dirty="0">
                <a:ea typeface="+mn-ea"/>
                <a:cs typeface="+mn-cs"/>
              </a:rPr>
              <a:t>Y. </a:t>
            </a:r>
            <a:r>
              <a:rPr lang="en-US" sz="1200" kern="1200" dirty="0" err="1">
                <a:ea typeface="+mn-ea"/>
                <a:cs typeface="+mn-cs"/>
              </a:rPr>
              <a:t>LeCun</a:t>
            </a:r>
            <a:r>
              <a:rPr lang="en-US" sz="1200" kern="1200" dirty="0">
                <a:ea typeface="+mn-ea"/>
                <a:cs typeface="+mn-cs"/>
              </a:rPr>
              <a:t>, L. </a:t>
            </a:r>
            <a:r>
              <a:rPr lang="en-US" sz="1200" kern="1200" dirty="0" err="1">
                <a:ea typeface="+mn-ea"/>
                <a:cs typeface="+mn-cs"/>
              </a:rPr>
              <a:t>Bottou</a:t>
            </a:r>
            <a:r>
              <a:rPr lang="en-US" sz="1200" kern="1200" dirty="0">
                <a:ea typeface="+mn-ea"/>
                <a:cs typeface="+mn-cs"/>
              </a:rPr>
              <a:t>, Y. </a:t>
            </a:r>
            <a:r>
              <a:rPr lang="en-US" sz="1200" kern="1200" dirty="0" err="1">
                <a:ea typeface="+mn-ea"/>
                <a:cs typeface="+mn-cs"/>
              </a:rPr>
              <a:t>Bengio</a:t>
            </a:r>
            <a:r>
              <a:rPr lang="en-US" sz="1200" kern="1200" dirty="0">
                <a:ea typeface="+mn-ea"/>
                <a:cs typeface="+mn-cs"/>
              </a:rPr>
              <a:t>, and P. </a:t>
            </a:r>
            <a:r>
              <a:rPr lang="en-US" sz="1200" kern="1200" dirty="0" err="1">
                <a:ea typeface="+mn-ea"/>
                <a:cs typeface="+mn-cs"/>
              </a:rPr>
              <a:t>Haffner</a:t>
            </a:r>
            <a:r>
              <a:rPr lang="en-US" sz="1200" kern="1200" dirty="0">
                <a:ea typeface="+mn-ea"/>
                <a:cs typeface="+mn-cs"/>
              </a:rPr>
              <a:t>, </a:t>
            </a:r>
            <a:r>
              <a:rPr lang="en-US" sz="1200" kern="1200" dirty="0">
                <a:ea typeface="+mn-ea"/>
                <a:cs typeface="+mn-cs"/>
                <a:hlinkClick r:id="rId3"/>
              </a:rPr>
              <a:t>Gradient-based learning applied to document recognition</a:t>
            </a:r>
            <a:r>
              <a:rPr lang="en-US" sz="1200" kern="1200" dirty="0">
                <a:ea typeface="+mn-ea"/>
                <a:cs typeface="+mn-cs"/>
              </a:rPr>
              <a:t>, Proceedings of the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4567" y="2805522"/>
            <a:ext cx="6542133" cy="18807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0771" y="4883723"/>
            <a:ext cx="164857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3FDEA3D-B8C8-7974-C277-343F0E016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84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14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63" y="1282122"/>
            <a:ext cx="6172200" cy="33944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Feed-forward feature extraction: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Convolve input with learned filters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Apply non-linearity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b="1" dirty="0"/>
              <a:t>Spatial pooling (</a:t>
            </a:r>
            <a:r>
              <a:rPr lang="en-US" b="1" dirty="0" err="1"/>
              <a:t>downsample</a:t>
            </a:r>
            <a:r>
              <a:rPr lang="en-US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Supervised training of convolutional </a:t>
            </a:r>
            <a:br>
              <a:rPr lang="en-US" dirty="0"/>
            </a:br>
            <a:r>
              <a:rPr lang="en-US" dirty="0"/>
              <a:t>filters by back-propagating </a:t>
            </a:r>
            <a:br>
              <a:rPr lang="en-US" dirty="0"/>
            </a:br>
            <a:r>
              <a:rPr lang="en-US" dirty="0"/>
              <a:t>classification error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3000" y="4953063"/>
            <a:ext cx="148149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Lana </a:t>
            </a:r>
            <a:r>
              <a:rPr lang="en-US" sz="788" kern="1200" dirty="0" err="1">
                <a:ea typeface="+mn-ea"/>
                <a:cs typeface="+mn-cs"/>
              </a:rPr>
              <a:t>Lazebnik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Convolutional Neural Networks (CNN)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872655" y="1051902"/>
            <a:ext cx="1986455" cy="4048940"/>
            <a:chOff x="6306206" y="1205498"/>
            <a:chExt cx="2648607" cy="5398586"/>
          </a:xfrm>
        </p:grpSpPr>
        <p:grpSp>
          <p:nvGrpSpPr>
            <p:cNvPr id="8" name="Group 7"/>
            <p:cNvGrpSpPr/>
            <p:nvPr/>
          </p:nvGrpSpPr>
          <p:grpSpPr>
            <a:xfrm>
              <a:off x="6388751" y="2606380"/>
              <a:ext cx="2513164" cy="3997704"/>
              <a:chOff x="6404518" y="2819400"/>
              <a:chExt cx="2513164" cy="399770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6404518" y="6324600"/>
                <a:ext cx="2513164" cy="492504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73" tIns="34286" rIns="68573" bIns="34286" rtlCol="0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500" kern="1200" dirty="0">
                    <a:solidFill>
                      <a:srgbClr val="000000"/>
                    </a:solidFill>
                    <a:latin typeface="Arial"/>
                    <a:cs typeface="Myriad Pro"/>
                  </a:rPr>
                  <a:t>Input Image</a:t>
                </a: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6404518" y="5124228"/>
                <a:ext cx="2513164" cy="74317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73" tIns="34286" rIns="68573" bIns="34286" rtlCol="0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500" kern="1200" dirty="0">
                    <a:solidFill>
                      <a:srgbClr val="000000"/>
                    </a:solidFill>
                    <a:latin typeface="Arial"/>
                    <a:cs typeface="Myriad Pro"/>
                  </a:rPr>
                  <a:t>Convolution (Learned)</a:t>
                </a: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404518" y="4191000"/>
                <a:ext cx="2513164" cy="492504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73" tIns="34286" rIns="68573" bIns="34286" rtlCol="0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500" kern="1200" dirty="0">
                    <a:solidFill>
                      <a:srgbClr val="000000"/>
                    </a:solidFill>
                    <a:latin typeface="Arial"/>
                    <a:cs typeface="Myriad Pro"/>
                  </a:rPr>
                  <a:t>Non-linearity</a:t>
                </a: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6421393" y="3241296"/>
                <a:ext cx="2492926" cy="49250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73" tIns="34286" rIns="68573" bIns="34286" rtlCol="0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lang="en-US" sz="1500" kern="1200" dirty="0">
                    <a:solidFill>
                      <a:srgbClr val="000000"/>
                    </a:solidFill>
                    <a:latin typeface="Arial"/>
                    <a:cs typeface="Myriad Pro"/>
                  </a:rPr>
                  <a:t>Spatial pooling</a:t>
                </a:r>
              </a:p>
            </p:txBody>
          </p:sp>
          <p:sp>
            <p:nvSpPr>
              <p:cNvPr id="9" name="Up Arrow 8"/>
              <p:cNvSpPr/>
              <p:nvPr/>
            </p:nvSpPr>
            <p:spPr>
              <a:xfrm>
                <a:off x="7458428" y="5915726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73" tIns="34286" rIns="68573" bIns="34286" rtlCol="0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800" kern="12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0" name="Up Arrow 9"/>
              <p:cNvSpPr/>
              <p:nvPr/>
            </p:nvSpPr>
            <p:spPr>
              <a:xfrm>
                <a:off x="7462196" y="4723244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73" tIns="34286" rIns="68573" bIns="34286" rtlCol="0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800" kern="12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Up Arrow 10"/>
              <p:cNvSpPr/>
              <p:nvPr/>
            </p:nvSpPr>
            <p:spPr>
              <a:xfrm>
                <a:off x="7465964" y="3782126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73" tIns="34286" rIns="68573" bIns="34286" rtlCol="0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800" kern="120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" name="Up Arrow 13"/>
              <p:cNvSpPr/>
              <p:nvPr/>
            </p:nvSpPr>
            <p:spPr>
              <a:xfrm>
                <a:off x="7469732" y="2819400"/>
                <a:ext cx="391837" cy="408874"/>
              </a:xfrm>
              <a:prstGeom prst="up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68573" tIns="34286" rIns="68573" bIns="34286" rtlCol="0" anchor="ctr"/>
              <a:lstStyle/>
              <a:p>
                <a:pPr algn="ctr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endParaRPr lang="en-US" sz="1800" kern="120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9" name="Up Arrow 18"/>
            <p:cNvSpPr/>
            <p:nvPr/>
          </p:nvSpPr>
          <p:spPr>
            <a:xfrm>
              <a:off x="7441787" y="1737417"/>
              <a:ext cx="391837" cy="408874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3" tIns="34286" rIns="68573" bIns="34286"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306206" y="1205498"/>
              <a:ext cx="2648607" cy="4925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3" tIns="34286" rIns="68573" bIns="34286" rtlCol="0"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en-US" sz="1500" kern="1200" dirty="0">
                  <a:solidFill>
                    <a:srgbClr val="000000"/>
                  </a:solidFill>
                  <a:latin typeface="Arial"/>
                  <a:cs typeface="Myriad Pro"/>
                </a:rPr>
                <a:t>Output (class </a:t>
              </a:r>
              <a:r>
                <a:rPr lang="en-US" sz="1500" kern="1200" dirty="0" err="1">
                  <a:solidFill>
                    <a:srgbClr val="000000"/>
                  </a:solidFill>
                  <a:latin typeface="Arial"/>
                  <a:cs typeface="Myriad Pro"/>
                </a:rPr>
                <a:t>probs</a:t>
              </a:r>
              <a:r>
                <a:rPr lang="en-US" sz="1500" kern="1200" dirty="0">
                  <a:solidFill>
                    <a:srgbClr val="000000"/>
                  </a:solidFill>
                  <a:latin typeface="Arial"/>
                  <a:cs typeface="Myriad Pro"/>
                </a:rPr>
                <a:t>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88891" y="1898082"/>
              <a:ext cx="75918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3000" b="1" kern="1200" dirty="0"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B5D08A04-4C85-6222-FD53-A5177C20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85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0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4857751" y="1143001"/>
            <a:ext cx="3070622" cy="20466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+mn-lt"/>
              </a:rPr>
              <a:t>1. Convolution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566045" y="1095662"/>
            <a:ext cx="3687161" cy="39433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Apply learned filter weights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One feature map per filter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Stride can be greater than 1 (faster, less memory)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41" y="2686050"/>
            <a:ext cx="3086100" cy="2057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1188245" y="2686051"/>
            <a:ext cx="583406" cy="57983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4744642" y="2686050"/>
            <a:ext cx="3084909" cy="20824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2400301" y="4750594"/>
            <a:ext cx="651446" cy="34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 dirty="0">
                <a:ea typeface="+mn-ea"/>
                <a:cs typeface="Arial" charset="0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581713" y="4743450"/>
            <a:ext cx="1446536" cy="34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6" rIns="68573" bIns="34286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ea typeface="+mn-ea"/>
                <a:cs typeface="Arial" charset="0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4344591" y="3600450"/>
            <a:ext cx="342900" cy="228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>
              <a:ea typeface="+mn-ea"/>
              <a:cs typeface="Arial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1188245" y="2686051"/>
            <a:ext cx="583406" cy="579835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4381446" y="2713786"/>
            <a:ext cx="342900" cy="241298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68573" tIns="34286" rIns="68573" bIns="34286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>
              <a:ea typeface="+mn-ea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7701" y="2800351"/>
            <a:ext cx="153591" cy="900238"/>
          </a:xfrm>
          <a:prstGeom prst="rect">
            <a:avLst/>
          </a:prstGeom>
        </p:spPr>
        <p:txBody>
          <a:bodyPr lIns="68573" tIns="34286" rIns="68573" bIns="34286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b="1" kern="1200" dirty="0">
                <a:ea typeface="+mn-ea"/>
                <a:cs typeface="Arial" charset="0"/>
              </a:rPr>
              <a:t>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4953063"/>
            <a:ext cx="135325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396C3-2F07-2A02-696A-E124B0F8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86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5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42900" y="1136610"/>
            <a:ext cx="6172200" cy="33944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Per-element (independent)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options: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Tanh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92D050"/>
                </a:solidFill>
              </a:rPr>
              <a:t>Sigmoid</a:t>
            </a:r>
            <a:r>
              <a:rPr lang="en-US" dirty="0"/>
              <a:t>: 1/(1+exp(-x))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Rectified linear unit  (</a:t>
            </a:r>
            <a:r>
              <a:rPr lang="en-US" dirty="0" err="1">
                <a:solidFill>
                  <a:srgbClr val="0070C0"/>
                </a:solidFill>
              </a:rPr>
              <a:t>ReLU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dirty="0"/>
              <a:t>Avoids saturation issues</a:t>
            </a:r>
          </a:p>
        </p:txBody>
      </p:sp>
      <p:pic>
        <p:nvPicPr>
          <p:cNvPr id="7" name="Picture 6" descr="tan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8" y="1136610"/>
            <a:ext cx="1684666" cy="1262746"/>
          </a:xfrm>
          <a:prstGeom prst="rect">
            <a:avLst/>
          </a:prstGeom>
        </p:spPr>
      </p:pic>
      <p:pic>
        <p:nvPicPr>
          <p:cNvPr id="8" name="Picture 7" descr="sigmo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136610"/>
            <a:ext cx="1684666" cy="1262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6366" t="5805" r="6355" b="595"/>
          <a:stretch/>
        </p:blipFill>
        <p:spPr>
          <a:xfrm>
            <a:off x="4981156" y="2744144"/>
            <a:ext cx="2879116" cy="2315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4953063"/>
            <a:ext cx="170267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91D4E76-864B-65B0-5057-8D66828D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E4DDB3-2DCF-E5B6-837C-AD1C338E91A4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chemeClr val="bg2"/>
                </a:solidFill>
                <a:latin typeface="+mn-lt"/>
              </a:rPr>
              <a:t>2. Non-Linearity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0C5838-93EE-6CCF-2B2C-34B736B9917A}"/>
              </a:ext>
            </a:extLst>
          </p:cNvPr>
          <p:cNvSpPr txBox="1"/>
          <p:nvPr/>
        </p:nvSpPr>
        <p:spPr>
          <a:xfrm rot="16200000">
            <a:off x="4411184" y="1629483"/>
            <a:ext cx="6623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tanh(x)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99104-8694-4683-27A6-5FB7E1D63E77}"/>
              </a:ext>
            </a:extLst>
          </p:cNvPr>
          <p:cNvSpPr txBox="1"/>
          <p:nvPr/>
        </p:nvSpPr>
        <p:spPr>
          <a:xfrm rot="16200000">
            <a:off x="6082387" y="1624567"/>
            <a:ext cx="89159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sigmoid(x)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CB4F6-DD9E-784A-AC9D-2427BF2E5203}"/>
              </a:ext>
            </a:extLst>
          </p:cNvPr>
          <p:cNvSpPr txBox="1"/>
          <p:nvPr/>
        </p:nvSpPr>
        <p:spPr>
          <a:xfrm rot="16200000">
            <a:off x="4668634" y="3635441"/>
            <a:ext cx="6190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relu(x)</a:t>
            </a:r>
          </a:p>
        </p:txBody>
      </p:sp>
    </p:spTree>
    <p:extLst>
      <p:ext uri="{BB962C8B-B14F-4D97-AF65-F5344CB8AC3E}">
        <p14:creationId xmlns:p14="http://schemas.microsoft.com/office/powerpoint/2010/main" val="4554963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3. Spatial Pooling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Sum or max over non-overlapping / overlapping regions</a:t>
            </a:r>
          </a:p>
          <a:p>
            <a:pPr marL="0" indent="0"/>
            <a:endParaRPr lang="en-US" sz="2400" dirty="0">
              <a:latin typeface="Adobe Caslon Pro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4953063"/>
            <a:ext cx="201369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Rob Fergus, figure from 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pic>
        <p:nvPicPr>
          <p:cNvPr id="360452" name="Picture 4" descr="http://cs231n.github.io/assets/cnn/poo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4066" y="2793986"/>
            <a:ext cx="2368537" cy="1870868"/>
          </a:xfrm>
          <a:prstGeom prst="rect">
            <a:avLst/>
          </a:prstGeom>
          <a:noFill/>
        </p:spPr>
      </p:pic>
      <p:pic>
        <p:nvPicPr>
          <p:cNvPr id="360454" name="Picture 6" descr="http://cs231n.github.io/assets/cnn/maxpoo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0278" y="2790044"/>
            <a:ext cx="3626534" cy="1695762"/>
          </a:xfrm>
          <a:prstGeom prst="rect">
            <a:avLst/>
          </a:prstGeom>
          <a:noFill/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5EDA273-9729-6740-627F-C5A7F026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88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3. Spatial Pooling</a:t>
            </a: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dobe Caslon Pro" charset="0"/>
              </a:rPr>
              <a:t>Sum or max over non-overlapping / overlapping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/>
                </a:solidFill>
                <a:latin typeface="Adobe Caslon Pro" charset="0"/>
              </a:rPr>
              <a:t>Role of pooling</a:t>
            </a:r>
            <a:r>
              <a:rPr lang="en-US" dirty="0">
                <a:latin typeface="Adobe Caslon Pro" charset="0"/>
              </a:rPr>
              <a:t>: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Invariance to small transformations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dirty="0"/>
              <a:t>Larger receptive fields (neurons see more of input)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dobe Caslon Pro" charset="0"/>
            </a:endParaRPr>
          </a:p>
        </p:txBody>
      </p:sp>
      <p:pic>
        <p:nvPicPr>
          <p:cNvPr id="40" name="Picture 39" descr="nor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1828800" y="2999887"/>
            <a:ext cx="2686050" cy="175109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885949" y="3057035"/>
            <a:ext cx="571500" cy="5715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71699" y="3057035"/>
            <a:ext cx="571500" cy="5715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885949" y="3342785"/>
            <a:ext cx="571500" cy="5715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171699" y="3342785"/>
            <a:ext cx="571500" cy="5715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6" rIns="68573" bIns="34286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1800" b="1" kern="12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 descr="sum_poo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14442" r="9366" b="17938"/>
          <a:stretch/>
        </p:blipFill>
        <p:spPr>
          <a:xfrm>
            <a:off x="5886450" y="4028586"/>
            <a:ext cx="1448718" cy="9434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96570" y="3178970"/>
            <a:ext cx="1247030" cy="392407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marL="342900" lvl="1" defTabSz="685800" eaLnBrk="0" fontAlgn="base" hangingPunct="0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en-US" sz="2100" b="1" kern="1200" dirty="0">
                <a:ea typeface="+mn-ea"/>
                <a:cs typeface="Arial" charset="0"/>
              </a:rPr>
              <a:t>Max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696570" y="4314335"/>
            <a:ext cx="1247030" cy="392407"/>
          </a:xfrm>
          <a:prstGeom prst="rect">
            <a:avLst/>
          </a:prstGeom>
        </p:spPr>
        <p:txBody>
          <a:bodyPr wrap="square" lIns="68573" tIns="34286" rIns="68573" bIns="34286">
            <a:spAutoFit/>
          </a:bodyPr>
          <a:lstStyle/>
          <a:p>
            <a:pPr marL="342900" lvl="1" defTabSz="685800" eaLnBrk="0" fontAlgn="base" hangingPunct="0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en-US" sz="2100" b="1" kern="1200" dirty="0">
                <a:ea typeface="+mn-ea"/>
                <a:cs typeface="Arial" charset="0"/>
              </a:rPr>
              <a:t>Sum</a:t>
            </a:r>
          </a:p>
        </p:txBody>
      </p:sp>
      <p:pic>
        <p:nvPicPr>
          <p:cNvPr id="9" name="Picture 8" descr="max_pool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5886449" y="2885585"/>
            <a:ext cx="1432851" cy="9454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143000" y="4953063"/>
            <a:ext cx="135325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Adapted from Rob Fergus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E0B506A-B8A1-CE51-8974-C3C6D9283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89</a:t>
            </a:fld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7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8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CNNs?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10671"/>
            <a:ext cx="8229599" cy="39433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Convolutional neural networks (CNNs) are a type of </a:t>
            </a:r>
            <a:r>
              <a:rPr lang="en-US" i="1" dirty="0"/>
              <a:t>neural network </a:t>
            </a:r>
            <a:r>
              <a:rPr lang="en-US" dirty="0"/>
              <a:t>with layers that perform special operations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Used in vision but also in NLP, biomedical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Often </a:t>
            </a:r>
            <a:r>
              <a:rPr lang="en-US" i="1" dirty="0"/>
              <a:t>deep, </a:t>
            </a:r>
            <a:r>
              <a:rPr lang="en-US" dirty="0"/>
              <a:t>but usually </a:t>
            </a:r>
            <a:r>
              <a:rPr lang="en-US" i="1" dirty="0"/>
              <a:t>not</a:t>
            </a:r>
            <a:r>
              <a:rPr lang="en-US" dirty="0"/>
              <a:t> fully connected</a:t>
            </a:r>
          </a:p>
        </p:txBody>
      </p:sp>
      <p:pic>
        <p:nvPicPr>
          <p:cNvPr id="4" name="Picture 2" descr="http://neuralnetworksanddeeplearning.com/images/tikz36.png">
            <a:extLst>
              <a:ext uri="{FF2B5EF4-FFF2-40B4-BE49-F238E27FC236}">
                <a16:creationId xmlns:a16="http://schemas.microsoft.com/office/drawing/2014/main" id="{AD0B4F0B-E712-4008-B502-9C49D539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9571" y="2599459"/>
            <a:ext cx="4330496" cy="215751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B7580C-942B-48A3-BBC7-B8DAD58BB5AF}"/>
              </a:ext>
            </a:extLst>
          </p:cNvPr>
          <p:cNvSpPr txBox="1"/>
          <p:nvPr/>
        </p:nvSpPr>
        <p:spPr>
          <a:xfrm>
            <a:off x="1143001" y="4953063"/>
            <a:ext cx="320472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/>
              <a:t>Figure from </a:t>
            </a:r>
            <a:r>
              <a:rPr lang="en-US" sz="788" dirty="0">
                <a:hlinkClick r:id="rId3"/>
              </a:rPr>
              <a:t>http://neuralnetworksanddeeplearning.com/chap5.html</a:t>
            </a:r>
            <a:r>
              <a:rPr lang="en-US" sz="788" dirty="0"/>
              <a:t> 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D9BD03D-8326-CD5D-E7B9-4E779F9E1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4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42835" y="2269678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2835" y="1712257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2835" y="1712258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2714" y="2269678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4906" y="2338740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54113" y="3788410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61187" y="1331095"/>
            <a:ext cx="1569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11547" y="3430554"/>
            <a:ext cx="41910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width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6530" y="2293986"/>
            <a:ext cx="486251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height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176819" y="3494687"/>
            <a:ext cx="448151" cy="4667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410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356"/>
              </a:spcBef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depth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3001" y="4953063"/>
            <a:ext cx="91082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ea typeface="+mn-ea"/>
                <a:cs typeface="+mn-cs"/>
              </a:rPr>
              <a:t>Andrej </a:t>
            </a:r>
            <a:r>
              <a:rPr lang="en-US" sz="788" kern="1200" dirty="0" err="1">
                <a:ea typeface="+mn-ea"/>
                <a:cs typeface="+mn-cs"/>
              </a:rPr>
              <a:t>Karpathy</a:t>
            </a:r>
            <a:endParaRPr lang="en-US" sz="788" kern="1200" dirty="0"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D88141A-5AFF-F505-AF9B-D7F322BB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F750F5-F00C-8529-A50C-8912F34D6022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8607893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42835" y="2269678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80"/>
                </a:lnTo>
                <a:lnTo>
                  <a:pt x="0" y="2014680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2835" y="1712257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58"/>
                </a:lnTo>
                <a:lnTo>
                  <a:pt x="213172" y="2757906"/>
                </a:lnTo>
                <a:lnTo>
                  <a:pt x="0" y="2757906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42835" y="1712258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02714" y="2269678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8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99925" y="349468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14906" y="2338740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54113" y="3788410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52418" y="2484511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79" h="663575">
                <a:moveTo>
                  <a:pt x="0" y="0"/>
                </a:moveTo>
                <a:lnTo>
                  <a:pt x="131599" y="0"/>
                </a:lnTo>
                <a:lnTo>
                  <a:pt x="131599" y="663213"/>
                </a:lnTo>
                <a:lnTo>
                  <a:pt x="0" y="663213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52420" y="2371488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9" y="0"/>
                </a:lnTo>
                <a:lnTo>
                  <a:pt x="282299" y="0"/>
                </a:lnTo>
                <a:lnTo>
                  <a:pt x="282299" y="663211"/>
                </a:lnTo>
                <a:lnTo>
                  <a:pt x="131599" y="813910"/>
                </a:lnTo>
                <a:lnTo>
                  <a:pt x="0" y="813910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52420" y="2371486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599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51118" y="2484511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13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37837" y="1916901"/>
            <a:ext cx="11239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1187" y="1331095"/>
            <a:ext cx="156924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96113" y="2694955"/>
            <a:ext cx="2599849" cy="6142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Convolve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the filter with the</a:t>
            </a:r>
            <a:r>
              <a:rPr sz="1350" kern="1200" spc="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i.e. “slide over the image spatially,  computing dot</a:t>
            </a:r>
            <a:r>
              <a:rPr sz="1350" kern="1200" spc="-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products”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03A0DC-740A-DFFE-BB7D-D5438049135B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171786-EADB-1AED-72E5-E42D786BC63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9676142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371797" y="2627475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1798" y="2514452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1798" y="2514451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0499" y="2627475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8984" y="2713803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1859" y="2819664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66486" y="2641689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68636" y="2529640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88210" y="2819663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3639" y="3567883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6866" y="2013005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0684" y="3861611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1824" y="1042102"/>
            <a:ext cx="6520350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4" dirty="0"/>
              <a:t>Convolution</a:t>
            </a:r>
            <a:r>
              <a:rPr sz="2250" spc="-26" dirty="0"/>
              <a:t> </a:t>
            </a:r>
            <a:r>
              <a:rPr sz="2250" spc="-4" dirty="0"/>
              <a:t>Layer</a:t>
            </a:r>
            <a:endParaRPr sz="2250"/>
          </a:p>
        </p:txBody>
      </p:sp>
      <p:sp>
        <p:nvSpPr>
          <p:cNvPr id="17" name="object 17"/>
          <p:cNvSpPr/>
          <p:nvPr/>
        </p:nvSpPr>
        <p:spPr>
          <a:xfrm>
            <a:off x="2059404" y="2342874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59404" y="17854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59404" y="1785454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9283" y="2342874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07555" y="1535252"/>
            <a:ext cx="156924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 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0000FF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6194" y="1650004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14646" y="1803469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11183" y="2012647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80969" y="2394041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64464" y="3056607"/>
            <a:ext cx="266224" cy="95250"/>
          </a:xfrm>
          <a:custGeom>
            <a:avLst/>
            <a:gdLst/>
            <a:ahLst/>
            <a:cxnLst/>
            <a:rect l="l" t="t" r="r" b="b"/>
            <a:pathLst>
              <a:path w="354964" h="127000">
                <a:moveTo>
                  <a:pt x="354474" y="126574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33939" y="3045489"/>
            <a:ext cx="34766" cy="22384"/>
          </a:xfrm>
          <a:custGeom>
            <a:avLst/>
            <a:gdLst/>
            <a:ahLst/>
            <a:cxnLst/>
            <a:rect l="l" t="t" r="r" b="b"/>
            <a:pathLst>
              <a:path w="46354" h="29844">
                <a:moveTo>
                  <a:pt x="45974" y="0"/>
                </a:moveTo>
                <a:lnTo>
                  <a:pt x="0" y="274"/>
                </a:lnTo>
                <a:lnTo>
                  <a:pt x="35399" y="29624"/>
                </a:lnTo>
                <a:lnTo>
                  <a:pt x="45974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250995" y="3011685"/>
            <a:ext cx="3599974" cy="83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1</a:t>
            </a:r>
            <a:r>
              <a:rPr sz="1350" b="1" kern="1200" spc="-56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number: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marR="156209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the result of taking a dot product between the  filter and a small 5x5x3 chunk of the</a:t>
            </a:r>
            <a:r>
              <a:rPr sz="1350" kern="1200" spc="41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image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spcBef>
                <a:spcPts val="1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(i.e. 5*5*3 = 75-dimensional dot product +</a:t>
            </a:r>
            <a:r>
              <a:rPr sz="1350" kern="1200" spc="60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bias)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77012" y="1851004"/>
            <a:ext cx="277889" cy="211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05519" y="3919181"/>
            <a:ext cx="919228" cy="295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FABE584-2C3B-9E1E-9D51-DF3AC1FA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F19A5840-143C-0D14-F9F9-35A3A96D76B8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18375451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371797" y="2876858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1798" y="2763835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1798" y="2763834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0499" y="2876858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68984" y="2963186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1859" y="3069047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66486" y="2891072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68636" y="2779023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88210" y="3069046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73639" y="381726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6866" y="226238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0684" y="4110994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11824" y="1282249"/>
            <a:ext cx="6520350" cy="3462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2250" spc="-4" dirty="0"/>
              <a:t>Convolution</a:t>
            </a:r>
            <a:r>
              <a:rPr sz="2250" spc="-26" dirty="0"/>
              <a:t> </a:t>
            </a:r>
            <a:r>
              <a:rPr sz="2250" spc="-4" dirty="0"/>
              <a:t>Layer</a:t>
            </a:r>
            <a:endParaRPr sz="2250"/>
          </a:p>
        </p:txBody>
      </p:sp>
      <p:sp>
        <p:nvSpPr>
          <p:cNvPr id="17" name="object 17"/>
          <p:cNvSpPr/>
          <p:nvPr/>
        </p:nvSpPr>
        <p:spPr>
          <a:xfrm>
            <a:off x="2059404" y="2592257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059404" y="2034836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59404" y="2034837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19283" y="2592257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46194" y="1899387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14646" y="2052852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11183" y="2262030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80969" y="2643424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21919" y="3071521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53404" y="3059727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49201" y="2682967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449201" y="2034836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449201" y="2034837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518370" y="2682967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07555" y="1591892"/>
            <a:ext cx="3919061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lnSpc>
                <a:spcPts val="1523"/>
              </a:lnSpc>
              <a:buClrTx/>
              <a:defRPr/>
            </a:pPr>
            <a:r>
              <a:rPr sz="1350" b="1" kern="1200" spc="-4" dirty="0">
                <a:solidFill>
                  <a:srgbClr val="0000FF"/>
                </a:solidFill>
                <a:ea typeface="+mn-ea"/>
              </a:rPr>
              <a:t>activation</a:t>
            </a:r>
            <a:r>
              <a:rPr sz="1350" b="1" kern="1200" spc="-38" dirty="0">
                <a:solidFill>
                  <a:srgbClr val="0000FF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srgbClr val="0000FF"/>
                </a:solidFill>
                <a:ea typeface="+mn-ea"/>
              </a:rPr>
              <a:t>map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051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2149"/>
              </a:lnSpc>
              <a:buClrTx/>
              <a:defRPr/>
            </a:pPr>
            <a:r>
              <a:rPr sz="1800" kern="1200" spc="-4" dirty="0">
                <a:solidFill>
                  <a:srgbClr val="0000FF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0000FF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0000FF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17340" y="4127375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17973" y="3785619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79580" y="2727381"/>
            <a:ext cx="3351848" cy="924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marR="1545431" defTabSz="685800">
              <a:lnSpc>
                <a:spcPct val="100699"/>
              </a:lnSpc>
              <a:spcBef>
                <a:spcPts val="79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convolve (slide) over all  spatial</a:t>
            </a:r>
            <a:r>
              <a:rPr sz="13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locations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086FDA2-1429-D45D-274D-EA331E53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D4E679AC-7C43-CF40-26D9-B834EAC50BE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5264365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449201" y="2839984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49201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49201" y="2191854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18370" y="2839984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71797" y="3033875"/>
            <a:ext cx="99060" cy="497681"/>
          </a:xfrm>
          <a:custGeom>
            <a:avLst/>
            <a:gdLst/>
            <a:ahLst/>
            <a:cxnLst/>
            <a:rect l="l" t="t" r="r" b="b"/>
            <a:pathLst>
              <a:path w="132080" h="663575">
                <a:moveTo>
                  <a:pt x="0" y="0"/>
                </a:moveTo>
                <a:lnTo>
                  <a:pt x="131602" y="0"/>
                </a:lnTo>
                <a:lnTo>
                  <a:pt x="131602" y="663201"/>
                </a:lnTo>
                <a:lnTo>
                  <a:pt x="0" y="66320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1798" y="2920852"/>
            <a:ext cx="211931" cy="610552"/>
          </a:xfrm>
          <a:custGeom>
            <a:avLst/>
            <a:gdLst/>
            <a:ahLst/>
            <a:cxnLst/>
            <a:rect l="l" t="t" r="r" b="b"/>
            <a:pathLst>
              <a:path w="282575" h="814069">
                <a:moveTo>
                  <a:pt x="0" y="150697"/>
                </a:moveTo>
                <a:lnTo>
                  <a:pt x="150697" y="0"/>
                </a:lnTo>
                <a:lnTo>
                  <a:pt x="282299" y="0"/>
                </a:lnTo>
                <a:lnTo>
                  <a:pt x="282299" y="663198"/>
                </a:lnTo>
                <a:lnTo>
                  <a:pt x="131602" y="813898"/>
                </a:lnTo>
                <a:lnTo>
                  <a:pt x="0" y="813898"/>
                </a:lnTo>
                <a:lnTo>
                  <a:pt x="0" y="150697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71798" y="2920851"/>
            <a:ext cx="211931" cy="113348"/>
          </a:xfrm>
          <a:custGeom>
            <a:avLst/>
            <a:gdLst/>
            <a:ahLst/>
            <a:cxnLst/>
            <a:rect l="l" t="t" r="r" b="b"/>
            <a:pathLst>
              <a:path w="282575" h="151130">
                <a:moveTo>
                  <a:pt x="0" y="150697"/>
                </a:moveTo>
                <a:lnTo>
                  <a:pt x="131602" y="150697"/>
                </a:lnTo>
                <a:lnTo>
                  <a:pt x="2822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70499" y="3033875"/>
            <a:ext cx="0" cy="497681"/>
          </a:xfrm>
          <a:custGeom>
            <a:avLst/>
            <a:gdLst/>
            <a:ahLst/>
            <a:cxnLst/>
            <a:rect l="l" t="t" r="r" b="b"/>
            <a:pathLst>
              <a:path h="663575">
                <a:moveTo>
                  <a:pt x="0" y="0"/>
                </a:moveTo>
                <a:lnTo>
                  <a:pt x="0" y="66320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68984" y="3120203"/>
            <a:ext cx="211931" cy="211931"/>
          </a:xfrm>
          <a:custGeom>
            <a:avLst/>
            <a:gdLst/>
            <a:ahLst/>
            <a:cxnLst/>
            <a:rect l="l" t="t" r="r" b="b"/>
            <a:pathLst>
              <a:path w="282575" h="282575">
                <a:moveTo>
                  <a:pt x="0" y="141149"/>
                </a:moveTo>
                <a:lnTo>
                  <a:pt x="7196" y="96535"/>
                </a:lnTo>
                <a:lnTo>
                  <a:pt x="27235" y="57788"/>
                </a:lnTo>
                <a:lnTo>
                  <a:pt x="57790" y="27233"/>
                </a:lnTo>
                <a:lnTo>
                  <a:pt x="96537" y="7195"/>
                </a:lnTo>
                <a:lnTo>
                  <a:pt x="141149" y="0"/>
                </a:lnTo>
                <a:lnTo>
                  <a:pt x="195165" y="10744"/>
                </a:lnTo>
                <a:lnTo>
                  <a:pt x="240949" y="41342"/>
                </a:lnTo>
                <a:lnTo>
                  <a:pt x="271552" y="87137"/>
                </a:lnTo>
                <a:lnTo>
                  <a:pt x="282299" y="141149"/>
                </a:lnTo>
                <a:lnTo>
                  <a:pt x="275103" y="185762"/>
                </a:lnTo>
                <a:lnTo>
                  <a:pt x="255064" y="224508"/>
                </a:lnTo>
                <a:lnTo>
                  <a:pt x="224508" y="255064"/>
                </a:lnTo>
                <a:lnTo>
                  <a:pt x="185762" y="275103"/>
                </a:lnTo>
                <a:lnTo>
                  <a:pt x="141149" y="282299"/>
                </a:lnTo>
                <a:lnTo>
                  <a:pt x="96537" y="275103"/>
                </a:lnTo>
                <a:lnTo>
                  <a:pt x="57790" y="255064"/>
                </a:lnTo>
                <a:lnTo>
                  <a:pt x="27235" y="224508"/>
                </a:lnTo>
                <a:lnTo>
                  <a:pt x="7196" y="185762"/>
                </a:lnTo>
                <a:lnTo>
                  <a:pt x="0" y="1411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51859" y="3226064"/>
            <a:ext cx="1117283" cy="299561"/>
          </a:xfrm>
          <a:custGeom>
            <a:avLst/>
            <a:gdLst/>
            <a:ahLst/>
            <a:cxnLst/>
            <a:rect l="l" t="t" r="r" b="b"/>
            <a:pathLst>
              <a:path w="1489710" h="399414">
                <a:moveTo>
                  <a:pt x="0" y="398999"/>
                </a:moveTo>
                <a:lnTo>
                  <a:pt x="1489496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66486" y="3048089"/>
            <a:ext cx="1102519" cy="178118"/>
          </a:xfrm>
          <a:custGeom>
            <a:avLst/>
            <a:gdLst/>
            <a:ahLst/>
            <a:cxnLst/>
            <a:rect l="l" t="t" r="r" b="b"/>
            <a:pathLst>
              <a:path w="1470025" h="237489">
                <a:moveTo>
                  <a:pt x="0" y="0"/>
                </a:moveTo>
                <a:lnTo>
                  <a:pt x="1469997" y="2372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68636" y="2936040"/>
            <a:ext cx="1000601" cy="290036"/>
          </a:xfrm>
          <a:custGeom>
            <a:avLst/>
            <a:gdLst/>
            <a:ahLst/>
            <a:cxnLst/>
            <a:rect l="l" t="t" r="r" b="b"/>
            <a:pathLst>
              <a:path w="1334135" h="386714">
                <a:moveTo>
                  <a:pt x="0" y="0"/>
                </a:moveTo>
                <a:lnTo>
                  <a:pt x="1333797" y="3866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88210" y="3226063"/>
            <a:ext cx="981075" cy="187643"/>
          </a:xfrm>
          <a:custGeom>
            <a:avLst/>
            <a:gdLst/>
            <a:ahLst/>
            <a:cxnLst/>
            <a:rect l="l" t="t" r="r" b="b"/>
            <a:pathLst>
              <a:path w="1308100" h="250189">
                <a:moveTo>
                  <a:pt x="0" y="249599"/>
                </a:moveTo>
                <a:lnTo>
                  <a:pt x="130769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73639" y="3974283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46866" y="2419405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70684" y="4268011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88425" y="1404043"/>
            <a:ext cx="2321719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2250" kern="1200" spc="-4" dirty="0">
                <a:solidFill>
                  <a:prstClr val="black"/>
                </a:solidFill>
                <a:ea typeface="+mn-ea"/>
              </a:rPr>
              <a:t>Convolution</a:t>
            </a:r>
            <a:r>
              <a:rPr sz="22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2250" kern="1200" spc="-4" dirty="0">
                <a:solidFill>
                  <a:prstClr val="black"/>
                </a:solidFill>
                <a:ea typeface="+mn-ea"/>
              </a:rPr>
              <a:t>Layer</a:t>
            </a:r>
            <a:endParaRPr sz="22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07555" y="1941652"/>
            <a:ext cx="1569244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2138"/>
              </a:lnSpc>
              <a:buClrTx/>
              <a:defRPr/>
            </a:pPr>
            <a:r>
              <a:rPr sz="1800" kern="1200" spc="-4" dirty="0">
                <a:solidFill>
                  <a:srgbClr val="FF0000"/>
                </a:solidFill>
                <a:ea typeface="+mn-ea"/>
              </a:rPr>
              <a:t>32x32x3</a:t>
            </a:r>
            <a:r>
              <a:rPr sz="1800" kern="1200" spc="-38" dirty="0">
                <a:solidFill>
                  <a:srgbClr val="FF0000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FF0000"/>
                </a:solidFill>
                <a:ea typeface="+mn-ea"/>
              </a:rPr>
              <a:t>image  </a:t>
            </a:r>
            <a:r>
              <a:rPr sz="1800" kern="1200" spc="-4" dirty="0">
                <a:solidFill>
                  <a:srgbClr val="38751C"/>
                </a:solidFill>
                <a:ea typeface="+mn-ea"/>
              </a:rPr>
              <a:t>5x5x3</a:t>
            </a:r>
            <a:r>
              <a:rPr sz="1800" kern="1200" spc="-45" dirty="0">
                <a:solidFill>
                  <a:srgbClr val="38751C"/>
                </a:solidFill>
                <a:ea typeface="+mn-ea"/>
              </a:rPr>
              <a:t> </a:t>
            </a:r>
            <a:r>
              <a:rPr sz="1800" kern="1200" spc="-4" dirty="0">
                <a:solidFill>
                  <a:srgbClr val="38751C"/>
                </a:solidFill>
                <a:ea typeface="+mn-ea"/>
              </a:rPr>
              <a:t>filter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946194" y="2056404"/>
            <a:ext cx="696754" cy="165259"/>
          </a:xfrm>
          <a:custGeom>
            <a:avLst/>
            <a:gdLst/>
            <a:ahLst/>
            <a:cxnLst/>
            <a:rect l="l" t="t" r="r" b="b"/>
            <a:pathLst>
              <a:path w="929004" h="220344">
                <a:moveTo>
                  <a:pt x="928685" y="0"/>
                </a:moveTo>
                <a:lnTo>
                  <a:pt x="0" y="219929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14646" y="2209869"/>
            <a:ext cx="34290" cy="23336"/>
          </a:xfrm>
          <a:custGeom>
            <a:avLst/>
            <a:gdLst/>
            <a:ahLst/>
            <a:cxnLst/>
            <a:rect l="l" t="t" r="r" b="b"/>
            <a:pathLst>
              <a:path w="45719" h="31115">
                <a:moveTo>
                  <a:pt x="38434" y="0"/>
                </a:moveTo>
                <a:lnTo>
                  <a:pt x="0" y="25269"/>
                </a:lnTo>
                <a:lnTo>
                  <a:pt x="45687" y="30619"/>
                </a:lnTo>
                <a:lnTo>
                  <a:pt x="3843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711183" y="2419047"/>
            <a:ext cx="1009650" cy="392430"/>
          </a:xfrm>
          <a:custGeom>
            <a:avLst/>
            <a:gdLst/>
            <a:ahLst/>
            <a:cxnLst/>
            <a:rect l="l" t="t" r="r" b="b"/>
            <a:pathLst>
              <a:path w="1346200" h="523239">
                <a:moveTo>
                  <a:pt x="1345632" y="0"/>
                </a:moveTo>
                <a:lnTo>
                  <a:pt x="0" y="523188"/>
                </a:lnTo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680969" y="2800441"/>
            <a:ext cx="34766" cy="22860"/>
          </a:xfrm>
          <a:custGeom>
            <a:avLst/>
            <a:gdLst/>
            <a:ahLst/>
            <a:cxnLst/>
            <a:rect l="l" t="t" r="r" b="b"/>
            <a:pathLst>
              <a:path w="46355" h="30480">
                <a:moveTo>
                  <a:pt x="34587" y="0"/>
                </a:moveTo>
                <a:lnTo>
                  <a:pt x="0" y="30327"/>
                </a:lnTo>
                <a:lnTo>
                  <a:pt x="45989" y="29324"/>
                </a:lnTo>
                <a:lnTo>
                  <a:pt x="34587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21919" y="3228538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53404" y="3216744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32682" y="2839984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732683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32683" y="2191854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801851" y="2839984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85183" y="1920358"/>
            <a:ext cx="1313973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activation</a:t>
            </a:r>
            <a:r>
              <a:rPr sz="1350" b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maps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700825" y="4284392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01458" y="394263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79581" y="2884398"/>
            <a:ext cx="3635216" cy="924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810" algn="r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marR="1828800" defTabSz="685800">
              <a:lnSpc>
                <a:spcPct val="100699"/>
              </a:lnSpc>
              <a:spcBef>
                <a:spcPts val="791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convolve (slide) over all  spatial</a:t>
            </a:r>
            <a:r>
              <a:rPr sz="1350" kern="1200" spc="-26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locations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059404" y="2749274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059404" y="2191853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059404" y="2191854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219283" y="2749274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4281426" y="1314412"/>
            <a:ext cx="3081338" cy="2769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800" spc="-4" dirty="0"/>
              <a:t>consider a second, </a:t>
            </a:r>
            <a:r>
              <a:rPr sz="1800" spc="-4" dirty="0">
                <a:solidFill>
                  <a:srgbClr val="38751C"/>
                </a:solidFill>
              </a:rPr>
              <a:t>green</a:t>
            </a:r>
            <a:r>
              <a:rPr sz="1800" spc="23" dirty="0">
                <a:solidFill>
                  <a:srgbClr val="38751C"/>
                </a:solidFill>
              </a:rPr>
              <a:t> </a:t>
            </a:r>
            <a:r>
              <a:rPr sz="1800" spc="-4" dirty="0"/>
              <a:t>filter</a:t>
            </a:r>
            <a:endParaRPr sz="1800"/>
          </a:p>
        </p:txBody>
      </p:sp>
      <p:sp>
        <p:nvSpPr>
          <p:cNvPr id="41" name="TextBox 4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FDAC83C-756C-48D7-F8D0-83C6F41F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92743B4-79B9-A480-195B-D6BABCB5047C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4193881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059404" y="2513169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59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940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59404" y="19557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19283" y="2513169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20503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2050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2050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89672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73639" y="373817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70684" y="4031907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64671" y="2992434"/>
            <a:ext cx="1731645" cy="0"/>
          </a:xfrm>
          <a:custGeom>
            <a:avLst/>
            <a:gdLst/>
            <a:ahLst/>
            <a:cxnLst/>
            <a:rect l="l" t="t" r="r" b="b"/>
            <a:pathLst>
              <a:path w="2308860">
                <a:moveTo>
                  <a:pt x="0" y="0"/>
                </a:moveTo>
                <a:lnTo>
                  <a:pt x="2308645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996156" y="2980634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32535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32535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32535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017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72127" y="404828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63810" y="3720947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46864" y="1684254"/>
            <a:ext cx="4195763" cy="16011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3199" defTabSz="685800">
              <a:buClrTx/>
              <a:defRPr/>
            </a:pPr>
            <a:r>
              <a:rPr sz="1350" b="1" kern="1200" spc="-4" dirty="0">
                <a:solidFill>
                  <a:prstClr val="black"/>
                </a:solidFill>
                <a:ea typeface="+mn-ea"/>
              </a:rPr>
              <a:t>activation</a:t>
            </a:r>
            <a:r>
              <a:rPr sz="1350" b="1" kern="1200" spc="-34" dirty="0">
                <a:solidFill>
                  <a:prstClr val="black"/>
                </a:solidFill>
                <a:ea typeface="+mn-ea"/>
              </a:rPr>
              <a:t> </a:t>
            </a:r>
            <a:r>
              <a:rPr sz="1350" b="1" kern="1200" spc="-4" dirty="0">
                <a:solidFill>
                  <a:prstClr val="black"/>
                </a:solidFill>
                <a:ea typeface="+mn-ea"/>
              </a:rPr>
              <a:t>maps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spcBef>
                <a:spcPts val="23"/>
              </a:spcBef>
              <a:buClrTx/>
              <a:defRPr/>
            </a:pPr>
            <a:endParaRPr sz="1988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marR="3810" algn="r" defTabSz="685800">
              <a:spcBef>
                <a:spcPts val="1155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  <a:p>
            <a:pPr marL="499110" defTabSz="685800">
              <a:spcBef>
                <a:spcPts val="788"/>
              </a:spcBef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Convolution</a:t>
            </a:r>
            <a:r>
              <a:rPr sz="135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Layer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311824" y="1383847"/>
            <a:ext cx="6520350" cy="23083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02394"/>
            <a:r>
              <a:rPr sz="1500" spc="-4" dirty="0"/>
              <a:t>For example, if we had 6 5x5 filters, we’ll get 6 separate activation</a:t>
            </a:r>
            <a:r>
              <a:rPr sz="1500" spc="127" dirty="0"/>
              <a:t> </a:t>
            </a:r>
            <a:r>
              <a:rPr sz="1500" spc="-4" dirty="0"/>
              <a:t>maps:</a:t>
            </a:r>
            <a:endParaRPr sz="1500"/>
          </a:p>
        </p:txBody>
      </p:sp>
      <p:sp>
        <p:nvSpPr>
          <p:cNvPr id="24" name="object 24"/>
          <p:cNvSpPr/>
          <p:nvPr/>
        </p:nvSpPr>
        <p:spPr>
          <a:xfrm>
            <a:off x="56468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468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6468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160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611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611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611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303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754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10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D8D1E8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8754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754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9446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989734" y="2603879"/>
            <a:ext cx="69533" cy="1420654"/>
          </a:xfrm>
          <a:custGeom>
            <a:avLst/>
            <a:gdLst/>
            <a:ahLst/>
            <a:cxnLst/>
            <a:rect l="l" t="t" r="r" b="b"/>
            <a:pathLst>
              <a:path w="92709" h="1894204">
                <a:moveTo>
                  <a:pt x="0" y="0"/>
                </a:moveTo>
                <a:lnTo>
                  <a:pt x="92224" y="0"/>
                </a:lnTo>
                <a:lnTo>
                  <a:pt x="92224" y="1893721"/>
                </a:lnTo>
                <a:lnTo>
                  <a:pt x="0" y="1893721"/>
                </a:lnTo>
                <a:lnTo>
                  <a:pt x="0" y="0"/>
                </a:lnTo>
                <a:close/>
              </a:path>
            </a:pathLst>
          </a:custGeom>
          <a:solidFill>
            <a:srgbClr val="FBE4CD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989734" y="19557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864173"/>
                </a:moveTo>
                <a:lnTo>
                  <a:pt x="864173" y="0"/>
                </a:lnTo>
                <a:lnTo>
                  <a:pt x="956398" y="0"/>
                </a:lnTo>
                <a:lnTo>
                  <a:pt x="956398" y="1893721"/>
                </a:lnTo>
                <a:lnTo>
                  <a:pt x="92224" y="2757894"/>
                </a:lnTo>
                <a:lnTo>
                  <a:pt x="0" y="2757894"/>
                </a:lnTo>
                <a:lnTo>
                  <a:pt x="0" y="864173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989734" y="1955750"/>
            <a:ext cx="717708" cy="648176"/>
          </a:xfrm>
          <a:custGeom>
            <a:avLst/>
            <a:gdLst/>
            <a:ahLst/>
            <a:cxnLst/>
            <a:rect l="l" t="t" r="r" b="b"/>
            <a:pathLst>
              <a:path w="956945" h="864235">
                <a:moveTo>
                  <a:pt x="0" y="864173"/>
                </a:moveTo>
                <a:lnTo>
                  <a:pt x="92224" y="864173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058903" y="2603879"/>
            <a:ext cx="0" cy="1420654"/>
          </a:xfrm>
          <a:custGeom>
            <a:avLst/>
            <a:gdLst/>
            <a:ahLst/>
            <a:cxnLst/>
            <a:rect l="l" t="t" r="r" b="b"/>
            <a:pathLst>
              <a:path h="1894204">
                <a:moveTo>
                  <a:pt x="0" y="0"/>
                </a:moveTo>
                <a:lnTo>
                  <a:pt x="0" y="189372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12505" y="4373800"/>
            <a:ext cx="480155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500" kern="1200" spc="-4" dirty="0">
                <a:solidFill>
                  <a:prstClr val="black"/>
                </a:solidFill>
                <a:ea typeface="+mn-ea"/>
              </a:rPr>
              <a:t>We stack these up to get a “new image” of size</a:t>
            </a:r>
            <a:r>
              <a:rPr sz="1500" kern="1200" spc="71" dirty="0">
                <a:solidFill>
                  <a:prstClr val="black"/>
                </a:solidFill>
                <a:ea typeface="+mn-ea"/>
              </a:rPr>
              <a:t> </a:t>
            </a:r>
            <a:r>
              <a:rPr sz="1500" kern="1200" spc="-4" dirty="0">
                <a:solidFill>
                  <a:schemeClr val="bg2"/>
                </a:solidFill>
                <a:ea typeface="+mn-ea"/>
              </a:rPr>
              <a:t>28x28x6</a:t>
            </a:r>
            <a:r>
              <a:rPr sz="1500" kern="1200" spc="-4" dirty="0">
                <a:solidFill>
                  <a:prstClr val="black"/>
                </a:solidFill>
                <a:ea typeface="+mn-ea"/>
              </a:rPr>
              <a:t>!</a:t>
            </a:r>
            <a:endParaRPr sz="15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DC805-00B2-4554-BBDD-4F4797EC1D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3FE6812-8F61-BDCC-0098-2598913D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DA1D80C-2C87-84D8-6DB5-CE0B3FF7558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8943612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6687" y="1297207"/>
            <a:ext cx="5639276" cy="41960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 marR="3810">
              <a:lnSpc>
                <a:spcPct val="100699"/>
              </a:lnSpc>
            </a:pPr>
            <a:r>
              <a:rPr sz="1350" b="1" spc="-4" dirty="0"/>
              <a:t>Preview: </a:t>
            </a:r>
            <a:r>
              <a:rPr sz="1350" spc="-4" dirty="0"/>
              <a:t>ConvNet is a sequence of Convolution Layers, interspersed with  activation</a:t>
            </a:r>
            <a:r>
              <a:rPr sz="1350" spc="-15" dirty="0"/>
              <a:t> </a:t>
            </a:r>
            <a:r>
              <a:rPr sz="1350" spc="-4" dirty="0"/>
              <a:t>functions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275806" y="25253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806" y="19679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5806" y="19679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5685" y="25253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0043" y="37503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3269" y="21955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7085" y="40441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4404" y="29269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2241" y="29151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61752" y="25253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61752" y="19679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61752" y="19679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321633" y="25253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75989" y="37503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49215" y="21955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73034" y="40441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38666" y="29936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88583" algn="just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e.g. 6  5x5x3  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66463F-FF79-4DD5-B0D9-06042F211C7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D0BD7DD-B52B-F411-4B32-A1ABFAC2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2E2DF7-4109-1E6D-745D-E04A0BF7EF99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17559147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171427"/>
            <a:ext cx="6520350" cy="480416"/>
          </a:xfrm>
          <a:prstGeom prst="rect">
            <a:avLst/>
          </a:prstGeom>
        </p:spPr>
        <p:txBody>
          <a:bodyPr spcFirstLastPara="1" vert="horz" wrap="square" lIns="0" tIns="60226" rIns="0" bIns="0" rtlCol="0" anchor="ctr" anchorCtr="0">
            <a:spAutoFit/>
          </a:bodyPr>
          <a:lstStyle/>
          <a:p>
            <a:pPr marL="124301" marR="3810">
              <a:lnSpc>
                <a:spcPct val="100699"/>
              </a:lnSpc>
            </a:pPr>
            <a:r>
              <a:rPr sz="1350" b="1" spc="-4" dirty="0"/>
              <a:t>Preview: </a:t>
            </a:r>
            <a:r>
              <a:rPr sz="1350" spc="-4" dirty="0"/>
              <a:t>ConvNet is a sequence of Convolutional Layers, interspersed with  activation</a:t>
            </a:r>
            <a:r>
              <a:rPr sz="1350" spc="-15" dirty="0"/>
              <a:t> </a:t>
            </a:r>
            <a:r>
              <a:rPr sz="1350" spc="-4" dirty="0"/>
              <a:t>functions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1275806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2" y="0"/>
                </a:lnTo>
                <a:lnTo>
                  <a:pt x="213172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F4CCCC">
              <a:alpha val="51919"/>
            </a:srgbClr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5806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4" h="2758440">
                <a:moveTo>
                  <a:pt x="0" y="743226"/>
                </a:moveTo>
                <a:lnTo>
                  <a:pt x="743226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2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5806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4" h="743585">
                <a:moveTo>
                  <a:pt x="0" y="743226"/>
                </a:moveTo>
                <a:lnTo>
                  <a:pt x="213172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35685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90043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63269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32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7085" y="39425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3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54404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2241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38666" y="28920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88583" algn="just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0000FF"/>
                </a:solidFill>
                <a:ea typeface="+mn-ea"/>
              </a:rPr>
              <a:t>e.g. 6  5x5x3  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61752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C8DAF7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61752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61752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21633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75989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49215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28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73034" y="3942508"/>
            <a:ext cx="11477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6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11799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10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09637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96061" y="2892017"/>
            <a:ext cx="561975" cy="103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  <a:p>
            <a:pPr marL="9525" marR="22384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srgbClr val="38751C"/>
                </a:solidFill>
                <a:ea typeface="+mn-ea"/>
              </a:rPr>
              <a:t>e.g.</a:t>
            </a:r>
            <a:r>
              <a:rPr sz="1350" kern="1200" spc="-60" dirty="0">
                <a:solidFill>
                  <a:srgbClr val="38751C"/>
                </a:solidFill>
                <a:ea typeface="+mn-ea"/>
              </a:rPr>
              <a:t> </a:t>
            </a:r>
            <a:r>
              <a:rPr sz="1350" kern="1200" spc="-4" dirty="0">
                <a:solidFill>
                  <a:srgbClr val="38751C"/>
                </a:solidFill>
                <a:ea typeface="+mn-ea"/>
              </a:rPr>
              <a:t>10  5x5x</a:t>
            </a:r>
            <a:r>
              <a:rPr sz="1350" b="1" kern="1200" spc="-4" dirty="0">
                <a:solidFill>
                  <a:srgbClr val="38751C"/>
                </a:solidFill>
                <a:ea typeface="+mn-ea"/>
              </a:rPr>
              <a:t>6  </a:t>
            </a:r>
            <a:r>
              <a:rPr sz="1350" kern="1200" spc="-4" dirty="0">
                <a:solidFill>
                  <a:srgbClr val="38751C"/>
                </a:solidFill>
                <a:ea typeface="+mn-ea"/>
              </a:rPr>
              <a:t>filters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19147" y="2423770"/>
            <a:ext cx="160020" cy="1511141"/>
          </a:xfrm>
          <a:custGeom>
            <a:avLst/>
            <a:gdLst/>
            <a:ahLst/>
            <a:cxnLst/>
            <a:rect l="l" t="t" r="r" b="b"/>
            <a:pathLst>
              <a:path w="213360" h="2014854">
                <a:moveTo>
                  <a:pt x="0" y="0"/>
                </a:moveTo>
                <a:lnTo>
                  <a:pt x="213174" y="0"/>
                </a:lnTo>
                <a:lnTo>
                  <a:pt x="213174" y="2014668"/>
                </a:lnTo>
                <a:lnTo>
                  <a:pt x="0" y="2014668"/>
                </a:lnTo>
                <a:lnTo>
                  <a:pt x="0" y="0"/>
                </a:lnTo>
                <a:close/>
              </a:path>
            </a:pathLst>
          </a:custGeom>
          <a:solidFill>
            <a:srgbClr val="D8E9D3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219147" y="1866349"/>
            <a:ext cx="717708" cy="2068830"/>
          </a:xfrm>
          <a:custGeom>
            <a:avLst/>
            <a:gdLst/>
            <a:ahLst/>
            <a:cxnLst/>
            <a:rect l="l" t="t" r="r" b="b"/>
            <a:pathLst>
              <a:path w="956945" h="2758440">
                <a:moveTo>
                  <a:pt x="0" y="743226"/>
                </a:moveTo>
                <a:lnTo>
                  <a:pt x="743223" y="0"/>
                </a:lnTo>
                <a:lnTo>
                  <a:pt x="956398" y="0"/>
                </a:lnTo>
                <a:lnTo>
                  <a:pt x="956398" y="2014670"/>
                </a:lnTo>
                <a:lnTo>
                  <a:pt x="213174" y="2757894"/>
                </a:lnTo>
                <a:lnTo>
                  <a:pt x="0" y="2757894"/>
                </a:lnTo>
                <a:lnTo>
                  <a:pt x="0" y="743226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19147" y="1866350"/>
            <a:ext cx="717708" cy="557689"/>
          </a:xfrm>
          <a:custGeom>
            <a:avLst/>
            <a:gdLst/>
            <a:ahLst/>
            <a:cxnLst/>
            <a:rect l="l" t="t" r="r" b="b"/>
            <a:pathLst>
              <a:path w="956945" h="743585">
                <a:moveTo>
                  <a:pt x="0" y="743226"/>
                </a:moveTo>
                <a:lnTo>
                  <a:pt x="213174" y="743226"/>
                </a:lnTo>
                <a:lnTo>
                  <a:pt x="95639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379029" y="2423770"/>
            <a:ext cx="0" cy="1511141"/>
          </a:xfrm>
          <a:custGeom>
            <a:avLst/>
            <a:gdLst/>
            <a:ahLst/>
            <a:cxnLst/>
            <a:rect l="l" t="t" r="r" b="b"/>
            <a:pathLst>
              <a:path h="2014854">
                <a:moveTo>
                  <a:pt x="0" y="0"/>
                </a:moveTo>
                <a:lnTo>
                  <a:pt x="0" y="201466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54896" y="2825335"/>
            <a:ext cx="698183" cy="0"/>
          </a:xfrm>
          <a:custGeom>
            <a:avLst/>
            <a:gdLst/>
            <a:ahLst/>
            <a:cxnLst/>
            <a:rect l="l" t="t" r="r" b="b"/>
            <a:pathLst>
              <a:path w="930909">
                <a:moveTo>
                  <a:pt x="0" y="0"/>
                </a:moveTo>
                <a:lnTo>
                  <a:pt x="930448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952733" y="2813535"/>
            <a:ext cx="32861" cy="2381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4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4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39158" y="2892017"/>
            <a:ext cx="561975" cy="40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CONV,  </a:t>
            </a:r>
            <a:r>
              <a:rPr sz="1350" kern="1200" spc="-4" dirty="0" err="1">
                <a:solidFill>
                  <a:prstClr val="black"/>
                </a:solidFill>
                <a:ea typeface="+mn-ea"/>
              </a:rPr>
              <a:t>ReLU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51607" y="2696883"/>
            <a:ext cx="3109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….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73280" y="3942508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10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33385" y="3648786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24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06611" y="2093902"/>
            <a:ext cx="210026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24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Slide Number Placeholder 3">
            <a:extLst>
              <a:ext uri="{FF2B5EF4-FFF2-40B4-BE49-F238E27FC236}">
                <a16:creationId xmlns:a16="http://schemas.microsoft.com/office/drawing/2014/main" id="{DEB79686-8249-7C5F-0E5C-2D7C6423856E}"/>
              </a:ext>
            </a:extLst>
          </p:cNvPr>
          <p:cNvSpPr txBox="1">
            <a:spLocks/>
          </p:cNvSpPr>
          <p:nvPr/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4EBB699-4EF1-CA91-DA65-873282FA6D5F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9578898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1824" y="1180648"/>
            <a:ext cx="6520350" cy="20774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>
              <a:lnSpc>
                <a:spcPct val="100000"/>
              </a:lnSpc>
            </a:pPr>
            <a:r>
              <a:rPr sz="1350" b="1" spc="-4" dirty="0"/>
              <a:t>Preview</a:t>
            </a:r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2203968" y="1529780"/>
            <a:ext cx="4890196" cy="2930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0887" y="1131586"/>
            <a:ext cx="112252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sz="1050" i="1" kern="1200" spc="-4" dirty="0">
                <a:solidFill>
                  <a:prstClr val="black"/>
                </a:solidFill>
                <a:ea typeface="+mn-ea"/>
              </a:rPr>
              <a:t>[From recent</a:t>
            </a:r>
            <a:r>
              <a:rPr sz="1050" i="1" kern="1200" spc="-30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Yann  LeCun</a:t>
            </a:r>
            <a:r>
              <a:rPr sz="1050" i="1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050" i="1" kern="1200" spc="-4" dirty="0">
                <a:solidFill>
                  <a:prstClr val="black"/>
                </a:solidFill>
                <a:ea typeface="+mn-ea"/>
              </a:rPr>
              <a:t>slides]</a:t>
            </a:r>
            <a:endParaRPr sz="10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4953063"/>
            <a:ext cx="849913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7A3DC0-230E-4042-9968-B1F31B5E71C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ED7E1F5-416A-5149-45F7-1FF14A58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BB102D-CDBA-038C-AA40-0964B0C6B670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38727556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488038" y="1180902"/>
            <a:ext cx="3231631" cy="3341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4163" y="1315507"/>
            <a:ext cx="512921" cy="474345"/>
          </a:xfrm>
          <a:custGeom>
            <a:avLst/>
            <a:gdLst/>
            <a:ahLst/>
            <a:cxnLst/>
            <a:rect l="l" t="t" r="r" b="b"/>
            <a:pathLst>
              <a:path w="683894" h="632460">
                <a:moveTo>
                  <a:pt x="0" y="0"/>
                </a:moveTo>
                <a:lnTo>
                  <a:pt x="683698" y="0"/>
                </a:lnTo>
                <a:lnTo>
                  <a:pt x="6836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50649" y="1123227"/>
            <a:ext cx="718185" cy="192405"/>
          </a:xfrm>
          <a:custGeom>
            <a:avLst/>
            <a:gdLst/>
            <a:ahLst/>
            <a:cxnLst/>
            <a:rect l="l" t="t" r="r" b="b"/>
            <a:pathLst>
              <a:path w="957580" h="256540">
                <a:moveTo>
                  <a:pt x="957298" y="0"/>
                </a:moveTo>
                <a:lnTo>
                  <a:pt x="957298" y="256374"/>
                </a:lnTo>
                <a:lnTo>
                  <a:pt x="0" y="256374"/>
                </a:lnTo>
                <a:lnTo>
                  <a:pt x="0" y="0"/>
                </a:lnTo>
                <a:lnTo>
                  <a:pt x="957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56942" y="1250750"/>
            <a:ext cx="5372351" cy="193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7818" y="1525550"/>
            <a:ext cx="1924050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defTabSz="685800">
              <a:lnSpc>
                <a:spcPts val="2156"/>
              </a:lnSpc>
              <a:buClrTx/>
              <a:defRPr/>
            </a:pPr>
            <a:r>
              <a:rPr sz="1800" kern="1200" spc="-4" dirty="0">
                <a:solidFill>
                  <a:prstClr val="black"/>
                </a:solidFill>
                <a:ea typeface="+mn-ea"/>
              </a:rPr>
              <a:t>example 5x5</a:t>
            </a:r>
            <a:r>
              <a:rPr sz="1800" kern="1200" spc="-23" dirty="0">
                <a:solidFill>
                  <a:prstClr val="black"/>
                </a:solidFill>
                <a:ea typeface="+mn-ea"/>
              </a:rPr>
              <a:t> </a:t>
            </a:r>
            <a:r>
              <a:rPr sz="1800" kern="1200" spc="-4" dirty="0">
                <a:solidFill>
                  <a:prstClr val="black"/>
                </a:solidFill>
                <a:ea typeface="+mn-ea"/>
              </a:rPr>
              <a:t>filters</a:t>
            </a:r>
            <a:endParaRPr sz="1800" kern="1200">
              <a:solidFill>
                <a:prstClr val="black"/>
              </a:solidFill>
              <a:ea typeface="+mn-ea"/>
            </a:endParaRPr>
          </a:p>
          <a:p>
            <a:pPr marL="9525" defTabSz="685800">
              <a:lnSpc>
                <a:spcPts val="1616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(32</a:t>
            </a:r>
            <a:r>
              <a:rPr sz="1350" kern="1200" spc="-49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total)</a:t>
            </a:r>
            <a:endParaRPr sz="13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95373" y="1250820"/>
            <a:ext cx="186214" cy="193358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20119" y="2109174"/>
            <a:ext cx="424339" cy="474345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94149" y="1444096"/>
            <a:ext cx="594360" cy="832485"/>
          </a:xfrm>
          <a:custGeom>
            <a:avLst/>
            <a:gdLst/>
            <a:ahLst/>
            <a:cxnLst/>
            <a:rect l="l" t="t" r="r" b="b"/>
            <a:pathLst>
              <a:path w="792480" h="1109980">
                <a:moveTo>
                  <a:pt x="792198" y="0"/>
                </a:moveTo>
                <a:lnTo>
                  <a:pt x="0" y="11099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56482" y="2262858"/>
            <a:ext cx="57150" cy="66675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24609" y="0"/>
                </a:moveTo>
                <a:lnTo>
                  <a:pt x="0" y="88644"/>
                </a:lnTo>
                <a:lnTo>
                  <a:pt x="75832" y="36557"/>
                </a:lnTo>
                <a:lnTo>
                  <a:pt x="2460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16550" y="2523537"/>
            <a:ext cx="2647950" cy="616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ct val="100699"/>
              </a:lnSpc>
              <a:buClrTx/>
              <a:defRPr/>
            </a:pPr>
            <a:r>
              <a:rPr sz="1350" kern="1200" spc="-4" dirty="0">
                <a:solidFill>
                  <a:prstClr val="black"/>
                </a:solidFill>
                <a:ea typeface="+mn-ea"/>
              </a:rPr>
              <a:t>We call the layer convolutional  because it is related to convolution  of two</a:t>
            </a:r>
            <a:r>
              <a:rPr sz="1350" kern="1200" spc="-38" dirty="0">
                <a:solidFill>
                  <a:prstClr val="black"/>
                </a:solidFill>
                <a:ea typeface="+mn-ea"/>
              </a:rPr>
              <a:t> </a:t>
            </a:r>
            <a:r>
              <a:rPr sz="1350" kern="1200" spc="-4" dirty="0">
                <a:solidFill>
                  <a:prstClr val="black"/>
                </a:solidFill>
                <a:ea typeface="+mn-ea"/>
              </a:rPr>
              <a:t>signals:</a:t>
            </a:r>
            <a:endParaRPr sz="13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53829" y="4292073"/>
            <a:ext cx="226361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marR="3810" defTabSz="685800">
              <a:lnSpc>
                <a:spcPts val="1238"/>
              </a:lnSpc>
              <a:buClrTx/>
              <a:defRPr/>
            </a:pPr>
            <a:r>
              <a:rPr lang="en-US" sz="1050" kern="1200" spc="-4" dirty="0">
                <a:solidFill>
                  <a:prstClr val="black"/>
                </a:solidFill>
                <a:ea typeface="+mn-ea"/>
              </a:rPr>
              <a:t>E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lement</a:t>
            </a:r>
            <a:r>
              <a:rPr lang="en-US" sz="1050" kern="1200" spc="-4" dirty="0">
                <a:solidFill>
                  <a:prstClr val="black"/>
                </a:solidFill>
                <a:ea typeface="+mn-ea"/>
              </a:rPr>
              <a:t>-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wise multiplication and </a:t>
            </a:r>
            <a:r>
              <a:rPr sz="1050" kern="1200" dirty="0">
                <a:solidFill>
                  <a:prstClr val="black"/>
                </a:solidFill>
                <a:ea typeface="+mn-ea"/>
              </a:rPr>
              <a:t>sum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of  a filter and the signal</a:t>
            </a:r>
            <a:r>
              <a:rPr sz="1050" kern="1200" spc="11" dirty="0">
                <a:solidFill>
                  <a:prstClr val="black"/>
                </a:solidFill>
                <a:ea typeface="+mn-ea"/>
              </a:rPr>
              <a:t> </a:t>
            </a:r>
            <a:r>
              <a:rPr sz="1050" kern="1200" spc="-4" dirty="0">
                <a:solidFill>
                  <a:prstClr val="black"/>
                </a:solidFill>
                <a:ea typeface="+mn-ea"/>
              </a:rPr>
              <a:t>(image)</a:t>
            </a:r>
            <a:endParaRPr sz="105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21600" y="1421886"/>
            <a:ext cx="1457801" cy="41549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9525"/>
            <a:r>
              <a:rPr sz="1350" spc="-4" dirty="0">
                <a:solidFill>
                  <a:srgbClr val="FF0000"/>
                </a:solidFill>
              </a:rPr>
              <a:t>one filter</a:t>
            </a:r>
            <a:r>
              <a:rPr sz="1350" spc="-45" dirty="0">
                <a:solidFill>
                  <a:srgbClr val="FF0000"/>
                </a:solidFill>
              </a:rPr>
              <a:t> </a:t>
            </a:r>
            <a:r>
              <a:rPr sz="1350" spc="-4" dirty="0">
                <a:solidFill>
                  <a:srgbClr val="FF0000"/>
                </a:solidFill>
              </a:rPr>
              <a:t>=&gt;</a:t>
            </a:r>
            <a:endParaRPr sz="1350"/>
          </a:p>
          <a:p>
            <a:pPr marL="9525">
              <a:spcBef>
                <a:spcPts val="11"/>
              </a:spcBef>
            </a:pPr>
            <a:r>
              <a:rPr sz="1350" spc="-4" dirty="0">
                <a:solidFill>
                  <a:srgbClr val="FF0000"/>
                </a:solidFill>
              </a:rPr>
              <a:t>one activation</a:t>
            </a:r>
            <a:r>
              <a:rPr sz="1350" spc="-26" dirty="0">
                <a:solidFill>
                  <a:srgbClr val="FF0000"/>
                </a:solidFill>
              </a:rPr>
              <a:t> </a:t>
            </a:r>
            <a:r>
              <a:rPr sz="1350" spc="-4" dirty="0">
                <a:solidFill>
                  <a:srgbClr val="FF0000"/>
                </a:solidFill>
              </a:rPr>
              <a:t>map</a:t>
            </a:r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4824443" y="1257270"/>
            <a:ext cx="186214" cy="193358"/>
          </a:xfrm>
          <a:custGeom>
            <a:avLst/>
            <a:gdLst/>
            <a:ahLst/>
            <a:cxnLst/>
            <a:rect l="l" t="t" r="r" b="b"/>
            <a:pathLst>
              <a:path w="248285" h="257809">
                <a:moveTo>
                  <a:pt x="0" y="0"/>
                </a:moveTo>
                <a:lnTo>
                  <a:pt x="247799" y="0"/>
                </a:lnTo>
                <a:lnTo>
                  <a:pt x="247799" y="257700"/>
                </a:lnTo>
                <a:lnTo>
                  <a:pt x="0" y="2577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07945" y="1450547"/>
            <a:ext cx="2909888" cy="1613059"/>
          </a:xfrm>
          <a:custGeom>
            <a:avLst/>
            <a:gdLst/>
            <a:ahLst/>
            <a:cxnLst/>
            <a:rect l="l" t="t" r="r" b="b"/>
            <a:pathLst>
              <a:path w="3879850" h="2150745">
                <a:moveTo>
                  <a:pt x="3879229" y="0"/>
                </a:moveTo>
                <a:lnTo>
                  <a:pt x="0" y="2150193"/>
                </a:lnTo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51235" y="3042547"/>
            <a:ext cx="68580" cy="52388"/>
          </a:xfrm>
          <a:custGeom>
            <a:avLst/>
            <a:gdLst/>
            <a:ahLst/>
            <a:cxnLst/>
            <a:rect l="l" t="t" r="r" b="b"/>
            <a:pathLst>
              <a:path w="91440" h="69850">
                <a:moveTo>
                  <a:pt x="60357" y="0"/>
                </a:moveTo>
                <a:lnTo>
                  <a:pt x="0" y="69424"/>
                </a:lnTo>
                <a:lnTo>
                  <a:pt x="90867" y="55024"/>
                </a:lnTo>
                <a:lnTo>
                  <a:pt x="60357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20119" y="3074253"/>
            <a:ext cx="424339" cy="474345"/>
          </a:xfrm>
          <a:custGeom>
            <a:avLst/>
            <a:gdLst/>
            <a:ahLst/>
            <a:cxnLst/>
            <a:rect l="l" t="t" r="r" b="b"/>
            <a:pathLst>
              <a:path w="565785" h="632460">
                <a:moveTo>
                  <a:pt x="0" y="0"/>
                </a:moveTo>
                <a:lnTo>
                  <a:pt x="565498" y="0"/>
                </a:lnTo>
                <a:lnTo>
                  <a:pt x="565498" y="632398"/>
                </a:lnTo>
                <a:lnTo>
                  <a:pt x="0" y="6323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defTabSz="685800">
              <a:buClrTx/>
              <a:defRPr/>
            </a:pPr>
            <a:endParaRPr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3000" y="4953063"/>
            <a:ext cx="218040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Andrej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Karpathy</a:t>
            </a:r>
            <a:r>
              <a:rPr lang="en-US" sz="788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Kristen </a:t>
            </a:r>
            <a:r>
              <a:rPr lang="en-US" sz="788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Grauman</a:t>
            </a:r>
            <a:endParaRPr lang="en-US" sz="788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3572" y="3319086"/>
            <a:ext cx="2891682" cy="42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6809662" y="3702544"/>
            <a:ext cx="0" cy="5006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5DBE8-AF8A-493C-B4A3-664A9CC0161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9EBA0F5-B4CB-880D-0C9F-977A0EFB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0000" y="13716"/>
            <a:ext cx="1066800" cy="246888"/>
          </a:xfrm>
        </p:spPr>
        <p:txBody>
          <a:bodyPr/>
          <a:lstStyle/>
          <a:p>
            <a:pPr>
              <a:defRPr/>
            </a:pPr>
            <a:fld id="{774C1639-4E2F-4550-BAEE-C5BDC1CB80DD}" type="slidenum">
              <a:rPr lang="en-US" sz="1600" smtClean="0">
                <a:solidFill>
                  <a:schemeClr val="bg1"/>
                </a:solidFill>
              </a:rPr>
              <a:pPr>
                <a:defRPr/>
              </a:pPr>
              <a:t>99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7C467C-1959-7D7F-3249-CEBE072D0EDB}"/>
              </a:ext>
            </a:extLst>
          </p:cNvPr>
          <p:cNvSpPr txBox="1">
            <a:spLocks/>
          </p:cNvSpPr>
          <p:nvPr/>
        </p:nvSpPr>
        <p:spPr>
          <a:xfrm>
            <a:off x="457200" y="400050"/>
            <a:ext cx="8229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+mn-lt"/>
              </a:rPr>
              <a:t>Convolutions: More detail</a:t>
            </a:r>
          </a:p>
        </p:txBody>
      </p:sp>
    </p:spTree>
    <p:extLst>
      <p:ext uri="{BB962C8B-B14F-4D97-AF65-F5344CB8AC3E}">
        <p14:creationId xmlns:p14="http://schemas.microsoft.com/office/powerpoint/2010/main" val="21524256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[i,j] = \sum_{u=-k}^{k} \sum_{v=-k}^{k} H[u,v] F[i+u,j+v]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73.25"/>
  <p:tag name="PICTUREFILESIZE" val="50190"/>
</p:tagLst>
</file>

<file path=ppt/theme/theme1.xml><?xml version="1.0" encoding="utf-8"?>
<a:theme xmlns:a="http://schemas.openxmlformats.org/drawingml/2006/main" name="Brilho">
  <a:themeElements>
    <a:clrScheme name="Executivo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14706</TotalTime>
  <Words>7551</Words>
  <Application>Microsoft Macintosh PowerPoint</Application>
  <PresentationFormat>On-screen Show (16:9)</PresentationFormat>
  <Paragraphs>1786</Paragraphs>
  <Slides>157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4" baseType="lpstr">
      <vt:lpstr>Adobe Caslon Pro</vt:lpstr>
      <vt:lpstr>Arial</vt:lpstr>
      <vt:lpstr>Calibri</vt:lpstr>
      <vt:lpstr>Impact</vt:lpstr>
      <vt:lpstr>Times New Roman</vt:lpstr>
      <vt:lpstr>Wingdings</vt:lpstr>
      <vt:lpstr>Brilho</vt:lpstr>
      <vt:lpstr>CS 1674: Convolutional Neural Networks</vt:lpstr>
      <vt:lpstr>Plan for the next few lectures</vt:lpstr>
      <vt:lpstr>Neural network basics</vt:lpstr>
      <vt:lpstr>Why (convolutional) neural networks? </vt:lpstr>
      <vt:lpstr>ImageNet Challenge 2012</vt:lpstr>
      <vt:lpstr>ImageNet Challenge 2012</vt:lpstr>
      <vt:lpstr>ImageNet Challenge 2012</vt:lpstr>
      <vt:lpstr>Easy win, always? Example: detection</vt:lpstr>
      <vt:lpstr>What are CNNs? </vt:lpstr>
      <vt:lpstr>Traditional Recognition Approach</vt:lpstr>
      <vt:lpstr>What about learning the features?</vt:lpstr>
      <vt:lpstr>“Shallow” vs. “deep” architectures</vt:lpstr>
      <vt:lpstr>Neural network definition</vt:lpstr>
      <vt:lpstr>Neural network definition</vt:lpstr>
      <vt:lpstr>Leaky ReLU max(0.1x, x)</vt:lpstr>
      <vt:lpstr>A multi-layer neural network</vt:lpstr>
      <vt:lpstr>Inspiration: Neuron cells</vt:lpstr>
      <vt:lpstr>Biological analog</vt:lpstr>
      <vt:lpstr>Biological analog</vt:lpstr>
      <vt:lpstr>Multilayer networks</vt:lpstr>
      <vt:lpstr>Feed-forward networks</vt:lpstr>
      <vt:lpstr>Feed-forward networks</vt:lpstr>
      <vt:lpstr>Feed-forward networks</vt:lpstr>
      <vt:lpstr>Feed-forward networks</vt:lpstr>
      <vt:lpstr>Feed-forward networks</vt:lpstr>
      <vt:lpstr>Feed-forward networks</vt:lpstr>
      <vt:lpstr>Deep neural networks</vt:lpstr>
      <vt:lpstr>How do we train deep neural networks? </vt:lpstr>
      <vt:lpstr>Classification goal</vt:lpstr>
      <vt:lpstr>Classification scores</vt:lpstr>
      <vt:lpstr>Linear classifier </vt:lpstr>
      <vt:lpstr>Linear classifier </vt:lpstr>
      <vt:lpstr>Linear classifier </vt:lpstr>
      <vt:lpstr>Linear classifier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Linear classifier: Hinge loss </vt:lpstr>
      <vt:lpstr>Another loss: Softmax (cross-entropy)</vt:lpstr>
      <vt:lpstr>Another loss: Softmax (cross-entropy)</vt:lpstr>
      <vt:lpstr>Other losses</vt:lpstr>
      <vt:lpstr>How to minimize the loss function? </vt:lpstr>
      <vt:lpstr>How to minimize the loss function? </vt:lpstr>
      <vt:lpstr>PowerPoint Presentation</vt:lpstr>
      <vt:lpstr>PowerPoint Presentation</vt:lpstr>
      <vt:lpstr>current W:</vt:lpstr>
      <vt:lpstr>PowerPoint Presentation</vt:lpstr>
      <vt:lpstr>current W:</vt:lpstr>
      <vt:lpstr>PowerPoint Presentation</vt:lpstr>
      <vt:lpstr>The loss is just a function of W:</vt:lpstr>
      <vt:lpstr>The loss is just a function of W:</vt:lpstr>
      <vt:lpstr>PowerPoint Presentation</vt:lpstr>
      <vt:lpstr>PowerPoint Presentation</vt:lpstr>
      <vt:lpstr>Loss gradients</vt:lpstr>
      <vt:lpstr>Gradient descent</vt:lpstr>
      <vt:lpstr>Gradient descent</vt:lpstr>
      <vt:lpstr>How to compute the loss/gradient?</vt:lpstr>
      <vt:lpstr>Learning rate selection</vt:lpstr>
      <vt:lpstr>Gradient descent in multi-layer nets</vt:lpstr>
      <vt:lpstr>Backpropagation: Graphic example</vt:lpstr>
      <vt:lpstr>Backpropagation: Graphic example</vt:lpstr>
      <vt:lpstr>Backpropagation: Graphic example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e.g. x = -2, y = 5, z = -4</vt:lpstr>
      <vt:lpstr>activations</vt:lpstr>
      <vt:lpstr>activations</vt:lpstr>
      <vt:lpstr>activations</vt:lpstr>
      <vt:lpstr>activations</vt:lpstr>
      <vt:lpstr>activations</vt:lpstr>
      <vt:lpstr>Convolutional neural networks</vt:lpstr>
      <vt:lpstr>Convolutional Neural Networks (CNN)</vt:lpstr>
      <vt:lpstr>Convolutional Neural Networks (CNN)</vt:lpstr>
      <vt:lpstr>1. Convolution</vt:lpstr>
      <vt:lpstr>PowerPoint Presentation</vt:lpstr>
      <vt:lpstr>3. Spatial Pooling</vt:lpstr>
      <vt:lpstr>3. Spatial Pooling</vt:lpstr>
      <vt:lpstr>PowerPoint Presentation</vt:lpstr>
      <vt:lpstr>PowerPoint Presentation</vt:lpstr>
      <vt:lpstr>Convolution Layer</vt:lpstr>
      <vt:lpstr>Convolution Layer</vt:lpstr>
      <vt:lpstr>consider a second, green filter</vt:lpstr>
      <vt:lpstr>For example, if we had 6 5x5 filters, we’ll get 6 separate activation maps:</vt:lpstr>
      <vt:lpstr>Preview: ConvNet is a sequence of Convolution Layers, interspersed with  activation functions</vt:lpstr>
      <vt:lpstr>Preview: ConvNet is a sequence of Convolutional Layers, interspersed with  activation functions</vt:lpstr>
      <vt:lpstr>Preview</vt:lpstr>
      <vt:lpstr>one filter =&gt; one activation map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A closer look at spatial dimensions:</vt:lpstr>
      <vt:lpstr>PowerPoint Presentation</vt:lpstr>
      <vt:lpstr>In practice: Common to zero pad the border</vt:lpstr>
      <vt:lpstr>In practice: Common to zero pad the border</vt:lpstr>
      <vt:lpstr>In practice: Common to zero pad the border</vt:lpstr>
      <vt:lpstr>PowerPoint Presentation</vt:lpstr>
      <vt:lpstr>PowerPoint Presentation</vt:lpstr>
      <vt:lpstr>PowerPoint Presentation</vt:lpstr>
      <vt:lpstr>Examples time:</vt:lpstr>
      <vt:lpstr>PowerPoint Presentation</vt:lpstr>
      <vt:lpstr>A Common Architecture: AlexNet</vt:lpstr>
      <vt:lpstr>[Krizhevsky et al. 2012]</vt:lpstr>
      <vt:lpstr>PowerPoint Presentation</vt:lpstr>
      <vt:lpstr>PowerPoint Presentation</vt:lpstr>
      <vt:lpstr>Case Study: ResNet</vt:lpstr>
      <vt:lpstr>Case Study: ResNet</vt:lpstr>
      <vt:lpstr> [He et al., 2016]</vt:lpstr>
      <vt:lpstr> [He et al., 2016]</vt:lpstr>
      <vt:lpstr>PowerPoint Presentation</vt:lpstr>
      <vt:lpstr> [He et al., 2016]</vt:lpstr>
      <vt:lpstr> [He et al., 2016]</vt:lpstr>
      <vt:lpstr> [He et al., 2016]</vt:lpstr>
      <vt:lpstr>Practical matters</vt:lpstr>
      <vt:lpstr>Comments on training algorithm</vt:lpstr>
      <vt:lpstr>Over-training prevention</vt:lpstr>
      <vt:lpstr>Training: Best practices</vt:lpstr>
      <vt:lpstr>Best practices: Data</vt:lpstr>
      <vt:lpstr>Best practices: Data. Why normalize inputs?</vt:lpstr>
      <vt:lpstr>Best Practices: Data Augmentation (Jittering)</vt:lpstr>
      <vt:lpstr>Regularization: Dropout</vt:lpstr>
      <vt:lpstr>Regularization: Dropout</vt:lpstr>
      <vt:lpstr>Regularization: Why does dropout work?</vt:lpstr>
      <vt:lpstr>Best Practices: Hyperparameters (Coarse Search)</vt:lpstr>
      <vt:lpstr>Best Practices: Hyperparameters (Finer Search)</vt:lpstr>
      <vt:lpstr>Best Practices: Hyperparameters (Coarse to fine search)</vt:lpstr>
      <vt:lpstr>Best Practices: Hyperparameters (Use random search instead of Grid Search)</vt:lpstr>
      <vt:lpstr>Transfer Learning</vt:lpstr>
      <vt:lpstr>Transfer Learning with CNNs</vt:lpstr>
      <vt:lpstr>Transfer Learning with CNNs</vt:lpstr>
      <vt:lpstr>more generic</vt:lpstr>
      <vt:lpstr>Pre-training on ImageNet</vt:lpstr>
      <vt:lpstr>Transfer learning with CNNs is pervasive…</vt:lpstr>
      <vt:lpstr>Semantic segmentation</vt:lpstr>
      <vt:lpstr>Photographer identification</vt:lpstr>
      <vt:lpstr>Analysis of pre-training on ImageNet</vt:lpstr>
      <vt:lpstr>Packages</vt:lpstr>
      <vt:lpstr>Some Learning Resources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Leveraging Unlabeled Data for Sketch-based Understanding</dc:title>
  <dc:creator>Fernando</dc:creator>
  <cp:lastModifiedBy>Nils Ever Murrugarra Llerena</cp:lastModifiedBy>
  <cp:revision>298</cp:revision>
  <cp:lastPrinted>2024-10-30T18:30:31Z</cp:lastPrinted>
  <dcterms:created xsi:type="dcterms:W3CDTF">2011-07-05T14:46:51Z</dcterms:created>
  <dcterms:modified xsi:type="dcterms:W3CDTF">2024-10-30T18:30:33Z</dcterms:modified>
</cp:coreProperties>
</file>