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DC_F04F0D01.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207_803613AB.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36"/>
  </p:notesMasterIdLst>
  <p:sldIdLst>
    <p:sldId id="589" r:id="rId2"/>
    <p:sldId id="503" r:id="rId3"/>
    <p:sldId id="266" r:id="rId4"/>
    <p:sldId id="1697" r:id="rId5"/>
    <p:sldId id="1698" r:id="rId6"/>
    <p:sldId id="399" r:id="rId7"/>
    <p:sldId id="316" r:id="rId8"/>
    <p:sldId id="317" r:id="rId9"/>
    <p:sldId id="318" r:id="rId10"/>
    <p:sldId id="319" r:id="rId11"/>
    <p:sldId id="320" r:id="rId12"/>
    <p:sldId id="323" r:id="rId13"/>
    <p:sldId id="324" r:id="rId14"/>
    <p:sldId id="325" r:id="rId15"/>
    <p:sldId id="326" r:id="rId16"/>
    <p:sldId id="327" r:id="rId17"/>
    <p:sldId id="328" r:id="rId18"/>
    <p:sldId id="329" r:id="rId19"/>
    <p:sldId id="330" r:id="rId20"/>
    <p:sldId id="331" r:id="rId21"/>
    <p:sldId id="513" r:id="rId22"/>
    <p:sldId id="474" r:id="rId23"/>
    <p:sldId id="475" r:id="rId24"/>
    <p:sldId id="476" r:id="rId25"/>
    <p:sldId id="430" r:id="rId26"/>
    <p:sldId id="431" r:id="rId27"/>
    <p:sldId id="432" r:id="rId28"/>
    <p:sldId id="433" r:id="rId29"/>
    <p:sldId id="434" r:id="rId30"/>
    <p:sldId id="435" r:id="rId31"/>
    <p:sldId id="436" r:id="rId32"/>
    <p:sldId id="437" r:id="rId33"/>
    <p:sldId id="438" r:id="rId34"/>
    <p:sldId id="439" r:id="rId35"/>
    <p:sldId id="440" r:id="rId36"/>
    <p:sldId id="441" r:id="rId37"/>
    <p:sldId id="346" r:id="rId38"/>
    <p:sldId id="452" r:id="rId39"/>
    <p:sldId id="453" r:id="rId40"/>
    <p:sldId id="456" r:id="rId41"/>
    <p:sldId id="458" r:id="rId42"/>
    <p:sldId id="470" r:id="rId43"/>
    <p:sldId id="472" r:id="rId44"/>
    <p:sldId id="473" r:id="rId45"/>
    <p:sldId id="877" r:id="rId46"/>
    <p:sldId id="1699" r:id="rId47"/>
    <p:sldId id="1700" r:id="rId48"/>
    <p:sldId id="879" r:id="rId49"/>
    <p:sldId id="880" r:id="rId50"/>
    <p:sldId id="881" r:id="rId51"/>
    <p:sldId id="882" r:id="rId52"/>
    <p:sldId id="883" r:id="rId53"/>
    <p:sldId id="321" r:id="rId54"/>
    <p:sldId id="322" r:id="rId55"/>
    <p:sldId id="889" r:id="rId56"/>
    <p:sldId id="890" r:id="rId57"/>
    <p:sldId id="891" r:id="rId58"/>
    <p:sldId id="1701" r:id="rId59"/>
    <p:sldId id="1702" r:id="rId60"/>
    <p:sldId id="265" r:id="rId61"/>
    <p:sldId id="1703" r:id="rId62"/>
    <p:sldId id="268" r:id="rId63"/>
    <p:sldId id="269" r:id="rId64"/>
    <p:sldId id="270" r:id="rId65"/>
    <p:sldId id="272" r:id="rId66"/>
    <p:sldId id="273" r:id="rId67"/>
    <p:sldId id="274" r:id="rId68"/>
    <p:sldId id="276" r:id="rId69"/>
    <p:sldId id="1704" r:id="rId70"/>
    <p:sldId id="278" r:id="rId71"/>
    <p:sldId id="922" r:id="rId72"/>
    <p:sldId id="924" r:id="rId73"/>
    <p:sldId id="282" r:id="rId74"/>
    <p:sldId id="1705" r:id="rId75"/>
    <p:sldId id="1043" r:id="rId76"/>
    <p:sldId id="1706" r:id="rId77"/>
    <p:sldId id="1707" r:id="rId78"/>
    <p:sldId id="1063" r:id="rId79"/>
    <p:sldId id="1708" r:id="rId80"/>
    <p:sldId id="306" r:id="rId81"/>
    <p:sldId id="307" r:id="rId82"/>
    <p:sldId id="1721" r:id="rId83"/>
    <p:sldId id="1722" r:id="rId84"/>
    <p:sldId id="1723" r:id="rId85"/>
    <p:sldId id="1724" r:id="rId86"/>
    <p:sldId id="1725" r:id="rId87"/>
    <p:sldId id="1726" r:id="rId88"/>
    <p:sldId id="1727" r:id="rId89"/>
    <p:sldId id="1728" r:id="rId90"/>
    <p:sldId id="1729" r:id="rId91"/>
    <p:sldId id="1730" r:id="rId92"/>
    <p:sldId id="1731" r:id="rId93"/>
    <p:sldId id="1732" r:id="rId94"/>
    <p:sldId id="1709" r:id="rId95"/>
    <p:sldId id="1733" r:id="rId96"/>
    <p:sldId id="1734" r:id="rId97"/>
    <p:sldId id="1710" r:id="rId98"/>
    <p:sldId id="1711" r:id="rId99"/>
    <p:sldId id="955" r:id="rId100"/>
    <p:sldId id="1030" r:id="rId101"/>
    <p:sldId id="484" r:id="rId102"/>
    <p:sldId id="486" r:id="rId103"/>
    <p:sldId id="1712" r:id="rId104"/>
    <p:sldId id="1086" r:id="rId105"/>
    <p:sldId id="1088" r:id="rId106"/>
    <p:sldId id="271" r:id="rId107"/>
    <p:sldId id="1713" r:id="rId108"/>
    <p:sldId id="1092" r:id="rId109"/>
    <p:sldId id="1714" r:id="rId110"/>
    <p:sldId id="1715" r:id="rId111"/>
    <p:sldId id="1716" r:id="rId112"/>
    <p:sldId id="280" r:id="rId113"/>
    <p:sldId id="1717" r:id="rId114"/>
    <p:sldId id="299" r:id="rId115"/>
    <p:sldId id="515" r:id="rId116"/>
    <p:sldId id="516" r:id="rId117"/>
    <p:sldId id="303" r:id="rId118"/>
    <p:sldId id="304" r:id="rId119"/>
    <p:sldId id="551" r:id="rId120"/>
    <p:sldId id="1718" r:id="rId121"/>
    <p:sldId id="1719" r:id="rId122"/>
    <p:sldId id="554" r:id="rId123"/>
    <p:sldId id="517" r:id="rId124"/>
    <p:sldId id="518" r:id="rId125"/>
    <p:sldId id="519" r:id="rId126"/>
    <p:sldId id="520" r:id="rId127"/>
    <p:sldId id="521" r:id="rId128"/>
    <p:sldId id="527" r:id="rId129"/>
    <p:sldId id="528" r:id="rId130"/>
    <p:sldId id="529" r:id="rId131"/>
    <p:sldId id="530" r:id="rId132"/>
    <p:sldId id="532" r:id="rId133"/>
    <p:sldId id="533" r:id="rId134"/>
    <p:sldId id="534" r:id="rId135"/>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
          <p15:clr>
            <a:srgbClr val="A4A3A4"/>
          </p15:clr>
        </p15:guide>
        <p15:guide id="2" pos="4608">
          <p15:clr>
            <a:srgbClr val="A4A3A4"/>
          </p15:clr>
        </p15:guide>
        <p15:guide id="3" pos="288">
          <p15:clr>
            <a:srgbClr val="A4A3A4"/>
          </p15:clr>
        </p15:guide>
        <p15:guide id="4" pos="5472">
          <p15:clr>
            <a:srgbClr val="A4A3A4"/>
          </p15:clr>
        </p15:guide>
        <p15:guide id="5" orient="horz" pos="1712">
          <p15:clr>
            <a:srgbClr val="9AA0A6"/>
          </p15:clr>
        </p15:guide>
        <p15:guide id="6" pos="2592">
          <p15:clr>
            <a:srgbClr val="9AA0A6"/>
          </p15:clr>
        </p15:guide>
        <p15:guide id="7" pos="3168">
          <p15:clr>
            <a:srgbClr val="9AA0A6"/>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2" roundtripDataSignature="AMtx7mhS5nRLilGD6T0EpqDE7wj9jhOM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6AE40-E63F-448E-B565-BE41378B41F9}" name="Nils Ever Murrugarra Llerena" initials="NEML" userId="Nils Ever Murrugarra Llerena" providerId="None"/>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Jia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6"/>
    <p:restoredTop sz="82878"/>
  </p:normalViewPr>
  <p:slideViewPr>
    <p:cSldViewPr snapToGrid="0">
      <p:cViewPr varScale="1">
        <p:scale>
          <a:sx n="155" d="100"/>
          <a:sy n="155" d="100"/>
        </p:scale>
        <p:origin x="1176" y="176"/>
      </p:cViewPr>
      <p:guideLst>
        <p:guide orient="horz" pos="288"/>
        <p:guide pos="4608"/>
        <p:guide pos="288"/>
        <p:guide pos="5472"/>
        <p:guide orient="horz" pos="1712"/>
        <p:guide pos="2592"/>
        <p:guide pos="3168"/>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07" Type="http://schemas.openxmlformats.org/officeDocument/2006/relationships/slide" Target="slides/slide106.xml"/><Relationship Id="rId268"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80" Type="http://schemas.openxmlformats.org/officeDocument/2006/relationships/slide" Target="slides/slide79.xml"/><Relationship Id="rId85" Type="http://schemas.openxmlformats.org/officeDocument/2006/relationships/slide" Target="slides/slide84.xml"/><Relationship Id="rId264"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5"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266"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267"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263" Type="http://schemas.openxmlformats.org/officeDocument/2006/relationships/commentAuthors" Target="commentAuthors.xml"/></Relationships>
</file>

<file path=ppt/comments/modernComment_1DC_F04F0D01.xml><?xml version="1.0" encoding="utf-8"?>
<p188:cmLst xmlns:a="http://schemas.openxmlformats.org/drawingml/2006/main" xmlns:r="http://schemas.openxmlformats.org/officeDocument/2006/relationships" xmlns:p188="http://schemas.microsoft.com/office/powerpoint/2018/8/main">
  <p188:cm id="{C1F81092-F29E-F94F-957A-D3298473D06B}" authorId="{B096AE40-E63F-448E-B565-BE41378B41F9}" created="2024-11-13T15:44:38.078">
    <pc:sldMkLst xmlns:pc="http://schemas.microsoft.com/office/powerpoint/2013/main/command">
      <pc:docMk/>
      <pc:sldMk cId="4031712513" sldId="476"/>
    </pc:sldMkLst>
    <p188:replyLst>
      <p188:reply id="{B107C680-B1F9-E649-A7FB-E785E6B0348D}" authorId="{B096AE40-E63F-448E-B565-BE41378B41F9}" created="2024-11-14T18:54:46.802">
        <p188:txBody>
          <a:bodyPr/>
          <a:lstStyle/>
          <a:p>
            <a:r>
              <a:rPr lang="en-US"/>
              <a:t>2nd iteration</a:t>
            </a:r>
          </a:p>
        </p188:txBody>
      </p188:reply>
    </p188:replyLst>
    <p188:txBody>
      <a:bodyPr/>
      <a:lstStyle/>
      <a:p>
        <a:r>
          <a:rPr lang="en-US"/>
          <a:t>Add Jupyter notebook?</a:t>
        </a:r>
      </a:p>
    </p188:txBody>
  </p188:cm>
</p188:cmLst>
</file>

<file path=ppt/comments/modernComment_207_803613AB.xml><?xml version="1.0" encoding="utf-8"?>
<p188:cmLst xmlns:a="http://schemas.openxmlformats.org/drawingml/2006/main" xmlns:r="http://schemas.openxmlformats.org/officeDocument/2006/relationships" xmlns:p188="http://schemas.microsoft.com/office/powerpoint/2018/8/main">
  <p188:cm id="{789001CF-1063-9141-A5D0-8549DC5C4F49}" authorId="{B096AE40-E63F-448E-B565-BE41378B41F9}" created="2024-11-14T18:54:10.213">
    <pc:sldMkLst xmlns:pc="http://schemas.microsoft.com/office/powerpoint/2013/main/command">
      <pc:docMk/>
      <pc:sldMk cId="2151027627" sldId="519"/>
    </pc:sldMkLst>
    <p188:txBody>
      <a:bodyPr/>
      <a:lstStyle/>
      <a:p>
        <a:r>
          <a:rPr lang="en-US"/>
          <a:t>TODO: Review this section for 2nd iteration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Clr>
                <a:schemeClr val="dk1"/>
              </a:buClr>
              <a:buSzPts val="1200"/>
              <a:buFont typeface="Arial"/>
              <a:buNone/>
            </a:pPr>
            <a:endParaRPr/>
          </a:p>
        </p:txBody>
      </p:sp>
      <p:sp>
        <p:nvSpPr>
          <p:cNvPr id="93" name="Google Shape;93;p1: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91147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heidloff.net</a:t>
            </a:r>
            <a:r>
              <a:rPr lang="en-US" dirty="0"/>
              <a:t>/article/running-llm-flan-t5-locally/</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huggingface.co</a:t>
            </a:r>
            <a:r>
              <a:rPr lang="en-US" dirty="0"/>
              <a:t>/docs/transformers/v4.26.1/</a:t>
            </a:r>
            <a:r>
              <a:rPr lang="en-US" dirty="0" err="1"/>
              <a:t>en</a:t>
            </a:r>
            <a:r>
              <a:rPr lang="en-US" dirty="0"/>
              <a:t>/</a:t>
            </a:r>
            <a:r>
              <a:rPr lang="en-US" dirty="0" err="1"/>
              <a:t>model_doc</a:t>
            </a:r>
            <a:r>
              <a:rPr lang="en-US" dirty="0"/>
              <a:t>/flan-t5</a:t>
            </a:r>
          </a:p>
          <a:p>
            <a:endParaRPr lang="en-US" dirty="0"/>
          </a:p>
          <a:p>
            <a:r>
              <a:rPr lang="en-US" dirty="0"/>
              <a:t>-------------------------------------------------------------</a:t>
            </a:r>
          </a:p>
          <a:p>
            <a:endParaRPr lang="en-US" dirty="0"/>
          </a:p>
          <a:p>
            <a:r>
              <a:rPr lang="en-US" dirty="0"/>
              <a:t>https://</a:t>
            </a:r>
            <a:r>
              <a:rPr lang="en-US" dirty="0" err="1"/>
              <a:t>huggingface.co</a:t>
            </a:r>
            <a:r>
              <a:rPr lang="en-US" dirty="0"/>
              <a:t>/google/flan-t5-small</a:t>
            </a:r>
          </a:p>
          <a:p>
            <a:endParaRPr lang="en-US" dirty="0"/>
          </a:p>
          <a:p>
            <a:r>
              <a:rPr lang="en-US" dirty="0"/>
              <a:t>https://</a:t>
            </a:r>
            <a:r>
              <a:rPr lang="en-US" dirty="0" err="1"/>
              <a:t>github.com</a:t>
            </a:r>
            <a:r>
              <a:rPr lang="en-US" dirty="0"/>
              <a:t>/google-research/t5x/blob/main/t5x/notebooks/</a:t>
            </a:r>
            <a:r>
              <a:rPr lang="en-US" dirty="0" err="1"/>
              <a:t>README.md</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88</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2623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442593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2719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86C095E-F8C3-4942-B2BE-AE734DA3BB1F}" type="slidenum">
              <a:rPr lang="en-US" smtClean="0">
                <a:solidFill>
                  <a:prstClr val="black"/>
                </a:solidFill>
                <a:cs typeface="Arial" charset="0"/>
              </a:rPr>
              <a:pPr eaLnBrk="1" fontAlgn="base" hangingPunct="1">
                <a:spcBef>
                  <a:spcPct val="0"/>
                </a:spcBef>
                <a:spcAft>
                  <a:spcPct val="0"/>
                </a:spcAft>
              </a:pPr>
              <a:t>115</a:t>
            </a:fld>
            <a:endParaRPr lang="en-US">
              <a:solidFill>
                <a:prstClr val="black"/>
              </a:solidFill>
              <a:cs typeface="Arial"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650327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6A7CB900-BD74-4294-AABB-C0FB35669E73}" type="slidenum">
              <a:rPr lang="en-US" smtClean="0">
                <a:solidFill>
                  <a:prstClr val="black"/>
                </a:solidFill>
                <a:cs typeface="Arial" charset="0"/>
              </a:rPr>
              <a:pPr eaLnBrk="1" fontAlgn="base" hangingPunct="1">
                <a:spcBef>
                  <a:spcPct val="0"/>
                </a:spcBef>
                <a:spcAft>
                  <a:spcPct val="0"/>
                </a:spcAft>
              </a:pPr>
              <a:t>116</a:t>
            </a:fld>
            <a:endParaRPr lang="en-US">
              <a:solidFill>
                <a:prstClr val="black"/>
              </a:solidFill>
              <a:cs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47760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9424FC66-3A60-45F4-AEEB-A9A96790639A}" type="slidenum">
              <a:rPr kumimoji="0" lang="en-US" sz="11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85" rtl="0" eaLnBrk="1" fontAlgn="auto" latinLnBrk="0" hangingPunct="1">
                <a:lnSpc>
                  <a:spcPct val="100000"/>
                </a:lnSpc>
                <a:spcBef>
                  <a:spcPts val="0"/>
                </a:spcBef>
                <a:spcAft>
                  <a:spcPts val="0"/>
                </a:spcAft>
                <a:buClrTx/>
                <a:buSzTx/>
                <a:buFontTx/>
                <a:buNone/>
                <a:tabLst/>
                <a:defRPr/>
              </a:pPr>
              <a:t>127</a:t>
            </a:fld>
            <a:endParaRPr kumimoji="0" lang="en-US" sz="11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16573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B23E2194-34B4-4363-A0CA-C96AB080B50E}" type="slidenum">
              <a:rPr kumimoji="0" lang="en-US" sz="11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85" rtl="0" eaLnBrk="1" fontAlgn="auto" latinLnBrk="0" hangingPunct="1">
                <a:lnSpc>
                  <a:spcPct val="100000"/>
                </a:lnSpc>
                <a:spcBef>
                  <a:spcPts val="0"/>
                </a:spcBef>
                <a:spcAft>
                  <a:spcPts val="0"/>
                </a:spcAft>
                <a:buClrTx/>
                <a:buSzTx/>
                <a:buFontTx/>
                <a:buNone/>
                <a:tabLst/>
                <a:defRPr/>
              </a:pPr>
              <a:t>128</a:t>
            </a:fld>
            <a:endParaRPr kumimoji="0" lang="en-US" sz="11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87387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901E2376-EC0F-4D0A-8B25-31464DCAE8D8}" type="slidenum">
              <a:rPr kumimoji="0" lang="en-US" sz="11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85" rtl="0" eaLnBrk="1" fontAlgn="auto" latinLnBrk="0" hangingPunct="1">
                <a:lnSpc>
                  <a:spcPct val="100000"/>
                </a:lnSpc>
                <a:spcBef>
                  <a:spcPts val="0"/>
                </a:spcBef>
                <a:spcAft>
                  <a:spcPts val="0"/>
                </a:spcAft>
                <a:buClrTx/>
                <a:buSzTx/>
                <a:buFontTx/>
                <a:buNone/>
                <a:tabLst/>
                <a:defRPr/>
              </a:pPr>
              <a:t>129</a:t>
            </a:fld>
            <a:endParaRPr kumimoji="0" lang="en-US" sz="11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72403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374B91F7-6A19-498C-968C-EC3348F33A73}" type="slidenum">
              <a:rPr kumimoji="0" lang="en-US" sz="11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85" rtl="0" eaLnBrk="1" fontAlgn="auto" latinLnBrk="0" hangingPunct="1">
                <a:lnSpc>
                  <a:spcPct val="100000"/>
                </a:lnSpc>
                <a:spcBef>
                  <a:spcPts val="0"/>
                </a:spcBef>
                <a:spcAft>
                  <a:spcPts val="0"/>
                </a:spcAft>
                <a:buClrTx/>
                <a:buSzTx/>
                <a:buFontTx/>
                <a:buNone/>
                <a:tabLst/>
                <a:defRPr/>
              </a:pPr>
              <a:t>130</a:t>
            </a:fld>
            <a:endParaRPr kumimoji="0" lang="en-US" sz="11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00369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B852BD7-3765-4605-A52F-A42D75DE17E5}" type="slidenum">
              <a:rPr kumimoji="0" lang="en-US" sz="1200" b="1"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13858" name="Rectangle 2"/>
          <p:cNvSpPr>
            <a:spLocks noGrp="1" noRot="1" noChangeAspect="1" noChangeArrowheads="1" noTextEdit="1"/>
          </p:cNvSpPr>
          <p:nvPr>
            <p:ph type="sldImg"/>
          </p:nvPr>
        </p:nvSpPr>
        <p:spPr>
          <a:ln/>
        </p:spPr>
      </p:sp>
      <p:sp>
        <p:nvSpPr>
          <p:cNvPr id="191385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CS 376 Lecture 26 Tracking</a:t>
            </a:r>
          </a:p>
        </p:txBody>
      </p:sp>
    </p:spTree>
    <p:extLst>
      <p:ext uri="{BB962C8B-B14F-4D97-AF65-F5344CB8AC3E}">
        <p14:creationId xmlns:p14="http://schemas.microsoft.com/office/powerpoint/2010/main" val="251443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People sometimes produce very vivid and richly informative descriptions about the visual world. For example, here the writer says “it was an arresting face, pointed of chin, …”</a:t>
            </a:r>
          </a:p>
          <a:p>
            <a:endParaRPr lang="en-US" baseline="0" dirty="0"/>
          </a:p>
        </p:txBody>
      </p:sp>
    </p:spTree>
    <p:extLst>
      <p:ext uri="{BB962C8B-B14F-4D97-AF65-F5344CB8AC3E}">
        <p14:creationId xmlns:p14="http://schemas.microsoft.com/office/powerpoint/2010/main" val="1181988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pPr marL="0" marR="0" lvl="0" indent="0" algn="r" defTabSz="914485" rtl="0" eaLnBrk="1" fontAlgn="auto" latinLnBrk="0" hangingPunct="1">
              <a:lnSpc>
                <a:spcPct val="100000"/>
              </a:lnSpc>
              <a:spcBef>
                <a:spcPts val="0"/>
              </a:spcBef>
              <a:spcAft>
                <a:spcPts val="0"/>
              </a:spcAft>
              <a:buClrTx/>
              <a:buSzTx/>
              <a:buFontTx/>
              <a:buNone/>
              <a:tabLst/>
              <a:defRPr/>
            </a:pPr>
            <a:fld id="{B6E7A35B-CAFF-4A51-8B75-E49970F6FC1E}" type="slidenum">
              <a:rPr kumimoji="0" lang="en-US" sz="11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85" rtl="0" eaLnBrk="1" fontAlgn="auto" latinLnBrk="0" hangingPunct="1">
                <a:lnSpc>
                  <a:spcPct val="100000"/>
                </a:lnSpc>
                <a:spcBef>
                  <a:spcPts val="0"/>
                </a:spcBef>
                <a:spcAft>
                  <a:spcPts val="0"/>
                </a:spcAft>
                <a:buClrTx/>
                <a:buSzTx/>
                <a:buFontTx/>
                <a:buNone/>
                <a:tabLst/>
                <a:defRPr/>
              </a:pPr>
              <a:t>134</a:t>
            </a:fld>
            <a:endParaRPr kumimoji="0" lang="en-US" sz="11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1387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one</a:t>
            </a:r>
            <a:r>
              <a:rPr lang="en-US" baseline="0" dirty="0"/>
              <a:t> sky, one road…</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8CC26E2-EF77-9F4B-B158-EB7E88518AF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1010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Of course it doesn’t always work!</a:t>
            </a:r>
            <a:endParaRPr lang="en-US" baseline="0" dirty="0"/>
          </a:p>
          <a:p>
            <a:endParaRPr lang="en-US" baseline="0" dirty="0"/>
          </a:p>
          <a:p>
            <a:r>
              <a:rPr lang="en-US" baseline="0" dirty="0"/>
              <a:t>Some common mistakes are: missing detections, false detections, </a:t>
            </a:r>
          </a:p>
          <a:p>
            <a:r>
              <a:rPr lang="en-US" baseline="0" dirty="0"/>
              <a:t>Incorrectly predicted attributes.</a:t>
            </a:r>
            <a:endParaRPr lang="en-US" dirty="0"/>
          </a:p>
        </p:txBody>
      </p:sp>
    </p:spTree>
    <p:extLst>
      <p:ext uri="{BB962C8B-B14F-4D97-AF65-F5344CB8AC3E}">
        <p14:creationId xmlns:p14="http://schemas.microsoft.com/office/powerpoint/2010/main" val="137931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23</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7204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huggingface.co</a:t>
            </a:r>
            <a:r>
              <a:rPr lang="en-US" dirty="0"/>
              <a:t>/</a:t>
            </a:r>
            <a:r>
              <a:rPr lang="en-US" dirty="0" err="1"/>
              <a:t>ashiqabdulkhader</a:t>
            </a:r>
            <a:r>
              <a:rPr lang="en-US" dirty="0"/>
              <a:t>/GPT2-Poet</a:t>
            </a:r>
          </a:p>
          <a:p>
            <a:endParaRPr lang="en-US" dirty="0"/>
          </a:p>
          <a:p>
            <a:r>
              <a:rPr lang="en-US" dirty="0"/>
              <a:t>https://</a:t>
            </a:r>
            <a:r>
              <a:rPr lang="en-US" dirty="0" err="1"/>
              <a:t>medium.com</a:t>
            </a:r>
            <a:r>
              <a:rPr lang="en-US" dirty="0"/>
              <a:t>/@</a:t>
            </a:r>
            <a:r>
              <a:rPr lang="en-US" dirty="0" err="1"/>
              <a:t>DenisKrivitski</a:t>
            </a:r>
            <a:r>
              <a:rPr lang="en-US" dirty="0"/>
              <a:t>/generation-of-poems-with-a-recurrent-neural-network-128a5f62b483</a:t>
            </a:r>
          </a:p>
          <a:p>
            <a:endParaRPr lang="en-US" dirty="0"/>
          </a:p>
          <a:p>
            <a:r>
              <a:rPr lang="en-US" dirty="0"/>
              <a:t>https://</a:t>
            </a:r>
            <a:r>
              <a:rPr lang="en-US" dirty="0" err="1"/>
              <a:t>github.com</a:t>
            </a:r>
            <a:r>
              <a:rPr lang="en-US" dirty="0"/>
              <a:t>/</a:t>
            </a:r>
            <a:r>
              <a:rPr lang="en-US" dirty="0" err="1"/>
              <a:t>AvoncourtPartners</a:t>
            </a:r>
            <a:r>
              <a:rPr lang="en-US" dirty="0"/>
              <a:t>/poems</a:t>
            </a:r>
          </a:p>
          <a:p>
            <a:endParaRPr lang="en-US" dirty="0"/>
          </a:p>
          <a:p>
            <a:r>
              <a:rPr lang="en-US" dirty="0"/>
              <a:t>https://sballas8.github.io/2015/08/11/Poet-</a:t>
            </a:r>
            <a:r>
              <a:rPr lang="en-US" dirty="0" err="1"/>
              <a:t>RNN.html</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24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9680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NMT: Neural Machine Translation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56</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6536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D559-58E6-437A-A7FE-2E6C4DB0F6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70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huggingface.co</a:t>
            </a:r>
            <a:r>
              <a:rPr lang="en-US" dirty="0"/>
              <a:t>/google-</a:t>
            </a:r>
            <a:r>
              <a:rPr lang="en-US" dirty="0" err="1"/>
              <a:t>bert</a:t>
            </a:r>
            <a:r>
              <a:rPr lang="en-US" dirty="0"/>
              <a:t>/</a:t>
            </a:r>
            <a:r>
              <a:rPr lang="en-US" dirty="0" err="1"/>
              <a:t>bert</a:t>
            </a:r>
            <a:r>
              <a:rPr lang="en-US" dirty="0"/>
              <a:t>-base-uncased</a:t>
            </a:r>
          </a:p>
          <a:p>
            <a:endParaRPr lang="en-US" dirty="0"/>
          </a:p>
          <a:p>
            <a:r>
              <a:rPr lang="en-US" dirty="0"/>
              <a:t>https://</a:t>
            </a:r>
            <a:r>
              <a:rPr lang="en-US" dirty="0" err="1"/>
              <a:t>huggingface.co</a:t>
            </a:r>
            <a:r>
              <a:rPr lang="en-US" dirty="0"/>
              <a:t>/docs/transformers/</a:t>
            </a:r>
            <a:r>
              <a:rPr lang="en-US" dirty="0" err="1"/>
              <a:t>model_doc</a:t>
            </a:r>
            <a:r>
              <a:rPr lang="en-US" dirty="0"/>
              <a:t>/</a:t>
            </a:r>
            <a:r>
              <a:rPr lang="en-US" dirty="0" err="1"/>
              <a:t>bert</a:t>
            </a:r>
            <a:r>
              <a:rPr lang="en-US" dirty="0"/>
              <a:t> </a:t>
            </a:r>
          </a:p>
          <a:p>
            <a:r>
              <a:rPr lang="en-US" dirty="0"/>
              <a:t> * Multiple choice?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74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992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685800" y="1028700"/>
            <a:ext cx="7848600" cy="144541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4050"/>
              <a:buFont typeface="Arial"/>
              <a:buNone/>
              <a:defRPr sz="405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685800" y="2628900"/>
            <a:ext cx="6400800" cy="1314450"/>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SzPts val="1530"/>
              <a:buNone/>
              <a:defRPr>
                <a:solidFill>
                  <a:srgbClr val="3F3F3F"/>
                </a:solidFill>
              </a:defRPr>
            </a:lvl1pPr>
            <a:lvl2pPr lvl="1" algn="ctr">
              <a:spcBef>
                <a:spcPts val="300"/>
              </a:spcBef>
              <a:spcAft>
                <a:spcPts val="0"/>
              </a:spcAft>
              <a:buSzPts val="1275"/>
              <a:buNone/>
              <a:defRPr>
                <a:solidFill>
                  <a:srgbClr val="888888"/>
                </a:solidFill>
              </a:defRPr>
            </a:lvl2pPr>
            <a:lvl3pPr lvl="2" algn="ctr">
              <a:spcBef>
                <a:spcPts val="270"/>
              </a:spcBef>
              <a:spcAft>
                <a:spcPts val="0"/>
              </a:spcAft>
              <a:buSzPts val="1215"/>
              <a:buNone/>
              <a:defRPr>
                <a:solidFill>
                  <a:srgbClr val="888888"/>
                </a:solidFill>
              </a:defRPr>
            </a:lvl3pPr>
            <a:lvl4pPr lvl="3" algn="ctr">
              <a:spcBef>
                <a:spcPts val="240"/>
              </a:spcBef>
              <a:spcAft>
                <a:spcPts val="0"/>
              </a:spcAft>
              <a:buSzPts val="1200"/>
              <a:buNone/>
              <a:defRPr>
                <a:solidFill>
                  <a:srgbClr val="888888"/>
                </a:solidFill>
              </a:defRPr>
            </a:lvl4pPr>
            <a:lvl5pPr lvl="4" algn="ctr">
              <a:spcBef>
                <a:spcPts val="210"/>
              </a:spcBef>
              <a:spcAft>
                <a:spcPts val="0"/>
              </a:spcAft>
              <a:buSzPts val="1050"/>
              <a:buNone/>
              <a:defRPr>
                <a:solidFill>
                  <a:srgbClr val="888888"/>
                </a:solidFill>
              </a:defRPr>
            </a:lvl5pPr>
            <a:lvl6pPr lvl="5" algn="ctr">
              <a:spcBef>
                <a:spcPts val="195"/>
              </a:spcBef>
              <a:spcAft>
                <a:spcPts val="0"/>
              </a:spcAft>
              <a:buSzPts val="975"/>
              <a:buNone/>
              <a:defRPr>
                <a:solidFill>
                  <a:srgbClr val="888888"/>
                </a:solidFill>
              </a:defRPr>
            </a:lvl6pPr>
            <a:lvl7pPr lvl="6" algn="ctr">
              <a:spcBef>
                <a:spcPts val="195"/>
              </a:spcBef>
              <a:spcAft>
                <a:spcPts val="0"/>
              </a:spcAft>
              <a:buSzPts val="975"/>
              <a:buNone/>
              <a:defRPr>
                <a:solidFill>
                  <a:srgbClr val="888888"/>
                </a:solidFill>
              </a:defRPr>
            </a:lvl7pPr>
            <a:lvl8pPr lvl="7" algn="ctr">
              <a:spcBef>
                <a:spcPts val="195"/>
              </a:spcBef>
              <a:spcAft>
                <a:spcPts val="0"/>
              </a:spcAft>
              <a:buSzPts val="975"/>
              <a:buNone/>
              <a:defRPr>
                <a:solidFill>
                  <a:srgbClr val="888888"/>
                </a:solidFill>
              </a:defRPr>
            </a:lvl8pPr>
            <a:lvl9pPr lvl="8" algn="ctr">
              <a:spcBef>
                <a:spcPts val="195"/>
              </a:spcBef>
              <a:spcAft>
                <a:spcPts val="0"/>
              </a:spcAft>
              <a:buSzPts val="975"/>
              <a:buNone/>
              <a:defRPr>
                <a:solidFill>
                  <a:srgbClr val="888888"/>
                </a:solidFill>
              </a:defRPr>
            </a:lvl9pPr>
          </a:lstStyle>
          <a:p>
            <a:endParaRPr/>
          </a:p>
        </p:txBody>
      </p:sp>
      <p:sp>
        <p:nvSpPr>
          <p:cNvPr id="20" name="Google Shape;20;p1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3" name="Google Shape;23;p14"/>
          <p:cNvCxnSpPr/>
          <p:nvPr/>
        </p:nvCxnSpPr>
        <p:spPr>
          <a:xfrm>
            <a:off x="685800" y="2548890"/>
            <a:ext cx="7848600" cy="1191"/>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7FD94-9782-41F3-B2A5-0D7934C54F0C}" type="datetimeFigureOut">
              <a:rPr lang="en-US" smtClean="0">
                <a:solidFill>
                  <a:prstClr val="black">
                    <a:tint val="75000"/>
                  </a:prstClr>
                </a:solidFill>
              </a:rPr>
              <a:pPr/>
              <a:t>11/14/24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77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0" i="0">
                <a:solidFill>
                  <a:schemeClr val="tx1"/>
                </a:solidFill>
                <a:latin typeface="Arial"/>
                <a:cs typeface="Arial"/>
              </a:defRPr>
            </a:lvl1pPr>
          </a:lstStyle>
          <a:p>
            <a:endParaRPr/>
          </a:p>
        </p:txBody>
      </p:sp>
      <p:sp>
        <p:nvSpPr>
          <p:cNvPr id="3" name="Holder 3"/>
          <p:cNvSpPr>
            <a:spLocks noGrp="1"/>
          </p:cNvSpPr>
          <p:nvPr>
            <p:ph sz="half" idx="2"/>
          </p:nvPr>
        </p:nvSpPr>
        <p:spPr>
          <a:xfrm>
            <a:off x="457200" y="1183006"/>
            <a:ext cx="3977640" cy="32829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6"/>
            <a:ext cx="3977640" cy="32829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500" b="0" i="0">
                <a:solidFill>
                  <a:schemeClr val="bg1"/>
                </a:solidFill>
                <a:latin typeface="Arial"/>
                <a:cs typeface="Arial"/>
              </a:defRPr>
            </a:lvl1pPr>
          </a:lstStyle>
          <a:p>
            <a:pPr marL="9525">
              <a:lnSpc>
                <a:spcPts val="1590"/>
              </a:lnSpc>
            </a:pPr>
            <a:endParaRPr lang="en-US" spc="-4" dirty="0"/>
          </a:p>
        </p:txBody>
      </p:sp>
      <p:sp>
        <p:nvSpPr>
          <p:cNvPr id="6" name="Holder 6"/>
          <p:cNvSpPr>
            <a:spLocks noGrp="1"/>
          </p:cNvSpPr>
          <p:nvPr>
            <p:ph type="dt" sz="half" idx="6"/>
          </p:nvPr>
        </p:nvSpPr>
        <p:spPr/>
        <p:txBody>
          <a:bodyPr lIns="0" tIns="0" rIns="0" bIns="0"/>
          <a:lstStyle>
            <a:lvl1pPr>
              <a:defRPr sz="1350" b="0" i="0">
                <a:solidFill>
                  <a:schemeClr val="bg1"/>
                </a:solidFill>
                <a:latin typeface="Arial"/>
                <a:cs typeface="Arial"/>
              </a:defRPr>
            </a:lvl1pPr>
          </a:lstStyle>
          <a:p>
            <a:pPr marL="9525">
              <a:lnSpc>
                <a:spcPts val="1440"/>
              </a:lnSpc>
            </a:pPr>
            <a:fld id="{34634CC1-520A-4782-8335-10120BD353F1}" type="datetime1">
              <a:rPr lang="en-US" spc="-4" smtClean="0"/>
              <a:pPr marL="9525">
                <a:lnSpc>
                  <a:spcPts val="1440"/>
                </a:lnSpc>
              </a:pPr>
              <a:t>11/14/24</a:t>
            </a:fld>
            <a:endParaRPr lang="nn-NO" spc="-4"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853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bg>
      <p:bgPr>
        <a:solidFill>
          <a:schemeClr val="dk2"/>
        </a:solidFill>
        <a:effectLst/>
      </p:bgPr>
    </p:bg>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722313" y="1771651"/>
            <a:ext cx="7772400" cy="165020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Arial"/>
              <a:buNone/>
              <a:defRPr sz="36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722313" y="3470149"/>
            <a:ext cx="7772400" cy="112514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530"/>
              <a:buNone/>
              <a:defRPr sz="1800">
                <a:solidFill>
                  <a:schemeClr val="lt2"/>
                </a:solidFill>
              </a:defRPr>
            </a:lvl1pPr>
            <a:lvl2pPr marL="914400" lvl="1" indent="-228600" algn="l">
              <a:spcBef>
                <a:spcPts val="270"/>
              </a:spcBef>
              <a:spcAft>
                <a:spcPts val="0"/>
              </a:spcAft>
              <a:buSzPts val="1148"/>
              <a:buNone/>
              <a:defRPr sz="1350">
                <a:solidFill>
                  <a:schemeClr val="lt1"/>
                </a:solidFill>
              </a:defRPr>
            </a:lvl2pPr>
            <a:lvl3pPr marL="1371600" lvl="2" indent="-228600" algn="l">
              <a:spcBef>
                <a:spcPts val="240"/>
              </a:spcBef>
              <a:spcAft>
                <a:spcPts val="0"/>
              </a:spcAft>
              <a:buSzPts val="1080"/>
              <a:buNone/>
              <a:defRPr sz="1200">
                <a:solidFill>
                  <a:schemeClr val="lt1"/>
                </a:solidFill>
              </a:defRPr>
            </a:lvl3pPr>
            <a:lvl4pPr marL="1828800" lvl="3" indent="-228600" algn="l">
              <a:spcBef>
                <a:spcPts val="210"/>
              </a:spcBef>
              <a:spcAft>
                <a:spcPts val="0"/>
              </a:spcAft>
              <a:buSzPts val="1050"/>
              <a:buNone/>
              <a:defRPr sz="1050">
                <a:solidFill>
                  <a:schemeClr val="lt1"/>
                </a:solidFill>
              </a:defRPr>
            </a:lvl4pPr>
            <a:lvl5pPr marL="2286000" lvl="4" indent="-228600" algn="l">
              <a:spcBef>
                <a:spcPts val="210"/>
              </a:spcBef>
              <a:spcAft>
                <a:spcPts val="0"/>
              </a:spcAft>
              <a:buSzPts val="1050"/>
              <a:buNone/>
              <a:defRPr sz="1050">
                <a:solidFill>
                  <a:schemeClr val="lt1"/>
                </a:solidFill>
              </a:defRPr>
            </a:lvl5pPr>
            <a:lvl6pPr marL="2743200" lvl="5" indent="-228600" algn="l">
              <a:spcBef>
                <a:spcPts val="210"/>
              </a:spcBef>
              <a:spcAft>
                <a:spcPts val="0"/>
              </a:spcAft>
              <a:buSzPts val="1050"/>
              <a:buNone/>
              <a:defRPr sz="1050">
                <a:solidFill>
                  <a:schemeClr val="lt1"/>
                </a:solidFill>
              </a:defRPr>
            </a:lvl6pPr>
            <a:lvl7pPr marL="3200400" lvl="6" indent="-228600" algn="l">
              <a:spcBef>
                <a:spcPts val="210"/>
              </a:spcBef>
              <a:spcAft>
                <a:spcPts val="0"/>
              </a:spcAft>
              <a:buSzPts val="1050"/>
              <a:buNone/>
              <a:defRPr sz="1050">
                <a:solidFill>
                  <a:schemeClr val="lt1"/>
                </a:solidFill>
              </a:defRPr>
            </a:lvl7pPr>
            <a:lvl8pPr marL="3657600" lvl="7" indent="-228600" algn="l">
              <a:spcBef>
                <a:spcPts val="210"/>
              </a:spcBef>
              <a:spcAft>
                <a:spcPts val="0"/>
              </a:spcAft>
              <a:buSzPts val="1050"/>
              <a:buNone/>
              <a:defRPr sz="1050">
                <a:solidFill>
                  <a:schemeClr val="lt1"/>
                </a:solidFill>
              </a:defRPr>
            </a:lvl8pPr>
            <a:lvl9pPr marL="4114800" lvl="8" indent="-228600" algn="l">
              <a:spcBef>
                <a:spcPts val="210"/>
              </a:spcBef>
              <a:spcAft>
                <a:spcPts val="0"/>
              </a:spcAft>
              <a:buSzPts val="1050"/>
              <a:buNone/>
              <a:defRPr sz="1050">
                <a:solidFill>
                  <a:schemeClr val="lt1"/>
                </a:solidFill>
              </a:defRPr>
            </a:lvl9pPr>
          </a:lstStyle>
          <a:p>
            <a:endParaRPr/>
          </a:p>
        </p:txBody>
      </p:sp>
      <p:sp>
        <p:nvSpPr>
          <p:cNvPr id="33" name="Google Shape;33;p16"/>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36" name="Google Shape;36;p16"/>
          <p:cNvCxnSpPr/>
          <p:nvPr/>
        </p:nvCxnSpPr>
        <p:spPr>
          <a:xfrm>
            <a:off x="731520" y="3449574"/>
            <a:ext cx="7848600" cy="1191"/>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3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45720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7" name="Google Shape;47;p18"/>
          <p:cNvSpPr txBox="1">
            <a:spLocks noGrp="1"/>
          </p:cNvSpPr>
          <p:nvPr>
            <p:ph type="body" idx="2"/>
          </p:nvPr>
        </p:nvSpPr>
        <p:spPr>
          <a:xfrm>
            <a:off x="45720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48" name="Google Shape;48;p18"/>
          <p:cNvSpPr txBox="1">
            <a:spLocks noGrp="1"/>
          </p:cNvSpPr>
          <p:nvPr>
            <p:ph type="body" idx="3"/>
          </p:nvPr>
        </p:nvSpPr>
        <p:spPr>
          <a:xfrm>
            <a:off x="4754880" y="1257300"/>
            <a:ext cx="3931920" cy="479822"/>
          </a:xfrm>
          <a:prstGeom prst="rect">
            <a:avLst/>
          </a:prstGeom>
          <a:noFill/>
          <a:ln>
            <a:noFill/>
          </a:ln>
        </p:spPr>
        <p:txBody>
          <a:bodyPr spcFirstLastPara="1" wrap="square" lIns="91425" tIns="45700" rIns="91425" bIns="45700" anchor="ctr" anchorCtr="0">
            <a:normAutofit/>
          </a:bodyPr>
          <a:lstStyle>
            <a:lvl1pPr marL="457200" lvl="0" indent="-228600" algn="ctr">
              <a:spcBef>
                <a:spcPts val="300"/>
              </a:spcBef>
              <a:spcAft>
                <a:spcPts val="0"/>
              </a:spcAft>
              <a:buSzPts val="1275"/>
              <a:buNone/>
              <a:defRPr sz="1500" b="0">
                <a:solidFill>
                  <a:schemeClr val="dk2"/>
                </a:solidFill>
                <a:latin typeface="Arial"/>
                <a:ea typeface="Arial"/>
                <a:cs typeface="Arial"/>
                <a:sym typeface="Arial"/>
              </a:defRPr>
            </a:lvl1pPr>
            <a:lvl2pPr marL="914400" lvl="1" indent="-228600" algn="l">
              <a:spcBef>
                <a:spcPts val="300"/>
              </a:spcBef>
              <a:spcAft>
                <a:spcPts val="0"/>
              </a:spcAft>
              <a:buSzPts val="1275"/>
              <a:buNone/>
              <a:defRPr sz="1500" b="1"/>
            </a:lvl2pPr>
            <a:lvl3pPr marL="1371600" lvl="2" indent="-228600" algn="l">
              <a:spcBef>
                <a:spcPts val="270"/>
              </a:spcBef>
              <a:spcAft>
                <a:spcPts val="0"/>
              </a:spcAft>
              <a:buSzPts val="1215"/>
              <a:buNone/>
              <a:defRPr sz="1350" b="1"/>
            </a:lvl3pPr>
            <a:lvl4pPr marL="1828800" lvl="3" indent="-228600" algn="l">
              <a:spcBef>
                <a:spcPts val="240"/>
              </a:spcBef>
              <a:spcAft>
                <a:spcPts val="0"/>
              </a:spcAft>
              <a:buSzPts val="1200"/>
              <a:buNone/>
              <a:defRPr sz="1200" b="1"/>
            </a:lvl4pPr>
            <a:lvl5pPr marL="2286000" lvl="4" indent="-228600" algn="l">
              <a:spcBef>
                <a:spcPts val="240"/>
              </a:spcBef>
              <a:spcAft>
                <a:spcPts val="0"/>
              </a:spcAft>
              <a:buSzPts val="1200"/>
              <a:buNone/>
              <a:defRPr sz="1200" b="1"/>
            </a:lvl5pPr>
            <a:lvl6pPr marL="2743200" lvl="5" indent="-228600" algn="l">
              <a:spcBef>
                <a:spcPts val="240"/>
              </a:spcBef>
              <a:spcAft>
                <a:spcPts val="0"/>
              </a:spcAft>
              <a:buSzPts val="1200"/>
              <a:buNone/>
              <a:defRPr sz="1200" b="1"/>
            </a:lvl6pPr>
            <a:lvl7pPr marL="3200400" lvl="6" indent="-228600" algn="l">
              <a:spcBef>
                <a:spcPts val="240"/>
              </a:spcBef>
              <a:spcAft>
                <a:spcPts val="0"/>
              </a:spcAft>
              <a:buSzPts val="1200"/>
              <a:buNone/>
              <a:defRPr sz="1200" b="1"/>
            </a:lvl7pPr>
            <a:lvl8pPr marL="3657600" lvl="7" indent="-228600" algn="l">
              <a:spcBef>
                <a:spcPts val="240"/>
              </a:spcBef>
              <a:spcAft>
                <a:spcPts val="0"/>
              </a:spcAft>
              <a:buSzPts val="1200"/>
              <a:buNone/>
              <a:defRPr sz="1200" b="1"/>
            </a:lvl8pPr>
            <a:lvl9pPr marL="4114800" lvl="8" indent="-228600" algn="l">
              <a:spcBef>
                <a:spcPts val="240"/>
              </a:spcBef>
              <a:spcAft>
                <a:spcPts val="0"/>
              </a:spcAft>
              <a:buSzPts val="1200"/>
              <a:buNone/>
              <a:defRPr sz="1200" b="1"/>
            </a:lvl9pPr>
          </a:lstStyle>
          <a:p>
            <a:endParaRPr/>
          </a:p>
        </p:txBody>
      </p:sp>
      <p:sp>
        <p:nvSpPr>
          <p:cNvPr id="49" name="Google Shape;49;p18"/>
          <p:cNvSpPr txBox="1">
            <a:spLocks noGrp="1"/>
          </p:cNvSpPr>
          <p:nvPr>
            <p:ph type="body" idx="4"/>
          </p:nvPr>
        </p:nvSpPr>
        <p:spPr>
          <a:xfrm>
            <a:off x="4754880" y="1828800"/>
            <a:ext cx="3931920" cy="2963466"/>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sz="1800"/>
            </a:lvl1pPr>
            <a:lvl2pPr marL="914400" lvl="1" indent="-309562" algn="l">
              <a:spcBef>
                <a:spcPts val="300"/>
              </a:spcBef>
              <a:spcAft>
                <a:spcPts val="0"/>
              </a:spcAft>
              <a:buSzPts val="1275"/>
              <a:buChar char="•"/>
              <a:defRPr sz="1500"/>
            </a:lvl2pPr>
            <a:lvl3pPr marL="1371600" lvl="2" indent="-305752" algn="l">
              <a:spcBef>
                <a:spcPts val="270"/>
              </a:spcBef>
              <a:spcAft>
                <a:spcPts val="0"/>
              </a:spcAft>
              <a:buSzPts val="1215"/>
              <a:buChar char="•"/>
              <a:defRPr sz="1350"/>
            </a:lvl3pPr>
            <a:lvl4pPr marL="1828800" lvl="3" indent="-304800" algn="l">
              <a:spcBef>
                <a:spcPts val="240"/>
              </a:spcBef>
              <a:spcAft>
                <a:spcPts val="0"/>
              </a:spcAft>
              <a:buSzPts val="1200"/>
              <a:buChar char="•"/>
              <a:defRPr sz="1200"/>
            </a:lvl4pPr>
            <a:lvl5pPr marL="2286000" lvl="4" indent="-304800" algn="l">
              <a:spcBef>
                <a:spcPts val="240"/>
              </a:spcBef>
              <a:spcAft>
                <a:spcPts val="0"/>
              </a:spcAft>
              <a:buSzPts val="1200"/>
              <a:buChar char="•"/>
              <a:defRPr sz="1200"/>
            </a:lvl5pPr>
            <a:lvl6pPr marL="2743200" lvl="5" indent="-304800" algn="l">
              <a:spcBef>
                <a:spcPts val="240"/>
              </a:spcBef>
              <a:spcAft>
                <a:spcPts val="0"/>
              </a:spcAft>
              <a:buSzPts val="1200"/>
              <a:buChar char="•"/>
              <a:defRPr sz="1200"/>
            </a:lvl6pPr>
            <a:lvl7pPr marL="3200400" lvl="6" indent="-304800" algn="l">
              <a:spcBef>
                <a:spcPts val="240"/>
              </a:spcBef>
              <a:spcAft>
                <a:spcPts val="0"/>
              </a:spcAft>
              <a:buSzPts val="1200"/>
              <a:buChar char="•"/>
              <a:defRPr sz="1200"/>
            </a:lvl7pPr>
            <a:lvl8pPr marL="3657600" lvl="7" indent="-304800" algn="l">
              <a:spcBef>
                <a:spcPts val="240"/>
              </a:spcBef>
              <a:spcAft>
                <a:spcPts val="0"/>
              </a:spcAft>
              <a:buSzPts val="1200"/>
              <a:buChar char="•"/>
              <a:defRPr sz="1200"/>
            </a:lvl8pPr>
            <a:lvl9pPr marL="4114800" lvl="8" indent="-304800" algn="l">
              <a:spcBef>
                <a:spcPts val="240"/>
              </a:spcBef>
              <a:spcAft>
                <a:spcPts val="0"/>
              </a:spcAft>
              <a:buSzPts val="1200"/>
              <a:buChar char="•"/>
              <a:defRPr sz="1200"/>
            </a:lvl9pPr>
          </a:lstStyle>
          <a:p>
            <a:endParaRPr/>
          </a:p>
        </p:txBody>
      </p:sp>
      <p:sp>
        <p:nvSpPr>
          <p:cNvPr id="50" name="Google Shape;50;p18"/>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53" name="Google Shape;53;p18"/>
          <p:cNvCxnSpPr/>
          <p:nvPr/>
        </p:nvCxnSpPr>
        <p:spPr>
          <a:xfrm rot="5400000">
            <a:off x="2806462" y="3034268"/>
            <a:ext cx="353187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3"/>
        <p:cNvGrpSpPr/>
        <p:nvPr/>
      </p:nvGrpSpPr>
      <p:grpSpPr>
        <a:xfrm>
          <a:off x="0" y="0"/>
          <a:ext cx="0" cy="0"/>
          <a:chOff x="0" y="0"/>
          <a:chExt cx="0" cy="0"/>
        </a:xfrm>
      </p:grpSpPr>
      <p:sp>
        <p:nvSpPr>
          <p:cNvPr id="64" name="Google Shape;64;p21"/>
          <p:cNvSpPr txBox="1">
            <a:spLocks noGrp="1"/>
          </p:cNvSpPr>
          <p:nvPr>
            <p:ph type="title"/>
          </p:nvPr>
        </p:nvSpPr>
        <p:spPr>
          <a:xfrm>
            <a:off x="457200" y="594060"/>
            <a:ext cx="2139696" cy="94640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1"/>
          <p:cNvSpPr txBox="1">
            <a:spLocks noGrp="1"/>
          </p:cNvSpPr>
          <p:nvPr>
            <p:ph type="body" idx="1"/>
          </p:nvPr>
        </p:nvSpPr>
        <p:spPr>
          <a:xfrm>
            <a:off x="2971800" y="594060"/>
            <a:ext cx="5715000" cy="4183380"/>
          </a:xfrm>
          <a:prstGeom prst="rect">
            <a:avLst/>
          </a:prstGeom>
          <a:noFill/>
          <a:ln>
            <a:noFill/>
          </a:ln>
        </p:spPr>
        <p:txBody>
          <a:bodyPr spcFirstLastPara="1" wrap="square" lIns="91425" tIns="45700" rIns="91425" bIns="45700" anchor="t" anchorCtr="0">
            <a:normAutofit/>
          </a:bodyPr>
          <a:lstStyle>
            <a:lvl1pPr marL="457200" lvl="0" indent="-358140" algn="l">
              <a:spcBef>
                <a:spcPts val="480"/>
              </a:spcBef>
              <a:spcAft>
                <a:spcPts val="0"/>
              </a:spcAft>
              <a:buSzPts val="2040"/>
              <a:buChar char="•"/>
              <a:defRPr sz="2400"/>
            </a:lvl1pPr>
            <a:lvl2pPr marL="914400" lvl="1" indent="-341947" algn="l">
              <a:spcBef>
                <a:spcPts val="420"/>
              </a:spcBef>
              <a:spcAft>
                <a:spcPts val="0"/>
              </a:spcAft>
              <a:buSzPts val="1785"/>
              <a:buChar char="•"/>
              <a:defRPr sz="2100"/>
            </a:lvl2pPr>
            <a:lvl3pPr marL="1371600" lvl="2" indent="-331469" algn="l">
              <a:spcBef>
                <a:spcPts val="360"/>
              </a:spcBef>
              <a:spcAft>
                <a:spcPts val="0"/>
              </a:spcAft>
              <a:buSzPts val="1620"/>
              <a:buChar char="•"/>
              <a:defRPr sz="1800"/>
            </a:lvl3pPr>
            <a:lvl4pPr marL="1828800" lvl="3" indent="-323850" algn="l">
              <a:spcBef>
                <a:spcPts val="300"/>
              </a:spcBef>
              <a:spcAft>
                <a:spcPts val="0"/>
              </a:spcAft>
              <a:buSzPts val="1500"/>
              <a:buChar char="•"/>
              <a:defRPr sz="1500"/>
            </a:lvl4pPr>
            <a:lvl5pPr marL="2286000" lvl="4" indent="-323850" algn="l">
              <a:spcBef>
                <a:spcPts val="300"/>
              </a:spcBef>
              <a:spcAft>
                <a:spcPts val="0"/>
              </a:spcAft>
              <a:buSzPts val="1500"/>
              <a:buChar char="•"/>
              <a:defRPr sz="1500"/>
            </a:lvl5pPr>
            <a:lvl6pPr marL="2743200" lvl="5" indent="-323850" algn="l">
              <a:spcBef>
                <a:spcPts val="300"/>
              </a:spcBef>
              <a:spcAft>
                <a:spcPts val="0"/>
              </a:spcAft>
              <a:buSzPts val="1500"/>
              <a:buChar char="•"/>
              <a:defRPr sz="1500"/>
            </a:lvl6pPr>
            <a:lvl7pPr marL="3200400" lvl="6" indent="-323850" algn="l">
              <a:spcBef>
                <a:spcPts val="300"/>
              </a:spcBef>
              <a:spcAft>
                <a:spcPts val="0"/>
              </a:spcAft>
              <a:buSzPts val="1500"/>
              <a:buChar char="•"/>
              <a:defRPr sz="1500"/>
            </a:lvl7pPr>
            <a:lvl8pPr marL="3657600" lvl="7" indent="-323850" algn="l">
              <a:spcBef>
                <a:spcPts val="300"/>
              </a:spcBef>
              <a:spcAft>
                <a:spcPts val="0"/>
              </a:spcAft>
              <a:buSzPts val="1500"/>
              <a:buChar char="•"/>
              <a:defRPr sz="1500"/>
            </a:lvl8pPr>
            <a:lvl9pPr marL="4114800" lvl="8" indent="-323850" algn="l">
              <a:spcBef>
                <a:spcPts val="300"/>
              </a:spcBef>
              <a:spcAft>
                <a:spcPts val="0"/>
              </a:spcAft>
              <a:buSzPts val="1500"/>
              <a:buChar char="•"/>
              <a:defRPr sz="1500"/>
            </a:lvl9pPr>
          </a:lstStyle>
          <a:p>
            <a:endParaRPr/>
          </a:p>
        </p:txBody>
      </p:sp>
      <p:sp>
        <p:nvSpPr>
          <p:cNvPr id="66" name="Google Shape;66;p21"/>
          <p:cNvSpPr txBox="1">
            <a:spLocks noGrp="1"/>
          </p:cNvSpPr>
          <p:nvPr>
            <p:ph type="body" idx="2"/>
          </p:nvPr>
        </p:nvSpPr>
        <p:spPr>
          <a:xfrm>
            <a:off x="457201" y="1597915"/>
            <a:ext cx="2139696" cy="3182711"/>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67" name="Google Shape;67;p21"/>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1"/>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0" name="Google Shape;70;p21"/>
          <p:cNvCxnSpPr/>
          <p:nvPr/>
        </p:nvCxnSpPr>
        <p:spPr>
          <a:xfrm rot="5400000">
            <a:off x="684114" y="2684956"/>
            <a:ext cx="418338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71"/>
        <p:cNvGrpSpPr/>
        <p:nvPr/>
      </p:nvGrpSpPr>
      <p:grpSpPr>
        <a:xfrm>
          <a:off x="0" y="0"/>
          <a:ext cx="0" cy="0"/>
          <a:chOff x="0" y="0"/>
          <a:chExt cx="0" cy="0"/>
        </a:xfrm>
      </p:grpSpPr>
      <p:sp>
        <p:nvSpPr>
          <p:cNvPr id="72" name="Google Shape;72;p22"/>
          <p:cNvSpPr txBox="1">
            <a:spLocks noGrp="1"/>
          </p:cNvSpPr>
          <p:nvPr>
            <p:ph type="title"/>
          </p:nvPr>
        </p:nvSpPr>
        <p:spPr>
          <a:xfrm>
            <a:off x="457200" y="594360"/>
            <a:ext cx="2142680" cy="94869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Font typeface="Arial"/>
              <a:buNone/>
              <a:defRPr sz="1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2"/>
          <p:cNvSpPr>
            <a:spLocks noGrp="1"/>
          </p:cNvSpPr>
          <p:nvPr>
            <p:ph type="pic" idx="2"/>
          </p:nvPr>
        </p:nvSpPr>
        <p:spPr>
          <a:xfrm>
            <a:off x="2858610" y="628651"/>
            <a:ext cx="5904390" cy="4125342"/>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sp>
      <p:sp>
        <p:nvSpPr>
          <p:cNvPr id="74" name="Google Shape;74;p22"/>
          <p:cNvSpPr txBox="1">
            <a:spLocks noGrp="1"/>
          </p:cNvSpPr>
          <p:nvPr>
            <p:ph type="body" idx="1"/>
          </p:nvPr>
        </p:nvSpPr>
        <p:spPr>
          <a:xfrm>
            <a:off x="457200" y="1600200"/>
            <a:ext cx="2139696" cy="318211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SzPts val="893"/>
              <a:buNone/>
              <a:defRPr sz="1050"/>
            </a:lvl1pPr>
            <a:lvl2pPr marL="914400" lvl="1" indent="-228600" algn="l">
              <a:spcBef>
                <a:spcPts val="180"/>
              </a:spcBef>
              <a:spcAft>
                <a:spcPts val="0"/>
              </a:spcAft>
              <a:buSzPts val="765"/>
              <a:buNone/>
              <a:defRPr sz="900"/>
            </a:lvl2pPr>
            <a:lvl3pPr marL="1371600" lvl="2" indent="-228600" algn="l">
              <a:spcBef>
                <a:spcPts val="150"/>
              </a:spcBef>
              <a:spcAft>
                <a:spcPts val="0"/>
              </a:spcAft>
              <a:buSzPts val="675"/>
              <a:buNone/>
              <a:defRPr sz="750"/>
            </a:lvl3pPr>
            <a:lvl4pPr marL="1828800" lvl="3" indent="-228600" algn="l">
              <a:spcBef>
                <a:spcPts val="135"/>
              </a:spcBef>
              <a:spcAft>
                <a:spcPts val="0"/>
              </a:spcAft>
              <a:buSzPts val="675"/>
              <a:buNone/>
              <a:defRPr sz="675"/>
            </a:lvl4pPr>
            <a:lvl5pPr marL="2286000" lvl="4" indent="-228600" algn="l">
              <a:spcBef>
                <a:spcPts val="135"/>
              </a:spcBef>
              <a:spcAft>
                <a:spcPts val="0"/>
              </a:spcAft>
              <a:buSzPts val="675"/>
              <a:buNone/>
              <a:defRPr sz="675"/>
            </a:lvl5pPr>
            <a:lvl6pPr marL="2743200" lvl="5" indent="-228600" algn="l">
              <a:spcBef>
                <a:spcPts val="135"/>
              </a:spcBef>
              <a:spcAft>
                <a:spcPts val="0"/>
              </a:spcAft>
              <a:buSzPts val="675"/>
              <a:buNone/>
              <a:defRPr sz="675"/>
            </a:lvl6pPr>
            <a:lvl7pPr marL="3200400" lvl="6" indent="-228600" algn="l">
              <a:spcBef>
                <a:spcPts val="135"/>
              </a:spcBef>
              <a:spcAft>
                <a:spcPts val="0"/>
              </a:spcAft>
              <a:buSzPts val="675"/>
              <a:buNone/>
              <a:defRPr sz="675"/>
            </a:lvl7pPr>
            <a:lvl8pPr marL="3657600" lvl="7" indent="-228600" algn="l">
              <a:spcBef>
                <a:spcPts val="135"/>
              </a:spcBef>
              <a:spcAft>
                <a:spcPts val="0"/>
              </a:spcAft>
              <a:buSzPts val="675"/>
              <a:buNone/>
              <a:defRPr sz="675"/>
            </a:lvl8pPr>
            <a:lvl9pPr marL="4114800" lvl="8" indent="-228600" algn="l">
              <a:spcBef>
                <a:spcPts val="135"/>
              </a:spcBef>
              <a:spcAft>
                <a:spcPts val="0"/>
              </a:spcAft>
              <a:buSzPts val="675"/>
              <a:buNone/>
              <a:defRPr sz="675"/>
            </a:lvl9pPr>
          </a:lstStyle>
          <a:p>
            <a:endParaRPr/>
          </a:p>
        </p:txBody>
      </p:sp>
      <p:sp>
        <p:nvSpPr>
          <p:cNvPr id="75" name="Google Shape;75;p22"/>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2743200" y="-1085850"/>
            <a:ext cx="3657600" cy="82296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1" name="Google Shape;81;p2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4"/>
        <p:cNvGrpSpPr/>
        <p:nvPr/>
      </p:nvGrpSpPr>
      <p:grpSpPr>
        <a:xfrm>
          <a:off x="0" y="0"/>
          <a:ext cx="0" cy="0"/>
          <a:chOff x="0" y="0"/>
          <a:chExt cx="0" cy="0"/>
        </a:xfrm>
      </p:grpSpPr>
      <p:sp>
        <p:nvSpPr>
          <p:cNvPr id="85" name="Google Shape;85;p24"/>
          <p:cNvSpPr txBox="1">
            <a:spLocks noGrp="1"/>
          </p:cNvSpPr>
          <p:nvPr>
            <p:ph type="title"/>
          </p:nvPr>
        </p:nvSpPr>
        <p:spPr>
          <a:xfrm rot="5400000">
            <a:off x="5457825" y="1628775"/>
            <a:ext cx="4400550"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4"/>
          <p:cNvSpPr txBox="1">
            <a:spLocks noGrp="1"/>
          </p:cNvSpPr>
          <p:nvPr>
            <p:ph type="body" idx="1"/>
          </p:nvPr>
        </p:nvSpPr>
        <p:spPr>
          <a:xfrm rot="5400000">
            <a:off x="1266825" y="-352425"/>
            <a:ext cx="4400550" cy="6019800"/>
          </a:xfrm>
          <a:prstGeom prst="rect">
            <a:avLst/>
          </a:prstGeom>
          <a:noFill/>
          <a:ln>
            <a:noFill/>
          </a:ln>
        </p:spPr>
        <p:txBody>
          <a:bodyPr spcFirstLastPara="1" wrap="square" lIns="91425" tIns="45700" rIns="91425" bIns="45700" anchor="t" anchorCtr="0">
            <a:norm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7" name="Google Shape;87;p24"/>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4"/>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8BD52B7-D744-425C-8876-432B51A66D5D}" type="datetime1">
              <a:rPr lang="en-US" smtClean="0"/>
              <a:t>11/14/24</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A585EC-33ED-4BDF-9A81-E70F1ABDFCA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38308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BF5FFFA-27A1-4DC4-B059-32FD41D04042}" type="datetime1">
              <a:rPr lang="en-US" smtClean="0"/>
              <a:t>11/14/24</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1CB89CE-55E9-419A-A2EF-4349E5080B9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335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165590"/>
            <a:ext cx="9144000" cy="1714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 name="Google Shape;11;p13"/>
          <p:cNvSpPr txBox="1">
            <a:spLocks noGrp="1"/>
          </p:cNvSpPr>
          <p:nvPr>
            <p:ph type="title"/>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3"/>
          <p:cNvSpPr txBox="1">
            <a:spLocks noGrp="1"/>
          </p:cNvSpPr>
          <p:nvPr>
            <p:ph type="body" idx="1"/>
          </p:nvPr>
        </p:nvSpPr>
        <p:spPr>
          <a:xfrm>
            <a:off x="457200" y="1200150"/>
            <a:ext cx="8229600" cy="3657600"/>
          </a:xfrm>
          <a:prstGeom prst="rect">
            <a:avLst/>
          </a:prstGeom>
          <a:noFill/>
          <a:ln>
            <a:noFill/>
          </a:ln>
        </p:spPr>
        <p:txBody>
          <a:bodyPr spcFirstLastPara="1" wrap="square" lIns="91425" tIns="45700" rIns="91425" bIns="45700" anchor="t" anchorCtr="0">
            <a:normAutofit/>
          </a:bodyPr>
          <a:lstStyle>
            <a:lvl1pPr marL="457200" marR="0" lvl="0" indent="-325755" algn="l" rtl="0">
              <a:spcBef>
                <a:spcPts val="360"/>
              </a:spcBef>
              <a:spcAft>
                <a:spcPts val="0"/>
              </a:spcAft>
              <a:buClr>
                <a:schemeClr val="accent1"/>
              </a:buClr>
              <a:buSzPts val="1530"/>
              <a:buFont typeface="Arial"/>
              <a:buChar char="•"/>
              <a:defRPr sz="1800" b="0" i="0" u="none" strike="noStrike" cap="none">
                <a:solidFill>
                  <a:schemeClr val="dk1"/>
                </a:solidFill>
                <a:latin typeface="Arial"/>
                <a:ea typeface="Arial"/>
                <a:cs typeface="Arial"/>
                <a:sym typeface="Arial"/>
              </a:defRPr>
            </a:lvl1pPr>
            <a:lvl2pPr marL="914400" marR="0" lvl="1" indent="-309562" algn="l" rtl="0">
              <a:spcBef>
                <a:spcPts val="300"/>
              </a:spcBef>
              <a:spcAft>
                <a:spcPts val="0"/>
              </a:spcAft>
              <a:buClr>
                <a:schemeClr val="accent1"/>
              </a:buClr>
              <a:buSzPts val="1275"/>
              <a:buFont typeface="Arial"/>
              <a:buChar char="•"/>
              <a:defRPr sz="1500" b="0" i="0" u="none" strike="noStrike" cap="none">
                <a:solidFill>
                  <a:schemeClr val="dk1"/>
                </a:solidFill>
                <a:latin typeface="Arial"/>
                <a:ea typeface="Arial"/>
                <a:cs typeface="Arial"/>
                <a:sym typeface="Arial"/>
              </a:defRPr>
            </a:lvl2pPr>
            <a:lvl3pPr marL="1371600" marR="0" lvl="2" indent="-305752" algn="l" rtl="0">
              <a:spcBef>
                <a:spcPts val="270"/>
              </a:spcBef>
              <a:spcAft>
                <a:spcPts val="0"/>
              </a:spcAft>
              <a:buClr>
                <a:schemeClr val="accent1"/>
              </a:buClr>
              <a:buSzPts val="1215"/>
              <a:buFont typeface="Arial"/>
              <a:buChar char="•"/>
              <a:defRPr sz="1350" b="0" i="0" u="none" strike="noStrike" cap="none">
                <a:solidFill>
                  <a:schemeClr val="dk1"/>
                </a:solidFill>
                <a:latin typeface="Arial"/>
                <a:ea typeface="Arial"/>
                <a:cs typeface="Arial"/>
                <a:sym typeface="Arial"/>
              </a:defRPr>
            </a:lvl3pPr>
            <a:lvl4pPr marL="1828800" marR="0" lvl="3" indent="-304800" algn="l" rtl="0">
              <a:spcBef>
                <a:spcPts val="24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accent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6pPr>
            <a:lvl7pPr marL="3200400" marR="0" lvl="6"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7pPr>
            <a:lvl8pPr marL="3657600" marR="0" lvl="7"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8pPr>
            <a:lvl9pPr marL="4114800" marR="0" lvl="8" indent="-290512" algn="l" rtl="0">
              <a:spcBef>
                <a:spcPts val="195"/>
              </a:spcBef>
              <a:spcAft>
                <a:spcPts val="0"/>
              </a:spcAft>
              <a:buClr>
                <a:schemeClr val="accent1"/>
              </a:buClr>
              <a:buSzPts val="975"/>
              <a:buFont typeface="Arial"/>
              <a:buChar char="•"/>
              <a:defRPr sz="975" b="0" i="0" u="none" strike="noStrike" cap="none">
                <a:solidFill>
                  <a:schemeClr val="dk1"/>
                </a:solidFill>
                <a:latin typeface="Arial"/>
                <a:ea typeface="Arial"/>
                <a:cs typeface="Arial"/>
                <a:sym typeface="Arial"/>
              </a:defRPr>
            </a:lvl9pPr>
          </a:lstStyle>
          <a:p>
            <a:endParaRPr/>
          </a:p>
        </p:txBody>
      </p:sp>
      <p:sp>
        <p:nvSpPr>
          <p:cNvPr id="13" name="Google Shape;13;p13"/>
          <p:cNvSpPr/>
          <p:nvPr/>
        </p:nvSpPr>
        <p:spPr>
          <a:xfrm>
            <a:off x="0" y="0"/>
            <a:ext cx="914400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Google Shape;14;p13"/>
          <p:cNvSpPr txBox="1">
            <a:spLocks noGrp="1"/>
          </p:cNvSpPr>
          <p:nvPr>
            <p:ph type="dt" idx="10"/>
          </p:nvPr>
        </p:nvSpPr>
        <p:spPr>
          <a:xfrm>
            <a:off x="457200" y="13716"/>
            <a:ext cx="2895600" cy="2468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3"/>
          <p:cNvSpPr txBox="1">
            <a:spLocks noGrp="1"/>
          </p:cNvSpPr>
          <p:nvPr>
            <p:ph type="ftr" idx="11"/>
          </p:nvPr>
        </p:nvSpPr>
        <p:spPr>
          <a:xfrm>
            <a:off x="3429000" y="13716"/>
            <a:ext cx="4114800" cy="2468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3"/>
          <p:cNvSpPr txBox="1">
            <a:spLocks noGrp="1"/>
          </p:cNvSpPr>
          <p:nvPr>
            <p:ph type="sldNum" idx="12"/>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50" b="1" i="0" u="none" strike="noStrike" cap="none">
                <a:solidFill>
                  <a:srgbClr val="FFFFFF"/>
                </a:solidFill>
                <a:latin typeface="Arial"/>
                <a:ea typeface="Arial"/>
                <a:cs typeface="Arial"/>
                <a:sym typeface="Arial"/>
              </a:defRPr>
            </a:lvl1pPr>
            <a:lvl2pPr marL="0" marR="0" lvl="1" indent="0" algn="l" rtl="0">
              <a:spcBef>
                <a:spcPts val="0"/>
              </a:spcBef>
              <a:buNone/>
              <a:defRPr sz="1050" b="1" i="0" u="none" strike="noStrike" cap="none">
                <a:solidFill>
                  <a:srgbClr val="FFFFFF"/>
                </a:solidFill>
                <a:latin typeface="Arial"/>
                <a:ea typeface="Arial"/>
                <a:cs typeface="Arial"/>
                <a:sym typeface="Arial"/>
              </a:defRPr>
            </a:lvl2pPr>
            <a:lvl3pPr marL="0" marR="0" lvl="2" indent="0" algn="l" rtl="0">
              <a:spcBef>
                <a:spcPts val="0"/>
              </a:spcBef>
              <a:buNone/>
              <a:defRPr sz="1050" b="1" i="0" u="none" strike="noStrike" cap="none">
                <a:solidFill>
                  <a:srgbClr val="FFFFFF"/>
                </a:solidFill>
                <a:latin typeface="Arial"/>
                <a:ea typeface="Arial"/>
                <a:cs typeface="Arial"/>
                <a:sym typeface="Arial"/>
              </a:defRPr>
            </a:lvl3pPr>
            <a:lvl4pPr marL="0" marR="0" lvl="3" indent="0" algn="l" rtl="0">
              <a:spcBef>
                <a:spcPts val="0"/>
              </a:spcBef>
              <a:buNone/>
              <a:defRPr sz="1050" b="1" i="0" u="none" strike="noStrike" cap="none">
                <a:solidFill>
                  <a:srgbClr val="FFFFFF"/>
                </a:solidFill>
                <a:latin typeface="Arial"/>
                <a:ea typeface="Arial"/>
                <a:cs typeface="Arial"/>
                <a:sym typeface="Arial"/>
              </a:defRPr>
            </a:lvl4pPr>
            <a:lvl5pPr marL="0" marR="0" lvl="4" indent="0" algn="l" rtl="0">
              <a:spcBef>
                <a:spcPts val="0"/>
              </a:spcBef>
              <a:buNone/>
              <a:defRPr sz="1050" b="1" i="0" u="none" strike="noStrike" cap="none">
                <a:solidFill>
                  <a:srgbClr val="FFFFFF"/>
                </a:solidFill>
                <a:latin typeface="Arial"/>
                <a:ea typeface="Arial"/>
                <a:cs typeface="Arial"/>
                <a:sym typeface="Arial"/>
              </a:defRPr>
            </a:lvl5pPr>
            <a:lvl6pPr marL="0" marR="0" lvl="5" indent="0" algn="l" rtl="0">
              <a:spcBef>
                <a:spcPts val="0"/>
              </a:spcBef>
              <a:buNone/>
              <a:defRPr sz="1050" b="1" i="0" u="none" strike="noStrike" cap="none">
                <a:solidFill>
                  <a:srgbClr val="FFFFFF"/>
                </a:solidFill>
                <a:latin typeface="Arial"/>
                <a:ea typeface="Arial"/>
                <a:cs typeface="Arial"/>
                <a:sym typeface="Arial"/>
              </a:defRPr>
            </a:lvl6pPr>
            <a:lvl7pPr marL="0" marR="0" lvl="6" indent="0" algn="l" rtl="0">
              <a:spcBef>
                <a:spcPts val="0"/>
              </a:spcBef>
              <a:buNone/>
              <a:defRPr sz="1050" b="1" i="0" u="none" strike="noStrike" cap="none">
                <a:solidFill>
                  <a:srgbClr val="FFFFFF"/>
                </a:solidFill>
                <a:latin typeface="Arial"/>
                <a:ea typeface="Arial"/>
                <a:cs typeface="Arial"/>
                <a:sym typeface="Arial"/>
              </a:defRPr>
            </a:lvl7pPr>
            <a:lvl8pPr marL="0" marR="0" lvl="7" indent="0" algn="l" rtl="0">
              <a:spcBef>
                <a:spcPts val="0"/>
              </a:spcBef>
              <a:buNone/>
              <a:defRPr sz="1050" b="1" i="0" u="none" strike="noStrike" cap="none">
                <a:solidFill>
                  <a:srgbClr val="FFFFFF"/>
                </a:solidFill>
                <a:latin typeface="Arial"/>
                <a:ea typeface="Arial"/>
                <a:cs typeface="Arial"/>
                <a:sym typeface="Arial"/>
              </a:defRPr>
            </a:lvl8pPr>
            <a:lvl9pPr marL="0" marR="0" lvl="8" indent="0" algn="l" rtl="0">
              <a:spcBef>
                <a:spcPts val="0"/>
              </a:spcBef>
              <a:buNone/>
              <a:defRPr sz="105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6" r:id="rId4"/>
    <p:sldLayoutId id="2147483657" r:id="rId5"/>
    <p:sldLayoutId id="2147483658" r:id="rId6"/>
    <p:sldLayoutId id="2147483659" r:id="rId7"/>
    <p:sldLayoutId id="2147483660" r:id="rId8"/>
    <p:sldLayoutId id="2147483661"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murrugarrallerena@weber.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hyperlink" Target="https://visualcommonsense.com/leaderboard/" TargetMode="External"/><Relationship Id="rId2" Type="http://schemas.openxmlformats.org/officeDocument/2006/relationships/image" Target="../media/image131.png"/><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101.xml.rels><?xml version="1.0" encoding="UTF-8" standalone="yes"?>
<Relationships xmlns="http://schemas.openxmlformats.org/package/2006/relationships"><Relationship Id="rId3" Type="http://schemas.openxmlformats.org/officeDocument/2006/relationships/hyperlink" Target="http://openaccess.thecvf.com/content_iccv_2015/html/Antol_VQA_Visual_Question_ICCV_2015_paper.html"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102.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hyperlink" Target="http://openaccess.thecvf.com/content_iccv_2015/html/Antol_VQA_Visual_Question_ICCV_2015_paper.html"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8.xml"/><Relationship Id="rId6" Type="http://schemas.openxmlformats.org/officeDocument/2006/relationships/image" Target="../media/image143.jpg"/><Relationship Id="rId5" Type="http://schemas.openxmlformats.org/officeDocument/2006/relationships/image" Target="../media/image142.jpg"/><Relationship Id="rId4" Type="http://schemas.openxmlformats.org/officeDocument/2006/relationships/image" Target="../media/image141.jpg"/></Relationships>
</file>

<file path=ppt/slides/_rels/slide10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8.xml"/><Relationship Id="rId6" Type="http://schemas.openxmlformats.org/officeDocument/2006/relationships/image" Target="../media/image143.jpg"/><Relationship Id="rId5" Type="http://schemas.openxmlformats.org/officeDocument/2006/relationships/image" Target="../media/image142.jpg"/><Relationship Id="rId4" Type="http://schemas.openxmlformats.org/officeDocument/2006/relationships/image" Target="../media/image141.jpg"/></Relationships>
</file>

<file path=ppt/slides/_rels/slide10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8.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s>
</file>

<file path=ppt/slides/_rels/slide10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8.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jp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image" Target="../media/image139.jpg"/><Relationship Id="rId1" Type="http://schemas.openxmlformats.org/officeDocument/2006/relationships/slideLayout" Target="../slideLayouts/slideLayout8.xml"/><Relationship Id="rId6" Type="http://schemas.openxmlformats.org/officeDocument/2006/relationships/image" Target="../media/image143.jpg"/><Relationship Id="rId11" Type="http://schemas.openxmlformats.org/officeDocument/2006/relationships/image" Target="../media/image148.png"/><Relationship Id="rId5" Type="http://schemas.openxmlformats.org/officeDocument/2006/relationships/image" Target="../media/image142.jpg"/><Relationship Id="rId10" Type="http://schemas.openxmlformats.org/officeDocument/2006/relationships/image" Target="../media/image147.png"/><Relationship Id="rId4" Type="http://schemas.openxmlformats.org/officeDocument/2006/relationships/image" Target="../media/image141.jpg"/><Relationship Id="rId9" Type="http://schemas.openxmlformats.org/officeDocument/2006/relationships/image" Target="../media/image146.png"/></Relationships>
</file>

<file path=ppt/slides/_rels/slide11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0.jpg"/><Relationship Id="rId7" Type="http://schemas.openxmlformats.org/officeDocument/2006/relationships/image" Target="../media/image150.png"/><Relationship Id="rId2" Type="http://schemas.openxmlformats.org/officeDocument/2006/relationships/image" Target="../media/image139.jpg"/><Relationship Id="rId1" Type="http://schemas.openxmlformats.org/officeDocument/2006/relationships/slideLayout" Target="../slideLayouts/slideLayout8.xml"/><Relationship Id="rId6" Type="http://schemas.openxmlformats.org/officeDocument/2006/relationships/image" Target="../media/image143.jpg"/><Relationship Id="rId5" Type="http://schemas.openxmlformats.org/officeDocument/2006/relationships/image" Target="../media/image142.jpg"/><Relationship Id="rId10" Type="http://schemas.openxmlformats.org/officeDocument/2006/relationships/image" Target="../media/image153.png"/><Relationship Id="rId4" Type="http://schemas.openxmlformats.org/officeDocument/2006/relationships/image" Target="../media/image141.jpg"/><Relationship Id="rId9" Type="http://schemas.openxmlformats.org/officeDocument/2006/relationships/image" Target="../media/image15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hyperlink" Target="https://colab.research.google.com/drive/1HQG6atvfWApZ_ehnZchijsOEw9hMKum2?usp=sharing" TargetMode="External"/><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8.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159.jpg"/></Relationships>
</file>

<file path=ppt/slides/_rels/slide118.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8" Type="http://schemas.openxmlformats.org/officeDocument/2006/relationships/image" Target="../media/image172.gif"/><Relationship Id="rId3" Type="http://schemas.openxmlformats.org/officeDocument/2006/relationships/image" Target="../media/image167.gif"/><Relationship Id="rId7" Type="http://schemas.openxmlformats.org/officeDocument/2006/relationships/image" Target="../media/image171.gif"/><Relationship Id="rId2" Type="http://schemas.openxmlformats.org/officeDocument/2006/relationships/image" Target="../media/image166.png"/><Relationship Id="rId1" Type="http://schemas.openxmlformats.org/officeDocument/2006/relationships/slideLayout" Target="../slideLayouts/slideLayout9.xml"/><Relationship Id="rId6" Type="http://schemas.openxmlformats.org/officeDocument/2006/relationships/image" Target="../media/image170.gif"/><Relationship Id="rId5" Type="http://schemas.openxmlformats.org/officeDocument/2006/relationships/image" Target="../media/image169.gif"/><Relationship Id="rId4" Type="http://schemas.openxmlformats.org/officeDocument/2006/relationships/image" Target="../media/image168.gif"/></Relationships>
</file>

<file path=ppt/slides/_rels/slide122.xml.rels><?xml version="1.0" encoding="UTF-8" standalone="yes"?>
<Relationships xmlns="http://schemas.openxmlformats.org/package/2006/relationships"><Relationship Id="rId8" Type="http://schemas.openxmlformats.org/officeDocument/2006/relationships/image" Target="../media/image179.gif"/><Relationship Id="rId3" Type="http://schemas.openxmlformats.org/officeDocument/2006/relationships/image" Target="../media/image174.gif"/><Relationship Id="rId7" Type="http://schemas.openxmlformats.org/officeDocument/2006/relationships/image" Target="../media/image178.gif"/><Relationship Id="rId2" Type="http://schemas.openxmlformats.org/officeDocument/2006/relationships/image" Target="../media/image173.gif"/><Relationship Id="rId1" Type="http://schemas.openxmlformats.org/officeDocument/2006/relationships/slideLayout" Target="../slideLayouts/slideLayout9.xml"/><Relationship Id="rId6" Type="http://schemas.openxmlformats.org/officeDocument/2006/relationships/image" Target="../media/image177.gif"/><Relationship Id="rId5" Type="http://schemas.openxmlformats.org/officeDocument/2006/relationships/image" Target="../media/image176.gif"/><Relationship Id="rId4" Type="http://schemas.openxmlformats.org/officeDocument/2006/relationships/image" Target="../media/image175.gif"/><Relationship Id="rId9" Type="http://schemas.openxmlformats.org/officeDocument/2006/relationships/image" Target="../media/image180.gif"/></Relationships>
</file>

<file path=ppt/slides/_rels/slide123.xml.rels><?xml version="1.0" encoding="UTF-8" standalone="yes"?>
<Relationships xmlns="http://schemas.openxmlformats.org/package/2006/relationships"><Relationship Id="rId3" Type="http://schemas.openxmlformats.org/officeDocument/2006/relationships/image" Target="../media/image182.jpeg"/><Relationship Id="rId7" Type="http://schemas.openxmlformats.org/officeDocument/2006/relationships/image" Target="../media/image186.png"/><Relationship Id="rId2" Type="http://schemas.openxmlformats.org/officeDocument/2006/relationships/image" Target="../media/image181.wmf"/><Relationship Id="rId1" Type="http://schemas.openxmlformats.org/officeDocument/2006/relationships/slideLayout" Target="../slideLayouts/slideLayout8.xml"/><Relationship Id="rId6" Type="http://schemas.openxmlformats.org/officeDocument/2006/relationships/image" Target="../media/image185.jpeg"/><Relationship Id="rId5" Type="http://schemas.openxmlformats.org/officeDocument/2006/relationships/image" Target="../media/image184.gif"/><Relationship Id="rId4" Type="http://schemas.openxmlformats.org/officeDocument/2006/relationships/image" Target="../media/image183.png"/></Relationships>
</file>

<file path=ppt/slides/_rels/slide124.xml.rels><?xml version="1.0" encoding="UTF-8" standalone="yes"?>
<Relationships xmlns="http://schemas.openxmlformats.org/package/2006/relationships"><Relationship Id="rId3" Type="http://schemas.openxmlformats.org/officeDocument/2006/relationships/hyperlink" Target="http://www.youtube.com/watch?v=ZqQIItFAnxg" TargetMode="External"/><Relationship Id="rId7" Type="http://schemas.openxmlformats.org/officeDocument/2006/relationships/hyperlink" Target="http://www.youtube.com/watch?v=-G6Rw5cU-1c" TargetMode="External"/><Relationship Id="rId2" Type="http://schemas.openxmlformats.org/officeDocument/2006/relationships/hyperlink" Target="https://www.youtube.com/watch?v=DiZHQ4peqjg" TargetMode="External"/><Relationship Id="rId1" Type="http://schemas.openxmlformats.org/officeDocument/2006/relationships/slideLayout" Target="../slideLayouts/slideLayout8.xml"/><Relationship Id="rId6" Type="http://schemas.openxmlformats.org/officeDocument/2006/relationships/hyperlink" Target="http://www.youtube.com/watch?v=NCtYdUEMotg" TargetMode="External"/><Relationship Id="rId5" Type="http://schemas.openxmlformats.org/officeDocument/2006/relationships/hyperlink" Target="https://www.youtube.com/watch?v=_Ahy0Gh69-M" TargetMode="External"/><Relationship Id="rId4" Type="http://schemas.openxmlformats.org/officeDocument/2006/relationships/hyperlink" Target="http://www.youtube.com/watch?v=i_bZNVmhJ2o"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87.gif"/><Relationship Id="rId2" Type="http://schemas.microsoft.com/office/2018/10/relationships/comments" Target="../comments/modernComment_207_803613AB.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187.gi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89.gi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90.png"/><Relationship Id="rId4" Type="http://schemas.openxmlformats.org/officeDocument/2006/relationships/hyperlink" Target="https://colab.research.google.com/github/hardik0/Multi-Object-Tracking-Google-Colab/blob/main/YOLOv4-DeepSORT.ipynb" TargetMode="Externa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9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93.wmf"/><Relationship Id="rId5" Type="http://schemas.openxmlformats.org/officeDocument/2006/relationships/oleObject" Target="../embeddings/oleObject3.bin"/><Relationship Id="rId4" Type="http://schemas.openxmlformats.org/officeDocument/2006/relationships/image" Target="../media/image192.wmf"/></Relationships>
</file>

<file path=ppt/slides/_rels/slide131.xml.rels><?xml version="1.0" encoding="UTF-8" standalone="yes"?>
<Relationships xmlns="http://schemas.openxmlformats.org/package/2006/relationships"><Relationship Id="rId3" Type="http://schemas.openxmlformats.org/officeDocument/2006/relationships/image" Target="../media/image194.wmf"/><Relationship Id="rId7" Type="http://schemas.openxmlformats.org/officeDocument/2006/relationships/image" Target="../media/image196.wmf"/><Relationship Id="rId2" Type="http://schemas.openxmlformats.org/officeDocument/2006/relationships/oleObject" Target="../embeddings/oleObject4.bin"/><Relationship Id="rId1" Type="http://schemas.openxmlformats.org/officeDocument/2006/relationships/slideLayout" Target="../slideLayouts/slideLayout8.xml"/><Relationship Id="rId6" Type="http://schemas.openxmlformats.org/officeDocument/2006/relationships/oleObject" Target="../embeddings/oleObject6.bin"/><Relationship Id="rId5" Type="http://schemas.openxmlformats.org/officeDocument/2006/relationships/image" Target="../media/image195.wmf"/><Relationship Id="rId4" Type="http://schemas.openxmlformats.org/officeDocument/2006/relationships/oleObject" Target="../embeddings/oleObject5.bin"/></Relationships>
</file>

<file path=ppt/slides/_rels/slide13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8" Type="http://schemas.openxmlformats.org/officeDocument/2006/relationships/image" Target="../media/image200.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99.wmf"/><Relationship Id="rId5" Type="http://schemas.openxmlformats.org/officeDocument/2006/relationships/oleObject" Target="../embeddings/oleObject8.bin"/><Relationship Id="rId10" Type="http://schemas.openxmlformats.org/officeDocument/2006/relationships/image" Target="../media/image201.wmf"/><Relationship Id="rId4" Type="http://schemas.openxmlformats.org/officeDocument/2006/relationships/image" Target="../media/image198.wmf"/><Relationship Id="rId9" Type="http://schemas.openxmlformats.org/officeDocument/2006/relationships/oleObject" Target="../embeddings/oleObject10.bin"/></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03.wmf"/><Relationship Id="rId5" Type="http://schemas.openxmlformats.org/officeDocument/2006/relationships/oleObject" Target="../embeddings/oleObject12.bin"/><Relationship Id="rId4" Type="http://schemas.openxmlformats.org/officeDocument/2006/relationships/image" Target="../media/image202.wmf"/></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hyperlink" Target="http://karpathy.github.io/2015/05/21/rnn-effectivenes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microsoft.com/office/2018/10/relationships/comments" Target="../comments/modernComment_1DC_F04F0D01.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5.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8.jp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40.jp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jp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jpg"/><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1.xml"/><Relationship Id="rId5" Type="http://schemas.openxmlformats.org/officeDocument/2006/relationships/image" Target="../media/image54.jpg"/><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8" Type="http://schemas.openxmlformats.org/officeDocument/2006/relationships/image" Target="../media/image79.jpg"/><Relationship Id="rId13" Type="http://schemas.openxmlformats.org/officeDocument/2006/relationships/image" Target="../media/image84.jpg"/><Relationship Id="rId3" Type="http://schemas.openxmlformats.org/officeDocument/2006/relationships/image" Target="../media/image74.jpg"/><Relationship Id="rId7" Type="http://schemas.openxmlformats.org/officeDocument/2006/relationships/image" Target="../media/image78.jpg"/><Relationship Id="rId12" Type="http://schemas.openxmlformats.org/officeDocument/2006/relationships/image" Target="../media/image83.jpg"/><Relationship Id="rId2" Type="http://schemas.openxmlformats.org/officeDocument/2006/relationships/image" Target="../media/image73.jpg"/><Relationship Id="rId1" Type="http://schemas.openxmlformats.org/officeDocument/2006/relationships/slideLayout" Target="../slideLayouts/slideLayout8.xml"/><Relationship Id="rId6" Type="http://schemas.openxmlformats.org/officeDocument/2006/relationships/image" Target="../media/image77.jpg"/><Relationship Id="rId11" Type="http://schemas.openxmlformats.org/officeDocument/2006/relationships/image" Target="../media/image82.jpg"/><Relationship Id="rId5" Type="http://schemas.openxmlformats.org/officeDocument/2006/relationships/image" Target="../media/image76.jp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93.png"/><Relationship Id="rId2" Type="http://schemas.openxmlformats.org/officeDocument/2006/relationships/image" Target="../media/image87.png"/><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s://arxiv.org/pdf/1706.03762.pdf" TargetMode="External"/><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https://arxiv.org/pdf/1706.03762.pdf" TargetMode="External"/><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05.png"/><Relationship Id="rId11" Type="http://schemas.openxmlformats.org/officeDocument/2006/relationships/image" Target="../media/image95.png"/><Relationship Id="rId5" Type="http://schemas.openxmlformats.org/officeDocument/2006/relationships/image" Target="../media/image104.png"/><Relationship Id="rId10" Type="http://schemas.openxmlformats.org/officeDocument/2006/relationships/image" Target="../media/image89.png"/><Relationship Id="rId4" Type="http://schemas.openxmlformats.org/officeDocument/2006/relationships/image" Target="../media/image103.png"/><Relationship Id="rId9" Type="http://schemas.openxmlformats.org/officeDocument/2006/relationships/image" Target="../media/image107.pn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85.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8.xml"/><Relationship Id="rId6" Type="http://schemas.openxmlformats.org/officeDocument/2006/relationships/hyperlink" Target="https://colab.research.google.com/drive/1HQG6atvfWApZ_ehnZchijsOEw9hMKum2?usp=sharing" TargetMode="External"/><Relationship Id="rId5" Type="http://schemas.openxmlformats.org/officeDocument/2006/relationships/image" Target="../media/image113.png"/><Relationship Id="rId4" Type="http://schemas.openxmlformats.org/officeDocument/2006/relationships/hyperlink" Target="https://arxiv.org/pdf/1511.01432.pd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hyperlink" Target="https://www.cs.ubc.ca/~amuham01/LING530/papers/radford2018improving.pdf" TargetMode="External"/><Relationship Id="rId2" Type="http://schemas.openxmlformats.org/officeDocument/2006/relationships/hyperlink" Target="https://arxiv.org/pdf/1810.04805.pdf" TargetMode="Externa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hyperlink" Target="https://www.cs.ubc.ca/~amuham01/LING530/papers/radford2018improving.pdf"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 Id="rId5" Type="http://schemas.openxmlformats.org/officeDocument/2006/relationships/hyperlink" Target="https://huggingface.co/docs/transformers/model_doc/opt" TargetMode="External"/><Relationship Id="rId4" Type="http://schemas.openxmlformats.org/officeDocument/2006/relationships/hyperlink" Target="https://huggingface.co/bigscience/bloom"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colab.research.google.com/drive/1HQG6atvfWApZ_ehnZchijsOEw9hMKum2?usp=sharing" TargetMode="External"/><Relationship Id="rId4" Type="http://schemas.openxmlformats.org/officeDocument/2006/relationships/image" Target="../media/image113.png"/></Relationships>
</file>

<file path=ppt/slides/_rels/slide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hyperlink" Target="https://arxiv.org/pdf/1810.04805.pdf" TargetMode="Externa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TrdevFK_am4" TargetMode="External"/><Relationship Id="rId2" Type="http://schemas.openxmlformats.org/officeDocument/2006/relationships/image" Target="../media/image129.png"/><Relationship Id="rId1" Type="http://schemas.openxmlformats.org/officeDocument/2006/relationships/slideLayout" Target="../slideLayouts/slideLayout9.xml"/><Relationship Id="rId4" Type="http://schemas.openxmlformats.org/officeDocument/2006/relationships/hyperlink" Target="https://github.com/google-research/vision_transformer"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1303712" y="1005576"/>
            <a:ext cx="6536577" cy="144541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3000"/>
              <a:buFont typeface="Arial"/>
              <a:buNone/>
            </a:pPr>
            <a:r>
              <a:rPr lang="en-US" sz="3000" dirty="0"/>
              <a:t>CS 1674/2074: Sequential Data: Language and Vision; Video and Motion</a:t>
            </a:r>
            <a:endParaRPr lang="en-US" dirty="0"/>
          </a:p>
        </p:txBody>
      </p:sp>
      <p:sp>
        <p:nvSpPr>
          <p:cNvPr id="96" name="Google Shape;96;p1"/>
          <p:cNvSpPr txBox="1">
            <a:spLocks noGrp="1"/>
          </p:cNvSpPr>
          <p:nvPr>
            <p:ph type="subTitle" idx="1"/>
          </p:nvPr>
        </p:nvSpPr>
        <p:spPr>
          <a:xfrm>
            <a:off x="1657350" y="2571750"/>
            <a:ext cx="5886600" cy="24843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1530"/>
              <a:buNone/>
            </a:pPr>
            <a:endParaRPr lang="en-US" b="1" dirty="0"/>
          </a:p>
          <a:p>
            <a:pPr marL="0" lvl="0" indent="0" algn="ctr" rtl="0">
              <a:spcBef>
                <a:spcPts val="0"/>
              </a:spcBef>
              <a:spcAft>
                <a:spcPts val="0"/>
              </a:spcAft>
              <a:buSzPts val="1530"/>
              <a:buNone/>
            </a:pPr>
            <a:endParaRPr lang="en-US" b="1" dirty="0"/>
          </a:p>
          <a:p>
            <a:pPr marL="0" lvl="0" indent="0" algn="ctr" rtl="0">
              <a:spcBef>
                <a:spcPts val="0"/>
              </a:spcBef>
              <a:spcAft>
                <a:spcPts val="0"/>
              </a:spcAft>
              <a:buSzPts val="1530"/>
              <a:buNone/>
            </a:pPr>
            <a:r>
              <a:rPr lang="en-US" b="1" dirty="0"/>
              <a:t>PhD. Nils </a:t>
            </a:r>
            <a:r>
              <a:rPr lang="en-US" b="1" dirty="0" err="1"/>
              <a:t>Murrugarra-Llerena</a:t>
            </a:r>
            <a:endParaRPr lang="en-US" b="1" dirty="0"/>
          </a:p>
          <a:p>
            <a:pPr marL="0" indent="0" algn="ctr">
              <a:spcBef>
                <a:spcPts val="0"/>
              </a:spcBef>
            </a:pPr>
            <a:r>
              <a:rPr lang="en-US" dirty="0">
                <a:hlinkClick r:id="rId3"/>
              </a:rPr>
              <a:t>nem177@pitt.edu</a:t>
            </a:r>
            <a:r>
              <a:rPr lang="en-US" dirty="0"/>
              <a:t> </a:t>
            </a:r>
          </a:p>
          <a:p>
            <a:pPr marL="0" lvl="0" indent="0" algn="ctr" rtl="0">
              <a:spcBef>
                <a:spcPts val="0"/>
              </a:spcBef>
              <a:spcAft>
                <a:spcPts val="0"/>
              </a:spcAft>
              <a:buSzPts val="1530"/>
              <a:buNone/>
            </a:pPr>
            <a:endParaRPr lang="en-US" b="1" dirty="0"/>
          </a:p>
          <a:p>
            <a:pPr marL="0" lvl="0" indent="0" algn="ctr" rtl="0">
              <a:spcBef>
                <a:spcPts val="0"/>
              </a:spcBef>
              <a:spcAft>
                <a:spcPts val="0"/>
              </a:spcAft>
              <a:buSzPts val="1530"/>
              <a:buNone/>
            </a:pPr>
            <a:endParaRPr lang="en-US" b="1" dirty="0"/>
          </a:p>
          <a:p>
            <a:pPr marL="0" lvl="0" indent="0" algn="ctr" rtl="0">
              <a:spcBef>
                <a:spcPts val="0"/>
              </a:spcBef>
              <a:spcAft>
                <a:spcPts val="0"/>
              </a:spcAft>
              <a:buSzPts val="1530"/>
              <a:buNone/>
            </a:pPr>
            <a:endParaRPr lang="en-US" dirty="0"/>
          </a:p>
        </p:txBody>
      </p:sp>
      <p:pic>
        <p:nvPicPr>
          <p:cNvPr id="2" name="Picture 4" descr="University of Pittsburgh Logo and symbol, meaning, history, PNG, brand">
            <a:extLst>
              <a:ext uri="{FF2B5EF4-FFF2-40B4-BE49-F238E27FC236}">
                <a16:creationId xmlns:a16="http://schemas.microsoft.com/office/drawing/2014/main" id="{3736E453-8CC9-56CC-33BD-01C5DB06FDAA}"/>
              </a:ext>
            </a:extLst>
          </p:cNvPr>
          <p:cNvPicPr>
            <a:picLocks noChangeAspect="1" noChangeArrowheads="1"/>
          </p:cNvPicPr>
          <p:nvPr/>
        </p:nvPicPr>
        <p:blipFill>
          <a:blip r:embed="rId4"/>
          <a:srcRect t="21714" b="22062"/>
          <a:stretch>
            <a:fillRect/>
          </a:stretch>
        </p:blipFill>
        <p:spPr bwMode="auto">
          <a:xfrm>
            <a:off x="2950460" y="3950191"/>
            <a:ext cx="3243079" cy="1024759"/>
          </a:xfrm>
          <a:prstGeom prst="rect">
            <a:avLst/>
          </a:prstGeom>
          <a:noFill/>
        </p:spPr>
      </p:pic>
    </p:spTree>
    <p:extLst>
      <p:ext uri="{BB962C8B-B14F-4D97-AF65-F5344CB8AC3E}">
        <p14:creationId xmlns:p14="http://schemas.microsoft.com/office/powerpoint/2010/main" val="3901698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6" name="object 6"/>
          <p:cNvSpPr/>
          <p:nvPr/>
        </p:nvSpPr>
        <p:spPr>
          <a:xfrm>
            <a:off x="5241405" y="3507238"/>
            <a:ext cx="76676" cy="245745"/>
          </a:xfrm>
          <a:custGeom>
            <a:avLst/>
            <a:gdLst/>
            <a:ahLst/>
            <a:cxnLst/>
            <a:rect l="l" t="t" r="r" b="b"/>
            <a:pathLst>
              <a:path w="102235" h="327660">
                <a:moveTo>
                  <a:pt x="101699" y="327649"/>
                </a:moveTo>
                <a:lnTo>
                  <a:pt x="0"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5218849" y="3445327"/>
            <a:ext cx="45244" cy="69056"/>
          </a:xfrm>
          <a:custGeom>
            <a:avLst/>
            <a:gdLst/>
            <a:ahLst/>
            <a:cxnLst/>
            <a:rect l="l" t="t" r="r" b="b"/>
            <a:pathLst>
              <a:path w="60325" h="92075">
                <a:moveTo>
                  <a:pt x="60124" y="73224"/>
                </a:moveTo>
                <a:lnTo>
                  <a:pt x="4424" y="0"/>
                </a:lnTo>
                <a:lnTo>
                  <a:pt x="0" y="91899"/>
                </a:lnTo>
                <a:lnTo>
                  <a:pt x="60124" y="73224"/>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5445856" y="3539265"/>
            <a:ext cx="2214086" cy="323165"/>
          </a:xfrm>
          <a:prstGeom prst="rect">
            <a:avLst/>
          </a:prstGeom>
        </p:spPr>
        <p:txBody>
          <a:bodyPr vert="horz" wrap="square" lIns="0" tIns="0" rIns="0" bIns="0" rtlCol="0">
            <a:spAutoFit/>
          </a:bodyPr>
          <a:lstStyle/>
          <a:p>
            <a:pPr marL="9525"/>
            <a:r>
              <a:rPr sz="1050" spc="-4" dirty="0">
                <a:solidFill>
                  <a:sysClr val="windowText" lastClr="000000"/>
                </a:solidFill>
              </a:rPr>
              <a:t>e.g. </a:t>
            </a:r>
            <a:r>
              <a:rPr lang="en-US" sz="1050" b="1" spc="-4" dirty="0">
                <a:solidFill>
                  <a:sysClr val="windowText" lastClr="000000"/>
                </a:solidFill>
              </a:rPr>
              <a:t>m</a:t>
            </a:r>
            <a:r>
              <a:rPr sz="1050" b="1" spc="-4" dirty="0">
                <a:solidFill>
                  <a:sysClr val="windowText" lastClr="000000"/>
                </a:solidFill>
              </a:rPr>
              <a:t>achine</a:t>
            </a:r>
            <a:r>
              <a:rPr sz="1050" b="1" spc="-8" dirty="0">
                <a:solidFill>
                  <a:sysClr val="windowText" lastClr="000000"/>
                </a:solidFill>
              </a:rPr>
              <a:t> </a:t>
            </a:r>
            <a:r>
              <a:rPr lang="en-US" sz="1050" b="1" spc="-4" dirty="0">
                <a:solidFill>
                  <a:sysClr val="windowText" lastClr="000000"/>
                </a:solidFill>
              </a:rPr>
              <a:t>t</a:t>
            </a:r>
            <a:r>
              <a:rPr sz="1050" b="1" spc="-4" dirty="0">
                <a:solidFill>
                  <a:sysClr val="windowText" lastClr="000000"/>
                </a:solidFill>
              </a:rPr>
              <a:t>ranslation</a:t>
            </a:r>
            <a:endParaRPr sz="1050" dirty="0">
              <a:solidFill>
                <a:sysClr val="windowText" lastClr="000000"/>
              </a:solidFill>
            </a:endParaRPr>
          </a:p>
          <a:p>
            <a:pPr marL="9525">
              <a:spcBef>
                <a:spcPts val="11"/>
              </a:spcBef>
            </a:pPr>
            <a:r>
              <a:rPr sz="1050" spc="-4" dirty="0">
                <a:solidFill>
                  <a:sysClr val="windowText" lastClr="000000"/>
                </a:solidFill>
              </a:rPr>
              <a:t>seq of words -&gt; seq of words</a:t>
            </a:r>
            <a:endParaRPr sz="1050" dirty="0">
              <a:solidFill>
                <a:sysClr val="windowText" lastClr="000000"/>
              </a:solidFill>
            </a:endParaRPr>
          </a:p>
        </p:txBody>
      </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0CD31580-0883-48D6-C9C7-701EDAE2735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a:t>
            </a:fld>
            <a:endParaRPr lang="en-US" sz="1600">
              <a:solidFill>
                <a:schemeClr val="bg1"/>
              </a:solidFill>
            </a:endParaRPr>
          </a:p>
        </p:txBody>
      </p:sp>
      <p:sp>
        <p:nvSpPr>
          <p:cNvPr id="11" name="Title 1">
            <a:extLst>
              <a:ext uri="{FF2B5EF4-FFF2-40B4-BE49-F238E27FC236}">
                <a16:creationId xmlns:a16="http://schemas.microsoft.com/office/drawing/2014/main" id="{F415F914-0E19-FE3F-21B6-C195B057DBC1}"/>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Tree>
    <p:extLst>
      <p:ext uri="{BB962C8B-B14F-4D97-AF65-F5344CB8AC3E}">
        <p14:creationId xmlns:p14="http://schemas.microsoft.com/office/powerpoint/2010/main" val="28425955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2819EC-A96B-4011-8E86-086AD23575AF}"/>
              </a:ext>
            </a:extLst>
          </p:cNvPr>
          <p:cNvPicPr>
            <a:picLocks noChangeAspect="1"/>
          </p:cNvPicPr>
          <p:nvPr/>
        </p:nvPicPr>
        <p:blipFill rotWithShape="1">
          <a:blip r:embed="rId2"/>
          <a:srcRect l="45376" t="8757" r="21828" b="5029"/>
          <a:stretch/>
        </p:blipFill>
        <p:spPr>
          <a:xfrm>
            <a:off x="4563904" y="1018427"/>
            <a:ext cx="2789685" cy="4125074"/>
          </a:xfrm>
          <a:prstGeom prst="rect">
            <a:avLst/>
          </a:prstGeom>
        </p:spPr>
      </p:pic>
      <p:sp>
        <p:nvSpPr>
          <p:cNvPr id="6" name="Rectangle 5">
            <a:extLst>
              <a:ext uri="{FF2B5EF4-FFF2-40B4-BE49-F238E27FC236}">
                <a16:creationId xmlns:a16="http://schemas.microsoft.com/office/drawing/2014/main" id="{3FE00487-6568-421F-8B90-C5557204F439}"/>
              </a:ext>
            </a:extLst>
          </p:cNvPr>
          <p:cNvSpPr/>
          <p:nvPr/>
        </p:nvSpPr>
        <p:spPr>
          <a:xfrm>
            <a:off x="1143000" y="4945899"/>
            <a:ext cx="2420856" cy="230832"/>
          </a:xfrm>
          <a:prstGeom prst="rect">
            <a:avLst/>
          </a:prstGeom>
        </p:spPr>
        <p:txBody>
          <a:bodyPr wrap="none">
            <a:spAutoFit/>
          </a:bodyPr>
          <a:lstStyle/>
          <a:p>
            <a:pPr defTabSz="685800">
              <a:buClrTx/>
              <a:defRPr/>
            </a:pPr>
            <a:r>
              <a:rPr lang="en-US" sz="900" kern="1200" dirty="0">
                <a:solidFill>
                  <a:prstClr val="black"/>
                </a:solidFill>
                <a:latin typeface="Calibri"/>
                <a:ea typeface="+mn-ea"/>
                <a:cs typeface="+mn-cs"/>
                <a:hlinkClick r:id="rId3"/>
              </a:rPr>
              <a:t>https://visualcommonsense.com/leaderboard/</a:t>
            </a:r>
            <a:r>
              <a:rPr lang="en-US" sz="900" kern="1200" dirty="0">
                <a:solidFill>
                  <a:prstClr val="black"/>
                </a:solidFill>
                <a:latin typeface="Calibri"/>
                <a:ea typeface="+mn-ea"/>
                <a:cs typeface="+mn-cs"/>
              </a:rPr>
              <a:t> </a:t>
            </a:r>
          </a:p>
        </p:txBody>
      </p:sp>
      <p:pic>
        <p:nvPicPr>
          <p:cNvPr id="7" name="Picture 6">
            <a:extLst>
              <a:ext uri="{FF2B5EF4-FFF2-40B4-BE49-F238E27FC236}">
                <a16:creationId xmlns:a16="http://schemas.microsoft.com/office/drawing/2014/main" id="{7B1990D2-F9C9-4BD1-8CCE-9ADB0BF85F28}"/>
              </a:ext>
            </a:extLst>
          </p:cNvPr>
          <p:cNvPicPr>
            <a:picLocks noChangeAspect="1"/>
          </p:cNvPicPr>
          <p:nvPr/>
        </p:nvPicPr>
        <p:blipFill rotWithShape="1">
          <a:blip r:embed="rId4"/>
          <a:srcRect l="19785" t="26918" r="21291" b="21087"/>
          <a:stretch/>
        </p:blipFill>
        <p:spPr>
          <a:xfrm>
            <a:off x="1430655" y="1043765"/>
            <a:ext cx="3133249" cy="1555189"/>
          </a:xfrm>
          <a:prstGeom prst="rect">
            <a:avLst/>
          </a:prstGeom>
        </p:spPr>
      </p:pic>
      <p:sp>
        <p:nvSpPr>
          <p:cNvPr id="3" name="Slide Number Placeholder 3">
            <a:extLst>
              <a:ext uri="{FF2B5EF4-FFF2-40B4-BE49-F238E27FC236}">
                <a16:creationId xmlns:a16="http://schemas.microsoft.com/office/drawing/2014/main" id="{EDF2C0E0-A20C-5BB5-45C1-F2A8E576566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100</a:t>
            </a:fld>
            <a:endParaRPr lang="en-US" sz="1600">
              <a:solidFill>
                <a:schemeClr val="bg1"/>
              </a:solidFill>
            </a:endParaRPr>
          </a:p>
        </p:txBody>
      </p:sp>
      <p:sp>
        <p:nvSpPr>
          <p:cNvPr id="4" name="Title 8">
            <a:extLst>
              <a:ext uri="{FF2B5EF4-FFF2-40B4-BE49-F238E27FC236}">
                <a16:creationId xmlns:a16="http://schemas.microsoft.com/office/drawing/2014/main" id="{C0FC476A-34F9-9389-340F-AD5F559BAE5E}"/>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0" dirty="0"/>
              <a:t>Visual Commonsense Reasoning leaderboard</a:t>
            </a:r>
            <a:endParaRPr lang="en-US" dirty="0"/>
          </a:p>
        </p:txBody>
      </p:sp>
    </p:spTree>
    <p:extLst>
      <p:ext uri="{BB962C8B-B14F-4D97-AF65-F5344CB8AC3E}">
        <p14:creationId xmlns:p14="http://schemas.microsoft.com/office/powerpoint/2010/main" val="32830178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448962" y="1075395"/>
            <a:ext cx="8229600" cy="584597"/>
          </a:xfrm>
        </p:spPr>
        <p:txBody>
          <a:bodyPr>
            <a:normAutofit fontScale="92500" lnSpcReduction="20000"/>
          </a:bodyPr>
          <a:lstStyle/>
          <a:p>
            <a:pPr marL="0" indent="0" algn="ctr">
              <a:buNone/>
            </a:pPr>
            <a:r>
              <a:rPr lang="en-US" dirty="0">
                <a:solidFill>
                  <a:schemeClr val="bg2"/>
                </a:solidFill>
              </a:rPr>
              <a:t>Task:</a:t>
            </a:r>
            <a:r>
              <a:rPr lang="en-US" dirty="0">
                <a:solidFill>
                  <a:srgbClr val="FF0000"/>
                </a:solidFill>
              </a:rPr>
              <a:t> </a:t>
            </a:r>
            <a:r>
              <a:rPr lang="en-US" dirty="0"/>
              <a:t>Given an image and a natural language open-ended question, generate a natural language answer.</a:t>
            </a:r>
          </a:p>
        </p:txBody>
      </p:sp>
      <p:sp>
        <p:nvSpPr>
          <p:cNvPr id="7" name="TextBox 6"/>
          <p:cNvSpPr txBox="1"/>
          <p:nvPr/>
        </p:nvSpPr>
        <p:spPr>
          <a:xfrm>
            <a:off x="1143001" y="4935751"/>
            <a:ext cx="3187091" cy="230832"/>
          </a:xfrm>
          <a:prstGeom prst="rect">
            <a:avLst/>
          </a:prstGeom>
          <a:noFill/>
        </p:spPr>
        <p:txBody>
          <a:bodyPr wrap="none" rtlCol="0">
            <a:spAutoFit/>
          </a:bodyPr>
          <a:lstStyle/>
          <a:p>
            <a:pPr lvl="0">
              <a:defRPr/>
            </a:pPr>
            <a:r>
              <a:rPr lang="en-US" sz="900" kern="1200" dirty="0">
                <a:solidFill>
                  <a:prstClr val="black"/>
                </a:solidFill>
                <a:latin typeface="Calibri"/>
                <a:ea typeface="+mn-ea"/>
                <a:cs typeface="+mn-cs"/>
              </a:rPr>
              <a:t>Agrawal et al., “</a:t>
            </a:r>
            <a:r>
              <a:rPr lang="en-US" sz="900" dirty="0">
                <a:hlinkClick r:id="rId3"/>
              </a:rPr>
              <a:t>VQA: Visual Question Answering</a:t>
            </a:r>
            <a:r>
              <a:rPr lang="en-US" sz="900" kern="1200" dirty="0">
                <a:solidFill>
                  <a:prstClr val="black"/>
                </a:solidFill>
                <a:latin typeface="Calibri"/>
                <a:ea typeface="+mn-ea"/>
                <a:cs typeface="+mn-cs"/>
              </a:rPr>
              <a:t>”, ICCV 2015</a:t>
            </a:r>
          </a:p>
        </p:txBody>
      </p:sp>
      <p:pic>
        <p:nvPicPr>
          <p:cNvPr id="5" name="Picture 4"/>
          <p:cNvPicPr>
            <a:picLocks noChangeAspect="1"/>
          </p:cNvPicPr>
          <p:nvPr/>
        </p:nvPicPr>
        <p:blipFill>
          <a:blip r:embed="rId4"/>
          <a:stretch>
            <a:fillRect/>
          </a:stretch>
        </p:blipFill>
        <p:spPr>
          <a:xfrm>
            <a:off x="2472670" y="1735310"/>
            <a:ext cx="3985794" cy="3137753"/>
          </a:xfrm>
          <a:prstGeom prst="rect">
            <a:avLst/>
          </a:prstGeom>
        </p:spPr>
      </p:pic>
      <p:sp>
        <p:nvSpPr>
          <p:cNvPr id="4" name="Slide Number Placeholder 3">
            <a:extLst>
              <a:ext uri="{FF2B5EF4-FFF2-40B4-BE49-F238E27FC236}">
                <a16:creationId xmlns:a16="http://schemas.microsoft.com/office/drawing/2014/main" id="{0B39F5AD-8B17-4D4E-9732-75EAB0AA2B41}"/>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101</a:t>
            </a:fld>
            <a:endParaRPr lang="en-US"/>
          </a:p>
        </p:txBody>
      </p:sp>
      <p:sp>
        <p:nvSpPr>
          <p:cNvPr id="6" name="Slide Number Placeholder 3">
            <a:extLst>
              <a:ext uri="{FF2B5EF4-FFF2-40B4-BE49-F238E27FC236}">
                <a16:creationId xmlns:a16="http://schemas.microsoft.com/office/drawing/2014/main" id="{E6151957-CC60-97A8-7226-4D661E7CBDC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101</a:t>
            </a:fld>
            <a:endParaRPr lang="en-US" sz="1600">
              <a:solidFill>
                <a:schemeClr val="bg1"/>
              </a:solidFill>
            </a:endParaRPr>
          </a:p>
        </p:txBody>
      </p:sp>
      <p:sp>
        <p:nvSpPr>
          <p:cNvPr id="9" name="Title 8">
            <a:extLst>
              <a:ext uri="{FF2B5EF4-FFF2-40B4-BE49-F238E27FC236}">
                <a16:creationId xmlns:a16="http://schemas.microsoft.com/office/drawing/2014/main" id="{0DE37B73-16AF-84D6-670E-689D9A93B7ED}"/>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Visual Question Answering (VQA)</a:t>
            </a:r>
            <a:endParaRPr lang="en-US" dirty="0"/>
          </a:p>
        </p:txBody>
      </p:sp>
    </p:spTree>
    <p:extLst>
      <p:ext uri="{BB962C8B-B14F-4D97-AF65-F5344CB8AC3E}">
        <p14:creationId xmlns:p14="http://schemas.microsoft.com/office/powerpoint/2010/main" val="154720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2007_0049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1542" y="1449783"/>
            <a:ext cx="1267358" cy="950517"/>
          </a:xfrm>
          <a:prstGeom prst="rect">
            <a:avLst/>
          </a:prstGeom>
          <a:ln w="12700">
            <a:solidFill>
              <a:schemeClr val="tx1"/>
            </a:solidFill>
          </a:ln>
        </p:spPr>
      </p:pic>
      <p:grpSp>
        <p:nvGrpSpPr>
          <p:cNvPr id="99" name="Group 98"/>
          <p:cNvGrpSpPr/>
          <p:nvPr/>
        </p:nvGrpSpPr>
        <p:grpSpPr>
          <a:xfrm>
            <a:off x="1771650" y="1426517"/>
            <a:ext cx="4400550" cy="1407900"/>
            <a:chOff x="838200" y="1902023"/>
            <a:chExt cx="5867400" cy="1877199"/>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4"/>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22" name="Rectangle 21"/>
              <p:cNvSpPr>
                <a:spLocks noChangeAspect="1"/>
              </p:cNvSpPr>
              <p:nvPr/>
            </p:nvSpPr>
            <p:spPr>
              <a:xfrm>
                <a:off x="6029862" y="2774677"/>
                <a:ext cx="1828800" cy="1828800"/>
              </a:xfrm>
              <a:prstGeom prst="rect">
                <a:avLst/>
              </a:prstGeom>
              <a:blipFill rotWithShape="1">
                <a:blip r:embed="rId5"/>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0" fontAlgn="base" hangingPunct="0">
                <a:spcBef>
                  <a:spcPct val="50000"/>
                </a:spcBef>
                <a:spcAft>
                  <a:spcPct val="0"/>
                </a:spcAft>
                <a:buClrTx/>
                <a:defRPr/>
              </a:pPr>
              <a:endParaRPr lang="en-US" sz="900">
                <a:solidFill>
                  <a:prstClr val="white"/>
                </a:solidFill>
                <a:latin typeface="Calibri"/>
              </a:endParaRPr>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78" name="TextBox 77"/>
            <p:cNvSpPr txBox="1"/>
            <p:nvPr/>
          </p:nvSpPr>
          <p:spPr>
            <a:xfrm>
              <a:off x="1081889" y="3409410"/>
              <a:ext cx="1000701"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Convolution Layer</a:t>
              </a:r>
              <a:br>
                <a:rPr lang="en-US" sz="600" dirty="0">
                  <a:solidFill>
                    <a:prstClr val="black"/>
                  </a:solidFill>
                  <a:latin typeface="Calibri"/>
                  <a:ea typeface="ＭＳ Ｐゴシック" pitchFamily="-97" charset="-128"/>
                  <a:cs typeface="+mn-cs"/>
                </a:rPr>
              </a:br>
              <a:r>
                <a:rPr lang="en-US" sz="600" dirty="0">
                  <a:solidFill>
                    <a:prstClr val="black"/>
                  </a:solidFill>
                  <a:latin typeface="Calibri"/>
                  <a:ea typeface="ＭＳ Ｐゴシック" pitchFamily="-97" charset="-128"/>
                  <a:cs typeface="+mn-cs"/>
                </a:rPr>
                <a:t>+ Non-Linearity</a:t>
              </a:r>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80" name="TextBox 79"/>
            <p:cNvSpPr txBox="1"/>
            <p:nvPr/>
          </p:nvSpPr>
          <p:spPr>
            <a:xfrm>
              <a:off x="2822820" y="3409890"/>
              <a:ext cx="806204" cy="246221"/>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Pooling Layer</a:t>
              </a:r>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82" name="TextBox 81"/>
            <p:cNvSpPr txBox="1"/>
            <p:nvPr/>
          </p:nvSpPr>
          <p:spPr>
            <a:xfrm>
              <a:off x="3666364" y="3409890"/>
              <a:ext cx="1000701"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Convolution Layer</a:t>
              </a:r>
              <a:br>
                <a:rPr lang="en-US" sz="600" dirty="0">
                  <a:solidFill>
                    <a:prstClr val="black"/>
                  </a:solidFill>
                  <a:latin typeface="Calibri"/>
                  <a:ea typeface="ＭＳ Ｐゴシック" pitchFamily="-97" charset="-128"/>
                  <a:cs typeface="+mn-cs"/>
                </a:rPr>
              </a:br>
              <a:r>
                <a:rPr lang="en-US" sz="600" dirty="0">
                  <a:solidFill>
                    <a:prstClr val="black"/>
                  </a:solidFill>
                  <a:latin typeface="Calibri"/>
                  <a:ea typeface="ＭＳ Ｐゴシック" pitchFamily="-97" charset="-128"/>
                  <a:cs typeface="+mn-cs"/>
                </a:rPr>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84" name="TextBox 83"/>
            <p:cNvSpPr txBox="1"/>
            <p:nvPr/>
          </p:nvSpPr>
          <p:spPr>
            <a:xfrm>
              <a:off x="4600577" y="3409890"/>
              <a:ext cx="806204" cy="246221"/>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86" name="TextBox 85"/>
            <p:cNvSpPr txBox="1"/>
            <p:nvPr/>
          </p:nvSpPr>
          <p:spPr>
            <a:xfrm>
              <a:off x="5443355" y="3410522"/>
              <a:ext cx="921620" cy="246221"/>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600" dirty="0">
                  <a:solidFill>
                    <a:prstClr val="black"/>
                  </a:solidFill>
                  <a:latin typeface="Calibri"/>
                  <a:ea typeface="ＭＳ Ｐゴシック" pitchFamily="-97" charset="-128"/>
                  <a:cs typeface="+mn-cs"/>
                </a:rPr>
                <a:t>Fully-Connected</a:t>
              </a:r>
            </a:p>
          </p:txBody>
        </p:sp>
        <p:sp>
          <p:nvSpPr>
            <p:cNvPr id="87" name="TextBox 86"/>
            <p:cNvSpPr txBox="1"/>
            <p:nvPr/>
          </p:nvSpPr>
          <p:spPr>
            <a:xfrm>
              <a:off x="5486840" y="1902023"/>
              <a:ext cx="1218760" cy="338554"/>
            </a:xfrm>
            <a:prstGeom prst="rect">
              <a:avLst/>
            </a:prstGeom>
            <a:noFill/>
          </p:spPr>
          <p:txBody>
            <a:bodyPr wrap="square" rtlCol="0">
              <a:spAutoFit/>
            </a:bodyPr>
            <a:lstStyle/>
            <a:p>
              <a:pPr algn="ctr" defTabSz="685800" eaLnBrk="0" fontAlgn="base" hangingPunct="0">
                <a:spcBef>
                  <a:spcPct val="50000"/>
                </a:spcBef>
                <a:spcAft>
                  <a:spcPct val="0"/>
                </a:spcAft>
                <a:buClrTx/>
                <a:defRPr/>
              </a:pPr>
              <a:r>
                <a:rPr lang="en-US" sz="1050" dirty="0">
                  <a:solidFill>
                    <a:prstClr val="black"/>
                  </a:solidFill>
                  <a:latin typeface="Calibri"/>
                  <a:ea typeface="ＭＳ Ｐゴシック" pitchFamily="-97" charset="-128"/>
                  <a:cs typeface="+mn-cs"/>
                </a:rPr>
                <a:t>4096-dim</a:t>
              </a:r>
            </a:p>
          </p:txBody>
        </p:sp>
      </p:grpSp>
      <p:sp>
        <p:nvSpPr>
          <p:cNvPr id="89" name="TextBox 88"/>
          <p:cNvSpPr txBox="1"/>
          <p:nvPr/>
        </p:nvSpPr>
        <p:spPr>
          <a:xfrm>
            <a:off x="2018436" y="1036906"/>
            <a:ext cx="1245854"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800" dirty="0">
                <a:solidFill>
                  <a:srgbClr val="4F81BD"/>
                </a:solidFill>
                <a:latin typeface="Calibri"/>
                <a:ea typeface="ＭＳ Ｐゴシック" pitchFamily="-97" charset="-128"/>
                <a:cs typeface="+mn-cs"/>
              </a:rPr>
              <a:t>Embedding</a:t>
            </a:r>
          </a:p>
        </p:txBody>
      </p:sp>
      <p:sp>
        <p:nvSpPr>
          <p:cNvPr id="90" name="TextBox 89"/>
          <p:cNvSpPr txBox="1"/>
          <p:nvPr/>
        </p:nvSpPr>
        <p:spPr>
          <a:xfrm>
            <a:off x="1376295" y="3130628"/>
            <a:ext cx="2039341"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800" dirty="0">
                <a:solidFill>
                  <a:srgbClr val="C0504D"/>
                </a:solidFill>
                <a:latin typeface="Calibri"/>
                <a:ea typeface="ＭＳ Ｐゴシック" pitchFamily="-97" charset="-128"/>
                <a:cs typeface="+mn-cs"/>
              </a:rPr>
              <a:t>               Embedding</a:t>
            </a:r>
          </a:p>
        </p:txBody>
      </p:sp>
      <p:sp>
        <p:nvSpPr>
          <p:cNvPr id="98" name="TextBox 97"/>
          <p:cNvSpPr txBox="1"/>
          <p:nvPr/>
        </p:nvSpPr>
        <p:spPr>
          <a:xfrm>
            <a:off x="1421564" y="3543300"/>
            <a:ext cx="2863284" cy="30008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350" i="1" dirty="0">
                <a:solidFill>
                  <a:prstClr val="black"/>
                </a:solidFill>
                <a:latin typeface="Calibri"/>
                <a:ea typeface="ＭＳ Ｐゴシック" pitchFamily="-97" charset="-128"/>
                <a:cs typeface="+mn-cs"/>
              </a:rPr>
              <a:t>“How many horses are in this image?”</a:t>
            </a:r>
          </a:p>
        </p:txBody>
      </p:sp>
      <p:sp>
        <p:nvSpPr>
          <p:cNvPr id="108" name="Rectangle 107"/>
          <p:cNvSpPr/>
          <p:nvPr/>
        </p:nvSpPr>
        <p:spPr bwMode="auto">
          <a:xfrm>
            <a:off x="5543550" y="1657350"/>
            <a:ext cx="367051" cy="685800"/>
          </a:xfrm>
          <a:prstGeom prst="rect">
            <a:avLst/>
          </a:prstGeom>
          <a:noFill/>
          <a:ln w="1587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grpSp>
        <p:nvGrpSpPr>
          <p:cNvPr id="114" name="Group 113"/>
          <p:cNvGrpSpPr/>
          <p:nvPr/>
        </p:nvGrpSpPr>
        <p:grpSpPr>
          <a:xfrm>
            <a:off x="6007375" y="914400"/>
            <a:ext cx="1985832" cy="2286000"/>
            <a:chOff x="6485833" y="1219200"/>
            <a:chExt cx="2647776" cy="30480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pic>
          <p:nvPicPr>
            <p:cNvPr id="111" name="Picture 110"/>
            <p:cNvPicPr>
              <a:picLocks noChangeAspect="1"/>
            </p:cNvPicPr>
            <p:nvPr/>
          </p:nvPicPr>
          <p:blipFill>
            <a:blip r:embed="rId6"/>
            <a:stretch>
              <a:fillRect/>
            </a:stretch>
          </p:blipFill>
          <p:spPr>
            <a:xfrm>
              <a:off x="7315200" y="2667000"/>
              <a:ext cx="1818409" cy="1600200"/>
            </a:xfrm>
            <a:prstGeom prst="rect">
              <a:avLst/>
            </a:prstGeom>
          </p:spPr>
        </p:pic>
        <p:sp>
          <p:nvSpPr>
            <p:cNvPr id="113" name="TextBox 112"/>
            <p:cNvSpPr txBox="1"/>
            <p:nvPr/>
          </p:nvSpPr>
          <p:spPr>
            <a:xfrm>
              <a:off x="6854840" y="1219200"/>
              <a:ext cx="2233947" cy="1046440"/>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500" dirty="0">
                  <a:solidFill>
                    <a:prstClr val="black"/>
                  </a:solidFill>
                  <a:latin typeface="Calibri"/>
                  <a:ea typeface="ＭＳ Ｐゴシック" pitchFamily="-97" charset="-128"/>
                  <a:cs typeface="+mn-cs"/>
                </a:rPr>
                <a:t>Neural Network </a:t>
              </a:r>
              <a:br>
                <a:rPr lang="en-US" sz="1500" dirty="0">
                  <a:solidFill>
                    <a:prstClr val="black"/>
                  </a:solidFill>
                  <a:latin typeface="Calibri"/>
                  <a:ea typeface="ＭＳ Ｐゴシック" pitchFamily="-97" charset="-128"/>
                  <a:cs typeface="+mn-cs"/>
                </a:rPr>
              </a:br>
              <a:r>
                <a:rPr lang="en-US" sz="1500" dirty="0" err="1">
                  <a:solidFill>
                    <a:prstClr val="black"/>
                  </a:solidFill>
                  <a:latin typeface="Calibri"/>
                  <a:ea typeface="ＭＳ Ｐゴシック" pitchFamily="-97" charset="-128"/>
                  <a:cs typeface="+mn-cs"/>
                </a:rPr>
                <a:t>Softmax</a:t>
              </a:r>
              <a:r>
                <a:rPr lang="en-US" sz="1500" dirty="0">
                  <a:solidFill>
                    <a:prstClr val="black"/>
                  </a:solidFill>
                  <a:latin typeface="Calibri"/>
                  <a:ea typeface="ＭＳ Ｐゴシック" pitchFamily="-97" charset="-128"/>
                  <a:cs typeface="+mn-cs"/>
                </a:rPr>
                <a:t> </a:t>
              </a:r>
              <a:br>
                <a:rPr lang="en-US" sz="1500" dirty="0">
                  <a:solidFill>
                    <a:prstClr val="black"/>
                  </a:solidFill>
                  <a:latin typeface="Calibri"/>
                  <a:ea typeface="ＭＳ Ｐゴシック" pitchFamily="-97" charset="-128"/>
                  <a:cs typeface="+mn-cs"/>
                </a:rPr>
              </a:br>
              <a:r>
                <a:rPr lang="en-US" sz="1500" dirty="0">
                  <a:solidFill>
                    <a:prstClr val="black"/>
                  </a:solidFill>
                  <a:latin typeface="Calibri"/>
                  <a:ea typeface="ＭＳ Ｐゴシック" pitchFamily="-97" charset="-128"/>
                  <a:cs typeface="+mn-cs"/>
                </a:rPr>
                <a:t>over top K answers</a:t>
              </a:r>
            </a:p>
          </p:txBody>
        </p:sp>
      </p:grpSp>
      <p:sp>
        <p:nvSpPr>
          <p:cNvPr id="102" name="TextBox 101"/>
          <p:cNvSpPr txBox="1"/>
          <p:nvPr/>
        </p:nvSpPr>
        <p:spPr>
          <a:xfrm>
            <a:off x="1318137" y="1028700"/>
            <a:ext cx="761747"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800" dirty="0">
                <a:solidFill>
                  <a:srgbClr val="4F81BD"/>
                </a:solidFill>
                <a:latin typeface="Calibri"/>
                <a:ea typeface="ＭＳ Ｐゴシック" pitchFamily="-97" charset="-128"/>
                <a:cs typeface="+mn-cs"/>
              </a:rPr>
              <a:t>Image</a:t>
            </a:r>
          </a:p>
        </p:txBody>
      </p:sp>
      <p:sp>
        <p:nvSpPr>
          <p:cNvPr id="103" name="TextBox 102"/>
          <p:cNvSpPr txBox="1"/>
          <p:nvPr/>
        </p:nvSpPr>
        <p:spPr>
          <a:xfrm>
            <a:off x="1263907" y="3136553"/>
            <a:ext cx="1146469" cy="369332"/>
          </a:xfrm>
          <a:prstGeom prst="rect">
            <a:avLst/>
          </a:prstGeom>
          <a:noFill/>
        </p:spPr>
        <p:txBody>
          <a:bodyPr wrap="none" rtlCol="0">
            <a:spAutoFit/>
          </a:bodyPr>
          <a:lstStyle/>
          <a:p>
            <a:pPr algn="ctr" defTabSz="685800" eaLnBrk="0" fontAlgn="base" hangingPunct="0">
              <a:spcBef>
                <a:spcPct val="50000"/>
              </a:spcBef>
              <a:spcAft>
                <a:spcPct val="0"/>
              </a:spcAft>
              <a:buClrTx/>
              <a:defRPr/>
            </a:pPr>
            <a:r>
              <a:rPr lang="en-US" sz="1800" dirty="0">
                <a:solidFill>
                  <a:srgbClr val="C0504D"/>
                </a:solidFill>
                <a:latin typeface="Calibri"/>
                <a:ea typeface="ＭＳ Ｐゴシック" pitchFamily="-97" charset="-128"/>
                <a:cs typeface="+mn-cs"/>
              </a:rPr>
              <a:t>Question  </a:t>
            </a:r>
          </a:p>
        </p:txBody>
      </p:sp>
      <p:sp>
        <p:nvSpPr>
          <p:cNvPr id="112" name="Rectangle 111"/>
          <p:cNvSpPr/>
          <p:nvPr/>
        </p:nvSpPr>
        <p:spPr bwMode="auto">
          <a:xfrm>
            <a:off x="30289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5" name="Rectangle 114"/>
          <p:cNvSpPr/>
          <p:nvPr/>
        </p:nvSpPr>
        <p:spPr bwMode="auto">
          <a:xfrm>
            <a:off x="36004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6" name="Rectangle 115"/>
          <p:cNvSpPr/>
          <p:nvPr/>
        </p:nvSpPr>
        <p:spPr bwMode="auto">
          <a:xfrm>
            <a:off x="41719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7" name="Rectangle 116"/>
          <p:cNvSpPr/>
          <p:nvPr/>
        </p:nvSpPr>
        <p:spPr bwMode="auto">
          <a:xfrm>
            <a:off x="53149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18" name="Rectangle 117"/>
          <p:cNvSpPr/>
          <p:nvPr/>
        </p:nvSpPr>
        <p:spPr bwMode="auto">
          <a:xfrm>
            <a:off x="4743450" y="3886200"/>
            <a:ext cx="285750" cy="7429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cxnSp>
        <p:nvCxnSpPr>
          <p:cNvPr id="119" name="Straight Arrow Connector 118"/>
          <p:cNvCxnSpPr>
            <a:stCxn id="112" idx="3"/>
            <a:endCxn id="115" idx="1"/>
          </p:cNvCxnSpPr>
          <p:nvPr/>
        </p:nvCxnSpPr>
        <p:spPr bwMode="auto">
          <a:xfrm>
            <a:off x="3314700" y="4257675"/>
            <a:ext cx="2857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0" name="Straight Arrow Connector 119"/>
          <p:cNvCxnSpPr>
            <a:stCxn id="115" idx="3"/>
            <a:endCxn id="116" idx="1"/>
          </p:cNvCxnSpPr>
          <p:nvPr/>
        </p:nvCxnSpPr>
        <p:spPr bwMode="auto">
          <a:xfrm>
            <a:off x="3886200" y="4257675"/>
            <a:ext cx="2857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a:stCxn id="116" idx="3"/>
            <a:endCxn id="118" idx="1"/>
          </p:cNvCxnSpPr>
          <p:nvPr/>
        </p:nvCxnSpPr>
        <p:spPr bwMode="auto">
          <a:xfrm>
            <a:off x="4457700" y="4257675"/>
            <a:ext cx="2857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2" name="Straight Arrow Connector 121"/>
          <p:cNvCxnSpPr>
            <a:stCxn id="118" idx="3"/>
            <a:endCxn id="117" idx="1"/>
          </p:cNvCxnSpPr>
          <p:nvPr/>
        </p:nvCxnSpPr>
        <p:spPr bwMode="auto">
          <a:xfrm>
            <a:off x="5029200" y="4257675"/>
            <a:ext cx="28575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Curved Connector 122"/>
          <p:cNvCxnSpPr>
            <a:stCxn id="117" idx="3"/>
          </p:cNvCxnSpPr>
          <p:nvPr/>
        </p:nvCxnSpPr>
        <p:spPr bwMode="auto">
          <a:xfrm flipV="1">
            <a:off x="5600700" y="2942706"/>
            <a:ext cx="425192" cy="1314970"/>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07" name="Rectangle 106"/>
          <p:cNvSpPr/>
          <p:nvPr/>
        </p:nvSpPr>
        <p:spPr bwMode="auto">
          <a:xfrm>
            <a:off x="5248644" y="3810502"/>
            <a:ext cx="409206" cy="882329"/>
          </a:xfrm>
          <a:prstGeom prst="rect">
            <a:avLst/>
          </a:prstGeom>
          <a:noFill/>
          <a:ln w="1587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50000"/>
              </a:spcBef>
              <a:spcAft>
                <a:spcPct val="0"/>
              </a:spcAft>
              <a:buClrTx/>
              <a:defRPr/>
            </a:pPr>
            <a:endParaRPr lang="en-US" sz="900">
              <a:solidFill>
                <a:prstClr val="black"/>
              </a:solidFill>
              <a:latin typeface="Calibri"/>
              <a:ea typeface="ＭＳ Ｐゴシック" pitchFamily="-112" charset="-128"/>
              <a:cs typeface="ＭＳ Ｐゴシック" pitchFamily="-112" charset="-128"/>
            </a:endParaRPr>
          </a:p>
        </p:txBody>
      </p:sp>
      <p:sp>
        <p:nvSpPr>
          <p:cNvPr id="124" name="TextBox 123"/>
          <p:cNvSpPr txBox="1"/>
          <p:nvPr/>
        </p:nvSpPr>
        <p:spPr>
          <a:xfrm>
            <a:off x="5019627" y="3566383"/>
            <a:ext cx="914070" cy="253916"/>
          </a:xfrm>
          <a:prstGeom prst="rect">
            <a:avLst/>
          </a:prstGeom>
          <a:noFill/>
        </p:spPr>
        <p:txBody>
          <a:bodyPr wrap="square" rtlCol="0">
            <a:spAutoFit/>
          </a:bodyPr>
          <a:lstStyle/>
          <a:p>
            <a:pPr algn="ctr" defTabSz="685800" eaLnBrk="0" fontAlgn="base" hangingPunct="0">
              <a:spcBef>
                <a:spcPct val="50000"/>
              </a:spcBef>
              <a:spcAft>
                <a:spcPct val="0"/>
              </a:spcAft>
              <a:buClrTx/>
              <a:defRPr/>
            </a:pPr>
            <a:r>
              <a:rPr lang="en-US" sz="1050" dirty="0">
                <a:solidFill>
                  <a:prstClr val="black"/>
                </a:solidFill>
                <a:latin typeface="Calibri"/>
                <a:ea typeface="ＭＳ Ｐゴシック" pitchFamily="-97" charset="-128"/>
                <a:cs typeface="+mn-cs"/>
              </a:rPr>
              <a:t>1024-dim</a:t>
            </a:r>
          </a:p>
        </p:txBody>
      </p:sp>
      <p:sp>
        <p:nvSpPr>
          <p:cNvPr id="127" name="TextBox 126"/>
          <p:cNvSpPr txBox="1"/>
          <p:nvPr/>
        </p:nvSpPr>
        <p:spPr>
          <a:xfrm>
            <a:off x="1143001" y="4935751"/>
            <a:ext cx="3187091" cy="230832"/>
          </a:xfrm>
          <a:prstGeom prst="rect">
            <a:avLst/>
          </a:prstGeom>
          <a:noFill/>
        </p:spPr>
        <p:txBody>
          <a:bodyPr wrap="none" rtlCol="0">
            <a:spAutoFit/>
          </a:bodyPr>
          <a:lstStyle/>
          <a:p>
            <a:pPr lvl="0">
              <a:defRPr/>
            </a:pPr>
            <a:r>
              <a:rPr lang="en-US" sz="900" kern="1200" dirty="0">
                <a:solidFill>
                  <a:prstClr val="black"/>
                </a:solidFill>
                <a:latin typeface="Calibri"/>
                <a:ea typeface="+mn-ea"/>
                <a:cs typeface="+mn-cs"/>
              </a:rPr>
              <a:t>Agrawal et al., “</a:t>
            </a:r>
            <a:r>
              <a:rPr lang="en-US" sz="900" dirty="0">
                <a:hlinkClick r:id="rId7"/>
              </a:rPr>
              <a:t>VQA: Visual Question Answering</a:t>
            </a:r>
            <a:r>
              <a:rPr lang="en-US" sz="900" kern="1200" dirty="0">
                <a:solidFill>
                  <a:prstClr val="black"/>
                </a:solidFill>
                <a:latin typeface="Calibri"/>
                <a:ea typeface="+mn-ea"/>
                <a:cs typeface="+mn-cs"/>
              </a:rPr>
              <a:t>”, ICCV 2015</a:t>
            </a:r>
          </a:p>
        </p:txBody>
      </p:sp>
      <p:sp>
        <p:nvSpPr>
          <p:cNvPr id="2" name="TextBox 1">
            <a:extLst>
              <a:ext uri="{FF2B5EF4-FFF2-40B4-BE49-F238E27FC236}">
                <a16:creationId xmlns:a16="http://schemas.microsoft.com/office/drawing/2014/main" id="{4371594A-6AEB-4B13-A743-04A7AAC625BB}"/>
              </a:ext>
            </a:extLst>
          </p:cNvPr>
          <p:cNvSpPr txBox="1"/>
          <p:nvPr/>
        </p:nvSpPr>
        <p:spPr>
          <a:xfrm>
            <a:off x="2324744" y="4119176"/>
            <a:ext cx="478016" cy="253916"/>
          </a:xfrm>
          <a:prstGeom prst="rect">
            <a:avLst/>
          </a:prstGeom>
          <a:noFill/>
        </p:spPr>
        <p:txBody>
          <a:bodyPr wrap="none" rtlCol="0">
            <a:spAutoFit/>
          </a:bodyPr>
          <a:lstStyle/>
          <a:p>
            <a:r>
              <a:rPr lang="en-US" sz="1050" dirty="0"/>
              <a:t>RNN</a:t>
            </a:r>
          </a:p>
        </p:txBody>
      </p:sp>
      <p:sp>
        <p:nvSpPr>
          <p:cNvPr id="3" name="Slide Number Placeholder 2">
            <a:extLst>
              <a:ext uri="{FF2B5EF4-FFF2-40B4-BE49-F238E27FC236}">
                <a16:creationId xmlns:a16="http://schemas.microsoft.com/office/drawing/2014/main" id="{2DCDFB0F-F5FD-4E56-8BB8-4EFE4BD73CFB}"/>
              </a:ext>
            </a:extLst>
          </p:cNvPr>
          <p:cNvSpPr>
            <a:spLocks noGrp="1"/>
          </p:cNvSpPr>
          <p:nvPr>
            <p:ph type="sldNum" sz="quarter" idx="7"/>
          </p:nvPr>
        </p:nvSpPr>
        <p:spPr>
          <a:xfrm>
            <a:off x="6583680" y="6377941"/>
            <a:ext cx="2103120" cy="276999"/>
          </a:xfrm>
          <a:prstGeom prst="rect">
            <a:avLst/>
          </a:prstGeom>
        </p:spPr>
        <p:txBody>
          <a:bodyPr wrap="square" lIns="0" tIns="0" rIns="0" bIns="0">
            <a:spAutoFit/>
          </a:bodyP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102</a:t>
            </a:fld>
            <a:endParaRPr lang="en-US"/>
          </a:p>
        </p:txBody>
      </p:sp>
      <p:sp>
        <p:nvSpPr>
          <p:cNvPr id="4" name="Slide Number Placeholder 3">
            <a:extLst>
              <a:ext uri="{FF2B5EF4-FFF2-40B4-BE49-F238E27FC236}">
                <a16:creationId xmlns:a16="http://schemas.microsoft.com/office/drawing/2014/main" id="{52BF16F2-5365-3B94-F595-9A22B7E6B7D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102</a:t>
            </a:fld>
            <a:endParaRPr lang="en-US" sz="1600">
              <a:solidFill>
                <a:schemeClr val="bg1"/>
              </a:solidFill>
            </a:endParaRPr>
          </a:p>
        </p:txBody>
      </p:sp>
      <p:sp>
        <p:nvSpPr>
          <p:cNvPr id="88" name="Title 8">
            <a:extLst>
              <a:ext uri="{FF2B5EF4-FFF2-40B4-BE49-F238E27FC236}">
                <a16:creationId xmlns:a16="http://schemas.microsoft.com/office/drawing/2014/main" id="{80E70F55-0A57-F1AD-26A0-2F099D1D7CA5}"/>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Visual Question Answering (VQA)</a:t>
            </a:r>
            <a:endParaRPr lang="en-US" dirty="0"/>
          </a:p>
        </p:txBody>
      </p:sp>
    </p:spTree>
    <p:extLst>
      <p:ext uri="{BB962C8B-B14F-4D97-AF65-F5344CB8AC3E}">
        <p14:creationId xmlns:p14="http://schemas.microsoft.com/office/powerpoint/2010/main" val="24690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108" grpId="0" animBg="1"/>
      <p:bldP spid="112" grpId="0" animBg="1"/>
      <p:bldP spid="115" grpId="0" animBg="1"/>
      <p:bldP spid="116" grpId="0" animBg="1"/>
      <p:bldP spid="117" grpId="0" animBg="1"/>
      <p:bldP spid="118" grpId="0" animBg="1"/>
      <p:bldP spid="107" grpId="0" animBg="1"/>
      <p:bldP spid="124" grpId="0"/>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a:xfrm>
            <a:off x="1485900" y="1200150"/>
            <a:ext cx="6172200" cy="3666818"/>
          </a:xfrm>
        </p:spPr>
        <p:txBody>
          <a:bodyPr>
            <a:normAutofit/>
          </a:bodyPr>
          <a:lstStyle/>
          <a:p>
            <a:r>
              <a:rPr lang="en-US" dirty="0"/>
              <a:t>Language and vision</a:t>
            </a:r>
          </a:p>
          <a:p>
            <a:pPr lvl="1"/>
            <a:r>
              <a:rPr lang="en-US" dirty="0"/>
              <a:t>Application: Image and video captioning</a:t>
            </a:r>
          </a:p>
          <a:p>
            <a:pPr lvl="1"/>
            <a:r>
              <a:rPr lang="en-US" dirty="0"/>
              <a:t>Tool: Recurrent neural networks</a:t>
            </a:r>
          </a:p>
          <a:p>
            <a:pPr lvl="1"/>
            <a:r>
              <a:rPr lang="en-US" dirty="0"/>
              <a:t>Tool: Transformers</a:t>
            </a:r>
          </a:p>
          <a:p>
            <a:pPr lvl="1"/>
            <a:r>
              <a:rPr lang="en-US" dirty="0"/>
              <a:t>Application: Visual question answering</a:t>
            </a:r>
          </a:p>
          <a:p>
            <a:r>
              <a:rPr lang="en-US" dirty="0"/>
              <a:t>Motion and video</a:t>
            </a:r>
          </a:p>
          <a:p>
            <a:pPr lvl="1"/>
            <a:r>
              <a:rPr lang="en-US" dirty="0"/>
              <a:t>Video classification</a:t>
            </a:r>
          </a:p>
          <a:p>
            <a:pPr lvl="1"/>
            <a:r>
              <a:rPr lang="en-US" dirty="0"/>
              <a:t>Measuring motion</a:t>
            </a:r>
          </a:p>
          <a:p>
            <a:pPr lvl="1"/>
            <a:r>
              <a:rPr lang="en-US" dirty="0"/>
              <a:t>Tracking objects</a:t>
            </a:r>
          </a:p>
          <a:p>
            <a:pPr lvl="1"/>
            <a:endParaRPr lang="en-US" dirty="0"/>
          </a:p>
        </p:txBody>
      </p:sp>
      <p:sp>
        <p:nvSpPr>
          <p:cNvPr id="6" name="Slide Number Placeholder 3">
            <a:extLst>
              <a:ext uri="{FF2B5EF4-FFF2-40B4-BE49-F238E27FC236}">
                <a16:creationId xmlns:a16="http://schemas.microsoft.com/office/drawing/2014/main" id="{5DD72C10-14D8-FCB2-F061-D6ACFA71A42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103</a:t>
            </a:fld>
            <a:endParaRPr lang="en-US" sz="1600">
              <a:solidFill>
                <a:schemeClr val="bg1"/>
              </a:solidFill>
            </a:endParaRPr>
          </a:p>
        </p:txBody>
      </p:sp>
    </p:spTree>
    <p:extLst>
      <p:ext uri="{BB962C8B-B14F-4D97-AF65-F5344CB8AC3E}">
        <p14:creationId xmlns:p14="http://schemas.microsoft.com/office/powerpoint/2010/main" val="10867836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C6D6ECA-7775-A2DD-9014-7303985DBBCD}"/>
              </a:ext>
            </a:extLst>
          </p:cNvPr>
          <p:cNvSpPr>
            <a:spLocks noGrp="1"/>
          </p:cNvSpPr>
          <p:nvPr>
            <p:ph type="title"/>
          </p:nvPr>
        </p:nvSpPr>
        <p:spPr/>
        <p:txBody>
          <a:bodyPr/>
          <a:lstStyle/>
          <a:p>
            <a:r>
              <a:rPr lang="en-US" spc="-8" dirty="0"/>
              <a:t>Video</a:t>
            </a:r>
            <a:r>
              <a:rPr lang="en-US" spc="26" dirty="0"/>
              <a:t> </a:t>
            </a:r>
            <a:r>
              <a:rPr lang="en-US" dirty="0">
                <a:latin typeface="Arial"/>
                <a:cs typeface="Arial"/>
              </a:rPr>
              <a:t>Classification</a:t>
            </a:r>
            <a:endParaRPr lang="en-US" dirty="0"/>
          </a:p>
        </p:txBody>
      </p:sp>
      <p:sp>
        <p:nvSpPr>
          <p:cNvPr id="3" name="object 3"/>
          <p:cNvSpPr txBox="1"/>
          <p:nvPr/>
        </p:nvSpPr>
        <p:spPr>
          <a:xfrm>
            <a:off x="1829914" y="3184454"/>
            <a:ext cx="1385411" cy="563616"/>
          </a:xfrm>
          <a:prstGeom prst="rect">
            <a:avLst/>
          </a:prstGeom>
        </p:spPr>
        <p:txBody>
          <a:bodyPr vert="horz" wrap="square" lIns="0" tIns="9525" rIns="0" bIns="0" rtlCol="0">
            <a:spAutoFit/>
          </a:bodyPr>
          <a:lstStyle/>
          <a:p>
            <a:pPr marL="9525" marR="3810" indent="92392">
              <a:spcBef>
                <a:spcPts val="75"/>
              </a:spcBef>
            </a:pPr>
            <a:r>
              <a:rPr sz="1800" spc="-4" dirty="0">
                <a:solidFill>
                  <a:prstClr val="black"/>
                </a:solidFill>
              </a:rPr>
              <a:t>Input </a:t>
            </a:r>
            <a:r>
              <a:rPr sz="1800" dirty="0">
                <a:solidFill>
                  <a:prstClr val="black"/>
                </a:solidFill>
              </a:rPr>
              <a:t>video:  T x 3 x H x</a:t>
            </a:r>
            <a:r>
              <a:rPr sz="1800" spc="-131" dirty="0">
                <a:solidFill>
                  <a:prstClr val="black"/>
                </a:solidFill>
              </a:rPr>
              <a:t> </a:t>
            </a:r>
            <a:r>
              <a:rPr sz="1800" dirty="0">
                <a:solidFill>
                  <a:prstClr val="black"/>
                </a:solidFill>
              </a:rPr>
              <a:t>W</a:t>
            </a:r>
            <a:endParaRPr sz="1800">
              <a:solidFill>
                <a:prstClr val="black"/>
              </a:solidFill>
            </a:endParaRPr>
          </a:p>
        </p:txBody>
      </p:sp>
      <p:grpSp>
        <p:nvGrpSpPr>
          <p:cNvPr id="4" name="object 4"/>
          <p:cNvGrpSpPr/>
          <p:nvPr/>
        </p:nvGrpSpPr>
        <p:grpSpPr>
          <a:xfrm>
            <a:off x="4039570" y="2407786"/>
            <a:ext cx="1173004" cy="328136"/>
            <a:chOff x="3862092" y="2353130"/>
            <a:chExt cx="1564005" cy="437515"/>
          </a:xfrm>
        </p:grpSpPr>
        <p:sp>
          <p:nvSpPr>
            <p:cNvPr id="5" name="object 5"/>
            <p:cNvSpPr/>
            <p:nvPr/>
          </p:nvSpPr>
          <p:spPr>
            <a:xfrm>
              <a:off x="3862092" y="2571744"/>
              <a:ext cx="1052195" cy="0"/>
            </a:xfrm>
            <a:custGeom>
              <a:avLst/>
              <a:gdLst/>
              <a:ahLst/>
              <a:cxnLst/>
              <a:rect l="l" t="t" r="r" b="b"/>
              <a:pathLst>
                <a:path w="1052195">
                  <a:moveTo>
                    <a:pt x="0" y="0"/>
                  </a:moveTo>
                  <a:lnTo>
                    <a:pt x="1051772" y="0"/>
                  </a:lnTo>
                </a:path>
              </a:pathLst>
            </a:custGeom>
            <a:ln w="101599">
              <a:solidFill>
                <a:srgbClr val="000000"/>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4913865" y="2403930"/>
              <a:ext cx="461645" cy="335915"/>
            </a:xfrm>
            <a:custGeom>
              <a:avLst/>
              <a:gdLst/>
              <a:ahLst/>
              <a:cxnLst/>
              <a:rect l="l" t="t" r="r" b="b"/>
              <a:pathLst>
                <a:path w="461645" h="335914">
                  <a:moveTo>
                    <a:pt x="0" y="335639"/>
                  </a:moveTo>
                  <a:lnTo>
                    <a:pt x="0" y="0"/>
                  </a:lnTo>
                  <a:lnTo>
                    <a:pt x="461074" y="167814"/>
                  </a:lnTo>
                  <a:lnTo>
                    <a:pt x="0" y="33563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7" name="object 7"/>
            <p:cNvSpPr/>
            <p:nvPr/>
          </p:nvSpPr>
          <p:spPr>
            <a:xfrm>
              <a:off x="4913865" y="2403930"/>
              <a:ext cx="461645" cy="335915"/>
            </a:xfrm>
            <a:custGeom>
              <a:avLst/>
              <a:gdLst/>
              <a:ahLst/>
              <a:cxnLst/>
              <a:rect l="l" t="t" r="r" b="b"/>
              <a:pathLst>
                <a:path w="461645" h="335914">
                  <a:moveTo>
                    <a:pt x="0" y="335639"/>
                  </a:moveTo>
                  <a:lnTo>
                    <a:pt x="461074" y="167814"/>
                  </a:lnTo>
                  <a:lnTo>
                    <a:pt x="0" y="0"/>
                  </a:lnTo>
                  <a:lnTo>
                    <a:pt x="0" y="335639"/>
                  </a:lnTo>
                  <a:close/>
                </a:path>
              </a:pathLst>
            </a:custGeom>
            <a:ln w="101599">
              <a:solidFill>
                <a:srgbClr val="000000"/>
              </a:solidFill>
            </a:ln>
          </p:spPr>
          <p:txBody>
            <a:bodyPr wrap="square" lIns="0" tIns="0" rIns="0" bIns="0" rtlCol="0"/>
            <a:lstStyle/>
            <a:p>
              <a:endParaRPr sz="1050">
                <a:solidFill>
                  <a:prstClr val="black"/>
                </a:solidFill>
                <a:latin typeface="Calibri"/>
              </a:endParaRPr>
            </a:p>
          </p:txBody>
        </p:sp>
      </p:grpSp>
      <p:sp>
        <p:nvSpPr>
          <p:cNvPr id="8" name="object 8"/>
          <p:cNvSpPr/>
          <p:nvPr/>
        </p:nvSpPr>
        <p:spPr>
          <a:xfrm>
            <a:off x="1652066" y="1865759"/>
            <a:ext cx="1742216" cy="130877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9" name="object 9"/>
          <p:cNvSpPr txBox="1"/>
          <p:nvPr/>
        </p:nvSpPr>
        <p:spPr>
          <a:xfrm>
            <a:off x="5804472" y="1723890"/>
            <a:ext cx="1203484" cy="1567737"/>
          </a:xfrm>
          <a:prstGeom prst="rect">
            <a:avLst/>
          </a:prstGeom>
        </p:spPr>
        <p:txBody>
          <a:bodyPr vert="horz" wrap="square" lIns="0" tIns="9525" rIns="0" bIns="0" rtlCol="0">
            <a:spAutoFit/>
          </a:bodyPr>
          <a:lstStyle/>
          <a:p>
            <a:pPr marL="9525" marR="3810">
              <a:spcBef>
                <a:spcPts val="75"/>
              </a:spcBef>
            </a:pPr>
            <a:r>
              <a:rPr sz="2025" spc="-4" dirty="0">
                <a:solidFill>
                  <a:prstClr val="black"/>
                </a:solidFill>
              </a:rPr>
              <a:t>Swimming  </a:t>
            </a:r>
            <a:r>
              <a:rPr sz="2025" b="1" spc="-4" dirty="0">
                <a:solidFill>
                  <a:prstClr val="black"/>
                </a:solidFill>
              </a:rPr>
              <a:t>Running  </a:t>
            </a:r>
            <a:r>
              <a:rPr sz="2025" dirty="0">
                <a:solidFill>
                  <a:prstClr val="black"/>
                </a:solidFill>
              </a:rPr>
              <a:t>Jumping  </a:t>
            </a:r>
            <a:r>
              <a:rPr sz="2025" spc="-4" dirty="0">
                <a:solidFill>
                  <a:prstClr val="black"/>
                </a:solidFill>
              </a:rPr>
              <a:t>Eating  Standing</a:t>
            </a:r>
            <a:endParaRPr sz="2025">
              <a:solidFill>
                <a:prstClr val="black"/>
              </a:solidFill>
            </a:endParaRPr>
          </a:p>
        </p:txBody>
      </p:sp>
      <p:sp>
        <p:nvSpPr>
          <p:cNvPr id="10" name="object 10"/>
          <p:cNvSpPr txBox="1"/>
          <p:nvPr/>
        </p:nvSpPr>
        <p:spPr>
          <a:xfrm>
            <a:off x="6735386" y="4057446"/>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11" name="object 11"/>
          <p:cNvSpPr txBox="1"/>
          <p:nvPr/>
        </p:nvSpPr>
        <p:spPr>
          <a:xfrm>
            <a:off x="1197768" y="4092576"/>
            <a:ext cx="2696528" cy="301910"/>
          </a:xfrm>
          <a:prstGeom prst="rect">
            <a:avLst/>
          </a:prstGeom>
        </p:spPr>
        <p:txBody>
          <a:bodyPr vert="horz" wrap="square" lIns="0" tIns="2381" rIns="0" bIns="0" rtlCol="0">
            <a:spAutoFit/>
          </a:bodyPr>
          <a:lstStyle/>
          <a:p>
            <a:pPr marL="9525">
              <a:spcBef>
                <a:spcPts val="19"/>
              </a:spcBef>
            </a:pPr>
            <a:r>
              <a:rPr sz="563" u="sng" spc="-4" dirty="0">
                <a:solidFill>
                  <a:prstClr val="black"/>
                </a:solidFill>
                <a:uFill>
                  <a:solidFill>
                    <a:srgbClr val="000000"/>
                  </a:solidFill>
                </a:uFill>
              </a:rPr>
              <a:t>Running </a:t>
            </a:r>
            <a:r>
              <a:rPr sz="563" u="sng" dirty="0">
                <a:solidFill>
                  <a:prstClr val="black"/>
                </a:solidFill>
                <a:uFill>
                  <a:solidFill>
                    <a:srgbClr val="000000"/>
                  </a:solidFill>
                </a:uFill>
              </a:rPr>
              <a:t>video</a:t>
            </a:r>
            <a:r>
              <a:rPr sz="563" dirty="0">
                <a:solidFill>
                  <a:prstClr val="black"/>
                </a:solidFill>
              </a:rPr>
              <a:t> </a:t>
            </a:r>
            <a:r>
              <a:rPr sz="563" spc="-4" dirty="0">
                <a:solidFill>
                  <a:prstClr val="black"/>
                </a:solidFill>
              </a:rPr>
              <a:t>is in the </a:t>
            </a:r>
            <a:r>
              <a:rPr sz="563" u="sng" spc="-4" dirty="0">
                <a:solidFill>
                  <a:prstClr val="black"/>
                </a:solidFill>
                <a:uFill>
                  <a:solidFill>
                    <a:srgbClr val="000000"/>
                  </a:solidFill>
                </a:uFill>
              </a:rPr>
              <a:t>public domain</a:t>
            </a:r>
            <a:endParaRPr sz="563">
              <a:solidFill>
                <a:prstClr val="black"/>
              </a:solidFill>
            </a:endParaRPr>
          </a:p>
          <a:p>
            <a:pPr marL="63341">
              <a:spcBef>
                <a:spcPts val="353"/>
              </a:spcBef>
            </a:pPr>
            <a:r>
              <a:rPr sz="1050" spc="-4" dirty="0">
                <a:solidFill>
                  <a:srgbClr val="FFFFFF"/>
                </a:solidFill>
              </a:rPr>
              <a:t>Fei-Fei Li, </a:t>
            </a:r>
            <a:r>
              <a:rPr sz="1050" spc="-19" dirty="0">
                <a:solidFill>
                  <a:srgbClr val="FFFFFF"/>
                </a:solidFill>
              </a:rPr>
              <a:t>Yunzhu </a:t>
            </a:r>
            <a:r>
              <a:rPr sz="1050" spc="-4" dirty="0">
                <a:solidFill>
                  <a:srgbClr val="FFFFFF"/>
                </a:solidFill>
              </a:rPr>
              <a:t>Li, Ruohan</a:t>
            </a:r>
            <a:r>
              <a:rPr sz="1050" spc="-53" dirty="0">
                <a:solidFill>
                  <a:srgbClr val="FFFFFF"/>
                </a:solidFill>
              </a:rPr>
              <a:t> </a:t>
            </a:r>
            <a:r>
              <a:rPr sz="1050" spc="-4" dirty="0">
                <a:solidFill>
                  <a:srgbClr val="FFFFFF"/>
                </a:solidFill>
              </a:rPr>
              <a:t>Gao</a:t>
            </a:r>
            <a:endParaRPr sz="1050">
              <a:solidFill>
                <a:prstClr val="black"/>
              </a:solidFill>
            </a:endParaRPr>
          </a:p>
        </p:txBody>
      </p:sp>
      <p:sp>
        <p:nvSpPr>
          <p:cNvPr id="2" name="Slide Number Placeholder 3">
            <a:extLst>
              <a:ext uri="{FF2B5EF4-FFF2-40B4-BE49-F238E27FC236}">
                <a16:creationId xmlns:a16="http://schemas.microsoft.com/office/drawing/2014/main" id="{98C4D69B-8128-659C-25D6-D5D1910B6CB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104</a:t>
            </a:fld>
            <a:endParaRPr lang="en-US" sz="1600">
              <a:solidFill>
                <a:schemeClr val="bg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29914" y="3184454"/>
            <a:ext cx="1385411" cy="563616"/>
          </a:xfrm>
          <a:prstGeom prst="rect">
            <a:avLst/>
          </a:prstGeom>
        </p:spPr>
        <p:txBody>
          <a:bodyPr vert="horz" wrap="square" lIns="0" tIns="9525" rIns="0" bIns="0" rtlCol="0">
            <a:spAutoFit/>
          </a:bodyPr>
          <a:lstStyle/>
          <a:p>
            <a:pPr marL="9525" marR="3810" indent="92392">
              <a:spcBef>
                <a:spcPts val="75"/>
              </a:spcBef>
            </a:pPr>
            <a:r>
              <a:rPr sz="1800" spc="-4" dirty="0">
                <a:solidFill>
                  <a:prstClr val="black"/>
                </a:solidFill>
              </a:rPr>
              <a:t>Input </a:t>
            </a:r>
            <a:r>
              <a:rPr sz="1800" dirty="0">
                <a:solidFill>
                  <a:prstClr val="black"/>
                </a:solidFill>
              </a:rPr>
              <a:t>video:  T x 3 x H x</a:t>
            </a:r>
            <a:r>
              <a:rPr sz="1800" spc="-131" dirty="0">
                <a:solidFill>
                  <a:prstClr val="black"/>
                </a:solidFill>
              </a:rPr>
              <a:t> </a:t>
            </a:r>
            <a:r>
              <a:rPr sz="1800" dirty="0">
                <a:solidFill>
                  <a:prstClr val="black"/>
                </a:solidFill>
              </a:rPr>
              <a:t>W</a:t>
            </a:r>
            <a:endParaRPr sz="1800">
              <a:solidFill>
                <a:prstClr val="black"/>
              </a:solidFill>
            </a:endParaRPr>
          </a:p>
        </p:txBody>
      </p:sp>
      <p:sp>
        <p:nvSpPr>
          <p:cNvPr id="4" name="object 4"/>
          <p:cNvSpPr/>
          <p:nvPr/>
        </p:nvSpPr>
        <p:spPr>
          <a:xfrm>
            <a:off x="1652066" y="1865759"/>
            <a:ext cx="1742216" cy="130877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5" name="object 5"/>
          <p:cNvSpPr txBox="1"/>
          <p:nvPr/>
        </p:nvSpPr>
        <p:spPr>
          <a:xfrm>
            <a:off x="3765527" y="1202378"/>
            <a:ext cx="4921273" cy="1737720"/>
          </a:xfrm>
          <a:prstGeom prst="rect">
            <a:avLst/>
          </a:prstGeom>
        </p:spPr>
        <p:txBody>
          <a:bodyPr vert="horz" wrap="square" lIns="0" tIns="9525" rIns="0" bIns="0" rtlCol="0">
            <a:spAutoFit/>
          </a:bodyPr>
          <a:lstStyle/>
          <a:p>
            <a:pPr marL="9525" marR="953929">
              <a:spcBef>
                <a:spcPts val="75"/>
              </a:spcBef>
            </a:pPr>
            <a:r>
              <a:rPr lang="en-US" sz="1575" spc="-8" dirty="0">
                <a:solidFill>
                  <a:prstClr val="black"/>
                </a:solidFill>
              </a:rPr>
              <a:t>Videos </a:t>
            </a:r>
            <a:r>
              <a:rPr lang="en-US" sz="1575" spc="-4" dirty="0">
                <a:solidFill>
                  <a:prstClr val="black"/>
                </a:solidFill>
              </a:rPr>
              <a:t>are ~30 frames per </a:t>
            </a:r>
            <a:r>
              <a:rPr lang="en-US" sz="1575" dirty="0">
                <a:solidFill>
                  <a:prstClr val="black"/>
                </a:solidFill>
              </a:rPr>
              <a:t>second</a:t>
            </a:r>
            <a:r>
              <a:rPr lang="en-US" sz="1575" spc="-68" dirty="0">
                <a:solidFill>
                  <a:prstClr val="black"/>
                </a:solidFill>
              </a:rPr>
              <a:t> </a:t>
            </a:r>
            <a:r>
              <a:rPr lang="en-US" sz="1575" dirty="0">
                <a:solidFill>
                  <a:prstClr val="black"/>
                </a:solidFill>
              </a:rPr>
              <a:t>(fps)</a:t>
            </a:r>
          </a:p>
          <a:p>
            <a:pPr marL="9525" marR="953929">
              <a:spcBef>
                <a:spcPts val="75"/>
              </a:spcBef>
            </a:pPr>
            <a:endParaRPr lang="en-US" sz="1575" spc="-4" dirty="0">
              <a:solidFill>
                <a:prstClr val="black"/>
              </a:solidFill>
            </a:endParaRPr>
          </a:p>
          <a:p>
            <a:pPr marL="9525" marR="953929">
              <a:spcBef>
                <a:spcPts val="75"/>
              </a:spcBef>
            </a:pPr>
            <a:r>
              <a:rPr sz="1575" spc="-4" dirty="0">
                <a:solidFill>
                  <a:prstClr val="black"/>
                </a:solidFill>
              </a:rPr>
              <a:t>Size of uncompressed</a:t>
            </a:r>
            <a:r>
              <a:rPr sz="1575" spc="-71" dirty="0">
                <a:solidFill>
                  <a:prstClr val="black"/>
                </a:solidFill>
              </a:rPr>
              <a:t> </a:t>
            </a:r>
            <a:r>
              <a:rPr sz="1575" dirty="0">
                <a:solidFill>
                  <a:prstClr val="black"/>
                </a:solidFill>
              </a:rPr>
              <a:t>video  (3 </a:t>
            </a:r>
            <a:r>
              <a:rPr sz="1575" spc="-4" dirty="0">
                <a:solidFill>
                  <a:prstClr val="black"/>
                </a:solidFill>
              </a:rPr>
              <a:t>bytes per</a:t>
            </a:r>
            <a:r>
              <a:rPr sz="1575" spc="-19" dirty="0">
                <a:solidFill>
                  <a:prstClr val="black"/>
                </a:solidFill>
              </a:rPr>
              <a:t> </a:t>
            </a:r>
            <a:r>
              <a:rPr sz="1575" spc="-4" dirty="0">
                <a:solidFill>
                  <a:prstClr val="black"/>
                </a:solidFill>
              </a:rPr>
              <a:t>pixel):</a:t>
            </a:r>
            <a:endParaRPr sz="1575" dirty="0">
              <a:solidFill>
                <a:prstClr val="black"/>
              </a:solidFill>
            </a:endParaRPr>
          </a:p>
          <a:p>
            <a:pPr>
              <a:spcBef>
                <a:spcPts val="34"/>
              </a:spcBef>
            </a:pPr>
            <a:endParaRPr sz="1613" dirty="0">
              <a:solidFill>
                <a:prstClr val="black"/>
              </a:solidFill>
            </a:endParaRPr>
          </a:p>
          <a:p>
            <a:pPr marL="9525"/>
            <a:r>
              <a:rPr sz="1575" spc="-4" dirty="0">
                <a:solidFill>
                  <a:prstClr val="black"/>
                </a:solidFill>
              </a:rPr>
              <a:t>SD </a:t>
            </a:r>
            <a:r>
              <a:rPr sz="1575" dirty="0">
                <a:solidFill>
                  <a:prstClr val="black"/>
                </a:solidFill>
              </a:rPr>
              <a:t>(640 x </a:t>
            </a:r>
            <a:r>
              <a:rPr sz="1575" spc="-4" dirty="0">
                <a:solidFill>
                  <a:prstClr val="black"/>
                </a:solidFill>
              </a:rPr>
              <a:t>480): </a:t>
            </a:r>
            <a:r>
              <a:rPr sz="1575" b="1" spc="-4" dirty="0">
                <a:solidFill>
                  <a:prstClr val="black"/>
                </a:solidFill>
              </a:rPr>
              <a:t>~1.5 GB per</a:t>
            </a:r>
            <a:r>
              <a:rPr sz="1575" b="1" spc="-49" dirty="0">
                <a:solidFill>
                  <a:prstClr val="black"/>
                </a:solidFill>
              </a:rPr>
              <a:t> </a:t>
            </a:r>
            <a:r>
              <a:rPr sz="1575" b="1" spc="-4" dirty="0">
                <a:solidFill>
                  <a:prstClr val="black"/>
                </a:solidFill>
              </a:rPr>
              <a:t>minute</a:t>
            </a:r>
            <a:endParaRPr sz="1575" dirty="0">
              <a:solidFill>
                <a:prstClr val="black"/>
              </a:solidFill>
            </a:endParaRPr>
          </a:p>
          <a:p>
            <a:pPr marL="9525"/>
            <a:r>
              <a:rPr sz="1575" spc="-4" dirty="0">
                <a:solidFill>
                  <a:prstClr val="black"/>
                </a:solidFill>
              </a:rPr>
              <a:t>HD </a:t>
            </a:r>
            <a:r>
              <a:rPr sz="1575" dirty="0">
                <a:solidFill>
                  <a:prstClr val="black"/>
                </a:solidFill>
              </a:rPr>
              <a:t>(1920 x </a:t>
            </a:r>
            <a:r>
              <a:rPr sz="1575" spc="-4" dirty="0">
                <a:solidFill>
                  <a:prstClr val="black"/>
                </a:solidFill>
              </a:rPr>
              <a:t>1080): </a:t>
            </a:r>
            <a:r>
              <a:rPr sz="1575" dirty="0">
                <a:solidFill>
                  <a:prstClr val="black"/>
                </a:solidFill>
              </a:rPr>
              <a:t>~</a:t>
            </a:r>
            <a:r>
              <a:rPr sz="1575" b="1" dirty="0">
                <a:solidFill>
                  <a:prstClr val="black"/>
                </a:solidFill>
              </a:rPr>
              <a:t>10 </a:t>
            </a:r>
            <a:r>
              <a:rPr sz="1575" b="1" spc="-4" dirty="0">
                <a:solidFill>
                  <a:prstClr val="black"/>
                </a:solidFill>
              </a:rPr>
              <a:t>GB per</a:t>
            </a:r>
            <a:r>
              <a:rPr sz="1575" b="1" spc="-79" dirty="0">
                <a:solidFill>
                  <a:prstClr val="black"/>
                </a:solidFill>
              </a:rPr>
              <a:t> </a:t>
            </a:r>
            <a:r>
              <a:rPr sz="1575" b="1" spc="-4" dirty="0">
                <a:solidFill>
                  <a:prstClr val="black"/>
                </a:solidFill>
              </a:rPr>
              <a:t>minute</a:t>
            </a:r>
            <a:endParaRPr sz="1575" dirty="0">
              <a:solidFill>
                <a:prstClr val="black"/>
              </a:solidFill>
            </a:endParaRPr>
          </a:p>
        </p:txBody>
      </p:sp>
      <p:sp>
        <p:nvSpPr>
          <p:cNvPr id="7" name="object 7"/>
          <p:cNvSpPr txBox="1"/>
          <p:nvPr/>
        </p:nvSpPr>
        <p:spPr>
          <a:xfrm>
            <a:off x="6823466" y="4836091"/>
            <a:ext cx="1593068" cy="231313"/>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r>
              <a:rPr sz="1500" spc="-4" dirty="0">
                <a:solidFill>
                  <a:srgbClr val="FFFFFF"/>
                </a:solidFill>
              </a:rPr>
              <a:t>023</a:t>
            </a:r>
            <a:endParaRPr sz="1500" dirty="0">
              <a:solidFill>
                <a:prstClr val="black"/>
              </a:solidFill>
            </a:endParaRPr>
          </a:p>
        </p:txBody>
      </p:sp>
      <p:sp>
        <p:nvSpPr>
          <p:cNvPr id="6" name="object 6"/>
          <p:cNvSpPr txBox="1"/>
          <p:nvPr/>
        </p:nvSpPr>
        <p:spPr>
          <a:xfrm>
            <a:off x="3765528" y="3071319"/>
            <a:ext cx="4921272" cy="979114"/>
          </a:xfrm>
          <a:prstGeom prst="rect">
            <a:avLst/>
          </a:prstGeom>
        </p:spPr>
        <p:txBody>
          <a:bodyPr vert="horz" wrap="square" lIns="0" tIns="9525" rIns="0" bIns="0" rtlCol="0">
            <a:spAutoFit/>
          </a:bodyPr>
          <a:lstStyle/>
          <a:p>
            <a:pPr marL="9525" marR="3810">
              <a:spcBef>
                <a:spcPts val="75"/>
              </a:spcBef>
            </a:pPr>
            <a:r>
              <a:rPr sz="1575" spc="-4" dirty="0">
                <a:solidFill>
                  <a:srgbClr val="0070C0"/>
                </a:solidFill>
              </a:rPr>
              <a:t>Solution</a:t>
            </a:r>
            <a:r>
              <a:rPr sz="1575" spc="-4" dirty="0">
                <a:solidFill>
                  <a:prstClr val="black"/>
                </a:solidFill>
              </a:rPr>
              <a:t>: </a:t>
            </a:r>
            <a:r>
              <a:rPr sz="1575" spc="-15" dirty="0">
                <a:solidFill>
                  <a:prstClr val="black"/>
                </a:solidFill>
              </a:rPr>
              <a:t>Train </a:t>
            </a:r>
            <a:r>
              <a:rPr sz="1575" spc="-4" dirty="0">
                <a:solidFill>
                  <a:prstClr val="black"/>
                </a:solidFill>
              </a:rPr>
              <a:t>on </a:t>
            </a:r>
            <a:r>
              <a:rPr sz="1575" dirty="0">
                <a:solidFill>
                  <a:prstClr val="black"/>
                </a:solidFill>
              </a:rPr>
              <a:t>short </a:t>
            </a:r>
            <a:r>
              <a:rPr sz="1575" b="1" spc="-4" dirty="0">
                <a:solidFill>
                  <a:prstClr val="black"/>
                </a:solidFill>
              </a:rPr>
              <a:t>clips: </a:t>
            </a:r>
            <a:r>
              <a:rPr sz="1575" spc="-4" dirty="0">
                <a:solidFill>
                  <a:prstClr val="black"/>
                </a:solidFill>
              </a:rPr>
              <a:t>low  fps and low </a:t>
            </a:r>
            <a:r>
              <a:rPr sz="1575" dirty="0">
                <a:solidFill>
                  <a:prstClr val="black"/>
                </a:solidFill>
              </a:rPr>
              <a:t>spatial</a:t>
            </a:r>
            <a:r>
              <a:rPr sz="1575" spc="-30" dirty="0">
                <a:solidFill>
                  <a:prstClr val="black"/>
                </a:solidFill>
              </a:rPr>
              <a:t> </a:t>
            </a:r>
            <a:r>
              <a:rPr sz="1575" dirty="0">
                <a:solidFill>
                  <a:prstClr val="black"/>
                </a:solidFill>
              </a:rPr>
              <a:t>resolution</a:t>
            </a:r>
          </a:p>
          <a:p>
            <a:pPr marL="9525"/>
            <a:r>
              <a:rPr sz="1575" spc="-4" dirty="0">
                <a:solidFill>
                  <a:prstClr val="black"/>
                </a:solidFill>
              </a:rPr>
              <a:t>e.g. </a:t>
            </a:r>
            <a:r>
              <a:rPr sz="1575" dirty="0">
                <a:solidFill>
                  <a:prstClr val="black"/>
                </a:solidFill>
              </a:rPr>
              <a:t>T = </a:t>
            </a:r>
            <a:r>
              <a:rPr sz="1575" spc="-4" dirty="0">
                <a:solidFill>
                  <a:prstClr val="black"/>
                </a:solidFill>
              </a:rPr>
              <a:t>16,</a:t>
            </a:r>
            <a:r>
              <a:rPr sz="1575" spc="-86" dirty="0">
                <a:solidFill>
                  <a:prstClr val="black"/>
                </a:solidFill>
              </a:rPr>
              <a:t> </a:t>
            </a:r>
            <a:r>
              <a:rPr sz="1575" spc="-23" dirty="0">
                <a:solidFill>
                  <a:prstClr val="black"/>
                </a:solidFill>
              </a:rPr>
              <a:t>H=W=112</a:t>
            </a:r>
            <a:endParaRPr sz="1575" dirty="0">
              <a:solidFill>
                <a:prstClr val="black"/>
              </a:solidFill>
            </a:endParaRPr>
          </a:p>
          <a:p>
            <a:pPr marL="9525"/>
            <a:r>
              <a:rPr sz="1575" dirty="0">
                <a:solidFill>
                  <a:prstClr val="black"/>
                </a:solidFill>
              </a:rPr>
              <a:t>(3.2 seconds </a:t>
            </a:r>
            <a:r>
              <a:rPr sz="1575" spc="-4" dirty="0">
                <a:solidFill>
                  <a:prstClr val="black"/>
                </a:solidFill>
              </a:rPr>
              <a:t>at </a:t>
            </a:r>
            <a:r>
              <a:rPr sz="1575" dirty="0">
                <a:solidFill>
                  <a:prstClr val="black"/>
                </a:solidFill>
              </a:rPr>
              <a:t>5 </a:t>
            </a:r>
            <a:r>
              <a:rPr sz="1575" spc="-4" dirty="0">
                <a:solidFill>
                  <a:prstClr val="black"/>
                </a:solidFill>
              </a:rPr>
              <a:t>fps, 588</a:t>
            </a:r>
            <a:r>
              <a:rPr sz="1575" spc="-53" dirty="0">
                <a:solidFill>
                  <a:prstClr val="black"/>
                </a:solidFill>
              </a:rPr>
              <a:t> </a:t>
            </a:r>
            <a:r>
              <a:rPr sz="1575" spc="-4" dirty="0">
                <a:solidFill>
                  <a:prstClr val="black"/>
                </a:solidFill>
              </a:rPr>
              <a:t>KB)</a:t>
            </a:r>
            <a:endParaRPr sz="1575" dirty="0">
              <a:solidFill>
                <a:prstClr val="black"/>
              </a:solidFill>
            </a:endParaRPr>
          </a:p>
        </p:txBody>
      </p:sp>
      <p:sp>
        <p:nvSpPr>
          <p:cNvPr id="2" name="Slide Number Placeholder 3">
            <a:extLst>
              <a:ext uri="{FF2B5EF4-FFF2-40B4-BE49-F238E27FC236}">
                <a16:creationId xmlns:a16="http://schemas.microsoft.com/office/drawing/2014/main" id="{8AE3B34F-BDBD-E4FF-E096-C3FA86DF348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105</a:t>
            </a:fld>
            <a:endParaRPr lang="en-US" sz="1600">
              <a:solidFill>
                <a:schemeClr val="bg1"/>
              </a:solidFill>
            </a:endParaRPr>
          </a:p>
        </p:txBody>
      </p:sp>
      <p:sp>
        <p:nvSpPr>
          <p:cNvPr id="11" name="Title 13">
            <a:extLst>
              <a:ext uri="{FF2B5EF4-FFF2-40B4-BE49-F238E27FC236}">
                <a16:creationId xmlns:a16="http://schemas.microsoft.com/office/drawing/2014/main" id="{30778B77-7E62-AACE-D6DB-BF3AB212AD6C}"/>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Problem: </a:t>
            </a:r>
            <a:r>
              <a:rPr lang="en-US" spc="-8" dirty="0"/>
              <a:t>Videos </a:t>
            </a:r>
            <a:r>
              <a:rPr lang="en-US" spc="4" dirty="0"/>
              <a:t>are</a:t>
            </a:r>
            <a:r>
              <a:rPr lang="en-US" spc="-41" dirty="0"/>
              <a:t> </a:t>
            </a:r>
            <a:r>
              <a:rPr lang="en-US" dirty="0"/>
              <a:t>big!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72">
            <a:extLst>
              <a:ext uri="{FF2B5EF4-FFF2-40B4-BE49-F238E27FC236}">
                <a16:creationId xmlns:a16="http://schemas.microsoft.com/office/drawing/2014/main" id="{83943DAF-3DE0-C0F3-94BC-D772C1795779}"/>
              </a:ext>
            </a:extLst>
          </p:cNvPr>
          <p:cNvSpPr>
            <a:spLocks noGrp="1"/>
          </p:cNvSpPr>
          <p:nvPr>
            <p:ph type="title"/>
          </p:nvPr>
        </p:nvSpPr>
        <p:spPr/>
        <p:txBody>
          <a:bodyPr/>
          <a:lstStyle/>
          <a:p>
            <a:r>
              <a:rPr lang="en-US" spc="-11" dirty="0"/>
              <a:t>Training </a:t>
            </a:r>
            <a:r>
              <a:rPr lang="en-US" spc="4" dirty="0"/>
              <a:t>on</a:t>
            </a:r>
            <a:r>
              <a:rPr lang="en-US" spc="-26" dirty="0"/>
              <a:t> </a:t>
            </a:r>
            <a:r>
              <a:rPr lang="en-US" dirty="0"/>
              <a:t>Clips</a:t>
            </a:r>
          </a:p>
        </p:txBody>
      </p:sp>
      <p:sp>
        <p:nvSpPr>
          <p:cNvPr id="3" name="object 3"/>
          <p:cNvSpPr txBox="1"/>
          <p:nvPr/>
        </p:nvSpPr>
        <p:spPr>
          <a:xfrm>
            <a:off x="1301034" y="1423188"/>
            <a:ext cx="2496503" cy="251992"/>
          </a:xfrm>
          <a:prstGeom prst="rect">
            <a:avLst/>
          </a:prstGeom>
        </p:spPr>
        <p:txBody>
          <a:bodyPr vert="horz" wrap="square" lIns="0" tIns="9525" rIns="0" bIns="0" rtlCol="0">
            <a:spAutoFit/>
          </a:bodyPr>
          <a:lstStyle/>
          <a:p>
            <a:pPr marL="9525">
              <a:spcBef>
                <a:spcPts val="75"/>
              </a:spcBef>
            </a:pPr>
            <a:r>
              <a:rPr sz="1575" b="1" spc="-4" dirty="0">
                <a:solidFill>
                  <a:prstClr val="black"/>
                </a:solidFill>
              </a:rPr>
              <a:t>Raw video</a:t>
            </a:r>
            <a:r>
              <a:rPr sz="1575" spc="-4" dirty="0">
                <a:solidFill>
                  <a:prstClr val="black"/>
                </a:solidFill>
              </a:rPr>
              <a:t>: Long, high</a:t>
            </a:r>
            <a:r>
              <a:rPr sz="1575" spc="-56" dirty="0">
                <a:solidFill>
                  <a:prstClr val="black"/>
                </a:solidFill>
              </a:rPr>
              <a:t> </a:t>
            </a:r>
            <a:r>
              <a:rPr sz="1575" spc="-4" dirty="0">
                <a:solidFill>
                  <a:prstClr val="black"/>
                </a:solidFill>
              </a:rPr>
              <a:t>FPS</a:t>
            </a:r>
            <a:endParaRPr sz="1575">
              <a:solidFill>
                <a:prstClr val="black"/>
              </a:solidFill>
            </a:endParaRPr>
          </a:p>
        </p:txBody>
      </p:sp>
      <p:grpSp>
        <p:nvGrpSpPr>
          <p:cNvPr id="4" name="object 4"/>
          <p:cNvGrpSpPr/>
          <p:nvPr/>
        </p:nvGrpSpPr>
        <p:grpSpPr>
          <a:xfrm>
            <a:off x="1393907" y="1819913"/>
            <a:ext cx="6356509" cy="269558"/>
            <a:chOff x="334541" y="1569301"/>
            <a:chExt cx="8475345" cy="359410"/>
          </a:xfrm>
        </p:grpSpPr>
        <p:sp>
          <p:nvSpPr>
            <p:cNvPr id="5" name="object 5"/>
            <p:cNvSpPr/>
            <p:nvPr/>
          </p:nvSpPr>
          <p:spPr>
            <a:xfrm>
              <a:off x="832408" y="1582026"/>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 name="object 6"/>
            <p:cNvSpPr/>
            <p:nvPr/>
          </p:nvSpPr>
          <p:spPr>
            <a:xfrm>
              <a:off x="1329919" y="1580241"/>
              <a:ext cx="461251" cy="3464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7" name="object 7"/>
            <p:cNvSpPr/>
            <p:nvPr/>
          </p:nvSpPr>
          <p:spPr>
            <a:xfrm>
              <a:off x="1827431" y="1580241"/>
              <a:ext cx="461251" cy="3464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8" name="object 8"/>
            <p:cNvSpPr/>
            <p:nvPr/>
          </p:nvSpPr>
          <p:spPr>
            <a:xfrm>
              <a:off x="2324940" y="1580241"/>
              <a:ext cx="461251" cy="3464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9" name="object 9"/>
            <p:cNvSpPr/>
            <p:nvPr/>
          </p:nvSpPr>
          <p:spPr>
            <a:xfrm>
              <a:off x="2822444" y="1582026"/>
              <a:ext cx="461249" cy="3464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0" name="object 10"/>
            <p:cNvSpPr/>
            <p:nvPr/>
          </p:nvSpPr>
          <p:spPr>
            <a:xfrm>
              <a:off x="3319968" y="1576854"/>
              <a:ext cx="465749" cy="349886"/>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1" name="object 11"/>
            <p:cNvSpPr/>
            <p:nvPr/>
          </p:nvSpPr>
          <p:spPr>
            <a:xfrm>
              <a:off x="3822342" y="1575051"/>
              <a:ext cx="465749"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4324716" y="1575051"/>
              <a:ext cx="465748"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3" name="object 13"/>
            <p:cNvSpPr/>
            <p:nvPr/>
          </p:nvSpPr>
          <p:spPr>
            <a:xfrm>
              <a:off x="4827090" y="1575051"/>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5329439" y="1576854"/>
              <a:ext cx="465756"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5" name="object 15"/>
            <p:cNvSpPr/>
            <p:nvPr/>
          </p:nvSpPr>
          <p:spPr>
            <a:xfrm>
              <a:off x="5831813" y="1571104"/>
              <a:ext cx="465756" cy="349886"/>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6" name="object 16"/>
            <p:cNvSpPr/>
            <p:nvPr/>
          </p:nvSpPr>
          <p:spPr>
            <a:xfrm>
              <a:off x="6334187" y="1569301"/>
              <a:ext cx="465756"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7" name="object 17"/>
            <p:cNvSpPr/>
            <p:nvPr/>
          </p:nvSpPr>
          <p:spPr>
            <a:xfrm>
              <a:off x="6836561" y="1569301"/>
              <a:ext cx="465756"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8" name="object 18"/>
            <p:cNvSpPr/>
            <p:nvPr/>
          </p:nvSpPr>
          <p:spPr>
            <a:xfrm>
              <a:off x="7338935" y="1569301"/>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9" name="object 19"/>
            <p:cNvSpPr/>
            <p:nvPr/>
          </p:nvSpPr>
          <p:spPr>
            <a:xfrm>
              <a:off x="7841309" y="1571104"/>
              <a:ext cx="465748"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20" name="object 20"/>
            <p:cNvSpPr/>
            <p:nvPr/>
          </p:nvSpPr>
          <p:spPr>
            <a:xfrm>
              <a:off x="334541" y="1582026"/>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21" name="object 21"/>
            <p:cNvSpPr/>
            <p:nvPr/>
          </p:nvSpPr>
          <p:spPr>
            <a:xfrm>
              <a:off x="8343683" y="1569301"/>
              <a:ext cx="465748"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grpSp>
      <p:grpSp>
        <p:nvGrpSpPr>
          <p:cNvPr id="22" name="object 22"/>
          <p:cNvGrpSpPr/>
          <p:nvPr/>
        </p:nvGrpSpPr>
        <p:grpSpPr>
          <a:xfrm>
            <a:off x="1303542" y="2656553"/>
            <a:ext cx="6456998" cy="370999"/>
            <a:chOff x="214056" y="2684819"/>
            <a:chExt cx="8609330" cy="494665"/>
          </a:xfrm>
        </p:grpSpPr>
        <p:sp>
          <p:nvSpPr>
            <p:cNvPr id="23" name="object 23"/>
            <p:cNvSpPr/>
            <p:nvPr/>
          </p:nvSpPr>
          <p:spPr>
            <a:xfrm>
              <a:off x="832408" y="2780269"/>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24" name="object 24"/>
            <p:cNvSpPr/>
            <p:nvPr/>
          </p:nvSpPr>
          <p:spPr>
            <a:xfrm>
              <a:off x="1329919" y="2778494"/>
              <a:ext cx="461251" cy="3464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25" name="object 25"/>
            <p:cNvSpPr/>
            <p:nvPr/>
          </p:nvSpPr>
          <p:spPr>
            <a:xfrm>
              <a:off x="1827431" y="2778494"/>
              <a:ext cx="461251" cy="3464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26" name="object 26"/>
            <p:cNvSpPr/>
            <p:nvPr/>
          </p:nvSpPr>
          <p:spPr>
            <a:xfrm>
              <a:off x="2324940" y="2778494"/>
              <a:ext cx="461251" cy="3464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27" name="object 27"/>
            <p:cNvSpPr/>
            <p:nvPr/>
          </p:nvSpPr>
          <p:spPr>
            <a:xfrm>
              <a:off x="2822444" y="2780269"/>
              <a:ext cx="461249" cy="3464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28" name="object 28"/>
            <p:cNvSpPr/>
            <p:nvPr/>
          </p:nvSpPr>
          <p:spPr>
            <a:xfrm>
              <a:off x="3319968" y="2775119"/>
              <a:ext cx="465749" cy="3498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29" name="object 29"/>
            <p:cNvSpPr/>
            <p:nvPr/>
          </p:nvSpPr>
          <p:spPr>
            <a:xfrm>
              <a:off x="3822342" y="2773307"/>
              <a:ext cx="465749"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30" name="object 30"/>
            <p:cNvSpPr/>
            <p:nvPr/>
          </p:nvSpPr>
          <p:spPr>
            <a:xfrm>
              <a:off x="4324716" y="2773307"/>
              <a:ext cx="465748"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31" name="object 31"/>
            <p:cNvSpPr/>
            <p:nvPr/>
          </p:nvSpPr>
          <p:spPr>
            <a:xfrm>
              <a:off x="4827090" y="2773307"/>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32" name="object 32"/>
            <p:cNvSpPr/>
            <p:nvPr/>
          </p:nvSpPr>
          <p:spPr>
            <a:xfrm>
              <a:off x="5329439" y="2775119"/>
              <a:ext cx="465756" cy="349874"/>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33" name="object 33"/>
            <p:cNvSpPr/>
            <p:nvPr/>
          </p:nvSpPr>
          <p:spPr>
            <a:xfrm>
              <a:off x="5831813" y="2769369"/>
              <a:ext cx="465756" cy="3498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4" name="object 34"/>
            <p:cNvSpPr/>
            <p:nvPr/>
          </p:nvSpPr>
          <p:spPr>
            <a:xfrm>
              <a:off x="6334187" y="2767557"/>
              <a:ext cx="465756"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35" name="object 35"/>
            <p:cNvSpPr/>
            <p:nvPr/>
          </p:nvSpPr>
          <p:spPr>
            <a:xfrm>
              <a:off x="6836561" y="2767557"/>
              <a:ext cx="465756"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36" name="object 36"/>
            <p:cNvSpPr/>
            <p:nvPr/>
          </p:nvSpPr>
          <p:spPr>
            <a:xfrm>
              <a:off x="7338935" y="2767557"/>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37" name="object 37"/>
            <p:cNvSpPr/>
            <p:nvPr/>
          </p:nvSpPr>
          <p:spPr>
            <a:xfrm>
              <a:off x="7841309" y="2769369"/>
              <a:ext cx="465748" cy="349874"/>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38" name="object 38"/>
            <p:cNvSpPr/>
            <p:nvPr/>
          </p:nvSpPr>
          <p:spPr>
            <a:xfrm>
              <a:off x="334541" y="2780269"/>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9" name="object 39"/>
            <p:cNvSpPr/>
            <p:nvPr/>
          </p:nvSpPr>
          <p:spPr>
            <a:xfrm>
              <a:off x="8343683" y="2767557"/>
              <a:ext cx="465748"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40" name="object 40"/>
            <p:cNvSpPr/>
            <p:nvPr/>
          </p:nvSpPr>
          <p:spPr>
            <a:xfrm>
              <a:off x="811796" y="2730779"/>
              <a:ext cx="2471420" cy="429259"/>
            </a:xfrm>
            <a:custGeom>
              <a:avLst/>
              <a:gdLst/>
              <a:ahLst/>
              <a:cxnLst/>
              <a:rect l="l" t="t" r="r" b="b"/>
              <a:pathLst>
                <a:path w="2471420" h="429260">
                  <a:moveTo>
                    <a:pt x="490258" y="36766"/>
                  </a:moveTo>
                  <a:lnTo>
                    <a:pt x="0" y="36766"/>
                  </a:lnTo>
                  <a:lnTo>
                    <a:pt x="0" y="429196"/>
                  </a:lnTo>
                  <a:lnTo>
                    <a:pt x="490258" y="429196"/>
                  </a:lnTo>
                  <a:lnTo>
                    <a:pt x="490258" y="36766"/>
                  </a:lnTo>
                  <a:close/>
                </a:path>
                <a:path w="2471420" h="429260">
                  <a:moveTo>
                    <a:pt x="988783" y="15519"/>
                  </a:moveTo>
                  <a:lnTo>
                    <a:pt x="498513" y="15519"/>
                  </a:lnTo>
                  <a:lnTo>
                    <a:pt x="498513" y="407949"/>
                  </a:lnTo>
                  <a:lnTo>
                    <a:pt x="988783" y="407949"/>
                  </a:lnTo>
                  <a:lnTo>
                    <a:pt x="988783" y="15519"/>
                  </a:lnTo>
                  <a:close/>
                </a:path>
                <a:path w="2471420" h="429260">
                  <a:moveTo>
                    <a:pt x="1974037" y="0"/>
                  </a:moveTo>
                  <a:lnTo>
                    <a:pt x="1483766" y="0"/>
                  </a:lnTo>
                  <a:lnTo>
                    <a:pt x="1483766" y="392417"/>
                  </a:lnTo>
                  <a:lnTo>
                    <a:pt x="1974037" y="392417"/>
                  </a:lnTo>
                  <a:lnTo>
                    <a:pt x="1974037" y="0"/>
                  </a:lnTo>
                  <a:close/>
                </a:path>
                <a:path w="2471420" h="429260">
                  <a:moveTo>
                    <a:pt x="2471191" y="15519"/>
                  </a:moveTo>
                  <a:lnTo>
                    <a:pt x="1980920" y="15519"/>
                  </a:lnTo>
                  <a:lnTo>
                    <a:pt x="1980920" y="407949"/>
                  </a:lnTo>
                  <a:lnTo>
                    <a:pt x="2471191" y="407949"/>
                  </a:lnTo>
                  <a:lnTo>
                    <a:pt x="2471191" y="15519"/>
                  </a:lnTo>
                  <a:close/>
                </a:path>
              </a:pathLst>
            </a:custGeom>
            <a:solidFill>
              <a:srgbClr val="FFFFFF">
                <a:alpha val="74900"/>
              </a:srgbClr>
            </a:solidFill>
          </p:spPr>
          <p:txBody>
            <a:bodyPr wrap="square" lIns="0" tIns="0" rIns="0" bIns="0" rtlCol="0"/>
            <a:lstStyle/>
            <a:p>
              <a:endParaRPr sz="1050">
                <a:solidFill>
                  <a:prstClr val="black"/>
                </a:solidFill>
                <a:latin typeface="Calibri"/>
              </a:endParaRPr>
            </a:p>
          </p:txBody>
        </p:sp>
        <p:sp>
          <p:nvSpPr>
            <p:cNvPr id="41" name="object 41"/>
            <p:cNvSpPr/>
            <p:nvPr/>
          </p:nvSpPr>
          <p:spPr>
            <a:xfrm>
              <a:off x="233106" y="2703869"/>
              <a:ext cx="3552825" cy="456565"/>
            </a:xfrm>
            <a:custGeom>
              <a:avLst/>
              <a:gdLst/>
              <a:ahLst/>
              <a:cxnLst/>
              <a:rect l="l" t="t" r="r" b="b"/>
              <a:pathLst>
                <a:path w="3552825" h="456564">
                  <a:moveTo>
                    <a:pt x="0" y="0"/>
                  </a:moveTo>
                  <a:lnTo>
                    <a:pt x="3552610" y="0"/>
                  </a:lnTo>
                  <a:lnTo>
                    <a:pt x="3552610" y="456099"/>
                  </a:lnTo>
                  <a:lnTo>
                    <a:pt x="0" y="456099"/>
                  </a:lnTo>
                  <a:lnTo>
                    <a:pt x="0" y="0"/>
                  </a:lnTo>
                  <a:close/>
                </a:path>
              </a:pathLst>
            </a:custGeom>
            <a:ln w="38099">
              <a:solidFill>
                <a:srgbClr val="2A5D87"/>
              </a:solidFill>
            </a:ln>
          </p:spPr>
          <p:txBody>
            <a:bodyPr wrap="square" lIns="0" tIns="0" rIns="0" bIns="0" rtlCol="0"/>
            <a:lstStyle/>
            <a:p>
              <a:endParaRPr sz="1050">
                <a:solidFill>
                  <a:prstClr val="black"/>
                </a:solidFill>
                <a:latin typeface="Calibri"/>
              </a:endParaRPr>
            </a:p>
          </p:txBody>
        </p:sp>
        <p:sp>
          <p:nvSpPr>
            <p:cNvPr id="42" name="object 42"/>
            <p:cNvSpPr/>
            <p:nvPr/>
          </p:nvSpPr>
          <p:spPr>
            <a:xfrm>
              <a:off x="5329439" y="2719469"/>
              <a:ext cx="3474720" cy="440690"/>
            </a:xfrm>
            <a:custGeom>
              <a:avLst/>
              <a:gdLst/>
              <a:ahLst/>
              <a:cxnLst/>
              <a:rect l="l" t="t" r="r" b="b"/>
              <a:pathLst>
                <a:path w="3474720" h="440689">
                  <a:moveTo>
                    <a:pt x="0" y="0"/>
                  </a:moveTo>
                  <a:lnTo>
                    <a:pt x="3474393" y="0"/>
                  </a:lnTo>
                  <a:lnTo>
                    <a:pt x="3474393" y="440499"/>
                  </a:lnTo>
                  <a:lnTo>
                    <a:pt x="0" y="440499"/>
                  </a:lnTo>
                  <a:lnTo>
                    <a:pt x="0" y="0"/>
                  </a:lnTo>
                  <a:close/>
                </a:path>
              </a:pathLst>
            </a:custGeom>
            <a:ln w="38099">
              <a:solidFill>
                <a:srgbClr val="953334"/>
              </a:solidFill>
            </a:ln>
          </p:spPr>
          <p:txBody>
            <a:bodyPr wrap="square" lIns="0" tIns="0" rIns="0" bIns="0" rtlCol="0"/>
            <a:lstStyle/>
            <a:p>
              <a:endParaRPr sz="1050">
                <a:solidFill>
                  <a:prstClr val="black"/>
                </a:solidFill>
                <a:latin typeface="Calibri"/>
              </a:endParaRPr>
            </a:p>
          </p:txBody>
        </p:sp>
        <p:sp>
          <p:nvSpPr>
            <p:cNvPr id="43" name="object 43"/>
            <p:cNvSpPr/>
            <p:nvPr/>
          </p:nvSpPr>
          <p:spPr>
            <a:xfrm>
              <a:off x="3814534" y="2743530"/>
              <a:ext cx="4498340" cy="406400"/>
            </a:xfrm>
            <a:custGeom>
              <a:avLst/>
              <a:gdLst/>
              <a:ahLst/>
              <a:cxnLst/>
              <a:rect l="l" t="t" r="r" b="b"/>
              <a:pathLst>
                <a:path w="4498340" h="406400">
                  <a:moveTo>
                    <a:pt x="1478305" y="13792"/>
                  </a:moveTo>
                  <a:lnTo>
                    <a:pt x="0" y="13792"/>
                  </a:lnTo>
                  <a:lnTo>
                    <a:pt x="0" y="406222"/>
                  </a:lnTo>
                  <a:lnTo>
                    <a:pt x="1478305" y="406222"/>
                  </a:lnTo>
                  <a:lnTo>
                    <a:pt x="1478305" y="13792"/>
                  </a:lnTo>
                  <a:close/>
                </a:path>
                <a:path w="4498340" h="406400">
                  <a:moveTo>
                    <a:pt x="2985427" y="0"/>
                  </a:moveTo>
                  <a:lnTo>
                    <a:pt x="2011667" y="0"/>
                  </a:lnTo>
                  <a:lnTo>
                    <a:pt x="2011667" y="392391"/>
                  </a:lnTo>
                  <a:lnTo>
                    <a:pt x="2985427" y="392391"/>
                  </a:lnTo>
                  <a:lnTo>
                    <a:pt x="2985427" y="0"/>
                  </a:lnTo>
                  <a:close/>
                </a:path>
                <a:path w="4498340" h="406400">
                  <a:moveTo>
                    <a:pt x="4498149" y="4114"/>
                  </a:moveTo>
                  <a:lnTo>
                    <a:pt x="3524389" y="4114"/>
                  </a:lnTo>
                  <a:lnTo>
                    <a:pt x="3524389" y="396519"/>
                  </a:lnTo>
                  <a:lnTo>
                    <a:pt x="4498149" y="396519"/>
                  </a:lnTo>
                  <a:lnTo>
                    <a:pt x="4498149" y="4114"/>
                  </a:lnTo>
                  <a:close/>
                </a:path>
              </a:pathLst>
            </a:custGeom>
            <a:solidFill>
              <a:srgbClr val="FFFFFF">
                <a:alpha val="74900"/>
              </a:srgbClr>
            </a:solidFill>
          </p:spPr>
          <p:txBody>
            <a:bodyPr wrap="square" lIns="0" tIns="0" rIns="0" bIns="0" rtlCol="0"/>
            <a:lstStyle/>
            <a:p>
              <a:endParaRPr sz="1050">
                <a:solidFill>
                  <a:prstClr val="black"/>
                </a:solidFill>
                <a:latin typeface="Calibri"/>
              </a:endParaRPr>
            </a:p>
          </p:txBody>
        </p:sp>
      </p:grpSp>
      <p:sp>
        <p:nvSpPr>
          <p:cNvPr id="44" name="object 44"/>
          <p:cNvSpPr txBox="1"/>
          <p:nvPr/>
        </p:nvSpPr>
        <p:spPr>
          <a:xfrm>
            <a:off x="1301035" y="2299010"/>
            <a:ext cx="5108734" cy="251992"/>
          </a:xfrm>
          <a:prstGeom prst="rect">
            <a:avLst/>
          </a:prstGeom>
        </p:spPr>
        <p:txBody>
          <a:bodyPr vert="horz" wrap="square" lIns="0" tIns="9525" rIns="0" bIns="0" rtlCol="0">
            <a:spAutoFit/>
          </a:bodyPr>
          <a:lstStyle/>
          <a:p>
            <a:pPr marL="9525">
              <a:spcBef>
                <a:spcPts val="75"/>
              </a:spcBef>
            </a:pPr>
            <a:r>
              <a:rPr sz="1575" b="1" spc="-15" dirty="0">
                <a:solidFill>
                  <a:prstClr val="black"/>
                </a:solidFill>
              </a:rPr>
              <a:t>Training</a:t>
            </a:r>
            <a:r>
              <a:rPr sz="1575" spc="-15" dirty="0">
                <a:solidFill>
                  <a:prstClr val="black"/>
                </a:solidFill>
              </a:rPr>
              <a:t>: Train </a:t>
            </a:r>
            <a:r>
              <a:rPr sz="1575" dirty="0">
                <a:solidFill>
                  <a:prstClr val="black"/>
                </a:solidFill>
              </a:rPr>
              <a:t>model </a:t>
            </a:r>
            <a:r>
              <a:rPr sz="1575" spc="-4" dirty="0">
                <a:solidFill>
                  <a:prstClr val="black"/>
                </a:solidFill>
              </a:rPr>
              <a:t>to </a:t>
            </a:r>
            <a:r>
              <a:rPr sz="1575" dirty="0">
                <a:solidFill>
                  <a:prstClr val="black"/>
                </a:solidFill>
              </a:rPr>
              <a:t>classify short </a:t>
            </a:r>
            <a:r>
              <a:rPr sz="1575" b="1" spc="-4" dirty="0">
                <a:solidFill>
                  <a:prstClr val="black"/>
                </a:solidFill>
              </a:rPr>
              <a:t>clips </a:t>
            </a:r>
            <a:r>
              <a:rPr sz="1575" spc="-4" dirty="0">
                <a:solidFill>
                  <a:prstClr val="black"/>
                </a:solidFill>
              </a:rPr>
              <a:t>with low</a:t>
            </a:r>
            <a:r>
              <a:rPr sz="1575" spc="-30" dirty="0">
                <a:solidFill>
                  <a:prstClr val="black"/>
                </a:solidFill>
              </a:rPr>
              <a:t> </a:t>
            </a:r>
            <a:r>
              <a:rPr sz="1575" spc="-4" dirty="0">
                <a:solidFill>
                  <a:prstClr val="black"/>
                </a:solidFill>
              </a:rPr>
              <a:t>FPS</a:t>
            </a:r>
            <a:endParaRPr sz="1575">
              <a:solidFill>
                <a:prstClr val="black"/>
              </a:solidFill>
            </a:endParaRPr>
          </a:p>
        </p:txBody>
      </p:sp>
      <p:grpSp>
        <p:nvGrpSpPr>
          <p:cNvPr id="45" name="object 45"/>
          <p:cNvGrpSpPr/>
          <p:nvPr/>
        </p:nvGrpSpPr>
        <p:grpSpPr>
          <a:xfrm>
            <a:off x="1378944" y="3552745"/>
            <a:ext cx="6381274" cy="531019"/>
            <a:chOff x="314591" y="3879742"/>
            <a:chExt cx="8508365" cy="708025"/>
          </a:xfrm>
        </p:grpSpPr>
        <p:sp>
          <p:nvSpPr>
            <p:cNvPr id="46" name="object 46"/>
            <p:cNvSpPr/>
            <p:nvPr/>
          </p:nvSpPr>
          <p:spPr>
            <a:xfrm>
              <a:off x="833308" y="4050166"/>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47" name="object 47"/>
            <p:cNvSpPr/>
            <p:nvPr/>
          </p:nvSpPr>
          <p:spPr>
            <a:xfrm>
              <a:off x="1330819" y="4048391"/>
              <a:ext cx="461251" cy="3464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8" name="object 48"/>
            <p:cNvSpPr/>
            <p:nvPr/>
          </p:nvSpPr>
          <p:spPr>
            <a:xfrm>
              <a:off x="1828331" y="4048391"/>
              <a:ext cx="461251" cy="3464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49" name="object 49"/>
            <p:cNvSpPr/>
            <p:nvPr/>
          </p:nvSpPr>
          <p:spPr>
            <a:xfrm>
              <a:off x="2325840" y="4048391"/>
              <a:ext cx="461251" cy="3464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50" name="object 50"/>
            <p:cNvSpPr/>
            <p:nvPr/>
          </p:nvSpPr>
          <p:spPr>
            <a:xfrm>
              <a:off x="2823344" y="4050166"/>
              <a:ext cx="461249" cy="3464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51" name="object 51"/>
            <p:cNvSpPr/>
            <p:nvPr/>
          </p:nvSpPr>
          <p:spPr>
            <a:xfrm>
              <a:off x="3320868" y="4045016"/>
              <a:ext cx="465749" cy="3498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52" name="object 52"/>
            <p:cNvSpPr/>
            <p:nvPr/>
          </p:nvSpPr>
          <p:spPr>
            <a:xfrm>
              <a:off x="3823242" y="4043204"/>
              <a:ext cx="465749"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3" name="object 53"/>
            <p:cNvSpPr/>
            <p:nvPr/>
          </p:nvSpPr>
          <p:spPr>
            <a:xfrm>
              <a:off x="4325616" y="4043204"/>
              <a:ext cx="465748"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54" name="object 54"/>
            <p:cNvSpPr/>
            <p:nvPr/>
          </p:nvSpPr>
          <p:spPr>
            <a:xfrm>
              <a:off x="4827990" y="4043204"/>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55" name="object 55"/>
            <p:cNvSpPr/>
            <p:nvPr/>
          </p:nvSpPr>
          <p:spPr>
            <a:xfrm>
              <a:off x="5330339" y="4045016"/>
              <a:ext cx="465756" cy="349874"/>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56" name="object 56"/>
            <p:cNvSpPr/>
            <p:nvPr/>
          </p:nvSpPr>
          <p:spPr>
            <a:xfrm>
              <a:off x="5832713" y="4039266"/>
              <a:ext cx="465756" cy="3498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57" name="object 57"/>
            <p:cNvSpPr/>
            <p:nvPr/>
          </p:nvSpPr>
          <p:spPr>
            <a:xfrm>
              <a:off x="6335087" y="4037454"/>
              <a:ext cx="465756" cy="349886"/>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8" name="object 58"/>
            <p:cNvSpPr/>
            <p:nvPr/>
          </p:nvSpPr>
          <p:spPr>
            <a:xfrm>
              <a:off x="6837461" y="4037454"/>
              <a:ext cx="465756" cy="34988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59" name="object 59"/>
            <p:cNvSpPr/>
            <p:nvPr/>
          </p:nvSpPr>
          <p:spPr>
            <a:xfrm>
              <a:off x="7339835" y="4037454"/>
              <a:ext cx="465748" cy="34988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60" name="object 60"/>
            <p:cNvSpPr/>
            <p:nvPr/>
          </p:nvSpPr>
          <p:spPr>
            <a:xfrm>
              <a:off x="7842209" y="4039266"/>
              <a:ext cx="465748" cy="349874"/>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61" name="object 61"/>
            <p:cNvSpPr/>
            <p:nvPr/>
          </p:nvSpPr>
          <p:spPr>
            <a:xfrm>
              <a:off x="335441" y="4050166"/>
              <a:ext cx="461251" cy="3464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2" name="object 62"/>
            <p:cNvSpPr/>
            <p:nvPr/>
          </p:nvSpPr>
          <p:spPr>
            <a:xfrm>
              <a:off x="8344583" y="4037454"/>
              <a:ext cx="465748" cy="349886"/>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63" name="object 63"/>
            <p:cNvSpPr/>
            <p:nvPr/>
          </p:nvSpPr>
          <p:spPr>
            <a:xfrm>
              <a:off x="333641" y="3898792"/>
              <a:ext cx="3457575" cy="669925"/>
            </a:xfrm>
            <a:custGeom>
              <a:avLst/>
              <a:gdLst/>
              <a:ahLst/>
              <a:cxnLst/>
              <a:rect l="l" t="t" r="r" b="b"/>
              <a:pathLst>
                <a:path w="3457575" h="669925">
                  <a:moveTo>
                    <a:pt x="0" y="0"/>
                  </a:moveTo>
                  <a:lnTo>
                    <a:pt x="3457050" y="0"/>
                  </a:lnTo>
                  <a:lnTo>
                    <a:pt x="3457050" y="669598"/>
                  </a:lnTo>
                  <a:lnTo>
                    <a:pt x="0" y="669598"/>
                  </a:lnTo>
                  <a:lnTo>
                    <a:pt x="0" y="0"/>
                  </a:lnTo>
                  <a:close/>
                </a:path>
              </a:pathLst>
            </a:custGeom>
            <a:ln w="38099">
              <a:solidFill>
                <a:srgbClr val="2A5D87"/>
              </a:solidFill>
            </a:ln>
          </p:spPr>
          <p:txBody>
            <a:bodyPr wrap="square" lIns="0" tIns="0" rIns="0" bIns="0" rtlCol="0"/>
            <a:lstStyle/>
            <a:p>
              <a:endParaRPr sz="1050">
                <a:solidFill>
                  <a:prstClr val="black"/>
                </a:solidFill>
                <a:latin typeface="Calibri"/>
              </a:endParaRPr>
            </a:p>
          </p:txBody>
        </p:sp>
        <p:sp>
          <p:nvSpPr>
            <p:cNvPr id="64" name="object 64"/>
            <p:cNvSpPr/>
            <p:nvPr/>
          </p:nvSpPr>
          <p:spPr>
            <a:xfrm>
              <a:off x="1341727" y="3952792"/>
              <a:ext cx="3474720" cy="540385"/>
            </a:xfrm>
            <a:custGeom>
              <a:avLst/>
              <a:gdLst/>
              <a:ahLst/>
              <a:cxnLst/>
              <a:rect l="l" t="t" r="r" b="b"/>
              <a:pathLst>
                <a:path w="3474720" h="540385">
                  <a:moveTo>
                    <a:pt x="0" y="0"/>
                  </a:moveTo>
                  <a:lnTo>
                    <a:pt x="3474363" y="0"/>
                  </a:lnTo>
                  <a:lnTo>
                    <a:pt x="3474363" y="539998"/>
                  </a:lnTo>
                  <a:lnTo>
                    <a:pt x="0" y="539998"/>
                  </a:lnTo>
                  <a:lnTo>
                    <a:pt x="0" y="0"/>
                  </a:lnTo>
                  <a:close/>
                </a:path>
              </a:pathLst>
            </a:custGeom>
            <a:ln w="38099">
              <a:solidFill>
                <a:srgbClr val="953334"/>
              </a:solidFill>
            </a:ln>
          </p:spPr>
          <p:txBody>
            <a:bodyPr wrap="square" lIns="0" tIns="0" rIns="0" bIns="0" rtlCol="0"/>
            <a:lstStyle/>
            <a:p>
              <a:endParaRPr sz="1050">
                <a:solidFill>
                  <a:prstClr val="black"/>
                </a:solidFill>
                <a:latin typeface="Calibri"/>
              </a:endParaRPr>
            </a:p>
          </p:txBody>
        </p:sp>
        <p:sp>
          <p:nvSpPr>
            <p:cNvPr id="65" name="object 65"/>
            <p:cNvSpPr/>
            <p:nvPr/>
          </p:nvSpPr>
          <p:spPr>
            <a:xfrm>
              <a:off x="2326862" y="4016191"/>
              <a:ext cx="3474720" cy="392430"/>
            </a:xfrm>
            <a:custGeom>
              <a:avLst/>
              <a:gdLst/>
              <a:ahLst/>
              <a:cxnLst/>
              <a:rect l="l" t="t" r="r" b="b"/>
              <a:pathLst>
                <a:path w="3474720" h="392429">
                  <a:moveTo>
                    <a:pt x="0" y="0"/>
                  </a:moveTo>
                  <a:lnTo>
                    <a:pt x="3474375" y="0"/>
                  </a:lnTo>
                  <a:lnTo>
                    <a:pt x="3474375" y="392424"/>
                  </a:lnTo>
                  <a:lnTo>
                    <a:pt x="0" y="392424"/>
                  </a:lnTo>
                  <a:lnTo>
                    <a:pt x="0" y="0"/>
                  </a:lnTo>
                  <a:close/>
                </a:path>
              </a:pathLst>
            </a:custGeom>
            <a:ln w="38099">
              <a:solidFill>
                <a:srgbClr val="D89E38"/>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3845292" y="3898792"/>
              <a:ext cx="3457575" cy="669925"/>
            </a:xfrm>
            <a:custGeom>
              <a:avLst/>
              <a:gdLst/>
              <a:ahLst/>
              <a:cxnLst/>
              <a:rect l="l" t="t" r="r" b="b"/>
              <a:pathLst>
                <a:path w="3457575" h="669925">
                  <a:moveTo>
                    <a:pt x="0" y="0"/>
                  </a:moveTo>
                  <a:lnTo>
                    <a:pt x="3457043" y="0"/>
                  </a:lnTo>
                  <a:lnTo>
                    <a:pt x="3457043" y="669598"/>
                  </a:lnTo>
                  <a:lnTo>
                    <a:pt x="0" y="669598"/>
                  </a:lnTo>
                  <a:lnTo>
                    <a:pt x="0" y="0"/>
                  </a:lnTo>
                  <a:close/>
                </a:path>
              </a:pathLst>
            </a:custGeom>
            <a:ln w="38099">
              <a:solidFill>
                <a:srgbClr val="702FA0"/>
              </a:solidFill>
            </a:ln>
          </p:spPr>
          <p:txBody>
            <a:bodyPr wrap="square" lIns="0" tIns="0" rIns="0" bIns="0" rtlCol="0"/>
            <a:lstStyle/>
            <a:p>
              <a:endParaRPr sz="1050">
                <a:solidFill>
                  <a:prstClr val="black"/>
                </a:solidFill>
                <a:latin typeface="Calibri"/>
              </a:endParaRPr>
            </a:p>
          </p:txBody>
        </p:sp>
        <p:sp>
          <p:nvSpPr>
            <p:cNvPr id="67" name="object 67"/>
            <p:cNvSpPr/>
            <p:nvPr/>
          </p:nvSpPr>
          <p:spPr>
            <a:xfrm>
              <a:off x="5329439" y="3953417"/>
              <a:ext cx="3474720" cy="540385"/>
            </a:xfrm>
            <a:custGeom>
              <a:avLst/>
              <a:gdLst/>
              <a:ahLst/>
              <a:cxnLst/>
              <a:rect l="l" t="t" r="r" b="b"/>
              <a:pathLst>
                <a:path w="3474720" h="540385">
                  <a:moveTo>
                    <a:pt x="0" y="0"/>
                  </a:moveTo>
                  <a:lnTo>
                    <a:pt x="3474393" y="0"/>
                  </a:lnTo>
                  <a:lnTo>
                    <a:pt x="3474393" y="539998"/>
                  </a:lnTo>
                  <a:lnTo>
                    <a:pt x="0" y="539998"/>
                  </a:lnTo>
                  <a:lnTo>
                    <a:pt x="0" y="0"/>
                  </a:lnTo>
                  <a:close/>
                </a:path>
              </a:pathLst>
            </a:custGeom>
            <a:ln w="38099">
              <a:solidFill>
                <a:srgbClr val="56A7B5"/>
              </a:solidFill>
            </a:ln>
          </p:spPr>
          <p:txBody>
            <a:bodyPr wrap="square" lIns="0" tIns="0" rIns="0" bIns="0" rtlCol="0"/>
            <a:lstStyle/>
            <a:p>
              <a:endParaRPr sz="1050">
                <a:solidFill>
                  <a:prstClr val="black"/>
                </a:solidFill>
                <a:latin typeface="Calibri"/>
              </a:endParaRPr>
            </a:p>
          </p:txBody>
        </p:sp>
      </p:grpSp>
      <p:sp>
        <p:nvSpPr>
          <p:cNvPr id="68" name="object 68"/>
          <p:cNvSpPr txBox="1"/>
          <p:nvPr/>
        </p:nvSpPr>
        <p:spPr>
          <a:xfrm>
            <a:off x="1301709" y="3251434"/>
            <a:ext cx="5154930" cy="251992"/>
          </a:xfrm>
          <a:prstGeom prst="rect">
            <a:avLst/>
          </a:prstGeom>
        </p:spPr>
        <p:txBody>
          <a:bodyPr vert="horz" wrap="square" lIns="0" tIns="9525" rIns="0" bIns="0" rtlCol="0">
            <a:spAutoFit/>
          </a:bodyPr>
          <a:lstStyle/>
          <a:p>
            <a:pPr marL="9525">
              <a:spcBef>
                <a:spcPts val="75"/>
              </a:spcBef>
            </a:pPr>
            <a:r>
              <a:rPr sz="1575" b="1" spc="-19" dirty="0">
                <a:solidFill>
                  <a:prstClr val="black"/>
                </a:solidFill>
              </a:rPr>
              <a:t>Testing</a:t>
            </a:r>
            <a:r>
              <a:rPr sz="1575" spc="-19" dirty="0">
                <a:solidFill>
                  <a:prstClr val="black"/>
                </a:solidFill>
              </a:rPr>
              <a:t>: </a:t>
            </a:r>
            <a:r>
              <a:rPr sz="1575" spc="-4" dirty="0">
                <a:solidFill>
                  <a:prstClr val="black"/>
                </a:solidFill>
              </a:rPr>
              <a:t>Run </a:t>
            </a:r>
            <a:r>
              <a:rPr sz="1575" dirty="0">
                <a:solidFill>
                  <a:prstClr val="black"/>
                </a:solidFill>
              </a:rPr>
              <a:t>model </a:t>
            </a:r>
            <a:r>
              <a:rPr sz="1575" spc="-4" dirty="0">
                <a:solidFill>
                  <a:prstClr val="black"/>
                </a:solidFill>
              </a:rPr>
              <a:t>on </a:t>
            </a:r>
            <a:r>
              <a:rPr sz="1575" spc="-8" dirty="0">
                <a:solidFill>
                  <a:prstClr val="black"/>
                </a:solidFill>
              </a:rPr>
              <a:t>different </a:t>
            </a:r>
            <a:r>
              <a:rPr sz="1575" dirty="0">
                <a:solidFill>
                  <a:prstClr val="black"/>
                </a:solidFill>
              </a:rPr>
              <a:t>clips, </a:t>
            </a:r>
            <a:r>
              <a:rPr sz="1575" spc="-4" dirty="0">
                <a:solidFill>
                  <a:prstClr val="black"/>
                </a:solidFill>
              </a:rPr>
              <a:t>average</a:t>
            </a:r>
            <a:r>
              <a:rPr sz="1575" spc="-41" dirty="0">
                <a:solidFill>
                  <a:prstClr val="black"/>
                </a:solidFill>
              </a:rPr>
              <a:t> </a:t>
            </a:r>
            <a:r>
              <a:rPr sz="1575" spc="-4" dirty="0">
                <a:solidFill>
                  <a:prstClr val="black"/>
                </a:solidFill>
              </a:rPr>
              <a:t>predictions</a:t>
            </a:r>
            <a:endParaRPr sz="1575">
              <a:solidFill>
                <a:prstClr val="black"/>
              </a:solidFill>
            </a:endParaRPr>
          </a:p>
        </p:txBody>
      </p:sp>
      <p:sp>
        <p:nvSpPr>
          <p:cNvPr id="69" name="object 69"/>
          <p:cNvSpPr txBox="1"/>
          <p:nvPr/>
        </p:nvSpPr>
        <p:spPr>
          <a:xfrm>
            <a:off x="6735386" y="4057446"/>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2" name="Slide Number Placeholder 3">
            <a:extLst>
              <a:ext uri="{FF2B5EF4-FFF2-40B4-BE49-F238E27FC236}">
                <a16:creationId xmlns:a16="http://schemas.microsoft.com/office/drawing/2014/main" id="{663EB37F-AE9C-DD91-0083-742FD5C2509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106</a:t>
            </a:fld>
            <a:endParaRPr lang="en-US" sz="1600">
              <a:solidFill>
                <a:schemeClr val="bg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a:extLst>
              <a:ext uri="{FF2B5EF4-FFF2-40B4-BE49-F238E27FC236}">
                <a16:creationId xmlns:a16="http://schemas.microsoft.com/office/drawing/2014/main" id="{9E8CBEE7-ACFF-1C1D-5298-D63B9688E7E1}"/>
              </a:ext>
            </a:extLst>
          </p:cNvPr>
          <p:cNvSpPr>
            <a:spLocks noGrp="1"/>
          </p:cNvSpPr>
          <p:nvPr>
            <p:ph type="title"/>
          </p:nvPr>
        </p:nvSpPr>
        <p:spPr/>
        <p:txBody>
          <a:bodyPr>
            <a:normAutofit/>
          </a:bodyPr>
          <a:lstStyle/>
          <a:p>
            <a:r>
              <a:rPr lang="en-US" spc="-8" dirty="0"/>
              <a:t>Video </a:t>
            </a:r>
            <a:r>
              <a:rPr lang="en-US" dirty="0"/>
              <a:t>Classification: </a:t>
            </a:r>
            <a:r>
              <a:rPr lang="en-US" spc="-4" dirty="0"/>
              <a:t>Single-Frame</a:t>
            </a:r>
            <a:r>
              <a:rPr lang="en-US" spc="11" dirty="0"/>
              <a:t> </a:t>
            </a:r>
            <a:r>
              <a:rPr lang="en-US" spc="4" dirty="0"/>
              <a:t>CNN</a:t>
            </a:r>
            <a:endParaRPr lang="en-US" dirty="0"/>
          </a:p>
        </p:txBody>
      </p:sp>
      <p:grpSp>
        <p:nvGrpSpPr>
          <p:cNvPr id="3" name="object 3"/>
          <p:cNvGrpSpPr/>
          <p:nvPr/>
        </p:nvGrpSpPr>
        <p:grpSpPr>
          <a:xfrm>
            <a:off x="4124170" y="2359978"/>
            <a:ext cx="895826" cy="1143476"/>
            <a:chOff x="3974891" y="1992820"/>
            <a:chExt cx="1194435" cy="1524635"/>
          </a:xfrm>
        </p:grpSpPr>
        <p:sp>
          <p:nvSpPr>
            <p:cNvPr id="4" name="object 4"/>
            <p:cNvSpPr/>
            <p:nvPr/>
          </p:nvSpPr>
          <p:spPr>
            <a:xfrm>
              <a:off x="3984416" y="2385227"/>
              <a:ext cx="1175385" cy="817880"/>
            </a:xfrm>
            <a:custGeom>
              <a:avLst/>
              <a:gdLst/>
              <a:ahLst/>
              <a:cxnLst/>
              <a:rect l="l" t="t" r="r" b="b"/>
              <a:pathLst>
                <a:path w="1175385" h="817880">
                  <a:moveTo>
                    <a:pt x="0" y="817790"/>
                  </a:moveTo>
                  <a:lnTo>
                    <a:pt x="129249" y="0"/>
                  </a:lnTo>
                  <a:lnTo>
                    <a:pt x="1045872" y="0"/>
                  </a:lnTo>
                  <a:lnTo>
                    <a:pt x="1175147" y="817790"/>
                  </a:lnTo>
                  <a:lnTo>
                    <a:pt x="0" y="81779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 name="object 5"/>
            <p:cNvSpPr/>
            <p:nvPr/>
          </p:nvSpPr>
          <p:spPr>
            <a:xfrm>
              <a:off x="4571990" y="32582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4571990" y="3174343"/>
              <a:ext cx="231140" cy="168275"/>
            </a:xfrm>
            <a:custGeom>
              <a:avLst/>
              <a:gdLst/>
              <a:ahLst/>
              <a:cxnLst/>
              <a:rect l="l" t="t" r="r" b="b"/>
              <a:pathLst>
                <a:path w="231139"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7" name="object 7"/>
            <p:cNvSpPr/>
            <p:nvPr/>
          </p:nvSpPr>
          <p:spPr>
            <a:xfrm>
              <a:off x="4571990" y="3174343"/>
              <a:ext cx="231140" cy="168275"/>
            </a:xfrm>
            <a:custGeom>
              <a:avLst/>
              <a:gdLst/>
              <a:ahLst/>
              <a:cxnLst/>
              <a:rect l="l" t="t" r="r" b="b"/>
              <a:pathLst>
                <a:path w="231139"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8" name="object 8"/>
            <p:cNvSpPr/>
            <p:nvPr/>
          </p:nvSpPr>
          <p:spPr>
            <a:xfrm>
              <a:off x="4565690" y="21021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4565690" y="2018220"/>
              <a:ext cx="231140" cy="168275"/>
            </a:xfrm>
            <a:custGeom>
              <a:avLst/>
              <a:gdLst/>
              <a:ahLst/>
              <a:cxnLst/>
              <a:rect l="l" t="t" r="r" b="b"/>
              <a:pathLst>
                <a:path w="231139"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0" name="object 10"/>
            <p:cNvSpPr/>
            <p:nvPr/>
          </p:nvSpPr>
          <p:spPr>
            <a:xfrm>
              <a:off x="4565690" y="2018220"/>
              <a:ext cx="231140" cy="168275"/>
            </a:xfrm>
            <a:custGeom>
              <a:avLst/>
              <a:gdLst/>
              <a:ahLst/>
              <a:cxnLst/>
              <a:rect l="l" t="t" r="r" b="b"/>
              <a:pathLst>
                <a:path w="231139"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11" name="object 11"/>
          <p:cNvSpPr/>
          <p:nvPr/>
        </p:nvSpPr>
        <p:spPr>
          <a:xfrm>
            <a:off x="2230004" y="3553637"/>
            <a:ext cx="881366" cy="6620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3180653" y="3550224"/>
            <a:ext cx="881366" cy="6620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3" name="object 13"/>
          <p:cNvSpPr/>
          <p:nvPr/>
        </p:nvSpPr>
        <p:spPr>
          <a:xfrm>
            <a:off x="4131313" y="3550224"/>
            <a:ext cx="881360" cy="6620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5081956" y="3550224"/>
            <a:ext cx="881366" cy="6620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5" name="object 15"/>
          <p:cNvSpPr/>
          <p:nvPr/>
        </p:nvSpPr>
        <p:spPr>
          <a:xfrm>
            <a:off x="6032617" y="3553637"/>
            <a:ext cx="881360" cy="6620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6" name="object 16"/>
          <p:cNvSpPr/>
          <p:nvPr/>
        </p:nvSpPr>
        <p:spPr>
          <a:xfrm>
            <a:off x="1279350" y="3550224"/>
            <a:ext cx="881366" cy="66209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7" name="object 17"/>
          <p:cNvSpPr/>
          <p:nvPr/>
        </p:nvSpPr>
        <p:spPr>
          <a:xfrm>
            <a:off x="6983277" y="3553637"/>
            <a:ext cx="881360" cy="6620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grpSp>
        <p:nvGrpSpPr>
          <p:cNvPr id="18" name="object 18"/>
          <p:cNvGrpSpPr/>
          <p:nvPr/>
        </p:nvGrpSpPr>
        <p:grpSpPr>
          <a:xfrm>
            <a:off x="3173509" y="2359978"/>
            <a:ext cx="895826" cy="1143476"/>
            <a:chOff x="2707344" y="1992820"/>
            <a:chExt cx="1194435" cy="1524635"/>
          </a:xfrm>
        </p:grpSpPr>
        <p:sp>
          <p:nvSpPr>
            <p:cNvPr id="19" name="object 19"/>
            <p:cNvSpPr/>
            <p:nvPr/>
          </p:nvSpPr>
          <p:spPr>
            <a:xfrm>
              <a:off x="2716869" y="2385227"/>
              <a:ext cx="1175385" cy="817880"/>
            </a:xfrm>
            <a:custGeom>
              <a:avLst/>
              <a:gdLst/>
              <a:ahLst/>
              <a:cxnLst/>
              <a:rect l="l" t="t" r="r" b="b"/>
              <a:pathLst>
                <a:path w="1175385" h="817880">
                  <a:moveTo>
                    <a:pt x="0" y="817790"/>
                  </a:moveTo>
                  <a:lnTo>
                    <a:pt x="129274" y="0"/>
                  </a:lnTo>
                  <a:lnTo>
                    <a:pt x="1045897" y="0"/>
                  </a:lnTo>
                  <a:lnTo>
                    <a:pt x="1175172" y="817790"/>
                  </a:lnTo>
                  <a:lnTo>
                    <a:pt x="0" y="81779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3304443" y="32582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3304443" y="3174343"/>
              <a:ext cx="231140" cy="168275"/>
            </a:xfrm>
            <a:custGeom>
              <a:avLst/>
              <a:gdLst/>
              <a:ahLst/>
              <a:cxnLst/>
              <a:rect l="l" t="t" r="r" b="b"/>
              <a:pathLst>
                <a:path w="231139" h="168275">
                  <a:moveTo>
                    <a:pt x="0" y="167799"/>
                  </a:moveTo>
                  <a:lnTo>
                    <a:pt x="0" y="0"/>
                  </a:lnTo>
                  <a:lnTo>
                    <a:pt x="230549"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2" name="object 22"/>
            <p:cNvSpPr/>
            <p:nvPr/>
          </p:nvSpPr>
          <p:spPr>
            <a:xfrm>
              <a:off x="3304443" y="3174343"/>
              <a:ext cx="231140" cy="168275"/>
            </a:xfrm>
            <a:custGeom>
              <a:avLst/>
              <a:gdLst/>
              <a:ahLst/>
              <a:cxnLst/>
              <a:rect l="l" t="t" r="r" b="b"/>
              <a:pathLst>
                <a:path w="231139" h="168275">
                  <a:moveTo>
                    <a:pt x="0" y="167799"/>
                  </a:moveTo>
                  <a:lnTo>
                    <a:pt x="230549"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3" name="object 23"/>
            <p:cNvSpPr/>
            <p:nvPr/>
          </p:nvSpPr>
          <p:spPr>
            <a:xfrm>
              <a:off x="3298143" y="21021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3298143" y="2018220"/>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5" name="object 25"/>
            <p:cNvSpPr/>
            <p:nvPr/>
          </p:nvSpPr>
          <p:spPr>
            <a:xfrm>
              <a:off x="3298143" y="2018220"/>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grpSp>
        <p:nvGrpSpPr>
          <p:cNvPr id="26" name="object 26"/>
          <p:cNvGrpSpPr/>
          <p:nvPr/>
        </p:nvGrpSpPr>
        <p:grpSpPr>
          <a:xfrm>
            <a:off x="1272204" y="2359978"/>
            <a:ext cx="1823085" cy="1143476"/>
            <a:chOff x="172272" y="1992820"/>
            <a:chExt cx="2430780" cy="1524635"/>
          </a:xfrm>
        </p:grpSpPr>
        <p:sp>
          <p:nvSpPr>
            <p:cNvPr id="27" name="object 27"/>
            <p:cNvSpPr/>
            <p:nvPr/>
          </p:nvSpPr>
          <p:spPr>
            <a:xfrm>
              <a:off x="1417799" y="2385227"/>
              <a:ext cx="1175385" cy="817880"/>
            </a:xfrm>
            <a:custGeom>
              <a:avLst/>
              <a:gdLst/>
              <a:ahLst/>
              <a:cxnLst/>
              <a:rect l="l" t="t" r="r" b="b"/>
              <a:pathLst>
                <a:path w="1175385" h="817880">
                  <a:moveTo>
                    <a:pt x="0" y="817790"/>
                  </a:moveTo>
                  <a:lnTo>
                    <a:pt x="129267" y="0"/>
                  </a:lnTo>
                  <a:lnTo>
                    <a:pt x="1045890" y="0"/>
                  </a:lnTo>
                  <a:lnTo>
                    <a:pt x="1175145" y="817790"/>
                  </a:lnTo>
                  <a:lnTo>
                    <a:pt x="0" y="81779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2005378" y="32582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2005378" y="3174343"/>
              <a:ext cx="231140" cy="168275"/>
            </a:xfrm>
            <a:custGeom>
              <a:avLst/>
              <a:gdLst/>
              <a:ahLst/>
              <a:cxnLst/>
              <a:rect l="l" t="t" r="r" b="b"/>
              <a:pathLst>
                <a:path w="231139" h="168275">
                  <a:moveTo>
                    <a:pt x="0" y="167799"/>
                  </a:moveTo>
                  <a:lnTo>
                    <a:pt x="0" y="0"/>
                  </a:lnTo>
                  <a:lnTo>
                    <a:pt x="23053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0" name="object 30"/>
            <p:cNvSpPr/>
            <p:nvPr/>
          </p:nvSpPr>
          <p:spPr>
            <a:xfrm>
              <a:off x="2005378" y="3174343"/>
              <a:ext cx="231140" cy="168275"/>
            </a:xfrm>
            <a:custGeom>
              <a:avLst/>
              <a:gdLst/>
              <a:ahLst/>
              <a:cxnLst/>
              <a:rect l="l" t="t" r="r" b="b"/>
              <a:pathLst>
                <a:path w="231139" h="168275">
                  <a:moveTo>
                    <a:pt x="0" y="167799"/>
                  </a:moveTo>
                  <a:lnTo>
                    <a:pt x="23053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1999078" y="21021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1999078" y="2018220"/>
              <a:ext cx="231140" cy="168275"/>
            </a:xfrm>
            <a:custGeom>
              <a:avLst/>
              <a:gdLst/>
              <a:ahLst/>
              <a:cxnLst/>
              <a:rect l="l" t="t" r="r" b="b"/>
              <a:pathLst>
                <a:path w="231139" h="168275">
                  <a:moveTo>
                    <a:pt x="0" y="167814"/>
                  </a:moveTo>
                  <a:lnTo>
                    <a:pt x="0" y="0"/>
                  </a:lnTo>
                  <a:lnTo>
                    <a:pt x="23053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3" name="object 33"/>
            <p:cNvSpPr/>
            <p:nvPr/>
          </p:nvSpPr>
          <p:spPr>
            <a:xfrm>
              <a:off x="1999078" y="2018220"/>
              <a:ext cx="231140" cy="168275"/>
            </a:xfrm>
            <a:custGeom>
              <a:avLst/>
              <a:gdLst/>
              <a:ahLst/>
              <a:cxnLst/>
              <a:rect l="l" t="t" r="r" b="b"/>
              <a:pathLst>
                <a:path w="231139" h="168275">
                  <a:moveTo>
                    <a:pt x="0" y="167814"/>
                  </a:moveTo>
                  <a:lnTo>
                    <a:pt x="23053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4" name="object 34"/>
            <p:cNvSpPr/>
            <p:nvPr/>
          </p:nvSpPr>
          <p:spPr>
            <a:xfrm>
              <a:off x="181797" y="2385227"/>
              <a:ext cx="1175385" cy="817880"/>
            </a:xfrm>
            <a:custGeom>
              <a:avLst/>
              <a:gdLst/>
              <a:ahLst/>
              <a:cxnLst/>
              <a:rect l="l" t="t" r="r" b="b"/>
              <a:pathLst>
                <a:path w="1175385" h="817880">
                  <a:moveTo>
                    <a:pt x="0" y="817790"/>
                  </a:moveTo>
                  <a:lnTo>
                    <a:pt x="129266" y="0"/>
                  </a:lnTo>
                  <a:lnTo>
                    <a:pt x="1045889" y="0"/>
                  </a:lnTo>
                  <a:lnTo>
                    <a:pt x="1175157" y="817790"/>
                  </a:lnTo>
                  <a:lnTo>
                    <a:pt x="0" y="81779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769378" y="32582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769378" y="3174343"/>
              <a:ext cx="231140" cy="168275"/>
            </a:xfrm>
            <a:custGeom>
              <a:avLst/>
              <a:gdLst/>
              <a:ahLst/>
              <a:cxnLst/>
              <a:rect l="l" t="t" r="r" b="b"/>
              <a:pathLst>
                <a:path w="231140" h="168275">
                  <a:moveTo>
                    <a:pt x="0" y="167799"/>
                  </a:moveTo>
                  <a:lnTo>
                    <a:pt x="0" y="0"/>
                  </a:lnTo>
                  <a:lnTo>
                    <a:pt x="23053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7" name="object 37"/>
            <p:cNvSpPr/>
            <p:nvPr/>
          </p:nvSpPr>
          <p:spPr>
            <a:xfrm>
              <a:off x="769378" y="3174343"/>
              <a:ext cx="231140" cy="168275"/>
            </a:xfrm>
            <a:custGeom>
              <a:avLst/>
              <a:gdLst/>
              <a:ahLst/>
              <a:cxnLst/>
              <a:rect l="l" t="t" r="r" b="b"/>
              <a:pathLst>
                <a:path w="231140" h="168275">
                  <a:moveTo>
                    <a:pt x="0" y="167799"/>
                  </a:moveTo>
                  <a:lnTo>
                    <a:pt x="23053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763078" y="21021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9" name="object 39"/>
            <p:cNvSpPr/>
            <p:nvPr/>
          </p:nvSpPr>
          <p:spPr>
            <a:xfrm>
              <a:off x="763078" y="2018220"/>
              <a:ext cx="231140" cy="168275"/>
            </a:xfrm>
            <a:custGeom>
              <a:avLst/>
              <a:gdLst/>
              <a:ahLst/>
              <a:cxnLst/>
              <a:rect l="l" t="t" r="r" b="b"/>
              <a:pathLst>
                <a:path w="231140" h="168275">
                  <a:moveTo>
                    <a:pt x="0" y="167814"/>
                  </a:moveTo>
                  <a:lnTo>
                    <a:pt x="0" y="0"/>
                  </a:lnTo>
                  <a:lnTo>
                    <a:pt x="23053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0" name="object 40"/>
            <p:cNvSpPr/>
            <p:nvPr/>
          </p:nvSpPr>
          <p:spPr>
            <a:xfrm>
              <a:off x="763078" y="2018220"/>
              <a:ext cx="231140" cy="168275"/>
            </a:xfrm>
            <a:custGeom>
              <a:avLst/>
              <a:gdLst/>
              <a:ahLst/>
              <a:cxnLst/>
              <a:rect l="l" t="t" r="r" b="b"/>
              <a:pathLst>
                <a:path w="231140" h="168275">
                  <a:moveTo>
                    <a:pt x="0" y="167814"/>
                  </a:moveTo>
                  <a:lnTo>
                    <a:pt x="23053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grpSp>
        <p:nvGrpSpPr>
          <p:cNvPr id="41" name="object 41"/>
          <p:cNvGrpSpPr/>
          <p:nvPr/>
        </p:nvGrpSpPr>
        <p:grpSpPr>
          <a:xfrm>
            <a:off x="5074812" y="2364133"/>
            <a:ext cx="895826" cy="1143476"/>
            <a:chOff x="5242414" y="1998360"/>
            <a:chExt cx="1194435" cy="1524635"/>
          </a:xfrm>
        </p:grpSpPr>
        <p:sp>
          <p:nvSpPr>
            <p:cNvPr id="42" name="object 42"/>
            <p:cNvSpPr/>
            <p:nvPr/>
          </p:nvSpPr>
          <p:spPr>
            <a:xfrm>
              <a:off x="5251939" y="2390770"/>
              <a:ext cx="1175385" cy="817880"/>
            </a:xfrm>
            <a:custGeom>
              <a:avLst/>
              <a:gdLst/>
              <a:ahLst/>
              <a:cxnLst/>
              <a:rect l="l" t="t" r="r" b="b"/>
              <a:pathLst>
                <a:path w="1175385" h="817880">
                  <a:moveTo>
                    <a:pt x="0" y="817773"/>
                  </a:moveTo>
                  <a:lnTo>
                    <a:pt x="129274" y="0"/>
                  </a:lnTo>
                  <a:lnTo>
                    <a:pt x="1045897" y="0"/>
                  </a:lnTo>
                  <a:lnTo>
                    <a:pt x="1175172"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43" name="object 43"/>
            <p:cNvSpPr/>
            <p:nvPr/>
          </p:nvSpPr>
          <p:spPr>
            <a:xfrm>
              <a:off x="5839538" y="326379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4" name="object 44"/>
            <p:cNvSpPr/>
            <p:nvPr/>
          </p:nvSpPr>
          <p:spPr>
            <a:xfrm>
              <a:off x="5839538" y="3179868"/>
              <a:ext cx="231140" cy="168275"/>
            </a:xfrm>
            <a:custGeom>
              <a:avLst/>
              <a:gdLst/>
              <a:ahLst/>
              <a:cxnLst/>
              <a:rect l="l" t="t" r="r" b="b"/>
              <a:pathLst>
                <a:path w="231139" h="168275">
                  <a:moveTo>
                    <a:pt x="0" y="167824"/>
                  </a:moveTo>
                  <a:lnTo>
                    <a:pt x="0" y="0"/>
                  </a:lnTo>
                  <a:lnTo>
                    <a:pt x="230524" y="83924"/>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5" name="object 45"/>
            <p:cNvSpPr/>
            <p:nvPr/>
          </p:nvSpPr>
          <p:spPr>
            <a:xfrm>
              <a:off x="5839538" y="3179868"/>
              <a:ext cx="231140" cy="168275"/>
            </a:xfrm>
            <a:custGeom>
              <a:avLst/>
              <a:gdLst/>
              <a:ahLst/>
              <a:cxnLst/>
              <a:rect l="l" t="t" r="r" b="b"/>
              <a:pathLst>
                <a:path w="231139" h="168275">
                  <a:moveTo>
                    <a:pt x="0" y="167824"/>
                  </a:moveTo>
                  <a:lnTo>
                    <a:pt x="230524" y="83924"/>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6" name="object 46"/>
            <p:cNvSpPr/>
            <p:nvPr/>
          </p:nvSpPr>
          <p:spPr>
            <a:xfrm>
              <a:off x="5833238" y="2107670"/>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7" name="object 47"/>
            <p:cNvSpPr/>
            <p:nvPr/>
          </p:nvSpPr>
          <p:spPr>
            <a:xfrm>
              <a:off x="5833238" y="2023760"/>
              <a:ext cx="231140" cy="168275"/>
            </a:xfrm>
            <a:custGeom>
              <a:avLst/>
              <a:gdLst/>
              <a:ahLst/>
              <a:cxnLst/>
              <a:rect l="l" t="t" r="r" b="b"/>
              <a:pathLst>
                <a:path w="231139" h="168275">
                  <a:moveTo>
                    <a:pt x="0" y="167817"/>
                  </a:moveTo>
                  <a:lnTo>
                    <a:pt x="0" y="0"/>
                  </a:lnTo>
                  <a:lnTo>
                    <a:pt x="230524" y="83909"/>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8" name="object 48"/>
            <p:cNvSpPr/>
            <p:nvPr/>
          </p:nvSpPr>
          <p:spPr>
            <a:xfrm>
              <a:off x="5833238" y="2023760"/>
              <a:ext cx="231140" cy="168275"/>
            </a:xfrm>
            <a:custGeom>
              <a:avLst/>
              <a:gdLst/>
              <a:ahLst/>
              <a:cxnLst/>
              <a:rect l="l" t="t" r="r" b="b"/>
              <a:pathLst>
                <a:path w="231139" h="168275">
                  <a:moveTo>
                    <a:pt x="0" y="167817"/>
                  </a:moveTo>
                  <a:lnTo>
                    <a:pt x="230524" y="83909"/>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49" name="object 49"/>
          <p:cNvSpPr/>
          <p:nvPr/>
        </p:nvSpPr>
        <p:spPr>
          <a:xfrm>
            <a:off x="6032616" y="2658437"/>
            <a:ext cx="881539" cy="613410"/>
          </a:xfrm>
          <a:custGeom>
            <a:avLst/>
            <a:gdLst/>
            <a:ahLst/>
            <a:cxnLst/>
            <a:rect l="l" t="t" r="r" b="b"/>
            <a:pathLst>
              <a:path w="1175384" h="817880">
                <a:moveTo>
                  <a:pt x="0" y="817775"/>
                </a:moveTo>
                <a:lnTo>
                  <a:pt x="129274" y="0"/>
                </a:lnTo>
                <a:lnTo>
                  <a:pt x="1045897" y="0"/>
                </a:lnTo>
                <a:lnTo>
                  <a:pt x="1175147" y="817775"/>
                </a:lnTo>
                <a:lnTo>
                  <a:pt x="0" y="817775"/>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0" name="object 50"/>
          <p:cNvSpPr txBox="1"/>
          <p:nvPr/>
        </p:nvSpPr>
        <p:spPr>
          <a:xfrm>
            <a:off x="1357771" y="1209817"/>
            <a:ext cx="5608319" cy="1802416"/>
          </a:xfrm>
          <a:prstGeom prst="rect">
            <a:avLst/>
          </a:prstGeom>
        </p:spPr>
        <p:txBody>
          <a:bodyPr vert="horz" wrap="square" lIns="0" tIns="9525" rIns="0" bIns="0" rtlCol="0">
            <a:spAutoFit/>
          </a:bodyPr>
          <a:lstStyle/>
          <a:p>
            <a:pPr marL="32385" marR="3810">
              <a:spcBef>
                <a:spcPts val="75"/>
              </a:spcBef>
            </a:pPr>
            <a:r>
              <a:rPr sz="1500" spc="-4" dirty="0">
                <a:solidFill>
                  <a:schemeClr val="bg2"/>
                </a:solidFill>
              </a:rPr>
              <a:t>Simple idea</a:t>
            </a:r>
            <a:r>
              <a:rPr sz="1500" spc="-4" dirty="0">
                <a:solidFill>
                  <a:prstClr val="black"/>
                </a:solidFill>
              </a:rPr>
              <a:t>: train normal 2D CNN to </a:t>
            </a:r>
            <a:r>
              <a:rPr sz="1500" dirty="0">
                <a:solidFill>
                  <a:prstClr val="black"/>
                </a:solidFill>
              </a:rPr>
              <a:t>classify video </a:t>
            </a:r>
            <a:r>
              <a:rPr sz="1500" spc="-4" dirty="0">
                <a:solidFill>
                  <a:prstClr val="black"/>
                </a:solidFill>
              </a:rPr>
              <a:t>frames independently!  (Average predicted probs at</a:t>
            </a:r>
            <a:r>
              <a:rPr sz="1500" spc="-11" dirty="0">
                <a:solidFill>
                  <a:prstClr val="black"/>
                </a:solidFill>
              </a:rPr>
              <a:t> </a:t>
            </a:r>
            <a:r>
              <a:rPr sz="1500" spc="-4" dirty="0">
                <a:solidFill>
                  <a:prstClr val="black"/>
                </a:solidFill>
              </a:rPr>
              <a:t>test-time)</a:t>
            </a:r>
            <a:endParaRPr sz="1500" dirty="0">
              <a:solidFill>
                <a:prstClr val="black"/>
              </a:solidFill>
            </a:endParaRPr>
          </a:p>
          <a:p>
            <a:pPr marL="32385"/>
            <a:r>
              <a:rPr sz="1500" spc="-4" dirty="0">
                <a:solidFill>
                  <a:prstClr val="black"/>
                </a:solidFill>
              </a:rPr>
              <a:t>Often </a:t>
            </a:r>
            <a:r>
              <a:rPr sz="1500" dirty="0">
                <a:solidFill>
                  <a:prstClr val="black"/>
                </a:solidFill>
              </a:rPr>
              <a:t>a </a:t>
            </a:r>
            <a:r>
              <a:rPr sz="1500" b="1" spc="-4" dirty="0">
                <a:solidFill>
                  <a:prstClr val="black"/>
                </a:solidFill>
              </a:rPr>
              <a:t>very </a:t>
            </a:r>
            <a:r>
              <a:rPr sz="1500" dirty="0">
                <a:solidFill>
                  <a:prstClr val="black"/>
                </a:solidFill>
              </a:rPr>
              <a:t>strong </a:t>
            </a:r>
            <a:r>
              <a:rPr sz="1500" spc="-4" dirty="0">
                <a:solidFill>
                  <a:prstClr val="black"/>
                </a:solidFill>
              </a:rPr>
              <a:t>baseline for </a:t>
            </a:r>
            <a:r>
              <a:rPr sz="1500" dirty="0">
                <a:solidFill>
                  <a:prstClr val="black"/>
                </a:solidFill>
              </a:rPr>
              <a:t>video</a:t>
            </a:r>
            <a:r>
              <a:rPr sz="1500" spc="-8" dirty="0">
                <a:solidFill>
                  <a:prstClr val="black"/>
                </a:solidFill>
              </a:rPr>
              <a:t> </a:t>
            </a:r>
            <a:r>
              <a:rPr sz="1500" dirty="0">
                <a:solidFill>
                  <a:prstClr val="black"/>
                </a:solidFill>
              </a:rPr>
              <a:t>classification</a:t>
            </a:r>
          </a:p>
          <a:p>
            <a:pPr>
              <a:spcBef>
                <a:spcPts val="41"/>
              </a:spcBef>
            </a:pPr>
            <a:endParaRPr sz="1200" dirty="0">
              <a:solidFill>
                <a:prstClr val="black"/>
              </a:solidFill>
            </a:endParaRPr>
          </a:p>
          <a:p>
            <a:pPr marL="9525">
              <a:tabLst>
                <a:tab pos="936308" algn="l"/>
                <a:tab pos="1910715" algn="l"/>
                <a:tab pos="2861309" algn="l"/>
                <a:tab pos="3811905" algn="l"/>
                <a:tab pos="4762500" algn="l"/>
              </a:tabLst>
            </a:pPr>
            <a:r>
              <a:rPr sz="2025" baseline="1543" dirty="0">
                <a:solidFill>
                  <a:prstClr val="black"/>
                </a:solidFill>
              </a:rPr>
              <a:t>“Running”	“Running”	“Running”	“Running”	</a:t>
            </a:r>
            <a:r>
              <a:rPr sz="1050" dirty="0">
                <a:solidFill>
                  <a:prstClr val="black"/>
                </a:solidFill>
              </a:rPr>
              <a:t>“Running”	“Running”</a:t>
            </a:r>
          </a:p>
          <a:p>
            <a:endParaRPr sz="1500" dirty="0">
              <a:solidFill>
                <a:prstClr val="black"/>
              </a:solidFill>
            </a:endParaRPr>
          </a:p>
          <a:p>
            <a:pPr marL="73343">
              <a:spcBef>
                <a:spcPts val="1200"/>
              </a:spcBef>
              <a:tabLst>
                <a:tab pos="1000125" algn="l"/>
                <a:tab pos="1974533" algn="l"/>
                <a:tab pos="2925128" algn="l"/>
                <a:tab pos="3875723" algn="l"/>
                <a:tab pos="4826318" algn="l"/>
              </a:tabLst>
            </a:pPr>
            <a:r>
              <a:rPr sz="2100" spc="-4" dirty="0">
                <a:solidFill>
                  <a:prstClr val="black"/>
                </a:solidFill>
              </a:rPr>
              <a:t>CNN	CNN	CNN	CNN	CNN	CNN</a:t>
            </a:r>
            <a:endParaRPr sz="2100" dirty="0">
              <a:solidFill>
                <a:prstClr val="black"/>
              </a:solidFill>
            </a:endParaRPr>
          </a:p>
        </p:txBody>
      </p:sp>
      <p:grpSp>
        <p:nvGrpSpPr>
          <p:cNvPr id="51" name="object 51"/>
          <p:cNvGrpSpPr/>
          <p:nvPr/>
        </p:nvGrpSpPr>
        <p:grpSpPr>
          <a:xfrm>
            <a:off x="6449521" y="2364133"/>
            <a:ext cx="215741" cy="1143476"/>
            <a:chOff x="7075360" y="1998360"/>
            <a:chExt cx="287655" cy="1524635"/>
          </a:xfrm>
        </p:grpSpPr>
        <p:sp>
          <p:nvSpPr>
            <p:cNvPr id="52" name="object 52"/>
            <p:cNvSpPr/>
            <p:nvPr/>
          </p:nvSpPr>
          <p:spPr>
            <a:xfrm>
              <a:off x="7107060" y="326376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7107060" y="3179868"/>
              <a:ext cx="231140" cy="168275"/>
            </a:xfrm>
            <a:custGeom>
              <a:avLst/>
              <a:gdLst/>
              <a:ahLst/>
              <a:cxnLst/>
              <a:rect l="l" t="t" r="r" b="b"/>
              <a:pathLst>
                <a:path w="231140" h="168275">
                  <a:moveTo>
                    <a:pt x="0" y="167824"/>
                  </a:moveTo>
                  <a:lnTo>
                    <a:pt x="0" y="0"/>
                  </a:lnTo>
                  <a:lnTo>
                    <a:pt x="230549"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4" name="object 54"/>
            <p:cNvSpPr/>
            <p:nvPr/>
          </p:nvSpPr>
          <p:spPr>
            <a:xfrm>
              <a:off x="7107060" y="3179868"/>
              <a:ext cx="231140" cy="168275"/>
            </a:xfrm>
            <a:custGeom>
              <a:avLst/>
              <a:gdLst/>
              <a:ahLst/>
              <a:cxnLst/>
              <a:rect l="l" t="t" r="r" b="b"/>
              <a:pathLst>
                <a:path w="231140" h="168275">
                  <a:moveTo>
                    <a:pt x="0" y="167824"/>
                  </a:moveTo>
                  <a:lnTo>
                    <a:pt x="230549"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5" name="object 55"/>
            <p:cNvSpPr/>
            <p:nvPr/>
          </p:nvSpPr>
          <p:spPr>
            <a:xfrm>
              <a:off x="7100760" y="210766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6" name="object 56"/>
            <p:cNvSpPr/>
            <p:nvPr/>
          </p:nvSpPr>
          <p:spPr>
            <a:xfrm>
              <a:off x="7100760" y="2023760"/>
              <a:ext cx="231140" cy="168275"/>
            </a:xfrm>
            <a:custGeom>
              <a:avLst/>
              <a:gdLst/>
              <a:ahLst/>
              <a:cxnLst/>
              <a:rect l="l" t="t" r="r" b="b"/>
              <a:pathLst>
                <a:path w="231140"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7" name="object 57"/>
            <p:cNvSpPr/>
            <p:nvPr/>
          </p:nvSpPr>
          <p:spPr>
            <a:xfrm>
              <a:off x="7100760" y="2023760"/>
              <a:ext cx="231140" cy="168275"/>
            </a:xfrm>
            <a:custGeom>
              <a:avLst/>
              <a:gdLst/>
              <a:ahLst/>
              <a:cxnLst/>
              <a:rect l="l" t="t" r="r" b="b"/>
              <a:pathLst>
                <a:path w="231140"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58" name="object 58"/>
          <p:cNvSpPr/>
          <p:nvPr/>
        </p:nvSpPr>
        <p:spPr>
          <a:xfrm>
            <a:off x="6983258" y="2665093"/>
            <a:ext cx="881539" cy="613410"/>
          </a:xfrm>
          <a:custGeom>
            <a:avLst/>
            <a:gdLst/>
            <a:ahLst/>
            <a:cxnLst/>
            <a:rect l="l" t="t" r="r" b="b"/>
            <a:pathLst>
              <a:path w="1175384" h="817880">
                <a:moveTo>
                  <a:pt x="0" y="817775"/>
                </a:moveTo>
                <a:lnTo>
                  <a:pt x="129274" y="0"/>
                </a:lnTo>
                <a:lnTo>
                  <a:pt x="1045897" y="0"/>
                </a:lnTo>
                <a:lnTo>
                  <a:pt x="1175172" y="817775"/>
                </a:lnTo>
                <a:lnTo>
                  <a:pt x="0" y="817775"/>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9" name="object 59"/>
          <p:cNvSpPr txBox="1"/>
          <p:nvPr/>
        </p:nvSpPr>
        <p:spPr>
          <a:xfrm>
            <a:off x="7125562" y="2814041"/>
            <a:ext cx="596741" cy="332783"/>
          </a:xfrm>
          <a:prstGeom prst="rect">
            <a:avLst/>
          </a:prstGeom>
        </p:spPr>
        <p:txBody>
          <a:bodyPr vert="horz" wrap="square" lIns="0" tIns="9525" rIns="0" bIns="0" rtlCol="0">
            <a:spAutoFit/>
          </a:bodyPr>
          <a:lstStyle/>
          <a:p>
            <a:pPr marL="9525">
              <a:spcBef>
                <a:spcPts val="75"/>
              </a:spcBef>
            </a:pPr>
            <a:r>
              <a:rPr sz="2100" spc="-4" dirty="0">
                <a:solidFill>
                  <a:prstClr val="black"/>
                </a:solidFill>
              </a:rPr>
              <a:t>CNN</a:t>
            </a:r>
            <a:endParaRPr sz="2100">
              <a:solidFill>
                <a:prstClr val="black"/>
              </a:solidFill>
            </a:endParaRPr>
          </a:p>
        </p:txBody>
      </p:sp>
      <p:sp>
        <p:nvSpPr>
          <p:cNvPr id="60" name="object 60"/>
          <p:cNvSpPr txBox="1"/>
          <p:nvPr/>
        </p:nvSpPr>
        <p:spPr>
          <a:xfrm>
            <a:off x="7061691" y="2113122"/>
            <a:ext cx="772001" cy="171201"/>
          </a:xfrm>
          <a:prstGeom prst="rect">
            <a:avLst/>
          </a:prstGeom>
        </p:spPr>
        <p:txBody>
          <a:bodyPr vert="horz" wrap="square" lIns="0" tIns="9525" rIns="0" bIns="0" rtlCol="0">
            <a:spAutoFit/>
          </a:bodyPr>
          <a:lstStyle/>
          <a:p>
            <a:pPr marL="9525">
              <a:spcBef>
                <a:spcPts val="75"/>
              </a:spcBef>
            </a:pPr>
            <a:r>
              <a:rPr sz="1050" dirty="0">
                <a:solidFill>
                  <a:prstClr val="black"/>
                </a:solidFill>
              </a:rPr>
              <a:t>“Running”</a:t>
            </a:r>
            <a:endParaRPr sz="1050">
              <a:solidFill>
                <a:prstClr val="black"/>
              </a:solidFill>
            </a:endParaRPr>
          </a:p>
        </p:txBody>
      </p:sp>
      <p:grpSp>
        <p:nvGrpSpPr>
          <p:cNvPr id="61" name="object 61"/>
          <p:cNvGrpSpPr/>
          <p:nvPr/>
        </p:nvGrpSpPr>
        <p:grpSpPr>
          <a:xfrm>
            <a:off x="7400182" y="2370788"/>
            <a:ext cx="215741" cy="1143476"/>
            <a:chOff x="8342907" y="2007233"/>
            <a:chExt cx="287655" cy="1524635"/>
          </a:xfrm>
        </p:grpSpPr>
        <p:sp>
          <p:nvSpPr>
            <p:cNvPr id="62" name="object 62"/>
            <p:cNvSpPr/>
            <p:nvPr/>
          </p:nvSpPr>
          <p:spPr>
            <a:xfrm>
              <a:off x="8374607" y="327264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3" name="object 63"/>
            <p:cNvSpPr/>
            <p:nvPr/>
          </p:nvSpPr>
          <p:spPr>
            <a:xfrm>
              <a:off x="8374607" y="3188743"/>
              <a:ext cx="231140" cy="168275"/>
            </a:xfrm>
            <a:custGeom>
              <a:avLst/>
              <a:gdLst/>
              <a:ahLst/>
              <a:cxnLst/>
              <a:rect l="l" t="t" r="r" b="b"/>
              <a:pathLst>
                <a:path w="231140" h="168275">
                  <a:moveTo>
                    <a:pt x="0" y="167824"/>
                  </a:moveTo>
                  <a:lnTo>
                    <a:pt x="0" y="0"/>
                  </a:lnTo>
                  <a:lnTo>
                    <a:pt x="23052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4" name="object 64"/>
            <p:cNvSpPr/>
            <p:nvPr/>
          </p:nvSpPr>
          <p:spPr>
            <a:xfrm>
              <a:off x="8374607" y="3188743"/>
              <a:ext cx="231140" cy="168275"/>
            </a:xfrm>
            <a:custGeom>
              <a:avLst/>
              <a:gdLst/>
              <a:ahLst/>
              <a:cxnLst/>
              <a:rect l="l" t="t" r="r" b="b"/>
              <a:pathLst>
                <a:path w="231140" h="168275">
                  <a:moveTo>
                    <a:pt x="0" y="167824"/>
                  </a:moveTo>
                  <a:lnTo>
                    <a:pt x="23052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5" name="object 65"/>
            <p:cNvSpPr/>
            <p:nvPr/>
          </p:nvSpPr>
          <p:spPr>
            <a:xfrm>
              <a:off x="8368307" y="2116540"/>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8368307" y="2032633"/>
              <a:ext cx="231140" cy="168275"/>
            </a:xfrm>
            <a:custGeom>
              <a:avLst/>
              <a:gdLst/>
              <a:ahLst/>
              <a:cxnLst/>
              <a:rect l="l" t="t" r="r" b="b"/>
              <a:pathLst>
                <a:path w="231140" h="168275">
                  <a:moveTo>
                    <a:pt x="0" y="167817"/>
                  </a:moveTo>
                  <a:lnTo>
                    <a:pt x="0" y="0"/>
                  </a:lnTo>
                  <a:lnTo>
                    <a:pt x="230524" y="83907"/>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7" name="object 67"/>
            <p:cNvSpPr/>
            <p:nvPr/>
          </p:nvSpPr>
          <p:spPr>
            <a:xfrm>
              <a:off x="8368307" y="2032633"/>
              <a:ext cx="231140" cy="168275"/>
            </a:xfrm>
            <a:custGeom>
              <a:avLst/>
              <a:gdLst/>
              <a:ahLst/>
              <a:cxnLst/>
              <a:rect l="l" t="t" r="r" b="b"/>
              <a:pathLst>
                <a:path w="231140" h="168275">
                  <a:moveTo>
                    <a:pt x="0" y="167817"/>
                  </a:moveTo>
                  <a:lnTo>
                    <a:pt x="230524" y="83907"/>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68" name="object 68"/>
          <p:cNvSpPr txBox="1"/>
          <p:nvPr/>
        </p:nvSpPr>
        <p:spPr>
          <a:xfrm>
            <a:off x="6735386" y="4279870"/>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2" name="Slide Number Placeholder 3">
            <a:extLst>
              <a:ext uri="{FF2B5EF4-FFF2-40B4-BE49-F238E27FC236}">
                <a16:creationId xmlns:a16="http://schemas.microsoft.com/office/drawing/2014/main" id="{C035532A-D92E-39E4-EF83-5630A839B68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107</a:t>
            </a:fld>
            <a:endParaRPr lang="en-US" sz="1600">
              <a:solidFill>
                <a:schemeClr val="bg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75">
            <a:extLst>
              <a:ext uri="{FF2B5EF4-FFF2-40B4-BE49-F238E27FC236}">
                <a16:creationId xmlns:a16="http://schemas.microsoft.com/office/drawing/2014/main" id="{9AF9E999-B56B-8311-CCF1-E4C4C12AD344}"/>
              </a:ext>
            </a:extLst>
          </p:cNvPr>
          <p:cNvSpPr>
            <a:spLocks noGrp="1"/>
          </p:cNvSpPr>
          <p:nvPr>
            <p:ph type="title"/>
          </p:nvPr>
        </p:nvSpPr>
        <p:spPr/>
        <p:txBody>
          <a:bodyPr>
            <a:noAutofit/>
          </a:bodyPr>
          <a:lstStyle/>
          <a:p>
            <a:r>
              <a:rPr lang="en-US" sz="2800" spc="-4" dirty="0"/>
              <a:t>Video </a:t>
            </a:r>
            <a:r>
              <a:rPr lang="en-US" sz="2800" dirty="0"/>
              <a:t>Classification: </a:t>
            </a:r>
            <a:r>
              <a:rPr lang="en-US" sz="2800" spc="4" dirty="0"/>
              <a:t>Late Fusion (with </a:t>
            </a:r>
            <a:r>
              <a:rPr lang="en-US" sz="2800" spc="8" dirty="0"/>
              <a:t>FC</a:t>
            </a:r>
            <a:r>
              <a:rPr lang="en-US" sz="2800" spc="26" dirty="0"/>
              <a:t> </a:t>
            </a:r>
            <a:r>
              <a:rPr lang="en-US" sz="2800" dirty="0"/>
              <a:t>layers)</a:t>
            </a:r>
          </a:p>
        </p:txBody>
      </p:sp>
      <p:grpSp>
        <p:nvGrpSpPr>
          <p:cNvPr id="3" name="object 3"/>
          <p:cNvGrpSpPr/>
          <p:nvPr/>
        </p:nvGrpSpPr>
        <p:grpSpPr>
          <a:xfrm>
            <a:off x="2199206" y="2425291"/>
            <a:ext cx="5672613" cy="1803559"/>
            <a:chOff x="1408274" y="2079905"/>
            <a:chExt cx="7563484" cy="2404745"/>
          </a:xfrm>
        </p:grpSpPr>
        <p:sp>
          <p:nvSpPr>
            <p:cNvPr id="4" name="object 4"/>
            <p:cNvSpPr/>
            <p:nvPr/>
          </p:nvSpPr>
          <p:spPr>
            <a:xfrm>
              <a:off x="3984416" y="2472312"/>
              <a:ext cx="1175385" cy="817880"/>
            </a:xfrm>
            <a:custGeom>
              <a:avLst/>
              <a:gdLst/>
              <a:ahLst/>
              <a:cxnLst/>
              <a:rect l="l" t="t" r="r" b="b"/>
              <a:pathLst>
                <a:path w="1175385" h="817879">
                  <a:moveTo>
                    <a:pt x="0" y="817780"/>
                  </a:moveTo>
                  <a:lnTo>
                    <a:pt x="129249" y="0"/>
                  </a:lnTo>
                  <a:lnTo>
                    <a:pt x="1045872" y="0"/>
                  </a:lnTo>
                  <a:lnTo>
                    <a:pt x="1175147" y="817780"/>
                  </a:lnTo>
                  <a:lnTo>
                    <a:pt x="0" y="81778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 name="object 5"/>
            <p:cNvSpPr/>
            <p:nvPr/>
          </p:nvSpPr>
          <p:spPr>
            <a:xfrm>
              <a:off x="4571990" y="334531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4571990" y="3261418"/>
              <a:ext cx="231140" cy="168275"/>
            </a:xfrm>
            <a:custGeom>
              <a:avLst/>
              <a:gdLst/>
              <a:ahLst/>
              <a:cxnLst/>
              <a:rect l="l" t="t" r="r" b="b"/>
              <a:pathLst>
                <a:path w="231139" h="168275">
                  <a:moveTo>
                    <a:pt x="0" y="167824"/>
                  </a:moveTo>
                  <a:lnTo>
                    <a:pt x="0" y="0"/>
                  </a:lnTo>
                  <a:lnTo>
                    <a:pt x="23052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7" name="object 7"/>
            <p:cNvSpPr/>
            <p:nvPr/>
          </p:nvSpPr>
          <p:spPr>
            <a:xfrm>
              <a:off x="4571990" y="3261418"/>
              <a:ext cx="231140" cy="168275"/>
            </a:xfrm>
            <a:custGeom>
              <a:avLst/>
              <a:gdLst/>
              <a:ahLst/>
              <a:cxnLst/>
              <a:rect l="l" t="t" r="r" b="b"/>
              <a:pathLst>
                <a:path w="231139" h="168275">
                  <a:moveTo>
                    <a:pt x="0" y="167824"/>
                  </a:moveTo>
                  <a:lnTo>
                    <a:pt x="23052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8" name="object 8"/>
            <p:cNvSpPr/>
            <p:nvPr/>
          </p:nvSpPr>
          <p:spPr>
            <a:xfrm>
              <a:off x="4565690" y="218921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4565690" y="2105305"/>
              <a:ext cx="231140" cy="168275"/>
            </a:xfrm>
            <a:custGeom>
              <a:avLst/>
              <a:gdLst/>
              <a:ahLst/>
              <a:cxnLst/>
              <a:rect l="l" t="t" r="r" b="b"/>
              <a:pathLst>
                <a:path w="231139"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0" name="object 10"/>
            <p:cNvSpPr/>
            <p:nvPr/>
          </p:nvSpPr>
          <p:spPr>
            <a:xfrm>
              <a:off x="4565690" y="2105305"/>
              <a:ext cx="231140" cy="168275"/>
            </a:xfrm>
            <a:custGeom>
              <a:avLst/>
              <a:gdLst/>
              <a:ahLst/>
              <a:cxnLst/>
              <a:rect l="l" t="t" r="r" b="b"/>
              <a:pathLst>
                <a:path w="231139"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1" name="object 11"/>
            <p:cNvSpPr/>
            <p:nvPr/>
          </p:nvSpPr>
          <p:spPr>
            <a:xfrm>
              <a:off x="5251939" y="3596717"/>
              <a:ext cx="1175157" cy="88279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5839538" y="335086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5251939" y="2477855"/>
              <a:ext cx="1175385" cy="817880"/>
            </a:xfrm>
            <a:custGeom>
              <a:avLst/>
              <a:gdLst/>
              <a:ahLst/>
              <a:cxnLst/>
              <a:rect l="l" t="t" r="r" b="b"/>
              <a:pathLst>
                <a:path w="1175385" h="817879">
                  <a:moveTo>
                    <a:pt x="0" y="817788"/>
                  </a:moveTo>
                  <a:lnTo>
                    <a:pt x="129274" y="0"/>
                  </a:lnTo>
                  <a:lnTo>
                    <a:pt x="1045897" y="0"/>
                  </a:lnTo>
                  <a:lnTo>
                    <a:pt x="1175172" y="817788"/>
                  </a:lnTo>
                  <a:lnTo>
                    <a:pt x="0" y="817788"/>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14" name="object 14"/>
            <p:cNvSpPr/>
            <p:nvPr/>
          </p:nvSpPr>
          <p:spPr>
            <a:xfrm>
              <a:off x="5839538" y="3266968"/>
              <a:ext cx="231140" cy="168275"/>
            </a:xfrm>
            <a:custGeom>
              <a:avLst/>
              <a:gdLst/>
              <a:ahLst/>
              <a:cxnLst/>
              <a:rect l="l" t="t" r="r" b="b"/>
              <a:pathLst>
                <a:path w="231139"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5" name="object 15"/>
            <p:cNvSpPr/>
            <p:nvPr/>
          </p:nvSpPr>
          <p:spPr>
            <a:xfrm>
              <a:off x="5839538" y="3266968"/>
              <a:ext cx="231140" cy="168275"/>
            </a:xfrm>
            <a:custGeom>
              <a:avLst/>
              <a:gdLst/>
              <a:ahLst/>
              <a:cxnLst/>
              <a:rect l="l" t="t" r="r" b="b"/>
              <a:pathLst>
                <a:path w="231139"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6" name="object 16"/>
            <p:cNvSpPr/>
            <p:nvPr/>
          </p:nvSpPr>
          <p:spPr>
            <a:xfrm>
              <a:off x="5833238" y="2194755"/>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5833238" y="2110848"/>
              <a:ext cx="231140" cy="168275"/>
            </a:xfrm>
            <a:custGeom>
              <a:avLst/>
              <a:gdLst/>
              <a:ahLst/>
              <a:cxnLst/>
              <a:rect l="l" t="t" r="r" b="b"/>
              <a:pathLst>
                <a:path w="231139"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8" name="object 18"/>
            <p:cNvSpPr/>
            <p:nvPr/>
          </p:nvSpPr>
          <p:spPr>
            <a:xfrm>
              <a:off x="5833238" y="2110848"/>
              <a:ext cx="231140" cy="168275"/>
            </a:xfrm>
            <a:custGeom>
              <a:avLst/>
              <a:gdLst/>
              <a:ahLst/>
              <a:cxnLst/>
              <a:rect l="l" t="t" r="r" b="b"/>
              <a:pathLst>
                <a:path w="231139"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7787034" y="3601267"/>
              <a:ext cx="1175147" cy="88279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20" name="object 20"/>
            <p:cNvSpPr/>
            <p:nvPr/>
          </p:nvSpPr>
          <p:spPr>
            <a:xfrm>
              <a:off x="2716869" y="2472312"/>
              <a:ext cx="6245860" cy="832485"/>
            </a:xfrm>
            <a:custGeom>
              <a:avLst/>
              <a:gdLst/>
              <a:ahLst/>
              <a:cxnLst/>
              <a:rect l="l" t="t" r="r" b="b"/>
              <a:pathLst>
                <a:path w="6245859" h="832485">
                  <a:moveTo>
                    <a:pt x="5070139" y="832205"/>
                  </a:moveTo>
                  <a:lnTo>
                    <a:pt x="5199414" y="14414"/>
                  </a:lnTo>
                  <a:lnTo>
                    <a:pt x="6116037" y="14414"/>
                  </a:lnTo>
                  <a:lnTo>
                    <a:pt x="6245312" y="832205"/>
                  </a:lnTo>
                  <a:lnTo>
                    <a:pt x="5070139" y="832205"/>
                  </a:lnTo>
                  <a:close/>
                </a:path>
                <a:path w="6245859" h="832485">
                  <a:moveTo>
                    <a:pt x="0" y="817780"/>
                  </a:moveTo>
                  <a:lnTo>
                    <a:pt x="129274" y="0"/>
                  </a:lnTo>
                  <a:lnTo>
                    <a:pt x="1045897" y="0"/>
                  </a:lnTo>
                  <a:lnTo>
                    <a:pt x="1175172" y="817780"/>
                  </a:lnTo>
                  <a:lnTo>
                    <a:pt x="0" y="81778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3304443" y="334531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3304443" y="3261418"/>
              <a:ext cx="231140" cy="168275"/>
            </a:xfrm>
            <a:custGeom>
              <a:avLst/>
              <a:gdLst/>
              <a:ahLst/>
              <a:cxnLst/>
              <a:rect l="l" t="t" r="r" b="b"/>
              <a:pathLst>
                <a:path w="231139" h="168275">
                  <a:moveTo>
                    <a:pt x="0" y="167824"/>
                  </a:moveTo>
                  <a:lnTo>
                    <a:pt x="0" y="0"/>
                  </a:lnTo>
                  <a:lnTo>
                    <a:pt x="230549"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3" name="object 23"/>
            <p:cNvSpPr/>
            <p:nvPr/>
          </p:nvSpPr>
          <p:spPr>
            <a:xfrm>
              <a:off x="3304443" y="3261418"/>
              <a:ext cx="231140" cy="168275"/>
            </a:xfrm>
            <a:custGeom>
              <a:avLst/>
              <a:gdLst/>
              <a:ahLst/>
              <a:cxnLst/>
              <a:rect l="l" t="t" r="r" b="b"/>
              <a:pathLst>
                <a:path w="231139" h="168275">
                  <a:moveTo>
                    <a:pt x="0" y="167824"/>
                  </a:moveTo>
                  <a:lnTo>
                    <a:pt x="230549"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3298143" y="218921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3298143" y="2105305"/>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6" name="object 26"/>
            <p:cNvSpPr/>
            <p:nvPr/>
          </p:nvSpPr>
          <p:spPr>
            <a:xfrm>
              <a:off x="3298143" y="2105305"/>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7" name="object 27"/>
            <p:cNvSpPr/>
            <p:nvPr/>
          </p:nvSpPr>
          <p:spPr>
            <a:xfrm>
              <a:off x="1417799" y="2472312"/>
              <a:ext cx="1175385" cy="817880"/>
            </a:xfrm>
            <a:custGeom>
              <a:avLst/>
              <a:gdLst/>
              <a:ahLst/>
              <a:cxnLst/>
              <a:rect l="l" t="t" r="r" b="b"/>
              <a:pathLst>
                <a:path w="1175385" h="817879">
                  <a:moveTo>
                    <a:pt x="0" y="817780"/>
                  </a:moveTo>
                  <a:lnTo>
                    <a:pt x="129267" y="0"/>
                  </a:lnTo>
                  <a:lnTo>
                    <a:pt x="1045890" y="0"/>
                  </a:lnTo>
                  <a:lnTo>
                    <a:pt x="1175145" y="817780"/>
                  </a:lnTo>
                  <a:lnTo>
                    <a:pt x="0" y="817780"/>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2005378" y="334531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2005378" y="3261418"/>
              <a:ext cx="231140" cy="168275"/>
            </a:xfrm>
            <a:custGeom>
              <a:avLst/>
              <a:gdLst/>
              <a:ahLst/>
              <a:cxnLst/>
              <a:rect l="l" t="t" r="r" b="b"/>
              <a:pathLst>
                <a:path w="231139" h="168275">
                  <a:moveTo>
                    <a:pt x="0" y="167824"/>
                  </a:moveTo>
                  <a:lnTo>
                    <a:pt x="0" y="0"/>
                  </a:lnTo>
                  <a:lnTo>
                    <a:pt x="23053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0" name="object 30"/>
            <p:cNvSpPr/>
            <p:nvPr/>
          </p:nvSpPr>
          <p:spPr>
            <a:xfrm>
              <a:off x="2005378" y="3261418"/>
              <a:ext cx="231140" cy="168275"/>
            </a:xfrm>
            <a:custGeom>
              <a:avLst/>
              <a:gdLst/>
              <a:ahLst/>
              <a:cxnLst/>
              <a:rect l="l" t="t" r="r" b="b"/>
              <a:pathLst>
                <a:path w="231139" h="168275">
                  <a:moveTo>
                    <a:pt x="0" y="167824"/>
                  </a:moveTo>
                  <a:lnTo>
                    <a:pt x="23053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1999078" y="2189213"/>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1999078" y="2105305"/>
              <a:ext cx="231140" cy="168275"/>
            </a:xfrm>
            <a:custGeom>
              <a:avLst/>
              <a:gdLst/>
              <a:ahLst/>
              <a:cxnLst/>
              <a:rect l="l" t="t" r="r" b="b"/>
              <a:pathLst>
                <a:path w="231139" h="168275">
                  <a:moveTo>
                    <a:pt x="0" y="167814"/>
                  </a:moveTo>
                  <a:lnTo>
                    <a:pt x="0" y="0"/>
                  </a:lnTo>
                  <a:lnTo>
                    <a:pt x="23053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3" name="object 33"/>
            <p:cNvSpPr/>
            <p:nvPr/>
          </p:nvSpPr>
          <p:spPr>
            <a:xfrm>
              <a:off x="1999078" y="2105305"/>
              <a:ext cx="231140" cy="168275"/>
            </a:xfrm>
            <a:custGeom>
              <a:avLst/>
              <a:gdLst/>
              <a:ahLst/>
              <a:cxnLst/>
              <a:rect l="l" t="t" r="r" b="b"/>
              <a:pathLst>
                <a:path w="231139" h="168275">
                  <a:moveTo>
                    <a:pt x="0" y="167814"/>
                  </a:moveTo>
                  <a:lnTo>
                    <a:pt x="23053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4" name="object 34"/>
            <p:cNvSpPr/>
            <p:nvPr/>
          </p:nvSpPr>
          <p:spPr>
            <a:xfrm>
              <a:off x="6519486" y="2477855"/>
              <a:ext cx="1175385" cy="817880"/>
            </a:xfrm>
            <a:custGeom>
              <a:avLst/>
              <a:gdLst/>
              <a:ahLst/>
              <a:cxnLst/>
              <a:rect l="l" t="t" r="r" b="b"/>
              <a:pathLst>
                <a:path w="1175384" h="817879">
                  <a:moveTo>
                    <a:pt x="0" y="817788"/>
                  </a:moveTo>
                  <a:lnTo>
                    <a:pt x="129274" y="0"/>
                  </a:lnTo>
                  <a:lnTo>
                    <a:pt x="1045897" y="0"/>
                  </a:lnTo>
                  <a:lnTo>
                    <a:pt x="1175147" y="817788"/>
                  </a:lnTo>
                  <a:lnTo>
                    <a:pt x="0" y="817788"/>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7107060" y="335086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7107060" y="3266968"/>
              <a:ext cx="231140" cy="168275"/>
            </a:xfrm>
            <a:custGeom>
              <a:avLst/>
              <a:gdLst/>
              <a:ahLst/>
              <a:cxnLst/>
              <a:rect l="l" t="t" r="r" b="b"/>
              <a:pathLst>
                <a:path w="231140" h="168275">
                  <a:moveTo>
                    <a:pt x="0" y="167799"/>
                  </a:moveTo>
                  <a:lnTo>
                    <a:pt x="0" y="0"/>
                  </a:lnTo>
                  <a:lnTo>
                    <a:pt x="230549"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7" name="object 37"/>
            <p:cNvSpPr/>
            <p:nvPr/>
          </p:nvSpPr>
          <p:spPr>
            <a:xfrm>
              <a:off x="7107060" y="3266968"/>
              <a:ext cx="231140" cy="168275"/>
            </a:xfrm>
            <a:custGeom>
              <a:avLst/>
              <a:gdLst/>
              <a:ahLst/>
              <a:cxnLst/>
              <a:rect l="l" t="t" r="r" b="b"/>
              <a:pathLst>
                <a:path w="231140" h="168275">
                  <a:moveTo>
                    <a:pt x="0" y="167799"/>
                  </a:moveTo>
                  <a:lnTo>
                    <a:pt x="230549"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7100760" y="2194755"/>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9" name="object 39"/>
            <p:cNvSpPr/>
            <p:nvPr/>
          </p:nvSpPr>
          <p:spPr>
            <a:xfrm>
              <a:off x="7100760" y="2110845"/>
              <a:ext cx="231140" cy="168275"/>
            </a:xfrm>
            <a:custGeom>
              <a:avLst/>
              <a:gdLst/>
              <a:ahLst/>
              <a:cxnLst/>
              <a:rect l="l" t="t" r="r" b="b"/>
              <a:pathLst>
                <a:path w="231140" h="168275">
                  <a:moveTo>
                    <a:pt x="0" y="167817"/>
                  </a:moveTo>
                  <a:lnTo>
                    <a:pt x="0" y="0"/>
                  </a:lnTo>
                  <a:lnTo>
                    <a:pt x="230549" y="83909"/>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0" name="object 40"/>
            <p:cNvSpPr/>
            <p:nvPr/>
          </p:nvSpPr>
          <p:spPr>
            <a:xfrm>
              <a:off x="7100760" y="2110845"/>
              <a:ext cx="231140" cy="168275"/>
            </a:xfrm>
            <a:custGeom>
              <a:avLst/>
              <a:gdLst/>
              <a:ahLst/>
              <a:cxnLst/>
              <a:rect l="l" t="t" r="r" b="b"/>
              <a:pathLst>
                <a:path w="231140" h="168275">
                  <a:moveTo>
                    <a:pt x="0" y="167817"/>
                  </a:moveTo>
                  <a:lnTo>
                    <a:pt x="230549" y="83909"/>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41" name="object 41"/>
          <p:cNvSpPr/>
          <p:nvPr/>
        </p:nvSpPr>
        <p:spPr>
          <a:xfrm>
            <a:off x="2230004" y="3566312"/>
            <a:ext cx="881368" cy="6620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42" name="object 42"/>
          <p:cNvSpPr/>
          <p:nvPr/>
        </p:nvSpPr>
        <p:spPr>
          <a:xfrm>
            <a:off x="3180653" y="3562899"/>
            <a:ext cx="881368" cy="6620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43" name="object 43"/>
          <p:cNvSpPr/>
          <p:nvPr/>
        </p:nvSpPr>
        <p:spPr>
          <a:xfrm>
            <a:off x="4131313" y="3562899"/>
            <a:ext cx="881360" cy="6620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44" name="object 44"/>
          <p:cNvSpPr/>
          <p:nvPr/>
        </p:nvSpPr>
        <p:spPr>
          <a:xfrm>
            <a:off x="6032617" y="3566312"/>
            <a:ext cx="881360" cy="6620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5" name="object 45"/>
          <p:cNvSpPr txBox="1"/>
          <p:nvPr/>
        </p:nvSpPr>
        <p:spPr>
          <a:xfrm>
            <a:off x="2348644" y="2868541"/>
            <a:ext cx="5374005" cy="332783"/>
          </a:xfrm>
          <a:prstGeom prst="rect">
            <a:avLst/>
          </a:prstGeom>
        </p:spPr>
        <p:txBody>
          <a:bodyPr vert="horz" wrap="square" lIns="0" tIns="9525" rIns="0" bIns="0" rtlCol="0">
            <a:spAutoFit/>
          </a:bodyPr>
          <a:lstStyle/>
          <a:p>
            <a:pPr marL="9525">
              <a:spcBef>
                <a:spcPts val="75"/>
              </a:spcBef>
              <a:tabLst>
                <a:tab pos="983456" algn="l"/>
                <a:tab pos="1934051" algn="l"/>
                <a:tab pos="2884646" algn="l"/>
                <a:tab pos="3835718" algn="l"/>
                <a:tab pos="4786313" algn="l"/>
              </a:tabLst>
            </a:pP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3150" spc="-5" baseline="-1984" dirty="0">
                <a:solidFill>
                  <a:prstClr val="black"/>
                </a:solidFill>
              </a:rPr>
              <a:t>CNN</a:t>
            </a:r>
            <a:endParaRPr sz="3150" baseline="-1984">
              <a:solidFill>
                <a:prstClr val="black"/>
              </a:solidFill>
            </a:endParaRPr>
          </a:p>
        </p:txBody>
      </p:sp>
      <p:grpSp>
        <p:nvGrpSpPr>
          <p:cNvPr id="46" name="object 46"/>
          <p:cNvGrpSpPr/>
          <p:nvPr/>
        </p:nvGrpSpPr>
        <p:grpSpPr>
          <a:xfrm>
            <a:off x="2414702" y="2220653"/>
            <a:ext cx="5228749" cy="1319213"/>
            <a:chOff x="1695601" y="1807056"/>
            <a:chExt cx="6971665" cy="1758950"/>
          </a:xfrm>
        </p:grpSpPr>
        <p:sp>
          <p:nvSpPr>
            <p:cNvPr id="47" name="object 47"/>
            <p:cNvSpPr/>
            <p:nvPr/>
          </p:nvSpPr>
          <p:spPr>
            <a:xfrm>
              <a:off x="8374607" y="3359743"/>
              <a:ext cx="0" cy="205740"/>
            </a:xfrm>
            <a:custGeom>
              <a:avLst/>
              <a:gdLst/>
              <a:ahLst/>
              <a:cxnLst/>
              <a:rect l="l" t="t" r="r" b="b"/>
              <a:pathLst>
                <a:path h="205739">
                  <a:moveTo>
                    <a:pt x="0" y="20572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8374607" y="3275843"/>
              <a:ext cx="231140" cy="168275"/>
            </a:xfrm>
            <a:custGeom>
              <a:avLst/>
              <a:gdLst/>
              <a:ahLst/>
              <a:cxnLst/>
              <a:rect l="l" t="t" r="r" b="b"/>
              <a:pathLst>
                <a:path w="231140"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9" name="object 49"/>
            <p:cNvSpPr/>
            <p:nvPr/>
          </p:nvSpPr>
          <p:spPr>
            <a:xfrm>
              <a:off x="8374607" y="3275843"/>
              <a:ext cx="231140" cy="168275"/>
            </a:xfrm>
            <a:custGeom>
              <a:avLst/>
              <a:gdLst/>
              <a:ahLst/>
              <a:cxnLst/>
              <a:rect l="l" t="t" r="r" b="b"/>
              <a:pathLst>
                <a:path w="231140"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0" name="object 50"/>
            <p:cNvSpPr/>
            <p:nvPr/>
          </p:nvSpPr>
          <p:spPr>
            <a:xfrm>
              <a:off x="8368308" y="2203628"/>
              <a:ext cx="0" cy="259715"/>
            </a:xfrm>
            <a:custGeom>
              <a:avLst/>
              <a:gdLst/>
              <a:ahLst/>
              <a:cxnLst/>
              <a:rect l="l" t="t" r="r" b="b"/>
              <a:pathLst>
                <a:path h="259714">
                  <a:moveTo>
                    <a:pt x="0" y="25919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1" name="object 51"/>
            <p:cNvSpPr/>
            <p:nvPr/>
          </p:nvSpPr>
          <p:spPr>
            <a:xfrm>
              <a:off x="8368308" y="2119720"/>
              <a:ext cx="231140" cy="168275"/>
            </a:xfrm>
            <a:custGeom>
              <a:avLst/>
              <a:gdLst/>
              <a:ahLst/>
              <a:cxnLst/>
              <a:rect l="l" t="t" r="r" b="b"/>
              <a:pathLst>
                <a:path w="231140"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2" name="object 52"/>
            <p:cNvSpPr/>
            <p:nvPr/>
          </p:nvSpPr>
          <p:spPr>
            <a:xfrm>
              <a:off x="8368308" y="2119720"/>
              <a:ext cx="231140" cy="168275"/>
            </a:xfrm>
            <a:custGeom>
              <a:avLst/>
              <a:gdLst/>
              <a:ahLst/>
              <a:cxnLst/>
              <a:rect l="l" t="t" r="r" b="b"/>
              <a:pathLst>
                <a:path w="231140"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1695601" y="1807056"/>
              <a:ext cx="6971665" cy="346710"/>
            </a:xfrm>
            <a:custGeom>
              <a:avLst/>
              <a:gdLst/>
              <a:ahLst/>
              <a:cxnLst/>
              <a:rect l="l" t="t" r="r" b="b"/>
              <a:pathLst>
                <a:path w="6971665" h="346710">
                  <a:moveTo>
                    <a:pt x="6971380" y="346149"/>
                  </a:moveTo>
                  <a:lnTo>
                    <a:pt x="0" y="346149"/>
                  </a:lnTo>
                  <a:lnTo>
                    <a:pt x="0" y="0"/>
                  </a:lnTo>
                  <a:lnTo>
                    <a:pt x="6971380" y="0"/>
                  </a:lnTo>
                  <a:lnTo>
                    <a:pt x="6971380" y="346149"/>
                  </a:lnTo>
                  <a:close/>
                </a:path>
              </a:pathLst>
            </a:custGeom>
            <a:solidFill>
              <a:srgbClr val="FFFFFF"/>
            </a:solidFill>
          </p:spPr>
          <p:txBody>
            <a:bodyPr wrap="square" lIns="0" tIns="0" rIns="0" bIns="0" rtlCol="0"/>
            <a:lstStyle/>
            <a:p>
              <a:endParaRPr sz="1050">
                <a:solidFill>
                  <a:prstClr val="black"/>
                </a:solidFill>
                <a:latin typeface="Calibri"/>
              </a:endParaRPr>
            </a:p>
          </p:txBody>
        </p:sp>
      </p:grpSp>
      <p:sp>
        <p:nvSpPr>
          <p:cNvPr id="54" name="object 54"/>
          <p:cNvSpPr txBox="1"/>
          <p:nvPr/>
        </p:nvSpPr>
        <p:spPr>
          <a:xfrm>
            <a:off x="619955" y="2150184"/>
            <a:ext cx="1698760" cy="797013"/>
          </a:xfrm>
          <a:prstGeom prst="rect">
            <a:avLst/>
          </a:prstGeom>
        </p:spPr>
        <p:txBody>
          <a:bodyPr vert="horz" wrap="square" lIns="0" tIns="9525" rIns="0" bIns="0" rtlCol="0">
            <a:spAutoFit/>
          </a:bodyPr>
          <a:lstStyle/>
          <a:p>
            <a:pPr marL="28575" marR="3810" indent="-19526" algn="ctr">
              <a:spcBef>
                <a:spcPts val="75"/>
              </a:spcBef>
            </a:pPr>
            <a:r>
              <a:rPr sz="1050" spc="-4" dirty="0">
                <a:solidFill>
                  <a:prstClr val="black"/>
                </a:solidFill>
              </a:rPr>
              <a:t>Frame</a:t>
            </a:r>
            <a:r>
              <a:rPr sz="1050" spc="-71" dirty="0">
                <a:solidFill>
                  <a:prstClr val="black"/>
                </a:solidFill>
              </a:rPr>
              <a:t> </a:t>
            </a:r>
            <a:r>
              <a:rPr sz="1050" spc="-4" dirty="0">
                <a:solidFill>
                  <a:prstClr val="black"/>
                </a:solidFill>
              </a:rPr>
              <a:t>features  </a:t>
            </a:r>
            <a:endParaRPr lang="en-US" sz="1050" spc="-4" dirty="0">
              <a:solidFill>
                <a:prstClr val="black"/>
              </a:solidFill>
            </a:endParaRPr>
          </a:p>
          <a:p>
            <a:pPr marL="28575" marR="3810" indent="-19526" algn="ctr">
              <a:spcBef>
                <a:spcPts val="75"/>
              </a:spcBef>
            </a:pPr>
            <a:r>
              <a:rPr sz="1050" dirty="0">
                <a:solidFill>
                  <a:prstClr val="black"/>
                </a:solidFill>
              </a:rPr>
              <a:t>T x </a:t>
            </a:r>
            <a:r>
              <a:rPr sz="1050" dirty="0">
                <a:solidFill>
                  <a:schemeClr val="accent3"/>
                </a:solidFill>
              </a:rPr>
              <a:t>D x </a:t>
            </a:r>
            <a:r>
              <a:rPr sz="1050" spc="-4" dirty="0">
                <a:solidFill>
                  <a:schemeClr val="accent3"/>
                </a:solidFill>
              </a:rPr>
              <a:t>H’ </a:t>
            </a:r>
            <a:r>
              <a:rPr sz="1050" dirty="0">
                <a:solidFill>
                  <a:schemeClr val="accent3"/>
                </a:solidFill>
              </a:rPr>
              <a:t>x</a:t>
            </a:r>
            <a:r>
              <a:rPr sz="1050" spc="-161" dirty="0">
                <a:solidFill>
                  <a:schemeClr val="accent3"/>
                </a:solidFill>
              </a:rPr>
              <a:t> </a:t>
            </a:r>
            <a:r>
              <a:rPr sz="1050" spc="-4" dirty="0">
                <a:solidFill>
                  <a:schemeClr val="accent3"/>
                </a:solidFill>
              </a:rPr>
              <a:t>W’</a:t>
            </a:r>
            <a:endParaRPr sz="1050" dirty="0">
              <a:solidFill>
                <a:schemeClr val="accent3"/>
              </a:solidFill>
            </a:endParaRPr>
          </a:p>
          <a:p>
            <a:pPr marR="103823" algn="ctr">
              <a:spcBef>
                <a:spcPts val="1009"/>
              </a:spcBef>
            </a:pPr>
            <a:r>
              <a:rPr sz="1050" spc="-4" dirty="0">
                <a:solidFill>
                  <a:prstClr val="black"/>
                </a:solidFill>
              </a:rPr>
              <a:t>2D</a:t>
            </a:r>
            <a:r>
              <a:rPr sz="1050" spc="-19" dirty="0">
                <a:solidFill>
                  <a:prstClr val="black"/>
                </a:solidFill>
              </a:rPr>
              <a:t> </a:t>
            </a:r>
            <a:r>
              <a:rPr sz="1050" spc="-4" dirty="0">
                <a:solidFill>
                  <a:prstClr val="black"/>
                </a:solidFill>
              </a:rPr>
              <a:t>CNN</a:t>
            </a:r>
            <a:endParaRPr sz="1050" dirty="0">
              <a:solidFill>
                <a:prstClr val="black"/>
              </a:solidFill>
            </a:endParaRPr>
          </a:p>
          <a:p>
            <a:pPr marL="229553" marR="333375" algn="ctr"/>
            <a:r>
              <a:rPr sz="1050" spc="-4" dirty="0">
                <a:solidFill>
                  <a:prstClr val="black"/>
                </a:solidFill>
              </a:rPr>
              <a:t>on</a:t>
            </a:r>
            <a:r>
              <a:rPr sz="1050" spc="-75" dirty="0">
                <a:solidFill>
                  <a:prstClr val="black"/>
                </a:solidFill>
              </a:rPr>
              <a:t> </a:t>
            </a:r>
            <a:r>
              <a:rPr sz="1050" spc="-4" dirty="0">
                <a:solidFill>
                  <a:prstClr val="black"/>
                </a:solidFill>
              </a:rPr>
              <a:t>each  frame</a:t>
            </a:r>
            <a:endParaRPr sz="1050" dirty="0">
              <a:solidFill>
                <a:prstClr val="black"/>
              </a:solidFill>
            </a:endParaRPr>
          </a:p>
        </p:txBody>
      </p:sp>
      <p:sp>
        <p:nvSpPr>
          <p:cNvPr id="55" name="object 55"/>
          <p:cNvSpPr txBox="1"/>
          <p:nvPr/>
        </p:nvSpPr>
        <p:spPr>
          <a:xfrm>
            <a:off x="2414702" y="2220654"/>
            <a:ext cx="5228749" cy="243817"/>
          </a:xfrm>
          <a:prstGeom prst="rect">
            <a:avLst/>
          </a:prstGeom>
          <a:ln w="19049">
            <a:solidFill>
              <a:srgbClr val="181818"/>
            </a:solidFill>
          </a:ln>
        </p:spPr>
        <p:txBody>
          <a:bodyPr vert="horz" wrap="square" lIns="0" tIns="1429" rIns="0" bIns="0" rtlCol="0">
            <a:spAutoFit/>
          </a:bodyPr>
          <a:lstStyle/>
          <a:p>
            <a:pPr algn="ctr">
              <a:spcBef>
                <a:spcPts val="11"/>
              </a:spcBef>
            </a:pPr>
            <a:r>
              <a:rPr sz="1575" spc="-4" dirty="0">
                <a:solidFill>
                  <a:prstClr val="black"/>
                </a:solidFill>
              </a:rPr>
              <a:t>Flatten</a:t>
            </a:r>
            <a:endParaRPr sz="1575">
              <a:solidFill>
                <a:prstClr val="black"/>
              </a:solidFill>
            </a:endParaRPr>
          </a:p>
        </p:txBody>
      </p:sp>
      <p:grpSp>
        <p:nvGrpSpPr>
          <p:cNvPr id="56" name="object 56"/>
          <p:cNvGrpSpPr/>
          <p:nvPr/>
        </p:nvGrpSpPr>
        <p:grpSpPr>
          <a:xfrm>
            <a:off x="4587424" y="1753448"/>
            <a:ext cx="850583" cy="430530"/>
            <a:chOff x="4592565" y="1184115"/>
            <a:chExt cx="1134110" cy="574040"/>
          </a:xfrm>
        </p:grpSpPr>
        <p:sp>
          <p:nvSpPr>
            <p:cNvPr id="57" name="object 57"/>
            <p:cNvSpPr/>
            <p:nvPr/>
          </p:nvSpPr>
          <p:spPr>
            <a:xfrm>
              <a:off x="5159564" y="1557929"/>
              <a:ext cx="0" cy="200660"/>
            </a:xfrm>
            <a:custGeom>
              <a:avLst/>
              <a:gdLst/>
              <a:ahLst/>
              <a:cxnLst/>
              <a:rect l="l" t="t" r="r" b="b"/>
              <a:pathLst>
                <a:path h="200660">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5159564" y="1474022"/>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9" name="object 59"/>
            <p:cNvSpPr/>
            <p:nvPr/>
          </p:nvSpPr>
          <p:spPr>
            <a:xfrm>
              <a:off x="5159564" y="1474022"/>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0" name="object 60"/>
            <p:cNvSpPr/>
            <p:nvPr/>
          </p:nvSpPr>
          <p:spPr>
            <a:xfrm>
              <a:off x="4592565" y="1184115"/>
              <a:ext cx="1134110" cy="346710"/>
            </a:xfrm>
            <a:custGeom>
              <a:avLst/>
              <a:gdLst/>
              <a:ahLst/>
              <a:cxnLst/>
              <a:rect l="l" t="t" r="r" b="b"/>
              <a:pathLst>
                <a:path w="1134110" h="346709">
                  <a:moveTo>
                    <a:pt x="1133997" y="346146"/>
                  </a:moveTo>
                  <a:lnTo>
                    <a:pt x="0" y="346146"/>
                  </a:lnTo>
                  <a:lnTo>
                    <a:pt x="0" y="0"/>
                  </a:lnTo>
                  <a:lnTo>
                    <a:pt x="1133997" y="0"/>
                  </a:lnTo>
                  <a:lnTo>
                    <a:pt x="1133997" y="346146"/>
                  </a:lnTo>
                  <a:close/>
                </a:path>
              </a:pathLst>
            </a:custGeom>
            <a:solidFill>
              <a:srgbClr val="FFFFFF"/>
            </a:solidFill>
          </p:spPr>
          <p:txBody>
            <a:bodyPr wrap="square" lIns="0" tIns="0" rIns="0" bIns="0" rtlCol="0"/>
            <a:lstStyle/>
            <a:p>
              <a:endParaRPr sz="1050">
                <a:solidFill>
                  <a:prstClr val="black"/>
                </a:solidFill>
                <a:latin typeface="Calibri"/>
              </a:endParaRPr>
            </a:p>
          </p:txBody>
        </p:sp>
      </p:grpSp>
      <p:sp>
        <p:nvSpPr>
          <p:cNvPr id="61" name="object 61"/>
          <p:cNvSpPr txBox="1"/>
          <p:nvPr/>
        </p:nvSpPr>
        <p:spPr>
          <a:xfrm>
            <a:off x="4587424" y="1753448"/>
            <a:ext cx="850583" cy="243817"/>
          </a:xfrm>
          <a:prstGeom prst="rect">
            <a:avLst/>
          </a:prstGeom>
          <a:ln w="19049">
            <a:solidFill>
              <a:srgbClr val="181818"/>
            </a:solidFill>
          </a:ln>
        </p:spPr>
        <p:txBody>
          <a:bodyPr vert="horz" wrap="square" lIns="0" tIns="1429" rIns="0" bIns="0" rtlCol="0">
            <a:spAutoFit/>
          </a:bodyPr>
          <a:lstStyle/>
          <a:p>
            <a:pPr marL="219551">
              <a:spcBef>
                <a:spcPts val="11"/>
              </a:spcBef>
            </a:pPr>
            <a:r>
              <a:rPr sz="1575" dirty="0">
                <a:solidFill>
                  <a:prstClr val="black"/>
                </a:solidFill>
              </a:rPr>
              <a:t>MLP</a:t>
            </a:r>
            <a:endParaRPr sz="1575">
              <a:solidFill>
                <a:prstClr val="black"/>
              </a:solidFill>
            </a:endParaRPr>
          </a:p>
        </p:txBody>
      </p:sp>
      <p:grpSp>
        <p:nvGrpSpPr>
          <p:cNvPr id="62" name="object 62"/>
          <p:cNvGrpSpPr/>
          <p:nvPr/>
        </p:nvGrpSpPr>
        <p:grpSpPr>
          <a:xfrm>
            <a:off x="4992179" y="1486754"/>
            <a:ext cx="211455" cy="232410"/>
            <a:chOff x="5132239" y="828523"/>
            <a:chExt cx="281940" cy="309880"/>
          </a:xfrm>
        </p:grpSpPr>
        <p:sp>
          <p:nvSpPr>
            <p:cNvPr id="63" name="object 63"/>
            <p:cNvSpPr/>
            <p:nvPr/>
          </p:nvSpPr>
          <p:spPr>
            <a:xfrm>
              <a:off x="5157639" y="937830"/>
              <a:ext cx="0" cy="200660"/>
            </a:xfrm>
            <a:custGeom>
              <a:avLst/>
              <a:gdLst/>
              <a:ahLst/>
              <a:cxnLst/>
              <a:rect l="l" t="t" r="r" b="b"/>
              <a:pathLst>
                <a:path h="200659">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4" name="object 64"/>
            <p:cNvSpPr/>
            <p:nvPr/>
          </p:nvSpPr>
          <p:spPr>
            <a:xfrm>
              <a:off x="5157639" y="853923"/>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5" name="object 65"/>
            <p:cNvSpPr/>
            <p:nvPr/>
          </p:nvSpPr>
          <p:spPr>
            <a:xfrm>
              <a:off x="5157639" y="853923"/>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66" name="object 66"/>
          <p:cNvSpPr txBox="1"/>
          <p:nvPr/>
        </p:nvSpPr>
        <p:spPr>
          <a:xfrm>
            <a:off x="4401509" y="1273144"/>
            <a:ext cx="1219200"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Class </a:t>
            </a:r>
            <a:r>
              <a:rPr sz="1050" dirty="0">
                <a:solidFill>
                  <a:prstClr val="black"/>
                </a:solidFill>
              </a:rPr>
              <a:t>scores:</a:t>
            </a:r>
            <a:r>
              <a:rPr sz="1050" spc="-68" dirty="0">
                <a:solidFill>
                  <a:prstClr val="black"/>
                </a:solidFill>
              </a:rPr>
              <a:t> </a:t>
            </a:r>
            <a:r>
              <a:rPr sz="1050" dirty="0">
                <a:solidFill>
                  <a:srgbClr val="FF0000"/>
                </a:solidFill>
              </a:rPr>
              <a:t>C</a:t>
            </a:r>
          </a:p>
        </p:txBody>
      </p:sp>
      <p:sp>
        <p:nvSpPr>
          <p:cNvPr id="70" name="object 70"/>
          <p:cNvSpPr txBox="1"/>
          <p:nvPr/>
        </p:nvSpPr>
        <p:spPr>
          <a:xfrm>
            <a:off x="1152717" y="3741310"/>
            <a:ext cx="1043940" cy="366767"/>
          </a:xfrm>
          <a:prstGeom prst="rect">
            <a:avLst/>
          </a:prstGeom>
        </p:spPr>
        <p:txBody>
          <a:bodyPr vert="horz" wrap="square" lIns="0" tIns="0" rIns="0" bIns="0" rtlCol="0">
            <a:spAutoFit/>
          </a:bodyPr>
          <a:lstStyle/>
          <a:p>
            <a:pPr algn="ctr">
              <a:lnSpc>
                <a:spcPts val="1568"/>
              </a:lnSpc>
            </a:pPr>
            <a:r>
              <a:rPr sz="1050" spc="-4" dirty="0">
                <a:solidFill>
                  <a:prstClr val="black"/>
                </a:solidFill>
              </a:rPr>
              <a:t>Input:</a:t>
            </a:r>
            <a:endParaRPr sz="1050" dirty="0">
              <a:solidFill>
                <a:prstClr val="black"/>
              </a:solidFill>
            </a:endParaRPr>
          </a:p>
          <a:p>
            <a:pPr algn="ctr"/>
            <a:r>
              <a:rPr sz="1050" dirty="0">
                <a:solidFill>
                  <a:prstClr val="black"/>
                </a:solidFill>
              </a:rPr>
              <a:t>T x </a:t>
            </a:r>
            <a:r>
              <a:rPr sz="1050" dirty="0">
                <a:solidFill>
                  <a:srgbClr val="00B050"/>
                </a:solidFill>
              </a:rPr>
              <a:t>3 x H x</a:t>
            </a:r>
            <a:r>
              <a:rPr sz="1050" spc="-124" dirty="0">
                <a:solidFill>
                  <a:srgbClr val="00B050"/>
                </a:solidFill>
              </a:rPr>
              <a:t> </a:t>
            </a:r>
            <a:r>
              <a:rPr sz="1050" dirty="0">
                <a:solidFill>
                  <a:srgbClr val="00B050"/>
                </a:solidFill>
              </a:rPr>
              <a:t>W</a:t>
            </a:r>
          </a:p>
        </p:txBody>
      </p:sp>
      <p:sp>
        <p:nvSpPr>
          <p:cNvPr id="71" name="object 71"/>
          <p:cNvSpPr txBox="1"/>
          <p:nvPr/>
        </p:nvSpPr>
        <p:spPr>
          <a:xfrm>
            <a:off x="6735386" y="4272626"/>
            <a:ext cx="1198721" cy="398025"/>
          </a:xfrm>
          <a:prstGeom prst="rect">
            <a:avLst/>
          </a:prstGeom>
        </p:spPr>
        <p:txBody>
          <a:bodyPr vert="horz" wrap="square" lIns="0" tIns="476" rIns="0" bIns="0" rtlCol="0">
            <a:spAutoFit/>
          </a:bodyPr>
          <a:lstStyle/>
          <a:p>
            <a:pPr marL="30480">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435"/>
              </a:spcBef>
            </a:pPr>
            <a:r>
              <a:rPr sz="1500" dirty="0">
                <a:solidFill>
                  <a:srgbClr val="FFFFFF"/>
                </a:solidFill>
              </a:rPr>
              <a:t>May </a:t>
            </a:r>
            <a:r>
              <a:rPr sz="1500" spc="-4" dirty="0">
                <a:solidFill>
                  <a:srgbClr val="FFFFFF"/>
                </a:solidFill>
              </a:rPr>
              <a:t>4,</a:t>
            </a:r>
            <a:r>
              <a:rPr sz="1500" spc="-38" dirty="0">
                <a:solidFill>
                  <a:srgbClr val="FFFFFF"/>
                </a:solidFill>
              </a:rPr>
              <a:t> </a:t>
            </a:r>
            <a:r>
              <a:rPr sz="1500" spc="-4" dirty="0">
                <a:solidFill>
                  <a:srgbClr val="FFFFFF"/>
                </a:solidFill>
              </a:rPr>
              <a:t>2023</a:t>
            </a:r>
            <a:endParaRPr sz="1500">
              <a:solidFill>
                <a:prstClr val="black"/>
              </a:solidFill>
            </a:endParaRPr>
          </a:p>
        </p:txBody>
      </p:sp>
      <p:sp>
        <p:nvSpPr>
          <p:cNvPr id="72" name="object 72"/>
          <p:cNvSpPr txBox="1"/>
          <p:nvPr/>
        </p:nvSpPr>
        <p:spPr>
          <a:xfrm>
            <a:off x="1141191" y="4307975"/>
            <a:ext cx="2502694" cy="73097"/>
          </a:xfrm>
          <a:prstGeom prst="rect">
            <a:avLst/>
          </a:prstGeom>
        </p:spPr>
        <p:txBody>
          <a:bodyPr vert="horz" wrap="square" lIns="0" tIns="3810" rIns="0" bIns="0" rtlCol="0">
            <a:spAutoFit/>
          </a:bodyPr>
          <a:lstStyle/>
          <a:p>
            <a:pPr marL="9525">
              <a:spcBef>
                <a:spcPts val="30"/>
              </a:spcBef>
            </a:pPr>
            <a:r>
              <a:rPr sz="450" spc="-4" dirty="0">
                <a:solidFill>
                  <a:prstClr val="black"/>
                </a:solidFill>
              </a:rPr>
              <a:t>Karpathy et al, </a:t>
            </a:r>
            <a:r>
              <a:rPr sz="450" dirty="0">
                <a:solidFill>
                  <a:prstClr val="black"/>
                </a:solidFill>
              </a:rPr>
              <a:t>“Large-scale </a:t>
            </a:r>
            <a:r>
              <a:rPr sz="450" spc="-8" dirty="0">
                <a:solidFill>
                  <a:prstClr val="black"/>
                </a:solidFill>
              </a:rPr>
              <a:t>Video </a:t>
            </a:r>
            <a:r>
              <a:rPr sz="450" spc="-4" dirty="0">
                <a:solidFill>
                  <a:prstClr val="black"/>
                </a:solidFill>
              </a:rPr>
              <a:t>Classification with Convolutional Neural Networks”, CVPR</a:t>
            </a:r>
            <a:r>
              <a:rPr sz="450" spc="-26" dirty="0">
                <a:solidFill>
                  <a:prstClr val="black"/>
                </a:solidFill>
              </a:rPr>
              <a:t> </a:t>
            </a:r>
            <a:r>
              <a:rPr sz="450" spc="-4" dirty="0">
                <a:solidFill>
                  <a:prstClr val="black"/>
                </a:solidFill>
              </a:rPr>
              <a:t>2014</a:t>
            </a:r>
            <a:endParaRPr sz="450">
              <a:solidFill>
                <a:prstClr val="black"/>
              </a:solidFill>
            </a:endParaRPr>
          </a:p>
        </p:txBody>
      </p:sp>
      <p:sp>
        <p:nvSpPr>
          <p:cNvPr id="67" name="object 67"/>
          <p:cNvSpPr txBox="1"/>
          <p:nvPr/>
        </p:nvSpPr>
        <p:spPr>
          <a:xfrm>
            <a:off x="5937367" y="1425741"/>
            <a:ext cx="1939766" cy="494366"/>
          </a:xfrm>
          <a:prstGeom prst="rect">
            <a:avLst/>
          </a:prstGeom>
        </p:spPr>
        <p:txBody>
          <a:bodyPr vert="horz" wrap="square" lIns="0" tIns="9525" rIns="0" bIns="0" rtlCol="0">
            <a:spAutoFit/>
          </a:bodyPr>
          <a:lstStyle/>
          <a:p>
            <a:pPr marL="9525" marR="3810">
              <a:spcBef>
                <a:spcPts val="75"/>
              </a:spcBef>
            </a:pPr>
            <a:r>
              <a:rPr sz="1050" spc="-4" dirty="0">
                <a:solidFill>
                  <a:prstClr val="black"/>
                </a:solidFill>
              </a:rPr>
              <a:t>Run 2D CNN on each  frame, </a:t>
            </a:r>
            <a:r>
              <a:rPr sz="1050" dirty="0">
                <a:solidFill>
                  <a:prstClr val="black"/>
                </a:solidFill>
              </a:rPr>
              <a:t>concatenate  </a:t>
            </a:r>
            <a:r>
              <a:rPr sz="1050" spc="-4" dirty="0">
                <a:solidFill>
                  <a:prstClr val="black"/>
                </a:solidFill>
              </a:rPr>
              <a:t>features and feed to</a:t>
            </a:r>
            <a:r>
              <a:rPr sz="1050" spc="-64" dirty="0">
                <a:solidFill>
                  <a:prstClr val="black"/>
                </a:solidFill>
              </a:rPr>
              <a:t> </a:t>
            </a:r>
            <a:r>
              <a:rPr sz="1050" dirty="0">
                <a:solidFill>
                  <a:prstClr val="black"/>
                </a:solidFill>
              </a:rPr>
              <a:t>MLP</a:t>
            </a:r>
            <a:endParaRPr sz="1050">
              <a:solidFill>
                <a:prstClr val="black"/>
              </a:solidFill>
            </a:endParaRPr>
          </a:p>
        </p:txBody>
      </p:sp>
      <p:sp>
        <p:nvSpPr>
          <p:cNvPr id="68" name="object 68"/>
          <p:cNvSpPr txBox="1"/>
          <p:nvPr/>
        </p:nvSpPr>
        <p:spPr>
          <a:xfrm>
            <a:off x="3376761" y="1679652"/>
            <a:ext cx="1026319" cy="332783"/>
          </a:xfrm>
          <a:prstGeom prst="rect">
            <a:avLst/>
          </a:prstGeom>
        </p:spPr>
        <p:txBody>
          <a:bodyPr vert="horz" wrap="square" lIns="0" tIns="9525" rIns="0" bIns="0" rtlCol="0">
            <a:spAutoFit/>
          </a:bodyPr>
          <a:lstStyle/>
          <a:p>
            <a:pPr marL="219075" marR="3810" indent="-210026">
              <a:spcBef>
                <a:spcPts val="75"/>
              </a:spcBef>
            </a:pPr>
            <a:r>
              <a:rPr sz="1050" spc="-4" dirty="0">
                <a:solidFill>
                  <a:prstClr val="black"/>
                </a:solidFill>
              </a:rPr>
              <a:t>Clip</a:t>
            </a:r>
            <a:r>
              <a:rPr sz="1050" spc="-71" dirty="0">
                <a:solidFill>
                  <a:prstClr val="black"/>
                </a:solidFill>
              </a:rPr>
              <a:t> </a:t>
            </a:r>
            <a:r>
              <a:rPr sz="1050" spc="-4" dirty="0">
                <a:solidFill>
                  <a:prstClr val="black"/>
                </a:solidFill>
              </a:rPr>
              <a:t>features:  TDH’W’</a:t>
            </a:r>
            <a:endParaRPr sz="1050">
              <a:solidFill>
                <a:prstClr val="black"/>
              </a:solidFill>
            </a:endParaRPr>
          </a:p>
        </p:txBody>
      </p:sp>
      <p:sp>
        <p:nvSpPr>
          <p:cNvPr id="69" name="object 69"/>
          <p:cNvSpPr txBox="1"/>
          <p:nvPr/>
        </p:nvSpPr>
        <p:spPr>
          <a:xfrm>
            <a:off x="1289400" y="1348654"/>
            <a:ext cx="2002155" cy="528991"/>
          </a:xfrm>
          <a:prstGeom prst="rect">
            <a:avLst/>
          </a:prstGeom>
        </p:spPr>
        <p:txBody>
          <a:bodyPr vert="horz" wrap="square" lIns="0" tIns="9525" rIns="0" bIns="0" rtlCol="0">
            <a:spAutoFit/>
          </a:bodyPr>
          <a:lstStyle/>
          <a:p>
            <a:pPr marL="9525" marR="3810">
              <a:spcBef>
                <a:spcPts val="75"/>
              </a:spcBef>
            </a:pPr>
            <a:r>
              <a:rPr sz="1125" b="1" spc="-4" dirty="0">
                <a:solidFill>
                  <a:schemeClr val="bg2"/>
                </a:solidFill>
              </a:rPr>
              <a:t>Intuition</a:t>
            </a:r>
            <a:r>
              <a:rPr sz="1125" spc="-4" dirty="0">
                <a:solidFill>
                  <a:prstClr val="black"/>
                </a:solidFill>
              </a:rPr>
              <a:t>: Get high-level  appearance of each frame, and  </a:t>
            </a:r>
            <a:r>
              <a:rPr sz="1125" dirty="0">
                <a:solidFill>
                  <a:prstClr val="black"/>
                </a:solidFill>
              </a:rPr>
              <a:t>combine</a:t>
            </a:r>
            <a:r>
              <a:rPr sz="1125" spc="-8" dirty="0">
                <a:solidFill>
                  <a:prstClr val="black"/>
                </a:solidFill>
              </a:rPr>
              <a:t> </a:t>
            </a:r>
            <a:r>
              <a:rPr sz="1125" spc="-4" dirty="0">
                <a:solidFill>
                  <a:prstClr val="black"/>
                </a:solidFill>
              </a:rPr>
              <a:t>them</a:t>
            </a:r>
            <a:endParaRPr sz="1125" dirty="0">
              <a:solidFill>
                <a:prstClr val="black"/>
              </a:solidFill>
            </a:endParaRPr>
          </a:p>
        </p:txBody>
      </p:sp>
      <p:sp>
        <p:nvSpPr>
          <p:cNvPr id="2" name="Slide Number Placeholder 3">
            <a:extLst>
              <a:ext uri="{FF2B5EF4-FFF2-40B4-BE49-F238E27FC236}">
                <a16:creationId xmlns:a16="http://schemas.microsoft.com/office/drawing/2014/main" id="{887F6104-93BF-45FD-5046-9CAE78D0928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108</a:t>
            </a:fld>
            <a:endParaRPr lang="en-US" sz="1600">
              <a:solidFill>
                <a:schemeClr val="bg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75">
            <a:extLst>
              <a:ext uri="{FF2B5EF4-FFF2-40B4-BE49-F238E27FC236}">
                <a16:creationId xmlns:a16="http://schemas.microsoft.com/office/drawing/2014/main" id="{1D349124-CA43-BF8D-EB2D-15F5FE5A6AA5}"/>
              </a:ext>
            </a:extLst>
          </p:cNvPr>
          <p:cNvSpPr>
            <a:spLocks noGrp="1"/>
          </p:cNvSpPr>
          <p:nvPr>
            <p:ph type="title"/>
          </p:nvPr>
        </p:nvSpPr>
        <p:spPr/>
        <p:txBody>
          <a:bodyPr>
            <a:normAutofit/>
          </a:bodyPr>
          <a:lstStyle/>
          <a:p>
            <a:r>
              <a:rPr lang="en-US" sz="2800" spc="-4" dirty="0"/>
              <a:t>Video </a:t>
            </a:r>
            <a:r>
              <a:rPr lang="en-US" sz="2800" dirty="0"/>
              <a:t>Classification: </a:t>
            </a:r>
            <a:r>
              <a:rPr lang="en-US" sz="2800" spc="4" dirty="0"/>
              <a:t>Late Fusion (with</a:t>
            </a:r>
            <a:r>
              <a:rPr lang="en-US" sz="2800" spc="8" dirty="0"/>
              <a:t> </a:t>
            </a:r>
            <a:r>
              <a:rPr lang="en-US" sz="2800" spc="4" dirty="0"/>
              <a:t>pooling)</a:t>
            </a:r>
            <a:endParaRPr lang="en-US" sz="2800" dirty="0"/>
          </a:p>
        </p:txBody>
      </p:sp>
      <p:grpSp>
        <p:nvGrpSpPr>
          <p:cNvPr id="3" name="object 3"/>
          <p:cNvGrpSpPr/>
          <p:nvPr/>
        </p:nvGrpSpPr>
        <p:grpSpPr>
          <a:xfrm>
            <a:off x="2199206" y="2431586"/>
            <a:ext cx="5672613" cy="1803559"/>
            <a:chOff x="1408274" y="2132233"/>
            <a:chExt cx="7563484" cy="2404745"/>
          </a:xfrm>
        </p:grpSpPr>
        <p:sp>
          <p:nvSpPr>
            <p:cNvPr id="4" name="object 4"/>
            <p:cNvSpPr/>
            <p:nvPr/>
          </p:nvSpPr>
          <p:spPr>
            <a:xfrm>
              <a:off x="3984416" y="2524644"/>
              <a:ext cx="1175385" cy="817880"/>
            </a:xfrm>
            <a:custGeom>
              <a:avLst/>
              <a:gdLst/>
              <a:ahLst/>
              <a:cxnLst/>
              <a:rect l="l" t="t" r="r" b="b"/>
              <a:pathLst>
                <a:path w="1175385" h="817879">
                  <a:moveTo>
                    <a:pt x="0" y="817773"/>
                  </a:moveTo>
                  <a:lnTo>
                    <a:pt x="129249" y="0"/>
                  </a:lnTo>
                  <a:lnTo>
                    <a:pt x="1045872" y="0"/>
                  </a:lnTo>
                  <a:lnTo>
                    <a:pt x="1175147"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5" name="object 5"/>
            <p:cNvSpPr/>
            <p:nvPr/>
          </p:nvSpPr>
          <p:spPr>
            <a:xfrm>
              <a:off x="4571990" y="339764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4571990" y="3313743"/>
              <a:ext cx="231140" cy="168275"/>
            </a:xfrm>
            <a:custGeom>
              <a:avLst/>
              <a:gdLst/>
              <a:ahLst/>
              <a:cxnLst/>
              <a:rect l="l" t="t" r="r" b="b"/>
              <a:pathLst>
                <a:path w="231139" h="168275">
                  <a:moveTo>
                    <a:pt x="0" y="167824"/>
                  </a:moveTo>
                  <a:lnTo>
                    <a:pt x="0" y="0"/>
                  </a:lnTo>
                  <a:lnTo>
                    <a:pt x="23052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7" name="object 7"/>
            <p:cNvSpPr/>
            <p:nvPr/>
          </p:nvSpPr>
          <p:spPr>
            <a:xfrm>
              <a:off x="4571990" y="3313743"/>
              <a:ext cx="231140" cy="168275"/>
            </a:xfrm>
            <a:custGeom>
              <a:avLst/>
              <a:gdLst/>
              <a:ahLst/>
              <a:cxnLst/>
              <a:rect l="l" t="t" r="r" b="b"/>
              <a:pathLst>
                <a:path w="231139" h="168275">
                  <a:moveTo>
                    <a:pt x="0" y="167824"/>
                  </a:moveTo>
                  <a:lnTo>
                    <a:pt x="23052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8" name="object 8"/>
            <p:cNvSpPr/>
            <p:nvPr/>
          </p:nvSpPr>
          <p:spPr>
            <a:xfrm>
              <a:off x="4565690" y="2241540"/>
              <a:ext cx="0" cy="259715"/>
            </a:xfrm>
            <a:custGeom>
              <a:avLst/>
              <a:gdLst/>
              <a:ahLst/>
              <a:cxnLst/>
              <a:rect l="l" t="t" r="r" b="b"/>
              <a:pathLst>
                <a:path h="259714">
                  <a:moveTo>
                    <a:pt x="0" y="25920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4565690" y="2157633"/>
              <a:ext cx="231140" cy="168275"/>
            </a:xfrm>
            <a:custGeom>
              <a:avLst/>
              <a:gdLst/>
              <a:ahLst/>
              <a:cxnLst/>
              <a:rect l="l" t="t" r="r" b="b"/>
              <a:pathLst>
                <a:path w="231139" h="168275">
                  <a:moveTo>
                    <a:pt x="0" y="167817"/>
                  </a:moveTo>
                  <a:lnTo>
                    <a:pt x="0" y="0"/>
                  </a:lnTo>
                  <a:lnTo>
                    <a:pt x="230524" y="83907"/>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0" name="object 10"/>
            <p:cNvSpPr/>
            <p:nvPr/>
          </p:nvSpPr>
          <p:spPr>
            <a:xfrm>
              <a:off x="4565690" y="2157633"/>
              <a:ext cx="231140" cy="168275"/>
            </a:xfrm>
            <a:custGeom>
              <a:avLst/>
              <a:gdLst/>
              <a:ahLst/>
              <a:cxnLst/>
              <a:rect l="l" t="t" r="r" b="b"/>
              <a:pathLst>
                <a:path w="231139" h="168275">
                  <a:moveTo>
                    <a:pt x="0" y="167817"/>
                  </a:moveTo>
                  <a:lnTo>
                    <a:pt x="230524" y="83907"/>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1" name="object 11"/>
            <p:cNvSpPr/>
            <p:nvPr/>
          </p:nvSpPr>
          <p:spPr>
            <a:xfrm>
              <a:off x="5251939" y="3649042"/>
              <a:ext cx="1175157" cy="88279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5839538" y="340319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5251939" y="2530194"/>
              <a:ext cx="1175385" cy="817880"/>
            </a:xfrm>
            <a:custGeom>
              <a:avLst/>
              <a:gdLst/>
              <a:ahLst/>
              <a:cxnLst/>
              <a:rect l="l" t="t" r="r" b="b"/>
              <a:pathLst>
                <a:path w="1175385" h="817879">
                  <a:moveTo>
                    <a:pt x="0" y="817773"/>
                  </a:moveTo>
                  <a:lnTo>
                    <a:pt x="129274" y="0"/>
                  </a:lnTo>
                  <a:lnTo>
                    <a:pt x="1045897" y="0"/>
                  </a:lnTo>
                  <a:lnTo>
                    <a:pt x="1175172"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14" name="object 14"/>
            <p:cNvSpPr/>
            <p:nvPr/>
          </p:nvSpPr>
          <p:spPr>
            <a:xfrm>
              <a:off x="5839538" y="3319293"/>
              <a:ext cx="231140" cy="168275"/>
            </a:xfrm>
            <a:custGeom>
              <a:avLst/>
              <a:gdLst/>
              <a:ahLst/>
              <a:cxnLst/>
              <a:rect l="l" t="t" r="r" b="b"/>
              <a:pathLst>
                <a:path w="231139"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5" name="object 15"/>
            <p:cNvSpPr/>
            <p:nvPr/>
          </p:nvSpPr>
          <p:spPr>
            <a:xfrm>
              <a:off x="5839538" y="3319293"/>
              <a:ext cx="231140" cy="168275"/>
            </a:xfrm>
            <a:custGeom>
              <a:avLst/>
              <a:gdLst/>
              <a:ahLst/>
              <a:cxnLst/>
              <a:rect l="l" t="t" r="r" b="b"/>
              <a:pathLst>
                <a:path w="231139"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6" name="object 16"/>
            <p:cNvSpPr/>
            <p:nvPr/>
          </p:nvSpPr>
          <p:spPr>
            <a:xfrm>
              <a:off x="5833238" y="2247083"/>
              <a:ext cx="0" cy="259715"/>
            </a:xfrm>
            <a:custGeom>
              <a:avLst/>
              <a:gdLst/>
              <a:ahLst/>
              <a:cxnLst/>
              <a:rect l="l" t="t" r="r" b="b"/>
              <a:pathLst>
                <a:path h="259714">
                  <a:moveTo>
                    <a:pt x="0" y="259211"/>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5833238" y="2163175"/>
              <a:ext cx="231140" cy="168275"/>
            </a:xfrm>
            <a:custGeom>
              <a:avLst/>
              <a:gdLst/>
              <a:ahLst/>
              <a:cxnLst/>
              <a:rect l="l" t="t" r="r" b="b"/>
              <a:pathLst>
                <a:path w="231139"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18" name="object 18"/>
            <p:cNvSpPr/>
            <p:nvPr/>
          </p:nvSpPr>
          <p:spPr>
            <a:xfrm>
              <a:off x="5833238" y="2163175"/>
              <a:ext cx="231140" cy="168275"/>
            </a:xfrm>
            <a:custGeom>
              <a:avLst/>
              <a:gdLst/>
              <a:ahLst/>
              <a:cxnLst/>
              <a:rect l="l" t="t" r="r" b="b"/>
              <a:pathLst>
                <a:path w="231139"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7787034" y="3653592"/>
              <a:ext cx="1175147" cy="88279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20" name="object 20"/>
            <p:cNvSpPr/>
            <p:nvPr/>
          </p:nvSpPr>
          <p:spPr>
            <a:xfrm>
              <a:off x="2716869" y="2524644"/>
              <a:ext cx="6245860" cy="832485"/>
            </a:xfrm>
            <a:custGeom>
              <a:avLst/>
              <a:gdLst/>
              <a:ahLst/>
              <a:cxnLst/>
              <a:rect l="l" t="t" r="r" b="b"/>
              <a:pathLst>
                <a:path w="6245859" h="832485">
                  <a:moveTo>
                    <a:pt x="5070139" y="832198"/>
                  </a:moveTo>
                  <a:lnTo>
                    <a:pt x="5199414" y="14399"/>
                  </a:lnTo>
                  <a:lnTo>
                    <a:pt x="6116037" y="14399"/>
                  </a:lnTo>
                  <a:lnTo>
                    <a:pt x="6245312" y="832198"/>
                  </a:lnTo>
                  <a:lnTo>
                    <a:pt x="5070139" y="832198"/>
                  </a:lnTo>
                  <a:close/>
                </a:path>
                <a:path w="6245859" h="832485">
                  <a:moveTo>
                    <a:pt x="0" y="817773"/>
                  </a:moveTo>
                  <a:lnTo>
                    <a:pt x="129274" y="0"/>
                  </a:lnTo>
                  <a:lnTo>
                    <a:pt x="1045897" y="0"/>
                  </a:lnTo>
                  <a:lnTo>
                    <a:pt x="1175172"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3304443" y="339764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3304443" y="3313743"/>
              <a:ext cx="231140" cy="168275"/>
            </a:xfrm>
            <a:custGeom>
              <a:avLst/>
              <a:gdLst/>
              <a:ahLst/>
              <a:cxnLst/>
              <a:rect l="l" t="t" r="r" b="b"/>
              <a:pathLst>
                <a:path w="231139" h="168275">
                  <a:moveTo>
                    <a:pt x="0" y="167824"/>
                  </a:moveTo>
                  <a:lnTo>
                    <a:pt x="0" y="0"/>
                  </a:lnTo>
                  <a:lnTo>
                    <a:pt x="230549"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3" name="object 23"/>
            <p:cNvSpPr/>
            <p:nvPr/>
          </p:nvSpPr>
          <p:spPr>
            <a:xfrm>
              <a:off x="3304443" y="3313743"/>
              <a:ext cx="231140" cy="168275"/>
            </a:xfrm>
            <a:custGeom>
              <a:avLst/>
              <a:gdLst/>
              <a:ahLst/>
              <a:cxnLst/>
              <a:rect l="l" t="t" r="r" b="b"/>
              <a:pathLst>
                <a:path w="231139" h="168275">
                  <a:moveTo>
                    <a:pt x="0" y="167824"/>
                  </a:moveTo>
                  <a:lnTo>
                    <a:pt x="230549"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3298143" y="2241540"/>
              <a:ext cx="0" cy="259715"/>
            </a:xfrm>
            <a:custGeom>
              <a:avLst/>
              <a:gdLst/>
              <a:ahLst/>
              <a:cxnLst/>
              <a:rect l="l" t="t" r="r" b="b"/>
              <a:pathLst>
                <a:path h="259714">
                  <a:moveTo>
                    <a:pt x="0" y="25920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3298143" y="2157633"/>
              <a:ext cx="231140" cy="168275"/>
            </a:xfrm>
            <a:custGeom>
              <a:avLst/>
              <a:gdLst/>
              <a:ahLst/>
              <a:cxnLst/>
              <a:rect l="l" t="t" r="r" b="b"/>
              <a:pathLst>
                <a:path w="231139" h="168275">
                  <a:moveTo>
                    <a:pt x="0" y="167817"/>
                  </a:moveTo>
                  <a:lnTo>
                    <a:pt x="0" y="0"/>
                  </a:lnTo>
                  <a:lnTo>
                    <a:pt x="230549" y="83907"/>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26" name="object 26"/>
            <p:cNvSpPr/>
            <p:nvPr/>
          </p:nvSpPr>
          <p:spPr>
            <a:xfrm>
              <a:off x="3298143" y="2157633"/>
              <a:ext cx="231140" cy="168275"/>
            </a:xfrm>
            <a:custGeom>
              <a:avLst/>
              <a:gdLst/>
              <a:ahLst/>
              <a:cxnLst/>
              <a:rect l="l" t="t" r="r" b="b"/>
              <a:pathLst>
                <a:path w="231139" h="168275">
                  <a:moveTo>
                    <a:pt x="0" y="167817"/>
                  </a:moveTo>
                  <a:lnTo>
                    <a:pt x="230549" y="83907"/>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7" name="object 27"/>
            <p:cNvSpPr/>
            <p:nvPr/>
          </p:nvSpPr>
          <p:spPr>
            <a:xfrm>
              <a:off x="1417799" y="2524644"/>
              <a:ext cx="1175385" cy="817880"/>
            </a:xfrm>
            <a:custGeom>
              <a:avLst/>
              <a:gdLst/>
              <a:ahLst/>
              <a:cxnLst/>
              <a:rect l="l" t="t" r="r" b="b"/>
              <a:pathLst>
                <a:path w="1175385" h="817879">
                  <a:moveTo>
                    <a:pt x="0" y="817773"/>
                  </a:moveTo>
                  <a:lnTo>
                    <a:pt x="129267" y="0"/>
                  </a:lnTo>
                  <a:lnTo>
                    <a:pt x="1045890" y="0"/>
                  </a:lnTo>
                  <a:lnTo>
                    <a:pt x="1175145" y="817773"/>
                  </a:lnTo>
                  <a:lnTo>
                    <a:pt x="0" y="817773"/>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2005378" y="339764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2005378" y="3313743"/>
              <a:ext cx="231140" cy="168275"/>
            </a:xfrm>
            <a:custGeom>
              <a:avLst/>
              <a:gdLst/>
              <a:ahLst/>
              <a:cxnLst/>
              <a:rect l="l" t="t" r="r" b="b"/>
              <a:pathLst>
                <a:path w="231139" h="168275">
                  <a:moveTo>
                    <a:pt x="0" y="167824"/>
                  </a:moveTo>
                  <a:lnTo>
                    <a:pt x="0" y="0"/>
                  </a:lnTo>
                  <a:lnTo>
                    <a:pt x="230534" y="83899"/>
                  </a:lnTo>
                  <a:lnTo>
                    <a:pt x="0" y="16782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0" name="object 30"/>
            <p:cNvSpPr/>
            <p:nvPr/>
          </p:nvSpPr>
          <p:spPr>
            <a:xfrm>
              <a:off x="2005378" y="3313743"/>
              <a:ext cx="231140" cy="168275"/>
            </a:xfrm>
            <a:custGeom>
              <a:avLst/>
              <a:gdLst/>
              <a:ahLst/>
              <a:cxnLst/>
              <a:rect l="l" t="t" r="r" b="b"/>
              <a:pathLst>
                <a:path w="231139" h="168275">
                  <a:moveTo>
                    <a:pt x="0" y="167824"/>
                  </a:moveTo>
                  <a:lnTo>
                    <a:pt x="230534" y="83899"/>
                  </a:lnTo>
                  <a:lnTo>
                    <a:pt x="0" y="0"/>
                  </a:lnTo>
                  <a:lnTo>
                    <a:pt x="0" y="16782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1999078" y="2241540"/>
              <a:ext cx="0" cy="259715"/>
            </a:xfrm>
            <a:custGeom>
              <a:avLst/>
              <a:gdLst/>
              <a:ahLst/>
              <a:cxnLst/>
              <a:rect l="l" t="t" r="r" b="b"/>
              <a:pathLst>
                <a:path h="259714">
                  <a:moveTo>
                    <a:pt x="0" y="25920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1999078" y="2157633"/>
              <a:ext cx="231140" cy="168275"/>
            </a:xfrm>
            <a:custGeom>
              <a:avLst/>
              <a:gdLst/>
              <a:ahLst/>
              <a:cxnLst/>
              <a:rect l="l" t="t" r="r" b="b"/>
              <a:pathLst>
                <a:path w="231139" h="168275">
                  <a:moveTo>
                    <a:pt x="0" y="167817"/>
                  </a:moveTo>
                  <a:lnTo>
                    <a:pt x="0" y="0"/>
                  </a:lnTo>
                  <a:lnTo>
                    <a:pt x="230534" y="83907"/>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3" name="object 33"/>
            <p:cNvSpPr/>
            <p:nvPr/>
          </p:nvSpPr>
          <p:spPr>
            <a:xfrm>
              <a:off x="1999078" y="2157633"/>
              <a:ext cx="231140" cy="168275"/>
            </a:xfrm>
            <a:custGeom>
              <a:avLst/>
              <a:gdLst/>
              <a:ahLst/>
              <a:cxnLst/>
              <a:rect l="l" t="t" r="r" b="b"/>
              <a:pathLst>
                <a:path w="231139" h="168275">
                  <a:moveTo>
                    <a:pt x="0" y="167817"/>
                  </a:moveTo>
                  <a:lnTo>
                    <a:pt x="230534" y="83907"/>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4" name="object 34"/>
            <p:cNvSpPr/>
            <p:nvPr/>
          </p:nvSpPr>
          <p:spPr>
            <a:xfrm>
              <a:off x="6519486" y="2530169"/>
              <a:ext cx="1175385" cy="817880"/>
            </a:xfrm>
            <a:custGeom>
              <a:avLst/>
              <a:gdLst/>
              <a:ahLst/>
              <a:cxnLst/>
              <a:rect l="l" t="t" r="r" b="b"/>
              <a:pathLst>
                <a:path w="1175384" h="817879">
                  <a:moveTo>
                    <a:pt x="0" y="817798"/>
                  </a:moveTo>
                  <a:lnTo>
                    <a:pt x="129274" y="0"/>
                  </a:lnTo>
                  <a:lnTo>
                    <a:pt x="1045897" y="0"/>
                  </a:lnTo>
                  <a:lnTo>
                    <a:pt x="1175147" y="817798"/>
                  </a:lnTo>
                  <a:lnTo>
                    <a:pt x="0" y="817798"/>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7107060" y="3403193"/>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7107060" y="3319293"/>
              <a:ext cx="231140" cy="168275"/>
            </a:xfrm>
            <a:custGeom>
              <a:avLst/>
              <a:gdLst/>
              <a:ahLst/>
              <a:cxnLst/>
              <a:rect l="l" t="t" r="r" b="b"/>
              <a:pathLst>
                <a:path w="231140" h="168275">
                  <a:moveTo>
                    <a:pt x="0" y="167799"/>
                  </a:moveTo>
                  <a:lnTo>
                    <a:pt x="0" y="0"/>
                  </a:lnTo>
                  <a:lnTo>
                    <a:pt x="230549"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37" name="object 37"/>
            <p:cNvSpPr/>
            <p:nvPr/>
          </p:nvSpPr>
          <p:spPr>
            <a:xfrm>
              <a:off x="7107060" y="3319293"/>
              <a:ext cx="231140" cy="168275"/>
            </a:xfrm>
            <a:custGeom>
              <a:avLst/>
              <a:gdLst/>
              <a:ahLst/>
              <a:cxnLst/>
              <a:rect l="l" t="t" r="r" b="b"/>
              <a:pathLst>
                <a:path w="231140" h="168275">
                  <a:moveTo>
                    <a:pt x="0" y="167799"/>
                  </a:moveTo>
                  <a:lnTo>
                    <a:pt x="230549"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7100760" y="2247083"/>
              <a:ext cx="0" cy="259715"/>
            </a:xfrm>
            <a:custGeom>
              <a:avLst/>
              <a:gdLst/>
              <a:ahLst/>
              <a:cxnLst/>
              <a:rect l="l" t="t" r="r" b="b"/>
              <a:pathLst>
                <a:path h="259714">
                  <a:moveTo>
                    <a:pt x="0" y="259186"/>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39" name="object 39"/>
            <p:cNvSpPr/>
            <p:nvPr/>
          </p:nvSpPr>
          <p:spPr>
            <a:xfrm>
              <a:off x="7100760" y="2163175"/>
              <a:ext cx="231140" cy="168275"/>
            </a:xfrm>
            <a:custGeom>
              <a:avLst/>
              <a:gdLst/>
              <a:ahLst/>
              <a:cxnLst/>
              <a:rect l="l" t="t" r="r" b="b"/>
              <a:pathLst>
                <a:path w="231140"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0" name="object 40"/>
            <p:cNvSpPr/>
            <p:nvPr/>
          </p:nvSpPr>
          <p:spPr>
            <a:xfrm>
              <a:off x="7100760" y="2163175"/>
              <a:ext cx="231140" cy="168275"/>
            </a:xfrm>
            <a:custGeom>
              <a:avLst/>
              <a:gdLst/>
              <a:ahLst/>
              <a:cxnLst/>
              <a:rect l="l" t="t" r="r" b="b"/>
              <a:pathLst>
                <a:path w="231140"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41" name="object 41"/>
          <p:cNvSpPr/>
          <p:nvPr/>
        </p:nvSpPr>
        <p:spPr>
          <a:xfrm>
            <a:off x="2230004" y="3572604"/>
            <a:ext cx="881368" cy="662099"/>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42" name="object 42"/>
          <p:cNvSpPr/>
          <p:nvPr/>
        </p:nvSpPr>
        <p:spPr>
          <a:xfrm>
            <a:off x="3180653" y="3569192"/>
            <a:ext cx="881368" cy="662099"/>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43" name="object 43"/>
          <p:cNvSpPr/>
          <p:nvPr/>
        </p:nvSpPr>
        <p:spPr>
          <a:xfrm>
            <a:off x="4131313" y="3569192"/>
            <a:ext cx="881360" cy="662099"/>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44" name="object 44"/>
          <p:cNvSpPr/>
          <p:nvPr/>
        </p:nvSpPr>
        <p:spPr>
          <a:xfrm>
            <a:off x="6032617" y="3572604"/>
            <a:ext cx="881360" cy="66209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5" name="object 45"/>
          <p:cNvSpPr txBox="1"/>
          <p:nvPr/>
        </p:nvSpPr>
        <p:spPr>
          <a:xfrm>
            <a:off x="2348644" y="2874837"/>
            <a:ext cx="5374005" cy="332783"/>
          </a:xfrm>
          <a:prstGeom prst="rect">
            <a:avLst/>
          </a:prstGeom>
        </p:spPr>
        <p:txBody>
          <a:bodyPr vert="horz" wrap="square" lIns="0" tIns="9525" rIns="0" bIns="0" rtlCol="0">
            <a:spAutoFit/>
          </a:bodyPr>
          <a:lstStyle/>
          <a:p>
            <a:pPr marL="9525">
              <a:spcBef>
                <a:spcPts val="75"/>
              </a:spcBef>
              <a:tabLst>
                <a:tab pos="983456" algn="l"/>
                <a:tab pos="1934051" algn="l"/>
                <a:tab pos="2884646" algn="l"/>
                <a:tab pos="3835718" algn="l"/>
                <a:tab pos="4786313" algn="l"/>
              </a:tabLst>
            </a:pP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2100" spc="-4" dirty="0">
                <a:solidFill>
                  <a:prstClr val="black"/>
                </a:solidFill>
              </a:rPr>
              <a:t>CN</a:t>
            </a:r>
            <a:r>
              <a:rPr sz="2100" dirty="0">
                <a:solidFill>
                  <a:prstClr val="black"/>
                </a:solidFill>
              </a:rPr>
              <a:t>N	</a:t>
            </a:r>
            <a:r>
              <a:rPr sz="3150" spc="-5" baseline="-1984" dirty="0">
                <a:solidFill>
                  <a:prstClr val="black"/>
                </a:solidFill>
              </a:rPr>
              <a:t>CNN</a:t>
            </a:r>
            <a:endParaRPr sz="3150" baseline="-1984">
              <a:solidFill>
                <a:prstClr val="black"/>
              </a:solidFill>
            </a:endParaRPr>
          </a:p>
        </p:txBody>
      </p:sp>
      <p:grpSp>
        <p:nvGrpSpPr>
          <p:cNvPr id="46" name="object 46"/>
          <p:cNvGrpSpPr/>
          <p:nvPr/>
        </p:nvGrpSpPr>
        <p:grpSpPr>
          <a:xfrm>
            <a:off x="2414702" y="2226950"/>
            <a:ext cx="5228749" cy="1319213"/>
            <a:chOff x="1695601" y="1859386"/>
            <a:chExt cx="6971665" cy="1758950"/>
          </a:xfrm>
        </p:grpSpPr>
        <p:sp>
          <p:nvSpPr>
            <p:cNvPr id="47" name="object 47"/>
            <p:cNvSpPr/>
            <p:nvPr/>
          </p:nvSpPr>
          <p:spPr>
            <a:xfrm>
              <a:off x="8374607" y="3412068"/>
              <a:ext cx="0" cy="206375"/>
            </a:xfrm>
            <a:custGeom>
              <a:avLst/>
              <a:gdLst/>
              <a:ahLst/>
              <a:cxnLst/>
              <a:rect l="l" t="t" r="r" b="b"/>
              <a:pathLst>
                <a:path h="206375">
                  <a:moveTo>
                    <a:pt x="0" y="20574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8374607" y="3328168"/>
              <a:ext cx="231140" cy="168275"/>
            </a:xfrm>
            <a:custGeom>
              <a:avLst/>
              <a:gdLst/>
              <a:ahLst/>
              <a:cxnLst/>
              <a:rect l="l" t="t" r="r" b="b"/>
              <a:pathLst>
                <a:path w="231140" h="168275">
                  <a:moveTo>
                    <a:pt x="0" y="167799"/>
                  </a:moveTo>
                  <a:lnTo>
                    <a:pt x="0" y="0"/>
                  </a:lnTo>
                  <a:lnTo>
                    <a:pt x="230524" y="83899"/>
                  </a:lnTo>
                  <a:lnTo>
                    <a:pt x="0" y="167799"/>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49" name="object 49"/>
            <p:cNvSpPr/>
            <p:nvPr/>
          </p:nvSpPr>
          <p:spPr>
            <a:xfrm>
              <a:off x="8374607" y="3328168"/>
              <a:ext cx="231140" cy="168275"/>
            </a:xfrm>
            <a:custGeom>
              <a:avLst/>
              <a:gdLst/>
              <a:ahLst/>
              <a:cxnLst/>
              <a:rect l="l" t="t" r="r" b="b"/>
              <a:pathLst>
                <a:path w="231140" h="168275">
                  <a:moveTo>
                    <a:pt x="0" y="167799"/>
                  </a:moveTo>
                  <a:lnTo>
                    <a:pt x="230524" y="83899"/>
                  </a:lnTo>
                  <a:lnTo>
                    <a:pt x="0" y="0"/>
                  </a:lnTo>
                  <a:lnTo>
                    <a:pt x="0" y="167799"/>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0" name="object 50"/>
            <p:cNvSpPr/>
            <p:nvPr/>
          </p:nvSpPr>
          <p:spPr>
            <a:xfrm>
              <a:off x="8368308" y="2255955"/>
              <a:ext cx="0" cy="259715"/>
            </a:xfrm>
            <a:custGeom>
              <a:avLst/>
              <a:gdLst/>
              <a:ahLst/>
              <a:cxnLst/>
              <a:rect l="l" t="t" r="r" b="b"/>
              <a:pathLst>
                <a:path h="259714">
                  <a:moveTo>
                    <a:pt x="0" y="259189"/>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1" name="object 51"/>
            <p:cNvSpPr/>
            <p:nvPr/>
          </p:nvSpPr>
          <p:spPr>
            <a:xfrm>
              <a:off x="8368308" y="2172048"/>
              <a:ext cx="231140" cy="168275"/>
            </a:xfrm>
            <a:custGeom>
              <a:avLst/>
              <a:gdLst/>
              <a:ahLst/>
              <a:cxnLst/>
              <a:rect l="l" t="t" r="r" b="b"/>
              <a:pathLst>
                <a:path w="231140" h="168275">
                  <a:moveTo>
                    <a:pt x="0" y="167814"/>
                  </a:moveTo>
                  <a:lnTo>
                    <a:pt x="0" y="0"/>
                  </a:lnTo>
                  <a:lnTo>
                    <a:pt x="230524"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52" name="object 52"/>
            <p:cNvSpPr/>
            <p:nvPr/>
          </p:nvSpPr>
          <p:spPr>
            <a:xfrm>
              <a:off x="8368308" y="2172048"/>
              <a:ext cx="231140" cy="168275"/>
            </a:xfrm>
            <a:custGeom>
              <a:avLst/>
              <a:gdLst/>
              <a:ahLst/>
              <a:cxnLst/>
              <a:rect l="l" t="t" r="r" b="b"/>
              <a:pathLst>
                <a:path w="231140" h="168275">
                  <a:moveTo>
                    <a:pt x="0" y="167814"/>
                  </a:moveTo>
                  <a:lnTo>
                    <a:pt x="230524"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1695601" y="1859386"/>
              <a:ext cx="6971665" cy="346710"/>
            </a:xfrm>
            <a:custGeom>
              <a:avLst/>
              <a:gdLst/>
              <a:ahLst/>
              <a:cxnLst/>
              <a:rect l="l" t="t" r="r" b="b"/>
              <a:pathLst>
                <a:path w="6971665" h="346710">
                  <a:moveTo>
                    <a:pt x="6971380" y="346146"/>
                  </a:moveTo>
                  <a:lnTo>
                    <a:pt x="0" y="346146"/>
                  </a:lnTo>
                  <a:lnTo>
                    <a:pt x="0" y="0"/>
                  </a:lnTo>
                  <a:lnTo>
                    <a:pt x="6971380" y="0"/>
                  </a:lnTo>
                  <a:lnTo>
                    <a:pt x="6971380" y="346146"/>
                  </a:lnTo>
                  <a:close/>
                </a:path>
              </a:pathLst>
            </a:custGeom>
            <a:solidFill>
              <a:srgbClr val="FFFFFF"/>
            </a:solidFill>
          </p:spPr>
          <p:txBody>
            <a:bodyPr wrap="square" lIns="0" tIns="0" rIns="0" bIns="0" rtlCol="0"/>
            <a:lstStyle/>
            <a:p>
              <a:endParaRPr sz="1050">
                <a:solidFill>
                  <a:prstClr val="black"/>
                </a:solidFill>
                <a:latin typeface="Calibri"/>
              </a:endParaRPr>
            </a:p>
          </p:txBody>
        </p:sp>
      </p:grpSp>
      <p:sp>
        <p:nvSpPr>
          <p:cNvPr id="54" name="object 54"/>
          <p:cNvSpPr txBox="1"/>
          <p:nvPr/>
        </p:nvSpPr>
        <p:spPr>
          <a:xfrm>
            <a:off x="1346393" y="2928487"/>
            <a:ext cx="657225" cy="494366"/>
          </a:xfrm>
          <a:prstGeom prst="rect">
            <a:avLst/>
          </a:prstGeom>
        </p:spPr>
        <p:txBody>
          <a:bodyPr vert="horz" wrap="square" lIns="0" tIns="9525" rIns="0" bIns="0" rtlCol="0">
            <a:spAutoFit/>
          </a:bodyPr>
          <a:lstStyle/>
          <a:p>
            <a:pPr algn="ctr">
              <a:spcBef>
                <a:spcPts val="75"/>
              </a:spcBef>
            </a:pPr>
            <a:r>
              <a:rPr sz="1050" spc="-4" dirty="0">
                <a:solidFill>
                  <a:prstClr val="black"/>
                </a:solidFill>
              </a:rPr>
              <a:t>2D</a:t>
            </a:r>
            <a:r>
              <a:rPr sz="1050" spc="-64" dirty="0">
                <a:solidFill>
                  <a:prstClr val="black"/>
                </a:solidFill>
              </a:rPr>
              <a:t> </a:t>
            </a:r>
            <a:r>
              <a:rPr sz="1050" spc="-4" dirty="0">
                <a:solidFill>
                  <a:prstClr val="black"/>
                </a:solidFill>
              </a:rPr>
              <a:t>CNN</a:t>
            </a:r>
            <a:endParaRPr sz="1050">
              <a:solidFill>
                <a:prstClr val="black"/>
              </a:solidFill>
            </a:endParaRPr>
          </a:p>
          <a:p>
            <a:pPr marL="23336" marR="17621" algn="ctr"/>
            <a:r>
              <a:rPr sz="1050" spc="-4" dirty="0">
                <a:solidFill>
                  <a:prstClr val="black"/>
                </a:solidFill>
              </a:rPr>
              <a:t>on</a:t>
            </a:r>
            <a:r>
              <a:rPr sz="1050" spc="-75" dirty="0">
                <a:solidFill>
                  <a:prstClr val="black"/>
                </a:solidFill>
              </a:rPr>
              <a:t> </a:t>
            </a:r>
            <a:r>
              <a:rPr sz="1050" spc="-4" dirty="0">
                <a:solidFill>
                  <a:prstClr val="black"/>
                </a:solidFill>
              </a:rPr>
              <a:t>each  frame</a:t>
            </a:r>
            <a:endParaRPr sz="1050">
              <a:solidFill>
                <a:prstClr val="black"/>
              </a:solidFill>
            </a:endParaRPr>
          </a:p>
        </p:txBody>
      </p:sp>
      <p:sp>
        <p:nvSpPr>
          <p:cNvPr id="55" name="object 55"/>
          <p:cNvSpPr txBox="1"/>
          <p:nvPr/>
        </p:nvSpPr>
        <p:spPr>
          <a:xfrm>
            <a:off x="1178521" y="2231759"/>
            <a:ext cx="1179195" cy="345607"/>
          </a:xfrm>
          <a:prstGeom prst="rect">
            <a:avLst/>
          </a:prstGeom>
        </p:spPr>
        <p:txBody>
          <a:bodyPr vert="horz" wrap="square" lIns="0" tIns="9525" rIns="0" bIns="0" rtlCol="0">
            <a:spAutoFit/>
          </a:bodyPr>
          <a:lstStyle/>
          <a:p>
            <a:pPr marL="28575" marR="3810" indent="-19526" algn="ctr">
              <a:spcBef>
                <a:spcPts val="75"/>
              </a:spcBef>
            </a:pPr>
            <a:r>
              <a:rPr sz="1050" spc="-4" dirty="0">
                <a:solidFill>
                  <a:prstClr val="black"/>
                </a:solidFill>
              </a:rPr>
              <a:t>Frame</a:t>
            </a:r>
            <a:r>
              <a:rPr sz="1050" spc="-71" dirty="0">
                <a:solidFill>
                  <a:prstClr val="black"/>
                </a:solidFill>
              </a:rPr>
              <a:t> </a:t>
            </a:r>
            <a:r>
              <a:rPr sz="1050" spc="-4" dirty="0">
                <a:solidFill>
                  <a:prstClr val="black"/>
                </a:solidFill>
              </a:rPr>
              <a:t>features  </a:t>
            </a:r>
            <a:endParaRPr lang="en-US" sz="1050" spc="-4" dirty="0">
              <a:solidFill>
                <a:prstClr val="black"/>
              </a:solidFill>
            </a:endParaRPr>
          </a:p>
          <a:p>
            <a:pPr marL="28575" marR="3810" indent="-19526" algn="ctr">
              <a:spcBef>
                <a:spcPts val="75"/>
              </a:spcBef>
            </a:pPr>
            <a:r>
              <a:rPr sz="1050" dirty="0">
                <a:solidFill>
                  <a:prstClr val="black"/>
                </a:solidFill>
              </a:rPr>
              <a:t>T x </a:t>
            </a:r>
            <a:r>
              <a:rPr sz="1050" dirty="0">
                <a:solidFill>
                  <a:schemeClr val="accent3"/>
                </a:solidFill>
              </a:rPr>
              <a:t>D x </a:t>
            </a:r>
            <a:r>
              <a:rPr sz="1050" spc="-4" dirty="0">
                <a:solidFill>
                  <a:schemeClr val="accent3"/>
                </a:solidFill>
              </a:rPr>
              <a:t>H’ </a:t>
            </a:r>
            <a:r>
              <a:rPr sz="1050" dirty="0">
                <a:solidFill>
                  <a:schemeClr val="accent3"/>
                </a:solidFill>
              </a:rPr>
              <a:t>x</a:t>
            </a:r>
            <a:r>
              <a:rPr sz="1050" spc="-161" dirty="0">
                <a:solidFill>
                  <a:schemeClr val="accent3"/>
                </a:solidFill>
              </a:rPr>
              <a:t> </a:t>
            </a:r>
            <a:r>
              <a:rPr sz="1050" spc="-4" dirty="0">
                <a:solidFill>
                  <a:schemeClr val="accent3"/>
                </a:solidFill>
              </a:rPr>
              <a:t>W’</a:t>
            </a:r>
            <a:endParaRPr sz="1050" dirty="0">
              <a:solidFill>
                <a:schemeClr val="accent3"/>
              </a:solidFill>
            </a:endParaRPr>
          </a:p>
        </p:txBody>
      </p:sp>
      <p:sp>
        <p:nvSpPr>
          <p:cNvPr id="56" name="object 56"/>
          <p:cNvSpPr txBox="1"/>
          <p:nvPr/>
        </p:nvSpPr>
        <p:spPr>
          <a:xfrm>
            <a:off x="2414702" y="2226951"/>
            <a:ext cx="5228749" cy="243817"/>
          </a:xfrm>
          <a:prstGeom prst="rect">
            <a:avLst/>
          </a:prstGeom>
          <a:ln w="19049">
            <a:solidFill>
              <a:srgbClr val="181818"/>
            </a:solidFill>
          </a:ln>
        </p:spPr>
        <p:txBody>
          <a:bodyPr vert="horz" wrap="square" lIns="0" tIns="1429" rIns="0" bIns="0" rtlCol="0">
            <a:spAutoFit/>
          </a:bodyPr>
          <a:lstStyle/>
          <a:p>
            <a:pPr algn="ctr">
              <a:spcBef>
                <a:spcPts val="11"/>
              </a:spcBef>
            </a:pPr>
            <a:r>
              <a:rPr sz="1575" spc="-8" dirty="0">
                <a:solidFill>
                  <a:prstClr val="black"/>
                </a:solidFill>
              </a:rPr>
              <a:t>Average </a:t>
            </a:r>
            <a:r>
              <a:rPr sz="1575" spc="-4" dirty="0">
                <a:solidFill>
                  <a:prstClr val="black"/>
                </a:solidFill>
              </a:rPr>
              <a:t>Pool over </a:t>
            </a:r>
            <a:r>
              <a:rPr sz="1575" dirty="0">
                <a:solidFill>
                  <a:prstClr val="black"/>
                </a:solidFill>
              </a:rPr>
              <a:t>space </a:t>
            </a:r>
            <a:r>
              <a:rPr sz="1575" spc="-4" dirty="0">
                <a:solidFill>
                  <a:prstClr val="black"/>
                </a:solidFill>
              </a:rPr>
              <a:t>and</a:t>
            </a:r>
            <a:r>
              <a:rPr sz="1575" spc="-19" dirty="0">
                <a:solidFill>
                  <a:prstClr val="black"/>
                </a:solidFill>
              </a:rPr>
              <a:t> </a:t>
            </a:r>
            <a:r>
              <a:rPr sz="1575" spc="-4" dirty="0">
                <a:solidFill>
                  <a:prstClr val="black"/>
                </a:solidFill>
              </a:rPr>
              <a:t>time</a:t>
            </a:r>
            <a:endParaRPr sz="1575">
              <a:solidFill>
                <a:prstClr val="black"/>
              </a:solidFill>
            </a:endParaRPr>
          </a:p>
        </p:txBody>
      </p:sp>
      <p:grpSp>
        <p:nvGrpSpPr>
          <p:cNvPr id="57" name="object 57"/>
          <p:cNvGrpSpPr/>
          <p:nvPr/>
        </p:nvGrpSpPr>
        <p:grpSpPr>
          <a:xfrm>
            <a:off x="4587424" y="1759742"/>
            <a:ext cx="850583" cy="430530"/>
            <a:chOff x="4592565" y="1236442"/>
            <a:chExt cx="1134110" cy="574040"/>
          </a:xfrm>
        </p:grpSpPr>
        <p:sp>
          <p:nvSpPr>
            <p:cNvPr id="58" name="object 58"/>
            <p:cNvSpPr/>
            <p:nvPr/>
          </p:nvSpPr>
          <p:spPr>
            <a:xfrm>
              <a:off x="5159564" y="1610256"/>
              <a:ext cx="0" cy="200660"/>
            </a:xfrm>
            <a:custGeom>
              <a:avLst/>
              <a:gdLst/>
              <a:ahLst/>
              <a:cxnLst/>
              <a:rect l="l" t="t" r="r" b="b"/>
              <a:pathLst>
                <a:path h="200660">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59" name="object 59"/>
            <p:cNvSpPr/>
            <p:nvPr/>
          </p:nvSpPr>
          <p:spPr>
            <a:xfrm>
              <a:off x="5159564" y="1526349"/>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0" name="object 60"/>
            <p:cNvSpPr/>
            <p:nvPr/>
          </p:nvSpPr>
          <p:spPr>
            <a:xfrm>
              <a:off x="5159564" y="1526349"/>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1" name="object 61"/>
            <p:cNvSpPr/>
            <p:nvPr/>
          </p:nvSpPr>
          <p:spPr>
            <a:xfrm>
              <a:off x="4592565" y="1236442"/>
              <a:ext cx="1134110" cy="346710"/>
            </a:xfrm>
            <a:custGeom>
              <a:avLst/>
              <a:gdLst/>
              <a:ahLst/>
              <a:cxnLst/>
              <a:rect l="l" t="t" r="r" b="b"/>
              <a:pathLst>
                <a:path w="1134110" h="346709">
                  <a:moveTo>
                    <a:pt x="1133997" y="346149"/>
                  </a:moveTo>
                  <a:lnTo>
                    <a:pt x="0" y="346149"/>
                  </a:lnTo>
                  <a:lnTo>
                    <a:pt x="0" y="0"/>
                  </a:lnTo>
                  <a:lnTo>
                    <a:pt x="1133997" y="0"/>
                  </a:lnTo>
                  <a:lnTo>
                    <a:pt x="1133997" y="346149"/>
                  </a:lnTo>
                  <a:close/>
                </a:path>
              </a:pathLst>
            </a:custGeom>
            <a:solidFill>
              <a:srgbClr val="FFFFFF"/>
            </a:solidFill>
          </p:spPr>
          <p:txBody>
            <a:bodyPr wrap="square" lIns="0" tIns="0" rIns="0" bIns="0" rtlCol="0"/>
            <a:lstStyle/>
            <a:p>
              <a:endParaRPr sz="1050">
                <a:solidFill>
                  <a:prstClr val="black"/>
                </a:solidFill>
                <a:latin typeface="Calibri"/>
              </a:endParaRPr>
            </a:p>
          </p:txBody>
        </p:sp>
      </p:grpSp>
      <p:sp>
        <p:nvSpPr>
          <p:cNvPr id="62" name="object 62"/>
          <p:cNvSpPr txBox="1"/>
          <p:nvPr/>
        </p:nvSpPr>
        <p:spPr>
          <a:xfrm>
            <a:off x="3310624" y="1916778"/>
            <a:ext cx="1197769"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Clip features:</a:t>
            </a:r>
            <a:r>
              <a:rPr sz="1050" spc="-64" dirty="0">
                <a:solidFill>
                  <a:prstClr val="black"/>
                </a:solidFill>
              </a:rPr>
              <a:t> </a:t>
            </a:r>
            <a:r>
              <a:rPr sz="1050" dirty="0">
                <a:solidFill>
                  <a:srgbClr val="00B0F0"/>
                </a:solidFill>
              </a:rPr>
              <a:t>D</a:t>
            </a:r>
          </a:p>
        </p:txBody>
      </p:sp>
      <p:sp>
        <p:nvSpPr>
          <p:cNvPr id="63" name="object 63"/>
          <p:cNvSpPr txBox="1"/>
          <p:nvPr/>
        </p:nvSpPr>
        <p:spPr>
          <a:xfrm>
            <a:off x="4587424" y="1759743"/>
            <a:ext cx="850583" cy="243817"/>
          </a:xfrm>
          <a:prstGeom prst="rect">
            <a:avLst/>
          </a:prstGeom>
          <a:ln w="19049">
            <a:solidFill>
              <a:srgbClr val="181818"/>
            </a:solidFill>
          </a:ln>
        </p:spPr>
        <p:txBody>
          <a:bodyPr vert="horz" wrap="square" lIns="0" tIns="1429" rIns="0" bIns="0" rtlCol="0">
            <a:spAutoFit/>
          </a:bodyPr>
          <a:lstStyle/>
          <a:p>
            <a:pPr marL="147161">
              <a:spcBef>
                <a:spcPts val="11"/>
              </a:spcBef>
            </a:pPr>
            <a:r>
              <a:rPr sz="1575" spc="-4" dirty="0">
                <a:solidFill>
                  <a:prstClr val="black"/>
                </a:solidFill>
              </a:rPr>
              <a:t>Linear</a:t>
            </a:r>
            <a:endParaRPr sz="1575">
              <a:solidFill>
                <a:prstClr val="black"/>
              </a:solidFill>
            </a:endParaRPr>
          </a:p>
        </p:txBody>
      </p:sp>
      <p:grpSp>
        <p:nvGrpSpPr>
          <p:cNvPr id="64" name="object 64"/>
          <p:cNvGrpSpPr/>
          <p:nvPr/>
        </p:nvGrpSpPr>
        <p:grpSpPr>
          <a:xfrm>
            <a:off x="4992179" y="1493048"/>
            <a:ext cx="211455" cy="232410"/>
            <a:chOff x="5132239" y="880850"/>
            <a:chExt cx="281940" cy="309880"/>
          </a:xfrm>
        </p:grpSpPr>
        <p:sp>
          <p:nvSpPr>
            <p:cNvPr id="65" name="object 65"/>
            <p:cNvSpPr/>
            <p:nvPr/>
          </p:nvSpPr>
          <p:spPr>
            <a:xfrm>
              <a:off x="5157639" y="990157"/>
              <a:ext cx="0" cy="200660"/>
            </a:xfrm>
            <a:custGeom>
              <a:avLst/>
              <a:gdLst/>
              <a:ahLst/>
              <a:cxnLst/>
              <a:rect l="l" t="t" r="r" b="b"/>
              <a:pathLst>
                <a:path h="200659">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5157639" y="906250"/>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67" name="object 67"/>
            <p:cNvSpPr/>
            <p:nvPr/>
          </p:nvSpPr>
          <p:spPr>
            <a:xfrm>
              <a:off x="5157639" y="906250"/>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grpSp>
      <p:sp>
        <p:nvSpPr>
          <p:cNvPr id="68" name="object 68"/>
          <p:cNvSpPr txBox="1"/>
          <p:nvPr/>
        </p:nvSpPr>
        <p:spPr>
          <a:xfrm>
            <a:off x="4401509" y="1279439"/>
            <a:ext cx="1219200"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Class </a:t>
            </a:r>
            <a:r>
              <a:rPr sz="1050" dirty="0">
                <a:solidFill>
                  <a:prstClr val="black"/>
                </a:solidFill>
              </a:rPr>
              <a:t>scores:</a:t>
            </a:r>
            <a:r>
              <a:rPr sz="1050" spc="-68" dirty="0">
                <a:solidFill>
                  <a:prstClr val="black"/>
                </a:solidFill>
              </a:rPr>
              <a:t> </a:t>
            </a:r>
            <a:r>
              <a:rPr sz="1050" dirty="0">
                <a:solidFill>
                  <a:srgbClr val="FF0000"/>
                </a:solidFill>
              </a:rPr>
              <a:t>C</a:t>
            </a:r>
          </a:p>
        </p:txBody>
      </p:sp>
      <p:sp>
        <p:nvSpPr>
          <p:cNvPr id="71" name="object 71"/>
          <p:cNvSpPr txBox="1"/>
          <p:nvPr/>
        </p:nvSpPr>
        <p:spPr>
          <a:xfrm>
            <a:off x="1152717" y="3747606"/>
            <a:ext cx="1043940" cy="366767"/>
          </a:xfrm>
          <a:prstGeom prst="rect">
            <a:avLst/>
          </a:prstGeom>
        </p:spPr>
        <p:txBody>
          <a:bodyPr vert="horz" wrap="square" lIns="0" tIns="0" rIns="0" bIns="0" rtlCol="0">
            <a:spAutoFit/>
          </a:bodyPr>
          <a:lstStyle/>
          <a:p>
            <a:pPr algn="ctr">
              <a:lnSpc>
                <a:spcPts val="1568"/>
              </a:lnSpc>
            </a:pPr>
            <a:r>
              <a:rPr sz="1050" spc="-4" dirty="0">
                <a:solidFill>
                  <a:prstClr val="black"/>
                </a:solidFill>
              </a:rPr>
              <a:t>Input:</a:t>
            </a:r>
            <a:endParaRPr sz="1050" dirty="0">
              <a:solidFill>
                <a:prstClr val="black"/>
              </a:solidFill>
            </a:endParaRPr>
          </a:p>
          <a:p>
            <a:pPr algn="ctr"/>
            <a:r>
              <a:rPr sz="1050" dirty="0">
                <a:solidFill>
                  <a:prstClr val="black"/>
                </a:solidFill>
              </a:rPr>
              <a:t>T x </a:t>
            </a:r>
            <a:r>
              <a:rPr sz="1050" dirty="0">
                <a:solidFill>
                  <a:srgbClr val="00B050"/>
                </a:solidFill>
              </a:rPr>
              <a:t>3 x H x</a:t>
            </a:r>
            <a:r>
              <a:rPr sz="1050" spc="-124" dirty="0">
                <a:solidFill>
                  <a:srgbClr val="00B050"/>
                </a:solidFill>
              </a:rPr>
              <a:t> </a:t>
            </a:r>
            <a:r>
              <a:rPr sz="1050" dirty="0">
                <a:solidFill>
                  <a:srgbClr val="00B050"/>
                </a:solidFill>
              </a:rPr>
              <a:t>W</a:t>
            </a:r>
          </a:p>
        </p:txBody>
      </p:sp>
      <p:sp>
        <p:nvSpPr>
          <p:cNvPr id="72" name="object 72"/>
          <p:cNvSpPr txBox="1"/>
          <p:nvPr/>
        </p:nvSpPr>
        <p:spPr>
          <a:xfrm>
            <a:off x="6735386" y="4246919"/>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69" name="object 69"/>
          <p:cNvSpPr txBox="1"/>
          <p:nvPr/>
        </p:nvSpPr>
        <p:spPr>
          <a:xfrm>
            <a:off x="6047401" y="1263511"/>
            <a:ext cx="1349692" cy="494366"/>
          </a:xfrm>
          <a:prstGeom prst="rect">
            <a:avLst/>
          </a:prstGeom>
        </p:spPr>
        <p:txBody>
          <a:bodyPr vert="horz" wrap="square" lIns="0" tIns="9525" rIns="0" bIns="0" rtlCol="0">
            <a:spAutoFit/>
          </a:bodyPr>
          <a:lstStyle/>
          <a:p>
            <a:pPr marL="9525" marR="3810">
              <a:spcBef>
                <a:spcPts val="75"/>
              </a:spcBef>
            </a:pPr>
            <a:r>
              <a:rPr sz="1050" spc="-4" dirty="0">
                <a:solidFill>
                  <a:prstClr val="black"/>
                </a:solidFill>
              </a:rPr>
              <a:t>Run 2D CNN on  each frame, pool  features and</a:t>
            </a:r>
            <a:r>
              <a:rPr sz="1050" spc="-71" dirty="0">
                <a:solidFill>
                  <a:prstClr val="black"/>
                </a:solidFill>
              </a:rPr>
              <a:t> </a:t>
            </a:r>
            <a:r>
              <a:rPr sz="1050" spc="-4" dirty="0">
                <a:solidFill>
                  <a:prstClr val="black"/>
                </a:solidFill>
              </a:rPr>
              <a:t>feed  to</a:t>
            </a:r>
            <a:r>
              <a:rPr sz="1050" spc="-11" dirty="0">
                <a:solidFill>
                  <a:prstClr val="black"/>
                </a:solidFill>
              </a:rPr>
              <a:t> </a:t>
            </a:r>
            <a:r>
              <a:rPr sz="1050" spc="-4" dirty="0">
                <a:solidFill>
                  <a:prstClr val="black"/>
                </a:solidFill>
              </a:rPr>
              <a:t>Linear</a:t>
            </a:r>
            <a:endParaRPr sz="1050">
              <a:solidFill>
                <a:prstClr val="black"/>
              </a:solidFill>
            </a:endParaRPr>
          </a:p>
        </p:txBody>
      </p:sp>
      <p:sp>
        <p:nvSpPr>
          <p:cNvPr id="70" name="object 70"/>
          <p:cNvSpPr txBox="1"/>
          <p:nvPr/>
        </p:nvSpPr>
        <p:spPr>
          <a:xfrm>
            <a:off x="1289400" y="1354949"/>
            <a:ext cx="2002155" cy="528991"/>
          </a:xfrm>
          <a:prstGeom prst="rect">
            <a:avLst/>
          </a:prstGeom>
        </p:spPr>
        <p:txBody>
          <a:bodyPr vert="horz" wrap="square" lIns="0" tIns="9525" rIns="0" bIns="0" rtlCol="0">
            <a:spAutoFit/>
          </a:bodyPr>
          <a:lstStyle/>
          <a:p>
            <a:pPr marL="9525" marR="3810">
              <a:spcBef>
                <a:spcPts val="75"/>
              </a:spcBef>
            </a:pPr>
            <a:r>
              <a:rPr sz="1125" b="1" spc="-4" dirty="0">
                <a:solidFill>
                  <a:schemeClr val="bg2"/>
                </a:solidFill>
              </a:rPr>
              <a:t>Intuition</a:t>
            </a:r>
            <a:r>
              <a:rPr sz="1125" spc="-4" dirty="0">
                <a:solidFill>
                  <a:prstClr val="black"/>
                </a:solidFill>
              </a:rPr>
              <a:t>: Get high-level  appearance of each frame, and  </a:t>
            </a:r>
            <a:r>
              <a:rPr sz="1125" dirty="0">
                <a:solidFill>
                  <a:prstClr val="black"/>
                </a:solidFill>
              </a:rPr>
              <a:t>combine</a:t>
            </a:r>
            <a:r>
              <a:rPr sz="1125" spc="-8" dirty="0">
                <a:solidFill>
                  <a:prstClr val="black"/>
                </a:solidFill>
              </a:rPr>
              <a:t> </a:t>
            </a:r>
            <a:r>
              <a:rPr sz="1125" spc="-4" dirty="0">
                <a:solidFill>
                  <a:prstClr val="black"/>
                </a:solidFill>
              </a:rPr>
              <a:t>them</a:t>
            </a:r>
            <a:endParaRPr sz="1125" dirty="0">
              <a:solidFill>
                <a:prstClr val="black"/>
              </a:solidFill>
            </a:endParaRPr>
          </a:p>
        </p:txBody>
      </p:sp>
      <p:sp>
        <p:nvSpPr>
          <p:cNvPr id="2" name="Slide Number Placeholder 3">
            <a:extLst>
              <a:ext uri="{FF2B5EF4-FFF2-40B4-BE49-F238E27FC236}">
                <a16:creationId xmlns:a16="http://schemas.microsoft.com/office/drawing/2014/main" id="{711A95F8-4921-C795-B0BC-3C8B4BD30EB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109</a:t>
            </a:fld>
            <a:endParaRPr lang="en-US" sz="160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6" name="object 6"/>
          <p:cNvSpPr/>
          <p:nvPr/>
        </p:nvSpPr>
        <p:spPr>
          <a:xfrm>
            <a:off x="7125383" y="3465539"/>
            <a:ext cx="154781" cy="265271"/>
          </a:xfrm>
          <a:custGeom>
            <a:avLst/>
            <a:gdLst/>
            <a:ahLst/>
            <a:cxnLst/>
            <a:rect l="l" t="t" r="r" b="b"/>
            <a:pathLst>
              <a:path w="206375" h="353695">
                <a:moveTo>
                  <a:pt x="0" y="353074"/>
                </a:moveTo>
                <a:lnTo>
                  <a:pt x="206074"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7259556" y="3409533"/>
            <a:ext cx="53340" cy="68104"/>
          </a:xfrm>
          <a:custGeom>
            <a:avLst/>
            <a:gdLst/>
            <a:ahLst/>
            <a:cxnLst/>
            <a:rect l="l" t="t" r="r" b="b"/>
            <a:pathLst>
              <a:path w="71120" h="90804">
                <a:moveTo>
                  <a:pt x="54349" y="90524"/>
                </a:moveTo>
                <a:lnTo>
                  <a:pt x="70749" y="0"/>
                </a:lnTo>
                <a:lnTo>
                  <a:pt x="0" y="58799"/>
                </a:lnTo>
                <a:lnTo>
                  <a:pt x="54349" y="90524"/>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4468586" y="3722002"/>
            <a:ext cx="3151346" cy="161583"/>
          </a:xfrm>
          <a:prstGeom prst="rect">
            <a:avLst/>
          </a:prstGeom>
        </p:spPr>
        <p:txBody>
          <a:bodyPr vert="horz" wrap="square" lIns="0" tIns="0" rIns="0" bIns="0" rtlCol="0">
            <a:spAutoFit/>
          </a:bodyPr>
          <a:lstStyle/>
          <a:p>
            <a:pPr marL="9525"/>
            <a:r>
              <a:rPr sz="1050" spc="-4" dirty="0">
                <a:solidFill>
                  <a:sysClr val="windowText" lastClr="000000"/>
                </a:solidFill>
              </a:rPr>
              <a:t>e.g. </a:t>
            </a:r>
            <a:r>
              <a:rPr lang="en-US" sz="1050" b="1" spc="-4" dirty="0">
                <a:solidFill>
                  <a:sysClr val="windowText" lastClr="000000"/>
                </a:solidFill>
              </a:rPr>
              <a:t>v</a:t>
            </a:r>
            <a:r>
              <a:rPr sz="1050" b="1" spc="-4" dirty="0">
                <a:solidFill>
                  <a:sysClr val="windowText" lastClr="000000"/>
                </a:solidFill>
              </a:rPr>
              <a:t>ideo classification on frame</a:t>
            </a:r>
            <a:r>
              <a:rPr sz="1050" b="1" spc="34" dirty="0">
                <a:solidFill>
                  <a:sysClr val="windowText" lastClr="000000"/>
                </a:solidFill>
              </a:rPr>
              <a:t> </a:t>
            </a:r>
            <a:r>
              <a:rPr sz="1050" b="1" spc="-4" dirty="0">
                <a:solidFill>
                  <a:sysClr val="windowText" lastClr="000000"/>
                </a:solidFill>
              </a:rPr>
              <a:t>level</a:t>
            </a:r>
            <a:endParaRPr sz="1050" dirty="0">
              <a:solidFill>
                <a:sysClr val="windowText" lastClr="000000"/>
              </a:solidFill>
            </a:endParaRPr>
          </a:p>
        </p:txBody>
      </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2EF8C3CA-44D2-3D45-95D1-BC4AD4A6D5F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a:t>
            </a:fld>
            <a:endParaRPr lang="en-US" sz="1600">
              <a:solidFill>
                <a:schemeClr val="bg1"/>
              </a:solidFill>
            </a:endParaRPr>
          </a:p>
        </p:txBody>
      </p:sp>
      <p:sp>
        <p:nvSpPr>
          <p:cNvPr id="11" name="Title 1">
            <a:extLst>
              <a:ext uri="{FF2B5EF4-FFF2-40B4-BE49-F238E27FC236}">
                <a16:creationId xmlns:a16="http://schemas.microsoft.com/office/drawing/2014/main" id="{2C7CA679-B74F-6B8B-D82B-C58770A5DAA7}"/>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
        <p:nvSpPr>
          <p:cNvPr id="2" name="TextBox 1">
            <a:extLst>
              <a:ext uri="{FF2B5EF4-FFF2-40B4-BE49-F238E27FC236}">
                <a16:creationId xmlns:a16="http://schemas.microsoft.com/office/drawing/2014/main" id="{7ADDC48B-2E9B-7F94-2780-C3471DBB1CFB}"/>
              </a:ext>
            </a:extLst>
          </p:cNvPr>
          <p:cNvSpPr txBox="1"/>
          <p:nvPr/>
        </p:nvSpPr>
        <p:spPr>
          <a:xfrm>
            <a:off x="526929" y="2885487"/>
            <a:ext cx="582211" cy="307777"/>
          </a:xfrm>
          <a:prstGeom prst="rect">
            <a:avLst/>
          </a:prstGeom>
          <a:noFill/>
        </p:spPr>
        <p:txBody>
          <a:bodyPr wrap="none" rtlCol="0">
            <a:spAutoFit/>
          </a:bodyPr>
          <a:lstStyle/>
          <a:p>
            <a:r>
              <a:rPr lang="en-US" dirty="0">
                <a:solidFill>
                  <a:srgbClr val="FF0000"/>
                </a:solidFill>
              </a:rPr>
              <a:t>Input</a:t>
            </a:r>
          </a:p>
        </p:txBody>
      </p:sp>
      <p:sp>
        <p:nvSpPr>
          <p:cNvPr id="5" name="TextBox 4">
            <a:extLst>
              <a:ext uri="{FF2B5EF4-FFF2-40B4-BE49-F238E27FC236}">
                <a16:creationId xmlns:a16="http://schemas.microsoft.com/office/drawing/2014/main" id="{A8210801-483C-BC2B-D77C-F3409B90C14C}"/>
              </a:ext>
            </a:extLst>
          </p:cNvPr>
          <p:cNvSpPr txBox="1"/>
          <p:nvPr/>
        </p:nvSpPr>
        <p:spPr>
          <a:xfrm>
            <a:off x="457199" y="1706466"/>
            <a:ext cx="721672" cy="307777"/>
          </a:xfrm>
          <a:prstGeom prst="rect">
            <a:avLst/>
          </a:prstGeom>
          <a:noFill/>
        </p:spPr>
        <p:txBody>
          <a:bodyPr wrap="none" rtlCol="0">
            <a:spAutoFit/>
          </a:bodyPr>
          <a:lstStyle/>
          <a:p>
            <a:r>
              <a:rPr lang="en-US" dirty="0">
                <a:solidFill>
                  <a:schemeClr val="bg2"/>
                </a:solidFill>
              </a:rPr>
              <a:t>Output</a:t>
            </a:r>
          </a:p>
        </p:txBody>
      </p:sp>
    </p:spTree>
    <p:extLst>
      <p:ext uri="{BB962C8B-B14F-4D97-AF65-F5344CB8AC3E}">
        <p14:creationId xmlns:p14="http://schemas.microsoft.com/office/powerpoint/2010/main" val="10445382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06D85427-650D-AF86-AF34-A2017E1CF753}"/>
              </a:ext>
            </a:extLst>
          </p:cNvPr>
          <p:cNvSpPr>
            <a:spLocks noGrp="1"/>
          </p:cNvSpPr>
          <p:nvPr>
            <p:ph type="title"/>
          </p:nvPr>
        </p:nvSpPr>
        <p:spPr>
          <a:xfrm>
            <a:off x="457200" y="400050"/>
            <a:ext cx="8229600" cy="742950"/>
          </a:xfrm>
        </p:spPr>
        <p:txBody>
          <a:bodyPr>
            <a:normAutofit/>
          </a:bodyPr>
          <a:lstStyle/>
          <a:p>
            <a:r>
              <a:rPr lang="en-US" spc="-8" dirty="0"/>
              <a:t>Video </a:t>
            </a:r>
            <a:r>
              <a:rPr lang="en-US" dirty="0"/>
              <a:t>Classification: Early</a:t>
            </a:r>
            <a:r>
              <a:rPr lang="en-US" spc="-15" dirty="0"/>
              <a:t> </a:t>
            </a:r>
            <a:r>
              <a:rPr lang="en-US" dirty="0"/>
              <a:t>Fusion</a:t>
            </a:r>
          </a:p>
        </p:txBody>
      </p:sp>
      <p:sp>
        <p:nvSpPr>
          <p:cNvPr id="3" name="object 3"/>
          <p:cNvSpPr/>
          <p:nvPr/>
        </p:nvSpPr>
        <p:spPr>
          <a:xfrm>
            <a:off x="4188894" y="2120492"/>
            <a:ext cx="1832134" cy="1026795"/>
          </a:xfrm>
          <a:custGeom>
            <a:avLst/>
            <a:gdLst/>
            <a:ahLst/>
            <a:cxnLst/>
            <a:rect l="l" t="t" r="r" b="b"/>
            <a:pathLst>
              <a:path w="2442845" h="1369060">
                <a:moveTo>
                  <a:pt x="0" y="1368449"/>
                </a:moveTo>
                <a:lnTo>
                  <a:pt x="416099" y="0"/>
                </a:lnTo>
                <a:lnTo>
                  <a:pt x="2026570" y="0"/>
                </a:lnTo>
                <a:lnTo>
                  <a:pt x="2442695" y="1368449"/>
                </a:lnTo>
                <a:lnTo>
                  <a:pt x="0" y="1368449"/>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4" name="object 4"/>
          <p:cNvSpPr txBox="1"/>
          <p:nvPr/>
        </p:nvSpPr>
        <p:spPr>
          <a:xfrm>
            <a:off x="4510317" y="2481247"/>
            <a:ext cx="1188720" cy="390492"/>
          </a:xfrm>
          <a:prstGeom prst="rect">
            <a:avLst/>
          </a:prstGeom>
        </p:spPr>
        <p:txBody>
          <a:bodyPr vert="horz" wrap="square" lIns="0" tIns="9525" rIns="0" bIns="0" rtlCol="0">
            <a:spAutoFit/>
          </a:bodyPr>
          <a:lstStyle/>
          <a:p>
            <a:pPr marL="9525">
              <a:spcBef>
                <a:spcPts val="75"/>
              </a:spcBef>
            </a:pPr>
            <a:r>
              <a:rPr sz="2475" spc="-4" dirty="0">
                <a:solidFill>
                  <a:prstClr val="black"/>
                </a:solidFill>
              </a:rPr>
              <a:t>2D</a:t>
            </a:r>
            <a:r>
              <a:rPr sz="2475" spc="-68" dirty="0">
                <a:solidFill>
                  <a:prstClr val="black"/>
                </a:solidFill>
              </a:rPr>
              <a:t> </a:t>
            </a:r>
            <a:r>
              <a:rPr sz="2475" spc="-4" dirty="0">
                <a:solidFill>
                  <a:prstClr val="black"/>
                </a:solidFill>
              </a:rPr>
              <a:t>CNN</a:t>
            </a:r>
            <a:endParaRPr sz="2475">
              <a:solidFill>
                <a:prstClr val="black"/>
              </a:solidFill>
            </a:endParaRPr>
          </a:p>
        </p:txBody>
      </p:sp>
      <p:grpSp>
        <p:nvGrpSpPr>
          <p:cNvPr id="5" name="object 5"/>
          <p:cNvGrpSpPr/>
          <p:nvPr/>
        </p:nvGrpSpPr>
        <p:grpSpPr>
          <a:xfrm>
            <a:off x="2287587" y="1867651"/>
            <a:ext cx="5634990" cy="2175034"/>
            <a:chOff x="1526116" y="1567046"/>
            <a:chExt cx="7513320" cy="2900045"/>
          </a:xfrm>
        </p:grpSpPr>
        <p:sp>
          <p:nvSpPr>
            <p:cNvPr id="6" name="object 6"/>
            <p:cNvSpPr/>
            <p:nvPr/>
          </p:nvSpPr>
          <p:spPr>
            <a:xfrm>
              <a:off x="5234414" y="1676356"/>
              <a:ext cx="0" cy="200660"/>
            </a:xfrm>
            <a:custGeom>
              <a:avLst/>
              <a:gdLst/>
              <a:ahLst/>
              <a:cxnLst/>
              <a:rect l="l" t="t" r="r" b="b"/>
              <a:pathLst>
                <a:path h="200660">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7" name="object 7"/>
            <p:cNvSpPr/>
            <p:nvPr/>
          </p:nvSpPr>
          <p:spPr>
            <a:xfrm>
              <a:off x="5234414" y="1592446"/>
              <a:ext cx="231140" cy="168275"/>
            </a:xfrm>
            <a:custGeom>
              <a:avLst/>
              <a:gdLst/>
              <a:ahLst/>
              <a:cxnLst/>
              <a:rect l="l" t="t" r="r" b="b"/>
              <a:pathLst>
                <a:path w="231139" h="168275">
                  <a:moveTo>
                    <a:pt x="0" y="167817"/>
                  </a:moveTo>
                  <a:lnTo>
                    <a:pt x="0" y="0"/>
                  </a:lnTo>
                  <a:lnTo>
                    <a:pt x="230549" y="83909"/>
                  </a:lnTo>
                  <a:lnTo>
                    <a:pt x="0" y="167817"/>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8" name="object 8"/>
            <p:cNvSpPr/>
            <p:nvPr/>
          </p:nvSpPr>
          <p:spPr>
            <a:xfrm>
              <a:off x="5234414" y="1592446"/>
              <a:ext cx="231140" cy="168275"/>
            </a:xfrm>
            <a:custGeom>
              <a:avLst/>
              <a:gdLst/>
              <a:ahLst/>
              <a:cxnLst/>
              <a:rect l="l" t="t" r="r" b="b"/>
              <a:pathLst>
                <a:path w="231139" h="168275">
                  <a:moveTo>
                    <a:pt x="0" y="167817"/>
                  </a:moveTo>
                  <a:lnTo>
                    <a:pt x="230549" y="83909"/>
                  </a:lnTo>
                  <a:lnTo>
                    <a:pt x="0" y="0"/>
                  </a:lnTo>
                  <a:lnTo>
                    <a:pt x="0" y="167817"/>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1526116" y="3583792"/>
              <a:ext cx="1175152" cy="88279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0" name="object 10"/>
            <p:cNvSpPr/>
            <p:nvPr/>
          </p:nvSpPr>
          <p:spPr>
            <a:xfrm>
              <a:off x="2793644" y="3579242"/>
              <a:ext cx="1175157" cy="88279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1" name="object 11"/>
            <p:cNvSpPr/>
            <p:nvPr/>
          </p:nvSpPr>
          <p:spPr>
            <a:xfrm>
              <a:off x="4061191" y="3579242"/>
              <a:ext cx="1175147" cy="882798"/>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5328739" y="3579242"/>
              <a:ext cx="1175147" cy="882798"/>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3" name="object 13"/>
            <p:cNvSpPr/>
            <p:nvPr/>
          </p:nvSpPr>
          <p:spPr>
            <a:xfrm>
              <a:off x="6596261" y="3583792"/>
              <a:ext cx="1175157" cy="882798"/>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7863809" y="3583792"/>
              <a:ext cx="1175147" cy="882798"/>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grpSp>
      <p:sp>
        <p:nvSpPr>
          <p:cNvPr id="15" name="object 15"/>
          <p:cNvSpPr txBox="1"/>
          <p:nvPr/>
        </p:nvSpPr>
        <p:spPr>
          <a:xfrm>
            <a:off x="1325360" y="2977537"/>
            <a:ext cx="863441" cy="332783"/>
          </a:xfrm>
          <a:prstGeom prst="rect">
            <a:avLst/>
          </a:prstGeom>
        </p:spPr>
        <p:txBody>
          <a:bodyPr vert="horz" wrap="square" lIns="0" tIns="9525" rIns="0" bIns="0" rtlCol="0">
            <a:spAutoFit/>
          </a:bodyPr>
          <a:lstStyle/>
          <a:p>
            <a:pPr marL="9525" marR="3810" indent="55245">
              <a:spcBef>
                <a:spcPts val="75"/>
              </a:spcBef>
            </a:pPr>
            <a:r>
              <a:rPr sz="1050" spc="-4" dirty="0">
                <a:solidFill>
                  <a:prstClr val="black"/>
                </a:solidFill>
              </a:rPr>
              <a:t>Reshape:  </a:t>
            </a:r>
            <a:r>
              <a:rPr sz="1050" spc="-4" dirty="0">
                <a:solidFill>
                  <a:schemeClr val="accent3"/>
                </a:solidFill>
              </a:rPr>
              <a:t>3T</a:t>
            </a:r>
            <a:r>
              <a:rPr sz="1050" spc="-4" dirty="0">
                <a:solidFill>
                  <a:prstClr val="black"/>
                </a:solidFill>
              </a:rPr>
              <a:t> </a:t>
            </a:r>
            <a:r>
              <a:rPr sz="1050" dirty="0">
                <a:solidFill>
                  <a:prstClr val="black"/>
                </a:solidFill>
              </a:rPr>
              <a:t>x H x</a:t>
            </a:r>
            <a:r>
              <a:rPr sz="1050" spc="-105" dirty="0">
                <a:solidFill>
                  <a:prstClr val="black"/>
                </a:solidFill>
              </a:rPr>
              <a:t> </a:t>
            </a:r>
            <a:r>
              <a:rPr sz="1050" dirty="0">
                <a:solidFill>
                  <a:prstClr val="black"/>
                </a:solidFill>
              </a:rPr>
              <a:t>W</a:t>
            </a:r>
          </a:p>
        </p:txBody>
      </p:sp>
      <p:sp>
        <p:nvSpPr>
          <p:cNvPr id="16" name="object 16"/>
          <p:cNvSpPr txBox="1"/>
          <p:nvPr/>
        </p:nvSpPr>
        <p:spPr>
          <a:xfrm>
            <a:off x="4459094" y="1662280"/>
            <a:ext cx="1219200"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Class </a:t>
            </a:r>
            <a:r>
              <a:rPr sz="1050" dirty="0">
                <a:solidFill>
                  <a:prstClr val="black"/>
                </a:solidFill>
              </a:rPr>
              <a:t>scores:</a:t>
            </a:r>
            <a:r>
              <a:rPr sz="1050" spc="-68" dirty="0">
                <a:solidFill>
                  <a:prstClr val="black"/>
                </a:solidFill>
              </a:rPr>
              <a:t> </a:t>
            </a:r>
            <a:r>
              <a:rPr sz="1050" dirty="0">
                <a:solidFill>
                  <a:srgbClr val="FF0000"/>
                </a:solidFill>
              </a:rPr>
              <a:t>C</a:t>
            </a:r>
          </a:p>
        </p:txBody>
      </p:sp>
      <p:sp>
        <p:nvSpPr>
          <p:cNvPr id="17" name="object 17"/>
          <p:cNvSpPr txBox="1"/>
          <p:nvPr/>
        </p:nvSpPr>
        <p:spPr>
          <a:xfrm>
            <a:off x="6075676" y="2083791"/>
            <a:ext cx="1146334" cy="528991"/>
          </a:xfrm>
          <a:prstGeom prst="rect">
            <a:avLst/>
          </a:prstGeom>
        </p:spPr>
        <p:txBody>
          <a:bodyPr vert="horz" wrap="square" lIns="0" tIns="9525" rIns="0" bIns="0" rtlCol="0">
            <a:spAutoFit/>
          </a:bodyPr>
          <a:lstStyle/>
          <a:p>
            <a:pPr marL="9525" marR="3810">
              <a:spcBef>
                <a:spcPts val="75"/>
              </a:spcBef>
            </a:pPr>
            <a:r>
              <a:rPr sz="1125" spc="-4" dirty="0">
                <a:solidFill>
                  <a:prstClr val="black"/>
                </a:solidFill>
              </a:rPr>
              <a:t>Rest of the  network is  </a:t>
            </a:r>
            <a:r>
              <a:rPr sz="1125" dirty="0">
                <a:solidFill>
                  <a:prstClr val="black"/>
                </a:solidFill>
              </a:rPr>
              <a:t>standard </a:t>
            </a:r>
            <a:r>
              <a:rPr sz="1125" spc="-4" dirty="0">
                <a:solidFill>
                  <a:prstClr val="black"/>
                </a:solidFill>
              </a:rPr>
              <a:t>2D</a:t>
            </a:r>
            <a:r>
              <a:rPr sz="1125" spc="-79" dirty="0">
                <a:solidFill>
                  <a:prstClr val="black"/>
                </a:solidFill>
              </a:rPr>
              <a:t> </a:t>
            </a:r>
            <a:r>
              <a:rPr sz="1125" spc="-4" dirty="0">
                <a:solidFill>
                  <a:prstClr val="black"/>
                </a:solidFill>
              </a:rPr>
              <a:t>CNN</a:t>
            </a:r>
            <a:endParaRPr sz="1125">
              <a:solidFill>
                <a:prstClr val="black"/>
              </a:solidFill>
            </a:endParaRPr>
          </a:p>
        </p:txBody>
      </p:sp>
      <p:sp>
        <p:nvSpPr>
          <p:cNvPr id="18" name="object 18"/>
          <p:cNvSpPr txBox="1"/>
          <p:nvPr/>
        </p:nvSpPr>
        <p:spPr>
          <a:xfrm>
            <a:off x="1594037" y="1287860"/>
            <a:ext cx="1723549" cy="355867"/>
          </a:xfrm>
          <a:prstGeom prst="rect">
            <a:avLst/>
          </a:prstGeom>
        </p:spPr>
        <p:txBody>
          <a:bodyPr vert="horz" wrap="square" lIns="0" tIns="9525" rIns="0" bIns="0" rtlCol="0">
            <a:spAutoFit/>
          </a:bodyPr>
          <a:lstStyle/>
          <a:p>
            <a:pPr marL="9525" marR="3810">
              <a:spcBef>
                <a:spcPts val="75"/>
              </a:spcBef>
            </a:pPr>
            <a:r>
              <a:rPr sz="1125" b="1" spc="-4" dirty="0">
                <a:solidFill>
                  <a:schemeClr val="bg2"/>
                </a:solidFill>
              </a:rPr>
              <a:t>Intuition</a:t>
            </a:r>
            <a:r>
              <a:rPr sz="1125" spc="-4" dirty="0">
                <a:solidFill>
                  <a:prstClr val="black"/>
                </a:solidFill>
              </a:rPr>
              <a:t>: Compare frames  with </a:t>
            </a:r>
            <a:r>
              <a:rPr sz="1125" dirty="0">
                <a:solidFill>
                  <a:prstClr val="black"/>
                </a:solidFill>
              </a:rPr>
              <a:t>very </a:t>
            </a:r>
            <a:r>
              <a:rPr sz="1125" spc="-4" dirty="0">
                <a:solidFill>
                  <a:prstClr val="black"/>
                </a:solidFill>
              </a:rPr>
              <a:t>first </a:t>
            </a:r>
            <a:r>
              <a:rPr sz="1125" dirty="0">
                <a:solidFill>
                  <a:prstClr val="black"/>
                </a:solidFill>
              </a:rPr>
              <a:t>conv</a:t>
            </a:r>
            <a:r>
              <a:rPr sz="1125" spc="-38" dirty="0">
                <a:solidFill>
                  <a:prstClr val="black"/>
                </a:solidFill>
              </a:rPr>
              <a:t> </a:t>
            </a:r>
            <a:r>
              <a:rPr sz="1125" spc="-15" dirty="0">
                <a:solidFill>
                  <a:prstClr val="black"/>
                </a:solidFill>
              </a:rPr>
              <a:t>layer,</a:t>
            </a:r>
            <a:endParaRPr sz="1125" dirty="0">
              <a:solidFill>
                <a:prstClr val="black"/>
              </a:solidFill>
            </a:endParaRPr>
          </a:p>
        </p:txBody>
      </p:sp>
      <p:sp>
        <p:nvSpPr>
          <p:cNvPr id="19" name="object 19"/>
          <p:cNvSpPr txBox="1"/>
          <p:nvPr/>
        </p:nvSpPr>
        <p:spPr>
          <a:xfrm>
            <a:off x="1594037" y="1630759"/>
            <a:ext cx="1629251" cy="182742"/>
          </a:xfrm>
          <a:prstGeom prst="rect">
            <a:avLst/>
          </a:prstGeom>
        </p:spPr>
        <p:txBody>
          <a:bodyPr vert="horz" wrap="square" lIns="0" tIns="9525" rIns="0" bIns="0" rtlCol="0">
            <a:spAutoFit/>
          </a:bodyPr>
          <a:lstStyle/>
          <a:p>
            <a:pPr marL="9525">
              <a:spcBef>
                <a:spcPts val="75"/>
              </a:spcBef>
            </a:pPr>
            <a:r>
              <a:rPr sz="1125" spc="-4" dirty="0">
                <a:solidFill>
                  <a:prstClr val="black"/>
                </a:solidFill>
              </a:rPr>
              <a:t>after that normal 2D</a:t>
            </a:r>
            <a:r>
              <a:rPr sz="1125" spc="-60" dirty="0">
                <a:solidFill>
                  <a:prstClr val="black"/>
                </a:solidFill>
              </a:rPr>
              <a:t> </a:t>
            </a:r>
            <a:r>
              <a:rPr sz="1125" spc="-4" dirty="0">
                <a:solidFill>
                  <a:prstClr val="black"/>
                </a:solidFill>
              </a:rPr>
              <a:t>CNN</a:t>
            </a:r>
            <a:endParaRPr sz="1125">
              <a:solidFill>
                <a:prstClr val="black"/>
              </a:solidFill>
            </a:endParaRPr>
          </a:p>
        </p:txBody>
      </p:sp>
      <p:grpSp>
        <p:nvGrpSpPr>
          <p:cNvPr id="20" name="object 20"/>
          <p:cNvGrpSpPr/>
          <p:nvPr/>
        </p:nvGrpSpPr>
        <p:grpSpPr>
          <a:xfrm>
            <a:off x="2713985" y="3160573"/>
            <a:ext cx="4782026" cy="234315"/>
            <a:chOff x="2094645" y="3290943"/>
            <a:chExt cx="6376035" cy="312420"/>
          </a:xfrm>
        </p:grpSpPr>
        <p:sp>
          <p:nvSpPr>
            <p:cNvPr id="21" name="object 21"/>
            <p:cNvSpPr/>
            <p:nvPr/>
          </p:nvSpPr>
          <p:spPr>
            <a:xfrm>
              <a:off x="2113695" y="3428243"/>
              <a:ext cx="3001645" cy="155575"/>
            </a:xfrm>
            <a:custGeom>
              <a:avLst/>
              <a:gdLst/>
              <a:ahLst/>
              <a:cxnLst/>
              <a:rect l="l" t="t" r="r" b="b"/>
              <a:pathLst>
                <a:path w="3001645" h="155575">
                  <a:moveTo>
                    <a:pt x="0" y="155549"/>
                  </a:moveTo>
                  <a:lnTo>
                    <a:pt x="0" y="0"/>
                  </a:lnTo>
                  <a:lnTo>
                    <a:pt x="3001368"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5053189" y="3291543"/>
              <a:ext cx="207624" cy="201849"/>
            </a:xfrm>
            <a:prstGeom prst="rect">
              <a:avLst/>
            </a:prstGeom>
            <a:blipFill>
              <a:blip r:embed="rId7" cstate="print"/>
              <a:stretch>
                <a:fillRect/>
              </a:stretch>
            </a:blipFill>
          </p:spPr>
          <p:txBody>
            <a:bodyPr wrap="square" lIns="0" tIns="0" rIns="0" bIns="0" rtlCol="0"/>
            <a:lstStyle/>
            <a:p>
              <a:endParaRPr sz="1050">
                <a:solidFill>
                  <a:prstClr val="black"/>
                </a:solidFill>
                <a:latin typeface="Calibri"/>
              </a:endParaRPr>
            </a:p>
          </p:txBody>
        </p:sp>
        <p:sp>
          <p:nvSpPr>
            <p:cNvPr id="23" name="object 23"/>
            <p:cNvSpPr/>
            <p:nvPr/>
          </p:nvSpPr>
          <p:spPr>
            <a:xfrm>
              <a:off x="3381243" y="3425943"/>
              <a:ext cx="1732280" cy="153670"/>
            </a:xfrm>
            <a:custGeom>
              <a:avLst/>
              <a:gdLst/>
              <a:ahLst/>
              <a:cxnLst/>
              <a:rect l="l" t="t" r="r" b="b"/>
              <a:pathLst>
                <a:path w="1732279" h="153670">
                  <a:moveTo>
                    <a:pt x="0" y="153299"/>
                  </a:moveTo>
                  <a:lnTo>
                    <a:pt x="0" y="0"/>
                  </a:lnTo>
                  <a:lnTo>
                    <a:pt x="1731796"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5051789" y="3290943"/>
              <a:ext cx="208574" cy="200724"/>
            </a:xfrm>
            <a:prstGeom prst="rect">
              <a:avLst/>
            </a:prstGeom>
            <a:blipFill>
              <a:blip r:embed="rId8" cstate="print"/>
              <a:stretch>
                <a:fillRect/>
              </a:stretch>
            </a:blipFill>
          </p:spPr>
          <p:txBody>
            <a:bodyPr wrap="square" lIns="0" tIns="0" rIns="0" bIns="0" rtlCol="0"/>
            <a:lstStyle/>
            <a:p>
              <a:endParaRPr sz="1050">
                <a:solidFill>
                  <a:prstClr val="black"/>
                </a:solidFill>
                <a:latin typeface="Calibri"/>
              </a:endParaRPr>
            </a:p>
          </p:txBody>
        </p:sp>
        <p:sp>
          <p:nvSpPr>
            <p:cNvPr id="25" name="object 25"/>
            <p:cNvSpPr/>
            <p:nvPr/>
          </p:nvSpPr>
          <p:spPr>
            <a:xfrm>
              <a:off x="4648765" y="3425943"/>
              <a:ext cx="464820" cy="153670"/>
            </a:xfrm>
            <a:custGeom>
              <a:avLst/>
              <a:gdLst/>
              <a:ahLst/>
              <a:cxnLst/>
              <a:rect l="l" t="t" r="r" b="b"/>
              <a:pathLst>
                <a:path w="464820" h="153670">
                  <a:moveTo>
                    <a:pt x="0" y="153299"/>
                  </a:moveTo>
                  <a:lnTo>
                    <a:pt x="0" y="0"/>
                  </a:lnTo>
                  <a:lnTo>
                    <a:pt x="464324"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6" name="object 26"/>
            <p:cNvSpPr/>
            <p:nvPr/>
          </p:nvSpPr>
          <p:spPr>
            <a:xfrm>
              <a:off x="5051839" y="3290943"/>
              <a:ext cx="208549" cy="200724"/>
            </a:xfrm>
            <a:prstGeom prst="rect">
              <a:avLst/>
            </a:prstGeom>
            <a:blipFill>
              <a:blip r:embed="rId9" cstate="print"/>
              <a:stretch>
                <a:fillRect/>
              </a:stretch>
            </a:blipFill>
          </p:spPr>
          <p:txBody>
            <a:bodyPr wrap="square" lIns="0" tIns="0" rIns="0" bIns="0" rtlCol="0"/>
            <a:lstStyle/>
            <a:p>
              <a:endParaRPr sz="1050">
                <a:solidFill>
                  <a:prstClr val="black"/>
                </a:solidFill>
                <a:latin typeface="Calibri"/>
              </a:endParaRPr>
            </a:p>
          </p:txBody>
        </p:sp>
        <p:sp>
          <p:nvSpPr>
            <p:cNvPr id="27" name="object 27"/>
            <p:cNvSpPr/>
            <p:nvPr/>
          </p:nvSpPr>
          <p:spPr>
            <a:xfrm>
              <a:off x="5451988" y="3425943"/>
              <a:ext cx="464820" cy="153670"/>
            </a:xfrm>
            <a:custGeom>
              <a:avLst/>
              <a:gdLst/>
              <a:ahLst/>
              <a:cxnLst/>
              <a:rect l="l" t="t" r="r" b="b"/>
              <a:pathLst>
                <a:path w="464820" h="153670">
                  <a:moveTo>
                    <a:pt x="464324" y="153299"/>
                  </a:moveTo>
                  <a:lnTo>
                    <a:pt x="464324"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304689" y="3290943"/>
              <a:ext cx="208549" cy="200724"/>
            </a:xfrm>
            <a:prstGeom prst="rect">
              <a:avLst/>
            </a:prstGeom>
            <a:blipFill>
              <a:blip r:embed="rId10" cstate="print"/>
              <a:stretch>
                <a:fillRect/>
              </a:stretch>
            </a:blipFill>
          </p:spPr>
          <p:txBody>
            <a:bodyPr wrap="square" lIns="0" tIns="0" rIns="0" bIns="0" rtlCol="0"/>
            <a:lstStyle/>
            <a:p>
              <a:endParaRPr sz="1050">
                <a:solidFill>
                  <a:prstClr val="black"/>
                </a:solidFill>
                <a:latin typeface="Calibri"/>
              </a:endParaRPr>
            </a:p>
          </p:txBody>
        </p:sp>
        <p:sp>
          <p:nvSpPr>
            <p:cNvPr id="29" name="object 29"/>
            <p:cNvSpPr/>
            <p:nvPr/>
          </p:nvSpPr>
          <p:spPr>
            <a:xfrm>
              <a:off x="5449989" y="3428193"/>
              <a:ext cx="1734185" cy="156210"/>
            </a:xfrm>
            <a:custGeom>
              <a:avLst/>
              <a:gdLst/>
              <a:ahLst/>
              <a:cxnLst/>
              <a:rect l="l" t="t" r="r" b="b"/>
              <a:pathLst>
                <a:path w="1734184" h="156210">
                  <a:moveTo>
                    <a:pt x="1733846" y="155599"/>
                  </a:moveTo>
                  <a:lnTo>
                    <a:pt x="1733846"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30" name="object 30"/>
            <p:cNvSpPr/>
            <p:nvPr/>
          </p:nvSpPr>
          <p:spPr>
            <a:xfrm>
              <a:off x="5304214" y="3291543"/>
              <a:ext cx="207649" cy="201824"/>
            </a:xfrm>
            <a:prstGeom prst="rect">
              <a:avLst/>
            </a:prstGeom>
            <a:blipFill>
              <a:blip r:embed="rId11" cstate="print"/>
              <a:stretch>
                <a:fillRect/>
              </a:stretch>
            </a:blipFill>
          </p:spPr>
          <p:txBody>
            <a:bodyPr wrap="square" lIns="0" tIns="0" rIns="0" bIns="0" rtlCol="0"/>
            <a:lstStyle/>
            <a:p>
              <a:endParaRPr sz="1050">
                <a:solidFill>
                  <a:prstClr val="black"/>
                </a:solidFill>
                <a:latin typeface="Calibri"/>
              </a:endParaRPr>
            </a:p>
          </p:txBody>
        </p:sp>
        <p:sp>
          <p:nvSpPr>
            <p:cNvPr id="31" name="object 31"/>
            <p:cNvSpPr/>
            <p:nvPr/>
          </p:nvSpPr>
          <p:spPr>
            <a:xfrm>
              <a:off x="5450039" y="3428193"/>
              <a:ext cx="3001645" cy="156210"/>
            </a:xfrm>
            <a:custGeom>
              <a:avLst/>
              <a:gdLst/>
              <a:ahLst/>
              <a:cxnLst/>
              <a:rect l="l" t="t" r="r" b="b"/>
              <a:pathLst>
                <a:path w="3001645" h="156210">
                  <a:moveTo>
                    <a:pt x="3001343" y="155599"/>
                  </a:moveTo>
                  <a:lnTo>
                    <a:pt x="3001343"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5304264" y="3291543"/>
              <a:ext cx="207624" cy="201824"/>
            </a:xfrm>
            <a:prstGeom prst="rect">
              <a:avLst/>
            </a:prstGeom>
            <a:blipFill>
              <a:blip r:embed="rId12" cstate="print"/>
              <a:stretch>
                <a:fillRect/>
              </a:stretch>
            </a:blipFill>
          </p:spPr>
          <p:txBody>
            <a:bodyPr wrap="square" lIns="0" tIns="0" rIns="0" bIns="0" rtlCol="0"/>
            <a:lstStyle/>
            <a:p>
              <a:endParaRPr sz="1050">
                <a:solidFill>
                  <a:prstClr val="black"/>
                </a:solidFill>
                <a:latin typeface="Calibri"/>
              </a:endParaRPr>
            </a:p>
          </p:txBody>
        </p:sp>
      </p:grpSp>
      <p:sp>
        <p:nvSpPr>
          <p:cNvPr id="33" name="object 33"/>
          <p:cNvSpPr txBox="1"/>
          <p:nvPr/>
        </p:nvSpPr>
        <p:spPr>
          <a:xfrm>
            <a:off x="2431670" y="2340365"/>
            <a:ext cx="1390650" cy="875240"/>
          </a:xfrm>
          <a:prstGeom prst="rect">
            <a:avLst/>
          </a:prstGeom>
        </p:spPr>
        <p:txBody>
          <a:bodyPr vert="horz" wrap="square" lIns="0" tIns="9525" rIns="0" bIns="0" rtlCol="0">
            <a:spAutoFit/>
          </a:bodyPr>
          <a:lstStyle/>
          <a:p>
            <a:pPr marL="9525" marR="3810">
              <a:spcBef>
                <a:spcPts val="75"/>
              </a:spcBef>
            </a:pPr>
            <a:r>
              <a:rPr sz="1125" spc="-4" dirty="0">
                <a:solidFill>
                  <a:prstClr val="black"/>
                </a:solidFill>
              </a:rPr>
              <a:t>First 2D </a:t>
            </a:r>
            <a:r>
              <a:rPr sz="1125" dirty="0">
                <a:solidFill>
                  <a:prstClr val="black"/>
                </a:solidFill>
              </a:rPr>
              <a:t>convolution  collapses </a:t>
            </a:r>
            <a:r>
              <a:rPr sz="1125" spc="-4" dirty="0">
                <a:solidFill>
                  <a:prstClr val="black"/>
                </a:solidFill>
              </a:rPr>
              <a:t>all</a:t>
            </a:r>
            <a:r>
              <a:rPr sz="1125" spc="-75" dirty="0">
                <a:solidFill>
                  <a:prstClr val="black"/>
                </a:solidFill>
              </a:rPr>
              <a:t> </a:t>
            </a:r>
            <a:r>
              <a:rPr sz="1125" spc="-4" dirty="0">
                <a:solidFill>
                  <a:prstClr val="black"/>
                </a:solidFill>
              </a:rPr>
              <a:t>temporal  information:</a:t>
            </a:r>
            <a:endParaRPr sz="1125">
              <a:solidFill>
                <a:prstClr val="black"/>
              </a:solidFill>
            </a:endParaRPr>
          </a:p>
          <a:p>
            <a:pPr marL="9525"/>
            <a:r>
              <a:rPr sz="1125" b="1" spc="-4" dirty="0">
                <a:solidFill>
                  <a:prstClr val="black"/>
                </a:solidFill>
              </a:rPr>
              <a:t>Input</a:t>
            </a:r>
            <a:r>
              <a:rPr sz="1125" spc="-4" dirty="0">
                <a:solidFill>
                  <a:prstClr val="black"/>
                </a:solidFill>
              </a:rPr>
              <a:t>: 3T </a:t>
            </a:r>
            <a:r>
              <a:rPr sz="1125" dirty="0">
                <a:solidFill>
                  <a:prstClr val="black"/>
                </a:solidFill>
              </a:rPr>
              <a:t>x H x</a:t>
            </a:r>
            <a:r>
              <a:rPr sz="1125" spc="-56" dirty="0">
                <a:solidFill>
                  <a:prstClr val="black"/>
                </a:solidFill>
              </a:rPr>
              <a:t> </a:t>
            </a:r>
            <a:r>
              <a:rPr sz="1125" dirty="0">
                <a:solidFill>
                  <a:prstClr val="black"/>
                </a:solidFill>
              </a:rPr>
              <a:t>W</a:t>
            </a:r>
            <a:endParaRPr sz="1125">
              <a:solidFill>
                <a:prstClr val="black"/>
              </a:solidFill>
            </a:endParaRPr>
          </a:p>
          <a:p>
            <a:pPr marL="9525"/>
            <a:r>
              <a:rPr sz="1125" b="1" spc="-4" dirty="0">
                <a:solidFill>
                  <a:prstClr val="black"/>
                </a:solidFill>
              </a:rPr>
              <a:t>Output</a:t>
            </a:r>
            <a:r>
              <a:rPr sz="1125" spc="-4" dirty="0">
                <a:solidFill>
                  <a:prstClr val="black"/>
                </a:solidFill>
              </a:rPr>
              <a:t>: </a:t>
            </a:r>
            <a:r>
              <a:rPr sz="1125" dirty="0">
                <a:solidFill>
                  <a:prstClr val="black"/>
                </a:solidFill>
              </a:rPr>
              <a:t>D x H x</a:t>
            </a:r>
            <a:r>
              <a:rPr sz="1125" spc="-49" dirty="0">
                <a:solidFill>
                  <a:prstClr val="black"/>
                </a:solidFill>
              </a:rPr>
              <a:t> </a:t>
            </a:r>
            <a:r>
              <a:rPr sz="1125" dirty="0">
                <a:solidFill>
                  <a:prstClr val="black"/>
                </a:solidFill>
              </a:rPr>
              <a:t>W</a:t>
            </a:r>
            <a:endParaRPr sz="1125">
              <a:solidFill>
                <a:prstClr val="black"/>
              </a:solidFill>
            </a:endParaRPr>
          </a:p>
        </p:txBody>
      </p:sp>
      <p:sp>
        <p:nvSpPr>
          <p:cNvPr id="34" name="object 34"/>
          <p:cNvSpPr txBox="1"/>
          <p:nvPr/>
        </p:nvSpPr>
        <p:spPr>
          <a:xfrm>
            <a:off x="1210303" y="3555211"/>
            <a:ext cx="2506028" cy="589905"/>
          </a:xfrm>
          <a:prstGeom prst="rect">
            <a:avLst/>
          </a:prstGeom>
        </p:spPr>
        <p:txBody>
          <a:bodyPr vert="horz" wrap="square" lIns="0" tIns="0" rIns="0" bIns="0" rtlCol="0">
            <a:spAutoFit/>
          </a:bodyPr>
          <a:lstStyle/>
          <a:p>
            <a:pPr marR="1456373" algn="ctr">
              <a:lnSpc>
                <a:spcPts val="1568"/>
              </a:lnSpc>
            </a:pPr>
            <a:r>
              <a:rPr sz="1050" spc="-4" dirty="0">
                <a:solidFill>
                  <a:prstClr val="black"/>
                </a:solidFill>
              </a:rPr>
              <a:t>Input:</a:t>
            </a:r>
            <a:endParaRPr sz="1050" dirty="0">
              <a:solidFill>
                <a:prstClr val="black"/>
              </a:solidFill>
            </a:endParaRPr>
          </a:p>
          <a:p>
            <a:pPr marR="1456373" algn="ctr"/>
            <a:r>
              <a:rPr sz="1050" dirty="0">
                <a:solidFill>
                  <a:srgbClr val="00B050"/>
                </a:solidFill>
              </a:rPr>
              <a:t>T x 3</a:t>
            </a:r>
            <a:r>
              <a:rPr sz="1050" dirty="0">
                <a:solidFill>
                  <a:prstClr val="black"/>
                </a:solidFill>
              </a:rPr>
              <a:t> x H x</a:t>
            </a:r>
            <a:r>
              <a:rPr sz="1050" spc="-124" dirty="0">
                <a:solidFill>
                  <a:prstClr val="black"/>
                </a:solidFill>
              </a:rPr>
              <a:t> </a:t>
            </a:r>
            <a:r>
              <a:rPr sz="1050" dirty="0">
                <a:solidFill>
                  <a:prstClr val="black"/>
                </a:solidFill>
              </a:rPr>
              <a:t>W</a:t>
            </a:r>
          </a:p>
          <a:p>
            <a:pPr marL="12859">
              <a:spcBef>
                <a:spcPts val="1241"/>
              </a:spcBef>
            </a:pPr>
            <a:r>
              <a:rPr sz="450" spc="-4" dirty="0">
                <a:solidFill>
                  <a:prstClr val="black"/>
                </a:solidFill>
              </a:rPr>
              <a:t>Karpathy et al, </a:t>
            </a:r>
            <a:r>
              <a:rPr sz="450" dirty="0">
                <a:solidFill>
                  <a:prstClr val="black"/>
                </a:solidFill>
              </a:rPr>
              <a:t>“Large-scale </a:t>
            </a:r>
            <a:r>
              <a:rPr sz="450" spc="-8" dirty="0">
                <a:solidFill>
                  <a:prstClr val="black"/>
                </a:solidFill>
              </a:rPr>
              <a:t>Video </a:t>
            </a:r>
            <a:r>
              <a:rPr sz="450" spc="-4" dirty="0">
                <a:solidFill>
                  <a:prstClr val="black"/>
                </a:solidFill>
              </a:rPr>
              <a:t>Classification with Convolutional Neural Networks”, CVPR</a:t>
            </a:r>
            <a:r>
              <a:rPr sz="450" spc="-26" dirty="0">
                <a:solidFill>
                  <a:prstClr val="black"/>
                </a:solidFill>
              </a:rPr>
              <a:t> </a:t>
            </a:r>
            <a:r>
              <a:rPr sz="450" spc="-4" dirty="0">
                <a:solidFill>
                  <a:prstClr val="black"/>
                </a:solidFill>
              </a:rPr>
              <a:t>2014</a:t>
            </a:r>
            <a:endParaRPr sz="450" dirty="0">
              <a:solidFill>
                <a:prstClr val="black"/>
              </a:solidFill>
            </a:endParaRPr>
          </a:p>
        </p:txBody>
      </p:sp>
      <p:sp>
        <p:nvSpPr>
          <p:cNvPr id="35" name="object 35"/>
          <p:cNvSpPr txBox="1"/>
          <p:nvPr/>
        </p:nvSpPr>
        <p:spPr>
          <a:xfrm>
            <a:off x="6735386" y="4106874"/>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2" name="Slide Number Placeholder 3">
            <a:extLst>
              <a:ext uri="{FF2B5EF4-FFF2-40B4-BE49-F238E27FC236}">
                <a16:creationId xmlns:a16="http://schemas.microsoft.com/office/drawing/2014/main" id="{CDFBDDBB-C4BB-4150-8783-ADEF32CCB12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110</a:t>
            </a:fld>
            <a:endParaRPr lang="en-US" sz="1600">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03866966-6709-929E-6FB1-F68B04351411}"/>
              </a:ext>
            </a:extLst>
          </p:cNvPr>
          <p:cNvSpPr>
            <a:spLocks noGrp="1"/>
          </p:cNvSpPr>
          <p:nvPr>
            <p:ph type="title"/>
          </p:nvPr>
        </p:nvSpPr>
        <p:spPr/>
        <p:txBody>
          <a:bodyPr>
            <a:normAutofit/>
          </a:bodyPr>
          <a:lstStyle/>
          <a:p>
            <a:r>
              <a:rPr lang="en-US" spc="-8" dirty="0"/>
              <a:t>Video </a:t>
            </a:r>
            <a:r>
              <a:rPr lang="en-US" dirty="0"/>
              <a:t>Classification: </a:t>
            </a:r>
            <a:r>
              <a:rPr lang="en-US" spc="4" dirty="0"/>
              <a:t>3D</a:t>
            </a:r>
            <a:r>
              <a:rPr lang="en-US" spc="-15" dirty="0"/>
              <a:t> </a:t>
            </a:r>
            <a:r>
              <a:rPr lang="en-US" spc="4" dirty="0"/>
              <a:t>CNN</a:t>
            </a:r>
            <a:endParaRPr lang="en-US" dirty="0"/>
          </a:p>
        </p:txBody>
      </p:sp>
      <p:sp>
        <p:nvSpPr>
          <p:cNvPr id="3" name="object 3"/>
          <p:cNvSpPr/>
          <p:nvPr/>
        </p:nvSpPr>
        <p:spPr>
          <a:xfrm>
            <a:off x="4131313" y="2173614"/>
            <a:ext cx="1832134" cy="1026795"/>
          </a:xfrm>
          <a:custGeom>
            <a:avLst/>
            <a:gdLst/>
            <a:ahLst/>
            <a:cxnLst/>
            <a:rect l="l" t="t" r="r" b="b"/>
            <a:pathLst>
              <a:path w="2442845" h="1369060">
                <a:moveTo>
                  <a:pt x="0" y="1368462"/>
                </a:moveTo>
                <a:lnTo>
                  <a:pt x="416099" y="0"/>
                </a:lnTo>
                <a:lnTo>
                  <a:pt x="2026570" y="0"/>
                </a:lnTo>
                <a:lnTo>
                  <a:pt x="2442670" y="1368462"/>
                </a:lnTo>
                <a:lnTo>
                  <a:pt x="0" y="1368462"/>
                </a:lnTo>
                <a:close/>
              </a:path>
            </a:pathLst>
          </a:custGeom>
          <a:ln w="19049">
            <a:solidFill>
              <a:srgbClr val="181818"/>
            </a:solidFill>
          </a:ln>
        </p:spPr>
        <p:txBody>
          <a:bodyPr wrap="square" lIns="0" tIns="0" rIns="0" bIns="0" rtlCol="0"/>
          <a:lstStyle/>
          <a:p>
            <a:endParaRPr sz="1050">
              <a:solidFill>
                <a:prstClr val="black"/>
              </a:solidFill>
              <a:latin typeface="Calibri"/>
            </a:endParaRPr>
          </a:p>
        </p:txBody>
      </p:sp>
      <p:sp>
        <p:nvSpPr>
          <p:cNvPr id="4" name="object 4"/>
          <p:cNvSpPr txBox="1"/>
          <p:nvPr/>
        </p:nvSpPr>
        <p:spPr>
          <a:xfrm>
            <a:off x="4452731" y="2534371"/>
            <a:ext cx="1188720" cy="390492"/>
          </a:xfrm>
          <a:prstGeom prst="rect">
            <a:avLst/>
          </a:prstGeom>
        </p:spPr>
        <p:txBody>
          <a:bodyPr vert="horz" wrap="square" lIns="0" tIns="9525" rIns="0" bIns="0" rtlCol="0">
            <a:spAutoFit/>
          </a:bodyPr>
          <a:lstStyle/>
          <a:p>
            <a:pPr marL="9525">
              <a:spcBef>
                <a:spcPts val="75"/>
              </a:spcBef>
            </a:pPr>
            <a:r>
              <a:rPr sz="2475" spc="-4" dirty="0">
                <a:solidFill>
                  <a:prstClr val="black"/>
                </a:solidFill>
              </a:rPr>
              <a:t>3D</a:t>
            </a:r>
            <a:r>
              <a:rPr sz="2475" spc="-68" dirty="0">
                <a:solidFill>
                  <a:prstClr val="black"/>
                </a:solidFill>
              </a:rPr>
              <a:t> </a:t>
            </a:r>
            <a:r>
              <a:rPr sz="2475" spc="-4" dirty="0">
                <a:solidFill>
                  <a:prstClr val="black"/>
                </a:solidFill>
              </a:rPr>
              <a:t>CNN</a:t>
            </a:r>
            <a:endParaRPr sz="2475">
              <a:solidFill>
                <a:prstClr val="black"/>
              </a:solidFill>
            </a:endParaRPr>
          </a:p>
        </p:txBody>
      </p:sp>
      <p:grpSp>
        <p:nvGrpSpPr>
          <p:cNvPr id="5" name="object 5"/>
          <p:cNvGrpSpPr/>
          <p:nvPr/>
        </p:nvGrpSpPr>
        <p:grpSpPr>
          <a:xfrm>
            <a:off x="2230003" y="1920774"/>
            <a:ext cx="5634990" cy="2175034"/>
            <a:chOff x="1449337" y="1615909"/>
            <a:chExt cx="7513320" cy="2900045"/>
          </a:xfrm>
        </p:grpSpPr>
        <p:sp>
          <p:nvSpPr>
            <p:cNvPr id="6" name="object 6"/>
            <p:cNvSpPr/>
            <p:nvPr/>
          </p:nvSpPr>
          <p:spPr>
            <a:xfrm>
              <a:off x="5157639" y="1725216"/>
              <a:ext cx="0" cy="200660"/>
            </a:xfrm>
            <a:custGeom>
              <a:avLst/>
              <a:gdLst/>
              <a:ahLst/>
              <a:cxnLst/>
              <a:rect l="l" t="t" r="r" b="b"/>
              <a:pathLst>
                <a:path h="200660">
                  <a:moveTo>
                    <a:pt x="0" y="200184"/>
                  </a:moveTo>
                  <a:lnTo>
                    <a:pt x="0" y="0"/>
                  </a:lnTo>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7" name="object 7"/>
            <p:cNvSpPr/>
            <p:nvPr/>
          </p:nvSpPr>
          <p:spPr>
            <a:xfrm>
              <a:off x="5157639" y="1641309"/>
              <a:ext cx="231140" cy="168275"/>
            </a:xfrm>
            <a:custGeom>
              <a:avLst/>
              <a:gdLst/>
              <a:ahLst/>
              <a:cxnLst/>
              <a:rect l="l" t="t" r="r" b="b"/>
              <a:pathLst>
                <a:path w="231139" h="168275">
                  <a:moveTo>
                    <a:pt x="0" y="167814"/>
                  </a:moveTo>
                  <a:lnTo>
                    <a:pt x="0" y="0"/>
                  </a:lnTo>
                  <a:lnTo>
                    <a:pt x="230549" y="83907"/>
                  </a:lnTo>
                  <a:lnTo>
                    <a:pt x="0" y="167814"/>
                  </a:lnTo>
                  <a:close/>
                </a:path>
              </a:pathLst>
            </a:custGeom>
            <a:solidFill>
              <a:srgbClr val="000000"/>
            </a:solidFill>
          </p:spPr>
          <p:txBody>
            <a:bodyPr wrap="square" lIns="0" tIns="0" rIns="0" bIns="0" rtlCol="0"/>
            <a:lstStyle/>
            <a:p>
              <a:endParaRPr sz="1050">
                <a:solidFill>
                  <a:prstClr val="black"/>
                </a:solidFill>
                <a:latin typeface="Calibri"/>
              </a:endParaRPr>
            </a:p>
          </p:txBody>
        </p:sp>
        <p:sp>
          <p:nvSpPr>
            <p:cNvPr id="8" name="object 8"/>
            <p:cNvSpPr/>
            <p:nvPr/>
          </p:nvSpPr>
          <p:spPr>
            <a:xfrm>
              <a:off x="5157639" y="1641309"/>
              <a:ext cx="231140" cy="168275"/>
            </a:xfrm>
            <a:custGeom>
              <a:avLst/>
              <a:gdLst/>
              <a:ahLst/>
              <a:cxnLst/>
              <a:rect l="l" t="t" r="r" b="b"/>
              <a:pathLst>
                <a:path w="231139" h="168275">
                  <a:moveTo>
                    <a:pt x="0" y="167814"/>
                  </a:moveTo>
                  <a:lnTo>
                    <a:pt x="230549" y="83907"/>
                  </a:lnTo>
                  <a:lnTo>
                    <a:pt x="0" y="0"/>
                  </a:lnTo>
                  <a:lnTo>
                    <a:pt x="0" y="167814"/>
                  </a:lnTo>
                  <a:close/>
                </a:path>
              </a:pathLst>
            </a:custGeom>
            <a:ln w="5079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1449337" y="3632642"/>
              <a:ext cx="1175157" cy="88279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0" name="object 10"/>
            <p:cNvSpPr/>
            <p:nvPr/>
          </p:nvSpPr>
          <p:spPr>
            <a:xfrm>
              <a:off x="2716869" y="3628092"/>
              <a:ext cx="1175157" cy="88279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11" name="object 11"/>
            <p:cNvSpPr/>
            <p:nvPr/>
          </p:nvSpPr>
          <p:spPr>
            <a:xfrm>
              <a:off x="3984417" y="3628092"/>
              <a:ext cx="1175147" cy="882798"/>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12" name="object 12"/>
            <p:cNvSpPr/>
            <p:nvPr/>
          </p:nvSpPr>
          <p:spPr>
            <a:xfrm>
              <a:off x="5251939" y="3628092"/>
              <a:ext cx="1175157" cy="882798"/>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3" name="object 13"/>
            <p:cNvSpPr/>
            <p:nvPr/>
          </p:nvSpPr>
          <p:spPr>
            <a:xfrm>
              <a:off x="6519486" y="3632642"/>
              <a:ext cx="1175147" cy="882798"/>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7787034" y="3632642"/>
              <a:ext cx="1175147" cy="882798"/>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grpSp>
      <p:sp>
        <p:nvSpPr>
          <p:cNvPr id="15" name="object 15"/>
          <p:cNvSpPr txBox="1"/>
          <p:nvPr/>
        </p:nvSpPr>
        <p:spPr>
          <a:xfrm>
            <a:off x="4401509" y="1698927"/>
            <a:ext cx="1219200" cy="171201"/>
          </a:xfrm>
          <a:prstGeom prst="rect">
            <a:avLst/>
          </a:prstGeom>
        </p:spPr>
        <p:txBody>
          <a:bodyPr vert="horz" wrap="square" lIns="0" tIns="9525" rIns="0" bIns="0" rtlCol="0">
            <a:spAutoFit/>
          </a:bodyPr>
          <a:lstStyle/>
          <a:p>
            <a:pPr marL="9525">
              <a:spcBef>
                <a:spcPts val="75"/>
              </a:spcBef>
            </a:pPr>
            <a:r>
              <a:rPr sz="1050" spc="-4" dirty="0">
                <a:solidFill>
                  <a:prstClr val="black"/>
                </a:solidFill>
              </a:rPr>
              <a:t>Class </a:t>
            </a:r>
            <a:r>
              <a:rPr sz="1050" dirty="0">
                <a:solidFill>
                  <a:prstClr val="black"/>
                </a:solidFill>
              </a:rPr>
              <a:t>scores:</a:t>
            </a:r>
            <a:r>
              <a:rPr sz="1050" spc="-68" dirty="0">
                <a:solidFill>
                  <a:prstClr val="black"/>
                </a:solidFill>
              </a:rPr>
              <a:t> </a:t>
            </a:r>
            <a:r>
              <a:rPr sz="1050" dirty="0">
                <a:solidFill>
                  <a:srgbClr val="FF0000"/>
                </a:solidFill>
              </a:rPr>
              <a:t>C</a:t>
            </a:r>
          </a:p>
        </p:txBody>
      </p:sp>
      <p:sp>
        <p:nvSpPr>
          <p:cNvPr id="16" name="object 16"/>
          <p:cNvSpPr txBox="1"/>
          <p:nvPr/>
        </p:nvSpPr>
        <p:spPr>
          <a:xfrm>
            <a:off x="1536450" y="1340982"/>
            <a:ext cx="1867853" cy="528991"/>
          </a:xfrm>
          <a:prstGeom prst="rect">
            <a:avLst/>
          </a:prstGeom>
        </p:spPr>
        <p:txBody>
          <a:bodyPr vert="horz" wrap="square" lIns="0" tIns="9525" rIns="0" bIns="0" rtlCol="0">
            <a:spAutoFit/>
          </a:bodyPr>
          <a:lstStyle/>
          <a:p>
            <a:pPr marL="9525" marR="3810">
              <a:spcBef>
                <a:spcPts val="75"/>
              </a:spcBef>
            </a:pPr>
            <a:r>
              <a:rPr sz="1125" b="1" spc="-4" dirty="0">
                <a:solidFill>
                  <a:schemeClr val="bg2"/>
                </a:solidFill>
              </a:rPr>
              <a:t>Intuition</a:t>
            </a:r>
            <a:r>
              <a:rPr sz="1125" spc="-4" dirty="0">
                <a:solidFill>
                  <a:prstClr val="black"/>
                </a:solidFill>
              </a:rPr>
              <a:t>: Use 3D </a:t>
            </a:r>
            <a:r>
              <a:rPr sz="1125" dirty="0">
                <a:solidFill>
                  <a:prstClr val="black"/>
                </a:solidFill>
              </a:rPr>
              <a:t>versions</a:t>
            </a:r>
            <a:r>
              <a:rPr sz="1125" spc="-56" dirty="0">
                <a:solidFill>
                  <a:prstClr val="black"/>
                </a:solidFill>
              </a:rPr>
              <a:t> </a:t>
            </a:r>
            <a:r>
              <a:rPr sz="1125" spc="-4" dirty="0">
                <a:solidFill>
                  <a:prstClr val="black"/>
                </a:solidFill>
              </a:rPr>
              <a:t>of  </a:t>
            </a:r>
            <a:r>
              <a:rPr sz="1125" dirty="0">
                <a:solidFill>
                  <a:prstClr val="black"/>
                </a:solidFill>
              </a:rPr>
              <a:t>convolution </a:t>
            </a:r>
            <a:r>
              <a:rPr sz="1125" spc="-4" dirty="0">
                <a:solidFill>
                  <a:prstClr val="black"/>
                </a:solidFill>
              </a:rPr>
              <a:t>and pooling to  </a:t>
            </a:r>
            <a:r>
              <a:rPr sz="1125" dirty="0">
                <a:solidFill>
                  <a:prstClr val="black"/>
                </a:solidFill>
              </a:rPr>
              <a:t>slowly </a:t>
            </a:r>
            <a:r>
              <a:rPr sz="1125" spc="-4" dirty="0">
                <a:solidFill>
                  <a:prstClr val="black"/>
                </a:solidFill>
              </a:rPr>
              <a:t>fuse</a:t>
            </a:r>
            <a:r>
              <a:rPr sz="1125" spc="-19" dirty="0">
                <a:solidFill>
                  <a:prstClr val="black"/>
                </a:solidFill>
              </a:rPr>
              <a:t> </a:t>
            </a:r>
            <a:r>
              <a:rPr sz="1125" spc="-4" dirty="0">
                <a:solidFill>
                  <a:prstClr val="black"/>
                </a:solidFill>
              </a:rPr>
              <a:t>temporal</a:t>
            </a:r>
            <a:endParaRPr sz="1125" dirty="0">
              <a:solidFill>
                <a:prstClr val="black"/>
              </a:solidFill>
            </a:endParaRPr>
          </a:p>
        </p:txBody>
      </p:sp>
      <p:sp>
        <p:nvSpPr>
          <p:cNvPr id="17" name="object 17"/>
          <p:cNvSpPr txBox="1"/>
          <p:nvPr/>
        </p:nvSpPr>
        <p:spPr>
          <a:xfrm>
            <a:off x="1536451" y="1855332"/>
            <a:ext cx="1907381" cy="355867"/>
          </a:xfrm>
          <a:prstGeom prst="rect">
            <a:avLst/>
          </a:prstGeom>
        </p:spPr>
        <p:txBody>
          <a:bodyPr vert="horz" wrap="square" lIns="0" tIns="9525" rIns="0" bIns="0" rtlCol="0">
            <a:spAutoFit/>
          </a:bodyPr>
          <a:lstStyle/>
          <a:p>
            <a:pPr marL="9525" marR="3810">
              <a:spcBef>
                <a:spcPts val="75"/>
              </a:spcBef>
            </a:pPr>
            <a:r>
              <a:rPr sz="1125" spc="-4" dirty="0">
                <a:solidFill>
                  <a:prstClr val="black"/>
                </a:solidFill>
              </a:rPr>
              <a:t>information over the </a:t>
            </a:r>
            <a:r>
              <a:rPr sz="1125" dirty="0">
                <a:solidFill>
                  <a:prstClr val="black"/>
                </a:solidFill>
              </a:rPr>
              <a:t>course</a:t>
            </a:r>
            <a:r>
              <a:rPr sz="1125" spc="-68" dirty="0">
                <a:solidFill>
                  <a:prstClr val="black"/>
                </a:solidFill>
              </a:rPr>
              <a:t> </a:t>
            </a:r>
            <a:r>
              <a:rPr sz="1125" spc="-4" dirty="0">
                <a:solidFill>
                  <a:prstClr val="black"/>
                </a:solidFill>
              </a:rPr>
              <a:t>of  the</a:t>
            </a:r>
            <a:r>
              <a:rPr sz="1125" spc="-8" dirty="0">
                <a:solidFill>
                  <a:prstClr val="black"/>
                </a:solidFill>
              </a:rPr>
              <a:t> </a:t>
            </a:r>
            <a:r>
              <a:rPr sz="1125" spc="-4" dirty="0">
                <a:solidFill>
                  <a:prstClr val="black"/>
                </a:solidFill>
              </a:rPr>
              <a:t>network</a:t>
            </a:r>
            <a:endParaRPr sz="1125">
              <a:solidFill>
                <a:prstClr val="black"/>
              </a:solidFill>
            </a:endParaRPr>
          </a:p>
        </p:txBody>
      </p:sp>
      <p:grpSp>
        <p:nvGrpSpPr>
          <p:cNvPr id="18" name="object 18"/>
          <p:cNvGrpSpPr/>
          <p:nvPr/>
        </p:nvGrpSpPr>
        <p:grpSpPr>
          <a:xfrm>
            <a:off x="2656399" y="3213686"/>
            <a:ext cx="4782026" cy="234315"/>
            <a:chOff x="2017863" y="3339793"/>
            <a:chExt cx="6376035" cy="312420"/>
          </a:xfrm>
        </p:grpSpPr>
        <p:sp>
          <p:nvSpPr>
            <p:cNvPr id="19" name="object 19"/>
            <p:cNvSpPr/>
            <p:nvPr/>
          </p:nvSpPr>
          <p:spPr>
            <a:xfrm>
              <a:off x="2036913" y="3477093"/>
              <a:ext cx="3001645" cy="155575"/>
            </a:xfrm>
            <a:custGeom>
              <a:avLst/>
              <a:gdLst/>
              <a:ahLst/>
              <a:cxnLst/>
              <a:rect l="l" t="t" r="r" b="b"/>
              <a:pathLst>
                <a:path w="3001645" h="155575">
                  <a:moveTo>
                    <a:pt x="0" y="155549"/>
                  </a:moveTo>
                  <a:lnTo>
                    <a:pt x="0" y="0"/>
                  </a:lnTo>
                  <a:lnTo>
                    <a:pt x="3001376"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4976415" y="3340393"/>
              <a:ext cx="207624" cy="201874"/>
            </a:xfrm>
            <a:prstGeom prst="rect">
              <a:avLst/>
            </a:prstGeom>
            <a:blipFill>
              <a:blip r:embed="rId7" cstate="print"/>
              <a:stretch>
                <a:fillRect/>
              </a:stretch>
            </a:blipFill>
          </p:spPr>
          <p:txBody>
            <a:bodyPr wrap="square" lIns="0" tIns="0" rIns="0" bIns="0" rtlCol="0"/>
            <a:lstStyle/>
            <a:p>
              <a:endParaRPr sz="1050">
                <a:solidFill>
                  <a:prstClr val="black"/>
                </a:solidFill>
                <a:latin typeface="Calibri"/>
              </a:endParaRPr>
            </a:p>
          </p:txBody>
        </p:sp>
        <p:sp>
          <p:nvSpPr>
            <p:cNvPr id="21" name="object 21"/>
            <p:cNvSpPr/>
            <p:nvPr/>
          </p:nvSpPr>
          <p:spPr>
            <a:xfrm>
              <a:off x="3304443" y="3474793"/>
              <a:ext cx="1732280" cy="153670"/>
            </a:xfrm>
            <a:custGeom>
              <a:avLst/>
              <a:gdLst/>
              <a:ahLst/>
              <a:cxnLst/>
              <a:rect l="l" t="t" r="r" b="b"/>
              <a:pathLst>
                <a:path w="1732279" h="153670">
                  <a:moveTo>
                    <a:pt x="0" y="153299"/>
                  </a:moveTo>
                  <a:lnTo>
                    <a:pt x="0" y="0"/>
                  </a:lnTo>
                  <a:lnTo>
                    <a:pt x="1731821"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4975014" y="3339793"/>
              <a:ext cx="208574" cy="200724"/>
            </a:xfrm>
            <a:prstGeom prst="rect">
              <a:avLst/>
            </a:prstGeom>
            <a:blipFill>
              <a:blip r:embed="rId8" cstate="print"/>
              <a:stretch>
                <a:fillRect/>
              </a:stretch>
            </a:blipFill>
          </p:spPr>
          <p:txBody>
            <a:bodyPr wrap="square" lIns="0" tIns="0" rIns="0" bIns="0" rtlCol="0"/>
            <a:lstStyle/>
            <a:p>
              <a:endParaRPr sz="1050">
                <a:solidFill>
                  <a:prstClr val="black"/>
                </a:solidFill>
                <a:latin typeface="Calibri"/>
              </a:endParaRPr>
            </a:p>
          </p:txBody>
        </p:sp>
        <p:sp>
          <p:nvSpPr>
            <p:cNvPr id="23" name="object 23"/>
            <p:cNvSpPr/>
            <p:nvPr/>
          </p:nvSpPr>
          <p:spPr>
            <a:xfrm>
              <a:off x="4571990" y="3474793"/>
              <a:ext cx="464820" cy="153670"/>
            </a:xfrm>
            <a:custGeom>
              <a:avLst/>
              <a:gdLst/>
              <a:ahLst/>
              <a:cxnLst/>
              <a:rect l="l" t="t" r="r" b="b"/>
              <a:pathLst>
                <a:path w="464820" h="153670">
                  <a:moveTo>
                    <a:pt x="0" y="153299"/>
                  </a:moveTo>
                  <a:lnTo>
                    <a:pt x="0" y="0"/>
                  </a:lnTo>
                  <a:lnTo>
                    <a:pt x="464299"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4975039" y="3339793"/>
              <a:ext cx="208574" cy="200724"/>
            </a:xfrm>
            <a:prstGeom prst="rect">
              <a:avLst/>
            </a:prstGeom>
            <a:blipFill>
              <a:blip r:embed="rId8" cstate="print"/>
              <a:stretch>
                <a:fillRect/>
              </a:stretch>
            </a:blipFill>
          </p:spPr>
          <p:txBody>
            <a:bodyPr wrap="square" lIns="0" tIns="0" rIns="0" bIns="0" rtlCol="0"/>
            <a:lstStyle/>
            <a:p>
              <a:endParaRPr sz="1050">
                <a:solidFill>
                  <a:prstClr val="black"/>
                </a:solidFill>
                <a:latin typeface="Calibri"/>
              </a:endParaRPr>
            </a:p>
          </p:txBody>
        </p:sp>
        <p:sp>
          <p:nvSpPr>
            <p:cNvPr id="25" name="object 25"/>
            <p:cNvSpPr/>
            <p:nvPr/>
          </p:nvSpPr>
          <p:spPr>
            <a:xfrm>
              <a:off x="5375214" y="3474793"/>
              <a:ext cx="464820" cy="153670"/>
            </a:xfrm>
            <a:custGeom>
              <a:avLst/>
              <a:gdLst/>
              <a:ahLst/>
              <a:cxnLst/>
              <a:rect l="l" t="t" r="r" b="b"/>
              <a:pathLst>
                <a:path w="464820" h="153670">
                  <a:moveTo>
                    <a:pt x="464324" y="153299"/>
                  </a:moveTo>
                  <a:lnTo>
                    <a:pt x="464324"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6" name="object 26"/>
            <p:cNvSpPr/>
            <p:nvPr/>
          </p:nvSpPr>
          <p:spPr>
            <a:xfrm>
              <a:off x="5227889" y="3339793"/>
              <a:ext cx="208574" cy="200724"/>
            </a:xfrm>
            <a:prstGeom prst="rect">
              <a:avLst/>
            </a:prstGeom>
            <a:blipFill>
              <a:blip r:embed="rId9" cstate="print"/>
              <a:stretch>
                <a:fillRect/>
              </a:stretch>
            </a:blipFill>
          </p:spPr>
          <p:txBody>
            <a:bodyPr wrap="square" lIns="0" tIns="0" rIns="0" bIns="0" rtlCol="0"/>
            <a:lstStyle/>
            <a:p>
              <a:endParaRPr sz="1050">
                <a:solidFill>
                  <a:prstClr val="black"/>
                </a:solidFill>
                <a:latin typeface="Calibri"/>
              </a:endParaRPr>
            </a:p>
          </p:txBody>
        </p:sp>
        <p:sp>
          <p:nvSpPr>
            <p:cNvPr id="27" name="object 27"/>
            <p:cNvSpPr/>
            <p:nvPr/>
          </p:nvSpPr>
          <p:spPr>
            <a:xfrm>
              <a:off x="5373214" y="3477068"/>
              <a:ext cx="1734185" cy="155575"/>
            </a:xfrm>
            <a:custGeom>
              <a:avLst/>
              <a:gdLst/>
              <a:ahLst/>
              <a:cxnLst/>
              <a:rect l="l" t="t" r="r" b="b"/>
              <a:pathLst>
                <a:path w="1734184" h="155575">
                  <a:moveTo>
                    <a:pt x="1733846" y="155574"/>
                  </a:moveTo>
                  <a:lnTo>
                    <a:pt x="1733846"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227439" y="3340393"/>
              <a:ext cx="207649" cy="201849"/>
            </a:xfrm>
            <a:prstGeom prst="rect">
              <a:avLst/>
            </a:prstGeom>
            <a:blipFill>
              <a:blip r:embed="rId10" cstate="print"/>
              <a:stretch>
                <a:fillRect/>
              </a:stretch>
            </a:blipFill>
          </p:spPr>
          <p:txBody>
            <a:bodyPr wrap="square" lIns="0" tIns="0" rIns="0" bIns="0" rtlCol="0"/>
            <a:lstStyle/>
            <a:p>
              <a:endParaRPr sz="1050">
                <a:solidFill>
                  <a:prstClr val="black"/>
                </a:solidFill>
                <a:latin typeface="Calibri"/>
              </a:endParaRPr>
            </a:p>
          </p:txBody>
        </p:sp>
        <p:sp>
          <p:nvSpPr>
            <p:cNvPr id="29" name="object 29"/>
            <p:cNvSpPr/>
            <p:nvPr/>
          </p:nvSpPr>
          <p:spPr>
            <a:xfrm>
              <a:off x="5373264" y="3477068"/>
              <a:ext cx="3001645" cy="155575"/>
            </a:xfrm>
            <a:custGeom>
              <a:avLst/>
              <a:gdLst/>
              <a:ahLst/>
              <a:cxnLst/>
              <a:rect l="l" t="t" r="r" b="b"/>
              <a:pathLst>
                <a:path w="3001645" h="155575">
                  <a:moveTo>
                    <a:pt x="3001343" y="155574"/>
                  </a:moveTo>
                  <a:lnTo>
                    <a:pt x="3001343" y="0"/>
                  </a:lnTo>
                  <a:lnTo>
                    <a:pt x="0" y="0"/>
                  </a:lnTo>
                </a:path>
              </a:pathLst>
            </a:custGeom>
            <a:ln w="38099">
              <a:solidFill>
                <a:srgbClr val="000000"/>
              </a:solidFill>
            </a:ln>
          </p:spPr>
          <p:txBody>
            <a:bodyPr wrap="square" lIns="0" tIns="0" rIns="0" bIns="0" rtlCol="0"/>
            <a:lstStyle/>
            <a:p>
              <a:endParaRPr sz="1050">
                <a:solidFill>
                  <a:prstClr val="black"/>
                </a:solidFill>
                <a:latin typeface="Calibri"/>
              </a:endParaRPr>
            </a:p>
          </p:txBody>
        </p:sp>
        <p:sp>
          <p:nvSpPr>
            <p:cNvPr id="30" name="object 30"/>
            <p:cNvSpPr/>
            <p:nvPr/>
          </p:nvSpPr>
          <p:spPr>
            <a:xfrm>
              <a:off x="5227489" y="3340393"/>
              <a:ext cx="207624" cy="201849"/>
            </a:xfrm>
            <a:prstGeom prst="rect">
              <a:avLst/>
            </a:prstGeom>
            <a:blipFill>
              <a:blip r:embed="rId10" cstate="print"/>
              <a:stretch>
                <a:fillRect/>
              </a:stretch>
            </a:blipFill>
          </p:spPr>
          <p:txBody>
            <a:bodyPr wrap="square" lIns="0" tIns="0" rIns="0" bIns="0" rtlCol="0"/>
            <a:lstStyle/>
            <a:p>
              <a:endParaRPr sz="1050">
                <a:solidFill>
                  <a:prstClr val="black"/>
                </a:solidFill>
                <a:latin typeface="Calibri"/>
              </a:endParaRPr>
            </a:p>
          </p:txBody>
        </p:sp>
      </p:grpSp>
      <p:sp>
        <p:nvSpPr>
          <p:cNvPr id="31" name="object 31"/>
          <p:cNvSpPr txBox="1"/>
          <p:nvPr/>
        </p:nvSpPr>
        <p:spPr>
          <a:xfrm>
            <a:off x="2319421" y="2336353"/>
            <a:ext cx="1882140" cy="702115"/>
          </a:xfrm>
          <a:prstGeom prst="rect">
            <a:avLst/>
          </a:prstGeom>
        </p:spPr>
        <p:txBody>
          <a:bodyPr vert="horz" wrap="square" lIns="0" tIns="9525" rIns="0" bIns="0" rtlCol="0">
            <a:spAutoFit/>
          </a:bodyPr>
          <a:lstStyle/>
          <a:p>
            <a:pPr marL="9525" marR="3810">
              <a:spcBef>
                <a:spcPts val="75"/>
              </a:spcBef>
            </a:pPr>
            <a:r>
              <a:rPr sz="1125" spc="-4" dirty="0">
                <a:solidFill>
                  <a:prstClr val="black"/>
                </a:solidFill>
              </a:rPr>
              <a:t>Each layer in the network is </a:t>
            </a:r>
            <a:r>
              <a:rPr sz="1125" dirty="0">
                <a:solidFill>
                  <a:prstClr val="black"/>
                </a:solidFill>
              </a:rPr>
              <a:t>a  </a:t>
            </a:r>
            <a:r>
              <a:rPr sz="1125" spc="-4" dirty="0">
                <a:solidFill>
                  <a:prstClr val="black"/>
                </a:solidFill>
              </a:rPr>
              <a:t>4D tensor: </a:t>
            </a:r>
            <a:r>
              <a:rPr sz="1125" dirty="0">
                <a:solidFill>
                  <a:schemeClr val="accent3"/>
                </a:solidFill>
              </a:rPr>
              <a:t>D</a:t>
            </a:r>
            <a:r>
              <a:rPr sz="1125" dirty="0">
                <a:solidFill>
                  <a:prstClr val="black"/>
                </a:solidFill>
              </a:rPr>
              <a:t> x T x H x W  </a:t>
            </a:r>
            <a:r>
              <a:rPr sz="1125" spc="-4" dirty="0">
                <a:solidFill>
                  <a:prstClr val="black"/>
                </a:solidFill>
              </a:rPr>
              <a:t>Use 3D </a:t>
            </a:r>
            <a:r>
              <a:rPr sz="1125" dirty="0">
                <a:solidFill>
                  <a:prstClr val="black"/>
                </a:solidFill>
              </a:rPr>
              <a:t>conv </a:t>
            </a:r>
            <a:r>
              <a:rPr sz="1125" spc="-4" dirty="0">
                <a:solidFill>
                  <a:prstClr val="black"/>
                </a:solidFill>
              </a:rPr>
              <a:t>and 3D pooling  operations</a:t>
            </a:r>
            <a:endParaRPr sz="1125" dirty="0">
              <a:solidFill>
                <a:prstClr val="black"/>
              </a:solidFill>
            </a:endParaRPr>
          </a:p>
        </p:txBody>
      </p:sp>
      <p:sp>
        <p:nvSpPr>
          <p:cNvPr id="35" name="object 35"/>
          <p:cNvSpPr txBox="1"/>
          <p:nvPr/>
        </p:nvSpPr>
        <p:spPr>
          <a:xfrm>
            <a:off x="6735386" y="4294661"/>
            <a:ext cx="1067276" cy="218008"/>
          </a:xfrm>
          <a:prstGeom prst="rect">
            <a:avLst/>
          </a:prstGeom>
        </p:spPr>
        <p:txBody>
          <a:bodyPr vert="horz" wrap="square" lIns="0" tIns="0" rIns="0" bIns="0" rtlCol="0">
            <a:spAutoFit/>
          </a:bodyPr>
          <a:lstStyle/>
          <a:p>
            <a:pPr marL="9525">
              <a:lnSpc>
                <a:spcPts val="1733"/>
              </a:lnSpc>
            </a:pPr>
            <a:r>
              <a:rPr sz="1500" dirty="0">
                <a:solidFill>
                  <a:srgbClr val="FFFFFF"/>
                </a:solidFill>
              </a:rPr>
              <a:t>May </a:t>
            </a:r>
            <a:r>
              <a:rPr sz="1500" spc="-4" dirty="0">
                <a:solidFill>
                  <a:srgbClr val="FFFFFF"/>
                </a:solidFill>
              </a:rPr>
              <a:t>4,</a:t>
            </a:r>
            <a:r>
              <a:rPr sz="1500" spc="-71" dirty="0">
                <a:solidFill>
                  <a:srgbClr val="FFFFFF"/>
                </a:solidFill>
              </a:rPr>
              <a:t> </a:t>
            </a:r>
            <a:r>
              <a:rPr sz="1500" spc="-4" dirty="0">
                <a:solidFill>
                  <a:srgbClr val="FFFFFF"/>
                </a:solidFill>
              </a:rPr>
              <a:t>2023</a:t>
            </a:r>
            <a:endParaRPr sz="1500">
              <a:solidFill>
                <a:prstClr val="black"/>
              </a:solidFill>
            </a:endParaRPr>
          </a:p>
        </p:txBody>
      </p:sp>
      <p:sp>
        <p:nvSpPr>
          <p:cNvPr id="32" name="object 32"/>
          <p:cNvSpPr txBox="1"/>
          <p:nvPr/>
        </p:nvSpPr>
        <p:spPr>
          <a:xfrm>
            <a:off x="1154268" y="3682713"/>
            <a:ext cx="5389721" cy="523285"/>
          </a:xfrm>
          <a:prstGeom prst="rect">
            <a:avLst/>
          </a:prstGeom>
        </p:spPr>
        <p:txBody>
          <a:bodyPr vert="horz" wrap="square" lIns="0" tIns="9525" rIns="0" bIns="0" rtlCol="0">
            <a:spAutoFit/>
          </a:bodyPr>
          <a:lstStyle/>
          <a:p>
            <a:pPr marR="4342924" algn="ctr">
              <a:spcBef>
                <a:spcPts val="75"/>
              </a:spcBef>
            </a:pPr>
            <a:r>
              <a:rPr sz="1050" spc="-4" dirty="0">
                <a:solidFill>
                  <a:prstClr val="black"/>
                </a:solidFill>
              </a:rPr>
              <a:t>Input:</a:t>
            </a:r>
            <a:endParaRPr sz="1050" dirty="0">
              <a:solidFill>
                <a:prstClr val="black"/>
              </a:solidFill>
            </a:endParaRPr>
          </a:p>
          <a:p>
            <a:pPr marR="4342924" algn="ctr"/>
            <a:r>
              <a:rPr sz="1050" dirty="0">
                <a:solidFill>
                  <a:srgbClr val="00B050"/>
                </a:solidFill>
              </a:rPr>
              <a:t>3</a:t>
            </a:r>
            <a:r>
              <a:rPr sz="1050" dirty="0">
                <a:solidFill>
                  <a:prstClr val="black"/>
                </a:solidFill>
              </a:rPr>
              <a:t> x T x H x</a:t>
            </a:r>
            <a:r>
              <a:rPr sz="1050" spc="-146" dirty="0">
                <a:solidFill>
                  <a:prstClr val="black"/>
                </a:solidFill>
              </a:rPr>
              <a:t> </a:t>
            </a:r>
            <a:r>
              <a:rPr sz="1050" dirty="0">
                <a:solidFill>
                  <a:prstClr val="black"/>
                </a:solidFill>
              </a:rPr>
              <a:t>W</a:t>
            </a:r>
          </a:p>
          <a:p>
            <a:pPr marL="32861">
              <a:spcBef>
                <a:spcPts val="934"/>
              </a:spcBef>
            </a:pPr>
            <a:r>
              <a:rPr sz="488" spc="4" dirty="0">
                <a:solidFill>
                  <a:prstClr val="black"/>
                </a:solidFill>
              </a:rPr>
              <a:t>Ji et al, </a:t>
            </a:r>
            <a:r>
              <a:rPr sz="488" spc="8" dirty="0">
                <a:solidFill>
                  <a:prstClr val="black"/>
                </a:solidFill>
              </a:rPr>
              <a:t>“3D </a:t>
            </a:r>
            <a:r>
              <a:rPr sz="488" spc="4" dirty="0">
                <a:solidFill>
                  <a:prstClr val="black"/>
                </a:solidFill>
              </a:rPr>
              <a:t>Convolutional Neural Networks for </a:t>
            </a:r>
            <a:r>
              <a:rPr sz="488" spc="8" dirty="0">
                <a:solidFill>
                  <a:prstClr val="black"/>
                </a:solidFill>
              </a:rPr>
              <a:t>Human </a:t>
            </a:r>
            <a:r>
              <a:rPr sz="488" spc="4" dirty="0">
                <a:solidFill>
                  <a:prstClr val="black"/>
                </a:solidFill>
              </a:rPr>
              <a:t>Action Recognition”, </a:t>
            </a:r>
            <a:r>
              <a:rPr sz="488" dirty="0">
                <a:solidFill>
                  <a:prstClr val="black"/>
                </a:solidFill>
              </a:rPr>
              <a:t>TPAMI </a:t>
            </a:r>
            <a:r>
              <a:rPr sz="488" spc="8" dirty="0">
                <a:solidFill>
                  <a:prstClr val="black"/>
                </a:solidFill>
              </a:rPr>
              <a:t>2010 </a:t>
            </a:r>
            <a:r>
              <a:rPr sz="488" spc="4" dirty="0">
                <a:solidFill>
                  <a:prstClr val="black"/>
                </a:solidFill>
              </a:rPr>
              <a:t>; Karpathy et al, </a:t>
            </a:r>
            <a:r>
              <a:rPr sz="488" spc="8" dirty="0">
                <a:solidFill>
                  <a:prstClr val="black"/>
                </a:solidFill>
              </a:rPr>
              <a:t>“Large-scale </a:t>
            </a:r>
            <a:r>
              <a:rPr sz="488" spc="4" dirty="0">
                <a:solidFill>
                  <a:prstClr val="black"/>
                </a:solidFill>
              </a:rPr>
              <a:t>Video Classification with Convolutional Neural Networks”, </a:t>
            </a:r>
            <a:r>
              <a:rPr sz="488" spc="8" dirty="0">
                <a:solidFill>
                  <a:prstClr val="black"/>
                </a:solidFill>
              </a:rPr>
              <a:t>CVPR</a:t>
            </a:r>
            <a:r>
              <a:rPr sz="488" spc="109" dirty="0">
                <a:solidFill>
                  <a:prstClr val="black"/>
                </a:solidFill>
              </a:rPr>
              <a:t> </a:t>
            </a:r>
            <a:r>
              <a:rPr sz="488" spc="4" dirty="0">
                <a:solidFill>
                  <a:prstClr val="black"/>
                </a:solidFill>
              </a:rPr>
              <a:t>2014</a:t>
            </a:r>
            <a:endParaRPr sz="488" dirty="0">
              <a:solidFill>
                <a:prstClr val="black"/>
              </a:solidFill>
            </a:endParaRPr>
          </a:p>
        </p:txBody>
      </p:sp>
      <p:sp>
        <p:nvSpPr>
          <p:cNvPr id="33" name="object 33"/>
          <p:cNvSpPr txBox="1"/>
          <p:nvPr/>
        </p:nvSpPr>
        <p:spPr>
          <a:xfrm>
            <a:off x="6750803" y="4114327"/>
            <a:ext cx="1177766" cy="125034"/>
          </a:xfrm>
          <a:prstGeom prst="rect">
            <a:avLst/>
          </a:prstGeom>
        </p:spPr>
        <p:txBody>
          <a:bodyPr vert="horz" wrap="square" lIns="0" tIns="9525" rIns="0" bIns="0" rtlCol="0">
            <a:spAutoFit/>
          </a:bodyPr>
          <a:lstStyle/>
          <a:p>
            <a:pPr marL="9525">
              <a:spcBef>
                <a:spcPts val="75"/>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p:txBody>
      </p:sp>
      <p:sp>
        <p:nvSpPr>
          <p:cNvPr id="2" name="Slide Number Placeholder 3">
            <a:extLst>
              <a:ext uri="{FF2B5EF4-FFF2-40B4-BE49-F238E27FC236}">
                <a16:creationId xmlns:a16="http://schemas.microsoft.com/office/drawing/2014/main" id="{40461483-C660-24AD-3D3F-E4317F989E4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111</a:t>
            </a:fld>
            <a:endParaRPr lang="en-US" sz="1600">
              <a:solidFill>
                <a:schemeClr val="bg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AFC43CC6-81C6-6E04-5672-3556D890818C}"/>
              </a:ext>
            </a:extLst>
          </p:cNvPr>
          <p:cNvSpPr>
            <a:spLocks noGrp="1"/>
          </p:cNvSpPr>
          <p:nvPr>
            <p:ph type="title"/>
          </p:nvPr>
        </p:nvSpPr>
        <p:spPr/>
        <p:txBody>
          <a:bodyPr/>
          <a:lstStyle/>
          <a:p>
            <a:r>
              <a:rPr lang="en-US" spc="4" dirty="0"/>
              <a:t>3D</a:t>
            </a:r>
            <a:r>
              <a:rPr lang="en-US" spc="-38" dirty="0"/>
              <a:t> </a:t>
            </a:r>
            <a:r>
              <a:rPr lang="en-US" dirty="0"/>
              <a:t>Convolution</a:t>
            </a:r>
          </a:p>
        </p:txBody>
      </p:sp>
      <p:grpSp>
        <p:nvGrpSpPr>
          <p:cNvPr id="3" name="object 3"/>
          <p:cNvGrpSpPr/>
          <p:nvPr/>
        </p:nvGrpSpPr>
        <p:grpSpPr>
          <a:xfrm>
            <a:off x="1513114" y="1519062"/>
            <a:ext cx="5831681" cy="2011204"/>
            <a:chOff x="493484" y="1168165"/>
            <a:chExt cx="7775575" cy="2681605"/>
          </a:xfrm>
        </p:grpSpPr>
        <p:sp>
          <p:nvSpPr>
            <p:cNvPr id="4" name="object 4"/>
            <p:cNvSpPr/>
            <p:nvPr/>
          </p:nvSpPr>
          <p:spPr>
            <a:xfrm>
              <a:off x="3692292" y="1897853"/>
              <a:ext cx="300355" cy="1200150"/>
            </a:xfrm>
            <a:custGeom>
              <a:avLst/>
              <a:gdLst/>
              <a:ahLst/>
              <a:cxnLst/>
              <a:rect l="l" t="t" r="r" b="b"/>
              <a:pathLst>
                <a:path w="300354" h="1200150">
                  <a:moveTo>
                    <a:pt x="0" y="1200140"/>
                  </a:moveTo>
                  <a:lnTo>
                    <a:pt x="0" y="300036"/>
                  </a:lnTo>
                  <a:lnTo>
                    <a:pt x="300024" y="0"/>
                  </a:lnTo>
                  <a:lnTo>
                    <a:pt x="300024" y="900115"/>
                  </a:lnTo>
                  <a:lnTo>
                    <a:pt x="0" y="1200140"/>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5" name="object 5"/>
            <p:cNvSpPr/>
            <p:nvPr/>
          </p:nvSpPr>
          <p:spPr>
            <a:xfrm>
              <a:off x="2792169" y="1897853"/>
              <a:ext cx="1200150" cy="300355"/>
            </a:xfrm>
            <a:custGeom>
              <a:avLst/>
              <a:gdLst/>
              <a:ahLst/>
              <a:cxnLst/>
              <a:rect l="l" t="t" r="r" b="b"/>
              <a:pathLst>
                <a:path w="1200150" h="300355">
                  <a:moveTo>
                    <a:pt x="900123" y="300036"/>
                  </a:moveTo>
                  <a:lnTo>
                    <a:pt x="0" y="300036"/>
                  </a:lnTo>
                  <a:lnTo>
                    <a:pt x="300049" y="0"/>
                  </a:lnTo>
                  <a:lnTo>
                    <a:pt x="1200147" y="0"/>
                  </a:lnTo>
                  <a:lnTo>
                    <a:pt x="900123" y="300036"/>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6" name="object 6"/>
            <p:cNvSpPr/>
            <p:nvPr/>
          </p:nvSpPr>
          <p:spPr>
            <a:xfrm>
              <a:off x="2792169" y="1897853"/>
              <a:ext cx="1200150" cy="1200150"/>
            </a:xfrm>
            <a:custGeom>
              <a:avLst/>
              <a:gdLst/>
              <a:ahLst/>
              <a:cxnLst/>
              <a:rect l="l" t="t" r="r" b="b"/>
              <a:pathLst>
                <a:path w="1200150" h="1200150">
                  <a:moveTo>
                    <a:pt x="0" y="300036"/>
                  </a:moveTo>
                  <a:lnTo>
                    <a:pt x="300049" y="0"/>
                  </a:lnTo>
                  <a:lnTo>
                    <a:pt x="1200147" y="0"/>
                  </a:lnTo>
                  <a:lnTo>
                    <a:pt x="1200147" y="900115"/>
                  </a:lnTo>
                  <a:lnTo>
                    <a:pt x="900123" y="1200140"/>
                  </a:lnTo>
                  <a:lnTo>
                    <a:pt x="0" y="1200140"/>
                  </a:lnTo>
                  <a:lnTo>
                    <a:pt x="0" y="300036"/>
                  </a:lnTo>
                  <a:close/>
                </a:path>
                <a:path w="1200150" h="1200150">
                  <a:moveTo>
                    <a:pt x="0" y="300036"/>
                  </a:moveTo>
                  <a:lnTo>
                    <a:pt x="900123" y="300036"/>
                  </a:lnTo>
                  <a:lnTo>
                    <a:pt x="1200147" y="0"/>
                  </a:lnTo>
                </a:path>
                <a:path w="1200150" h="1200150">
                  <a:moveTo>
                    <a:pt x="900123" y="300036"/>
                  </a:moveTo>
                  <a:lnTo>
                    <a:pt x="900123" y="1200140"/>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7" name="object 7"/>
            <p:cNvSpPr/>
            <p:nvPr/>
          </p:nvSpPr>
          <p:spPr>
            <a:xfrm>
              <a:off x="1914521" y="1494061"/>
              <a:ext cx="469900" cy="1878330"/>
            </a:xfrm>
            <a:custGeom>
              <a:avLst/>
              <a:gdLst/>
              <a:ahLst/>
              <a:cxnLst/>
              <a:rect l="l" t="t" r="r" b="b"/>
              <a:pathLst>
                <a:path w="469900" h="1878329">
                  <a:moveTo>
                    <a:pt x="0" y="1877781"/>
                  </a:moveTo>
                  <a:lnTo>
                    <a:pt x="0" y="469444"/>
                  </a:lnTo>
                  <a:lnTo>
                    <a:pt x="469444" y="0"/>
                  </a:lnTo>
                  <a:lnTo>
                    <a:pt x="469444" y="1408332"/>
                  </a:lnTo>
                  <a:lnTo>
                    <a:pt x="0" y="1877781"/>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8" name="object 8"/>
            <p:cNvSpPr/>
            <p:nvPr/>
          </p:nvSpPr>
          <p:spPr>
            <a:xfrm>
              <a:off x="506183" y="1494061"/>
              <a:ext cx="1878330" cy="469900"/>
            </a:xfrm>
            <a:custGeom>
              <a:avLst/>
              <a:gdLst/>
              <a:ahLst/>
              <a:cxnLst/>
              <a:rect l="l" t="t" r="r" b="b"/>
              <a:pathLst>
                <a:path w="1878330" h="469900">
                  <a:moveTo>
                    <a:pt x="1408337" y="469444"/>
                  </a:moveTo>
                  <a:lnTo>
                    <a:pt x="0" y="469444"/>
                  </a:lnTo>
                  <a:lnTo>
                    <a:pt x="469446" y="0"/>
                  </a:lnTo>
                  <a:lnTo>
                    <a:pt x="1877781" y="0"/>
                  </a:lnTo>
                  <a:lnTo>
                    <a:pt x="1408337" y="469444"/>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9" name="object 9"/>
            <p:cNvSpPr/>
            <p:nvPr/>
          </p:nvSpPr>
          <p:spPr>
            <a:xfrm>
              <a:off x="506183" y="1494061"/>
              <a:ext cx="1878330" cy="1878330"/>
            </a:xfrm>
            <a:custGeom>
              <a:avLst/>
              <a:gdLst/>
              <a:ahLst/>
              <a:cxnLst/>
              <a:rect l="l" t="t" r="r" b="b"/>
              <a:pathLst>
                <a:path w="1878330" h="1878329">
                  <a:moveTo>
                    <a:pt x="0" y="469444"/>
                  </a:moveTo>
                  <a:lnTo>
                    <a:pt x="469446" y="0"/>
                  </a:lnTo>
                  <a:lnTo>
                    <a:pt x="1877781" y="0"/>
                  </a:lnTo>
                  <a:lnTo>
                    <a:pt x="1877781" y="1408332"/>
                  </a:lnTo>
                  <a:lnTo>
                    <a:pt x="1408337" y="1877781"/>
                  </a:lnTo>
                  <a:lnTo>
                    <a:pt x="0" y="1877781"/>
                  </a:lnTo>
                  <a:lnTo>
                    <a:pt x="0" y="469444"/>
                  </a:lnTo>
                  <a:close/>
                </a:path>
                <a:path w="1878330" h="1878329">
                  <a:moveTo>
                    <a:pt x="0" y="469444"/>
                  </a:moveTo>
                  <a:lnTo>
                    <a:pt x="1408337" y="469444"/>
                  </a:lnTo>
                  <a:lnTo>
                    <a:pt x="1877781" y="0"/>
                  </a:lnTo>
                </a:path>
                <a:path w="1878330" h="1878329">
                  <a:moveTo>
                    <a:pt x="1408337" y="469444"/>
                  </a:moveTo>
                  <a:lnTo>
                    <a:pt x="1408337" y="1877781"/>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10" name="object 10"/>
            <p:cNvSpPr/>
            <p:nvPr/>
          </p:nvSpPr>
          <p:spPr>
            <a:xfrm>
              <a:off x="1686141" y="2474772"/>
              <a:ext cx="165100" cy="659130"/>
            </a:xfrm>
            <a:custGeom>
              <a:avLst/>
              <a:gdLst/>
              <a:ahLst/>
              <a:cxnLst/>
              <a:rect l="l" t="t" r="r" b="b"/>
              <a:pathLst>
                <a:path w="165100" h="659130">
                  <a:moveTo>
                    <a:pt x="0" y="658871"/>
                  </a:moveTo>
                  <a:lnTo>
                    <a:pt x="0" y="164722"/>
                  </a:lnTo>
                  <a:lnTo>
                    <a:pt x="164719" y="0"/>
                  </a:lnTo>
                  <a:lnTo>
                    <a:pt x="164719" y="494146"/>
                  </a:lnTo>
                  <a:lnTo>
                    <a:pt x="0" y="658871"/>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11" name="object 11"/>
            <p:cNvSpPr/>
            <p:nvPr/>
          </p:nvSpPr>
          <p:spPr>
            <a:xfrm>
              <a:off x="1191982" y="2474772"/>
              <a:ext cx="659130" cy="165100"/>
            </a:xfrm>
            <a:custGeom>
              <a:avLst/>
              <a:gdLst/>
              <a:ahLst/>
              <a:cxnLst/>
              <a:rect l="l" t="t" r="r" b="b"/>
              <a:pathLst>
                <a:path w="659130" h="165100">
                  <a:moveTo>
                    <a:pt x="494159" y="164722"/>
                  </a:moveTo>
                  <a:lnTo>
                    <a:pt x="0" y="164722"/>
                  </a:lnTo>
                  <a:lnTo>
                    <a:pt x="164719" y="0"/>
                  </a:lnTo>
                  <a:lnTo>
                    <a:pt x="658878" y="0"/>
                  </a:lnTo>
                  <a:lnTo>
                    <a:pt x="494159" y="164722"/>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12" name="object 12"/>
            <p:cNvSpPr/>
            <p:nvPr/>
          </p:nvSpPr>
          <p:spPr>
            <a:xfrm>
              <a:off x="1191982" y="2474772"/>
              <a:ext cx="659130" cy="659130"/>
            </a:xfrm>
            <a:custGeom>
              <a:avLst/>
              <a:gdLst/>
              <a:ahLst/>
              <a:cxnLst/>
              <a:rect l="l" t="t" r="r" b="b"/>
              <a:pathLst>
                <a:path w="659130" h="659130">
                  <a:moveTo>
                    <a:pt x="0" y="164722"/>
                  </a:moveTo>
                  <a:lnTo>
                    <a:pt x="164719" y="0"/>
                  </a:lnTo>
                  <a:lnTo>
                    <a:pt x="658878" y="0"/>
                  </a:lnTo>
                  <a:lnTo>
                    <a:pt x="658878" y="494146"/>
                  </a:lnTo>
                  <a:lnTo>
                    <a:pt x="494159" y="658871"/>
                  </a:lnTo>
                  <a:lnTo>
                    <a:pt x="0" y="658871"/>
                  </a:lnTo>
                  <a:lnTo>
                    <a:pt x="0" y="164722"/>
                  </a:lnTo>
                  <a:close/>
                </a:path>
                <a:path w="659130" h="659130">
                  <a:moveTo>
                    <a:pt x="0" y="164722"/>
                  </a:moveTo>
                  <a:lnTo>
                    <a:pt x="494159" y="164722"/>
                  </a:lnTo>
                  <a:lnTo>
                    <a:pt x="658878" y="0"/>
                  </a:lnTo>
                </a:path>
                <a:path w="659130" h="659130">
                  <a:moveTo>
                    <a:pt x="494159" y="164722"/>
                  </a:moveTo>
                  <a:lnTo>
                    <a:pt x="494159" y="658871"/>
                  </a:lnTo>
                </a:path>
              </a:pathLst>
            </a:custGeom>
            <a:ln w="25399">
              <a:solidFill>
                <a:srgbClr val="333333"/>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1690004" y="2495177"/>
              <a:ext cx="1510665" cy="638810"/>
            </a:xfrm>
            <a:custGeom>
              <a:avLst/>
              <a:gdLst/>
              <a:ahLst/>
              <a:cxnLst/>
              <a:rect l="l" t="t" r="r" b="b"/>
              <a:pathLst>
                <a:path w="1510664" h="638810">
                  <a:moveTo>
                    <a:pt x="0" y="638466"/>
                  </a:moveTo>
                  <a:lnTo>
                    <a:pt x="1510389" y="309041"/>
                  </a:lnTo>
                </a:path>
                <a:path w="1510664" h="638810">
                  <a:moveTo>
                    <a:pt x="142874" y="0"/>
                  </a:moveTo>
                  <a:lnTo>
                    <a:pt x="1510389" y="309041"/>
                  </a:lnTo>
                </a:path>
                <a:path w="1510664" h="638810">
                  <a:moveTo>
                    <a:pt x="160857" y="466141"/>
                  </a:moveTo>
                  <a:lnTo>
                    <a:pt x="1510389" y="305466"/>
                  </a:lnTo>
                </a:path>
              </a:pathLst>
            </a:custGeom>
            <a:ln w="38099">
              <a:solidFill>
                <a:srgbClr val="333333"/>
              </a:solidFill>
            </a:ln>
          </p:spPr>
          <p:txBody>
            <a:bodyPr wrap="square" lIns="0" tIns="0" rIns="0" bIns="0" rtlCol="0"/>
            <a:lstStyle/>
            <a:p>
              <a:endParaRPr sz="1050">
                <a:solidFill>
                  <a:prstClr val="black"/>
                </a:solidFill>
                <a:latin typeface="Calibri"/>
              </a:endParaRPr>
            </a:p>
          </p:txBody>
        </p:sp>
        <p:sp>
          <p:nvSpPr>
            <p:cNvPr id="14" name="object 14"/>
            <p:cNvSpPr/>
            <p:nvPr/>
          </p:nvSpPr>
          <p:spPr>
            <a:xfrm>
              <a:off x="3389768" y="2248502"/>
              <a:ext cx="121920" cy="487045"/>
            </a:xfrm>
            <a:custGeom>
              <a:avLst/>
              <a:gdLst/>
              <a:ahLst/>
              <a:cxnLst/>
              <a:rect l="l" t="t" r="r" b="b"/>
              <a:pathLst>
                <a:path w="121920" h="487044">
                  <a:moveTo>
                    <a:pt x="0" y="486541"/>
                  </a:moveTo>
                  <a:lnTo>
                    <a:pt x="0" y="121634"/>
                  </a:lnTo>
                  <a:lnTo>
                    <a:pt x="121624" y="0"/>
                  </a:lnTo>
                  <a:lnTo>
                    <a:pt x="121624" y="364891"/>
                  </a:lnTo>
                  <a:lnTo>
                    <a:pt x="0" y="486541"/>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15" name="object 15"/>
            <p:cNvSpPr/>
            <p:nvPr/>
          </p:nvSpPr>
          <p:spPr>
            <a:xfrm>
              <a:off x="3024868" y="2248502"/>
              <a:ext cx="487045" cy="121920"/>
            </a:xfrm>
            <a:custGeom>
              <a:avLst/>
              <a:gdLst/>
              <a:ahLst/>
              <a:cxnLst/>
              <a:rect l="l" t="t" r="r" b="b"/>
              <a:pathLst>
                <a:path w="487045" h="121919">
                  <a:moveTo>
                    <a:pt x="364899" y="121634"/>
                  </a:moveTo>
                  <a:lnTo>
                    <a:pt x="0" y="121634"/>
                  </a:lnTo>
                  <a:lnTo>
                    <a:pt x="121624" y="0"/>
                  </a:lnTo>
                  <a:lnTo>
                    <a:pt x="486524" y="0"/>
                  </a:lnTo>
                  <a:lnTo>
                    <a:pt x="364899" y="121634"/>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16" name="object 16"/>
            <p:cNvSpPr/>
            <p:nvPr/>
          </p:nvSpPr>
          <p:spPr>
            <a:xfrm>
              <a:off x="3024868" y="2248502"/>
              <a:ext cx="487045" cy="487045"/>
            </a:xfrm>
            <a:custGeom>
              <a:avLst/>
              <a:gdLst/>
              <a:ahLst/>
              <a:cxnLst/>
              <a:rect l="l" t="t" r="r" b="b"/>
              <a:pathLst>
                <a:path w="487045" h="487044">
                  <a:moveTo>
                    <a:pt x="0" y="121634"/>
                  </a:moveTo>
                  <a:lnTo>
                    <a:pt x="121624" y="0"/>
                  </a:lnTo>
                  <a:lnTo>
                    <a:pt x="486524" y="0"/>
                  </a:lnTo>
                  <a:lnTo>
                    <a:pt x="486524" y="364891"/>
                  </a:lnTo>
                  <a:lnTo>
                    <a:pt x="364899" y="486541"/>
                  </a:lnTo>
                  <a:lnTo>
                    <a:pt x="0" y="486541"/>
                  </a:lnTo>
                  <a:lnTo>
                    <a:pt x="0" y="121634"/>
                  </a:lnTo>
                  <a:close/>
                </a:path>
                <a:path w="487045" h="487044">
                  <a:moveTo>
                    <a:pt x="0" y="121634"/>
                  </a:moveTo>
                  <a:lnTo>
                    <a:pt x="364899" y="121634"/>
                  </a:lnTo>
                  <a:lnTo>
                    <a:pt x="486524" y="0"/>
                  </a:lnTo>
                </a:path>
                <a:path w="487045" h="487044">
                  <a:moveTo>
                    <a:pt x="364899" y="121634"/>
                  </a:moveTo>
                  <a:lnTo>
                    <a:pt x="364899" y="486541"/>
                  </a:lnTo>
                </a:path>
              </a:pathLst>
            </a:custGeom>
            <a:ln w="25399">
              <a:solidFill>
                <a:srgbClr val="333333"/>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5212839" y="2003995"/>
              <a:ext cx="235585" cy="941705"/>
            </a:xfrm>
            <a:custGeom>
              <a:avLst/>
              <a:gdLst/>
              <a:ahLst/>
              <a:cxnLst/>
              <a:rect l="l" t="t" r="r" b="b"/>
              <a:pathLst>
                <a:path w="235585" h="941705">
                  <a:moveTo>
                    <a:pt x="0" y="941548"/>
                  </a:moveTo>
                  <a:lnTo>
                    <a:pt x="0" y="235389"/>
                  </a:lnTo>
                  <a:lnTo>
                    <a:pt x="235399" y="0"/>
                  </a:lnTo>
                  <a:lnTo>
                    <a:pt x="235399" y="706173"/>
                  </a:lnTo>
                  <a:lnTo>
                    <a:pt x="0" y="941548"/>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18" name="object 18"/>
            <p:cNvSpPr/>
            <p:nvPr/>
          </p:nvSpPr>
          <p:spPr>
            <a:xfrm>
              <a:off x="4506665" y="2003995"/>
              <a:ext cx="941705" cy="235585"/>
            </a:xfrm>
            <a:custGeom>
              <a:avLst/>
              <a:gdLst/>
              <a:ahLst/>
              <a:cxnLst/>
              <a:rect l="l" t="t" r="r" b="b"/>
              <a:pathLst>
                <a:path w="941704" h="235585">
                  <a:moveTo>
                    <a:pt x="706173" y="235389"/>
                  </a:moveTo>
                  <a:lnTo>
                    <a:pt x="0" y="235389"/>
                  </a:lnTo>
                  <a:lnTo>
                    <a:pt x="235399" y="0"/>
                  </a:lnTo>
                  <a:lnTo>
                    <a:pt x="941573" y="0"/>
                  </a:lnTo>
                  <a:lnTo>
                    <a:pt x="706173" y="235389"/>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19" name="object 19"/>
            <p:cNvSpPr/>
            <p:nvPr/>
          </p:nvSpPr>
          <p:spPr>
            <a:xfrm>
              <a:off x="4506665" y="2003995"/>
              <a:ext cx="941705" cy="941705"/>
            </a:xfrm>
            <a:custGeom>
              <a:avLst/>
              <a:gdLst/>
              <a:ahLst/>
              <a:cxnLst/>
              <a:rect l="l" t="t" r="r" b="b"/>
              <a:pathLst>
                <a:path w="941704" h="941705">
                  <a:moveTo>
                    <a:pt x="0" y="235389"/>
                  </a:moveTo>
                  <a:lnTo>
                    <a:pt x="235399" y="0"/>
                  </a:lnTo>
                  <a:lnTo>
                    <a:pt x="941573" y="0"/>
                  </a:lnTo>
                  <a:lnTo>
                    <a:pt x="941573" y="706173"/>
                  </a:lnTo>
                  <a:lnTo>
                    <a:pt x="706173" y="941548"/>
                  </a:lnTo>
                  <a:lnTo>
                    <a:pt x="0" y="941548"/>
                  </a:lnTo>
                  <a:lnTo>
                    <a:pt x="0" y="235389"/>
                  </a:lnTo>
                  <a:close/>
                </a:path>
                <a:path w="941704" h="941705">
                  <a:moveTo>
                    <a:pt x="0" y="235389"/>
                  </a:moveTo>
                  <a:lnTo>
                    <a:pt x="706173" y="235389"/>
                  </a:lnTo>
                  <a:lnTo>
                    <a:pt x="941573" y="0"/>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5212839" y="2239385"/>
              <a:ext cx="0" cy="706755"/>
            </a:xfrm>
            <a:custGeom>
              <a:avLst/>
              <a:gdLst/>
              <a:ahLst/>
              <a:cxnLst/>
              <a:rect l="l" t="t" r="r" b="b"/>
              <a:pathLst>
                <a:path h="706755">
                  <a:moveTo>
                    <a:pt x="0" y="385409"/>
                  </a:moveTo>
                  <a:lnTo>
                    <a:pt x="0" y="706158"/>
                  </a:lnTo>
                </a:path>
                <a:path h="706755">
                  <a:moveTo>
                    <a:pt x="0" y="0"/>
                  </a:moveTo>
                  <a:lnTo>
                    <a:pt x="0" y="315934"/>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3388943" y="2268907"/>
              <a:ext cx="1472565" cy="487045"/>
            </a:xfrm>
            <a:custGeom>
              <a:avLst/>
              <a:gdLst/>
              <a:ahLst/>
              <a:cxnLst/>
              <a:rect l="l" t="t" r="r" b="b"/>
              <a:pathLst>
                <a:path w="1472564" h="487044">
                  <a:moveTo>
                    <a:pt x="122449" y="364636"/>
                  </a:moveTo>
                  <a:lnTo>
                    <a:pt x="1471997" y="309036"/>
                  </a:lnTo>
                </a:path>
                <a:path w="1472564" h="487044">
                  <a:moveTo>
                    <a:pt x="104474" y="0"/>
                  </a:moveTo>
                  <a:lnTo>
                    <a:pt x="1471997" y="309036"/>
                  </a:lnTo>
                </a:path>
                <a:path w="1472564" h="487044">
                  <a:moveTo>
                    <a:pt x="0" y="486536"/>
                  </a:moveTo>
                  <a:lnTo>
                    <a:pt x="1471997" y="305461"/>
                  </a:lnTo>
                </a:path>
              </a:pathLst>
            </a:custGeom>
            <a:ln w="38099">
              <a:solidFill>
                <a:srgbClr val="333333"/>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5084289" y="2607719"/>
              <a:ext cx="68580" cy="274320"/>
            </a:xfrm>
            <a:custGeom>
              <a:avLst/>
              <a:gdLst/>
              <a:ahLst/>
              <a:cxnLst/>
              <a:rect l="l" t="t" r="r" b="b"/>
              <a:pathLst>
                <a:path w="68579" h="274319">
                  <a:moveTo>
                    <a:pt x="0" y="273849"/>
                  </a:moveTo>
                  <a:lnTo>
                    <a:pt x="0" y="68474"/>
                  </a:lnTo>
                  <a:lnTo>
                    <a:pt x="68474" y="0"/>
                  </a:lnTo>
                  <a:lnTo>
                    <a:pt x="68474" y="205399"/>
                  </a:lnTo>
                  <a:lnTo>
                    <a:pt x="0" y="273849"/>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23" name="object 23"/>
            <p:cNvSpPr/>
            <p:nvPr/>
          </p:nvSpPr>
          <p:spPr>
            <a:xfrm>
              <a:off x="4878915" y="2607719"/>
              <a:ext cx="274320" cy="68580"/>
            </a:xfrm>
            <a:custGeom>
              <a:avLst/>
              <a:gdLst/>
              <a:ahLst/>
              <a:cxnLst/>
              <a:rect l="l" t="t" r="r" b="b"/>
              <a:pathLst>
                <a:path w="274320" h="68580">
                  <a:moveTo>
                    <a:pt x="205374" y="68474"/>
                  </a:moveTo>
                  <a:lnTo>
                    <a:pt x="0" y="68474"/>
                  </a:lnTo>
                  <a:lnTo>
                    <a:pt x="68449" y="0"/>
                  </a:lnTo>
                  <a:lnTo>
                    <a:pt x="273849" y="0"/>
                  </a:lnTo>
                  <a:lnTo>
                    <a:pt x="205374" y="68474"/>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24" name="object 24"/>
            <p:cNvSpPr/>
            <p:nvPr/>
          </p:nvSpPr>
          <p:spPr>
            <a:xfrm>
              <a:off x="4878915" y="2607719"/>
              <a:ext cx="274320" cy="274320"/>
            </a:xfrm>
            <a:custGeom>
              <a:avLst/>
              <a:gdLst/>
              <a:ahLst/>
              <a:cxnLst/>
              <a:rect l="l" t="t" r="r" b="b"/>
              <a:pathLst>
                <a:path w="274320" h="274319">
                  <a:moveTo>
                    <a:pt x="0" y="68474"/>
                  </a:moveTo>
                  <a:lnTo>
                    <a:pt x="68449" y="0"/>
                  </a:lnTo>
                  <a:lnTo>
                    <a:pt x="273849" y="0"/>
                  </a:lnTo>
                  <a:lnTo>
                    <a:pt x="273849" y="205399"/>
                  </a:lnTo>
                  <a:lnTo>
                    <a:pt x="205374" y="273849"/>
                  </a:lnTo>
                  <a:lnTo>
                    <a:pt x="0" y="273849"/>
                  </a:lnTo>
                  <a:lnTo>
                    <a:pt x="0" y="68474"/>
                  </a:lnTo>
                  <a:close/>
                </a:path>
                <a:path w="274320" h="274319">
                  <a:moveTo>
                    <a:pt x="0" y="68474"/>
                  </a:moveTo>
                  <a:lnTo>
                    <a:pt x="205374" y="68474"/>
                  </a:lnTo>
                  <a:lnTo>
                    <a:pt x="273849" y="0"/>
                  </a:lnTo>
                </a:path>
                <a:path w="274320" h="274319">
                  <a:moveTo>
                    <a:pt x="205374" y="68474"/>
                  </a:moveTo>
                  <a:lnTo>
                    <a:pt x="205374" y="273849"/>
                  </a:lnTo>
                </a:path>
              </a:pathLst>
            </a:custGeom>
            <a:ln w="25399">
              <a:solidFill>
                <a:srgbClr val="333333"/>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6492712" y="2130875"/>
              <a:ext cx="182245" cy="728980"/>
            </a:xfrm>
            <a:custGeom>
              <a:avLst/>
              <a:gdLst/>
              <a:ahLst/>
              <a:cxnLst/>
              <a:rect l="l" t="t" r="r" b="b"/>
              <a:pathLst>
                <a:path w="182245" h="728980">
                  <a:moveTo>
                    <a:pt x="0" y="728618"/>
                  </a:moveTo>
                  <a:lnTo>
                    <a:pt x="0" y="182152"/>
                  </a:lnTo>
                  <a:lnTo>
                    <a:pt x="182149" y="0"/>
                  </a:lnTo>
                  <a:lnTo>
                    <a:pt x="182149" y="546443"/>
                  </a:lnTo>
                  <a:lnTo>
                    <a:pt x="0" y="728618"/>
                  </a:lnTo>
                  <a:close/>
                </a:path>
              </a:pathLst>
            </a:custGeom>
            <a:solidFill>
              <a:srgbClr val="000000">
                <a:alpha val="19999"/>
              </a:srgbClr>
            </a:solidFill>
          </p:spPr>
          <p:txBody>
            <a:bodyPr wrap="square" lIns="0" tIns="0" rIns="0" bIns="0" rtlCol="0"/>
            <a:lstStyle/>
            <a:p>
              <a:endParaRPr sz="1050">
                <a:solidFill>
                  <a:prstClr val="black"/>
                </a:solidFill>
                <a:latin typeface="Calibri"/>
              </a:endParaRPr>
            </a:p>
          </p:txBody>
        </p:sp>
        <p:sp>
          <p:nvSpPr>
            <p:cNvPr id="26" name="object 26"/>
            <p:cNvSpPr/>
            <p:nvPr/>
          </p:nvSpPr>
          <p:spPr>
            <a:xfrm>
              <a:off x="5946263" y="2130875"/>
              <a:ext cx="728980" cy="182245"/>
            </a:xfrm>
            <a:custGeom>
              <a:avLst/>
              <a:gdLst/>
              <a:ahLst/>
              <a:cxnLst/>
              <a:rect l="l" t="t" r="r" b="b"/>
              <a:pathLst>
                <a:path w="728979" h="182244">
                  <a:moveTo>
                    <a:pt x="546448" y="182152"/>
                  </a:moveTo>
                  <a:lnTo>
                    <a:pt x="0" y="182152"/>
                  </a:lnTo>
                  <a:lnTo>
                    <a:pt x="182149" y="0"/>
                  </a:lnTo>
                  <a:lnTo>
                    <a:pt x="728598" y="0"/>
                  </a:lnTo>
                  <a:lnTo>
                    <a:pt x="546448" y="182152"/>
                  </a:lnTo>
                  <a:close/>
                </a:path>
              </a:pathLst>
            </a:custGeom>
            <a:solidFill>
              <a:srgbClr val="FFFFFF">
                <a:alpha val="19999"/>
              </a:srgbClr>
            </a:solidFill>
          </p:spPr>
          <p:txBody>
            <a:bodyPr wrap="square" lIns="0" tIns="0" rIns="0" bIns="0" rtlCol="0"/>
            <a:lstStyle/>
            <a:p>
              <a:endParaRPr sz="1050">
                <a:solidFill>
                  <a:prstClr val="black"/>
                </a:solidFill>
                <a:latin typeface="Calibri"/>
              </a:endParaRPr>
            </a:p>
          </p:txBody>
        </p:sp>
        <p:sp>
          <p:nvSpPr>
            <p:cNvPr id="27" name="object 27"/>
            <p:cNvSpPr/>
            <p:nvPr/>
          </p:nvSpPr>
          <p:spPr>
            <a:xfrm>
              <a:off x="5946263" y="2130875"/>
              <a:ext cx="728980" cy="728980"/>
            </a:xfrm>
            <a:custGeom>
              <a:avLst/>
              <a:gdLst/>
              <a:ahLst/>
              <a:cxnLst/>
              <a:rect l="l" t="t" r="r" b="b"/>
              <a:pathLst>
                <a:path w="728979" h="728980">
                  <a:moveTo>
                    <a:pt x="0" y="182152"/>
                  </a:moveTo>
                  <a:lnTo>
                    <a:pt x="182149" y="0"/>
                  </a:lnTo>
                  <a:lnTo>
                    <a:pt x="728598" y="0"/>
                  </a:lnTo>
                  <a:lnTo>
                    <a:pt x="728598" y="546443"/>
                  </a:lnTo>
                  <a:lnTo>
                    <a:pt x="546448" y="728618"/>
                  </a:lnTo>
                  <a:lnTo>
                    <a:pt x="0" y="728618"/>
                  </a:lnTo>
                  <a:lnTo>
                    <a:pt x="0" y="182152"/>
                  </a:lnTo>
                  <a:close/>
                </a:path>
                <a:path w="728979" h="728980">
                  <a:moveTo>
                    <a:pt x="0" y="182152"/>
                  </a:moveTo>
                  <a:lnTo>
                    <a:pt x="546448" y="182152"/>
                  </a:lnTo>
                  <a:lnTo>
                    <a:pt x="728598" y="0"/>
                  </a:lnTo>
                </a:path>
                <a:path w="728979" h="728980">
                  <a:moveTo>
                    <a:pt x="546448" y="182152"/>
                  </a:moveTo>
                  <a:lnTo>
                    <a:pt x="546448" y="728618"/>
                  </a:lnTo>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089764" y="2574369"/>
              <a:ext cx="1131570" cy="286385"/>
            </a:xfrm>
            <a:custGeom>
              <a:avLst/>
              <a:gdLst/>
              <a:ahLst/>
              <a:cxnLst/>
              <a:rect l="l" t="t" r="r" b="b"/>
              <a:pathLst>
                <a:path w="1131570" h="286385">
                  <a:moveTo>
                    <a:pt x="0" y="286324"/>
                  </a:moveTo>
                  <a:lnTo>
                    <a:pt x="1131397" y="0"/>
                  </a:lnTo>
                </a:path>
                <a:path w="1131570" h="286385">
                  <a:moveTo>
                    <a:pt x="49924" y="31374"/>
                  </a:moveTo>
                  <a:lnTo>
                    <a:pt x="1131397" y="0"/>
                  </a:lnTo>
                </a:path>
                <a:path w="1131570" h="286385">
                  <a:moveTo>
                    <a:pt x="79174" y="209399"/>
                  </a:moveTo>
                  <a:lnTo>
                    <a:pt x="1054322" y="0"/>
                  </a:lnTo>
                </a:path>
              </a:pathLst>
            </a:custGeom>
            <a:ln w="38099">
              <a:solidFill>
                <a:srgbClr val="333333"/>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7253760" y="1187215"/>
              <a:ext cx="261620" cy="2621915"/>
            </a:xfrm>
            <a:custGeom>
              <a:avLst/>
              <a:gdLst/>
              <a:ahLst/>
              <a:cxnLst/>
              <a:rect l="l" t="t" r="r" b="b"/>
              <a:pathLst>
                <a:path w="261620" h="2621915">
                  <a:moveTo>
                    <a:pt x="0" y="0"/>
                  </a:moveTo>
                  <a:lnTo>
                    <a:pt x="261274" y="0"/>
                  </a:lnTo>
                  <a:lnTo>
                    <a:pt x="261274" y="2621427"/>
                  </a:lnTo>
                  <a:lnTo>
                    <a:pt x="0" y="2621427"/>
                  </a:lnTo>
                  <a:lnTo>
                    <a:pt x="0" y="0"/>
                  </a:lnTo>
                  <a:close/>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30" name="object 30"/>
            <p:cNvSpPr/>
            <p:nvPr/>
          </p:nvSpPr>
          <p:spPr>
            <a:xfrm>
              <a:off x="6480836" y="1187215"/>
              <a:ext cx="773430" cy="2621915"/>
            </a:xfrm>
            <a:custGeom>
              <a:avLst/>
              <a:gdLst/>
              <a:ahLst/>
              <a:cxnLst/>
              <a:rect l="l" t="t" r="r" b="b"/>
              <a:pathLst>
                <a:path w="773429" h="2621915">
                  <a:moveTo>
                    <a:pt x="772923" y="0"/>
                  </a:moveTo>
                  <a:lnTo>
                    <a:pt x="194024" y="943660"/>
                  </a:lnTo>
                </a:path>
                <a:path w="773429" h="2621915">
                  <a:moveTo>
                    <a:pt x="772923" y="2621427"/>
                  </a:moveTo>
                  <a:lnTo>
                    <a:pt x="0" y="1672279"/>
                  </a:lnTo>
                </a:path>
              </a:pathLst>
            </a:custGeom>
            <a:ln w="38099">
              <a:solidFill>
                <a:srgbClr val="333333"/>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7994533" y="1736586"/>
              <a:ext cx="261620" cy="1537335"/>
            </a:xfrm>
            <a:custGeom>
              <a:avLst/>
              <a:gdLst/>
              <a:ahLst/>
              <a:cxnLst/>
              <a:rect l="l" t="t" r="r" b="b"/>
              <a:pathLst>
                <a:path w="261620" h="1537335">
                  <a:moveTo>
                    <a:pt x="0" y="0"/>
                  </a:moveTo>
                  <a:lnTo>
                    <a:pt x="261249" y="0"/>
                  </a:lnTo>
                  <a:lnTo>
                    <a:pt x="261249" y="1536981"/>
                  </a:lnTo>
                  <a:lnTo>
                    <a:pt x="0" y="1536981"/>
                  </a:lnTo>
                  <a:lnTo>
                    <a:pt x="0" y="0"/>
                  </a:lnTo>
                  <a:close/>
                </a:path>
              </a:pathLst>
            </a:custGeom>
            <a:ln w="2539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7515009" y="1187215"/>
              <a:ext cx="480059" cy="2643505"/>
            </a:xfrm>
            <a:custGeom>
              <a:avLst/>
              <a:gdLst/>
              <a:ahLst/>
              <a:cxnLst/>
              <a:rect l="l" t="t" r="r" b="b"/>
              <a:pathLst>
                <a:path w="480059" h="2643504">
                  <a:moveTo>
                    <a:pt x="24" y="2642902"/>
                  </a:moveTo>
                  <a:lnTo>
                    <a:pt x="479524" y="2086353"/>
                  </a:lnTo>
                </a:path>
                <a:path w="480059" h="2643504">
                  <a:moveTo>
                    <a:pt x="0" y="0"/>
                  </a:moveTo>
                  <a:lnTo>
                    <a:pt x="463949" y="549371"/>
                  </a:lnTo>
                </a:path>
              </a:pathLst>
            </a:custGeom>
            <a:ln w="38099">
              <a:solidFill>
                <a:srgbClr val="333333"/>
              </a:solidFill>
            </a:ln>
          </p:spPr>
          <p:txBody>
            <a:bodyPr wrap="square" lIns="0" tIns="0" rIns="0" bIns="0" rtlCol="0"/>
            <a:lstStyle/>
            <a:p>
              <a:endParaRPr sz="1050">
                <a:solidFill>
                  <a:prstClr val="black"/>
                </a:solidFill>
                <a:latin typeface="Calibri"/>
              </a:endParaRPr>
            </a:p>
          </p:txBody>
        </p:sp>
      </p:grpSp>
      <p:sp>
        <p:nvSpPr>
          <p:cNvPr id="33" name="object 33"/>
          <p:cNvSpPr txBox="1"/>
          <p:nvPr/>
        </p:nvSpPr>
        <p:spPr>
          <a:xfrm>
            <a:off x="7045479" y="3319014"/>
            <a:ext cx="551974" cy="332783"/>
          </a:xfrm>
          <a:prstGeom prst="rect">
            <a:avLst/>
          </a:prstGeom>
        </p:spPr>
        <p:txBody>
          <a:bodyPr vert="horz" wrap="square" lIns="0" tIns="9525" rIns="0" bIns="0" rtlCol="0">
            <a:spAutoFit/>
          </a:bodyPr>
          <a:lstStyle/>
          <a:p>
            <a:pPr marL="9525" marR="3810" indent="52388">
              <a:spcBef>
                <a:spcPts val="75"/>
              </a:spcBef>
            </a:pPr>
            <a:r>
              <a:rPr sz="1050" spc="-4" dirty="0">
                <a:solidFill>
                  <a:prstClr val="black"/>
                </a:solidFill>
              </a:rPr>
              <a:t>Class  Scores</a:t>
            </a:r>
            <a:endParaRPr sz="1050">
              <a:solidFill>
                <a:prstClr val="black"/>
              </a:solidFill>
            </a:endParaRPr>
          </a:p>
        </p:txBody>
      </p:sp>
      <p:sp>
        <p:nvSpPr>
          <p:cNvPr id="40" name="object 40"/>
          <p:cNvSpPr txBox="1"/>
          <p:nvPr/>
        </p:nvSpPr>
        <p:spPr>
          <a:xfrm>
            <a:off x="6735386" y="4228757"/>
            <a:ext cx="1067276" cy="218008"/>
          </a:xfrm>
          <a:prstGeom prst="rect">
            <a:avLst/>
          </a:prstGeom>
        </p:spPr>
        <p:txBody>
          <a:bodyPr vert="horz" wrap="square" lIns="0" tIns="0" rIns="0" bIns="0" rtlCol="0">
            <a:spAutoFit/>
          </a:bodyPr>
          <a:lstStyle/>
          <a:p>
            <a:pPr marL="9525">
              <a:lnSpc>
                <a:spcPts val="1733"/>
              </a:lnSpc>
            </a:pPr>
            <a:r>
              <a:rPr sz="1500" dirty="0">
                <a:solidFill>
                  <a:srgbClr val="FFFFFF"/>
                </a:solidFill>
              </a:rPr>
              <a:t>May </a:t>
            </a:r>
            <a:r>
              <a:rPr sz="1500" spc="-4" dirty="0">
                <a:solidFill>
                  <a:srgbClr val="FFFFFF"/>
                </a:solidFill>
              </a:rPr>
              <a:t>4,</a:t>
            </a:r>
            <a:r>
              <a:rPr sz="1500" spc="-71" dirty="0">
                <a:solidFill>
                  <a:srgbClr val="FFFFFF"/>
                </a:solidFill>
              </a:rPr>
              <a:t> </a:t>
            </a:r>
            <a:r>
              <a:rPr sz="1500" spc="-4" dirty="0">
                <a:solidFill>
                  <a:srgbClr val="FFFFFF"/>
                </a:solidFill>
              </a:rPr>
              <a:t>2023</a:t>
            </a:r>
            <a:endParaRPr sz="1500">
              <a:solidFill>
                <a:prstClr val="black"/>
              </a:solidFill>
            </a:endParaRPr>
          </a:p>
        </p:txBody>
      </p:sp>
      <p:sp>
        <p:nvSpPr>
          <p:cNvPr id="34" name="object 34"/>
          <p:cNvSpPr txBox="1"/>
          <p:nvPr/>
        </p:nvSpPr>
        <p:spPr>
          <a:xfrm>
            <a:off x="6064724" y="3366449"/>
            <a:ext cx="448151" cy="332783"/>
          </a:xfrm>
          <a:prstGeom prst="rect">
            <a:avLst/>
          </a:prstGeom>
        </p:spPr>
        <p:txBody>
          <a:bodyPr vert="horz" wrap="square" lIns="0" tIns="9525" rIns="0" bIns="0" rtlCol="0">
            <a:spAutoFit/>
          </a:bodyPr>
          <a:lstStyle/>
          <a:p>
            <a:pPr algn="ctr">
              <a:spcBef>
                <a:spcPts val="75"/>
              </a:spcBef>
            </a:pPr>
            <a:r>
              <a:rPr sz="1050" spc="-4" dirty="0">
                <a:solidFill>
                  <a:prstClr val="black"/>
                </a:solidFill>
              </a:rPr>
              <a:t>FC</a:t>
            </a:r>
            <a:endParaRPr sz="1050">
              <a:solidFill>
                <a:prstClr val="black"/>
              </a:solidFill>
            </a:endParaRPr>
          </a:p>
          <a:p>
            <a:pPr algn="ctr"/>
            <a:r>
              <a:rPr sz="1050" spc="-4" dirty="0">
                <a:solidFill>
                  <a:prstClr val="black"/>
                </a:solidFill>
              </a:rPr>
              <a:t>Layer</a:t>
            </a:r>
            <a:endParaRPr sz="1050">
              <a:solidFill>
                <a:prstClr val="black"/>
              </a:solidFill>
            </a:endParaRPr>
          </a:p>
        </p:txBody>
      </p:sp>
      <p:sp>
        <p:nvSpPr>
          <p:cNvPr id="35" name="object 35"/>
          <p:cNvSpPr txBox="1"/>
          <p:nvPr/>
        </p:nvSpPr>
        <p:spPr>
          <a:xfrm>
            <a:off x="1488709" y="3284388"/>
            <a:ext cx="1069181" cy="332783"/>
          </a:xfrm>
          <a:prstGeom prst="rect">
            <a:avLst/>
          </a:prstGeom>
        </p:spPr>
        <p:txBody>
          <a:bodyPr vert="horz" wrap="square" lIns="0" tIns="9525" rIns="0" bIns="0" rtlCol="0">
            <a:spAutoFit/>
          </a:bodyPr>
          <a:lstStyle/>
          <a:p>
            <a:pPr marL="26670" algn="ctr">
              <a:spcBef>
                <a:spcPts val="75"/>
              </a:spcBef>
            </a:pPr>
            <a:r>
              <a:rPr sz="1050" spc="-4" dirty="0">
                <a:solidFill>
                  <a:prstClr val="black"/>
                </a:solidFill>
              </a:rPr>
              <a:t>Input:</a:t>
            </a:r>
            <a:endParaRPr sz="1050">
              <a:solidFill>
                <a:prstClr val="black"/>
              </a:solidFill>
            </a:endParaRPr>
          </a:p>
          <a:p>
            <a:pPr algn="ctr"/>
            <a:r>
              <a:rPr sz="1050" dirty="0">
                <a:solidFill>
                  <a:prstClr val="black"/>
                </a:solidFill>
              </a:rPr>
              <a:t>C x T x H x</a:t>
            </a:r>
            <a:r>
              <a:rPr sz="1050" spc="-146" dirty="0">
                <a:solidFill>
                  <a:prstClr val="black"/>
                </a:solidFill>
              </a:rPr>
              <a:t> </a:t>
            </a:r>
            <a:r>
              <a:rPr sz="1050" dirty="0">
                <a:solidFill>
                  <a:prstClr val="black"/>
                </a:solidFill>
              </a:rPr>
              <a:t>W</a:t>
            </a:r>
            <a:endParaRPr sz="1050">
              <a:solidFill>
                <a:prstClr val="black"/>
              </a:solidFill>
            </a:endParaRPr>
          </a:p>
        </p:txBody>
      </p:sp>
      <p:sp>
        <p:nvSpPr>
          <p:cNvPr id="36" name="object 36"/>
          <p:cNvSpPr txBox="1"/>
          <p:nvPr/>
        </p:nvSpPr>
        <p:spPr>
          <a:xfrm>
            <a:off x="3223198" y="2992760"/>
            <a:ext cx="741521" cy="182742"/>
          </a:xfrm>
          <a:prstGeom prst="rect">
            <a:avLst/>
          </a:prstGeom>
        </p:spPr>
        <p:txBody>
          <a:bodyPr vert="horz" wrap="square" lIns="0" tIns="9525" rIns="0" bIns="0" rtlCol="0">
            <a:spAutoFit/>
          </a:bodyPr>
          <a:lstStyle/>
          <a:p>
            <a:pPr marL="9525">
              <a:spcBef>
                <a:spcPts val="75"/>
              </a:spcBef>
            </a:pPr>
            <a:r>
              <a:rPr sz="1125" spc="-4" dirty="0">
                <a:solidFill>
                  <a:prstClr val="black"/>
                </a:solidFill>
              </a:rPr>
              <a:t>6x6x6</a:t>
            </a:r>
            <a:r>
              <a:rPr sz="1125" spc="-60" dirty="0">
                <a:solidFill>
                  <a:prstClr val="black"/>
                </a:solidFill>
              </a:rPr>
              <a:t> </a:t>
            </a:r>
            <a:r>
              <a:rPr sz="1125" dirty="0">
                <a:solidFill>
                  <a:prstClr val="black"/>
                </a:solidFill>
              </a:rPr>
              <a:t>conv</a:t>
            </a:r>
            <a:endParaRPr sz="1125">
              <a:solidFill>
                <a:prstClr val="black"/>
              </a:solidFill>
            </a:endParaRPr>
          </a:p>
        </p:txBody>
      </p:sp>
      <p:sp>
        <p:nvSpPr>
          <p:cNvPr id="37" name="object 37"/>
          <p:cNvSpPr txBox="1"/>
          <p:nvPr/>
        </p:nvSpPr>
        <p:spPr>
          <a:xfrm>
            <a:off x="4435054" y="2990816"/>
            <a:ext cx="741521" cy="182742"/>
          </a:xfrm>
          <a:prstGeom prst="rect">
            <a:avLst/>
          </a:prstGeom>
        </p:spPr>
        <p:txBody>
          <a:bodyPr vert="horz" wrap="square" lIns="0" tIns="9525" rIns="0" bIns="0" rtlCol="0">
            <a:spAutoFit/>
          </a:bodyPr>
          <a:lstStyle/>
          <a:p>
            <a:pPr marL="9525">
              <a:spcBef>
                <a:spcPts val="75"/>
              </a:spcBef>
            </a:pPr>
            <a:r>
              <a:rPr sz="1125" spc="-4" dirty="0">
                <a:solidFill>
                  <a:prstClr val="black"/>
                </a:solidFill>
              </a:rPr>
              <a:t>5x5x5</a:t>
            </a:r>
            <a:r>
              <a:rPr sz="1125" spc="-60" dirty="0">
                <a:solidFill>
                  <a:prstClr val="black"/>
                </a:solidFill>
              </a:rPr>
              <a:t> </a:t>
            </a:r>
            <a:r>
              <a:rPr sz="1125" dirty="0">
                <a:solidFill>
                  <a:prstClr val="black"/>
                </a:solidFill>
              </a:rPr>
              <a:t>conv</a:t>
            </a:r>
            <a:endParaRPr sz="1125">
              <a:solidFill>
                <a:prstClr val="black"/>
              </a:solidFill>
            </a:endParaRPr>
          </a:p>
        </p:txBody>
      </p:sp>
      <p:sp>
        <p:nvSpPr>
          <p:cNvPr id="38" name="object 38"/>
          <p:cNvSpPr txBox="1"/>
          <p:nvPr/>
        </p:nvSpPr>
        <p:spPr>
          <a:xfrm>
            <a:off x="5447179" y="2990816"/>
            <a:ext cx="741521" cy="182742"/>
          </a:xfrm>
          <a:prstGeom prst="rect">
            <a:avLst/>
          </a:prstGeom>
        </p:spPr>
        <p:txBody>
          <a:bodyPr vert="horz" wrap="square" lIns="0" tIns="9525" rIns="0" bIns="0" rtlCol="0">
            <a:spAutoFit/>
          </a:bodyPr>
          <a:lstStyle/>
          <a:p>
            <a:pPr marL="9525">
              <a:spcBef>
                <a:spcPts val="75"/>
              </a:spcBef>
            </a:pPr>
            <a:r>
              <a:rPr sz="1125" spc="-4" dirty="0">
                <a:solidFill>
                  <a:prstClr val="black"/>
                </a:solidFill>
              </a:rPr>
              <a:t>4x4x4</a:t>
            </a:r>
            <a:r>
              <a:rPr sz="1125" spc="-60" dirty="0">
                <a:solidFill>
                  <a:prstClr val="black"/>
                </a:solidFill>
              </a:rPr>
              <a:t> </a:t>
            </a:r>
            <a:r>
              <a:rPr sz="1125" dirty="0">
                <a:solidFill>
                  <a:prstClr val="black"/>
                </a:solidFill>
              </a:rPr>
              <a:t>conv</a:t>
            </a:r>
          </a:p>
        </p:txBody>
      </p:sp>
      <p:sp>
        <p:nvSpPr>
          <p:cNvPr id="43" name="object 33">
            <a:extLst>
              <a:ext uri="{FF2B5EF4-FFF2-40B4-BE49-F238E27FC236}">
                <a16:creationId xmlns:a16="http://schemas.microsoft.com/office/drawing/2014/main" id="{A23818C9-D451-6204-B045-757622F36E9A}"/>
              </a:ext>
            </a:extLst>
          </p:cNvPr>
          <p:cNvSpPr txBox="1"/>
          <p:nvPr/>
        </p:nvSpPr>
        <p:spPr>
          <a:xfrm>
            <a:off x="5447180" y="4048423"/>
            <a:ext cx="2481390" cy="253274"/>
          </a:xfrm>
          <a:prstGeom prst="rect">
            <a:avLst/>
          </a:prstGeom>
        </p:spPr>
        <p:txBody>
          <a:bodyPr vert="horz" wrap="square" lIns="0" tIns="9525" rIns="0" bIns="0" rtlCol="0">
            <a:spAutoFit/>
          </a:bodyPr>
          <a:lstStyle/>
          <a:p>
            <a:pPr marL="9525">
              <a:spcBef>
                <a:spcPts val="75"/>
              </a:spcBef>
            </a:pPr>
            <a:r>
              <a:rPr sz="750" spc="-4" dirty="0"/>
              <a:t>Slide </a:t>
            </a:r>
            <a:r>
              <a:rPr sz="750" dirty="0"/>
              <a:t>credit: </a:t>
            </a:r>
            <a:r>
              <a:rPr lang="it-IT" sz="750" spc="-4" dirty="0"/>
              <a:t>Fei-Fei Li, </a:t>
            </a:r>
            <a:r>
              <a:rPr lang="it-IT" sz="750" spc="-19" dirty="0"/>
              <a:t>Yunzhu </a:t>
            </a:r>
            <a:r>
              <a:rPr lang="it-IT" sz="750" spc="-4" dirty="0"/>
              <a:t>Li, Ruohan</a:t>
            </a:r>
            <a:r>
              <a:rPr lang="it-IT" sz="750" spc="-53" dirty="0"/>
              <a:t> </a:t>
            </a:r>
            <a:r>
              <a:rPr lang="it-IT" sz="750" spc="-4" dirty="0"/>
              <a:t>Gao</a:t>
            </a:r>
          </a:p>
          <a:p>
            <a:pPr marL="9525">
              <a:spcBef>
                <a:spcPts val="75"/>
              </a:spcBef>
            </a:pPr>
            <a:endParaRPr sz="750" dirty="0"/>
          </a:p>
        </p:txBody>
      </p:sp>
      <p:sp>
        <p:nvSpPr>
          <p:cNvPr id="2" name="Slide Number Placeholder 3">
            <a:extLst>
              <a:ext uri="{FF2B5EF4-FFF2-40B4-BE49-F238E27FC236}">
                <a16:creationId xmlns:a16="http://schemas.microsoft.com/office/drawing/2014/main" id="{6DCDEA68-41E0-EE2A-410F-2A6502873B0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112</a:t>
            </a:fld>
            <a:endParaRPr lang="en-US" sz="1600">
              <a:solidFill>
                <a:schemeClr val="bg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71545DB-D403-6233-8796-F0C41111A07C}"/>
              </a:ext>
            </a:extLst>
          </p:cNvPr>
          <p:cNvSpPr>
            <a:spLocks noGrp="1"/>
          </p:cNvSpPr>
          <p:nvPr>
            <p:ph type="title"/>
          </p:nvPr>
        </p:nvSpPr>
        <p:spPr/>
        <p:txBody>
          <a:bodyPr>
            <a:normAutofit/>
          </a:bodyPr>
          <a:lstStyle/>
          <a:p>
            <a:r>
              <a:rPr lang="en-US" spc="4" dirty="0"/>
              <a:t>C3D: </a:t>
            </a:r>
            <a:r>
              <a:rPr lang="en-US" dirty="0"/>
              <a:t>The </a:t>
            </a:r>
            <a:r>
              <a:rPr lang="en-US" spc="4" dirty="0"/>
              <a:t>VGG </a:t>
            </a:r>
            <a:r>
              <a:rPr lang="en-US" dirty="0"/>
              <a:t>of </a:t>
            </a:r>
            <a:r>
              <a:rPr lang="en-US" spc="4" dirty="0"/>
              <a:t>3D</a:t>
            </a:r>
            <a:r>
              <a:rPr lang="en-US" spc="-105" dirty="0"/>
              <a:t> </a:t>
            </a:r>
            <a:r>
              <a:rPr lang="en-US" spc="4" dirty="0"/>
              <a:t>CNNs</a:t>
            </a:r>
            <a:endParaRPr lang="en-US" dirty="0"/>
          </a:p>
        </p:txBody>
      </p:sp>
      <p:sp>
        <p:nvSpPr>
          <p:cNvPr id="5" name="object 5"/>
          <p:cNvSpPr txBox="1"/>
          <p:nvPr/>
        </p:nvSpPr>
        <p:spPr>
          <a:xfrm>
            <a:off x="398699" y="4980673"/>
            <a:ext cx="2610326" cy="80856"/>
          </a:xfrm>
          <a:prstGeom prst="rect">
            <a:avLst/>
          </a:prstGeom>
        </p:spPr>
        <p:txBody>
          <a:bodyPr vert="horz" wrap="square" lIns="0" tIns="5715" rIns="0" bIns="0" rtlCol="0">
            <a:spAutoFit/>
          </a:bodyPr>
          <a:lstStyle/>
          <a:p>
            <a:pPr marL="9525">
              <a:spcBef>
                <a:spcPts val="45"/>
              </a:spcBef>
            </a:pPr>
            <a:r>
              <a:rPr sz="488" spc="4" dirty="0">
                <a:solidFill>
                  <a:prstClr val="black"/>
                </a:solidFill>
              </a:rPr>
              <a:t>Tran et al, </a:t>
            </a:r>
            <a:r>
              <a:rPr sz="488" spc="8" dirty="0">
                <a:solidFill>
                  <a:prstClr val="black"/>
                </a:solidFill>
              </a:rPr>
              <a:t>“Learning </a:t>
            </a:r>
            <a:r>
              <a:rPr sz="488" spc="4" dirty="0">
                <a:solidFill>
                  <a:prstClr val="black"/>
                </a:solidFill>
              </a:rPr>
              <a:t>Spatiotemporal Features with </a:t>
            </a:r>
            <a:r>
              <a:rPr sz="488" spc="8" dirty="0">
                <a:solidFill>
                  <a:prstClr val="black"/>
                </a:solidFill>
              </a:rPr>
              <a:t>3D </a:t>
            </a:r>
            <a:r>
              <a:rPr sz="488" spc="4" dirty="0">
                <a:solidFill>
                  <a:prstClr val="black"/>
                </a:solidFill>
              </a:rPr>
              <a:t>Convolutional Networks”, </a:t>
            </a:r>
            <a:r>
              <a:rPr sz="488" spc="8" dirty="0">
                <a:solidFill>
                  <a:prstClr val="black"/>
                </a:solidFill>
              </a:rPr>
              <a:t>ICCV</a:t>
            </a:r>
            <a:r>
              <a:rPr sz="488" spc="38" dirty="0">
                <a:solidFill>
                  <a:prstClr val="black"/>
                </a:solidFill>
              </a:rPr>
              <a:t> </a:t>
            </a:r>
            <a:r>
              <a:rPr sz="488" spc="4" dirty="0">
                <a:solidFill>
                  <a:prstClr val="black"/>
                </a:solidFill>
              </a:rPr>
              <a:t>2015</a:t>
            </a:r>
            <a:endParaRPr sz="488" dirty="0">
              <a:solidFill>
                <a:prstClr val="black"/>
              </a:solidFill>
            </a:endParaRPr>
          </a:p>
        </p:txBody>
      </p:sp>
      <p:sp>
        <p:nvSpPr>
          <p:cNvPr id="7" name="object 7"/>
          <p:cNvSpPr txBox="1"/>
          <p:nvPr/>
        </p:nvSpPr>
        <p:spPr>
          <a:xfrm>
            <a:off x="6735386" y="4228757"/>
            <a:ext cx="1067276" cy="218008"/>
          </a:xfrm>
          <a:prstGeom prst="rect">
            <a:avLst/>
          </a:prstGeom>
        </p:spPr>
        <p:txBody>
          <a:bodyPr vert="horz" wrap="square" lIns="0" tIns="0" rIns="0" bIns="0" rtlCol="0">
            <a:spAutoFit/>
          </a:bodyPr>
          <a:lstStyle/>
          <a:p>
            <a:pPr marL="9525">
              <a:lnSpc>
                <a:spcPts val="1733"/>
              </a:lnSpc>
            </a:pPr>
            <a:r>
              <a:rPr sz="1500" dirty="0">
                <a:solidFill>
                  <a:srgbClr val="FFFFFF"/>
                </a:solidFill>
              </a:rPr>
              <a:t>May </a:t>
            </a:r>
            <a:r>
              <a:rPr sz="1500" spc="-4" dirty="0">
                <a:solidFill>
                  <a:srgbClr val="FFFFFF"/>
                </a:solidFill>
              </a:rPr>
              <a:t>4,</a:t>
            </a:r>
            <a:r>
              <a:rPr sz="1500" spc="-71" dirty="0">
                <a:solidFill>
                  <a:srgbClr val="FFFFFF"/>
                </a:solidFill>
              </a:rPr>
              <a:t> </a:t>
            </a:r>
            <a:r>
              <a:rPr sz="1500" spc="-4" dirty="0">
                <a:solidFill>
                  <a:srgbClr val="FFFFFF"/>
                </a:solidFill>
              </a:rPr>
              <a:t>2023</a:t>
            </a:r>
            <a:endParaRPr sz="1500">
              <a:solidFill>
                <a:prstClr val="black"/>
              </a:solidFill>
            </a:endParaRPr>
          </a:p>
        </p:txBody>
      </p:sp>
      <p:graphicFrame>
        <p:nvGraphicFramePr>
          <p:cNvPr id="3" name="object 3"/>
          <p:cNvGraphicFramePr>
            <a:graphicFrameLocks noGrp="1"/>
          </p:cNvGraphicFramePr>
          <p:nvPr/>
        </p:nvGraphicFramePr>
        <p:xfrm>
          <a:off x="6173587" y="724652"/>
          <a:ext cx="1724024" cy="3669792"/>
        </p:xfrm>
        <a:graphic>
          <a:graphicData uri="http://schemas.openxmlformats.org/drawingml/2006/table">
            <a:tbl>
              <a:tblPr firstRow="1" bandRow="1">
                <a:tableStyleId>{2D5ABB26-0587-4C30-8999-92F81FD0307C}</a:tableStyleId>
              </a:tblPr>
              <a:tblGrid>
                <a:gridCol w="777239">
                  <a:extLst>
                    <a:ext uri="{9D8B030D-6E8A-4147-A177-3AD203B41FA5}">
                      <a16:colId xmlns:a16="http://schemas.microsoft.com/office/drawing/2014/main" val="20000"/>
                    </a:ext>
                  </a:extLst>
                </a:gridCol>
                <a:gridCol w="946785">
                  <a:extLst>
                    <a:ext uri="{9D8B030D-6E8A-4147-A177-3AD203B41FA5}">
                      <a16:colId xmlns:a16="http://schemas.microsoft.com/office/drawing/2014/main" val="20001"/>
                    </a:ext>
                  </a:extLst>
                </a:gridCol>
              </a:tblGrid>
              <a:tr h="133613">
                <a:tc>
                  <a:txBody>
                    <a:bodyPr/>
                    <a:lstStyle/>
                    <a:p>
                      <a:pPr algn="ctr">
                        <a:lnSpc>
                          <a:spcPts val="1140"/>
                        </a:lnSpc>
                        <a:spcBef>
                          <a:spcPts val="160"/>
                        </a:spcBef>
                      </a:pPr>
                      <a:r>
                        <a:rPr sz="800" b="1" spc="-5" dirty="0">
                          <a:latin typeface="Arial"/>
                          <a:cs typeface="Arial"/>
                        </a:rPr>
                        <a:t>Layer</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tcPr>
                </a:tc>
                <a:tc>
                  <a:txBody>
                    <a:bodyPr/>
                    <a:lstStyle/>
                    <a:p>
                      <a:pPr algn="ctr">
                        <a:lnSpc>
                          <a:spcPts val="1140"/>
                        </a:lnSpc>
                        <a:spcBef>
                          <a:spcPts val="160"/>
                        </a:spcBef>
                      </a:pPr>
                      <a:r>
                        <a:rPr sz="800" b="1" spc="-5" dirty="0">
                          <a:latin typeface="Arial"/>
                          <a:cs typeface="Arial"/>
                        </a:rPr>
                        <a:t>Size</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tcPr>
                </a:tc>
                <a:extLst>
                  <a:ext uri="{0D108BD9-81ED-4DB2-BD59-A6C34878D82A}">
                    <a16:rowId xmlns:a16="http://schemas.microsoft.com/office/drawing/2014/main" val="10000"/>
                  </a:ext>
                </a:extLst>
              </a:tr>
              <a:tr h="227681">
                <a:tc>
                  <a:txBody>
                    <a:bodyPr/>
                    <a:lstStyle/>
                    <a:p>
                      <a:pPr>
                        <a:lnSpc>
                          <a:spcPct val="100000"/>
                        </a:lnSpc>
                      </a:pPr>
                      <a:endParaRPr sz="800">
                        <a:latin typeface="Times New Roman"/>
                        <a:cs typeface="Times New Roman"/>
                      </a:endParaRPr>
                    </a:p>
                    <a:p>
                      <a:pPr algn="ctr">
                        <a:lnSpc>
                          <a:spcPts val="1140"/>
                        </a:lnSpc>
                      </a:pPr>
                      <a:r>
                        <a:rPr sz="800" spc="-5" dirty="0">
                          <a:latin typeface="Arial"/>
                          <a:cs typeface="Arial"/>
                        </a:rPr>
                        <a:t>Input</a:t>
                      </a:r>
                      <a:endParaRPr sz="800">
                        <a:latin typeface="Arial"/>
                        <a:cs typeface="Arial"/>
                      </a:endParaRPr>
                    </a:p>
                  </a:txBody>
                  <a:tcPr marL="0" marR="0" marT="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tcPr>
                </a:tc>
                <a:tc>
                  <a:txBody>
                    <a:bodyPr/>
                    <a:lstStyle/>
                    <a:p>
                      <a:pPr>
                        <a:lnSpc>
                          <a:spcPct val="100000"/>
                        </a:lnSpc>
                      </a:pPr>
                      <a:endParaRPr sz="800">
                        <a:latin typeface="Times New Roman"/>
                        <a:cs typeface="Times New Roman"/>
                      </a:endParaRPr>
                    </a:p>
                    <a:p>
                      <a:pPr marL="121920">
                        <a:lnSpc>
                          <a:spcPts val="1140"/>
                        </a:lnSpc>
                      </a:pPr>
                      <a:r>
                        <a:rPr sz="800" dirty="0">
                          <a:latin typeface="Arial"/>
                          <a:cs typeface="Arial"/>
                        </a:rPr>
                        <a:t>3 x </a:t>
                      </a:r>
                      <a:r>
                        <a:rPr sz="800" spc="-5" dirty="0">
                          <a:latin typeface="Arial"/>
                          <a:cs typeface="Arial"/>
                        </a:rPr>
                        <a:t>16 </a:t>
                      </a:r>
                      <a:r>
                        <a:rPr sz="800" dirty="0">
                          <a:latin typeface="Arial"/>
                          <a:cs typeface="Arial"/>
                        </a:rPr>
                        <a:t>x </a:t>
                      </a:r>
                      <a:r>
                        <a:rPr sz="800" spc="-30" dirty="0">
                          <a:latin typeface="Arial"/>
                          <a:cs typeface="Arial"/>
                        </a:rPr>
                        <a:t>112 </a:t>
                      </a:r>
                      <a:r>
                        <a:rPr sz="800" dirty="0">
                          <a:latin typeface="Arial"/>
                          <a:cs typeface="Arial"/>
                        </a:rPr>
                        <a:t>x</a:t>
                      </a:r>
                      <a:r>
                        <a:rPr sz="800" spc="-45" dirty="0">
                          <a:latin typeface="Arial"/>
                          <a:cs typeface="Arial"/>
                        </a:rPr>
                        <a:t> </a:t>
                      </a:r>
                      <a:r>
                        <a:rPr sz="800" spc="-30" dirty="0">
                          <a:latin typeface="Arial"/>
                          <a:cs typeface="Arial"/>
                        </a:rPr>
                        <a:t>112</a:t>
                      </a:r>
                      <a:endParaRPr sz="800">
                        <a:latin typeface="Arial"/>
                        <a:cs typeface="Arial"/>
                      </a:endParaRPr>
                    </a:p>
                  </a:txBody>
                  <a:tcPr marL="0" marR="0" marT="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tcPr>
                </a:tc>
                <a:extLst>
                  <a:ext uri="{0D108BD9-81ED-4DB2-BD59-A6C34878D82A}">
                    <a16:rowId xmlns:a16="http://schemas.microsoft.com/office/drawing/2014/main" val="10001"/>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Conv1</a:t>
                      </a:r>
                      <a:r>
                        <a:rPr sz="800" spc="-3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R="79375" algn="r">
                        <a:lnSpc>
                          <a:spcPts val="1140"/>
                        </a:lnSpc>
                      </a:pPr>
                      <a:r>
                        <a:rPr sz="800" spc="-5" dirty="0">
                          <a:latin typeface="Arial"/>
                          <a:cs typeface="Arial"/>
                        </a:rPr>
                        <a:t>64 </a:t>
                      </a:r>
                      <a:r>
                        <a:rPr sz="800" dirty="0">
                          <a:latin typeface="Arial"/>
                          <a:cs typeface="Arial"/>
                        </a:rPr>
                        <a:t>x </a:t>
                      </a:r>
                      <a:r>
                        <a:rPr sz="800" spc="-5" dirty="0">
                          <a:latin typeface="Arial"/>
                          <a:cs typeface="Arial"/>
                        </a:rPr>
                        <a:t>16 </a:t>
                      </a:r>
                      <a:r>
                        <a:rPr sz="800" dirty="0">
                          <a:latin typeface="Arial"/>
                          <a:cs typeface="Arial"/>
                        </a:rPr>
                        <a:t>x </a:t>
                      </a:r>
                      <a:r>
                        <a:rPr sz="800" spc="-30" dirty="0">
                          <a:latin typeface="Arial"/>
                          <a:cs typeface="Arial"/>
                        </a:rPr>
                        <a:t>112 </a:t>
                      </a:r>
                      <a:r>
                        <a:rPr sz="800" dirty="0">
                          <a:latin typeface="Arial"/>
                          <a:cs typeface="Arial"/>
                        </a:rPr>
                        <a:t>x</a:t>
                      </a:r>
                      <a:r>
                        <a:rPr sz="800" spc="-65" dirty="0">
                          <a:latin typeface="Arial"/>
                          <a:cs typeface="Arial"/>
                        </a:rPr>
                        <a:t> </a:t>
                      </a:r>
                      <a:r>
                        <a:rPr sz="800" spc="-30" dirty="0">
                          <a:latin typeface="Arial"/>
                          <a:cs typeface="Arial"/>
                        </a:rPr>
                        <a:t>112</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2"/>
                  </a:ext>
                </a:extLst>
              </a:tr>
              <a:tr h="133612">
                <a:tc>
                  <a:txBody>
                    <a:bodyPr/>
                    <a:lstStyle/>
                    <a:p>
                      <a:pPr algn="ctr">
                        <a:lnSpc>
                          <a:spcPts val="1140"/>
                        </a:lnSpc>
                        <a:spcBef>
                          <a:spcPts val="160"/>
                        </a:spcBef>
                      </a:pPr>
                      <a:r>
                        <a:rPr sz="800" spc="-5" dirty="0">
                          <a:latin typeface="Arial"/>
                          <a:cs typeface="Arial"/>
                        </a:rPr>
                        <a:t>Pool1</a:t>
                      </a:r>
                      <a:r>
                        <a:rPr sz="800" spc="-30" dirty="0">
                          <a:latin typeface="Arial"/>
                          <a:cs typeface="Arial"/>
                        </a:rPr>
                        <a:t> </a:t>
                      </a:r>
                      <a:r>
                        <a:rPr sz="800" dirty="0">
                          <a:latin typeface="Arial"/>
                          <a:cs typeface="Arial"/>
                        </a:rPr>
                        <a:t>(1x2x2)</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147320">
                        <a:lnSpc>
                          <a:spcPts val="1140"/>
                        </a:lnSpc>
                        <a:spcBef>
                          <a:spcPts val="160"/>
                        </a:spcBef>
                      </a:pPr>
                      <a:r>
                        <a:rPr sz="800" spc="-5" dirty="0">
                          <a:latin typeface="Arial"/>
                          <a:cs typeface="Arial"/>
                        </a:rPr>
                        <a:t>64 </a:t>
                      </a:r>
                      <a:r>
                        <a:rPr sz="800" dirty="0">
                          <a:latin typeface="Arial"/>
                          <a:cs typeface="Arial"/>
                        </a:rPr>
                        <a:t>x </a:t>
                      </a:r>
                      <a:r>
                        <a:rPr sz="800" spc="-5" dirty="0">
                          <a:latin typeface="Arial"/>
                          <a:cs typeface="Arial"/>
                        </a:rPr>
                        <a:t>16 </a:t>
                      </a:r>
                      <a:r>
                        <a:rPr sz="800" dirty="0">
                          <a:latin typeface="Arial"/>
                          <a:cs typeface="Arial"/>
                        </a:rPr>
                        <a:t>x </a:t>
                      </a:r>
                      <a:r>
                        <a:rPr sz="800" spc="-5" dirty="0">
                          <a:latin typeface="Arial"/>
                          <a:cs typeface="Arial"/>
                        </a:rPr>
                        <a:t>56 </a:t>
                      </a:r>
                      <a:r>
                        <a:rPr sz="800" dirty="0">
                          <a:latin typeface="Arial"/>
                          <a:cs typeface="Arial"/>
                        </a:rPr>
                        <a:t>x</a:t>
                      </a:r>
                      <a:r>
                        <a:rPr sz="800" spc="-65" dirty="0">
                          <a:latin typeface="Arial"/>
                          <a:cs typeface="Arial"/>
                        </a:rPr>
                        <a:t> </a:t>
                      </a:r>
                      <a:r>
                        <a:rPr sz="800" spc="-5" dirty="0">
                          <a:latin typeface="Arial"/>
                          <a:cs typeface="Arial"/>
                        </a:rPr>
                        <a:t>56</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03"/>
                  </a:ext>
                </a:extLst>
              </a:tr>
              <a:tr h="227681">
                <a:tc>
                  <a:txBody>
                    <a:bodyPr/>
                    <a:lstStyle/>
                    <a:p>
                      <a:pPr>
                        <a:lnSpc>
                          <a:spcPct val="100000"/>
                        </a:lnSpc>
                      </a:pPr>
                      <a:endParaRPr sz="800">
                        <a:latin typeface="Times New Roman"/>
                        <a:cs typeface="Times New Roman"/>
                      </a:endParaRPr>
                    </a:p>
                    <a:p>
                      <a:pPr algn="ctr">
                        <a:lnSpc>
                          <a:spcPts val="1140"/>
                        </a:lnSpc>
                      </a:pPr>
                      <a:r>
                        <a:rPr sz="800" spc="-5" dirty="0">
                          <a:latin typeface="Arial"/>
                          <a:cs typeface="Arial"/>
                        </a:rPr>
                        <a:t>Conv2</a:t>
                      </a:r>
                      <a:r>
                        <a:rPr sz="800" spc="-30" dirty="0">
                          <a:latin typeface="Arial"/>
                          <a:cs typeface="Arial"/>
                        </a:rPr>
                        <a:t> </a:t>
                      </a:r>
                      <a:r>
                        <a:rPr sz="800" dirty="0">
                          <a:latin typeface="Arial"/>
                          <a:cs typeface="Arial"/>
                        </a:rPr>
                        <a:t>(3x3x3)</a:t>
                      </a:r>
                      <a:endParaRPr sz="800">
                        <a:latin typeface="Arial"/>
                        <a:cs typeface="Arial"/>
                      </a:endParaRPr>
                    </a:p>
                  </a:txBody>
                  <a:tcPr marL="0" marR="0" marT="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pPr>
                      <a:endParaRPr sz="800">
                        <a:latin typeface="Times New Roman"/>
                        <a:cs typeface="Times New Roman"/>
                      </a:endParaRPr>
                    </a:p>
                    <a:p>
                      <a:pPr marR="105410" algn="r">
                        <a:lnSpc>
                          <a:spcPts val="1140"/>
                        </a:lnSpc>
                      </a:pPr>
                      <a:r>
                        <a:rPr sz="800" spc="-5" dirty="0">
                          <a:latin typeface="Arial"/>
                          <a:cs typeface="Arial"/>
                        </a:rPr>
                        <a:t>128 </a:t>
                      </a:r>
                      <a:r>
                        <a:rPr sz="800" dirty="0">
                          <a:latin typeface="Arial"/>
                          <a:cs typeface="Arial"/>
                        </a:rPr>
                        <a:t>x </a:t>
                      </a:r>
                      <a:r>
                        <a:rPr sz="800" spc="-5" dirty="0">
                          <a:latin typeface="Arial"/>
                          <a:cs typeface="Arial"/>
                        </a:rPr>
                        <a:t>16 </a:t>
                      </a:r>
                      <a:r>
                        <a:rPr sz="800" dirty="0">
                          <a:latin typeface="Arial"/>
                          <a:cs typeface="Arial"/>
                        </a:rPr>
                        <a:t>x </a:t>
                      </a:r>
                      <a:r>
                        <a:rPr sz="800" spc="-5" dirty="0">
                          <a:latin typeface="Arial"/>
                          <a:cs typeface="Arial"/>
                        </a:rPr>
                        <a:t>56 </a:t>
                      </a:r>
                      <a:r>
                        <a:rPr sz="800" dirty="0">
                          <a:latin typeface="Arial"/>
                          <a:cs typeface="Arial"/>
                        </a:rPr>
                        <a:t>x</a:t>
                      </a:r>
                      <a:r>
                        <a:rPr sz="800" spc="-100" dirty="0">
                          <a:latin typeface="Arial"/>
                          <a:cs typeface="Arial"/>
                        </a:rPr>
                        <a:t> </a:t>
                      </a:r>
                      <a:r>
                        <a:rPr sz="800" spc="-5" dirty="0">
                          <a:latin typeface="Arial"/>
                          <a:cs typeface="Arial"/>
                        </a:rPr>
                        <a:t>56</a:t>
                      </a:r>
                      <a:endParaRPr sz="800">
                        <a:latin typeface="Arial"/>
                        <a:cs typeface="Arial"/>
                      </a:endParaRPr>
                    </a:p>
                  </a:txBody>
                  <a:tcPr marL="0" marR="0" marT="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4"/>
                  </a:ext>
                </a:extLst>
              </a:tr>
              <a:tr h="133612">
                <a:tc>
                  <a:txBody>
                    <a:bodyPr/>
                    <a:lstStyle/>
                    <a:p>
                      <a:pPr algn="ctr">
                        <a:lnSpc>
                          <a:spcPts val="1140"/>
                        </a:lnSpc>
                        <a:spcBef>
                          <a:spcPts val="160"/>
                        </a:spcBef>
                      </a:pPr>
                      <a:r>
                        <a:rPr sz="800" spc="-5" dirty="0">
                          <a:latin typeface="Arial"/>
                          <a:cs typeface="Arial"/>
                        </a:rPr>
                        <a:t>Pool2</a:t>
                      </a:r>
                      <a:r>
                        <a:rPr sz="800" spc="-30" dirty="0">
                          <a:latin typeface="Arial"/>
                          <a:cs typeface="Arial"/>
                        </a:rPr>
                        <a:t> </a:t>
                      </a:r>
                      <a:r>
                        <a:rPr sz="800" dirty="0">
                          <a:latin typeface="Arial"/>
                          <a:cs typeface="Arial"/>
                        </a:rPr>
                        <a:t>(2x2x2)</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147320">
                        <a:lnSpc>
                          <a:spcPts val="1140"/>
                        </a:lnSpc>
                        <a:spcBef>
                          <a:spcPts val="160"/>
                        </a:spcBef>
                      </a:pPr>
                      <a:r>
                        <a:rPr sz="800" spc="-5" dirty="0">
                          <a:latin typeface="Arial"/>
                          <a:cs typeface="Arial"/>
                        </a:rPr>
                        <a:t>128 </a:t>
                      </a:r>
                      <a:r>
                        <a:rPr sz="800" dirty="0">
                          <a:latin typeface="Arial"/>
                          <a:cs typeface="Arial"/>
                        </a:rPr>
                        <a:t>x 8 x </a:t>
                      </a:r>
                      <a:r>
                        <a:rPr sz="800" spc="-5" dirty="0">
                          <a:latin typeface="Arial"/>
                          <a:cs typeface="Arial"/>
                        </a:rPr>
                        <a:t>28 </a:t>
                      </a:r>
                      <a:r>
                        <a:rPr sz="800" dirty="0">
                          <a:latin typeface="Arial"/>
                          <a:cs typeface="Arial"/>
                        </a:rPr>
                        <a:t>x</a:t>
                      </a:r>
                      <a:r>
                        <a:rPr sz="800" spc="-75" dirty="0">
                          <a:latin typeface="Arial"/>
                          <a:cs typeface="Arial"/>
                        </a:rPr>
                        <a:t> </a:t>
                      </a:r>
                      <a:r>
                        <a:rPr sz="800" spc="-5" dirty="0">
                          <a:latin typeface="Arial"/>
                          <a:cs typeface="Arial"/>
                        </a:rPr>
                        <a:t>28</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05"/>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Conv3a</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147320">
                        <a:lnSpc>
                          <a:spcPts val="1140"/>
                        </a:lnSpc>
                      </a:pPr>
                      <a:r>
                        <a:rPr sz="800" spc="-5" dirty="0">
                          <a:latin typeface="Arial"/>
                          <a:cs typeface="Arial"/>
                        </a:rPr>
                        <a:t>256 </a:t>
                      </a:r>
                      <a:r>
                        <a:rPr sz="800" dirty="0">
                          <a:latin typeface="Arial"/>
                          <a:cs typeface="Arial"/>
                        </a:rPr>
                        <a:t>x 8 x </a:t>
                      </a:r>
                      <a:r>
                        <a:rPr sz="800" spc="-5" dirty="0">
                          <a:latin typeface="Arial"/>
                          <a:cs typeface="Arial"/>
                        </a:rPr>
                        <a:t>28 </a:t>
                      </a:r>
                      <a:r>
                        <a:rPr sz="800" dirty="0">
                          <a:latin typeface="Arial"/>
                          <a:cs typeface="Arial"/>
                        </a:rPr>
                        <a:t>x</a:t>
                      </a:r>
                      <a:r>
                        <a:rPr sz="800" spc="-75" dirty="0">
                          <a:latin typeface="Arial"/>
                          <a:cs typeface="Arial"/>
                        </a:rPr>
                        <a:t> </a:t>
                      </a:r>
                      <a:r>
                        <a:rPr sz="800" spc="-5" dirty="0">
                          <a:latin typeface="Arial"/>
                          <a:cs typeface="Arial"/>
                        </a:rPr>
                        <a:t>28</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6"/>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Conv3b</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147320">
                        <a:lnSpc>
                          <a:spcPts val="1140"/>
                        </a:lnSpc>
                      </a:pPr>
                      <a:r>
                        <a:rPr sz="800" spc="-5" dirty="0">
                          <a:latin typeface="Arial"/>
                          <a:cs typeface="Arial"/>
                        </a:rPr>
                        <a:t>256 </a:t>
                      </a:r>
                      <a:r>
                        <a:rPr sz="800" dirty="0">
                          <a:latin typeface="Arial"/>
                          <a:cs typeface="Arial"/>
                        </a:rPr>
                        <a:t>x 8 x </a:t>
                      </a:r>
                      <a:r>
                        <a:rPr sz="800" spc="-5" dirty="0">
                          <a:latin typeface="Arial"/>
                          <a:cs typeface="Arial"/>
                        </a:rPr>
                        <a:t>28 </a:t>
                      </a:r>
                      <a:r>
                        <a:rPr sz="800" dirty="0">
                          <a:latin typeface="Arial"/>
                          <a:cs typeface="Arial"/>
                        </a:rPr>
                        <a:t>x</a:t>
                      </a:r>
                      <a:r>
                        <a:rPr sz="800" spc="-75" dirty="0">
                          <a:latin typeface="Arial"/>
                          <a:cs typeface="Arial"/>
                        </a:rPr>
                        <a:t> </a:t>
                      </a:r>
                      <a:r>
                        <a:rPr sz="800" spc="-5" dirty="0">
                          <a:latin typeface="Arial"/>
                          <a:cs typeface="Arial"/>
                        </a:rPr>
                        <a:t>28</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7"/>
                  </a:ext>
                </a:extLst>
              </a:tr>
              <a:tr h="133612">
                <a:tc>
                  <a:txBody>
                    <a:bodyPr/>
                    <a:lstStyle/>
                    <a:p>
                      <a:pPr algn="ctr">
                        <a:lnSpc>
                          <a:spcPts val="1140"/>
                        </a:lnSpc>
                        <a:spcBef>
                          <a:spcPts val="160"/>
                        </a:spcBef>
                      </a:pPr>
                      <a:r>
                        <a:rPr sz="800" spc="-5" dirty="0">
                          <a:latin typeface="Arial"/>
                          <a:cs typeface="Arial"/>
                        </a:rPr>
                        <a:t>Pool3</a:t>
                      </a:r>
                      <a:r>
                        <a:rPr sz="800" spc="-30" dirty="0">
                          <a:latin typeface="Arial"/>
                          <a:cs typeface="Arial"/>
                        </a:rPr>
                        <a:t> </a:t>
                      </a:r>
                      <a:r>
                        <a:rPr sz="800" dirty="0">
                          <a:latin typeface="Arial"/>
                          <a:cs typeface="Arial"/>
                        </a:rPr>
                        <a:t>(2x2x2)</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147320">
                        <a:lnSpc>
                          <a:spcPts val="1140"/>
                        </a:lnSpc>
                        <a:spcBef>
                          <a:spcPts val="160"/>
                        </a:spcBef>
                      </a:pPr>
                      <a:r>
                        <a:rPr sz="800" spc="-5" dirty="0">
                          <a:latin typeface="Arial"/>
                          <a:cs typeface="Arial"/>
                        </a:rPr>
                        <a:t>256 </a:t>
                      </a:r>
                      <a:r>
                        <a:rPr sz="800" dirty="0">
                          <a:latin typeface="Arial"/>
                          <a:cs typeface="Arial"/>
                        </a:rPr>
                        <a:t>x 4 x </a:t>
                      </a:r>
                      <a:r>
                        <a:rPr sz="800" spc="-5" dirty="0">
                          <a:latin typeface="Arial"/>
                          <a:cs typeface="Arial"/>
                        </a:rPr>
                        <a:t>14 </a:t>
                      </a:r>
                      <a:r>
                        <a:rPr sz="800" dirty="0">
                          <a:latin typeface="Arial"/>
                          <a:cs typeface="Arial"/>
                        </a:rPr>
                        <a:t>x</a:t>
                      </a:r>
                      <a:r>
                        <a:rPr sz="800" spc="-75" dirty="0">
                          <a:latin typeface="Arial"/>
                          <a:cs typeface="Arial"/>
                        </a:rPr>
                        <a:t> </a:t>
                      </a:r>
                      <a:r>
                        <a:rPr sz="800" spc="-5" dirty="0">
                          <a:latin typeface="Arial"/>
                          <a:cs typeface="Arial"/>
                        </a:rPr>
                        <a:t>14</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08"/>
                  </a:ext>
                </a:extLst>
              </a:tr>
              <a:tr h="259001">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Conv4a</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147320">
                        <a:lnSpc>
                          <a:spcPts val="1140"/>
                        </a:lnSpc>
                      </a:pPr>
                      <a:r>
                        <a:rPr sz="800" spc="-5" dirty="0">
                          <a:latin typeface="Arial"/>
                          <a:cs typeface="Arial"/>
                        </a:rPr>
                        <a:t>512 </a:t>
                      </a:r>
                      <a:r>
                        <a:rPr sz="800" dirty="0">
                          <a:latin typeface="Arial"/>
                          <a:cs typeface="Arial"/>
                        </a:rPr>
                        <a:t>x 4 x </a:t>
                      </a:r>
                      <a:r>
                        <a:rPr sz="800" spc="-5" dirty="0">
                          <a:latin typeface="Arial"/>
                          <a:cs typeface="Arial"/>
                        </a:rPr>
                        <a:t>14 </a:t>
                      </a:r>
                      <a:r>
                        <a:rPr sz="800" dirty="0">
                          <a:latin typeface="Arial"/>
                          <a:cs typeface="Arial"/>
                        </a:rPr>
                        <a:t>x</a:t>
                      </a:r>
                      <a:r>
                        <a:rPr sz="800" spc="-75" dirty="0">
                          <a:latin typeface="Arial"/>
                          <a:cs typeface="Arial"/>
                        </a:rPr>
                        <a:t> </a:t>
                      </a:r>
                      <a:r>
                        <a:rPr sz="800" spc="-5" dirty="0">
                          <a:latin typeface="Arial"/>
                          <a:cs typeface="Arial"/>
                        </a:rPr>
                        <a:t>14</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09"/>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Conv4b</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147320">
                        <a:lnSpc>
                          <a:spcPts val="1140"/>
                        </a:lnSpc>
                      </a:pPr>
                      <a:r>
                        <a:rPr sz="800" spc="-5" dirty="0">
                          <a:latin typeface="Arial"/>
                          <a:cs typeface="Arial"/>
                        </a:rPr>
                        <a:t>512 </a:t>
                      </a:r>
                      <a:r>
                        <a:rPr sz="800" dirty="0">
                          <a:latin typeface="Arial"/>
                          <a:cs typeface="Arial"/>
                        </a:rPr>
                        <a:t>x 4 x </a:t>
                      </a:r>
                      <a:r>
                        <a:rPr sz="800" spc="-5" dirty="0">
                          <a:latin typeface="Arial"/>
                          <a:cs typeface="Arial"/>
                        </a:rPr>
                        <a:t>14 </a:t>
                      </a:r>
                      <a:r>
                        <a:rPr sz="800" dirty="0">
                          <a:latin typeface="Arial"/>
                          <a:cs typeface="Arial"/>
                        </a:rPr>
                        <a:t>x</a:t>
                      </a:r>
                      <a:r>
                        <a:rPr sz="800" spc="-75" dirty="0">
                          <a:latin typeface="Arial"/>
                          <a:cs typeface="Arial"/>
                        </a:rPr>
                        <a:t> </a:t>
                      </a:r>
                      <a:r>
                        <a:rPr sz="800" spc="-5" dirty="0">
                          <a:latin typeface="Arial"/>
                          <a:cs typeface="Arial"/>
                        </a:rPr>
                        <a:t>14</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10"/>
                  </a:ext>
                </a:extLst>
              </a:tr>
              <a:tr h="133612">
                <a:tc>
                  <a:txBody>
                    <a:bodyPr/>
                    <a:lstStyle/>
                    <a:p>
                      <a:pPr algn="ctr">
                        <a:lnSpc>
                          <a:spcPts val="1140"/>
                        </a:lnSpc>
                        <a:spcBef>
                          <a:spcPts val="160"/>
                        </a:spcBef>
                      </a:pPr>
                      <a:r>
                        <a:rPr sz="800" spc="-5" dirty="0">
                          <a:latin typeface="Arial"/>
                          <a:cs typeface="Arial"/>
                        </a:rPr>
                        <a:t>Pool4</a:t>
                      </a:r>
                      <a:r>
                        <a:rPr sz="800" spc="-30" dirty="0">
                          <a:latin typeface="Arial"/>
                          <a:cs typeface="Arial"/>
                        </a:rPr>
                        <a:t> </a:t>
                      </a:r>
                      <a:r>
                        <a:rPr sz="800" dirty="0">
                          <a:latin typeface="Arial"/>
                          <a:cs typeface="Arial"/>
                        </a:rPr>
                        <a:t>(2x2x2)</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218440">
                        <a:lnSpc>
                          <a:spcPts val="1140"/>
                        </a:lnSpc>
                        <a:spcBef>
                          <a:spcPts val="160"/>
                        </a:spcBef>
                      </a:pPr>
                      <a:r>
                        <a:rPr sz="800" spc="-5" dirty="0">
                          <a:latin typeface="Arial"/>
                          <a:cs typeface="Arial"/>
                        </a:rPr>
                        <a:t>512 </a:t>
                      </a:r>
                      <a:r>
                        <a:rPr sz="800" dirty="0">
                          <a:latin typeface="Arial"/>
                          <a:cs typeface="Arial"/>
                        </a:rPr>
                        <a:t>x 2 x 7 x</a:t>
                      </a:r>
                      <a:r>
                        <a:rPr sz="800" spc="-75" dirty="0">
                          <a:latin typeface="Arial"/>
                          <a:cs typeface="Arial"/>
                        </a:rPr>
                        <a:t> </a:t>
                      </a:r>
                      <a:r>
                        <a:rPr sz="800" dirty="0">
                          <a:latin typeface="Arial"/>
                          <a:cs typeface="Arial"/>
                        </a:rPr>
                        <a:t>7</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11"/>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Conv5a</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218440">
                        <a:lnSpc>
                          <a:spcPts val="1140"/>
                        </a:lnSpc>
                      </a:pPr>
                      <a:r>
                        <a:rPr sz="800" spc="-5" dirty="0">
                          <a:latin typeface="Arial"/>
                          <a:cs typeface="Arial"/>
                        </a:rPr>
                        <a:t>512 </a:t>
                      </a:r>
                      <a:r>
                        <a:rPr sz="800" dirty="0">
                          <a:latin typeface="Arial"/>
                          <a:cs typeface="Arial"/>
                        </a:rPr>
                        <a:t>x 2 x 7 x</a:t>
                      </a:r>
                      <a:r>
                        <a:rPr sz="800" spc="-75" dirty="0">
                          <a:latin typeface="Arial"/>
                          <a:cs typeface="Arial"/>
                        </a:rPr>
                        <a:t> </a:t>
                      </a:r>
                      <a:r>
                        <a:rPr sz="800" dirty="0">
                          <a:latin typeface="Arial"/>
                          <a:cs typeface="Arial"/>
                        </a:rPr>
                        <a:t>7</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12"/>
                  </a:ext>
                </a:extLst>
              </a:tr>
              <a:tr h="258993">
                <a:tc>
                  <a:txBody>
                    <a:bodyPr/>
                    <a:lstStyle/>
                    <a:p>
                      <a:pPr>
                        <a:lnSpc>
                          <a:spcPct val="100000"/>
                        </a:lnSpc>
                        <a:spcBef>
                          <a:spcPts val="40"/>
                        </a:spcBef>
                      </a:pPr>
                      <a:endParaRPr sz="900">
                        <a:latin typeface="Times New Roman"/>
                        <a:cs typeface="Times New Roman"/>
                      </a:endParaRPr>
                    </a:p>
                    <a:p>
                      <a:pPr algn="ctr">
                        <a:lnSpc>
                          <a:spcPts val="1140"/>
                        </a:lnSpc>
                      </a:pPr>
                      <a:r>
                        <a:rPr sz="800" spc="-5" dirty="0">
                          <a:latin typeface="Arial"/>
                          <a:cs typeface="Arial"/>
                        </a:rPr>
                        <a:t>Conv5b</a:t>
                      </a:r>
                      <a:r>
                        <a:rPr sz="800" spc="-40" dirty="0">
                          <a:latin typeface="Arial"/>
                          <a:cs typeface="Arial"/>
                        </a:rPr>
                        <a:t> </a:t>
                      </a:r>
                      <a:r>
                        <a:rPr sz="800" dirty="0">
                          <a:latin typeface="Arial"/>
                          <a:cs typeface="Arial"/>
                        </a:rPr>
                        <a:t>(3x3x3)</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tc>
                  <a:txBody>
                    <a:bodyPr/>
                    <a:lstStyle/>
                    <a:p>
                      <a:pPr>
                        <a:lnSpc>
                          <a:spcPct val="100000"/>
                        </a:lnSpc>
                        <a:spcBef>
                          <a:spcPts val="40"/>
                        </a:spcBef>
                      </a:pPr>
                      <a:endParaRPr sz="900">
                        <a:latin typeface="Times New Roman"/>
                        <a:cs typeface="Times New Roman"/>
                      </a:endParaRPr>
                    </a:p>
                    <a:p>
                      <a:pPr marL="218440">
                        <a:lnSpc>
                          <a:spcPts val="1140"/>
                        </a:lnSpc>
                      </a:pPr>
                      <a:r>
                        <a:rPr sz="800" spc="-5" dirty="0">
                          <a:latin typeface="Arial"/>
                          <a:cs typeface="Arial"/>
                        </a:rPr>
                        <a:t>512 </a:t>
                      </a:r>
                      <a:r>
                        <a:rPr sz="800" dirty="0">
                          <a:latin typeface="Arial"/>
                          <a:cs typeface="Arial"/>
                        </a:rPr>
                        <a:t>x 2 x 7 x</a:t>
                      </a:r>
                      <a:r>
                        <a:rPr sz="800" spc="-75" dirty="0">
                          <a:latin typeface="Arial"/>
                          <a:cs typeface="Arial"/>
                        </a:rPr>
                        <a:t> </a:t>
                      </a:r>
                      <a:r>
                        <a:rPr sz="800" dirty="0">
                          <a:latin typeface="Arial"/>
                          <a:cs typeface="Arial"/>
                        </a:rPr>
                        <a:t>7</a:t>
                      </a:r>
                      <a:endParaRPr sz="800">
                        <a:latin typeface="Arial"/>
                        <a:cs typeface="Arial"/>
                      </a:endParaRPr>
                    </a:p>
                  </a:txBody>
                  <a:tcPr marL="0" marR="0" marT="381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F6EBD4"/>
                    </a:solidFill>
                  </a:tcPr>
                </a:tc>
                <a:extLst>
                  <a:ext uri="{0D108BD9-81ED-4DB2-BD59-A6C34878D82A}">
                    <a16:rowId xmlns:a16="http://schemas.microsoft.com/office/drawing/2014/main" val="10013"/>
                  </a:ext>
                </a:extLst>
              </a:tr>
              <a:tr h="133612">
                <a:tc>
                  <a:txBody>
                    <a:bodyPr/>
                    <a:lstStyle/>
                    <a:p>
                      <a:pPr algn="ctr">
                        <a:lnSpc>
                          <a:spcPts val="1140"/>
                        </a:lnSpc>
                        <a:spcBef>
                          <a:spcPts val="160"/>
                        </a:spcBef>
                      </a:pPr>
                      <a:r>
                        <a:rPr sz="800" spc="-5" dirty="0">
                          <a:latin typeface="Arial"/>
                          <a:cs typeface="Arial"/>
                        </a:rPr>
                        <a:t>Pool5</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tc>
                  <a:txBody>
                    <a:bodyPr/>
                    <a:lstStyle/>
                    <a:p>
                      <a:pPr marL="218440">
                        <a:lnSpc>
                          <a:spcPts val="1140"/>
                        </a:lnSpc>
                        <a:spcBef>
                          <a:spcPts val="160"/>
                        </a:spcBef>
                      </a:pPr>
                      <a:r>
                        <a:rPr sz="800" spc="-5" dirty="0">
                          <a:latin typeface="Arial"/>
                          <a:cs typeface="Arial"/>
                        </a:rPr>
                        <a:t>512 </a:t>
                      </a:r>
                      <a:r>
                        <a:rPr sz="800" dirty="0">
                          <a:latin typeface="Arial"/>
                          <a:cs typeface="Arial"/>
                        </a:rPr>
                        <a:t>x 1 x 3 x</a:t>
                      </a:r>
                      <a:r>
                        <a:rPr sz="800" spc="-75" dirty="0">
                          <a:latin typeface="Arial"/>
                          <a:cs typeface="Arial"/>
                        </a:rPr>
                        <a:t> </a:t>
                      </a:r>
                      <a:r>
                        <a:rPr sz="800" dirty="0">
                          <a:latin typeface="Arial"/>
                          <a:cs typeface="Arial"/>
                        </a:rPr>
                        <a:t>3</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D4E4F2"/>
                    </a:solidFill>
                  </a:tcPr>
                </a:tc>
                <a:extLst>
                  <a:ext uri="{0D108BD9-81ED-4DB2-BD59-A6C34878D82A}">
                    <a16:rowId xmlns:a16="http://schemas.microsoft.com/office/drawing/2014/main" val="10014"/>
                  </a:ext>
                </a:extLst>
              </a:tr>
              <a:tr h="133612">
                <a:tc>
                  <a:txBody>
                    <a:bodyPr/>
                    <a:lstStyle/>
                    <a:p>
                      <a:pPr algn="ctr">
                        <a:lnSpc>
                          <a:spcPts val="1140"/>
                        </a:lnSpc>
                        <a:spcBef>
                          <a:spcPts val="160"/>
                        </a:spcBef>
                      </a:pPr>
                      <a:r>
                        <a:rPr sz="800" spc="-5" dirty="0">
                          <a:latin typeface="Arial"/>
                          <a:cs typeface="Arial"/>
                        </a:rPr>
                        <a:t>FC6</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tc>
                  <a:txBody>
                    <a:bodyPr/>
                    <a:lstStyle/>
                    <a:p>
                      <a:pPr algn="ctr">
                        <a:lnSpc>
                          <a:spcPts val="1140"/>
                        </a:lnSpc>
                        <a:spcBef>
                          <a:spcPts val="160"/>
                        </a:spcBef>
                      </a:pPr>
                      <a:r>
                        <a:rPr sz="800" spc="-5" dirty="0">
                          <a:latin typeface="Arial"/>
                          <a:cs typeface="Arial"/>
                        </a:rPr>
                        <a:t>4096</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extLst>
                  <a:ext uri="{0D108BD9-81ED-4DB2-BD59-A6C34878D82A}">
                    <a16:rowId xmlns:a16="http://schemas.microsoft.com/office/drawing/2014/main" val="10015"/>
                  </a:ext>
                </a:extLst>
              </a:tr>
              <a:tr h="133612">
                <a:tc>
                  <a:txBody>
                    <a:bodyPr/>
                    <a:lstStyle/>
                    <a:p>
                      <a:pPr algn="ctr">
                        <a:lnSpc>
                          <a:spcPts val="1140"/>
                        </a:lnSpc>
                        <a:spcBef>
                          <a:spcPts val="160"/>
                        </a:spcBef>
                      </a:pPr>
                      <a:r>
                        <a:rPr sz="800" spc="-5" dirty="0">
                          <a:latin typeface="Arial"/>
                          <a:cs typeface="Arial"/>
                        </a:rPr>
                        <a:t>FC7</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tc>
                  <a:txBody>
                    <a:bodyPr/>
                    <a:lstStyle/>
                    <a:p>
                      <a:pPr algn="ctr">
                        <a:lnSpc>
                          <a:spcPts val="1140"/>
                        </a:lnSpc>
                        <a:spcBef>
                          <a:spcPts val="160"/>
                        </a:spcBef>
                      </a:pPr>
                      <a:r>
                        <a:rPr sz="800" spc="-5" dirty="0">
                          <a:latin typeface="Arial"/>
                          <a:cs typeface="Arial"/>
                        </a:rPr>
                        <a:t>4096</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extLst>
                  <a:ext uri="{0D108BD9-81ED-4DB2-BD59-A6C34878D82A}">
                    <a16:rowId xmlns:a16="http://schemas.microsoft.com/office/drawing/2014/main" val="10016"/>
                  </a:ext>
                </a:extLst>
              </a:tr>
              <a:tr h="133612">
                <a:tc>
                  <a:txBody>
                    <a:bodyPr/>
                    <a:lstStyle/>
                    <a:p>
                      <a:pPr algn="ctr">
                        <a:lnSpc>
                          <a:spcPts val="1140"/>
                        </a:lnSpc>
                        <a:spcBef>
                          <a:spcPts val="160"/>
                        </a:spcBef>
                      </a:pPr>
                      <a:r>
                        <a:rPr sz="800" spc="-5" dirty="0">
                          <a:latin typeface="Arial"/>
                          <a:cs typeface="Arial"/>
                        </a:rPr>
                        <a:t>FC8</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tc>
                  <a:txBody>
                    <a:bodyPr/>
                    <a:lstStyle/>
                    <a:p>
                      <a:pPr algn="ctr">
                        <a:lnSpc>
                          <a:spcPts val="1140"/>
                        </a:lnSpc>
                        <a:spcBef>
                          <a:spcPts val="160"/>
                        </a:spcBef>
                      </a:pPr>
                      <a:r>
                        <a:rPr sz="800" dirty="0">
                          <a:latin typeface="Arial"/>
                          <a:cs typeface="Arial"/>
                        </a:rPr>
                        <a:t>C</a:t>
                      </a:r>
                      <a:endParaRPr sz="800">
                        <a:latin typeface="Arial"/>
                        <a:cs typeface="Arial"/>
                      </a:endParaRPr>
                    </a:p>
                  </a:txBody>
                  <a:tcPr marL="0" marR="0" marT="15240" marB="0">
                    <a:lnL w="9525">
                      <a:solidFill>
                        <a:srgbClr val="CCCCCC"/>
                      </a:solidFill>
                      <a:prstDash val="solid"/>
                    </a:lnL>
                    <a:lnR w="9525">
                      <a:solidFill>
                        <a:srgbClr val="CCCCCC"/>
                      </a:solidFill>
                      <a:prstDash val="solid"/>
                    </a:lnR>
                    <a:lnT w="9525">
                      <a:solidFill>
                        <a:srgbClr val="CCCCCC"/>
                      </a:solidFill>
                      <a:prstDash val="solid"/>
                    </a:lnT>
                    <a:lnB w="9525">
                      <a:solidFill>
                        <a:srgbClr val="CCCCCC"/>
                      </a:solidFill>
                      <a:prstDash val="solid"/>
                    </a:lnB>
                    <a:solidFill>
                      <a:srgbClr val="EFCFCF"/>
                    </a:solidFill>
                  </a:tcPr>
                </a:tc>
                <a:extLst>
                  <a:ext uri="{0D108BD9-81ED-4DB2-BD59-A6C34878D82A}">
                    <a16:rowId xmlns:a16="http://schemas.microsoft.com/office/drawing/2014/main" val="10017"/>
                  </a:ext>
                </a:extLst>
              </a:tr>
            </a:tbl>
          </a:graphicData>
        </a:graphic>
      </p:graphicFrame>
      <p:sp>
        <p:nvSpPr>
          <p:cNvPr id="4" name="object 4"/>
          <p:cNvSpPr txBox="1"/>
          <p:nvPr/>
        </p:nvSpPr>
        <p:spPr>
          <a:xfrm>
            <a:off x="457200" y="1282446"/>
            <a:ext cx="3608167" cy="1625445"/>
          </a:xfrm>
          <a:prstGeom prst="rect">
            <a:avLst/>
          </a:prstGeom>
        </p:spPr>
        <p:txBody>
          <a:bodyPr vert="horz" wrap="square" lIns="0" tIns="9525" rIns="0" bIns="0" rtlCol="0">
            <a:spAutoFit/>
          </a:bodyPr>
          <a:lstStyle/>
          <a:p>
            <a:pPr marL="9525" marR="86678">
              <a:spcBef>
                <a:spcPts val="75"/>
              </a:spcBef>
            </a:pPr>
            <a:r>
              <a:rPr sz="1500" spc="-4" dirty="0">
                <a:solidFill>
                  <a:prstClr val="black"/>
                </a:solidFill>
              </a:rPr>
              <a:t>3D CNN that uses all 3x3x3 </a:t>
            </a:r>
            <a:r>
              <a:rPr sz="1500" dirty="0">
                <a:solidFill>
                  <a:prstClr val="black"/>
                </a:solidFill>
              </a:rPr>
              <a:t>conv  </a:t>
            </a:r>
            <a:r>
              <a:rPr sz="1500" spc="-4" dirty="0">
                <a:solidFill>
                  <a:prstClr val="black"/>
                </a:solidFill>
              </a:rPr>
              <a:t>and 2x2x2</a:t>
            </a:r>
            <a:r>
              <a:rPr sz="1500" spc="-11" dirty="0">
                <a:solidFill>
                  <a:prstClr val="black"/>
                </a:solidFill>
              </a:rPr>
              <a:t> </a:t>
            </a:r>
            <a:r>
              <a:rPr sz="1500" spc="-4" dirty="0">
                <a:solidFill>
                  <a:prstClr val="black"/>
                </a:solidFill>
              </a:rPr>
              <a:t>pooling</a:t>
            </a:r>
            <a:endParaRPr sz="1500" dirty="0">
              <a:solidFill>
                <a:prstClr val="black"/>
              </a:solidFill>
            </a:endParaRPr>
          </a:p>
          <a:p>
            <a:pPr marL="9525"/>
            <a:r>
              <a:rPr sz="1500" dirty="0">
                <a:solidFill>
                  <a:prstClr val="black"/>
                </a:solidFill>
              </a:rPr>
              <a:t>(except </a:t>
            </a:r>
            <a:r>
              <a:rPr sz="1500" spc="-4" dirty="0">
                <a:solidFill>
                  <a:prstClr val="black"/>
                </a:solidFill>
              </a:rPr>
              <a:t>Pool1 which is</a:t>
            </a:r>
            <a:r>
              <a:rPr sz="1500" spc="-34" dirty="0">
                <a:solidFill>
                  <a:prstClr val="black"/>
                </a:solidFill>
              </a:rPr>
              <a:t> </a:t>
            </a:r>
            <a:r>
              <a:rPr sz="1500" spc="-4" dirty="0">
                <a:solidFill>
                  <a:prstClr val="black"/>
                </a:solidFill>
              </a:rPr>
              <a:t>1x2x2)</a:t>
            </a:r>
            <a:endParaRPr sz="1500" dirty="0">
              <a:solidFill>
                <a:prstClr val="black"/>
              </a:solidFill>
            </a:endParaRPr>
          </a:p>
          <a:p>
            <a:pPr>
              <a:spcBef>
                <a:spcPts val="23"/>
              </a:spcBef>
            </a:pPr>
            <a:endParaRPr sz="1500" dirty="0">
              <a:solidFill>
                <a:prstClr val="black"/>
              </a:solidFill>
            </a:endParaRPr>
          </a:p>
          <a:p>
            <a:pPr marL="9525" marR="3810"/>
            <a:r>
              <a:rPr sz="1500" spc="-4" dirty="0">
                <a:solidFill>
                  <a:prstClr val="black"/>
                </a:solidFill>
              </a:rPr>
              <a:t>Released </a:t>
            </a:r>
            <a:r>
              <a:rPr sz="1500" dirty="0">
                <a:solidFill>
                  <a:prstClr val="black"/>
                </a:solidFill>
              </a:rPr>
              <a:t>model </a:t>
            </a:r>
            <a:r>
              <a:rPr sz="1500" spc="-4" dirty="0">
                <a:solidFill>
                  <a:prstClr val="black"/>
                </a:solidFill>
              </a:rPr>
              <a:t>pretrained on  Sports-1M: </a:t>
            </a:r>
            <a:r>
              <a:rPr sz="1500" dirty="0">
                <a:solidFill>
                  <a:prstClr val="black"/>
                </a:solidFill>
              </a:rPr>
              <a:t>Many </a:t>
            </a:r>
            <a:r>
              <a:rPr sz="1500" spc="-4" dirty="0">
                <a:solidFill>
                  <a:prstClr val="black"/>
                </a:solidFill>
              </a:rPr>
              <a:t>people used</a:t>
            </a:r>
            <a:r>
              <a:rPr sz="1500" spc="-75" dirty="0">
                <a:solidFill>
                  <a:prstClr val="black"/>
                </a:solidFill>
              </a:rPr>
              <a:t> </a:t>
            </a:r>
            <a:r>
              <a:rPr sz="1500" spc="-4" dirty="0">
                <a:solidFill>
                  <a:prstClr val="black"/>
                </a:solidFill>
              </a:rPr>
              <a:t>this  as </a:t>
            </a:r>
            <a:r>
              <a:rPr sz="1500" dirty="0">
                <a:solidFill>
                  <a:prstClr val="black"/>
                </a:solidFill>
              </a:rPr>
              <a:t>a video </a:t>
            </a:r>
            <a:r>
              <a:rPr sz="1500" spc="-4" dirty="0">
                <a:solidFill>
                  <a:prstClr val="black"/>
                </a:solidFill>
              </a:rPr>
              <a:t>feature</a:t>
            </a:r>
            <a:r>
              <a:rPr sz="1500" spc="-30" dirty="0">
                <a:solidFill>
                  <a:prstClr val="black"/>
                </a:solidFill>
              </a:rPr>
              <a:t> </a:t>
            </a:r>
            <a:r>
              <a:rPr sz="1500" spc="-4" dirty="0">
                <a:solidFill>
                  <a:prstClr val="black"/>
                </a:solidFill>
              </a:rPr>
              <a:t>extractor</a:t>
            </a:r>
            <a:endParaRPr sz="1500" dirty="0">
              <a:solidFill>
                <a:prstClr val="black"/>
              </a:solidFill>
            </a:endParaRPr>
          </a:p>
        </p:txBody>
      </p:sp>
      <p:sp>
        <p:nvSpPr>
          <p:cNvPr id="11" name="object 33">
            <a:extLst>
              <a:ext uri="{FF2B5EF4-FFF2-40B4-BE49-F238E27FC236}">
                <a16:creationId xmlns:a16="http://schemas.microsoft.com/office/drawing/2014/main" id="{799FC1B5-6627-B285-2042-4612D99EB458}"/>
              </a:ext>
            </a:extLst>
          </p:cNvPr>
          <p:cNvSpPr txBox="1"/>
          <p:nvPr/>
        </p:nvSpPr>
        <p:spPr>
          <a:xfrm>
            <a:off x="5657850" y="4524079"/>
            <a:ext cx="2481390" cy="253274"/>
          </a:xfrm>
          <a:prstGeom prst="rect">
            <a:avLst/>
          </a:prstGeom>
        </p:spPr>
        <p:txBody>
          <a:bodyPr vert="horz" wrap="square" lIns="0" tIns="9525" rIns="0" bIns="0" rtlCol="0">
            <a:spAutoFit/>
          </a:bodyPr>
          <a:lstStyle/>
          <a:p>
            <a:pPr marL="9525">
              <a:spcBef>
                <a:spcPts val="75"/>
              </a:spcBef>
            </a:pPr>
            <a:r>
              <a:rPr sz="750" spc="-4" dirty="0"/>
              <a:t>Slide </a:t>
            </a:r>
            <a:r>
              <a:rPr sz="750" dirty="0"/>
              <a:t>credit: </a:t>
            </a:r>
            <a:r>
              <a:rPr lang="it-IT" sz="750" spc="-4" dirty="0"/>
              <a:t>Fei-Fei Li, </a:t>
            </a:r>
            <a:r>
              <a:rPr lang="it-IT" sz="750" spc="-19" dirty="0"/>
              <a:t>Yunzhu </a:t>
            </a:r>
            <a:r>
              <a:rPr lang="it-IT" sz="750" spc="-4" dirty="0"/>
              <a:t>Li, Ruohan</a:t>
            </a:r>
            <a:r>
              <a:rPr lang="it-IT" sz="750" spc="-53" dirty="0"/>
              <a:t> </a:t>
            </a:r>
            <a:r>
              <a:rPr lang="it-IT" sz="750" spc="-4" dirty="0"/>
              <a:t>Gao</a:t>
            </a:r>
          </a:p>
          <a:p>
            <a:pPr marL="9525">
              <a:spcBef>
                <a:spcPts val="75"/>
              </a:spcBef>
            </a:pPr>
            <a:endParaRPr sz="750" dirty="0"/>
          </a:p>
        </p:txBody>
      </p:sp>
      <p:sp>
        <p:nvSpPr>
          <p:cNvPr id="2" name="Slide Number Placeholder 3">
            <a:extLst>
              <a:ext uri="{FF2B5EF4-FFF2-40B4-BE49-F238E27FC236}">
                <a16:creationId xmlns:a16="http://schemas.microsoft.com/office/drawing/2014/main" id="{A436C3AB-67F7-35DA-6CDA-F7976A8B654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113</a:t>
            </a:fld>
            <a:endParaRPr lang="en-US" sz="1600">
              <a:solidFill>
                <a:schemeClr val="bg1"/>
              </a:solidFill>
            </a:endParaRPr>
          </a:p>
        </p:txBody>
      </p:sp>
      <p:pic>
        <p:nvPicPr>
          <p:cNvPr id="6" name="Picture 2" descr="Project Jupyter - Wikipedia">
            <a:extLst>
              <a:ext uri="{FF2B5EF4-FFF2-40B4-BE49-F238E27FC236}">
                <a16:creationId xmlns:a16="http://schemas.microsoft.com/office/drawing/2014/main" id="{BCD4D6E4-3ABD-4C3B-E8AB-8CD7CF277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465" y="3301107"/>
            <a:ext cx="1114066" cy="12961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17CE8C-075C-4CF9-A37A-CC71B9779605}"/>
              </a:ext>
            </a:extLst>
          </p:cNvPr>
          <p:cNvSpPr txBox="1"/>
          <p:nvPr/>
        </p:nvSpPr>
        <p:spPr>
          <a:xfrm>
            <a:off x="2610061" y="2907891"/>
            <a:ext cx="1059906" cy="307777"/>
          </a:xfrm>
          <a:prstGeom prst="rect">
            <a:avLst/>
          </a:prstGeom>
          <a:noFill/>
        </p:spPr>
        <p:txBody>
          <a:bodyPr wrap="none" rtlCol="0">
            <a:spAutoFit/>
          </a:bodyPr>
          <a:lstStyle/>
          <a:p>
            <a:r>
              <a:rPr lang="en-US" dirty="0">
                <a:solidFill>
                  <a:srgbClr val="FF0000"/>
                </a:solidFill>
              </a:rPr>
              <a:t>See on </a:t>
            </a:r>
            <a:r>
              <a:rPr lang="en-US" dirty="0">
                <a:solidFill>
                  <a:srgbClr val="FF0000"/>
                </a:solidFill>
                <a:hlinkClick r:id="rId3"/>
              </a:rPr>
              <a:t>our</a:t>
            </a:r>
            <a:endParaRPr lang="en-US" dirty="0">
              <a:solidFill>
                <a:srgbClr val="FF0000"/>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53473" y="1256005"/>
            <a:ext cx="4837040" cy="2631482"/>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 name="object 3"/>
          <p:cNvSpPr txBox="1"/>
          <p:nvPr/>
        </p:nvSpPr>
        <p:spPr>
          <a:xfrm>
            <a:off x="1140104" y="4743450"/>
            <a:ext cx="2502694" cy="78868"/>
          </a:xfrm>
          <a:prstGeom prst="rect">
            <a:avLst/>
          </a:prstGeom>
        </p:spPr>
        <p:txBody>
          <a:bodyPr vert="horz" wrap="square" lIns="0" tIns="9525" rIns="0" bIns="0" rtlCol="0">
            <a:spAutoFit/>
          </a:bodyPr>
          <a:lstStyle/>
          <a:p>
            <a:pPr marL="9525">
              <a:spcBef>
                <a:spcPts val="75"/>
              </a:spcBef>
            </a:pPr>
            <a:r>
              <a:rPr sz="450" spc="-4" dirty="0">
                <a:solidFill>
                  <a:prstClr val="black"/>
                </a:solidFill>
              </a:rPr>
              <a:t>Karpathy et al, </a:t>
            </a:r>
            <a:r>
              <a:rPr sz="450" dirty="0">
                <a:solidFill>
                  <a:prstClr val="black"/>
                </a:solidFill>
              </a:rPr>
              <a:t>“Large-scale </a:t>
            </a:r>
            <a:r>
              <a:rPr sz="450" spc="-8" dirty="0">
                <a:solidFill>
                  <a:prstClr val="black"/>
                </a:solidFill>
              </a:rPr>
              <a:t>Video </a:t>
            </a:r>
            <a:r>
              <a:rPr sz="450" spc="-4" dirty="0">
                <a:solidFill>
                  <a:prstClr val="black"/>
                </a:solidFill>
              </a:rPr>
              <a:t>Classification with Convolutional Neural Networks”, CVPR</a:t>
            </a:r>
            <a:r>
              <a:rPr sz="450" spc="-26" dirty="0">
                <a:solidFill>
                  <a:prstClr val="black"/>
                </a:solidFill>
              </a:rPr>
              <a:t> </a:t>
            </a:r>
            <a:r>
              <a:rPr sz="450" spc="-4" dirty="0">
                <a:solidFill>
                  <a:prstClr val="black"/>
                </a:solidFill>
              </a:rPr>
              <a:t>2014</a:t>
            </a:r>
            <a:endParaRPr sz="450">
              <a:solidFill>
                <a:prstClr val="black"/>
              </a:solidFill>
            </a:endParaRPr>
          </a:p>
        </p:txBody>
      </p:sp>
      <p:sp>
        <p:nvSpPr>
          <p:cNvPr id="5" name="object 5"/>
          <p:cNvSpPr txBox="1"/>
          <p:nvPr/>
        </p:nvSpPr>
        <p:spPr>
          <a:xfrm>
            <a:off x="6677721" y="4815792"/>
            <a:ext cx="2103814" cy="231313"/>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r>
              <a:rPr sz="1500" spc="-41" dirty="0">
                <a:solidFill>
                  <a:srgbClr val="FFFFFF"/>
                </a:solidFill>
              </a:rPr>
              <a:t> </a:t>
            </a:r>
            <a:r>
              <a:rPr sz="1500" spc="-4" dirty="0">
                <a:solidFill>
                  <a:srgbClr val="FFFFFF"/>
                </a:solidFill>
              </a:rPr>
              <a:t>2023</a:t>
            </a:r>
            <a:endParaRPr sz="1500" dirty="0">
              <a:solidFill>
                <a:prstClr val="black"/>
              </a:solidFill>
            </a:endParaRPr>
          </a:p>
        </p:txBody>
      </p:sp>
      <p:sp>
        <p:nvSpPr>
          <p:cNvPr id="6" name="object 6"/>
          <p:cNvSpPr txBox="1"/>
          <p:nvPr/>
        </p:nvSpPr>
        <p:spPr>
          <a:xfrm>
            <a:off x="1140104" y="4817443"/>
            <a:ext cx="2322671" cy="73097"/>
          </a:xfrm>
          <a:prstGeom prst="rect">
            <a:avLst/>
          </a:prstGeom>
        </p:spPr>
        <p:txBody>
          <a:bodyPr vert="horz" wrap="square" lIns="0" tIns="3810" rIns="0" bIns="0" rtlCol="0">
            <a:spAutoFit/>
          </a:bodyPr>
          <a:lstStyle/>
          <a:p>
            <a:pPr marL="9525">
              <a:spcBef>
                <a:spcPts val="30"/>
              </a:spcBef>
            </a:pPr>
            <a:r>
              <a:rPr sz="450" spc="-8" dirty="0">
                <a:solidFill>
                  <a:prstClr val="black"/>
                </a:solidFill>
              </a:rPr>
              <a:t>Tran </a:t>
            </a:r>
            <a:r>
              <a:rPr sz="450" spc="-4" dirty="0">
                <a:solidFill>
                  <a:prstClr val="black"/>
                </a:solidFill>
              </a:rPr>
              <a:t>et al, </a:t>
            </a:r>
            <a:r>
              <a:rPr sz="450" dirty="0">
                <a:solidFill>
                  <a:prstClr val="black"/>
                </a:solidFill>
              </a:rPr>
              <a:t>“Learning </a:t>
            </a:r>
            <a:r>
              <a:rPr sz="450" spc="-4" dirty="0">
                <a:solidFill>
                  <a:prstClr val="black"/>
                </a:solidFill>
              </a:rPr>
              <a:t>Spatiotemporal Features with 3D Convolutional Networks”, ICCV</a:t>
            </a:r>
            <a:r>
              <a:rPr sz="450" spc="-30" dirty="0">
                <a:solidFill>
                  <a:prstClr val="black"/>
                </a:solidFill>
              </a:rPr>
              <a:t> </a:t>
            </a:r>
            <a:r>
              <a:rPr sz="450" spc="-4" dirty="0">
                <a:solidFill>
                  <a:prstClr val="black"/>
                </a:solidFill>
              </a:rPr>
              <a:t>2015</a:t>
            </a:r>
            <a:endParaRPr sz="450">
              <a:solidFill>
                <a:prstClr val="black"/>
              </a:solidFill>
            </a:endParaRPr>
          </a:p>
        </p:txBody>
      </p:sp>
      <p:sp>
        <p:nvSpPr>
          <p:cNvPr id="10" name="Title 9">
            <a:extLst>
              <a:ext uri="{FF2B5EF4-FFF2-40B4-BE49-F238E27FC236}">
                <a16:creationId xmlns:a16="http://schemas.microsoft.com/office/drawing/2014/main" id="{E19F5921-13CF-4CDF-055B-01F4DC91F2EF}"/>
              </a:ext>
            </a:extLst>
          </p:cNvPr>
          <p:cNvSpPr>
            <a:spLocks noGrp="1"/>
          </p:cNvSpPr>
          <p:nvPr>
            <p:ph type="title"/>
          </p:nvPr>
        </p:nvSpPr>
        <p:spPr/>
        <p:txBody>
          <a:bodyPr>
            <a:normAutofit/>
          </a:bodyPr>
          <a:lstStyle/>
          <a:p>
            <a:r>
              <a:rPr lang="en-US" dirty="0"/>
              <a:t>Early Fusion </a:t>
            </a:r>
            <a:r>
              <a:rPr lang="en-US" spc="4" dirty="0"/>
              <a:t>vs </a:t>
            </a:r>
            <a:r>
              <a:rPr lang="en-US" dirty="0"/>
              <a:t>Late Fusion </a:t>
            </a:r>
            <a:r>
              <a:rPr lang="en-US" spc="4" dirty="0"/>
              <a:t>vs 3D</a:t>
            </a:r>
            <a:r>
              <a:rPr lang="en-US" spc="-53" dirty="0"/>
              <a:t> </a:t>
            </a:r>
            <a:r>
              <a:rPr lang="en-US" spc="4" dirty="0"/>
              <a:t>CNN</a:t>
            </a:r>
            <a:endParaRPr lang="en-US" dirty="0"/>
          </a:p>
        </p:txBody>
      </p:sp>
      <p:sp>
        <p:nvSpPr>
          <p:cNvPr id="4" name="Slide Number Placeholder 3">
            <a:extLst>
              <a:ext uri="{FF2B5EF4-FFF2-40B4-BE49-F238E27FC236}">
                <a16:creationId xmlns:a16="http://schemas.microsoft.com/office/drawing/2014/main" id="{AAD2530A-3DFB-B89C-C582-CF8D027EA4D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114</a:t>
            </a:fld>
            <a:endParaRPr lang="en-US" sz="1600">
              <a:solidFill>
                <a:schemeClr val="bg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r>
              <a:rPr lang="en-US" dirty="0"/>
              <a:t>Motion: Why is it useful?</a:t>
            </a:r>
          </a:p>
        </p:txBody>
      </p:sp>
      <p:sp>
        <p:nvSpPr>
          <p:cNvPr id="32772" name="Rectangle 3"/>
          <p:cNvSpPr>
            <a:spLocks noGrp="1" noChangeArrowheads="1"/>
          </p:cNvSpPr>
          <p:nvPr>
            <p:ph idx="1"/>
          </p:nvPr>
        </p:nvSpPr>
        <p:spPr/>
        <p:txBody>
          <a:bodyPr/>
          <a:lstStyle/>
          <a:p>
            <a:pPr>
              <a:buFontTx/>
              <a:buChar char="•"/>
            </a:pPr>
            <a:endParaRPr lang="en-US" dirty="0"/>
          </a:p>
        </p:txBody>
      </p:sp>
      <p:pic>
        <p:nvPicPr>
          <p:cNvPr id="1744901" name="Picture 5" descr="JoMovi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341" y="971550"/>
            <a:ext cx="253007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299847" y="4947293"/>
            <a:ext cx="805029" cy="219291"/>
          </a:xfrm>
          <a:prstGeom prst="rect">
            <a:avLst/>
          </a:prstGeom>
          <a:noFill/>
        </p:spPr>
        <p:txBody>
          <a:bodyPr wrap="none" rtlCol="0">
            <a:spAutoFit/>
          </a:bodyPr>
          <a:lstStyle/>
          <a:p>
            <a:r>
              <a:rPr lang="en-US" sz="825" dirty="0">
                <a:solidFill>
                  <a:prstClr val="black"/>
                </a:solidFill>
              </a:rPr>
              <a:t>Derek </a:t>
            </a:r>
            <a:r>
              <a:rPr lang="en-US" sz="825" dirty="0" err="1">
                <a:solidFill>
                  <a:prstClr val="black"/>
                </a:solidFill>
              </a:rPr>
              <a:t>Hoiem</a:t>
            </a:r>
            <a:endParaRPr lang="en-US" sz="825" dirty="0">
              <a:solidFill>
                <a:prstClr val="black"/>
              </a:solidFill>
            </a:endParaRPr>
          </a:p>
        </p:txBody>
      </p:sp>
      <p:sp>
        <p:nvSpPr>
          <p:cNvPr id="4" name="Slide Number Placeholder 3">
            <a:extLst>
              <a:ext uri="{FF2B5EF4-FFF2-40B4-BE49-F238E27FC236}">
                <a16:creationId xmlns:a16="http://schemas.microsoft.com/office/drawing/2014/main" id="{B7BD77A0-5A38-93F9-75A9-5C504C400CA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115</a:t>
            </a:fld>
            <a:endParaRPr lang="en-US" sz="1600">
              <a:solidFill>
                <a:schemeClr val="bg1"/>
              </a:solidFill>
            </a:endParaRPr>
          </a:p>
        </p:txBody>
      </p:sp>
    </p:spTree>
    <p:extLst>
      <p:ext uri="{BB962C8B-B14F-4D97-AF65-F5344CB8AC3E}">
        <p14:creationId xmlns:p14="http://schemas.microsoft.com/office/powerpoint/2010/main" val="4061384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4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r>
              <a:rPr lang="en-US" dirty="0"/>
              <a:t>Motion: Why is it useful?</a:t>
            </a:r>
          </a:p>
        </p:txBody>
      </p:sp>
      <p:sp>
        <p:nvSpPr>
          <p:cNvPr id="33796" name="Rectangle 3"/>
          <p:cNvSpPr>
            <a:spLocks noGrp="1" noChangeArrowheads="1"/>
          </p:cNvSpPr>
          <p:nvPr>
            <p:ph idx="1"/>
          </p:nvPr>
        </p:nvSpPr>
        <p:spPr/>
        <p:txBody>
          <a:bodyPr/>
          <a:lstStyle/>
          <a:p>
            <a:pPr>
              <a:buFontTx/>
              <a:buChar char="•"/>
            </a:pPr>
            <a:r>
              <a:rPr lang="en-US"/>
              <a:t>Even “impoverished” motion data can evoke a strong percept </a:t>
            </a:r>
          </a:p>
        </p:txBody>
      </p:sp>
      <p:pic>
        <p:nvPicPr>
          <p:cNvPr id="33797" name="Picture 7" descr="JoMovi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6150" y="971550"/>
            <a:ext cx="2531269"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6"/>
          <p:cNvSpPr>
            <a:spLocks noChangeArrowheads="1"/>
          </p:cNvSpPr>
          <p:nvPr/>
        </p:nvSpPr>
        <p:spPr bwMode="auto">
          <a:xfrm>
            <a:off x="1257300" y="4555331"/>
            <a:ext cx="6629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500" dirty="0">
                <a:solidFill>
                  <a:prstClr val="black"/>
                </a:solidFill>
                <a:latin typeface="Arial" charset="0"/>
                <a:cs typeface="Arial" charset="0"/>
              </a:rPr>
              <a:t>G. Johansson, “Visual Perception of Biological Motion and a Model For Its Analysis", </a:t>
            </a:r>
            <a:r>
              <a:rPr lang="fr-FR" sz="1500" i="1" dirty="0">
                <a:solidFill>
                  <a:prstClr val="black"/>
                </a:solidFill>
                <a:latin typeface="Arial" charset="0"/>
                <a:cs typeface="Arial" charset="0"/>
              </a:rPr>
              <a:t>Perception and </a:t>
            </a:r>
            <a:r>
              <a:rPr lang="fr-FR" sz="1500" i="1" dirty="0" err="1">
                <a:solidFill>
                  <a:prstClr val="black"/>
                </a:solidFill>
                <a:latin typeface="Arial" charset="0"/>
                <a:cs typeface="Arial" charset="0"/>
              </a:rPr>
              <a:t>Psychophysics</a:t>
            </a:r>
            <a:r>
              <a:rPr lang="fr-FR" sz="1500" i="1" dirty="0">
                <a:solidFill>
                  <a:prstClr val="black"/>
                </a:solidFill>
                <a:latin typeface="Arial" charset="0"/>
                <a:cs typeface="Arial" charset="0"/>
              </a:rPr>
              <a:t> 14, 201-211, 1973.</a:t>
            </a:r>
            <a:endParaRPr lang="en-US" sz="1500" dirty="0">
              <a:solidFill>
                <a:prstClr val="black"/>
              </a:solidFill>
              <a:latin typeface="Arial" charset="0"/>
              <a:cs typeface="Arial" charset="0"/>
            </a:endParaRPr>
          </a:p>
        </p:txBody>
      </p:sp>
      <p:sp>
        <p:nvSpPr>
          <p:cNvPr id="8" name="TextBox 7"/>
          <p:cNvSpPr txBox="1"/>
          <p:nvPr/>
        </p:nvSpPr>
        <p:spPr>
          <a:xfrm>
            <a:off x="7299847" y="4947293"/>
            <a:ext cx="805029" cy="219291"/>
          </a:xfrm>
          <a:prstGeom prst="rect">
            <a:avLst/>
          </a:prstGeom>
          <a:noFill/>
        </p:spPr>
        <p:txBody>
          <a:bodyPr wrap="none" rtlCol="0">
            <a:spAutoFit/>
          </a:bodyPr>
          <a:lstStyle/>
          <a:p>
            <a:r>
              <a:rPr lang="en-US" sz="825" dirty="0">
                <a:solidFill>
                  <a:prstClr val="black"/>
                </a:solidFill>
              </a:rPr>
              <a:t>Derek </a:t>
            </a:r>
            <a:r>
              <a:rPr lang="en-US" sz="825" dirty="0" err="1">
                <a:solidFill>
                  <a:prstClr val="black"/>
                </a:solidFill>
              </a:rPr>
              <a:t>Hoiem</a:t>
            </a:r>
            <a:endParaRPr lang="en-US" sz="825" dirty="0">
              <a:solidFill>
                <a:prstClr val="black"/>
              </a:solidFill>
            </a:endParaRPr>
          </a:p>
        </p:txBody>
      </p:sp>
      <p:sp>
        <p:nvSpPr>
          <p:cNvPr id="5" name="Slide Number Placeholder 3">
            <a:extLst>
              <a:ext uri="{FF2B5EF4-FFF2-40B4-BE49-F238E27FC236}">
                <a16:creationId xmlns:a16="http://schemas.microsoft.com/office/drawing/2014/main" id="{38D95CF1-B069-3B7B-AFAC-CEEA36EF594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116</a:t>
            </a:fld>
            <a:endParaRPr lang="en-US" sz="1600">
              <a:solidFill>
                <a:schemeClr val="bg1"/>
              </a:solidFill>
            </a:endParaRPr>
          </a:p>
        </p:txBody>
      </p:sp>
    </p:spTree>
    <p:extLst>
      <p:ext uri="{BB962C8B-B14F-4D97-AF65-F5344CB8AC3E}">
        <p14:creationId xmlns:p14="http://schemas.microsoft.com/office/powerpoint/2010/main" val="18257722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85125" y="1695610"/>
            <a:ext cx="3643789" cy="2367439"/>
            <a:chOff x="589498" y="1106997"/>
            <a:chExt cx="4858385" cy="3156585"/>
          </a:xfrm>
        </p:grpSpPr>
        <p:sp>
          <p:nvSpPr>
            <p:cNvPr id="3" name="object 3"/>
            <p:cNvSpPr/>
            <p:nvPr/>
          </p:nvSpPr>
          <p:spPr>
            <a:xfrm>
              <a:off x="589498" y="1106997"/>
              <a:ext cx="2051095" cy="1551146"/>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4" name="object 4"/>
            <p:cNvSpPr/>
            <p:nvPr/>
          </p:nvSpPr>
          <p:spPr>
            <a:xfrm>
              <a:off x="3390293" y="1533109"/>
              <a:ext cx="2057395" cy="1551134"/>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 name="object 5"/>
            <p:cNvSpPr/>
            <p:nvPr/>
          </p:nvSpPr>
          <p:spPr>
            <a:xfrm>
              <a:off x="901798" y="1484996"/>
              <a:ext cx="2488565" cy="48260"/>
            </a:xfrm>
            <a:custGeom>
              <a:avLst/>
              <a:gdLst/>
              <a:ahLst/>
              <a:cxnLst/>
              <a:rect l="l" t="t" r="r" b="b"/>
              <a:pathLst>
                <a:path w="2488565" h="48259">
                  <a:moveTo>
                    <a:pt x="2488494" y="48112"/>
                  </a:moveTo>
                  <a:lnTo>
                    <a:pt x="0" y="0"/>
                  </a:lnTo>
                </a:path>
              </a:pathLst>
            </a:custGeom>
            <a:ln w="25399">
              <a:solidFill>
                <a:srgbClr val="00FFFF"/>
              </a:solidFill>
            </a:ln>
          </p:spPr>
          <p:txBody>
            <a:bodyPr wrap="square" lIns="0" tIns="0" rIns="0" bIns="0" rtlCol="0"/>
            <a:lstStyle/>
            <a:p>
              <a:endParaRPr sz="1050">
                <a:solidFill>
                  <a:prstClr val="black"/>
                </a:solidFill>
                <a:latin typeface="Calibri"/>
              </a:endParaRPr>
            </a:p>
          </p:txBody>
        </p:sp>
        <p:sp>
          <p:nvSpPr>
            <p:cNvPr id="6" name="object 6"/>
            <p:cNvSpPr/>
            <p:nvPr/>
          </p:nvSpPr>
          <p:spPr>
            <a:xfrm>
              <a:off x="589498" y="2712144"/>
              <a:ext cx="2057395" cy="1551146"/>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7" name="object 7"/>
            <p:cNvSpPr/>
            <p:nvPr/>
          </p:nvSpPr>
          <p:spPr>
            <a:xfrm>
              <a:off x="919798" y="1848396"/>
              <a:ext cx="2464435" cy="1188085"/>
            </a:xfrm>
            <a:custGeom>
              <a:avLst/>
              <a:gdLst/>
              <a:ahLst/>
              <a:cxnLst/>
              <a:rect l="l" t="t" r="r" b="b"/>
              <a:pathLst>
                <a:path w="2464435" h="1188085">
                  <a:moveTo>
                    <a:pt x="2464195" y="1187747"/>
                  </a:moveTo>
                  <a:lnTo>
                    <a:pt x="0" y="0"/>
                  </a:lnTo>
                </a:path>
              </a:pathLst>
            </a:custGeom>
            <a:ln w="25399">
              <a:solidFill>
                <a:srgbClr val="00FFFF"/>
              </a:solidFill>
            </a:ln>
          </p:spPr>
          <p:txBody>
            <a:bodyPr wrap="square" lIns="0" tIns="0" rIns="0" bIns="0" rtlCol="0"/>
            <a:lstStyle/>
            <a:p>
              <a:endParaRPr sz="1050">
                <a:solidFill>
                  <a:prstClr val="black"/>
                </a:solidFill>
                <a:latin typeface="Calibri"/>
              </a:endParaRPr>
            </a:p>
          </p:txBody>
        </p:sp>
      </p:grpSp>
      <p:sp>
        <p:nvSpPr>
          <p:cNvPr id="8" name="object 8"/>
          <p:cNvSpPr txBox="1"/>
          <p:nvPr/>
        </p:nvSpPr>
        <p:spPr>
          <a:xfrm>
            <a:off x="1920466" y="1502911"/>
            <a:ext cx="745331" cy="130870"/>
          </a:xfrm>
          <a:prstGeom prst="rect">
            <a:avLst/>
          </a:prstGeom>
        </p:spPr>
        <p:txBody>
          <a:bodyPr vert="horz" wrap="square" lIns="0" tIns="9525" rIns="0" bIns="0" rtlCol="0">
            <a:spAutoFit/>
          </a:bodyPr>
          <a:lstStyle/>
          <a:p>
            <a:pPr marL="9525">
              <a:spcBef>
                <a:spcPts val="75"/>
              </a:spcBef>
            </a:pPr>
            <a:r>
              <a:rPr sz="788" spc="-4" dirty="0">
                <a:solidFill>
                  <a:prstClr val="black"/>
                </a:solidFill>
              </a:rPr>
              <a:t>Image at frame</a:t>
            </a:r>
            <a:r>
              <a:rPr sz="788" spc="-60" dirty="0">
                <a:solidFill>
                  <a:prstClr val="black"/>
                </a:solidFill>
              </a:rPr>
              <a:t> </a:t>
            </a:r>
            <a:r>
              <a:rPr sz="788" dirty="0">
                <a:solidFill>
                  <a:prstClr val="black"/>
                </a:solidFill>
              </a:rPr>
              <a:t>t</a:t>
            </a:r>
            <a:endParaRPr sz="788">
              <a:solidFill>
                <a:prstClr val="black"/>
              </a:solidFill>
            </a:endParaRPr>
          </a:p>
        </p:txBody>
      </p:sp>
      <p:sp>
        <p:nvSpPr>
          <p:cNvPr id="9" name="object 9"/>
          <p:cNvSpPr txBox="1"/>
          <p:nvPr/>
        </p:nvSpPr>
        <p:spPr>
          <a:xfrm>
            <a:off x="1855092" y="4077883"/>
            <a:ext cx="859155" cy="130870"/>
          </a:xfrm>
          <a:prstGeom prst="rect">
            <a:avLst/>
          </a:prstGeom>
        </p:spPr>
        <p:txBody>
          <a:bodyPr vert="horz" wrap="square" lIns="0" tIns="9525" rIns="0" bIns="0" rtlCol="0">
            <a:spAutoFit/>
          </a:bodyPr>
          <a:lstStyle/>
          <a:p>
            <a:pPr marL="9525">
              <a:spcBef>
                <a:spcPts val="75"/>
              </a:spcBef>
            </a:pPr>
            <a:r>
              <a:rPr sz="788" spc="-4" dirty="0">
                <a:solidFill>
                  <a:prstClr val="black"/>
                </a:solidFill>
              </a:rPr>
              <a:t>Image at frame</a:t>
            </a:r>
            <a:r>
              <a:rPr sz="788" spc="-60" dirty="0">
                <a:solidFill>
                  <a:prstClr val="black"/>
                </a:solidFill>
              </a:rPr>
              <a:t> </a:t>
            </a:r>
            <a:r>
              <a:rPr sz="788" spc="-4" dirty="0">
                <a:solidFill>
                  <a:prstClr val="black"/>
                </a:solidFill>
              </a:rPr>
              <a:t>t+1</a:t>
            </a:r>
            <a:endParaRPr sz="788">
              <a:solidFill>
                <a:prstClr val="black"/>
              </a:solidFill>
            </a:endParaRPr>
          </a:p>
        </p:txBody>
      </p:sp>
      <p:sp>
        <p:nvSpPr>
          <p:cNvPr id="10" name="object 10"/>
          <p:cNvSpPr txBox="1"/>
          <p:nvPr/>
        </p:nvSpPr>
        <p:spPr>
          <a:xfrm>
            <a:off x="3233978" y="1521260"/>
            <a:ext cx="2274570" cy="332783"/>
          </a:xfrm>
          <a:prstGeom prst="rect">
            <a:avLst/>
          </a:prstGeom>
        </p:spPr>
        <p:txBody>
          <a:bodyPr vert="horz" wrap="square" lIns="0" tIns="9525" rIns="0" bIns="0" rtlCol="0">
            <a:spAutoFit/>
          </a:bodyPr>
          <a:lstStyle/>
          <a:p>
            <a:pPr marL="28575" marR="22860">
              <a:spcBef>
                <a:spcPts val="75"/>
              </a:spcBef>
            </a:pPr>
            <a:r>
              <a:rPr sz="1050" spc="-4" dirty="0">
                <a:solidFill>
                  <a:srgbClr val="00B050"/>
                </a:solidFill>
              </a:rPr>
              <a:t>displacement field </a:t>
            </a:r>
            <a:r>
              <a:rPr sz="1050" dirty="0">
                <a:solidFill>
                  <a:prstClr val="black"/>
                </a:solidFill>
              </a:rPr>
              <a:t>F</a:t>
            </a:r>
            <a:r>
              <a:rPr sz="1050" spc="-68" dirty="0">
                <a:solidFill>
                  <a:prstClr val="black"/>
                </a:solidFill>
              </a:rPr>
              <a:t> </a:t>
            </a:r>
            <a:r>
              <a:rPr sz="1050" spc="-4" dirty="0">
                <a:solidFill>
                  <a:prstClr val="black"/>
                </a:solidFill>
              </a:rPr>
              <a:t>between  images </a:t>
            </a:r>
            <a:r>
              <a:rPr sz="1050" dirty="0">
                <a:solidFill>
                  <a:prstClr val="black"/>
                </a:solidFill>
              </a:rPr>
              <a:t>I</a:t>
            </a:r>
            <a:r>
              <a:rPr sz="1050" baseline="-30092" dirty="0">
                <a:solidFill>
                  <a:prstClr val="black"/>
                </a:solidFill>
              </a:rPr>
              <a:t>t </a:t>
            </a:r>
            <a:r>
              <a:rPr sz="1050" spc="-4" dirty="0">
                <a:solidFill>
                  <a:prstClr val="black"/>
                </a:solidFill>
              </a:rPr>
              <a:t>and</a:t>
            </a:r>
            <a:r>
              <a:rPr sz="1050" spc="-139" dirty="0">
                <a:solidFill>
                  <a:prstClr val="black"/>
                </a:solidFill>
              </a:rPr>
              <a:t> </a:t>
            </a:r>
            <a:r>
              <a:rPr sz="1050" spc="-4" dirty="0">
                <a:solidFill>
                  <a:prstClr val="black"/>
                </a:solidFill>
              </a:rPr>
              <a:t>I</a:t>
            </a:r>
            <a:r>
              <a:rPr sz="1050" spc="-5" baseline="-30092" dirty="0">
                <a:solidFill>
                  <a:prstClr val="black"/>
                </a:solidFill>
              </a:rPr>
              <a:t>t+1</a:t>
            </a:r>
            <a:endParaRPr sz="1050" baseline="-30092" dirty="0">
              <a:solidFill>
                <a:prstClr val="black"/>
              </a:solidFill>
            </a:endParaRPr>
          </a:p>
        </p:txBody>
      </p:sp>
      <p:sp>
        <p:nvSpPr>
          <p:cNvPr id="11" name="object 11"/>
          <p:cNvSpPr txBox="1"/>
          <p:nvPr/>
        </p:nvSpPr>
        <p:spPr>
          <a:xfrm>
            <a:off x="3584692" y="3229356"/>
            <a:ext cx="2018348" cy="681597"/>
          </a:xfrm>
          <a:prstGeom prst="rect">
            <a:avLst/>
          </a:prstGeom>
        </p:spPr>
        <p:txBody>
          <a:bodyPr vert="horz" wrap="square" lIns="0" tIns="9525" rIns="0" bIns="0" rtlCol="0">
            <a:spAutoFit/>
          </a:bodyPr>
          <a:lstStyle/>
          <a:p>
            <a:pPr marL="28575" marR="22860">
              <a:spcBef>
                <a:spcPts val="75"/>
              </a:spcBef>
            </a:pPr>
            <a:r>
              <a:rPr sz="1050" spc="-34" dirty="0">
                <a:solidFill>
                  <a:prstClr val="black"/>
                </a:solidFill>
              </a:rPr>
              <a:t>Tells </a:t>
            </a:r>
            <a:r>
              <a:rPr sz="1050" spc="-4" dirty="0">
                <a:solidFill>
                  <a:prstClr val="black"/>
                </a:solidFill>
              </a:rPr>
              <a:t>where each pixel will  </a:t>
            </a:r>
            <a:r>
              <a:rPr sz="1050" dirty="0">
                <a:solidFill>
                  <a:prstClr val="black"/>
                </a:solidFill>
              </a:rPr>
              <a:t>move </a:t>
            </a:r>
            <a:r>
              <a:rPr sz="1050" spc="-4" dirty="0">
                <a:solidFill>
                  <a:prstClr val="black"/>
                </a:solidFill>
              </a:rPr>
              <a:t>in the next frame:  </a:t>
            </a:r>
            <a:endParaRPr lang="en-US" sz="1050" spc="-4" dirty="0">
              <a:solidFill>
                <a:prstClr val="black"/>
              </a:solidFill>
            </a:endParaRPr>
          </a:p>
          <a:p>
            <a:pPr marL="28575" marR="22860">
              <a:spcBef>
                <a:spcPts val="75"/>
              </a:spcBef>
            </a:pPr>
            <a:r>
              <a:rPr sz="1050" spc="-4" dirty="0">
                <a:solidFill>
                  <a:prstClr val="black"/>
                </a:solidFill>
              </a:rPr>
              <a:t>F(x, </a:t>
            </a:r>
            <a:r>
              <a:rPr sz="1050" dirty="0">
                <a:solidFill>
                  <a:prstClr val="black"/>
                </a:solidFill>
              </a:rPr>
              <a:t>y) = (</a:t>
            </a:r>
            <a:r>
              <a:rPr sz="1050" dirty="0">
                <a:solidFill>
                  <a:srgbClr val="00B050"/>
                </a:solidFill>
              </a:rPr>
              <a:t>dx</a:t>
            </a:r>
            <a:r>
              <a:rPr sz="1050" dirty="0">
                <a:solidFill>
                  <a:prstClr val="black"/>
                </a:solidFill>
              </a:rPr>
              <a:t>, </a:t>
            </a:r>
            <a:r>
              <a:rPr sz="1050" spc="-4" dirty="0">
                <a:solidFill>
                  <a:srgbClr val="00B050"/>
                </a:solidFill>
              </a:rPr>
              <a:t>dy</a:t>
            </a:r>
            <a:r>
              <a:rPr sz="1050" spc="-4" dirty="0">
                <a:solidFill>
                  <a:prstClr val="black"/>
                </a:solidFill>
              </a:rPr>
              <a:t>)  </a:t>
            </a:r>
            <a:endParaRPr lang="en-US" sz="1050" spc="-4" dirty="0">
              <a:solidFill>
                <a:prstClr val="black"/>
              </a:solidFill>
            </a:endParaRPr>
          </a:p>
          <a:p>
            <a:pPr marL="28575" marR="22860">
              <a:spcBef>
                <a:spcPts val="75"/>
              </a:spcBef>
            </a:pPr>
            <a:r>
              <a:rPr sz="1050" spc="-4" dirty="0">
                <a:solidFill>
                  <a:prstClr val="black"/>
                </a:solidFill>
              </a:rPr>
              <a:t>I</a:t>
            </a:r>
            <a:r>
              <a:rPr sz="1050" spc="-5" baseline="-30092" dirty="0">
                <a:solidFill>
                  <a:prstClr val="black"/>
                </a:solidFill>
              </a:rPr>
              <a:t>t+1</a:t>
            </a:r>
            <a:r>
              <a:rPr sz="1050" spc="-4" dirty="0">
                <a:solidFill>
                  <a:prstClr val="black"/>
                </a:solidFill>
              </a:rPr>
              <a:t>(x+</a:t>
            </a:r>
            <a:r>
              <a:rPr sz="1050" spc="-4" dirty="0">
                <a:solidFill>
                  <a:srgbClr val="00B050"/>
                </a:solidFill>
              </a:rPr>
              <a:t>dx</a:t>
            </a:r>
            <a:r>
              <a:rPr sz="1050" spc="-4" dirty="0">
                <a:solidFill>
                  <a:prstClr val="black"/>
                </a:solidFill>
              </a:rPr>
              <a:t>, </a:t>
            </a:r>
            <a:r>
              <a:rPr sz="1050" dirty="0">
                <a:solidFill>
                  <a:prstClr val="black"/>
                </a:solidFill>
              </a:rPr>
              <a:t>y+</a:t>
            </a:r>
            <a:r>
              <a:rPr sz="1050" dirty="0">
                <a:solidFill>
                  <a:srgbClr val="00B050"/>
                </a:solidFill>
              </a:rPr>
              <a:t>dy</a:t>
            </a:r>
            <a:r>
              <a:rPr sz="1050" dirty="0">
                <a:solidFill>
                  <a:prstClr val="black"/>
                </a:solidFill>
              </a:rPr>
              <a:t>) = I</a:t>
            </a:r>
            <a:r>
              <a:rPr sz="1050" baseline="-30092" dirty="0">
                <a:solidFill>
                  <a:prstClr val="black"/>
                </a:solidFill>
              </a:rPr>
              <a:t>t</a:t>
            </a:r>
            <a:r>
              <a:rPr sz="1050" dirty="0">
                <a:solidFill>
                  <a:prstClr val="black"/>
                </a:solidFill>
              </a:rPr>
              <a:t>(x,</a:t>
            </a:r>
            <a:r>
              <a:rPr sz="1050" spc="-38" dirty="0">
                <a:solidFill>
                  <a:prstClr val="black"/>
                </a:solidFill>
              </a:rPr>
              <a:t> </a:t>
            </a:r>
            <a:r>
              <a:rPr sz="1050" dirty="0">
                <a:solidFill>
                  <a:prstClr val="black"/>
                </a:solidFill>
              </a:rPr>
              <a:t>y)</a:t>
            </a:r>
          </a:p>
        </p:txBody>
      </p:sp>
      <p:sp>
        <p:nvSpPr>
          <p:cNvPr id="12" name="object 12"/>
          <p:cNvSpPr txBox="1"/>
          <p:nvPr/>
        </p:nvSpPr>
        <p:spPr>
          <a:xfrm>
            <a:off x="1355147" y="944822"/>
            <a:ext cx="4306253" cy="541975"/>
          </a:xfrm>
          <a:prstGeom prst="rect">
            <a:avLst/>
          </a:prstGeom>
        </p:spPr>
        <p:txBody>
          <a:bodyPr vert="horz" wrap="square" lIns="0" tIns="10953" rIns="0" bIns="0" rtlCol="0">
            <a:spAutoFit/>
          </a:bodyPr>
          <a:lstStyle/>
          <a:p>
            <a:pPr marL="9525">
              <a:spcBef>
                <a:spcPts val="86"/>
              </a:spcBef>
            </a:pPr>
            <a:r>
              <a:rPr lang="en-US" sz="2400" dirty="0">
                <a:solidFill>
                  <a:prstClr val="black"/>
                </a:solidFill>
              </a:rPr>
              <a:t> </a:t>
            </a:r>
          </a:p>
          <a:p>
            <a:pPr marL="1907381">
              <a:spcBef>
                <a:spcPts val="26"/>
              </a:spcBef>
            </a:pPr>
            <a:r>
              <a:rPr sz="1050" spc="-4" dirty="0">
                <a:solidFill>
                  <a:schemeClr val="bg2"/>
                </a:solidFill>
              </a:rPr>
              <a:t>Optical flow </a:t>
            </a:r>
            <a:r>
              <a:rPr sz="1050" spc="-4" dirty="0">
                <a:solidFill>
                  <a:prstClr val="black"/>
                </a:solidFill>
              </a:rPr>
              <a:t>gives</a:t>
            </a:r>
            <a:r>
              <a:rPr sz="1050" spc="-15" dirty="0">
                <a:solidFill>
                  <a:prstClr val="black"/>
                </a:solidFill>
              </a:rPr>
              <a:t> </a:t>
            </a:r>
            <a:r>
              <a:rPr sz="1050" dirty="0">
                <a:solidFill>
                  <a:prstClr val="black"/>
                </a:solidFill>
              </a:rPr>
              <a:t>a</a:t>
            </a:r>
          </a:p>
        </p:txBody>
      </p:sp>
      <p:sp>
        <p:nvSpPr>
          <p:cNvPr id="13" name="object 13"/>
          <p:cNvSpPr/>
          <p:nvPr/>
        </p:nvSpPr>
        <p:spPr>
          <a:xfrm>
            <a:off x="5791040" y="1696847"/>
            <a:ext cx="1539954" cy="1162122"/>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5803428" y="2900707"/>
            <a:ext cx="1511141" cy="1162122"/>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5" name="object 15"/>
          <p:cNvSpPr txBox="1"/>
          <p:nvPr/>
        </p:nvSpPr>
        <p:spPr>
          <a:xfrm>
            <a:off x="5952752" y="4049051"/>
            <a:ext cx="1217771" cy="171201"/>
          </a:xfrm>
          <a:prstGeom prst="rect">
            <a:avLst/>
          </a:prstGeom>
        </p:spPr>
        <p:txBody>
          <a:bodyPr vert="horz" wrap="square" lIns="0" tIns="9525" rIns="0" bIns="0" rtlCol="0">
            <a:spAutoFit/>
          </a:bodyPr>
          <a:lstStyle/>
          <a:p>
            <a:pPr marL="9525">
              <a:spcBef>
                <a:spcPts val="75"/>
              </a:spcBef>
            </a:pPr>
            <a:r>
              <a:rPr sz="1050" spc="-15" dirty="0">
                <a:solidFill>
                  <a:prstClr val="black"/>
                </a:solidFill>
              </a:rPr>
              <a:t>Vertical </a:t>
            </a:r>
            <a:r>
              <a:rPr sz="1050" spc="-4" dirty="0">
                <a:solidFill>
                  <a:prstClr val="black"/>
                </a:solidFill>
              </a:rPr>
              <a:t>Flow</a:t>
            </a:r>
            <a:r>
              <a:rPr sz="1050" spc="-41" dirty="0">
                <a:solidFill>
                  <a:prstClr val="black"/>
                </a:solidFill>
              </a:rPr>
              <a:t> </a:t>
            </a:r>
            <a:r>
              <a:rPr sz="1050" spc="-4" dirty="0">
                <a:solidFill>
                  <a:prstClr val="black"/>
                </a:solidFill>
              </a:rPr>
              <a:t>dy</a:t>
            </a:r>
            <a:endParaRPr sz="1050">
              <a:solidFill>
                <a:prstClr val="black"/>
              </a:solidFill>
            </a:endParaRPr>
          </a:p>
        </p:txBody>
      </p:sp>
      <p:sp>
        <p:nvSpPr>
          <p:cNvPr id="18" name="object 18"/>
          <p:cNvSpPr txBox="1"/>
          <p:nvPr/>
        </p:nvSpPr>
        <p:spPr>
          <a:xfrm>
            <a:off x="6735386" y="4279870"/>
            <a:ext cx="1193006" cy="398025"/>
          </a:xfrm>
          <a:prstGeom prst="rect">
            <a:avLst/>
          </a:prstGeom>
        </p:spPr>
        <p:txBody>
          <a:bodyPr vert="horz" wrap="square" lIns="0" tIns="476" rIns="0" bIns="0" rtlCol="0">
            <a:spAutoFit/>
          </a:bodyPr>
          <a:lstStyle/>
          <a:p>
            <a:pPr marL="24765">
              <a:spcBef>
                <a:spcPts val="4"/>
              </a:spcBef>
            </a:pPr>
            <a:r>
              <a:rPr lang="en-US" sz="750" spc="-4" dirty="0">
                <a:solidFill>
                  <a:prstClr val="black"/>
                </a:solidFill>
              </a:rPr>
              <a:t>Slide </a:t>
            </a:r>
            <a:r>
              <a:rPr lang="en-US" sz="750" dirty="0">
                <a:solidFill>
                  <a:prstClr val="black"/>
                </a:solidFill>
              </a:rPr>
              <a:t>credit</a:t>
            </a:r>
            <a:r>
              <a:rPr sz="750" dirty="0">
                <a:solidFill>
                  <a:prstClr val="black"/>
                </a:solidFill>
              </a:rPr>
              <a:t>: Justin</a:t>
            </a:r>
            <a:r>
              <a:rPr sz="750" spc="-71" dirty="0">
                <a:solidFill>
                  <a:prstClr val="black"/>
                </a:solidFill>
              </a:rPr>
              <a:t> </a:t>
            </a:r>
            <a:r>
              <a:rPr sz="750" dirty="0">
                <a:solidFill>
                  <a:prstClr val="black"/>
                </a:solidFill>
              </a:rPr>
              <a:t>Johnson</a:t>
            </a: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dirty="0">
              <a:solidFill>
                <a:prstClr val="black"/>
              </a:solidFill>
            </a:endParaRPr>
          </a:p>
        </p:txBody>
      </p:sp>
      <p:sp>
        <p:nvSpPr>
          <p:cNvPr id="19" name="object 19"/>
          <p:cNvSpPr txBox="1"/>
          <p:nvPr/>
        </p:nvSpPr>
        <p:spPr>
          <a:xfrm>
            <a:off x="1197768" y="4347614"/>
            <a:ext cx="3501390" cy="263438"/>
          </a:xfrm>
          <a:prstGeom prst="rect">
            <a:avLst/>
          </a:prstGeom>
        </p:spPr>
        <p:txBody>
          <a:bodyPr vert="horz" wrap="square" lIns="0" tIns="2381" rIns="0" bIns="0" rtlCol="0">
            <a:spAutoFit/>
          </a:bodyPr>
          <a:lstStyle/>
          <a:p>
            <a:pPr marL="9525">
              <a:spcBef>
                <a:spcPts val="19"/>
              </a:spcBef>
            </a:pPr>
            <a:r>
              <a:rPr sz="563" spc="-4" dirty="0">
                <a:solidFill>
                  <a:prstClr val="black"/>
                </a:solidFill>
              </a:rPr>
              <a:t>Simonyan and Zisserman, </a:t>
            </a:r>
            <a:r>
              <a:rPr sz="563" spc="-8" dirty="0">
                <a:solidFill>
                  <a:prstClr val="black"/>
                </a:solidFill>
              </a:rPr>
              <a:t>“Two-stream </a:t>
            </a:r>
            <a:r>
              <a:rPr sz="563" dirty="0">
                <a:solidFill>
                  <a:prstClr val="black"/>
                </a:solidFill>
              </a:rPr>
              <a:t>convolutional </a:t>
            </a:r>
            <a:r>
              <a:rPr sz="563" spc="-4" dirty="0">
                <a:solidFill>
                  <a:prstClr val="black"/>
                </a:solidFill>
              </a:rPr>
              <a:t>networks for action </a:t>
            </a:r>
            <a:r>
              <a:rPr sz="563" dirty="0">
                <a:solidFill>
                  <a:prstClr val="black"/>
                </a:solidFill>
              </a:rPr>
              <a:t>recognition </a:t>
            </a:r>
            <a:r>
              <a:rPr sz="563" spc="-4" dirty="0">
                <a:solidFill>
                  <a:prstClr val="black"/>
                </a:solidFill>
              </a:rPr>
              <a:t>in </a:t>
            </a:r>
            <a:r>
              <a:rPr sz="563" dirty="0">
                <a:solidFill>
                  <a:prstClr val="black"/>
                </a:solidFill>
              </a:rPr>
              <a:t>videos”, </a:t>
            </a:r>
            <a:r>
              <a:rPr sz="563" spc="-4" dirty="0">
                <a:solidFill>
                  <a:prstClr val="black"/>
                </a:solidFill>
              </a:rPr>
              <a:t>NeurIPS</a:t>
            </a:r>
            <a:r>
              <a:rPr sz="563" spc="-38" dirty="0">
                <a:solidFill>
                  <a:prstClr val="black"/>
                </a:solidFill>
              </a:rPr>
              <a:t> </a:t>
            </a:r>
            <a:r>
              <a:rPr sz="563" spc="-4" dirty="0">
                <a:solidFill>
                  <a:prstClr val="black"/>
                </a:solidFill>
              </a:rPr>
              <a:t>2014</a:t>
            </a:r>
            <a:endParaRPr sz="563">
              <a:solidFill>
                <a:prstClr val="black"/>
              </a:solidFill>
            </a:endParaRPr>
          </a:p>
          <a:p>
            <a:pPr marL="63341">
              <a:spcBef>
                <a:spcPts val="98"/>
              </a:spcBef>
            </a:pPr>
            <a:r>
              <a:rPr sz="1050" spc="-4" dirty="0">
                <a:solidFill>
                  <a:srgbClr val="FFFFFF"/>
                </a:solidFill>
              </a:rPr>
              <a:t>Fei-Fei Li, </a:t>
            </a:r>
            <a:r>
              <a:rPr sz="1050" spc="-19" dirty="0">
                <a:solidFill>
                  <a:srgbClr val="FFFFFF"/>
                </a:solidFill>
              </a:rPr>
              <a:t>Yunzhu </a:t>
            </a:r>
            <a:r>
              <a:rPr sz="1050" spc="-4" dirty="0">
                <a:solidFill>
                  <a:srgbClr val="FFFFFF"/>
                </a:solidFill>
              </a:rPr>
              <a:t>Li, Ruohan</a:t>
            </a:r>
            <a:r>
              <a:rPr sz="1050" spc="-23" dirty="0">
                <a:solidFill>
                  <a:srgbClr val="FFFFFF"/>
                </a:solidFill>
              </a:rPr>
              <a:t> </a:t>
            </a:r>
            <a:r>
              <a:rPr sz="1050" spc="-4" dirty="0">
                <a:solidFill>
                  <a:srgbClr val="FFFFFF"/>
                </a:solidFill>
              </a:rPr>
              <a:t>Gao</a:t>
            </a:r>
            <a:endParaRPr sz="1050">
              <a:solidFill>
                <a:prstClr val="black"/>
              </a:solidFill>
            </a:endParaRPr>
          </a:p>
        </p:txBody>
      </p:sp>
      <p:sp>
        <p:nvSpPr>
          <p:cNvPr id="16" name="object 16"/>
          <p:cNvSpPr txBox="1">
            <a:spLocks noGrp="1"/>
          </p:cNvSpPr>
          <p:nvPr>
            <p:ph type="title"/>
          </p:nvPr>
        </p:nvSpPr>
        <p:spPr>
          <a:xfrm>
            <a:off x="6150485" y="930488"/>
            <a:ext cx="1730693" cy="230191"/>
          </a:xfrm>
          <a:prstGeom prst="rect">
            <a:avLst/>
          </a:prstGeom>
        </p:spPr>
        <p:txBody>
          <a:bodyPr spcFirstLastPara="1" vert="horz" wrap="square" lIns="0" tIns="9525" rIns="0" bIns="0" rtlCol="0" anchor="ctr" anchorCtr="0">
            <a:spAutoFit/>
          </a:bodyPr>
          <a:lstStyle/>
          <a:p>
            <a:pPr marL="9525">
              <a:spcBef>
                <a:spcPts val="75"/>
              </a:spcBef>
            </a:pPr>
            <a:r>
              <a:rPr sz="1350" spc="-4" dirty="0"/>
              <a:t>Optical Flow</a:t>
            </a:r>
            <a:r>
              <a:rPr sz="1350" spc="-64" dirty="0"/>
              <a:t> </a:t>
            </a:r>
            <a:r>
              <a:rPr sz="1350" spc="-4" dirty="0"/>
              <a:t>highlights</a:t>
            </a:r>
            <a:endParaRPr sz="1350" dirty="0"/>
          </a:p>
        </p:txBody>
      </p:sp>
      <p:sp>
        <p:nvSpPr>
          <p:cNvPr id="17" name="object 17"/>
          <p:cNvSpPr txBox="1"/>
          <p:nvPr/>
        </p:nvSpPr>
        <p:spPr>
          <a:xfrm>
            <a:off x="5927396" y="1028694"/>
            <a:ext cx="1604486" cy="559288"/>
          </a:xfrm>
          <a:prstGeom prst="rect">
            <a:avLst/>
          </a:prstGeom>
        </p:spPr>
        <p:txBody>
          <a:bodyPr vert="horz" wrap="square" lIns="0" tIns="119539" rIns="0" bIns="0" rtlCol="0">
            <a:spAutoFit/>
          </a:bodyPr>
          <a:lstStyle/>
          <a:p>
            <a:pPr marL="585311">
              <a:spcBef>
                <a:spcPts val="941"/>
              </a:spcBef>
            </a:pPr>
            <a:r>
              <a:rPr sz="1050" b="1" spc="-4" dirty="0">
                <a:solidFill>
                  <a:prstClr val="black"/>
                </a:solidFill>
              </a:rPr>
              <a:t>local</a:t>
            </a:r>
            <a:r>
              <a:rPr sz="1050" b="1" spc="-53" dirty="0">
                <a:solidFill>
                  <a:prstClr val="black"/>
                </a:solidFill>
              </a:rPr>
              <a:t> </a:t>
            </a:r>
            <a:r>
              <a:rPr sz="1050" b="1" spc="-4" dirty="0">
                <a:solidFill>
                  <a:prstClr val="black"/>
                </a:solidFill>
              </a:rPr>
              <a:t>motion</a:t>
            </a:r>
            <a:endParaRPr sz="1050">
              <a:solidFill>
                <a:prstClr val="black"/>
              </a:solidFill>
            </a:endParaRPr>
          </a:p>
          <a:p>
            <a:pPr marL="9525">
              <a:spcBef>
                <a:spcPts val="870"/>
              </a:spcBef>
            </a:pPr>
            <a:r>
              <a:rPr sz="1050" spc="-4" dirty="0">
                <a:solidFill>
                  <a:prstClr val="black"/>
                </a:solidFill>
              </a:rPr>
              <a:t>Horizontal flow</a:t>
            </a:r>
            <a:r>
              <a:rPr sz="1050" spc="-23" dirty="0">
                <a:solidFill>
                  <a:prstClr val="black"/>
                </a:solidFill>
              </a:rPr>
              <a:t> </a:t>
            </a:r>
            <a:r>
              <a:rPr sz="1050" spc="-4" dirty="0">
                <a:solidFill>
                  <a:prstClr val="black"/>
                </a:solidFill>
              </a:rPr>
              <a:t>dx</a:t>
            </a:r>
            <a:endParaRPr sz="1050">
              <a:solidFill>
                <a:prstClr val="black"/>
              </a:solidFill>
            </a:endParaRPr>
          </a:p>
        </p:txBody>
      </p:sp>
      <p:sp>
        <p:nvSpPr>
          <p:cNvPr id="22" name="Slide Number Placeholder 3">
            <a:extLst>
              <a:ext uri="{FF2B5EF4-FFF2-40B4-BE49-F238E27FC236}">
                <a16:creationId xmlns:a16="http://schemas.microsoft.com/office/drawing/2014/main" id="{37CF0360-75DD-FB1A-D314-B7C1F6E4199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117</a:t>
            </a:fld>
            <a:endParaRPr lang="en-US" sz="1600">
              <a:solidFill>
                <a:schemeClr val="bg1"/>
              </a:solidFill>
            </a:endParaRPr>
          </a:p>
        </p:txBody>
      </p:sp>
      <p:sp>
        <p:nvSpPr>
          <p:cNvPr id="23" name="Rectangle 2">
            <a:extLst>
              <a:ext uri="{FF2B5EF4-FFF2-40B4-BE49-F238E27FC236}">
                <a16:creationId xmlns:a16="http://schemas.microsoft.com/office/drawing/2014/main" id="{1552FDA6-C4E9-407F-AC78-2D0234152D0A}"/>
              </a:ext>
            </a:extLst>
          </p:cNvPr>
          <p:cNvSpPr txBox="1">
            <a:spLocks noChangeArrowheads="1"/>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Measuring Motion: Optical Flow</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F1334D-B514-3231-E76B-5363B59F6D8B}"/>
              </a:ext>
            </a:extLst>
          </p:cNvPr>
          <p:cNvSpPr>
            <a:spLocks noGrp="1"/>
          </p:cNvSpPr>
          <p:nvPr>
            <p:ph type="title"/>
          </p:nvPr>
        </p:nvSpPr>
        <p:spPr/>
        <p:txBody>
          <a:bodyPr>
            <a:noAutofit/>
          </a:bodyPr>
          <a:lstStyle/>
          <a:p>
            <a:r>
              <a:rPr lang="en-US" sz="2800" spc="-8" dirty="0"/>
              <a:t>Separating </a:t>
            </a:r>
            <a:r>
              <a:rPr lang="en-US" sz="2800" spc="-4" dirty="0"/>
              <a:t>Motion </a:t>
            </a:r>
            <a:r>
              <a:rPr lang="en-US" sz="2800" spc="-8" dirty="0"/>
              <a:t>and Appearance:  </a:t>
            </a:r>
            <a:r>
              <a:rPr lang="en-US" sz="2800" spc="-15" dirty="0"/>
              <a:t>Two-Stream</a:t>
            </a:r>
            <a:r>
              <a:rPr lang="en-US" sz="2800" spc="-120" dirty="0"/>
              <a:t> </a:t>
            </a:r>
            <a:r>
              <a:rPr lang="en-US" sz="2800" spc="-8" dirty="0"/>
              <a:t>Networks</a:t>
            </a:r>
            <a:endParaRPr lang="en-US" sz="2800" dirty="0"/>
          </a:p>
        </p:txBody>
      </p:sp>
      <p:sp>
        <p:nvSpPr>
          <p:cNvPr id="3" name="object 3"/>
          <p:cNvSpPr/>
          <p:nvPr/>
        </p:nvSpPr>
        <p:spPr>
          <a:xfrm>
            <a:off x="1982028" y="1764754"/>
            <a:ext cx="5391581" cy="1882625"/>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4" name="object 4"/>
          <p:cNvSpPr txBox="1"/>
          <p:nvPr/>
        </p:nvSpPr>
        <p:spPr>
          <a:xfrm>
            <a:off x="1920569" y="3680279"/>
            <a:ext cx="1755458" cy="355867"/>
          </a:xfrm>
          <a:prstGeom prst="rect">
            <a:avLst/>
          </a:prstGeom>
        </p:spPr>
        <p:txBody>
          <a:bodyPr vert="horz" wrap="square" lIns="0" tIns="9525" rIns="0" bIns="0" rtlCol="0">
            <a:spAutoFit/>
          </a:bodyPr>
          <a:lstStyle/>
          <a:p>
            <a:pPr marL="350996" marR="3810" indent="-341948">
              <a:spcBef>
                <a:spcPts val="75"/>
              </a:spcBef>
            </a:pPr>
            <a:r>
              <a:rPr sz="1125" b="1" spc="-4" dirty="0">
                <a:solidFill>
                  <a:prstClr val="black"/>
                </a:solidFill>
              </a:rPr>
              <a:t>Input: </a:t>
            </a:r>
            <a:r>
              <a:rPr sz="1125" spc="-4" dirty="0">
                <a:solidFill>
                  <a:prstClr val="black"/>
                </a:solidFill>
              </a:rPr>
              <a:t>Stack of optical flow:  </a:t>
            </a:r>
            <a:r>
              <a:rPr sz="1125" spc="-11" dirty="0">
                <a:solidFill>
                  <a:prstClr val="black"/>
                </a:solidFill>
              </a:rPr>
              <a:t>[2*(T-1)] </a:t>
            </a:r>
            <a:r>
              <a:rPr sz="1125" dirty="0">
                <a:solidFill>
                  <a:prstClr val="black"/>
                </a:solidFill>
              </a:rPr>
              <a:t>x H x</a:t>
            </a:r>
            <a:r>
              <a:rPr sz="1125" spc="-23" dirty="0">
                <a:solidFill>
                  <a:prstClr val="black"/>
                </a:solidFill>
              </a:rPr>
              <a:t> </a:t>
            </a:r>
            <a:r>
              <a:rPr sz="1125" dirty="0">
                <a:solidFill>
                  <a:prstClr val="black"/>
                </a:solidFill>
              </a:rPr>
              <a:t>W</a:t>
            </a:r>
            <a:endParaRPr sz="1125">
              <a:solidFill>
                <a:prstClr val="black"/>
              </a:solidFill>
            </a:endParaRPr>
          </a:p>
        </p:txBody>
      </p:sp>
      <p:sp>
        <p:nvSpPr>
          <p:cNvPr id="7" name="object 7"/>
          <p:cNvSpPr txBox="1"/>
          <p:nvPr/>
        </p:nvSpPr>
        <p:spPr>
          <a:xfrm>
            <a:off x="6735386" y="4246919"/>
            <a:ext cx="1193006" cy="398025"/>
          </a:xfrm>
          <a:prstGeom prst="rect">
            <a:avLst/>
          </a:prstGeom>
        </p:spPr>
        <p:txBody>
          <a:bodyPr vert="horz" wrap="square" lIns="0" tIns="476" rIns="0" bIns="0" rtlCol="0">
            <a:spAutoFit/>
          </a:bodyPr>
          <a:lstStyle/>
          <a:p>
            <a:pPr marL="24765">
              <a:spcBef>
                <a:spcPts val="4"/>
              </a:spcBef>
            </a:pPr>
            <a:r>
              <a:rPr sz="750" spc="-4" dirty="0">
                <a:solidFill>
                  <a:prstClr val="black"/>
                </a:solidFill>
              </a:rPr>
              <a:t>Slide </a:t>
            </a:r>
            <a:r>
              <a:rPr sz="750" dirty="0">
                <a:solidFill>
                  <a:prstClr val="black"/>
                </a:solidFill>
              </a:rPr>
              <a:t>credit: Justin</a:t>
            </a:r>
            <a:r>
              <a:rPr sz="750" spc="-71" dirty="0">
                <a:solidFill>
                  <a:prstClr val="black"/>
                </a:solidFill>
              </a:rPr>
              <a:t> </a:t>
            </a:r>
            <a:r>
              <a:rPr sz="750" dirty="0">
                <a:solidFill>
                  <a:prstClr val="black"/>
                </a:solidFill>
              </a:rPr>
              <a:t>Johnson</a:t>
            </a:r>
            <a:endParaRPr sz="750">
              <a:solidFill>
                <a:prstClr val="black"/>
              </a:solidFill>
            </a:endParaRPr>
          </a:p>
          <a:p>
            <a:pPr marL="9525">
              <a:spcBef>
                <a:spcPts val="379"/>
              </a:spcBef>
            </a:pPr>
            <a:r>
              <a:rPr sz="1500" dirty="0">
                <a:solidFill>
                  <a:srgbClr val="FFFFFF"/>
                </a:solidFill>
              </a:rPr>
              <a:t>May </a:t>
            </a:r>
            <a:r>
              <a:rPr sz="1500" spc="-4" dirty="0">
                <a:solidFill>
                  <a:srgbClr val="FFFFFF"/>
                </a:solidFill>
              </a:rPr>
              <a:t>4,</a:t>
            </a:r>
            <a:r>
              <a:rPr sz="1500" spc="-41" dirty="0">
                <a:solidFill>
                  <a:srgbClr val="FFFFFF"/>
                </a:solidFill>
              </a:rPr>
              <a:t> </a:t>
            </a:r>
            <a:r>
              <a:rPr sz="1500" spc="-4" dirty="0">
                <a:solidFill>
                  <a:srgbClr val="FFFFFF"/>
                </a:solidFill>
              </a:rPr>
              <a:t>2023</a:t>
            </a:r>
            <a:endParaRPr sz="1500">
              <a:solidFill>
                <a:prstClr val="black"/>
              </a:solidFill>
            </a:endParaRPr>
          </a:p>
        </p:txBody>
      </p:sp>
      <p:sp>
        <p:nvSpPr>
          <p:cNvPr id="8" name="object 8"/>
          <p:cNvSpPr txBox="1"/>
          <p:nvPr/>
        </p:nvSpPr>
        <p:spPr>
          <a:xfrm>
            <a:off x="1197768" y="4314663"/>
            <a:ext cx="3501390" cy="263438"/>
          </a:xfrm>
          <a:prstGeom prst="rect">
            <a:avLst/>
          </a:prstGeom>
        </p:spPr>
        <p:txBody>
          <a:bodyPr vert="horz" wrap="square" lIns="0" tIns="2381" rIns="0" bIns="0" rtlCol="0">
            <a:spAutoFit/>
          </a:bodyPr>
          <a:lstStyle/>
          <a:p>
            <a:pPr marL="9525">
              <a:spcBef>
                <a:spcPts val="19"/>
              </a:spcBef>
            </a:pPr>
            <a:r>
              <a:rPr sz="563" spc="-4" dirty="0">
                <a:solidFill>
                  <a:prstClr val="black"/>
                </a:solidFill>
              </a:rPr>
              <a:t>Simonyan and Zisserman, </a:t>
            </a:r>
            <a:r>
              <a:rPr sz="563" spc="-8" dirty="0">
                <a:solidFill>
                  <a:prstClr val="black"/>
                </a:solidFill>
              </a:rPr>
              <a:t>“Two-stream </a:t>
            </a:r>
            <a:r>
              <a:rPr sz="563" dirty="0">
                <a:solidFill>
                  <a:prstClr val="black"/>
                </a:solidFill>
              </a:rPr>
              <a:t>convolutional </a:t>
            </a:r>
            <a:r>
              <a:rPr sz="563" spc="-4" dirty="0">
                <a:solidFill>
                  <a:prstClr val="black"/>
                </a:solidFill>
              </a:rPr>
              <a:t>networks for action </a:t>
            </a:r>
            <a:r>
              <a:rPr sz="563" dirty="0">
                <a:solidFill>
                  <a:prstClr val="black"/>
                </a:solidFill>
              </a:rPr>
              <a:t>recognition </a:t>
            </a:r>
            <a:r>
              <a:rPr sz="563" spc="-4" dirty="0">
                <a:solidFill>
                  <a:prstClr val="black"/>
                </a:solidFill>
              </a:rPr>
              <a:t>in </a:t>
            </a:r>
            <a:r>
              <a:rPr sz="563" dirty="0">
                <a:solidFill>
                  <a:prstClr val="black"/>
                </a:solidFill>
              </a:rPr>
              <a:t>videos”, </a:t>
            </a:r>
            <a:r>
              <a:rPr sz="563" spc="-4" dirty="0">
                <a:solidFill>
                  <a:prstClr val="black"/>
                </a:solidFill>
              </a:rPr>
              <a:t>NeurIPS</a:t>
            </a:r>
            <a:r>
              <a:rPr sz="563" spc="-38" dirty="0">
                <a:solidFill>
                  <a:prstClr val="black"/>
                </a:solidFill>
              </a:rPr>
              <a:t> </a:t>
            </a:r>
            <a:r>
              <a:rPr sz="563" spc="-4" dirty="0">
                <a:solidFill>
                  <a:prstClr val="black"/>
                </a:solidFill>
              </a:rPr>
              <a:t>2014</a:t>
            </a:r>
            <a:endParaRPr sz="563">
              <a:solidFill>
                <a:prstClr val="black"/>
              </a:solidFill>
            </a:endParaRPr>
          </a:p>
          <a:p>
            <a:pPr marL="63341">
              <a:spcBef>
                <a:spcPts val="98"/>
              </a:spcBef>
            </a:pPr>
            <a:r>
              <a:rPr sz="1050" spc="-4" dirty="0">
                <a:solidFill>
                  <a:srgbClr val="FFFFFF"/>
                </a:solidFill>
              </a:rPr>
              <a:t>Fei-Fei Li, </a:t>
            </a:r>
            <a:r>
              <a:rPr sz="1050" spc="-19" dirty="0">
                <a:solidFill>
                  <a:srgbClr val="FFFFFF"/>
                </a:solidFill>
              </a:rPr>
              <a:t>Yunzhu </a:t>
            </a:r>
            <a:r>
              <a:rPr sz="1050" spc="-4" dirty="0">
                <a:solidFill>
                  <a:srgbClr val="FFFFFF"/>
                </a:solidFill>
              </a:rPr>
              <a:t>Li, Ruohan</a:t>
            </a:r>
            <a:r>
              <a:rPr sz="1050" spc="-23" dirty="0">
                <a:solidFill>
                  <a:srgbClr val="FFFFFF"/>
                </a:solidFill>
              </a:rPr>
              <a:t> </a:t>
            </a:r>
            <a:r>
              <a:rPr sz="1050" spc="-4" dirty="0">
                <a:solidFill>
                  <a:srgbClr val="FFFFFF"/>
                </a:solidFill>
              </a:rPr>
              <a:t>Gao</a:t>
            </a:r>
            <a:endParaRPr sz="1050">
              <a:solidFill>
                <a:prstClr val="black"/>
              </a:solidFill>
            </a:endParaRPr>
          </a:p>
        </p:txBody>
      </p:sp>
      <p:sp>
        <p:nvSpPr>
          <p:cNvPr id="5" name="object 5"/>
          <p:cNvSpPr txBox="1"/>
          <p:nvPr/>
        </p:nvSpPr>
        <p:spPr>
          <a:xfrm>
            <a:off x="4137749" y="3680279"/>
            <a:ext cx="1755934" cy="355867"/>
          </a:xfrm>
          <a:prstGeom prst="rect">
            <a:avLst/>
          </a:prstGeom>
        </p:spPr>
        <p:txBody>
          <a:bodyPr vert="horz" wrap="square" lIns="0" tIns="9525" rIns="0" bIns="0" rtlCol="0">
            <a:spAutoFit/>
          </a:bodyPr>
          <a:lstStyle/>
          <a:p>
            <a:pPr marL="64770" marR="3810" indent="-55721">
              <a:spcBef>
                <a:spcPts val="75"/>
              </a:spcBef>
            </a:pPr>
            <a:r>
              <a:rPr sz="1125" b="1" spc="-4" dirty="0">
                <a:solidFill>
                  <a:prstClr val="black"/>
                </a:solidFill>
              </a:rPr>
              <a:t>Early </a:t>
            </a:r>
            <a:r>
              <a:rPr sz="1125" b="1" dirty="0">
                <a:solidFill>
                  <a:prstClr val="black"/>
                </a:solidFill>
              </a:rPr>
              <a:t>fusion</a:t>
            </a:r>
            <a:r>
              <a:rPr sz="1125" dirty="0">
                <a:solidFill>
                  <a:prstClr val="black"/>
                </a:solidFill>
              </a:rPr>
              <a:t>: </a:t>
            </a:r>
            <a:r>
              <a:rPr sz="1125" spc="-4" dirty="0">
                <a:solidFill>
                  <a:prstClr val="black"/>
                </a:solidFill>
              </a:rPr>
              <a:t>First 2D</a:t>
            </a:r>
            <a:r>
              <a:rPr sz="1125" spc="-60" dirty="0">
                <a:solidFill>
                  <a:prstClr val="black"/>
                </a:solidFill>
              </a:rPr>
              <a:t> </a:t>
            </a:r>
            <a:r>
              <a:rPr sz="1125" dirty="0">
                <a:solidFill>
                  <a:prstClr val="black"/>
                </a:solidFill>
              </a:rPr>
              <a:t>conv  </a:t>
            </a:r>
            <a:r>
              <a:rPr sz="1125" spc="-4" dirty="0">
                <a:solidFill>
                  <a:prstClr val="black"/>
                </a:solidFill>
              </a:rPr>
              <a:t>processes all flow</a:t>
            </a:r>
            <a:r>
              <a:rPr sz="1125" spc="-45" dirty="0">
                <a:solidFill>
                  <a:prstClr val="black"/>
                </a:solidFill>
              </a:rPr>
              <a:t> </a:t>
            </a:r>
            <a:r>
              <a:rPr sz="1125" spc="-4" dirty="0">
                <a:solidFill>
                  <a:prstClr val="black"/>
                </a:solidFill>
              </a:rPr>
              <a:t>images</a:t>
            </a:r>
            <a:endParaRPr sz="1125">
              <a:solidFill>
                <a:prstClr val="black"/>
              </a:solidFill>
            </a:endParaRPr>
          </a:p>
        </p:txBody>
      </p:sp>
      <p:sp>
        <p:nvSpPr>
          <p:cNvPr id="6" name="object 6"/>
          <p:cNvSpPr txBox="1"/>
          <p:nvPr/>
        </p:nvSpPr>
        <p:spPr>
          <a:xfrm>
            <a:off x="2154763" y="1388148"/>
            <a:ext cx="1287304" cy="355867"/>
          </a:xfrm>
          <a:prstGeom prst="rect">
            <a:avLst/>
          </a:prstGeom>
        </p:spPr>
        <p:txBody>
          <a:bodyPr vert="horz" wrap="square" lIns="0" tIns="9525" rIns="0" bIns="0" rtlCol="0">
            <a:spAutoFit/>
          </a:bodyPr>
          <a:lstStyle/>
          <a:p>
            <a:pPr marL="334804" marR="3810" indent="-325755">
              <a:spcBef>
                <a:spcPts val="75"/>
              </a:spcBef>
            </a:pPr>
            <a:r>
              <a:rPr sz="1125" b="1" spc="-4" dirty="0">
                <a:solidFill>
                  <a:prstClr val="black"/>
                </a:solidFill>
              </a:rPr>
              <a:t>Input: </a:t>
            </a:r>
            <a:r>
              <a:rPr sz="1125" spc="-4" dirty="0">
                <a:solidFill>
                  <a:prstClr val="black"/>
                </a:solidFill>
              </a:rPr>
              <a:t>Single</a:t>
            </a:r>
            <a:r>
              <a:rPr sz="1125" spc="-56" dirty="0">
                <a:solidFill>
                  <a:prstClr val="black"/>
                </a:solidFill>
              </a:rPr>
              <a:t> </a:t>
            </a:r>
            <a:r>
              <a:rPr sz="1125" spc="-4" dirty="0">
                <a:solidFill>
                  <a:prstClr val="black"/>
                </a:solidFill>
              </a:rPr>
              <a:t>Image  </a:t>
            </a:r>
            <a:r>
              <a:rPr sz="1125" dirty="0">
                <a:solidFill>
                  <a:prstClr val="black"/>
                </a:solidFill>
              </a:rPr>
              <a:t>3 x H x</a:t>
            </a:r>
            <a:r>
              <a:rPr sz="1125" spc="-41" dirty="0">
                <a:solidFill>
                  <a:prstClr val="black"/>
                </a:solidFill>
              </a:rPr>
              <a:t> </a:t>
            </a:r>
            <a:r>
              <a:rPr sz="1125" dirty="0">
                <a:solidFill>
                  <a:prstClr val="black"/>
                </a:solidFill>
              </a:rPr>
              <a:t>W</a:t>
            </a:r>
            <a:endParaRPr sz="1125">
              <a:solidFill>
                <a:prstClr val="black"/>
              </a:solidFill>
            </a:endParaRPr>
          </a:p>
        </p:txBody>
      </p:sp>
      <p:sp>
        <p:nvSpPr>
          <p:cNvPr id="2" name="Slide Number Placeholder 3">
            <a:extLst>
              <a:ext uri="{FF2B5EF4-FFF2-40B4-BE49-F238E27FC236}">
                <a16:creationId xmlns:a16="http://schemas.microsoft.com/office/drawing/2014/main" id="{C30633A4-4824-BFBB-8AE5-504A2DA8F7C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118</a:t>
            </a:fld>
            <a:endParaRPr lang="en-US" sz="1600">
              <a:solidFill>
                <a:schemeClr val="bg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Modeling Motion: Optical Flow</a:t>
            </a:r>
          </a:p>
        </p:txBody>
      </p:sp>
      <p:pic>
        <p:nvPicPr>
          <p:cNvPr id="4" name="Picture 3">
            <a:extLst>
              <a:ext uri="{FF2B5EF4-FFF2-40B4-BE49-F238E27FC236}">
                <a16:creationId xmlns:a16="http://schemas.microsoft.com/office/drawing/2014/main" id="{FDB44CF8-BB8E-434E-BE39-AA26AB908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346" y="1253972"/>
            <a:ext cx="3865308" cy="3172268"/>
          </a:xfrm>
          <a:prstGeom prst="rect">
            <a:avLst/>
          </a:prstGeom>
        </p:spPr>
      </p:pic>
      <p:sp>
        <p:nvSpPr>
          <p:cNvPr id="6" name="TextBox 5">
            <a:extLst>
              <a:ext uri="{FF2B5EF4-FFF2-40B4-BE49-F238E27FC236}">
                <a16:creationId xmlns:a16="http://schemas.microsoft.com/office/drawing/2014/main" id="{FA031356-6FDC-4EBD-98F6-9A2B9545AF63}"/>
              </a:ext>
            </a:extLst>
          </p:cNvPr>
          <p:cNvSpPr txBox="1"/>
          <p:nvPr/>
        </p:nvSpPr>
        <p:spPr>
          <a:xfrm>
            <a:off x="1143000" y="4947293"/>
            <a:ext cx="3498073" cy="219291"/>
          </a:xfrm>
          <a:prstGeom prst="rect">
            <a:avLst/>
          </a:prstGeom>
          <a:noFill/>
        </p:spPr>
        <p:txBody>
          <a:bodyPr wrap="none" rtlCol="0">
            <a:spAutoFit/>
          </a:bodyPr>
          <a:lstStyle/>
          <a:p>
            <a:pPr defTabSz="685800">
              <a:buClrTx/>
              <a:defRPr/>
            </a:pPr>
            <a:r>
              <a:rPr lang="en-US" sz="825" kern="1200" dirty="0">
                <a:solidFill>
                  <a:prstClr val="black"/>
                </a:solidFill>
                <a:latin typeface="Calibri"/>
                <a:ea typeface="+mn-ea"/>
                <a:cs typeface="+mn-cs"/>
              </a:rPr>
              <a:t>Walker et al., “Dense Optical Flow Prediction from a Static Scene”, ICCV 2015</a:t>
            </a:r>
          </a:p>
        </p:txBody>
      </p:sp>
      <p:sp>
        <p:nvSpPr>
          <p:cNvPr id="7" name="Slide Number Placeholder 3">
            <a:extLst>
              <a:ext uri="{FF2B5EF4-FFF2-40B4-BE49-F238E27FC236}">
                <a16:creationId xmlns:a16="http://schemas.microsoft.com/office/drawing/2014/main" id="{CC770294-FF46-0635-7DE0-9AE9392BDFF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119</a:t>
            </a:fld>
            <a:endParaRPr lang="en-US" sz="1600">
              <a:solidFill>
                <a:schemeClr val="bg1"/>
              </a:solidFill>
            </a:endParaRPr>
          </a:p>
        </p:txBody>
      </p:sp>
    </p:spTree>
    <p:extLst>
      <p:ext uri="{BB962C8B-B14F-4D97-AF65-F5344CB8AC3E}">
        <p14:creationId xmlns:p14="http://schemas.microsoft.com/office/powerpoint/2010/main" val="1553836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4222906" y="3124365"/>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6" name="object 6"/>
          <p:cNvSpPr/>
          <p:nvPr/>
        </p:nvSpPr>
        <p:spPr>
          <a:xfrm>
            <a:off x="4222906" y="3124365"/>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7" name="object 7"/>
          <p:cNvSpPr txBox="1"/>
          <p:nvPr/>
        </p:nvSpPr>
        <p:spPr>
          <a:xfrm>
            <a:off x="4327973" y="3357305"/>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8" name="object 8"/>
          <p:cNvSpPr txBox="1"/>
          <p:nvPr/>
        </p:nvSpPr>
        <p:spPr>
          <a:xfrm>
            <a:off x="3992844" y="2356951"/>
            <a:ext cx="775335" cy="298639"/>
          </a:xfrm>
          <a:prstGeom prst="rect">
            <a:avLst/>
          </a:prstGeom>
          <a:solidFill>
            <a:srgbClr val="38751C"/>
          </a:solidFill>
        </p:spPr>
        <p:txBody>
          <a:bodyPr vert="horz" wrap="square" lIns="0" tIns="135731" rIns="0" bIns="0" rtlCol="0">
            <a:spAutoFit/>
          </a:bodyPr>
          <a:lstStyle/>
          <a:p>
            <a:pPr marL="201454">
              <a:spcBef>
                <a:spcPts val="1069"/>
              </a:spcBef>
            </a:pPr>
            <a:r>
              <a:rPr sz="1050" spc="-4" dirty="0">
                <a:solidFill>
                  <a:srgbClr val="FFFFFF"/>
                </a:solidFill>
              </a:rPr>
              <a:t>RNN</a:t>
            </a:r>
            <a:endParaRPr sz="1050" dirty="0">
              <a:solidFill>
                <a:sysClr val="windowText" lastClr="000000"/>
              </a:solidFill>
            </a:endParaRPr>
          </a:p>
        </p:txBody>
      </p:sp>
      <p:sp>
        <p:nvSpPr>
          <p:cNvPr id="9" name="object 9"/>
          <p:cNvSpPr/>
          <p:nvPr/>
        </p:nvSpPr>
        <p:spPr>
          <a:xfrm>
            <a:off x="4380368" y="2935590"/>
            <a:ext cx="0" cy="189071"/>
          </a:xfrm>
          <a:custGeom>
            <a:avLst/>
            <a:gdLst/>
            <a:ahLst/>
            <a:cxnLst/>
            <a:rect l="l" t="t" r="r" b="b"/>
            <a:pathLst>
              <a:path h="252095">
                <a:moveTo>
                  <a:pt x="0" y="2516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0" name="object 10"/>
          <p:cNvSpPr/>
          <p:nvPr/>
        </p:nvSpPr>
        <p:spPr>
          <a:xfrm>
            <a:off x="4356762" y="2870753"/>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1" name="object 11"/>
          <p:cNvSpPr/>
          <p:nvPr/>
        </p:nvSpPr>
        <p:spPr>
          <a:xfrm>
            <a:off x="4769562" y="2481674"/>
            <a:ext cx="391954" cy="20574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4772712" y="2663864"/>
            <a:ext cx="68104" cy="46673"/>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TextBox 16"/>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18" name="object 8"/>
          <p:cNvSpPr/>
          <p:nvPr/>
        </p:nvSpPr>
        <p:spPr>
          <a:xfrm>
            <a:off x="3992844" y="2356951"/>
            <a:ext cx="775335" cy="492919"/>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19" name="object 9"/>
          <p:cNvSpPr txBox="1"/>
          <p:nvPr/>
        </p:nvSpPr>
        <p:spPr>
          <a:xfrm>
            <a:off x="4185110" y="2492950"/>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dirty="0">
              <a:solidFill>
                <a:sysClr val="windowText" lastClr="000000"/>
              </a:solidFill>
            </a:endParaRPr>
          </a:p>
        </p:txBody>
      </p:sp>
      <p:sp>
        <p:nvSpPr>
          <p:cNvPr id="3" name="Slide Number Placeholder 3">
            <a:extLst>
              <a:ext uri="{FF2B5EF4-FFF2-40B4-BE49-F238E27FC236}">
                <a16:creationId xmlns:a16="http://schemas.microsoft.com/office/drawing/2014/main" id="{36212A57-21A8-24DD-D085-A2FD30DC3A4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a:t>
            </a:fld>
            <a:endParaRPr lang="en-US" sz="1600">
              <a:solidFill>
                <a:schemeClr val="bg1"/>
              </a:solidFill>
            </a:endParaRPr>
          </a:p>
        </p:txBody>
      </p:sp>
      <p:sp>
        <p:nvSpPr>
          <p:cNvPr id="14" name="Title 13">
            <a:extLst>
              <a:ext uri="{FF2B5EF4-FFF2-40B4-BE49-F238E27FC236}">
                <a16:creationId xmlns:a16="http://schemas.microsoft.com/office/drawing/2014/main" id="{5CFF1C42-E252-35D2-E939-637ACBFB0131}"/>
              </a:ext>
            </a:extLst>
          </p:cNvPr>
          <p:cNvSpPr>
            <a:spLocks noGrp="1"/>
          </p:cNvSpPr>
          <p:nvPr>
            <p:ph type="title"/>
          </p:nvPr>
        </p:nvSpPr>
        <p:spPr/>
        <p:txBody>
          <a:bodyPr/>
          <a:lstStyle/>
          <a:p>
            <a:r>
              <a:rPr lang="en-US" dirty="0"/>
              <a:t>Recurrent Neural Network</a:t>
            </a:r>
          </a:p>
        </p:txBody>
      </p:sp>
    </p:spTree>
    <p:extLst>
      <p:ext uri="{BB962C8B-B14F-4D97-AF65-F5344CB8AC3E}">
        <p14:creationId xmlns:p14="http://schemas.microsoft.com/office/powerpoint/2010/main" val="3793930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EE17-3060-4210-9406-9A14AEAED4AC}"/>
              </a:ext>
            </a:extLst>
          </p:cNvPr>
          <p:cNvSpPr>
            <a:spLocks noGrp="1"/>
          </p:cNvSpPr>
          <p:nvPr>
            <p:ph type="title"/>
          </p:nvPr>
        </p:nvSpPr>
        <p:spPr/>
        <p:txBody>
          <a:bodyPr/>
          <a:lstStyle/>
          <a:p>
            <a:r>
              <a:rPr lang="en-US" dirty="0"/>
              <a:t>Transferring Motion</a:t>
            </a:r>
          </a:p>
        </p:txBody>
      </p:sp>
      <p:sp>
        <p:nvSpPr>
          <p:cNvPr id="6" name="TextBox 5">
            <a:extLst>
              <a:ext uri="{FF2B5EF4-FFF2-40B4-BE49-F238E27FC236}">
                <a16:creationId xmlns:a16="http://schemas.microsoft.com/office/drawing/2014/main" id="{27CFE491-E3FA-4E50-9C23-C359C330DC2F}"/>
              </a:ext>
            </a:extLst>
          </p:cNvPr>
          <p:cNvSpPr txBox="1"/>
          <p:nvPr/>
        </p:nvSpPr>
        <p:spPr>
          <a:xfrm>
            <a:off x="1143000" y="4947293"/>
            <a:ext cx="1404552" cy="219291"/>
          </a:xfrm>
          <a:prstGeom prst="rect">
            <a:avLst/>
          </a:prstGeom>
          <a:noFill/>
        </p:spPr>
        <p:txBody>
          <a:bodyPr wrap="none" rtlCol="0">
            <a:spAutoFit/>
          </a:bodyPr>
          <a:lstStyle/>
          <a:p>
            <a:pPr defTabSz="685800">
              <a:buClrTx/>
              <a:defRPr/>
            </a:pPr>
            <a:r>
              <a:rPr lang="en-US" sz="825" kern="1200" dirty="0">
                <a:solidFill>
                  <a:prstClr val="black"/>
                </a:solidFill>
                <a:latin typeface="Calibri"/>
                <a:ea typeface="+mn-ea"/>
                <a:cs typeface="+mn-cs"/>
              </a:rPr>
              <a:t>Thomas, Song and </a:t>
            </a:r>
            <a:r>
              <a:rPr lang="en-US" sz="825" kern="1200" dirty="0" err="1">
                <a:solidFill>
                  <a:prstClr val="black"/>
                </a:solidFill>
                <a:latin typeface="Calibri"/>
                <a:ea typeface="+mn-ea"/>
                <a:cs typeface="+mn-cs"/>
              </a:rPr>
              <a:t>Kovashka</a:t>
            </a:r>
            <a:endParaRPr lang="en-US" sz="825" kern="1200" dirty="0">
              <a:solidFill>
                <a:prstClr val="black"/>
              </a:solidFill>
              <a:latin typeface="Calibri"/>
              <a:ea typeface="+mn-ea"/>
              <a:cs typeface="+mn-cs"/>
            </a:endParaRPr>
          </a:p>
        </p:txBody>
      </p:sp>
      <p:grpSp>
        <p:nvGrpSpPr>
          <p:cNvPr id="13" name="Group 12"/>
          <p:cNvGrpSpPr/>
          <p:nvPr/>
        </p:nvGrpSpPr>
        <p:grpSpPr>
          <a:xfrm>
            <a:off x="3190893" y="1011505"/>
            <a:ext cx="2762215" cy="2305411"/>
            <a:chOff x="2598057" y="1039395"/>
            <a:chExt cx="3682953" cy="3073881"/>
          </a:xfrm>
        </p:grpSpPr>
        <p:pic>
          <p:nvPicPr>
            <p:cNvPr id="3" name="Picture 2">
              <a:extLst>
                <a:ext uri="{FF2B5EF4-FFF2-40B4-BE49-F238E27FC236}">
                  <a16:creationId xmlns:a16="http://schemas.microsoft.com/office/drawing/2014/main" id="{1790D3B2-7941-446F-A1A9-1F9E1D5E9B9C}"/>
                </a:ext>
              </a:extLst>
            </p:cNvPr>
            <p:cNvPicPr>
              <a:picLocks noChangeAspect="1"/>
            </p:cNvPicPr>
            <p:nvPr/>
          </p:nvPicPr>
          <p:blipFill rotWithShape="1">
            <a:blip r:embed="rId2"/>
            <a:srcRect l="10000" t="21967" r="62754" b="47874"/>
            <a:stretch/>
          </p:blipFill>
          <p:spPr>
            <a:xfrm>
              <a:off x="2649619" y="1039395"/>
              <a:ext cx="3385795" cy="2107117"/>
            </a:xfrm>
            <a:prstGeom prst="rect">
              <a:avLst/>
            </a:prstGeom>
          </p:spPr>
        </p:pic>
        <p:pic>
          <p:nvPicPr>
            <p:cNvPr id="4" name="Picture 3">
              <a:extLst>
                <a:ext uri="{FF2B5EF4-FFF2-40B4-BE49-F238E27FC236}">
                  <a16:creationId xmlns:a16="http://schemas.microsoft.com/office/drawing/2014/main" id="{24FCD553-7D2A-4833-BCFC-DBD646185D5B}"/>
                </a:ext>
              </a:extLst>
            </p:cNvPr>
            <p:cNvPicPr>
              <a:picLocks noChangeAspect="1"/>
            </p:cNvPicPr>
            <p:nvPr/>
          </p:nvPicPr>
          <p:blipFill rotWithShape="1">
            <a:blip r:embed="rId2"/>
            <a:srcRect l="41667" t="38077" r="28695" b="47874"/>
            <a:stretch/>
          </p:blipFill>
          <p:spPr>
            <a:xfrm>
              <a:off x="2598057" y="3131757"/>
              <a:ext cx="3682953" cy="981519"/>
            </a:xfrm>
            <a:prstGeom prst="rect">
              <a:avLst/>
            </a:prstGeom>
          </p:spPr>
        </p:pic>
        <p:sp>
          <p:nvSpPr>
            <p:cNvPr id="7" name="Arrow: Down 6">
              <a:extLst>
                <a:ext uri="{FF2B5EF4-FFF2-40B4-BE49-F238E27FC236}">
                  <a16:creationId xmlns:a16="http://schemas.microsoft.com/office/drawing/2014/main" id="{7A0B2A15-76BB-4A35-BD37-B09BD216BEF9}"/>
                </a:ext>
              </a:extLst>
            </p:cNvPr>
            <p:cNvSpPr/>
            <p:nvPr/>
          </p:nvSpPr>
          <p:spPr>
            <a:xfrm>
              <a:off x="3803746" y="2690551"/>
              <a:ext cx="563216" cy="31473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grpSp>
      <p:grpSp>
        <p:nvGrpSpPr>
          <p:cNvPr id="14" name="Group 13"/>
          <p:cNvGrpSpPr/>
          <p:nvPr/>
        </p:nvGrpSpPr>
        <p:grpSpPr>
          <a:xfrm>
            <a:off x="1786673" y="3443799"/>
            <a:ext cx="5589982" cy="864247"/>
            <a:chOff x="858230" y="4405005"/>
            <a:chExt cx="7453309" cy="1152330"/>
          </a:xfrm>
        </p:grpSpPr>
        <p:pic>
          <p:nvPicPr>
            <p:cNvPr id="5" name="Picture 4">
              <a:extLst>
                <a:ext uri="{FF2B5EF4-FFF2-40B4-BE49-F238E27FC236}">
                  <a16:creationId xmlns:a16="http://schemas.microsoft.com/office/drawing/2014/main" id="{866D1606-87E9-4E5C-AD09-C1033B9A1CF2}"/>
                </a:ext>
              </a:extLst>
            </p:cNvPr>
            <p:cNvPicPr>
              <a:picLocks noChangeAspect="1"/>
            </p:cNvPicPr>
            <p:nvPr/>
          </p:nvPicPr>
          <p:blipFill rotWithShape="1">
            <a:blip r:embed="rId3"/>
            <a:srcRect l="8841" t="28154" r="28696" b="61535"/>
            <a:stretch/>
          </p:blipFill>
          <p:spPr>
            <a:xfrm>
              <a:off x="858230" y="4405005"/>
              <a:ext cx="7453309" cy="691721"/>
            </a:xfrm>
            <a:prstGeom prst="rect">
              <a:avLst/>
            </a:prstGeom>
          </p:spPr>
        </p:pic>
        <p:sp>
          <p:nvSpPr>
            <p:cNvPr id="8" name="Right Brace 7">
              <a:extLst>
                <a:ext uri="{FF2B5EF4-FFF2-40B4-BE49-F238E27FC236}">
                  <a16:creationId xmlns:a16="http://schemas.microsoft.com/office/drawing/2014/main" id="{5A92E413-A87F-4B59-8BFB-CE323F811152}"/>
                </a:ext>
              </a:extLst>
            </p:cNvPr>
            <p:cNvSpPr/>
            <p:nvPr/>
          </p:nvSpPr>
          <p:spPr>
            <a:xfrm rot="5400000">
              <a:off x="5744677" y="4369012"/>
              <a:ext cx="196650" cy="11951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9" name="Right Brace 8">
              <a:extLst>
                <a:ext uri="{FF2B5EF4-FFF2-40B4-BE49-F238E27FC236}">
                  <a16:creationId xmlns:a16="http://schemas.microsoft.com/office/drawing/2014/main" id="{21BBDBDB-AFCD-46AE-AEED-346E44FA9DAD}"/>
                </a:ext>
              </a:extLst>
            </p:cNvPr>
            <p:cNvSpPr/>
            <p:nvPr/>
          </p:nvSpPr>
          <p:spPr>
            <a:xfrm rot="5400000">
              <a:off x="7277723" y="4369012"/>
              <a:ext cx="196650" cy="11951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1350" kern="1200">
                <a:solidFill>
                  <a:prstClr val="black"/>
                </a:solidFill>
                <a:latin typeface="Calibri"/>
              </a:endParaRPr>
            </a:p>
          </p:txBody>
        </p:sp>
        <p:sp>
          <p:nvSpPr>
            <p:cNvPr id="10" name="TextBox 9">
              <a:extLst>
                <a:ext uri="{FF2B5EF4-FFF2-40B4-BE49-F238E27FC236}">
                  <a16:creationId xmlns:a16="http://schemas.microsoft.com/office/drawing/2014/main" id="{C8DB26CB-B033-4024-AB21-3F23CC08F401}"/>
                </a:ext>
              </a:extLst>
            </p:cNvPr>
            <p:cNvSpPr txBox="1"/>
            <p:nvPr/>
          </p:nvSpPr>
          <p:spPr>
            <a:xfrm>
              <a:off x="5194018" y="5064892"/>
              <a:ext cx="1297968" cy="492443"/>
            </a:xfrm>
            <a:prstGeom prst="rect">
              <a:avLst/>
            </a:prstGeom>
            <a:noFill/>
          </p:spPr>
          <p:txBody>
            <a:bodyPr wrap="square" rtlCol="0">
              <a:spAutoFit/>
            </a:bodyPr>
            <a:lstStyle/>
            <a:p>
              <a:pPr algn="ctr" defTabSz="685800">
                <a:buClrTx/>
                <a:defRPr/>
              </a:pPr>
              <a:r>
                <a:rPr lang="en-US" sz="900" kern="1200" dirty="0">
                  <a:solidFill>
                    <a:prstClr val="black"/>
                  </a:solidFill>
                  <a:latin typeface="Calibri"/>
                  <a:ea typeface="+mn-ea"/>
                  <a:cs typeface="+mn-cs"/>
                </a:rPr>
                <a:t>Optical flow in </a:t>
              </a:r>
              <a:r>
                <a:rPr lang="en-US" sz="900" kern="1200" dirty="0">
                  <a:solidFill>
                    <a:srgbClr val="FF0000"/>
                  </a:solidFill>
                  <a:latin typeface="Calibri"/>
                  <a:ea typeface="+mn-ea"/>
                  <a:cs typeface="+mn-cs"/>
                </a:rPr>
                <a:t>generated video</a:t>
              </a:r>
            </a:p>
          </p:txBody>
        </p:sp>
        <p:sp>
          <p:nvSpPr>
            <p:cNvPr id="11" name="TextBox 10">
              <a:extLst>
                <a:ext uri="{FF2B5EF4-FFF2-40B4-BE49-F238E27FC236}">
                  <a16:creationId xmlns:a16="http://schemas.microsoft.com/office/drawing/2014/main" id="{8401B82C-FDC2-48B2-9012-5112CB64EDA3}"/>
                </a:ext>
              </a:extLst>
            </p:cNvPr>
            <p:cNvSpPr txBox="1"/>
            <p:nvPr/>
          </p:nvSpPr>
          <p:spPr>
            <a:xfrm>
              <a:off x="6752778" y="5064373"/>
              <a:ext cx="1297968" cy="492443"/>
            </a:xfrm>
            <a:prstGeom prst="rect">
              <a:avLst/>
            </a:prstGeom>
            <a:noFill/>
          </p:spPr>
          <p:txBody>
            <a:bodyPr wrap="square" rtlCol="0">
              <a:spAutoFit/>
            </a:bodyPr>
            <a:lstStyle/>
            <a:p>
              <a:pPr algn="ctr" defTabSz="685800">
                <a:buClrTx/>
                <a:defRPr/>
              </a:pPr>
              <a:r>
                <a:rPr lang="en-US" sz="900" kern="1200" dirty="0">
                  <a:solidFill>
                    <a:prstClr val="black"/>
                  </a:solidFill>
                  <a:latin typeface="Calibri"/>
                  <a:ea typeface="+mn-ea"/>
                  <a:cs typeface="+mn-cs"/>
                </a:rPr>
                <a:t>Optical flow in </a:t>
              </a:r>
              <a:r>
                <a:rPr lang="en-US" sz="900" kern="1200" dirty="0">
                  <a:solidFill>
                    <a:srgbClr val="00B050"/>
                  </a:solidFill>
                  <a:latin typeface="Calibri"/>
                  <a:ea typeface="+mn-ea"/>
                  <a:cs typeface="+mn-cs"/>
                </a:rPr>
                <a:t>source video</a:t>
              </a:r>
            </a:p>
          </p:txBody>
        </p:sp>
      </p:grpSp>
      <p:sp>
        <p:nvSpPr>
          <p:cNvPr id="12" name="TextBox 11"/>
          <p:cNvSpPr txBox="1"/>
          <p:nvPr/>
        </p:nvSpPr>
        <p:spPr>
          <a:xfrm>
            <a:off x="1643744" y="4431674"/>
            <a:ext cx="6234977" cy="300082"/>
          </a:xfrm>
          <a:prstGeom prst="rect">
            <a:avLst/>
          </a:prstGeom>
          <a:noFill/>
        </p:spPr>
        <p:txBody>
          <a:bodyPr wrap="none" rtlCol="0">
            <a:spAutoFit/>
          </a:bodyPr>
          <a:lstStyle/>
          <a:p>
            <a:pPr defTabSz="685800">
              <a:buClrTx/>
              <a:defRPr/>
            </a:pPr>
            <a:r>
              <a:rPr lang="en-US" sz="1350" kern="1200" dirty="0">
                <a:solidFill>
                  <a:schemeClr val="bg2"/>
                </a:solidFill>
                <a:latin typeface="Calibri"/>
                <a:ea typeface="+mn-ea"/>
                <a:cs typeface="+mn-cs"/>
              </a:rPr>
              <a:t>Key idea</a:t>
            </a:r>
            <a:r>
              <a:rPr lang="en-US" sz="1350" kern="1200" dirty="0">
                <a:solidFill>
                  <a:prstClr val="black"/>
                </a:solidFill>
                <a:latin typeface="Calibri"/>
                <a:ea typeface="+mn-ea"/>
                <a:cs typeface="+mn-cs"/>
              </a:rPr>
              <a:t>: Generate videos with </a:t>
            </a:r>
            <a:r>
              <a:rPr lang="en-US" sz="1350" b="1" kern="1200" dirty="0">
                <a:solidFill>
                  <a:prstClr val="black"/>
                </a:solidFill>
                <a:latin typeface="Calibri"/>
                <a:ea typeface="+mn-ea"/>
                <a:cs typeface="+mn-cs"/>
              </a:rPr>
              <a:t>similar flow patterns </a:t>
            </a:r>
            <a:r>
              <a:rPr lang="en-US" sz="1350" kern="1200" dirty="0">
                <a:solidFill>
                  <a:prstClr val="black"/>
                </a:solidFill>
                <a:latin typeface="Calibri"/>
                <a:ea typeface="+mn-ea"/>
                <a:cs typeface="+mn-cs"/>
              </a:rPr>
              <a:t>as source videos (+ many details).</a:t>
            </a:r>
          </a:p>
        </p:txBody>
      </p:sp>
      <p:sp>
        <p:nvSpPr>
          <p:cNvPr id="16" name="Slide Number Placeholder 3">
            <a:extLst>
              <a:ext uri="{FF2B5EF4-FFF2-40B4-BE49-F238E27FC236}">
                <a16:creationId xmlns:a16="http://schemas.microsoft.com/office/drawing/2014/main" id="{3676D5D9-36CB-0E61-6348-4BC6D0AFC9D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120</a:t>
            </a:fld>
            <a:endParaRPr lang="en-US" sz="1600">
              <a:solidFill>
                <a:schemeClr val="bg1"/>
              </a:solidFill>
            </a:endParaRPr>
          </a:p>
        </p:txBody>
      </p:sp>
    </p:spTree>
    <p:extLst>
      <p:ext uri="{BB962C8B-B14F-4D97-AF65-F5344CB8AC3E}">
        <p14:creationId xmlns:p14="http://schemas.microsoft.com/office/powerpoint/2010/main" val="11409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Transferring Motion</a:t>
            </a:r>
          </a:p>
        </p:txBody>
      </p:sp>
      <p:pic>
        <p:nvPicPr>
          <p:cNvPr id="4" name="Picture 3">
            <a:extLst>
              <a:ext uri="{FF2B5EF4-FFF2-40B4-BE49-F238E27FC236}">
                <a16:creationId xmlns:a16="http://schemas.microsoft.com/office/drawing/2014/main" id="{7836F5E9-A68B-4D26-ADBB-67CDEAE41F73}"/>
              </a:ext>
            </a:extLst>
          </p:cNvPr>
          <p:cNvPicPr>
            <a:picLocks noChangeAspect="1"/>
          </p:cNvPicPr>
          <p:nvPr/>
        </p:nvPicPr>
        <p:blipFill rotWithShape="1">
          <a:blip r:embed="rId2"/>
          <a:srcRect l="11450" t="19647" r="28695" b="11270"/>
          <a:stretch/>
        </p:blipFill>
        <p:spPr>
          <a:xfrm>
            <a:off x="2519570" y="1053289"/>
            <a:ext cx="4104861" cy="2663687"/>
          </a:xfrm>
          <a:prstGeom prst="rect">
            <a:avLst/>
          </a:prstGeom>
        </p:spPr>
      </p:pic>
      <p:sp>
        <p:nvSpPr>
          <p:cNvPr id="5" name="TextBox 4">
            <a:extLst>
              <a:ext uri="{FF2B5EF4-FFF2-40B4-BE49-F238E27FC236}">
                <a16:creationId xmlns:a16="http://schemas.microsoft.com/office/drawing/2014/main" id="{E0A92B54-1DDC-4FA9-9C53-0A8456235258}"/>
              </a:ext>
            </a:extLst>
          </p:cNvPr>
          <p:cNvSpPr txBox="1"/>
          <p:nvPr/>
        </p:nvSpPr>
        <p:spPr>
          <a:xfrm>
            <a:off x="1143000" y="4947293"/>
            <a:ext cx="1404552" cy="219291"/>
          </a:xfrm>
          <a:prstGeom prst="rect">
            <a:avLst/>
          </a:prstGeom>
          <a:noFill/>
        </p:spPr>
        <p:txBody>
          <a:bodyPr wrap="none" rtlCol="0">
            <a:spAutoFit/>
          </a:bodyPr>
          <a:lstStyle/>
          <a:p>
            <a:pPr defTabSz="685800">
              <a:buClrTx/>
              <a:defRPr/>
            </a:pPr>
            <a:r>
              <a:rPr lang="en-US" sz="825" kern="1200" dirty="0">
                <a:solidFill>
                  <a:prstClr val="black"/>
                </a:solidFill>
                <a:latin typeface="Calibri"/>
                <a:ea typeface="+mn-ea"/>
                <a:cs typeface="+mn-cs"/>
              </a:rPr>
              <a:t>Thomas, Song and </a:t>
            </a:r>
            <a:r>
              <a:rPr lang="en-US" sz="825" kern="1200" dirty="0" err="1">
                <a:solidFill>
                  <a:prstClr val="black"/>
                </a:solidFill>
                <a:latin typeface="Calibri"/>
                <a:ea typeface="+mn-ea"/>
                <a:cs typeface="+mn-cs"/>
              </a:rPr>
              <a:t>Kovashka</a:t>
            </a:r>
            <a:endParaRPr lang="en-US" sz="825" kern="1200" dirty="0">
              <a:solidFill>
                <a:prstClr val="black"/>
              </a:solidFill>
              <a:latin typeface="Calibri"/>
              <a:ea typeface="+mn-ea"/>
              <a:cs typeface="+mn-cs"/>
            </a:endParaRPr>
          </a:p>
        </p:txBody>
      </p:sp>
      <p:pic>
        <p:nvPicPr>
          <p:cNvPr id="6" name="Picture 5">
            <a:extLst>
              <a:ext uri="{FF2B5EF4-FFF2-40B4-BE49-F238E27FC236}">
                <a16:creationId xmlns:a16="http://schemas.microsoft.com/office/drawing/2014/main" id="{B9ABCA73-A50D-401C-A0A7-3E5D408CF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246" y="3834064"/>
            <a:ext cx="854766" cy="854766"/>
          </a:xfrm>
          <a:prstGeom prst="rect">
            <a:avLst/>
          </a:prstGeom>
        </p:spPr>
      </p:pic>
      <p:pic>
        <p:nvPicPr>
          <p:cNvPr id="7" name="Picture 6">
            <a:extLst>
              <a:ext uri="{FF2B5EF4-FFF2-40B4-BE49-F238E27FC236}">
                <a16:creationId xmlns:a16="http://schemas.microsoft.com/office/drawing/2014/main" id="{F4FB53C9-75F4-4B18-A310-BC0714F4E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148" y="3834064"/>
            <a:ext cx="854766" cy="854766"/>
          </a:xfrm>
          <a:prstGeom prst="rect">
            <a:avLst/>
          </a:prstGeom>
        </p:spPr>
      </p:pic>
      <p:pic>
        <p:nvPicPr>
          <p:cNvPr id="8" name="Picture 7">
            <a:extLst>
              <a:ext uri="{FF2B5EF4-FFF2-40B4-BE49-F238E27FC236}">
                <a16:creationId xmlns:a16="http://schemas.microsoft.com/office/drawing/2014/main" id="{0781283B-6A03-482A-B436-10329D8B0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3830" y="3834064"/>
            <a:ext cx="854766" cy="854766"/>
          </a:xfrm>
          <a:prstGeom prst="rect">
            <a:avLst/>
          </a:prstGeom>
        </p:spPr>
      </p:pic>
      <p:pic>
        <p:nvPicPr>
          <p:cNvPr id="9" name="Picture 8">
            <a:extLst>
              <a:ext uri="{FF2B5EF4-FFF2-40B4-BE49-F238E27FC236}">
                <a16:creationId xmlns:a16="http://schemas.microsoft.com/office/drawing/2014/main" id="{6BB4AAD3-4CCE-4F92-A159-6D39B54DE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6662" y="3834064"/>
            <a:ext cx="854766" cy="854766"/>
          </a:xfrm>
          <a:prstGeom prst="rect">
            <a:avLst/>
          </a:prstGeom>
        </p:spPr>
      </p:pic>
      <p:pic>
        <p:nvPicPr>
          <p:cNvPr id="10" name="Picture 9">
            <a:extLst>
              <a:ext uri="{FF2B5EF4-FFF2-40B4-BE49-F238E27FC236}">
                <a16:creationId xmlns:a16="http://schemas.microsoft.com/office/drawing/2014/main" id="{55388488-B30C-4790-8B7B-CF733E655C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599" y="3834064"/>
            <a:ext cx="854766" cy="854766"/>
          </a:xfrm>
          <a:prstGeom prst="rect">
            <a:avLst/>
          </a:prstGeom>
        </p:spPr>
      </p:pic>
      <p:pic>
        <p:nvPicPr>
          <p:cNvPr id="11" name="Picture 10">
            <a:extLst>
              <a:ext uri="{FF2B5EF4-FFF2-40B4-BE49-F238E27FC236}">
                <a16:creationId xmlns:a16="http://schemas.microsoft.com/office/drawing/2014/main" id="{98DAB8E3-144E-43FE-AD9C-6819C2839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050" y="3834064"/>
            <a:ext cx="854766" cy="854766"/>
          </a:xfrm>
          <a:prstGeom prst="rect">
            <a:avLst/>
          </a:prstGeom>
        </p:spPr>
      </p:pic>
      <p:sp>
        <p:nvSpPr>
          <p:cNvPr id="2" name="Rectangle 1">
            <a:extLst>
              <a:ext uri="{FF2B5EF4-FFF2-40B4-BE49-F238E27FC236}">
                <a16:creationId xmlns:a16="http://schemas.microsoft.com/office/drawing/2014/main" id="{DCFED9C4-F60B-44FF-89D2-D5484CA4E2A9}"/>
              </a:ext>
            </a:extLst>
          </p:cNvPr>
          <p:cNvSpPr/>
          <p:nvPr/>
        </p:nvSpPr>
        <p:spPr>
          <a:xfrm>
            <a:off x="3284807" y="1053289"/>
            <a:ext cx="1244991" cy="266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3" name="Rectangle 12">
            <a:extLst>
              <a:ext uri="{FF2B5EF4-FFF2-40B4-BE49-F238E27FC236}">
                <a16:creationId xmlns:a16="http://schemas.microsoft.com/office/drawing/2014/main" id="{6A2E95CF-8C32-4E3D-A00A-0E3166DE8273}"/>
              </a:ext>
            </a:extLst>
          </p:cNvPr>
          <p:cNvSpPr/>
          <p:nvPr/>
        </p:nvSpPr>
        <p:spPr>
          <a:xfrm>
            <a:off x="5295035" y="1063228"/>
            <a:ext cx="1244991" cy="266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4" name="Slide Number Placeholder 3">
            <a:extLst>
              <a:ext uri="{FF2B5EF4-FFF2-40B4-BE49-F238E27FC236}">
                <a16:creationId xmlns:a16="http://schemas.microsoft.com/office/drawing/2014/main" id="{9DA8CF0A-5090-33A5-AAF0-4A66D932B96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121</a:t>
            </a:fld>
            <a:endParaRPr lang="en-US" sz="1600">
              <a:solidFill>
                <a:schemeClr val="bg1"/>
              </a:solidFill>
            </a:endParaRPr>
          </a:p>
        </p:txBody>
      </p:sp>
    </p:spTree>
    <p:extLst>
      <p:ext uri="{BB962C8B-B14F-4D97-AF65-F5344CB8AC3E}">
        <p14:creationId xmlns:p14="http://schemas.microsoft.com/office/powerpoint/2010/main" val="22412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Transferring Motion</a:t>
            </a:r>
          </a:p>
        </p:txBody>
      </p:sp>
      <p:grpSp>
        <p:nvGrpSpPr>
          <p:cNvPr id="20" name="Group 19">
            <a:extLst>
              <a:ext uri="{FF2B5EF4-FFF2-40B4-BE49-F238E27FC236}">
                <a16:creationId xmlns:a16="http://schemas.microsoft.com/office/drawing/2014/main" id="{8C701241-7280-4593-A8B6-1F66E9874580}"/>
              </a:ext>
            </a:extLst>
          </p:cNvPr>
          <p:cNvGrpSpPr/>
          <p:nvPr/>
        </p:nvGrpSpPr>
        <p:grpSpPr>
          <a:xfrm>
            <a:off x="1719467" y="1486326"/>
            <a:ext cx="5744822" cy="2604738"/>
            <a:chOff x="834883" y="1650466"/>
            <a:chExt cx="7659762" cy="3472984"/>
          </a:xfrm>
        </p:grpSpPr>
        <p:pic>
          <p:nvPicPr>
            <p:cNvPr id="4" name="Picture 3">
              <a:extLst>
                <a:ext uri="{FF2B5EF4-FFF2-40B4-BE49-F238E27FC236}">
                  <a16:creationId xmlns:a16="http://schemas.microsoft.com/office/drawing/2014/main" id="{9453B732-3FAC-41EF-9B06-FE0FCB3E6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883" y="1661377"/>
              <a:ext cx="1563758" cy="1563758"/>
            </a:xfrm>
            <a:prstGeom prst="rect">
              <a:avLst/>
            </a:prstGeom>
          </p:spPr>
        </p:pic>
        <p:pic>
          <p:nvPicPr>
            <p:cNvPr id="6" name="Picture 5">
              <a:extLst>
                <a:ext uri="{FF2B5EF4-FFF2-40B4-BE49-F238E27FC236}">
                  <a16:creationId xmlns:a16="http://schemas.microsoft.com/office/drawing/2014/main" id="{280C1823-243E-4885-800A-53FEFFA66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83" y="3559692"/>
              <a:ext cx="1563758" cy="1563758"/>
            </a:xfrm>
            <a:prstGeom prst="rect">
              <a:avLst/>
            </a:prstGeom>
          </p:spPr>
        </p:pic>
        <p:pic>
          <p:nvPicPr>
            <p:cNvPr id="8" name="Picture 7">
              <a:extLst>
                <a:ext uri="{FF2B5EF4-FFF2-40B4-BE49-F238E27FC236}">
                  <a16:creationId xmlns:a16="http://schemas.microsoft.com/office/drawing/2014/main" id="{5A6367CD-21DB-41E3-B0ED-EB577F7B9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442" y="1661377"/>
              <a:ext cx="1563758" cy="1563758"/>
            </a:xfrm>
            <a:prstGeom prst="rect">
              <a:avLst/>
            </a:prstGeom>
          </p:spPr>
        </p:pic>
        <p:pic>
          <p:nvPicPr>
            <p:cNvPr id="10" name="Picture 9">
              <a:extLst>
                <a:ext uri="{FF2B5EF4-FFF2-40B4-BE49-F238E27FC236}">
                  <a16:creationId xmlns:a16="http://schemas.microsoft.com/office/drawing/2014/main" id="{1E68C43C-E01F-4D41-A445-695C17697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3442" y="3559692"/>
              <a:ext cx="1563758" cy="1563758"/>
            </a:xfrm>
            <a:prstGeom prst="rect">
              <a:avLst/>
            </a:prstGeom>
          </p:spPr>
        </p:pic>
        <p:pic>
          <p:nvPicPr>
            <p:cNvPr id="12" name="Picture 11">
              <a:extLst>
                <a:ext uri="{FF2B5EF4-FFF2-40B4-BE49-F238E27FC236}">
                  <a16:creationId xmlns:a16="http://schemas.microsoft.com/office/drawing/2014/main" id="{A9079B2C-83F7-4CE1-AEED-CA922CBD1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9078" y="1661377"/>
              <a:ext cx="1563758" cy="1563758"/>
            </a:xfrm>
            <a:prstGeom prst="rect">
              <a:avLst/>
            </a:prstGeom>
          </p:spPr>
        </p:pic>
        <p:pic>
          <p:nvPicPr>
            <p:cNvPr id="14" name="Picture 13">
              <a:extLst>
                <a:ext uri="{FF2B5EF4-FFF2-40B4-BE49-F238E27FC236}">
                  <a16:creationId xmlns:a16="http://schemas.microsoft.com/office/drawing/2014/main" id="{080FD1BA-5801-41EE-9BA0-055F1E5DF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078" y="3559692"/>
              <a:ext cx="1563758" cy="1563758"/>
            </a:xfrm>
            <a:prstGeom prst="rect">
              <a:avLst/>
            </a:prstGeom>
          </p:spPr>
        </p:pic>
        <p:pic>
          <p:nvPicPr>
            <p:cNvPr id="16" name="Picture 15">
              <a:extLst>
                <a:ext uri="{FF2B5EF4-FFF2-40B4-BE49-F238E27FC236}">
                  <a16:creationId xmlns:a16="http://schemas.microsoft.com/office/drawing/2014/main" id="{9D42F330-3B73-4ECB-B7A1-E85C3F9CE3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0887" y="1650466"/>
              <a:ext cx="1563758" cy="1563758"/>
            </a:xfrm>
            <a:prstGeom prst="rect">
              <a:avLst/>
            </a:prstGeom>
          </p:spPr>
        </p:pic>
        <p:pic>
          <p:nvPicPr>
            <p:cNvPr id="18" name="Picture 17">
              <a:extLst>
                <a:ext uri="{FF2B5EF4-FFF2-40B4-BE49-F238E27FC236}">
                  <a16:creationId xmlns:a16="http://schemas.microsoft.com/office/drawing/2014/main" id="{E037384F-B85C-4BBB-BCFA-8621E9C468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0887" y="3559692"/>
              <a:ext cx="1563758" cy="1563758"/>
            </a:xfrm>
            <a:prstGeom prst="rect">
              <a:avLst/>
            </a:prstGeom>
          </p:spPr>
        </p:pic>
      </p:grpSp>
      <p:sp>
        <p:nvSpPr>
          <p:cNvPr id="19" name="TextBox 18">
            <a:extLst>
              <a:ext uri="{FF2B5EF4-FFF2-40B4-BE49-F238E27FC236}">
                <a16:creationId xmlns:a16="http://schemas.microsoft.com/office/drawing/2014/main" id="{CE6B8F7E-494A-4859-90A3-F88CDDFC3EEE}"/>
              </a:ext>
            </a:extLst>
          </p:cNvPr>
          <p:cNvSpPr txBox="1"/>
          <p:nvPr/>
        </p:nvSpPr>
        <p:spPr>
          <a:xfrm>
            <a:off x="1143000" y="4947293"/>
            <a:ext cx="1404552" cy="219291"/>
          </a:xfrm>
          <a:prstGeom prst="rect">
            <a:avLst/>
          </a:prstGeom>
          <a:noFill/>
        </p:spPr>
        <p:txBody>
          <a:bodyPr wrap="none" rtlCol="0">
            <a:spAutoFit/>
          </a:bodyPr>
          <a:lstStyle/>
          <a:p>
            <a:pPr defTabSz="685800">
              <a:buClrTx/>
              <a:defRPr/>
            </a:pPr>
            <a:r>
              <a:rPr lang="en-US" sz="825" kern="1200" dirty="0">
                <a:solidFill>
                  <a:prstClr val="black"/>
                </a:solidFill>
                <a:latin typeface="Calibri"/>
                <a:ea typeface="+mn-ea"/>
                <a:cs typeface="+mn-cs"/>
              </a:rPr>
              <a:t>Thomas, Song and </a:t>
            </a:r>
            <a:r>
              <a:rPr lang="en-US" sz="825" kern="1200" dirty="0" err="1">
                <a:solidFill>
                  <a:prstClr val="black"/>
                </a:solidFill>
                <a:latin typeface="Calibri"/>
                <a:ea typeface="+mn-ea"/>
                <a:cs typeface="+mn-cs"/>
              </a:rPr>
              <a:t>Kovashka</a:t>
            </a:r>
            <a:endParaRPr lang="en-US" sz="825" kern="1200" dirty="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17416696-65B3-4AFF-93BA-A3F02B8F17F1}"/>
              </a:ext>
            </a:extLst>
          </p:cNvPr>
          <p:cNvSpPr txBox="1"/>
          <p:nvPr/>
        </p:nvSpPr>
        <p:spPr>
          <a:xfrm>
            <a:off x="2713383" y="4242179"/>
            <a:ext cx="654346"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Baking</a:t>
            </a:r>
          </a:p>
        </p:txBody>
      </p:sp>
      <p:sp>
        <p:nvSpPr>
          <p:cNvPr id="15" name="TextBox 14">
            <a:extLst>
              <a:ext uri="{FF2B5EF4-FFF2-40B4-BE49-F238E27FC236}">
                <a16:creationId xmlns:a16="http://schemas.microsoft.com/office/drawing/2014/main" id="{41888BBD-7B64-40E5-AF59-EC1830E13CD0}"/>
              </a:ext>
            </a:extLst>
          </p:cNvPr>
          <p:cNvSpPr txBox="1"/>
          <p:nvPr/>
        </p:nvSpPr>
        <p:spPr>
          <a:xfrm>
            <a:off x="5754870" y="4242179"/>
            <a:ext cx="853119" cy="300082"/>
          </a:xfrm>
          <a:prstGeom prst="rect">
            <a:avLst/>
          </a:prstGeom>
          <a:noFill/>
        </p:spPr>
        <p:txBody>
          <a:bodyPr wrap="none" rtlCol="0">
            <a:spAutoFit/>
          </a:bodyPr>
          <a:lstStyle/>
          <a:p>
            <a:pPr defTabSz="685800">
              <a:buClrTx/>
              <a:defRPr/>
            </a:pPr>
            <a:r>
              <a:rPr lang="en-US" sz="1350" kern="1200" dirty="0">
                <a:solidFill>
                  <a:prstClr val="black"/>
                </a:solidFill>
                <a:latin typeface="Calibri"/>
                <a:ea typeface="+mn-ea"/>
                <a:cs typeface="+mn-cs"/>
              </a:rPr>
              <a:t>Blooming</a:t>
            </a:r>
          </a:p>
        </p:txBody>
      </p:sp>
      <p:sp>
        <p:nvSpPr>
          <p:cNvPr id="7" name="Slide Number Placeholder 3">
            <a:extLst>
              <a:ext uri="{FF2B5EF4-FFF2-40B4-BE49-F238E27FC236}">
                <a16:creationId xmlns:a16="http://schemas.microsoft.com/office/drawing/2014/main" id="{45F6D83C-5465-AC97-2529-E51698D3C5D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122</a:t>
            </a:fld>
            <a:endParaRPr lang="en-US" sz="1600">
              <a:solidFill>
                <a:schemeClr val="bg1"/>
              </a:solidFill>
            </a:endParaRPr>
          </a:p>
        </p:txBody>
      </p:sp>
    </p:spTree>
    <p:extLst>
      <p:ext uri="{BB962C8B-B14F-4D97-AF65-F5344CB8AC3E}">
        <p14:creationId xmlns:p14="http://schemas.microsoft.com/office/powerpoint/2010/main" val="13298533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print"/>
          <a:srcRect l="33333" t="7096" r="33333" b="50323"/>
          <a:stretch>
            <a:fillRect/>
          </a:stretch>
        </p:blipFill>
        <p:spPr bwMode="auto">
          <a:xfrm>
            <a:off x="1600200" y="1153302"/>
            <a:ext cx="2171700" cy="1257300"/>
          </a:xfrm>
          <a:prstGeom prst="rect">
            <a:avLst/>
          </a:prstGeom>
          <a:noFill/>
          <a:ln w="9525">
            <a:noFill/>
            <a:miter lim="800000"/>
            <a:headEnd/>
            <a:tailEnd/>
          </a:ln>
          <a:effectLst/>
        </p:spPr>
      </p:pic>
      <p:sp>
        <p:nvSpPr>
          <p:cNvPr id="5" name="TextBox 4"/>
          <p:cNvSpPr txBox="1"/>
          <p:nvPr/>
        </p:nvSpPr>
        <p:spPr>
          <a:xfrm>
            <a:off x="1543050" y="2467752"/>
            <a:ext cx="2971800" cy="738664"/>
          </a:xfrm>
          <a:prstGeom prst="rect">
            <a:avLst/>
          </a:prstGeom>
          <a:noFill/>
        </p:spPr>
        <p:txBody>
          <a:bodyPr wrap="square" rtlCol="0">
            <a:spAutoFit/>
          </a:bodyPr>
          <a:lstStyle/>
          <a:p>
            <a:pPr defTabSz="685800">
              <a:buClrTx/>
              <a:defRPr/>
            </a:pPr>
            <a:r>
              <a:rPr lang="en-US" sz="2100" kern="1200" dirty="0">
                <a:latin typeface="Calibri"/>
                <a:ea typeface="+mn-ea"/>
                <a:cs typeface="+mn-cs"/>
              </a:rPr>
              <a:t>Body pose tracking, activity recognition</a:t>
            </a:r>
          </a:p>
        </p:txBody>
      </p:sp>
      <p:sp>
        <p:nvSpPr>
          <p:cNvPr id="6" name="TextBox 5"/>
          <p:cNvSpPr txBox="1"/>
          <p:nvPr/>
        </p:nvSpPr>
        <p:spPr>
          <a:xfrm>
            <a:off x="4800600" y="4696602"/>
            <a:ext cx="2971800" cy="415498"/>
          </a:xfrm>
          <a:prstGeom prst="rect">
            <a:avLst/>
          </a:prstGeom>
          <a:noFill/>
        </p:spPr>
        <p:txBody>
          <a:bodyPr wrap="square" rtlCol="0">
            <a:spAutoFit/>
          </a:bodyPr>
          <a:lstStyle/>
          <a:p>
            <a:pPr defTabSz="685800">
              <a:buClrTx/>
              <a:defRPr/>
            </a:pPr>
            <a:r>
              <a:rPr lang="en-US" sz="2100" kern="1200" dirty="0">
                <a:latin typeface="Calibri"/>
                <a:ea typeface="+mn-ea"/>
                <a:cs typeface="+mn-cs"/>
              </a:rPr>
              <a:t>Surveillance</a:t>
            </a:r>
          </a:p>
        </p:txBody>
      </p:sp>
      <p:sp>
        <p:nvSpPr>
          <p:cNvPr id="7" name="TextBox 6"/>
          <p:cNvSpPr txBox="1"/>
          <p:nvPr/>
        </p:nvSpPr>
        <p:spPr>
          <a:xfrm>
            <a:off x="6115050" y="2582052"/>
            <a:ext cx="1885950" cy="738664"/>
          </a:xfrm>
          <a:prstGeom prst="rect">
            <a:avLst/>
          </a:prstGeom>
          <a:noFill/>
        </p:spPr>
        <p:txBody>
          <a:bodyPr wrap="square" rtlCol="0">
            <a:spAutoFit/>
          </a:bodyPr>
          <a:lstStyle/>
          <a:p>
            <a:pPr algn="ctr" defTabSz="685800">
              <a:buClrTx/>
              <a:defRPr/>
            </a:pPr>
            <a:r>
              <a:rPr lang="en-US" sz="2100" kern="1200" dirty="0">
                <a:latin typeface="Calibri"/>
                <a:ea typeface="+mn-ea"/>
                <a:cs typeface="+mn-cs"/>
              </a:rPr>
              <a:t>Video-based interfaces</a:t>
            </a:r>
          </a:p>
        </p:txBody>
      </p:sp>
      <p:sp>
        <p:nvSpPr>
          <p:cNvPr id="9" name="TextBox 8"/>
          <p:cNvSpPr txBox="1"/>
          <p:nvPr/>
        </p:nvSpPr>
        <p:spPr>
          <a:xfrm>
            <a:off x="857250" y="4696602"/>
            <a:ext cx="2971800" cy="415498"/>
          </a:xfrm>
          <a:prstGeom prst="rect">
            <a:avLst/>
          </a:prstGeom>
          <a:noFill/>
        </p:spPr>
        <p:txBody>
          <a:bodyPr wrap="square" rtlCol="0">
            <a:spAutoFit/>
          </a:bodyPr>
          <a:lstStyle/>
          <a:p>
            <a:pPr algn="ctr" defTabSz="685800">
              <a:buClrTx/>
              <a:defRPr/>
            </a:pPr>
            <a:r>
              <a:rPr lang="en-US" sz="2100" kern="1200" dirty="0">
                <a:latin typeface="Calibri"/>
                <a:ea typeface="+mn-ea"/>
                <a:cs typeface="+mn-cs"/>
              </a:rPr>
              <a:t>Medical apps</a:t>
            </a:r>
          </a:p>
        </p:txBody>
      </p:sp>
      <p:pic>
        <p:nvPicPr>
          <p:cNvPr id="412674" name="Picture 2" descr="http://www.cs.bu.edu/fac/betke/research/bats/images/davis4.jpg"/>
          <p:cNvPicPr>
            <a:picLocks noChangeAspect="1" noChangeArrowheads="1"/>
          </p:cNvPicPr>
          <p:nvPr/>
        </p:nvPicPr>
        <p:blipFill>
          <a:blip r:embed="rId3" cstate="print"/>
          <a:srcRect/>
          <a:stretch>
            <a:fillRect/>
          </a:stretch>
        </p:blipFill>
        <p:spPr bwMode="auto">
          <a:xfrm>
            <a:off x="4229100" y="1153302"/>
            <a:ext cx="1657350" cy="1325880"/>
          </a:xfrm>
          <a:prstGeom prst="rect">
            <a:avLst/>
          </a:prstGeom>
          <a:noFill/>
        </p:spPr>
      </p:pic>
      <p:sp>
        <p:nvSpPr>
          <p:cNvPr id="11" name="TextBox 10"/>
          <p:cNvSpPr txBox="1"/>
          <p:nvPr/>
        </p:nvSpPr>
        <p:spPr>
          <a:xfrm>
            <a:off x="3657600" y="2467752"/>
            <a:ext cx="2971800" cy="738664"/>
          </a:xfrm>
          <a:prstGeom prst="rect">
            <a:avLst/>
          </a:prstGeom>
          <a:noFill/>
        </p:spPr>
        <p:txBody>
          <a:bodyPr wrap="square" rtlCol="0">
            <a:spAutoFit/>
          </a:bodyPr>
          <a:lstStyle/>
          <a:p>
            <a:pPr algn="ctr" defTabSz="685800">
              <a:buClrTx/>
              <a:defRPr/>
            </a:pPr>
            <a:r>
              <a:rPr lang="en-US" sz="2100" kern="1200" dirty="0" err="1">
                <a:latin typeface="Calibri"/>
                <a:ea typeface="+mn-ea"/>
                <a:cs typeface="+mn-cs"/>
              </a:rPr>
              <a:t>Censusing</a:t>
            </a:r>
            <a:r>
              <a:rPr lang="en-US" sz="2100" kern="1200" dirty="0">
                <a:latin typeface="Calibri"/>
                <a:ea typeface="+mn-ea"/>
                <a:cs typeface="+mn-cs"/>
              </a:rPr>
              <a:t> a bat population</a:t>
            </a:r>
          </a:p>
        </p:txBody>
      </p:sp>
      <p:pic>
        <p:nvPicPr>
          <p:cNvPr id="412676" name="Picture 4"/>
          <p:cNvPicPr>
            <a:picLocks noChangeAspect="1" noChangeArrowheads="1"/>
          </p:cNvPicPr>
          <p:nvPr/>
        </p:nvPicPr>
        <p:blipFill>
          <a:blip r:embed="rId4" cstate="print"/>
          <a:srcRect l="21875" t="31671" r="17188" b="6873"/>
          <a:stretch>
            <a:fillRect/>
          </a:stretch>
        </p:blipFill>
        <p:spPr bwMode="auto">
          <a:xfrm>
            <a:off x="3829050" y="3325002"/>
            <a:ext cx="1885950" cy="1378194"/>
          </a:xfrm>
          <a:prstGeom prst="rect">
            <a:avLst/>
          </a:prstGeom>
          <a:noFill/>
          <a:ln w="9525">
            <a:noFill/>
            <a:miter lim="800000"/>
            <a:headEnd/>
            <a:tailEnd/>
          </a:ln>
        </p:spPr>
      </p:pic>
      <p:pic>
        <p:nvPicPr>
          <p:cNvPr id="14" name="Picture 5" descr="heart_lv_rv"/>
          <p:cNvPicPr>
            <a:picLocks noChangeAspect="1" noChangeArrowheads="1" noCrop="1"/>
          </p:cNvPicPr>
          <p:nvPr/>
        </p:nvPicPr>
        <p:blipFill>
          <a:blip r:embed="rId5" cstate="print"/>
          <a:srcRect/>
          <a:stretch>
            <a:fillRect/>
          </a:stretch>
        </p:blipFill>
        <p:spPr bwMode="auto">
          <a:xfrm>
            <a:off x="1600201" y="3325002"/>
            <a:ext cx="1324007" cy="1324008"/>
          </a:xfrm>
          <a:prstGeom prst="rect">
            <a:avLst/>
          </a:prstGeom>
          <a:noFill/>
          <a:ln w="9525">
            <a:noFill/>
            <a:miter lim="800000"/>
            <a:headEnd/>
            <a:tailEnd/>
          </a:ln>
        </p:spPr>
      </p:pic>
      <p:pic>
        <p:nvPicPr>
          <p:cNvPr id="15" name="Picture 2" descr="Camera Mouse users"/>
          <p:cNvPicPr>
            <a:picLocks noChangeAspect="1" noChangeArrowheads="1"/>
          </p:cNvPicPr>
          <p:nvPr/>
        </p:nvPicPr>
        <p:blipFill>
          <a:blip r:embed="rId6" cstate="print"/>
          <a:srcRect r="82609"/>
          <a:stretch>
            <a:fillRect/>
          </a:stretch>
        </p:blipFill>
        <p:spPr bwMode="auto">
          <a:xfrm>
            <a:off x="6286500" y="1096152"/>
            <a:ext cx="1543050" cy="1478758"/>
          </a:xfrm>
          <a:prstGeom prst="rect">
            <a:avLst/>
          </a:prstGeom>
          <a:noFill/>
        </p:spPr>
      </p:pic>
      <p:pic>
        <p:nvPicPr>
          <p:cNvPr id="13" name="Picture 1"/>
          <p:cNvPicPr>
            <a:picLocks noChangeAspect="1" noChangeArrowheads="1"/>
          </p:cNvPicPr>
          <p:nvPr/>
        </p:nvPicPr>
        <p:blipFill>
          <a:blip r:embed="rId7" cstate="print"/>
          <a:srcRect/>
          <a:stretch>
            <a:fillRect/>
          </a:stretch>
        </p:blipFill>
        <p:spPr bwMode="auto">
          <a:xfrm>
            <a:off x="5772149" y="3325002"/>
            <a:ext cx="1371600" cy="1371600"/>
          </a:xfrm>
          <a:prstGeom prst="rect">
            <a:avLst/>
          </a:prstGeom>
          <a:noFill/>
          <a:ln w="9525">
            <a:noFill/>
            <a:miter lim="800000"/>
            <a:headEnd/>
            <a:tailEnd/>
          </a:ln>
          <a:effectLst/>
        </p:spPr>
      </p:pic>
      <p:sp>
        <p:nvSpPr>
          <p:cNvPr id="17" name="TextBox 16"/>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Kristen </a:t>
            </a:r>
            <a:r>
              <a:rPr lang="en-US" sz="825" kern="1200" dirty="0" err="1">
                <a:solidFill>
                  <a:prstClr val="black"/>
                </a:solidFill>
                <a:latin typeface="Calibri"/>
                <a:ea typeface="+mn-ea"/>
                <a:cs typeface="+mn-cs"/>
              </a:rPr>
              <a:t>Grauman</a:t>
            </a:r>
            <a:endParaRPr lang="en-US" sz="825" kern="1200" dirty="0">
              <a:solidFill>
                <a:prstClr val="black"/>
              </a:solidFill>
              <a:latin typeface="Calibri"/>
              <a:ea typeface="+mn-ea"/>
              <a:cs typeface="+mn-cs"/>
            </a:endParaRPr>
          </a:p>
        </p:txBody>
      </p:sp>
      <p:sp>
        <p:nvSpPr>
          <p:cNvPr id="10" name="Title 9"/>
          <p:cNvSpPr>
            <a:spLocks noGrp="1"/>
          </p:cNvSpPr>
          <p:nvPr>
            <p:ph type="title"/>
          </p:nvPr>
        </p:nvSpPr>
        <p:spPr/>
        <p:txBody>
          <a:bodyPr/>
          <a:lstStyle/>
          <a:p>
            <a:r>
              <a:rPr lang="en-US" dirty="0"/>
              <a:t>Tracking: some applications</a:t>
            </a:r>
          </a:p>
        </p:txBody>
      </p:sp>
      <p:sp>
        <p:nvSpPr>
          <p:cNvPr id="3" name="Slide Number Placeholder 3">
            <a:extLst>
              <a:ext uri="{FF2B5EF4-FFF2-40B4-BE49-F238E27FC236}">
                <a16:creationId xmlns:a16="http://schemas.microsoft.com/office/drawing/2014/main" id="{AB9BDD0E-9DF5-059B-BA3B-00587A089E8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123</a:t>
            </a:fld>
            <a:endParaRPr lang="en-US" sz="1600">
              <a:solidFill>
                <a:schemeClr val="bg1"/>
              </a:solidFill>
            </a:endParaRPr>
          </a:p>
        </p:txBody>
      </p:sp>
    </p:spTree>
    <p:extLst>
      <p:ext uri="{BB962C8B-B14F-4D97-AF65-F5344CB8AC3E}">
        <p14:creationId xmlns:p14="http://schemas.microsoft.com/office/powerpoint/2010/main" val="36314209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examples</a:t>
            </a:r>
          </a:p>
        </p:txBody>
      </p:sp>
      <p:sp>
        <p:nvSpPr>
          <p:cNvPr id="3" name="Content Placeholder 2"/>
          <p:cNvSpPr>
            <a:spLocks noGrp="1"/>
          </p:cNvSpPr>
          <p:nvPr>
            <p:ph idx="1"/>
          </p:nvPr>
        </p:nvSpPr>
        <p:spPr>
          <a:xfrm>
            <a:off x="457200" y="1270173"/>
            <a:ext cx="8229600" cy="4229100"/>
          </a:xfrm>
        </p:spPr>
        <p:txBody>
          <a:bodyPr>
            <a:normAutofit/>
          </a:bodyPr>
          <a:lstStyle/>
          <a:p>
            <a:pPr marL="0" indent="0">
              <a:lnSpc>
                <a:spcPct val="150000"/>
              </a:lnSpc>
              <a:buNone/>
            </a:pPr>
            <a:r>
              <a:rPr lang="en-US" sz="2000" dirty="0"/>
              <a:t>Traffic: </a:t>
            </a:r>
            <a:r>
              <a:rPr lang="en-US" sz="2000" dirty="0">
                <a:hlinkClick r:id="rId2"/>
              </a:rPr>
              <a:t>https://www.youtube.com/watch?v=DiZHQ4peqjg</a:t>
            </a:r>
            <a:endParaRPr lang="en-US" sz="2000" dirty="0"/>
          </a:p>
          <a:p>
            <a:pPr marL="0" indent="0">
              <a:lnSpc>
                <a:spcPct val="150000"/>
              </a:lnSpc>
              <a:buNone/>
            </a:pPr>
            <a:r>
              <a:rPr lang="en-US" sz="2000" dirty="0"/>
              <a:t>Soccer: </a:t>
            </a:r>
            <a:r>
              <a:rPr lang="pl-PL" sz="2000" dirty="0">
                <a:hlinkClick r:id="rId3"/>
              </a:rPr>
              <a:t>http://www.youtube.com/watch?v=ZqQIItFAnxg</a:t>
            </a:r>
            <a:endParaRPr lang="pl-PL" sz="2000" dirty="0"/>
          </a:p>
          <a:p>
            <a:pPr marL="0" indent="0">
              <a:lnSpc>
                <a:spcPct val="150000"/>
              </a:lnSpc>
              <a:buNone/>
            </a:pPr>
            <a:r>
              <a:rPr lang="en-US" sz="2000" dirty="0"/>
              <a:t>Face: </a:t>
            </a:r>
            <a:r>
              <a:rPr lang="pl-PL" sz="2000" dirty="0">
                <a:hlinkClick r:id="rId4"/>
              </a:rPr>
              <a:t>http://www.youtube.com/watch?v=i_bZNVmhJ2o</a:t>
            </a:r>
            <a:endParaRPr lang="pl-PL" sz="2000" dirty="0"/>
          </a:p>
          <a:p>
            <a:pPr marL="0" indent="0">
              <a:lnSpc>
                <a:spcPct val="150000"/>
              </a:lnSpc>
              <a:buNone/>
            </a:pPr>
            <a:r>
              <a:rPr lang="pl-PL" sz="2000" dirty="0"/>
              <a:t>Body: </a:t>
            </a:r>
            <a:r>
              <a:rPr lang="pl-PL" sz="2000" dirty="0">
                <a:hlinkClick r:id="rId5"/>
              </a:rPr>
              <a:t>https://www.youtube.com/watch?v=_Ahy0Gh69-M</a:t>
            </a:r>
            <a:endParaRPr lang="en-US" sz="2000" dirty="0"/>
          </a:p>
          <a:p>
            <a:pPr marL="0" indent="0">
              <a:lnSpc>
                <a:spcPct val="150000"/>
              </a:lnSpc>
              <a:buNone/>
            </a:pPr>
            <a:r>
              <a:rPr lang="pl-PL" sz="2000" dirty="0"/>
              <a:t>Eye: </a:t>
            </a:r>
            <a:r>
              <a:rPr lang="en-US" sz="2000" dirty="0">
                <a:hlinkClick r:id="rId6"/>
              </a:rPr>
              <a:t>http://www.youtube.com/watch?v=NCtYdUEMotg</a:t>
            </a:r>
            <a:endParaRPr lang="en-US" sz="2000" dirty="0"/>
          </a:p>
          <a:p>
            <a:pPr marL="0" indent="0">
              <a:lnSpc>
                <a:spcPct val="150000"/>
              </a:lnSpc>
              <a:buNone/>
            </a:pPr>
            <a:r>
              <a:rPr lang="en-US" sz="2000" dirty="0"/>
              <a:t>Gaze: </a:t>
            </a:r>
            <a:r>
              <a:rPr lang="pl-PL" sz="2000" dirty="0">
                <a:hlinkClick r:id="rId7"/>
              </a:rPr>
              <a:t>http://www.youtube.com/watch?v=-G6Rw5cU-1c</a:t>
            </a:r>
            <a:endParaRPr lang="pl-PL" sz="2000" dirty="0"/>
          </a:p>
        </p:txBody>
      </p:sp>
      <p:sp>
        <p:nvSpPr>
          <p:cNvPr id="4" name="TextBox 3"/>
          <p:cNvSpPr txBox="1"/>
          <p:nvPr/>
        </p:nvSpPr>
        <p:spPr>
          <a:xfrm>
            <a:off x="7187838" y="4937761"/>
            <a:ext cx="813163" cy="219291"/>
          </a:xfrm>
          <a:prstGeom prst="rect">
            <a:avLst/>
          </a:prstGeom>
          <a:noFill/>
        </p:spPr>
        <p:txBody>
          <a:bodyPr wrap="square" rtlCol="0">
            <a:spAutoFit/>
          </a:bodyPr>
          <a:lstStyle/>
          <a:p>
            <a:pPr defTabSz="685800">
              <a:buClrTx/>
              <a:defRPr/>
            </a:pPr>
            <a:r>
              <a:rPr lang="en-US" sz="825" kern="1200" dirty="0" err="1">
                <a:solidFill>
                  <a:prstClr val="black"/>
                </a:solidFill>
                <a:latin typeface="Calibri"/>
                <a:ea typeface="+mn-ea"/>
                <a:cs typeface="+mn-cs"/>
              </a:rPr>
              <a:t>Amin</a:t>
            </a:r>
            <a:r>
              <a:rPr lang="en-US" sz="825" kern="1200" dirty="0">
                <a:solidFill>
                  <a:prstClr val="black"/>
                </a:solidFill>
                <a:latin typeface="Calibri"/>
                <a:ea typeface="+mn-ea"/>
                <a:cs typeface="+mn-cs"/>
              </a:rPr>
              <a:t> </a:t>
            </a:r>
            <a:r>
              <a:rPr lang="en-US" sz="825" kern="1200" dirty="0" err="1">
                <a:solidFill>
                  <a:prstClr val="black"/>
                </a:solidFill>
                <a:latin typeface="Calibri"/>
                <a:ea typeface="+mn-ea"/>
                <a:cs typeface="+mn-cs"/>
              </a:rPr>
              <a:t>Sadeghi</a:t>
            </a:r>
            <a:endParaRPr lang="en-US" sz="825" kern="1200" dirty="0">
              <a:solidFill>
                <a:prstClr val="black"/>
              </a:solidFill>
              <a:latin typeface="Calibri"/>
              <a:ea typeface="+mn-ea"/>
              <a:cs typeface="+mn-cs"/>
            </a:endParaRPr>
          </a:p>
        </p:txBody>
      </p:sp>
      <p:sp>
        <p:nvSpPr>
          <p:cNvPr id="6" name="Slide Number Placeholder 3">
            <a:extLst>
              <a:ext uri="{FF2B5EF4-FFF2-40B4-BE49-F238E27FC236}">
                <a16:creationId xmlns:a16="http://schemas.microsoft.com/office/drawing/2014/main" id="{ED3DA391-621D-072E-57DB-5759869DCE5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124</a:t>
            </a:fld>
            <a:endParaRPr lang="en-US" sz="1600">
              <a:solidFill>
                <a:schemeClr val="bg1"/>
              </a:solidFill>
            </a:endParaRPr>
          </a:p>
        </p:txBody>
      </p:sp>
    </p:spTree>
    <p:extLst>
      <p:ext uri="{BB962C8B-B14F-4D97-AF65-F5344CB8AC3E}">
        <p14:creationId xmlns:p14="http://schemas.microsoft.com/office/powerpoint/2010/main" val="34874217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Things that make visual tracking difficult</a:t>
            </a:r>
          </a:p>
        </p:txBody>
      </p:sp>
      <p:sp>
        <p:nvSpPr>
          <p:cNvPr id="3" name="Content Placeholder 2"/>
          <p:cNvSpPr>
            <a:spLocks noGrp="1"/>
          </p:cNvSpPr>
          <p:nvPr>
            <p:ph idx="1"/>
          </p:nvPr>
        </p:nvSpPr>
        <p:spPr>
          <a:xfrm>
            <a:off x="457200" y="1121893"/>
            <a:ext cx="8229600" cy="2114549"/>
          </a:xfrm>
        </p:spPr>
        <p:txBody>
          <a:bodyPr>
            <a:normAutofit/>
          </a:bodyPr>
          <a:lstStyle/>
          <a:p>
            <a:r>
              <a:rPr lang="en-US" dirty="0"/>
              <a:t>Erratic movements, moving very quickly</a:t>
            </a:r>
          </a:p>
          <a:p>
            <a:r>
              <a:rPr lang="en-US" dirty="0"/>
              <a:t>Occlusions, leaving and coming back</a:t>
            </a:r>
          </a:p>
          <a:p>
            <a:r>
              <a:rPr lang="en-US" dirty="0"/>
              <a:t>Surrounding similar-looking objects</a:t>
            </a:r>
          </a:p>
        </p:txBody>
      </p:sp>
      <p:pic>
        <p:nvPicPr>
          <p:cNvPr id="7" name="Picture 6" descr="ob.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6100" y="2857500"/>
            <a:ext cx="3086100" cy="2057400"/>
          </a:xfrm>
          <a:prstGeom prst="rect">
            <a:avLst/>
          </a:prstGeom>
        </p:spPr>
      </p:pic>
      <p:sp>
        <p:nvSpPr>
          <p:cNvPr id="5" name="TextBox 4"/>
          <p:cNvSpPr txBox="1"/>
          <p:nvPr/>
        </p:nvSpPr>
        <p:spPr>
          <a:xfrm>
            <a:off x="6589643" y="4927964"/>
            <a:ext cx="1411358"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Adapted from Amin </a:t>
            </a:r>
            <a:r>
              <a:rPr lang="en-US" sz="825" kern="1200" dirty="0" err="1">
                <a:solidFill>
                  <a:prstClr val="black"/>
                </a:solidFill>
                <a:latin typeface="Calibri"/>
                <a:ea typeface="+mn-ea"/>
                <a:cs typeface="+mn-cs"/>
              </a:rPr>
              <a:t>Sadeghi</a:t>
            </a:r>
            <a:endParaRPr lang="en-US" sz="825" kern="1200" dirty="0">
              <a:solidFill>
                <a:prstClr val="black"/>
              </a:solidFill>
              <a:latin typeface="Calibri"/>
              <a:ea typeface="+mn-ea"/>
              <a:cs typeface="+mn-cs"/>
            </a:endParaRPr>
          </a:p>
        </p:txBody>
      </p:sp>
      <p:sp>
        <p:nvSpPr>
          <p:cNvPr id="6" name="Slide Number Placeholder 3">
            <a:extLst>
              <a:ext uri="{FF2B5EF4-FFF2-40B4-BE49-F238E27FC236}">
                <a16:creationId xmlns:a16="http://schemas.microsoft.com/office/drawing/2014/main" id="{25C44D72-319E-5C56-6947-169860FBFF0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125</a:t>
            </a:fld>
            <a:endParaRPr lang="en-US" sz="1600">
              <a:solidFill>
                <a:schemeClr val="bg1"/>
              </a:solidFill>
            </a:endParaRPr>
          </a:p>
        </p:txBody>
      </p:sp>
    </p:spTree>
    <p:extLst>
      <p:ext uri="{BB962C8B-B14F-4D97-AF65-F5344CB8AC3E}">
        <p14:creationId xmlns:p14="http://schemas.microsoft.com/office/powerpoint/2010/main" val="2151027627"/>
      </p:ext>
    </p:extLst>
  </p:cSld>
  <p:clrMapOvr>
    <a:masterClrMapping/>
  </p:clrMapOvr>
  <p:extLst>
    <p:ext uri="{6950BFC3-D8DA-4A85-94F7-54DA5524770B}">
      <p188:commentRel xmlns:p188="http://schemas.microsoft.com/office/powerpoint/2018/8/main" r:id="rId2"/>
    </p:ext>
  </p:extLs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tracking</a:t>
            </a:r>
          </a:p>
        </p:txBody>
      </p:sp>
      <p:sp>
        <p:nvSpPr>
          <p:cNvPr id="3" name="Content Placeholder 2"/>
          <p:cNvSpPr>
            <a:spLocks noGrp="1"/>
          </p:cNvSpPr>
          <p:nvPr>
            <p:ph idx="1"/>
          </p:nvPr>
        </p:nvSpPr>
        <p:spPr/>
        <p:txBody>
          <a:bodyPr>
            <a:normAutofit/>
          </a:bodyPr>
          <a:lstStyle/>
          <a:p>
            <a:r>
              <a:rPr lang="en-US" dirty="0">
                <a:solidFill>
                  <a:schemeClr val="bg2"/>
                </a:solidFill>
              </a:rPr>
              <a:t>Tracking by repeated detection</a:t>
            </a:r>
          </a:p>
          <a:p>
            <a:pPr lvl="1"/>
            <a:r>
              <a:rPr lang="en-US" dirty="0"/>
              <a:t>Works well if object is easily detectable (e.g., face or colored glove) and there is only one</a:t>
            </a:r>
          </a:p>
          <a:p>
            <a:pPr lvl="1"/>
            <a:r>
              <a:rPr lang="en-US" dirty="0"/>
              <a:t>Need some way to link up detections</a:t>
            </a:r>
          </a:p>
          <a:p>
            <a:pPr marL="685800" lvl="2" indent="0">
              <a:buNone/>
            </a:pPr>
            <a:endParaRPr lang="en-US" dirty="0"/>
          </a:p>
        </p:txBody>
      </p:sp>
      <p:pic>
        <p:nvPicPr>
          <p:cNvPr id="5" name="Picture 4" descr="ob.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100" y="3086100"/>
            <a:ext cx="3086100" cy="2057400"/>
          </a:xfrm>
          <a:prstGeom prst="rect">
            <a:avLst/>
          </a:prstGeom>
        </p:spPr>
      </p:pic>
      <p:sp>
        <p:nvSpPr>
          <p:cNvPr id="6" name="TextBox 5"/>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err="1">
                <a:solidFill>
                  <a:prstClr val="black"/>
                </a:solidFill>
                <a:latin typeface="Calibri"/>
                <a:ea typeface="+mn-ea"/>
                <a:cs typeface="+mn-cs"/>
              </a:rPr>
              <a:t>Amin</a:t>
            </a:r>
            <a:r>
              <a:rPr lang="en-US" sz="825" kern="1200" dirty="0">
                <a:solidFill>
                  <a:prstClr val="black"/>
                </a:solidFill>
                <a:latin typeface="Calibri"/>
                <a:ea typeface="+mn-ea"/>
                <a:cs typeface="+mn-cs"/>
              </a:rPr>
              <a:t> </a:t>
            </a:r>
            <a:r>
              <a:rPr lang="en-US" sz="825" kern="1200" dirty="0" err="1">
                <a:solidFill>
                  <a:prstClr val="black"/>
                </a:solidFill>
                <a:latin typeface="Calibri"/>
                <a:ea typeface="+mn-ea"/>
                <a:cs typeface="+mn-cs"/>
              </a:rPr>
              <a:t>Sadeghi</a:t>
            </a:r>
            <a:endParaRPr lang="en-US" sz="825" kern="1200" dirty="0">
              <a:solidFill>
                <a:prstClr val="black"/>
              </a:solidFill>
              <a:latin typeface="Calibri"/>
              <a:ea typeface="+mn-ea"/>
              <a:cs typeface="+mn-cs"/>
            </a:endParaRPr>
          </a:p>
        </p:txBody>
      </p:sp>
      <p:sp>
        <p:nvSpPr>
          <p:cNvPr id="8" name="Slide Number Placeholder 3">
            <a:extLst>
              <a:ext uri="{FF2B5EF4-FFF2-40B4-BE49-F238E27FC236}">
                <a16:creationId xmlns:a16="http://schemas.microsoft.com/office/drawing/2014/main" id="{8AEBB66C-26D4-61E8-2903-D29373F4BA9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126</a:t>
            </a:fld>
            <a:endParaRPr lang="en-US" sz="1600">
              <a:solidFill>
                <a:schemeClr val="bg1"/>
              </a:solidFill>
            </a:endParaRPr>
          </a:p>
        </p:txBody>
      </p:sp>
    </p:spTree>
    <p:extLst>
      <p:ext uri="{BB962C8B-B14F-4D97-AF65-F5344CB8AC3E}">
        <p14:creationId xmlns:p14="http://schemas.microsoft.com/office/powerpoint/2010/main" val="409311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Strategies for tracking</a:t>
            </a:r>
          </a:p>
        </p:txBody>
      </p:sp>
      <p:sp>
        <p:nvSpPr>
          <p:cNvPr id="31747" name="Rectangle 3"/>
          <p:cNvSpPr>
            <a:spLocks noGrp="1" noChangeArrowheads="1"/>
          </p:cNvSpPr>
          <p:nvPr>
            <p:ph type="body" idx="1"/>
          </p:nvPr>
        </p:nvSpPr>
        <p:spPr>
          <a:xfrm>
            <a:off x="457200" y="990089"/>
            <a:ext cx="8229600" cy="2735035"/>
          </a:xfrm>
        </p:spPr>
        <p:txBody>
          <a:bodyPr>
            <a:normAutofit/>
          </a:bodyPr>
          <a:lstStyle/>
          <a:p>
            <a:pPr>
              <a:buFontTx/>
              <a:buChar char="•"/>
            </a:pPr>
            <a:r>
              <a:rPr lang="en-US" dirty="0">
                <a:solidFill>
                  <a:schemeClr val="bg2"/>
                </a:solidFill>
              </a:rPr>
              <a:t>Tracking w/ dynamics</a:t>
            </a:r>
            <a:r>
              <a:rPr lang="en-US" dirty="0"/>
              <a:t>: Using model of expected motion, </a:t>
            </a:r>
            <a:r>
              <a:rPr lang="en-US" i="1" dirty="0"/>
              <a:t>predict</a:t>
            </a:r>
            <a:r>
              <a:rPr lang="en-US" dirty="0"/>
              <a:t> object location in next frame </a:t>
            </a:r>
          </a:p>
          <a:p>
            <a:pPr lvl="1"/>
            <a:r>
              <a:rPr lang="en-US" sz="1800" dirty="0"/>
              <a:t>Restrict search for the object</a:t>
            </a:r>
          </a:p>
          <a:p>
            <a:pPr lvl="1"/>
            <a:r>
              <a:rPr lang="en-US" sz="1800" dirty="0"/>
              <a:t>Measurement noise is reduced by trajectory smoothness</a:t>
            </a:r>
          </a:p>
          <a:p>
            <a:pPr lvl="1"/>
            <a:r>
              <a:rPr lang="en-US" sz="1800" dirty="0"/>
              <a:t>Robustness to missing or weak observations</a:t>
            </a:r>
          </a:p>
          <a:p>
            <a:pPr lvl="1"/>
            <a:r>
              <a:rPr lang="en-US" sz="1800" dirty="0">
                <a:solidFill>
                  <a:srgbClr val="FF0000"/>
                </a:solidFill>
              </a:rPr>
              <a:t>Assumptions</a:t>
            </a:r>
            <a:r>
              <a:rPr lang="en-US" sz="1800" dirty="0"/>
              <a:t>: Camera is not moving instantly to new viewpoint, objects do not disappear/reappear in different places in the scene</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buNone/>
            </a:pPr>
            <a:endParaRPr lang="en-US" sz="1800" dirty="0"/>
          </a:p>
        </p:txBody>
      </p:sp>
      <p:sp>
        <p:nvSpPr>
          <p:cNvPr id="6" name="TextBox 5"/>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err="1">
                <a:solidFill>
                  <a:prstClr val="black"/>
                </a:solidFill>
                <a:latin typeface="Calibri"/>
                <a:ea typeface="+mn-ea"/>
                <a:cs typeface="+mn-cs"/>
              </a:rPr>
              <a:t>Amin</a:t>
            </a:r>
            <a:r>
              <a:rPr lang="en-US" sz="825" kern="1200" dirty="0">
                <a:solidFill>
                  <a:prstClr val="black"/>
                </a:solidFill>
                <a:latin typeface="Calibri"/>
                <a:ea typeface="+mn-ea"/>
                <a:cs typeface="+mn-cs"/>
              </a:rPr>
              <a:t> </a:t>
            </a:r>
            <a:r>
              <a:rPr lang="en-US" sz="825" kern="1200" dirty="0" err="1">
                <a:solidFill>
                  <a:prstClr val="black"/>
                </a:solidFill>
                <a:latin typeface="Calibri"/>
                <a:ea typeface="+mn-ea"/>
                <a:cs typeface="+mn-cs"/>
              </a:rPr>
              <a:t>Sadeghi</a:t>
            </a:r>
            <a:endParaRPr lang="en-US" sz="825" kern="1200" dirty="0">
              <a:solidFill>
                <a:prstClr val="black"/>
              </a:solidFill>
              <a:latin typeface="Calibri"/>
              <a:ea typeface="+mn-ea"/>
              <a:cs typeface="+mn-cs"/>
            </a:endParaRPr>
          </a:p>
        </p:txBody>
      </p:sp>
      <p:pic>
        <p:nvPicPr>
          <p:cNvPr id="7" name="Picture 6" descr="fast_c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912" y="3274601"/>
            <a:ext cx="2568175" cy="1712117"/>
          </a:xfrm>
          <a:prstGeom prst="rect">
            <a:avLst/>
          </a:prstGeom>
        </p:spPr>
      </p:pic>
      <p:sp>
        <p:nvSpPr>
          <p:cNvPr id="3" name="Slide Number Placeholder 3">
            <a:extLst>
              <a:ext uri="{FF2B5EF4-FFF2-40B4-BE49-F238E27FC236}">
                <a16:creationId xmlns:a16="http://schemas.microsoft.com/office/drawing/2014/main" id="{952553F4-5EF8-48E7-64AC-93A7DC1CD66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127</a:t>
            </a:fld>
            <a:endParaRPr lang="en-US" sz="1600">
              <a:solidFill>
                <a:schemeClr val="bg1"/>
              </a:solidFill>
            </a:endParaRPr>
          </a:p>
        </p:txBody>
      </p:sp>
    </p:spTree>
    <p:extLst>
      <p:ext uri="{BB962C8B-B14F-4D97-AF65-F5344CB8AC3E}">
        <p14:creationId xmlns:p14="http://schemas.microsoft.com/office/powerpoint/2010/main" val="368620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General model for tracking</a:t>
            </a:r>
          </a:p>
        </p:txBody>
      </p:sp>
      <p:sp>
        <p:nvSpPr>
          <p:cNvPr id="1879043" name="Rectangle 3"/>
          <p:cNvSpPr>
            <a:spLocks noGrp="1" noChangeArrowheads="1"/>
          </p:cNvSpPr>
          <p:nvPr>
            <p:ph type="body" idx="1"/>
          </p:nvPr>
        </p:nvSpPr>
        <p:spPr>
          <a:xfrm>
            <a:off x="454557" y="1047755"/>
            <a:ext cx="5095411" cy="4229099"/>
          </a:xfrm>
        </p:spPr>
        <p:txBody>
          <a:bodyPr>
            <a:noAutofit/>
          </a:bodyPr>
          <a:lstStyle/>
          <a:p>
            <a:pPr>
              <a:buFontTx/>
              <a:buChar char="•"/>
            </a:pPr>
            <a:r>
              <a:rPr lang="en-US" sz="1700" i="1" dirty="0">
                <a:solidFill>
                  <a:schemeClr val="bg2"/>
                </a:solidFill>
              </a:rPr>
              <a:t>State </a:t>
            </a:r>
            <a:r>
              <a:rPr lang="en-US" sz="1700" i="1" dirty="0">
                <a:solidFill>
                  <a:schemeClr val="bg2"/>
                </a:solidFill>
                <a:latin typeface="Times New Roman" pitchFamily="18" charset="0"/>
                <a:cs typeface="Times New Roman" pitchFamily="18" charset="0"/>
              </a:rPr>
              <a:t>X</a:t>
            </a:r>
            <a:r>
              <a:rPr lang="en-US" sz="1700" dirty="0"/>
              <a:t>: The actual state of the moving object </a:t>
            </a:r>
            <a:r>
              <a:rPr lang="en-US" sz="1700" dirty="0">
                <a:solidFill>
                  <a:srgbClr val="00B050"/>
                </a:solidFill>
              </a:rPr>
              <a:t>that we want to estimate but cannot observe</a:t>
            </a:r>
            <a:endParaRPr lang="en-US" sz="1700" b="1" i="1" dirty="0">
              <a:solidFill>
                <a:srgbClr val="00B050"/>
              </a:solidFill>
              <a:latin typeface="Times New Roman" pitchFamily="18" charset="0"/>
              <a:cs typeface="Times New Roman" pitchFamily="18" charset="0"/>
            </a:endParaRPr>
          </a:p>
          <a:p>
            <a:pPr lvl="1">
              <a:buFont typeface="Calibri" pitchFamily="34" charset="0"/>
              <a:buChar char="–"/>
            </a:pPr>
            <a:r>
              <a:rPr lang="en-US" sz="1700" dirty="0"/>
              <a:t>E.g. position, velocity</a:t>
            </a:r>
          </a:p>
          <a:p>
            <a:pPr>
              <a:buFontTx/>
              <a:buChar char="•"/>
            </a:pPr>
            <a:r>
              <a:rPr lang="en-US" sz="1700" i="1" dirty="0">
                <a:solidFill>
                  <a:schemeClr val="bg2"/>
                </a:solidFill>
              </a:rPr>
              <a:t>Observations </a:t>
            </a:r>
            <a:r>
              <a:rPr lang="en-US" sz="1700" i="1" dirty="0">
                <a:solidFill>
                  <a:schemeClr val="bg2"/>
                </a:solidFill>
                <a:latin typeface="Times New Roman" pitchFamily="18" charset="0"/>
                <a:cs typeface="Times New Roman" pitchFamily="18" charset="0"/>
              </a:rPr>
              <a:t>Y</a:t>
            </a:r>
            <a:r>
              <a:rPr lang="en-US" sz="1700" dirty="0"/>
              <a:t>: Our actual measurement or observation of state </a:t>
            </a:r>
            <a:r>
              <a:rPr lang="en-US" sz="1700" i="1" dirty="0">
                <a:latin typeface="Times New Roman" pitchFamily="18" charset="0"/>
                <a:cs typeface="Times New Roman" pitchFamily="18" charset="0"/>
              </a:rPr>
              <a:t>X</a:t>
            </a:r>
            <a:r>
              <a:rPr lang="en-US" sz="1700" dirty="0"/>
              <a:t>, which can be very noisy</a:t>
            </a:r>
            <a:endParaRPr lang="en-US" sz="1700" dirty="0">
              <a:solidFill>
                <a:srgbClr val="FF0000"/>
              </a:solidFill>
            </a:endParaRPr>
          </a:p>
          <a:p>
            <a:pPr>
              <a:buFontTx/>
              <a:buChar char="•"/>
            </a:pPr>
            <a:r>
              <a:rPr lang="en-US" sz="1700" dirty="0"/>
              <a:t>At each time </a:t>
            </a:r>
            <a:r>
              <a:rPr lang="en-US" sz="1700" i="1" dirty="0">
                <a:latin typeface="Times New Roman" pitchFamily="18" charset="0"/>
                <a:cs typeface="Times New Roman" pitchFamily="18" charset="0"/>
              </a:rPr>
              <a:t>t</a:t>
            </a:r>
            <a:r>
              <a:rPr lang="en-US" sz="1700" dirty="0"/>
              <a:t>, the state changes to </a:t>
            </a:r>
            <a:r>
              <a:rPr lang="en-US" sz="1700" i="1" dirty="0" err="1">
                <a:latin typeface="Times New Roman" pitchFamily="18" charset="0"/>
                <a:cs typeface="Times New Roman" pitchFamily="18" charset="0"/>
              </a:rPr>
              <a:t>X</a:t>
            </a:r>
            <a:r>
              <a:rPr lang="en-US" sz="1700" i="1" baseline="-25000" dirty="0" err="1">
                <a:latin typeface="Times New Roman" pitchFamily="18" charset="0"/>
                <a:cs typeface="Times New Roman" pitchFamily="18" charset="0"/>
              </a:rPr>
              <a:t>t</a:t>
            </a:r>
            <a:r>
              <a:rPr lang="en-US" sz="1700" dirty="0"/>
              <a:t> and we get a new observation </a:t>
            </a:r>
            <a:r>
              <a:rPr lang="en-US" sz="1700" i="1" dirty="0" err="1">
                <a:latin typeface="Times New Roman" pitchFamily="18" charset="0"/>
                <a:cs typeface="Times New Roman" pitchFamily="18" charset="0"/>
              </a:rPr>
              <a:t>Y</a:t>
            </a:r>
            <a:r>
              <a:rPr lang="en-US" sz="1700" i="1" baseline="-25000" dirty="0" err="1">
                <a:latin typeface="Times New Roman" pitchFamily="18" charset="0"/>
                <a:cs typeface="Times New Roman" pitchFamily="18" charset="0"/>
              </a:rPr>
              <a:t>t</a:t>
            </a:r>
            <a:endParaRPr lang="en-US" sz="1700" i="1" baseline="-25000" dirty="0">
              <a:latin typeface="Times New Roman" pitchFamily="18" charset="0"/>
              <a:cs typeface="Times New Roman" pitchFamily="18" charset="0"/>
            </a:endParaRPr>
          </a:p>
          <a:p>
            <a:r>
              <a:rPr lang="en-US" sz="1700" dirty="0"/>
              <a:t>Our </a:t>
            </a:r>
            <a:r>
              <a:rPr lang="en-US" sz="1700" dirty="0">
                <a:solidFill>
                  <a:srgbClr val="FF0000"/>
                </a:solidFill>
              </a:rPr>
              <a:t>goal</a:t>
            </a:r>
            <a:r>
              <a:rPr lang="en-US" sz="1700" dirty="0"/>
              <a:t> is to recover the most likely state </a:t>
            </a:r>
            <a:r>
              <a:rPr lang="en-US" sz="1700" i="1" dirty="0" err="1"/>
              <a:t>X</a:t>
            </a:r>
            <a:r>
              <a:rPr lang="en-US" sz="1700" i="1" baseline="-25000" dirty="0" err="1"/>
              <a:t>t</a:t>
            </a:r>
            <a:r>
              <a:rPr lang="en-US" sz="1700" baseline="-25000" dirty="0"/>
              <a:t>  </a:t>
            </a:r>
            <a:r>
              <a:rPr lang="en-US" sz="1700" dirty="0"/>
              <a:t>given:</a:t>
            </a:r>
          </a:p>
          <a:p>
            <a:pPr lvl="1"/>
            <a:r>
              <a:rPr lang="en-US" sz="1700" dirty="0"/>
              <a:t>All observations so far, i.e. </a:t>
            </a:r>
            <a:r>
              <a:rPr lang="en-US" sz="1700" i="1" dirty="0"/>
              <a:t>y</a:t>
            </a:r>
            <a:r>
              <a:rPr lang="en-US" sz="1700" i="1" baseline="-25000" dirty="0"/>
              <a:t>1 </a:t>
            </a:r>
            <a:r>
              <a:rPr lang="en-US" sz="1700" i="1" dirty="0"/>
              <a:t>, y</a:t>
            </a:r>
            <a:r>
              <a:rPr lang="en-US" sz="1700" i="1" baseline="-25000" dirty="0"/>
              <a:t>2 </a:t>
            </a:r>
            <a:r>
              <a:rPr lang="en-US" sz="1700" i="1" dirty="0"/>
              <a:t>, … , y</a:t>
            </a:r>
            <a:r>
              <a:rPr lang="en-US" sz="1700" i="1" baseline="-25000" dirty="0"/>
              <a:t>t-1</a:t>
            </a:r>
            <a:r>
              <a:rPr lang="en-US" sz="1700" i="1" dirty="0"/>
              <a:t> </a:t>
            </a:r>
          </a:p>
          <a:p>
            <a:pPr lvl="1"/>
            <a:r>
              <a:rPr lang="en-US" sz="1700" dirty="0"/>
              <a:t>Knowledge about dynamics of state transitions</a:t>
            </a:r>
          </a:p>
        </p:txBody>
      </p:sp>
      <p:pic>
        <p:nvPicPr>
          <p:cNvPr id="2" name="Picture 1" descr="fast_g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530" y="838200"/>
            <a:ext cx="2286000" cy="1524000"/>
          </a:xfrm>
          <a:prstGeom prst="rect">
            <a:avLst/>
          </a:prstGeom>
        </p:spPr>
      </p:pic>
      <p:sp>
        <p:nvSpPr>
          <p:cNvPr id="6" name="TextBox 5"/>
          <p:cNvSpPr txBox="1"/>
          <p:nvPr/>
        </p:nvSpPr>
        <p:spPr>
          <a:xfrm>
            <a:off x="5615609" y="4927964"/>
            <a:ext cx="2385392"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Adapted from Amin </a:t>
            </a:r>
            <a:r>
              <a:rPr lang="en-US" sz="825" kern="1200" dirty="0" err="1">
                <a:solidFill>
                  <a:prstClr val="black"/>
                </a:solidFill>
                <a:latin typeface="Calibri"/>
                <a:ea typeface="+mn-ea"/>
                <a:cs typeface="+mn-cs"/>
              </a:rPr>
              <a:t>Sadeghi</a:t>
            </a:r>
            <a:r>
              <a:rPr lang="en-US" sz="825" kern="1200" dirty="0">
                <a:solidFill>
                  <a:prstClr val="black"/>
                </a:solidFill>
                <a:latin typeface="Calibri"/>
                <a:ea typeface="+mn-ea"/>
                <a:cs typeface="+mn-cs"/>
              </a:rPr>
              <a:t> and Kristen </a:t>
            </a:r>
            <a:r>
              <a:rPr lang="en-US" sz="825" kern="1200" dirty="0" err="1">
                <a:solidFill>
                  <a:prstClr val="black"/>
                </a:solidFill>
                <a:latin typeface="Calibri"/>
                <a:ea typeface="+mn-ea"/>
                <a:cs typeface="+mn-cs"/>
              </a:rPr>
              <a:t>Grauman</a:t>
            </a:r>
            <a:endParaRPr lang="en-US" sz="825" kern="1200" dirty="0">
              <a:solidFill>
                <a:prstClr val="black"/>
              </a:solidFill>
              <a:latin typeface="Calibri"/>
              <a:ea typeface="+mn-ea"/>
              <a:cs typeface="+mn-cs"/>
            </a:endParaRPr>
          </a:p>
        </p:txBody>
      </p:sp>
      <p:grpSp>
        <p:nvGrpSpPr>
          <p:cNvPr id="7" name="Group 6"/>
          <p:cNvGrpSpPr/>
          <p:nvPr/>
        </p:nvGrpSpPr>
        <p:grpSpPr>
          <a:xfrm>
            <a:off x="5616530" y="2443842"/>
            <a:ext cx="2330649" cy="693343"/>
            <a:chOff x="1416680" y="5115100"/>
            <a:chExt cx="5302777" cy="1577518"/>
          </a:xfrm>
        </p:grpSpPr>
        <p:sp>
          <p:nvSpPr>
            <p:cNvPr id="8" name="Oval 10"/>
            <p:cNvSpPr>
              <a:spLocks noChangeArrowheads="1"/>
            </p:cNvSpPr>
            <p:nvPr/>
          </p:nvSpPr>
          <p:spPr bwMode="auto">
            <a:xfrm>
              <a:off x="2362200" y="5246688"/>
              <a:ext cx="500063"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9" name="Text Box 11"/>
            <p:cNvSpPr txBox="1">
              <a:spLocks noChangeArrowheads="1"/>
            </p:cNvSpPr>
            <p:nvPr/>
          </p:nvSpPr>
          <p:spPr bwMode="auto">
            <a:xfrm>
              <a:off x="2355845" y="5275263"/>
              <a:ext cx="657229"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a:solidFill>
                    <a:prstClr val="black"/>
                  </a:solidFill>
                  <a:ea typeface="+mn-ea"/>
                </a:rPr>
                <a:t>X</a:t>
              </a:r>
              <a:r>
                <a:rPr lang="en-US" sz="788" b="0" kern="1200" baseline="-25000" dirty="0">
                  <a:solidFill>
                    <a:prstClr val="black"/>
                  </a:solidFill>
                  <a:ea typeface="+mn-ea"/>
                </a:rPr>
                <a:t>1</a:t>
              </a:r>
            </a:p>
          </p:txBody>
        </p:sp>
        <p:sp>
          <p:nvSpPr>
            <p:cNvPr id="10" name="Oval 12"/>
            <p:cNvSpPr>
              <a:spLocks noChangeArrowheads="1"/>
            </p:cNvSpPr>
            <p:nvPr/>
          </p:nvSpPr>
          <p:spPr bwMode="auto">
            <a:xfrm>
              <a:off x="3271838" y="5246688"/>
              <a:ext cx="501650"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11" name="Text Box 13"/>
            <p:cNvSpPr txBox="1">
              <a:spLocks noChangeArrowheads="1"/>
            </p:cNvSpPr>
            <p:nvPr/>
          </p:nvSpPr>
          <p:spPr bwMode="auto">
            <a:xfrm>
              <a:off x="3277868" y="5275263"/>
              <a:ext cx="657229"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a:solidFill>
                    <a:prstClr val="black"/>
                  </a:solidFill>
                  <a:ea typeface="+mn-ea"/>
                </a:rPr>
                <a:t>X</a:t>
              </a:r>
              <a:r>
                <a:rPr lang="en-US" sz="788" b="0" kern="1200" baseline="-25000" dirty="0">
                  <a:solidFill>
                    <a:prstClr val="black"/>
                  </a:solidFill>
                  <a:ea typeface="+mn-ea"/>
                </a:rPr>
                <a:t>2</a:t>
              </a:r>
            </a:p>
          </p:txBody>
        </p:sp>
        <p:sp>
          <p:nvSpPr>
            <p:cNvPr id="12" name="Line 14"/>
            <p:cNvSpPr>
              <a:spLocks noChangeShapeType="1"/>
            </p:cNvSpPr>
            <p:nvPr/>
          </p:nvSpPr>
          <p:spPr bwMode="auto">
            <a:xfrm>
              <a:off x="2862263"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13" name="Line 15"/>
            <p:cNvSpPr>
              <a:spLocks noChangeShapeType="1"/>
            </p:cNvSpPr>
            <p:nvPr/>
          </p:nvSpPr>
          <p:spPr bwMode="auto">
            <a:xfrm>
              <a:off x="2589213"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14" name="Oval 16"/>
            <p:cNvSpPr>
              <a:spLocks noChangeArrowheads="1"/>
            </p:cNvSpPr>
            <p:nvPr/>
          </p:nvSpPr>
          <p:spPr bwMode="auto">
            <a:xfrm>
              <a:off x="2362200" y="6157913"/>
              <a:ext cx="500063" cy="500062"/>
            </a:xfrm>
            <a:prstGeom prst="ellipse">
              <a:avLst/>
            </a:prstGeom>
            <a:solidFill>
              <a:srgbClr val="C0C0C0"/>
            </a:solidFill>
            <a:ln w="9525">
              <a:solidFill>
                <a:schemeClr val="tx1"/>
              </a:solidFill>
              <a:round/>
              <a:headEnd/>
              <a:tailEnd/>
            </a:ln>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15" name="Text Box 17"/>
            <p:cNvSpPr txBox="1">
              <a:spLocks noChangeArrowheads="1"/>
            </p:cNvSpPr>
            <p:nvPr/>
          </p:nvSpPr>
          <p:spPr bwMode="auto">
            <a:xfrm>
              <a:off x="2343463" y="6186488"/>
              <a:ext cx="657229"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a:solidFill>
                    <a:prstClr val="black"/>
                  </a:solidFill>
                  <a:ea typeface="+mn-ea"/>
                </a:rPr>
                <a:t>Y</a:t>
              </a:r>
              <a:r>
                <a:rPr lang="en-US" sz="788" b="0" kern="1200" baseline="-25000" dirty="0">
                  <a:solidFill>
                    <a:prstClr val="black"/>
                  </a:solidFill>
                  <a:ea typeface="+mn-ea"/>
                </a:rPr>
                <a:t>1</a:t>
              </a:r>
            </a:p>
          </p:txBody>
        </p:sp>
        <p:sp>
          <p:nvSpPr>
            <p:cNvPr id="16" name="Line 18"/>
            <p:cNvSpPr>
              <a:spLocks noChangeShapeType="1"/>
            </p:cNvSpPr>
            <p:nvPr/>
          </p:nvSpPr>
          <p:spPr bwMode="auto">
            <a:xfrm>
              <a:off x="3500438"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17" name="Oval 19"/>
            <p:cNvSpPr>
              <a:spLocks noChangeArrowheads="1"/>
            </p:cNvSpPr>
            <p:nvPr/>
          </p:nvSpPr>
          <p:spPr bwMode="auto">
            <a:xfrm>
              <a:off x="3271838" y="6157913"/>
              <a:ext cx="501650" cy="500062"/>
            </a:xfrm>
            <a:prstGeom prst="ellipse">
              <a:avLst/>
            </a:prstGeom>
            <a:solidFill>
              <a:srgbClr val="C0C0C0"/>
            </a:solidFill>
            <a:ln w="9525">
              <a:solidFill>
                <a:schemeClr val="tx1"/>
              </a:solidFill>
              <a:round/>
              <a:headEnd/>
              <a:tailEnd/>
            </a:ln>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18" name="Text Box 20"/>
            <p:cNvSpPr txBox="1">
              <a:spLocks noChangeArrowheads="1"/>
            </p:cNvSpPr>
            <p:nvPr/>
          </p:nvSpPr>
          <p:spPr bwMode="auto">
            <a:xfrm>
              <a:off x="3253100" y="6186488"/>
              <a:ext cx="657229"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a:solidFill>
                    <a:prstClr val="black"/>
                  </a:solidFill>
                  <a:ea typeface="+mn-ea"/>
                </a:rPr>
                <a:t>Y</a:t>
              </a:r>
              <a:r>
                <a:rPr lang="en-US" sz="788" b="0" kern="1200" baseline="-25000">
                  <a:solidFill>
                    <a:prstClr val="black"/>
                  </a:solidFill>
                  <a:ea typeface="+mn-ea"/>
                </a:rPr>
                <a:t>2</a:t>
              </a:r>
            </a:p>
          </p:txBody>
        </p:sp>
        <p:sp>
          <p:nvSpPr>
            <p:cNvPr id="19" name="Line 21"/>
            <p:cNvSpPr>
              <a:spLocks noChangeShapeType="1"/>
            </p:cNvSpPr>
            <p:nvPr/>
          </p:nvSpPr>
          <p:spPr bwMode="auto">
            <a:xfrm>
              <a:off x="3773488"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20" name="Line 22"/>
            <p:cNvSpPr>
              <a:spLocks noChangeShapeType="1"/>
            </p:cNvSpPr>
            <p:nvPr/>
          </p:nvSpPr>
          <p:spPr bwMode="auto">
            <a:xfrm>
              <a:off x="5697538"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21" name="Oval 23"/>
            <p:cNvSpPr>
              <a:spLocks noChangeArrowheads="1"/>
            </p:cNvSpPr>
            <p:nvPr/>
          </p:nvSpPr>
          <p:spPr bwMode="auto">
            <a:xfrm>
              <a:off x="6107113" y="5246688"/>
              <a:ext cx="501650"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22" name="Text Box 24"/>
            <p:cNvSpPr txBox="1">
              <a:spLocks noChangeArrowheads="1"/>
            </p:cNvSpPr>
            <p:nvPr/>
          </p:nvSpPr>
          <p:spPr bwMode="auto">
            <a:xfrm>
              <a:off x="6100758" y="5275263"/>
              <a:ext cx="617108"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err="1">
                  <a:solidFill>
                    <a:prstClr val="black"/>
                  </a:solidFill>
                  <a:ea typeface="+mn-ea"/>
                </a:rPr>
                <a:t>X</a:t>
              </a:r>
              <a:r>
                <a:rPr lang="en-US" sz="788" b="0" i="1" kern="1200" baseline="-25000" dirty="0" err="1">
                  <a:solidFill>
                    <a:prstClr val="black"/>
                  </a:solidFill>
                  <a:ea typeface="+mn-ea"/>
                </a:rPr>
                <a:t>t</a:t>
              </a:r>
              <a:endParaRPr lang="en-US" sz="788" b="0" i="1" kern="1200" baseline="-25000" dirty="0">
                <a:solidFill>
                  <a:prstClr val="black"/>
                </a:solidFill>
                <a:ea typeface="+mn-ea"/>
              </a:endParaRPr>
            </a:p>
          </p:txBody>
        </p:sp>
        <p:sp>
          <p:nvSpPr>
            <p:cNvPr id="23" name="Line 25"/>
            <p:cNvSpPr>
              <a:spLocks noChangeShapeType="1"/>
            </p:cNvSpPr>
            <p:nvPr/>
          </p:nvSpPr>
          <p:spPr bwMode="auto">
            <a:xfrm>
              <a:off x="6335713"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24" name="Oval 26"/>
            <p:cNvSpPr>
              <a:spLocks noChangeArrowheads="1"/>
            </p:cNvSpPr>
            <p:nvPr/>
          </p:nvSpPr>
          <p:spPr bwMode="auto">
            <a:xfrm>
              <a:off x="6107113" y="6157913"/>
              <a:ext cx="501650" cy="500062"/>
            </a:xfrm>
            <a:prstGeom prst="ellipse">
              <a:avLst/>
            </a:prstGeom>
            <a:solidFill>
              <a:srgbClr val="C0C0C0"/>
            </a:solidFill>
            <a:ln w="9525">
              <a:solidFill>
                <a:schemeClr val="tx1"/>
              </a:solidFill>
              <a:round/>
              <a:headEnd/>
              <a:tailEnd/>
            </a:ln>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25" name="Text Box 27"/>
            <p:cNvSpPr txBox="1">
              <a:spLocks noChangeArrowheads="1"/>
            </p:cNvSpPr>
            <p:nvPr/>
          </p:nvSpPr>
          <p:spPr bwMode="auto">
            <a:xfrm>
              <a:off x="6102349" y="6186488"/>
              <a:ext cx="617108"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err="1">
                  <a:solidFill>
                    <a:prstClr val="black"/>
                  </a:solidFill>
                  <a:ea typeface="+mn-ea"/>
                </a:rPr>
                <a:t>Y</a:t>
              </a:r>
              <a:r>
                <a:rPr lang="en-US" sz="788" b="0" i="1" kern="1200" baseline="-25000" dirty="0" err="1">
                  <a:solidFill>
                    <a:prstClr val="black"/>
                  </a:solidFill>
                  <a:ea typeface="+mn-ea"/>
                </a:rPr>
                <a:t>t</a:t>
              </a:r>
              <a:endParaRPr lang="en-US" sz="788" b="0" i="1" kern="1200" baseline="-25000" dirty="0">
                <a:solidFill>
                  <a:prstClr val="black"/>
                </a:solidFill>
                <a:ea typeface="+mn-ea"/>
              </a:endParaRPr>
            </a:p>
          </p:txBody>
        </p:sp>
        <p:sp>
          <p:nvSpPr>
            <p:cNvPr id="26" name="Text Box 28"/>
            <p:cNvSpPr txBox="1">
              <a:spLocks noChangeArrowheads="1"/>
            </p:cNvSpPr>
            <p:nvPr/>
          </p:nvSpPr>
          <p:spPr bwMode="auto">
            <a:xfrm>
              <a:off x="4170362" y="5115100"/>
              <a:ext cx="726524" cy="57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1050" kern="1200" dirty="0">
                  <a:solidFill>
                    <a:prstClr val="black"/>
                  </a:solidFill>
                  <a:ea typeface="+mn-ea"/>
                </a:rPr>
                <a:t>…</a:t>
              </a:r>
            </a:p>
          </p:txBody>
        </p:sp>
        <p:sp>
          <p:nvSpPr>
            <p:cNvPr id="27" name="Line 22"/>
            <p:cNvSpPr>
              <a:spLocks noChangeShapeType="1"/>
            </p:cNvSpPr>
            <p:nvPr/>
          </p:nvSpPr>
          <p:spPr bwMode="auto">
            <a:xfrm>
              <a:off x="4783138" y="5484813"/>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28" name="Oval 23"/>
            <p:cNvSpPr>
              <a:spLocks noChangeArrowheads="1"/>
            </p:cNvSpPr>
            <p:nvPr/>
          </p:nvSpPr>
          <p:spPr bwMode="auto">
            <a:xfrm>
              <a:off x="5192713" y="5257800"/>
              <a:ext cx="501650" cy="5000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29" name="Text Box 24"/>
            <p:cNvSpPr txBox="1">
              <a:spLocks noChangeArrowheads="1"/>
            </p:cNvSpPr>
            <p:nvPr/>
          </p:nvSpPr>
          <p:spPr bwMode="auto">
            <a:xfrm>
              <a:off x="5139374" y="5286375"/>
              <a:ext cx="752057"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a:solidFill>
                    <a:prstClr val="black"/>
                  </a:solidFill>
                  <a:ea typeface="+mn-ea"/>
                </a:rPr>
                <a:t>X</a:t>
              </a:r>
              <a:r>
                <a:rPr lang="en-US" sz="788" b="0" i="1" kern="1200" baseline="-25000" dirty="0">
                  <a:solidFill>
                    <a:prstClr val="black"/>
                  </a:solidFill>
                  <a:ea typeface="+mn-ea"/>
                </a:rPr>
                <a:t>t-1</a:t>
              </a:r>
            </a:p>
          </p:txBody>
        </p:sp>
        <p:sp>
          <p:nvSpPr>
            <p:cNvPr id="30" name="Line 25"/>
            <p:cNvSpPr>
              <a:spLocks noChangeShapeType="1"/>
            </p:cNvSpPr>
            <p:nvPr/>
          </p:nvSpPr>
          <p:spPr bwMode="auto">
            <a:xfrm>
              <a:off x="5421313" y="5757863"/>
              <a:ext cx="0" cy="411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31" name="Oval 26"/>
            <p:cNvSpPr>
              <a:spLocks noChangeArrowheads="1"/>
            </p:cNvSpPr>
            <p:nvPr/>
          </p:nvSpPr>
          <p:spPr bwMode="auto">
            <a:xfrm>
              <a:off x="5192713" y="6169025"/>
              <a:ext cx="501650" cy="500063"/>
            </a:xfrm>
            <a:prstGeom prst="ellipse">
              <a:avLst/>
            </a:prstGeom>
            <a:solidFill>
              <a:srgbClr val="C0C0C0"/>
            </a:solidFill>
            <a:ln w="9525">
              <a:solidFill>
                <a:schemeClr val="tx1"/>
              </a:solidFill>
              <a:round/>
              <a:headEnd/>
              <a:tailEnd/>
            </a:ln>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32" name="Text Box 27"/>
            <p:cNvSpPr txBox="1">
              <a:spLocks noChangeArrowheads="1"/>
            </p:cNvSpPr>
            <p:nvPr/>
          </p:nvSpPr>
          <p:spPr bwMode="auto">
            <a:xfrm>
              <a:off x="5126990" y="6197600"/>
              <a:ext cx="752057"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a:solidFill>
                    <a:prstClr val="black"/>
                  </a:solidFill>
                  <a:ea typeface="+mn-ea"/>
                </a:rPr>
                <a:t>Y</a:t>
              </a:r>
              <a:r>
                <a:rPr lang="en-US" sz="788" b="0" i="1" kern="1200" baseline="-25000" dirty="0">
                  <a:solidFill>
                    <a:prstClr val="black"/>
                  </a:solidFill>
                  <a:ea typeface="+mn-ea"/>
                </a:rPr>
                <a:t>t-1</a:t>
              </a:r>
            </a:p>
          </p:txBody>
        </p:sp>
        <p:sp>
          <p:nvSpPr>
            <p:cNvPr id="33" name="Oval 10"/>
            <p:cNvSpPr>
              <a:spLocks noChangeArrowheads="1"/>
            </p:cNvSpPr>
            <p:nvPr/>
          </p:nvSpPr>
          <p:spPr bwMode="auto">
            <a:xfrm>
              <a:off x="1447800" y="5266863"/>
              <a:ext cx="500063"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34" name="Line 14"/>
            <p:cNvSpPr>
              <a:spLocks noChangeShapeType="1"/>
            </p:cNvSpPr>
            <p:nvPr/>
          </p:nvSpPr>
          <p:spPr bwMode="auto">
            <a:xfrm>
              <a:off x="1947863" y="5493875"/>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35" name="Line 15"/>
            <p:cNvSpPr>
              <a:spLocks noChangeShapeType="1"/>
            </p:cNvSpPr>
            <p:nvPr/>
          </p:nvSpPr>
          <p:spPr bwMode="auto">
            <a:xfrm>
              <a:off x="1674813" y="5766925"/>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36" name="Oval 16"/>
            <p:cNvSpPr>
              <a:spLocks noChangeArrowheads="1"/>
            </p:cNvSpPr>
            <p:nvPr/>
          </p:nvSpPr>
          <p:spPr bwMode="auto">
            <a:xfrm>
              <a:off x="1447800" y="6178088"/>
              <a:ext cx="500063" cy="500062"/>
            </a:xfrm>
            <a:prstGeom prst="ellipse">
              <a:avLst/>
            </a:prstGeom>
            <a:solidFill>
              <a:srgbClr val="C0C0C0"/>
            </a:solidFill>
            <a:ln w="9525">
              <a:solidFill>
                <a:schemeClr val="tx1"/>
              </a:solidFill>
              <a:round/>
              <a:headEnd/>
              <a:tailEnd/>
            </a:ln>
          </p:spPr>
          <p:txBody>
            <a:bodyPr wrap="none" anchor="ctr"/>
            <a:lstStyle/>
            <a:p>
              <a:pPr defTabSz="685800" fontAlgn="base">
                <a:spcBef>
                  <a:spcPct val="0"/>
                </a:spcBef>
                <a:spcAft>
                  <a:spcPct val="0"/>
                </a:spcAft>
                <a:buClrTx/>
                <a:defRPr/>
              </a:pPr>
              <a:endParaRPr lang="en-US" sz="788" kern="1200">
                <a:solidFill>
                  <a:prstClr val="black"/>
                </a:solidFill>
                <a:latin typeface="Arial" charset="0"/>
                <a:ea typeface="+mn-ea"/>
                <a:cs typeface="+mn-cs"/>
              </a:endParaRPr>
            </a:p>
          </p:txBody>
        </p:sp>
        <p:sp>
          <p:nvSpPr>
            <p:cNvPr id="37" name="Text Box 17"/>
            <p:cNvSpPr txBox="1">
              <a:spLocks noChangeArrowheads="1"/>
            </p:cNvSpPr>
            <p:nvPr/>
          </p:nvSpPr>
          <p:spPr bwMode="auto">
            <a:xfrm>
              <a:off x="1416680" y="6206662"/>
              <a:ext cx="657229"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a:solidFill>
                    <a:prstClr val="black"/>
                  </a:solidFill>
                  <a:ea typeface="+mn-ea"/>
                </a:rPr>
                <a:t>Y</a:t>
              </a:r>
              <a:r>
                <a:rPr lang="en-US" sz="788" b="0" kern="1200" baseline="-25000" dirty="0">
                  <a:solidFill>
                    <a:prstClr val="black"/>
                  </a:solidFill>
                  <a:ea typeface="+mn-ea"/>
                </a:rPr>
                <a:t>0</a:t>
              </a:r>
            </a:p>
          </p:txBody>
        </p:sp>
        <p:sp>
          <p:nvSpPr>
            <p:cNvPr id="38" name="Text Box 11"/>
            <p:cNvSpPr txBox="1">
              <a:spLocks noChangeArrowheads="1"/>
            </p:cNvSpPr>
            <p:nvPr/>
          </p:nvSpPr>
          <p:spPr bwMode="auto">
            <a:xfrm>
              <a:off x="1428106" y="5310520"/>
              <a:ext cx="657229" cy="48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defTabSz="685800" fontAlgn="base">
                <a:spcBef>
                  <a:spcPct val="0"/>
                </a:spcBef>
                <a:spcAft>
                  <a:spcPct val="0"/>
                </a:spcAft>
                <a:buClrTx/>
                <a:defRPr/>
              </a:pPr>
              <a:r>
                <a:rPr lang="en-US" sz="788" b="0" i="1" kern="1200" dirty="0">
                  <a:solidFill>
                    <a:prstClr val="black"/>
                  </a:solidFill>
                  <a:ea typeface="+mn-ea"/>
                </a:rPr>
                <a:t>X</a:t>
              </a:r>
              <a:r>
                <a:rPr lang="en-US" sz="788" b="0" kern="1200" baseline="-25000" dirty="0">
                  <a:solidFill>
                    <a:prstClr val="black"/>
                  </a:solidFill>
                  <a:ea typeface="+mn-ea"/>
                </a:rPr>
                <a:t>0</a:t>
              </a:r>
            </a:p>
          </p:txBody>
        </p:sp>
      </p:grpSp>
      <p:sp>
        <p:nvSpPr>
          <p:cNvPr id="4" name="Slide Number Placeholder 3">
            <a:extLst>
              <a:ext uri="{FF2B5EF4-FFF2-40B4-BE49-F238E27FC236}">
                <a16:creationId xmlns:a16="http://schemas.microsoft.com/office/drawing/2014/main" id="{1D3433E5-3371-A505-240B-77253988058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128</a:t>
            </a:fld>
            <a:endParaRPr lang="en-US" sz="1600">
              <a:solidFill>
                <a:schemeClr val="bg1"/>
              </a:solidFill>
            </a:endParaRPr>
          </a:p>
        </p:txBody>
      </p:sp>
      <p:sp>
        <p:nvSpPr>
          <p:cNvPr id="3" name="TextBox 2">
            <a:extLst>
              <a:ext uri="{FF2B5EF4-FFF2-40B4-BE49-F238E27FC236}">
                <a16:creationId xmlns:a16="http://schemas.microsoft.com/office/drawing/2014/main" id="{01E6A329-A85F-0EB2-E36D-1DBD1B5339FF}"/>
              </a:ext>
            </a:extLst>
          </p:cNvPr>
          <p:cNvSpPr txBox="1"/>
          <p:nvPr/>
        </p:nvSpPr>
        <p:spPr>
          <a:xfrm>
            <a:off x="5959243" y="4367259"/>
            <a:ext cx="1648208" cy="307777"/>
          </a:xfrm>
          <a:prstGeom prst="rect">
            <a:avLst/>
          </a:prstGeom>
          <a:noFill/>
        </p:spPr>
        <p:txBody>
          <a:bodyPr wrap="none" rtlCol="0">
            <a:spAutoFit/>
          </a:bodyPr>
          <a:lstStyle/>
          <a:p>
            <a:r>
              <a:rPr lang="en-US" dirty="0"/>
              <a:t>Google </a:t>
            </a:r>
            <a:r>
              <a:rPr lang="en-US" dirty="0" err="1"/>
              <a:t>Colab</a:t>
            </a:r>
            <a:r>
              <a:rPr lang="en-US" dirty="0"/>
              <a:t>: </a:t>
            </a:r>
            <a:r>
              <a:rPr lang="en-US" dirty="0">
                <a:hlinkClick r:id="rId4"/>
              </a:rPr>
              <a:t>link</a:t>
            </a:r>
            <a:endParaRPr lang="en-US" dirty="0"/>
          </a:p>
        </p:txBody>
      </p:sp>
      <p:pic>
        <p:nvPicPr>
          <p:cNvPr id="5" name="Picture 2" descr="Welcome To Colab - Colab">
            <a:extLst>
              <a:ext uri="{FF2B5EF4-FFF2-40B4-BE49-F238E27FC236}">
                <a16:creationId xmlns:a16="http://schemas.microsoft.com/office/drawing/2014/main" id="{CF6AB0DE-5D63-BA4F-36E2-3E42137DFE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74" t="23305" r="5116" b="23414"/>
          <a:stretch/>
        </p:blipFill>
        <p:spPr bwMode="auto">
          <a:xfrm>
            <a:off x="6159418" y="3484863"/>
            <a:ext cx="1270471" cy="76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48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90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90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90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904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90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Steps of tracking</a:t>
            </a:r>
          </a:p>
        </p:txBody>
      </p:sp>
      <p:sp>
        <p:nvSpPr>
          <p:cNvPr id="1028" name="Rectangle 3"/>
          <p:cNvSpPr>
            <a:spLocks noGrp="1" noChangeArrowheads="1"/>
          </p:cNvSpPr>
          <p:nvPr>
            <p:ph type="body" idx="1"/>
          </p:nvPr>
        </p:nvSpPr>
        <p:spPr>
          <a:xfrm>
            <a:off x="1485900" y="1270688"/>
            <a:ext cx="6172200" cy="742950"/>
          </a:xfrm>
        </p:spPr>
        <p:txBody>
          <a:bodyPr>
            <a:normAutofit/>
          </a:bodyPr>
          <a:lstStyle/>
          <a:p>
            <a:pPr marL="371475" indent="-371475">
              <a:buFontTx/>
              <a:buChar char="•"/>
            </a:pPr>
            <a:r>
              <a:rPr lang="en-US" b="1" dirty="0">
                <a:solidFill>
                  <a:schemeClr val="bg2"/>
                </a:solidFill>
              </a:rPr>
              <a:t>Prediction</a:t>
            </a:r>
            <a:r>
              <a:rPr lang="en-US" b="1" dirty="0"/>
              <a:t>:</a:t>
            </a:r>
            <a:r>
              <a:rPr lang="en-US" dirty="0"/>
              <a:t> What is the next state of the object given </a:t>
            </a:r>
            <a:r>
              <a:rPr lang="en-US" i="1" dirty="0"/>
              <a:t>past</a:t>
            </a:r>
            <a:r>
              <a:rPr lang="en-US" dirty="0"/>
              <a:t> measurements? </a:t>
            </a:r>
          </a:p>
          <a:p>
            <a:pPr marL="371475" indent="-371475">
              <a:buFontTx/>
              <a:buChar char="•"/>
            </a:pPr>
            <a:endParaRPr lang="en-US" dirty="0"/>
          </a:p>
          <a:p>
            <a:pPr marL="671513" lvl="1" indent="-371475"/>
            <a:endParaRPr lang="en-US" dirty="0"/>
          </a:p>
          <a:p>
            <a:pPr marL="300038" lvl="1" indent="0">
              <a:buNone/>
            </a:pPr>
            <a:endParaRPr lang="en-US" dirty="0"/>
          </a:p>
          <a:p>
            <a:pPr marL="671513" lvl="1" indent="-371475"/>
            <a:endParaRPr lang="en-US" dirty="0"/>
          </a:p>
        </p:txBody>
      </p:sp>
      <p:graphicFrame>
        <p:nvGraphicFramePr>
          <p:cNvPr id="1026" name="Object 4"/>
          <p:cNvGraphicFramePr>
            <a:graphicFrameLocks noChangeAspect="1"/>
          </p:cNvGraphicFramePr>
          <p:nvPr>
            <p:extLst>
              <p:ext uri="{D42A27DB-BD31-4B8C-83A1-F6EECF244321}">
                <p14:modId xmlns:p14="http://schemas.microsoft.com/office/powerpoint/2010/main" val="1650191070"/>
              </p:ext>
            </p:extLst>
          </p:nvPr>
        </p:nvGraphicFramePr>
        <p:xfrm>
          <a:off x="2744391" y="2127938"/>
          <a:ext cx="3656409" cy="553641"/>
        </p:xfrm>
        <a:graphic>
          <a:graphicData uri="http://schemas.openxmlformats.org/presentationml/2006/ole">
            <mc:AlternateContent xmlns:mc="http://schemas.openxmlformats.org/markup-compatibility/2006">
              <mc:Choice xmlns:v="urn:schemas-microsoft-com:vml" Requires="v">
                <p:oleObj name="Equation" r:id="rId3" imgW="1675673" imgH="253890" progId="Equation.3">
                  <p:embed/>
                </p:oleObj>
              </mc:Choice>
              <mc:Fallback>
                <p:oleObj name="Equation" r:id="rId3" imgW="1675673" imgH="253890" progId="Equation.3">
                  <p:embed/>
                  <p:pic>
                    <p:nvPicPr>
                      <p:cNvPr id="10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391" y="2127938"/>
                        <a:ext cx="3656409" cy="5536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Kristen </a:t>
            </a:r>
            <a:r>
              <a:rPr lang="en-US" sz="825" kern="1200" dirty="0" err="1">
                <a:solidFill>
                  <a:prstClr val="black"/>
                </a:solidFill>
                <a:latin typeface="Calibri"/>
                <a:ea typeface="+mn-ea"/>
                <a:cs typeface="+mn-cs"/>
              </a:rPr>
              <a:t>Grauman</a:t>
            </a:r>
            <a:endParaRPr lang="en-US" sz="825" kern="1200" dirty="0">
              <a:solidFill>
                <a:prstClr val="black"/>
              </a:solidFill>
              <a:latin typeface="Calibri"/>
              <a:ea typeface="+mn-ea"/>
              <a:cs typeface="+mn-cs"/>
            </a:endParaRPr>
          </a:p>
        </p:txBody>
      </p:sp>
      <p:sp>
        <p:nvSpPr>
          <p:cNvPr id="2" name="TextBox 1"/>
          <p:cNvSpPr txBox="1"/>
          <p:nvPr/>
        </p:nvSpPr>
        <p:spPr>
          <a:xfrm>
            <a:off x="4533899" y="2231634"/>
            <a:ext cx="310244" cy="369332"/>
          </a:xfrm>
          <a:prstGeom prst="rect">
            <a:avLst/>
          </a:prstGeom>
          <a:solidFill>
            <a:schemeClr val="bg1"/>
          </a:solidFill>
        </p:spPr>
        <p:txBody>
          <a:bodyPr wrap="square" rtlCol="0">
            <a:spAutoFit/>
          </a:bodyPr>
          <a:lstStyle/>
          <a:p>
            <a:pPr defTabSz="685800">
              <a:buClrTx/>
              <a:defRPr/>
            </a:pPr>
            <a:r>
              <a:rPr lang="en-US" sz="1800" kern="1200" dirty="0">
                <a:solidFill>
                  <a:prstClr val="black"/>
                </a:solidFill>
                <a:latin typeface="Calibri"/>
                <a:ea typeface="+mn-ea"/>
                <a:cs typeface="+mn-cs"/>
              </a:rPr>
              <a:t>…</a:t>
            </a:r>
          </a:p>
        </p:txBody>
      </p:sp>
      <p:sp>
        <p:nvSpPr>
          <p:cNvPr id="4" name="Slide Number Placeholder 3">
            <a:extLst>
              <a:ext uri="{FF2B5EF4-FFF2-40B4-BE49-F238E27FC236}">
                <a16:creationId xmlns:a16="http://schemas.microsoft.com/office/drawing/2014/main" id="{B214E293-2304-50A3-B204-292EB42E6C9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129</a:t>
            </a:fld>
            <a:endParaRPr lang="en-US" sz="1600">
              <a:solidFill>
                <a:schemeClr val="bg1"/>
              </a:solidFill>
            </a:endParaRPr>
          </a:p>
        </p:txBody>
      </p:sp>
    </p:spTree>
    <p:extLst>
      <p:ext uri="{BB962C8B-B14F-4D97-AF65-F5344CB8AC3E}">
        <p14:creationId xmlns:p14="http://schemas.microsoft.com/office/powerpoint/2010/main" val="133861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4222906" y="3124365"/>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6" name="object 6"/>
          <p:cNvSpPr/>
          <p:nvPr/>
        </p:nvSpPr>
        <p:spPr>
          <a:xfrm>
            <a:off x="4222906" y="3124365"/>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7" name="object 7"/>
          <p:cNvSpPr txBox="1"/>
          <p:nvPr/>
        </p:nvSpPr>
        <p:spPr>
          <a:xfrm>
            <a:off x="4327973" y="3357305"/>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8" name="object 8"/>
          <p:cNvSpPr/>
          <p:nvPr/>
        </p:nvSpPr>
        <p:spPr>
          <a:xfrm>
            <a:off x="3992844" y="2356951"/>
            <a:ext cx="775335" cy="492919"/>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9" name="object 9"/>
          <p:cNvSpPr txBox="1"/>
          <p:nvPr/>
        </p:nvSpPr>
        <p:spPr>
          <a:xfrm>
            <a:off x="4185110" y="2492950"/>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dirty="0">
              <a:solidFill>
                <a:sysClr val="windowText" lastClr="000000"/>
              </a:solidFill>
            </a:endParaRPr>
          </a:p>
        </p:txBody>
      </p:sp>
      <p:sp>
        <p:nvSpPr>
          <p:cNvPr id="10" name="object 10"/>
          <p:cNvSpPr txBox="1"/>
          <p:nvPr/>
        </p:nvSpPr>
        <p:spPr>
          <a:xfrm>
            <a:off x="4222906" y="1408711"/>
            <a:ext cx="315278" cy="403060"/>
          </a:xfrm>
          <a:prstGeom prst="rect">
            <a:avLst/>
          </a:prstGeom>
          <a:solidFill>
            <a:srgbClr val="C8DAF7"/>
          </a:solidFill>
          <a:ln w="9524">
            <a:solidFill>
              <a:srgbClr val="000000"/>
            </a:solidFill>
          </a:ln>
        </p:spPr>
        <p:txBody>
          <a:bodyPr vert="horz" wrap="square" lIns="0" tIns="4763" rIns="0" bIns="0" rtlCol="0" anchor="t">
            <a:spAutoFit/>
          </a:bodyPr>
          <a:lstStyle/>
          <a:p>
            <a:pPr>
              <a:spcBef>
                <a:spcPts val="38"/>
              </a:spcBef>
            </a:pPr>
            <a:endParaRPr sz="1538" dirty="0">
              <a:solidFill>
                <a:sysClr val="windowText" lastClr="000000"/>
              </a:solidFill>
              <a:latin typeface="Times New Roman"/>
              <a:cs typeface="Times New Roman"/>
            </a:endParaRPr>
          </a:p>
          <a:p>
            <a:pPr algn="ctr"/>
            <a:r>
              <a:rPr sz="1050" dirty="0">
                <a:solidFill>
                  <a:sysClr val="windowText" lastClr="000000"/>
                </a:solidFill>
              </a:rPr>
              <a:t>y</a:t>
            </a:r>
          </a:p>
        </p:txBody>
      </p:sp>
      <p:sp>
        <p:nvSpPr>
          <p:cNvPr id="11" name="object 11"/>
          <p:cNvSpPr/>
          <p:nvPr/>
        </p:nvSpPr>
        <p:spPr>
          <a:xfrm>
            <a:off x="4380368" y="2181161"/>
            <a:ext cx="0" cy="176213"/>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4356762" y="2116326"/>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4380368" y="2935515"/>
            <a:ext cx="0" cy="189071"/>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4356762" y="287067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4769562" y="2481674"/>
            <a:ext cx="391954" cy="20574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4772712" y="2663864"/>
            <a:ext cx="68104" cy="46673"/>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object 17"/>
          <p:cNvSpPr/>
          <p:nvPr/>
        </p:nvSpPr>
        <p:spPr>
          <a:xfrm>
            <a:off x="3852520" y="1281101"/>
            <a:ext cx="1020604" cy="959168"/>
          </a:xfrm>
          <a:custGeom>
            <a:avLst/>
            <a:gdLst/>
            <a:ahLst/>
            <a:cxnLst/>
            <a:rect l="l" t="t" r="r" b="b"/>
            <a:pathLst>
              <a:path w="1360804" h="1278889">
                <a:moveTo>
                  <a:pt x="0" y="639298"/>
                </a:moveTo>
                <a:lnTo>
                  <a:pt x="1708" y="593642"/>
                </a:lnTo>
                <a:lnTo>
                  <a:pt x="6756" y="548853"/>
                </a:lnTo>
                <a:lnTo>
                  <a:pt x="15029" y="505038"/>
                </a:lnTo>
                <a:lnTo>
                  <a:pt x="26412" y="462305"/>
                </a:lnTo>
                <a:lnTo>
                  <a:pt x="40790" y="420764"/>
                </a:lnTo>
                <a:lnTo>
                  <a:pt x="58046" y="380522"/>
                </a:lnTo>
                <a:lnTo>
                  <a:pt x="78067" y="341687"/>
                </a:lnTo>
                <a:lnTo>
                  <a:pt x="100738" y="304367"/>
                </a:lnTo>
                <a:lnTo>
                  <a:pt x="125942" y="268672"/>
                </a:lnTo>
                <a:lnTo>
                  <a:pt x="153565" y="234708"/>
                </a:lnTo>
                <a:lnTo>
                  <a:pt x="183492" y="202584"/>
                </a:lnTo>
                <a:lnTo>
                  <a:pt x="215608" y="172408"/>
                </a:lnTo>
                <a:lnTo>
                  <a:pt x="249797" y="144289"/>
                </a:lnTo>
                <a:lnTo>
                  <a:pt x="285944" y="118335"/>
                </a:lnTo>
                <a:lnTo>
                  <a:pt x="323934" y="94653"/>
                </a:lnTo>
                <a:lnTo>
                  <a:pt x="363653" y="73352"/>
                </a:lnTo>
                <a:lnTo>
                  <a:pt x="404985" y="54540"/>
                </a:lnTo>
                <a:lnTo>
                  <a:pt x="447814" y="38326"/>
                </a:lnTo>
                <a:lnTo>
                  <a:pt x="492026" y="24817"/>
                </a:lnTo>
                <a:lnTo>
                  <a:pt x="537506" y="14121"/>
                </a:lnTo>
                <a:lnTo>
                  <a:pt x="584138" y="6348"/>
                </a:lnTo>
                <a:lnTo>
                  <a:pt x="631807" y="1605"/>
                </a:lnTo>
                <a:lnTo>
                  <a:pt x="680398" y="0"/>
                </a:lnTo>
                <a:lnTo>
                  <a:pt x="729400" y="1658"/>
                </a:lnTo>
                <a:lnTo>
                  <a:pt x="777865" y="6590"/>
                </a:lnTo>
                <a:lnTo>
                  <a:pt x="825620" y="14729"/>
                </a:lnTo>
                <a:lnTo>
                  <a:pt x="872495" y="26006"/>
                </a:lnTo>
                <a:lnTo>
                  <a:pt x="918316" y="40357"/>
                </a:lnTo>
                <a:lnTo>
                  <a:pt x="962914" y="57713"/>
                </a:lnTo>
                <a:lnTo>
                  <a:pt x="1006115" y="78009"/>
                </a:lnTo>
                <a:lnTo>
                  <a:pt x="1047748" y="101177"/>
                </a:lnTo>
                <a:lnTo>
                  <a:pt x="1087641" y="127150"/>
                </a:lnTo>
                <a:lnTo>
                  <a:pt x="1125623" y="155862"/>
                </a:lnTo>
                <a:lnTo>
                  <a:pt x="1161522" y="187247"/>
                </a:lnTo>
                <a:lnTo>
                  <a:pt x="1198109" y="224459"/>
                </a:lnTo>
                <a:lnTo>
                  <a:pt x="1231245" y="264021"/>
                </a:lnTo>
                <a:lnTo>
                  <a:pt x="1260837" y="305716"/>
                </a:lnTo>
                <a:lnTo>
                  <a:pt x="1286790" y="349330"/>
                </a:lnTo>
                <a:lnTo>
                  <a:pt x="1309009" y="394649"/>
                </a:lnTo>
                <a:lnTo>
                  <a:pt x="1327401" y="441458"/>
                </a:lnTo>
                <a:lnTo>
                  <a:pt x="1341870" y="489542"/>
                </a:lnTo>
                <a:lnTo>
                  <a:pt x="1352322" y="538686"/>
                </a:lnTo>
                <a:lnTo>
                  <a:pt x="1358662" y="588677"/>
                </a:lnTo>
                <a:lnTo>
                  <a:pt x="1360797" y="639298"/>
                </a:lnTo>
                <a:lnTo>
                  <a:pt x="1359088" y="684954"/>
                </a:lnTo>
                <a:lnTo>
                  <a:pt x="1354040" y="729744"/>
                </a:lnTo>
                <a:lnTo>
                  <a:pt x="1345767" y="773559"/>
                </a:lnTo>
                <a:lnTo>
                  <a:pt x="1334384" y="816291"/>
                </a:lnTo>
                <a:lnTo>
                  <a:pt x="1320007" y="857832"/>
                </a:lnTo>
                <a:lnTo>
                  <a:pt x="1302750" y="898075"/>
                </a:lnTo>
                <a:lnTo>
                  <a:pt x="1282729" y="936910"/>
                </a:lnTo>
                <a:lnTo>
                  <a:pt x="1260059" y="974229"/>
                </a:lnTo>
                <a:lnTo>
                  <a:pt x="1234854" y="1009925"/>
                </a:lnTo>
                <a:lnTo>
                  <a:pt x="1207231" y="1043889"/>
                </a:lnTo>
                <a:lnTo>
                  <a:pt x="1177304" y="1076012"/>
                </a:lnTo>
                <a:lnTo>
                  <a:pt x="1145189" y="1106188"/>
                </a:lnTo>
                <a:lnTo>
                  <a:pt x="1111000" y="1134307"/>
                </a:lnTo>
                <a:lnTo>
                  <a:pt x="1074852" y="1160262"/>
                </a:lnTo>
                <a:lnTo>
                  <a:pt x="1036862" y="1183944"/>
                </a:lnTo>
                <a:lnTo>
                  <a:pt x="997143" y="1205244"/>
                </a:lnTo>
                <a:lnTo>
                  <a:pt x="955812" y="1224056"/>
                </a:lnTo>
                <a:lnTo>
                  <a:pt x="912982" y="1240271"/>
                </a:lnTo>
                <a:lnTo>
                  <a:pt x="868770" y="1253780"/>
                </a:lnTo>
                <a:lnTo>
                  <a:pt x="823291" y="1264475"/>
                </a:lnTo>
                <a:lnTo>
                  <a:pt x="776659" y="1272248"/>
                </a:lnTo>
                <a:lnTo>
                  <a:pt x="728989" y="1276992"/>
                </a:lnTo>
                <a:lnTo>
                  <a:pt x="680398" y="1278597"/>
                </a:lnTo>
                <a:lnTo>
                  <a:pt x="631807" y="1276992"/>
                </a:lnTo>
                <a:lnTo>
                  <a:pt x="584138" y="1272248"/>
                </a:lnTo>
                <a:lnTo>
                  <a:pt x="537506" y="1264475"/>
                </a:lnTo>
                <a:lnTo>
                  <a:pt x="492026" y="1253780"/>
                </a:lnTo>
                <a:lnTo>
                  <a:pt x="447814" y="1240271"/>
                </a:lnTo>
                <a:lnTo>
                  <a:pt x="404985" y="1224056"/>
                </a:lnTo>
                <a:lnTo>
                  <a:pt x="363653" y="1205244"/>
                </a:lnTo>
                <a:lnTo>
                  <a:pt x="323934" y="1183944"/>
                </a:lnTo>
                <a:lnTo>
                  <a:pt x="285944" y="1160262"/>
                </a:lnTo>
                <a:lnTo>
                  <a:pt x="249797" y="1134307"/>
                </a:lnTo>
                <a:lnTo>
                  <a:pt x="215608" y="1106188"/>
                </a:lnTo>
                <a:lnTo>
                  <a:pt x="183492" y="1076012"/>
                </a:lnTo>
                <a:lnTo>
                  <a:pt x="153565" y="1043889"/>
                </a:lnTo>
                <a:lnTo>
                  <a:pt x="125942" y="1009925"/>
                </a:lnTo>
                <a:lnTo>
                  <a:pt x="100738" y="974229"/>
                </a:lnTo>
                <a:lnTo>
                  <a:pt x="78067" y="936910"/>
                </a:lnTo>
                <a:lnTo>
                  <a:pt x="58046" y="898075"/>
                </a:lnTo>
                <a:lnTo>
                  <a:pt x="40790" y="857832"/>
                </a:lnTo>
                <a:lnTo>
                  <a:pt x="26412" y="816291"/>
                </a:lnTo>
                <a:lnTo>
                  <a:pt x="15029" y="773559"/>
                </a:lnTo>
                <a:lnTo>
                  <a:pt x="6756" y="729744"/>
                </a:lnTo>
                <a:lnTo>
                  <a:pt x="1708" y="684954"/>
                </a:lnTo>
                <a:lnTo>
                  <a:pt x="0" y="639298"/>
                </a:lnTo>
                <a:close/>
              </a:path>
            </a:pathLst>
          </a:custGeom>
          <a:ln w="19049">
            <a:solidFill>
              <a:srgbClr val="FF0000"/>
            </a:solidFill>
          </a:ln>
        </p:spPr>
        <p:txBody>
          <a:bodyPr wrap="square" lIns="0" tIns="0" rIns="0" bIns="0" rtlCol="0"/>
          <a:lstStyle/>
          <a:p>
            <a:endParaRPr sz="1050">
              <a:solidFill>
                <a:sysClr val="windowText" lastClr="000000"/>
              </a:solidFill>
            </a:endParaRPr>
          </a:p>
        </p:txBody>
      </p:sp>
      <p:sp>
        <p:nvSpPr>
          <p:cNvPr id="18" name="object 18"/>
          <p:cNvSpPr txBox="1"/>
          <p:nvPr/>
        </p:nvSpPr>
        <p:spPr>
          <a:xfrm>
            <a:off x="4978284" y="1422962"/>
            <a:ext cx="2029489" cy="807913"/>
          </a:xfrm>
          <a:prstGeom prst="rect">
            <a:avLst/>
          </a:prstGeom>
        </p:spPr>
        <p:txBody>
          <a:bodyPr vert="horz" wrap="square" lIns="0" tIns="0" rIns="0" bIns="0" rtlCol="0">
            <a:spAutoFit/>
          </a:bodyPr>
          <a:lstStyle/>
          <a:p>
            <a:pPr marL="9525" marR="3810">
              <a:lnSpc>
                <a:spcPts val="2138"/>
              </a:lnSpc>
            </a:pPr>
            <a:r>
              <a:rPr sz="1800" spc="-4" dirty="0">
                <a:solidFill>
                  <a:srgbClr val="FF0000"/>
                </a:solidFill>
              </a:rPr>
              <a:t>usually want to  </a:t>
            </a:r>
            <a:r>
              <a:rPr lang="en-US" sz="1800" spc="-4" dirty="0">
                <a:solidFill>
                  <a:srgbClr val="FF0000"/>
                </a:solidFill>
              </a:rPr>
              <a:t>output a prediction </a:t>
            </a:r>
            <a:r>
              <a:rPr sz="1800" spc="-4" dirty="0">
                <a:solidFill>
                  <a:srgbClr val="FF0000"/>
                </a:solidFill>
              </a:rPr>
              <a:t>at  some time</a:t>
            </a:r>
            <a:r>
              <a:rPr sz="1800" spc="-38" dirty="0">
                <a:solidFill>
                  <a:srgbClr val="FF0000"/>
                </a:solidFill>
              </a:rPr>
              <a:t> </a:t>
            </a:r>
            <a:r>
              <a:rPr sz="1800" spc="-4" dirty="0">
                <a:solidFill>
                  <a:srgbClr val="FF0000"/>
                </a:solidFill>
              </a:rPr>
              <a:t>steps</a:t>
            </a:r>
            <a:endParaRPr sz="1800" dirty="0">
              <a:solidFill>
                <a:sysClr val="windowText" lastClr="000000"/>
              </a:solidFill>
            </a:endParaRPr>
          </a:p>
        </p:txBody>
      </p:sp>
      <p:sp>
        <p:nvSpPr>
          <p:cNvPr id="23" name="TextBox 22"/>
          <p:cNvSpPr txBox="1"/>
          <p:nvPr/>
        </p:nvSpPr>
        <p:spPr>
          <a:xfrm>
            <a:off x="1143000" y="4935751"/>
            <a:ext cx="1749973" cy="230832"/>
          </a:xfrm>
          <a:prstGeom prst="rect">
            <a:avLst/>
          </a:prstGeom>
          <a:noFill/>
        </p:spPr>
        <p:txBody>
          <a:bodyPr wrap="square" rtlCol="0">
            <a:spAutoFit/>
          </a:bodyPr>
          <a:lstStyle/>
          <a:p>
            <a:r>
              <a:rPr lang="en-US" sz="900" dirty="0"/>
              <a:t>Adapted from 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C2D4F02D-2CBD-78D0-55C9-7F70ACDD04F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a:t>
            </a:fld>
            <a:endParaRPr lang="en-US" sz="1600">
              <a:solidFill>
                <a:schemeClr val="bg1"/>
              </a:solidFill>
            </a:endParaRPr>
          </a:p>
        </p:txBody>
      </p:sp>
      <p:sp>
        <p:nvSpPr>
          <p:cNvPr id="21" name="Title 13">
            <a:extLst>
              <a:ext uri="{FF2B5EF4-FFF2-40B4-BE49-F238E27FC236}">
                <a16:creationId xmlns:a16="http://schemas.microsoft.com/office/drawing/2014/main" id="{A7BEA83B-CC0D-75E7-AAA4-EB56E5A0E0E7}"/>
              </a:ext>
            </a:extLst>
          </p:cNvPr>
          <p:cNvSpPr>
            <a:spLocks noGrp="1"/>
          </p:cNvSpPr>
          <p:nvPr>
            <p:ph type="title"/>
          </p:nvPr>
        </p:nvSpPr>
        <p:spPr>
          <a:xfrm>
            <a:off x="457200" y="400050"/>
            <a:ext cx="8229600" cy="742950"/>
          </a:xfrm>
        </p:spPr>
        <p:txBody>
          <a:bodyPr/>
          <a:lstStyle/>
          <a:p>
            <a:r>
              <a:rPr lang="en-US" dirty="0"/>
              <a:t>Recurrent Neural Network</a:t>
            </a:r>
          </a:p>
        </p:txBody>
      </p:sp>
    </p:spTree>
    <p:extLst>
      <p:ext uri="{BB962C8B-B14F-4D97-AF65-F5344CB8AC3E}">
        <p14:creationId xmlns:p14="http://schemas.microsoft.com/office/powerpoint/2010/main" val="29080311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r>
              <a:rPr lang="en-US"/>
              <a:t>Steps of tracking</a:t>
            </a:r>
          </a:p>
        </p:txBody>
      </p:sp>
      <p:sp>
        <p:nvSpPr>
          <p:cNvPr id="2053" name="Rectangle 3"/>
          <p:cNvSpPr>
            <a:spLocks noGrp="1" noChangeArrowheads="1"/>
          </p:cNvSpPr>
          <p:nvPr>
            <p:ph type="body" idx="1"/>
          </p:nvPr>
        </p:nvSpPr>
        <p:spPr>
          <a:xfrm>
            <a:off x="457200" y="1114169"/>
            <a:ext cx="8229600" cy="3371850"/>
          </a:xfrm>
        </p:spPr>
        <p:txBody>
          <a:bodyPr>
            <a:normAutofit/>
          </a:bodyPr>
          <a:lstStyle/>
          <a:p>
            <a:pPr marL="371475" indent="-371475">
              <a:buFontTx/>
              <a:buChar char="•"/>
            </a:pPr>
            <a:r>
              <a:rPr lang="en-US" b="1" dirty="0">
                <a:solidFill>
                  <a:schemeClr val="bg2"/>
                </a:solidFill>
              </a:rPr>
              <a:t>Prediction</a:t>
            </a:r>
            <a:r>
              <a:rPr lang="en-US" b="1" dirty="0"/>
              <a:t>:</a:t>
            </a:r>
            <a:r>
              <a:rPr lang="en-US" dirty="0"/>
              <a:t> What is the next state of the object given </a:t>
            </a:r>
            <a:r>
              <a:rPr lang="en-US" i="1" dirty="0"/>
              <a:t>past</a:t>
            </a:r>
            <a:r>
              <a:rPr lang="en-US" dirty="0"/>
              <a:t> measurements? </a:t>
            </a:r>
          </a:p>
          <a:p>
            <a:pPr marL="371475" indent="-371475">
              <a:buFontTx/>
              <a:buChar char="•"/>
            </a:pPr>
            <a:endParaRPr lang="en-US" dirty="0"/>
          </a:p>
          <a:p>
            <a:pPr marL="371475" indent="-371475"/>
            <a:endParaRPr lang="en-US" dirty="0"/>
          </a:p>
          <a:p>
            <a:pPr marL="371475" indent="-371475"/>
            <a:endParaRPr lang="en-US" dirty="0"/>
          </a:p>
          <a:p>
            <a:pPr marL="371475" indent="-371475">
              <a:buFontTx/>
              <a:buChar char="•"/>
            </a:pPr>
            <a:r>
              <a:rPr lang="en-US" b="1" dirty="0">
                <a:solidFill>
                  <a:schemeClr val="bg2"/>
                </a:solidFill>
              </a:rPr>
              <a:t>Correction</a:t>
            </a:r>
            <a:r>
              <a:rPr lang="en-US" b="1" dirty="0"/>
              <a:t>: </a:t>
            </a:r>
            <a:r>
              <a:rPr lang="en-US" dirty="0"/>
              <a:t>Compute an updated estimate of the state from prediction and measurements</a:t>
            </a:r>
            <a:br>
              <a:rPr lang="en-US" dirty="0"/>
            </a:br>
            <a:br>
              <a:rPr lang="en-US" dirty="0"/>
            </a:br>
            <a:br>
              <a:rPr lang="en-US" dirty="0"/>
            </a:br>
            <a:endParaRPr lang="en-US" dirty="0"/>
          </a:p>
          <a:p>
            <a:pPr marL="371475" indent="-371475">
              <a:buFontTx/>
              <a:buChar char="•"/>
            </a:pPr>
            <a:endParaRPr lang="en-US" dirty="0"/>
          </a:p>
          <a:p>
            <a:pPr marL="371475" indent="-371475">
              <a:buFontTx/>
              <a:buChar char="•"/>
            </a:pPr>
            <a:endParaRPr lang="en-US" dirty="0"/>
          </a:p>
          <a:p>
            <a:pPr marL="371475" indent="-371475">
              <a:buFontTx/>
              <a:buChar char="•"/>
            </a:pPr>
            <a:endParaRPr lang="en-US" dirty="0"/>
          </a:p>
          <a:p>
            <a:pPr marL="371475" indent="-371475">
              <a:buFontTx/>
              <a:buChar char="•"/>
            </a:pPr>
            <a:endParaRPr lang="en-US" dirty="0"/>
          </a:p>
        </p:txBody>
      </p:sp>
      <p:graphicFrame>
        <p:nvGraphicFramePr>
          <p:cNvPr id="2050" name="Object 4"/>
          <p:cNvGraphicFramePr>
            <a:graphicFrameLocks noChangeAspect="1"/>
          </p:cNvGraphicFramePr>
          <p:nvPr>
            <p:extLst>
              <p:ext uri="{D42A27DB-BD31-4B8C-83A1-F6EECF244321}">
                <p14:modId xmlns:p14="http://schemas.microsoft.com/office/powerpoint/2010/main" val="702800886"/>
              </p:ext>
            </p:extLst>
          </p:nvPr>
        </p:nvGraphicFramePr>
        <p:xfrm>
          <a:off x="2744391" y="1971419"/>
          <a:ext cx="3656409" cy="553641"/>
        </p:xfrm>
        <a:graphic>
          <a:graphicData uri="http://schemas.openxmlformats.org/presentationml/2006/ole">
            <mc:AlternateContent xmlns:mc="http://schemas.openxmlformats.org/markup-compatibility/2006">
              <mc:Choice xmlns:v="urn:schemas-microsoft-com:vml" Requires="v">
                <p:oleObj name="Equation" r:id="rId3" imgW="1676160" imgH="253800" progId="Equation.3">
                  <p:embed/>
                </p:oleObj>
              </mc:Choice>
              <mc:Fallback>
                <p:oleObj name="Equation" r:id="rId3" imgW="1676160" imgH="253800" progId="Equation.3">
                  <p:embed/>
                  <p:pic>
                    <p:nvPicPr>
                      <p:cNvPr id="205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391" y="1971419"/>
                        <a:ext cx="3656409" cy="5536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
          <p:cNvGraphicFramePr>
            <a:graphicFrameLocks noChangeAspect="1"/>
          </p:cNvGraphicFramePr>
          <p:nvPr>
            <p:extLst>
              <p:ext uri="{D42A27DB-BD31-4B8C-83A1-F6EECF244321}">
                <p14:modId xmlns:p14="http://schemas.microsoft.com/office/powerpoint/2010/main" val="2051472867"/>
              </p:ext>
            </p:extLst>
          </p:nvPr>
        </p:nvGraphicFramePr>
        <p:xfrm>
          <a:off x="2286000" y="3457319"/>
          <a:ext cx="4629150" cy="553641"/>
        </p:xfrm>
        <a:graphic>
          <a:graphicData uri="http://schemas.openxmlformats.org/presentationml/2006/ole">
            <mc:AlternateContent xmlns:mc="http://schemas.openxmlformats.org/markup-compatibility/2006">
              <mc:Choice xmlns:v="urn:schemas-microsoft-com:vml" Requires="v">
                <p:oleObj name="Equation" r:id="rId5" imgW="2120900" imgH="254000" progId="Equation.3">
                  <p:embed/>
                </p:oleObj>
              </mc:Choice>
              <mc:Fallback>
                <p:oleObj name="Equation" r:id="rId5" imgW="2120900" imgH="254000" progId="Equation.3">
                  <p:embed/>
                  <p:pic>
                    <p:nvPicPr>
                      <p:cNvPr id="205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457319"/>
                        <a:ext cx="4629150" cy="5536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Oval 5"/>
          <p:cNvSpPr>
            <a:spLocks noChangeArrowheads="1"/>
          </p:cNvSpPr>
          <p:nvPr/>
        </p:nvSpPr>
        <p:spPr bwMode="auto">
          <a:xfrm>
            <a:off x="5829300" y="3400169"/>
            <a:ext cx="1028700" cy="62865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7" name="TextBox 6"/>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Kristen </a:t>
            </a:r>
            <a:r>
              <a:rPr lang="en-US" sz="825" kern="1200" dirty="0" err="1">
                <a:solidFill>
                  <a:prstClr val="black"/>
                </a:solidFill>
                <a:latin typeface="Calibri"/>
                <a:ea typeface="+mn-ea"/>
                <a:cs typeface="+mn-cs"/>
              </a:rPr>
              <a:t>Grauman</a:t>
            </a:r>
            <a:endParaRPr lang="en-US" sz="825" kern="1200" dirty="0">
              <a:solidFill>
                <a:prstClr val="black"/>
              </a:solidFill>
              <a:latin typeface="Calibri"/>
              <a:ea typeface="+mn-ea"/>
              <a:cs typeface="+mn-cs"/>
            </a:endParaRPr>
          </a:p>
        </p:txBody>
      </p:sp>
      <p:sp>
        <p:nvSpPr>
          <p:cNvPr id="8" name="TextBox 7"/>
          <p:cNvSpPr txBox="1"/>
          <p:nvPr/>
        </p:nvSpPr>
        <p:spPr>
          <a:xfrm>
            <a:off x="4533899" y="2075115"/>
            <a:ext cx="310244" cy="369332"/>
          </a:xfrm>
          <a:prstGeom prst="rect">
            <a:avLst/>
          </a:prstGeom>
          <a:solidFill>
            <a:schemeClr val="bg1"/>
          </a:solidFill>
        </p:spPr>
        <p:txBody>
          <a:bodyPr wrap="square" rtlCol="0">
            <a:spAutoFit/>
          </a:bodyPr>
          <a:lstStyle/>
          <a:p>
            <a:pPr defTabSz="685800">
              <a:buClrTx/>
              <a:defRPr/>
            </a:pPr>
            <a:r>
              <a:rPr lang="en-US" sz="1800" kern="1200" dirty="0">
                <a:solidFill>
                  <a:prstClr val="black"/>
                </a:solidFill>
                <a:latin typeface="Calibri"/>
                <a:ea typeface="+mn-ea"/>
                <a:cs typeface="+mn-cs"/>
              </a:rPr>
              <a:t>…</a:t>
            </a:r>
          </a:p>
        </p:txBody>
      </p:sp>
      <p:sp>
        <p:nvSpPr>
          <p:cNvPr id="9" name="TextBox 8"/>
          <p:cNvSpPr txBox="1"/>
          <p:nvPr/>
        </p:nvSpPr>
        <p:spPr>
          <a:xfrm>
            <a:off x="4093028" y="3541369"/>
            <a:ext cx="310244" cy="369332"/>
          </a:xfrm>
          <a:prstGeom prst="rect">
            <a:avLst/>
          </a:prstGeom>
          <a:solidFill>
            <a:schemeClr val="bg1"/>
          </a:solidFill>
        </p:spPr>
        <p:txBody>
          <a:bodyPr wrap="square" rtlCol="0">
            <a:spAutoFit/>
          </a:bodyPr>
          <a:lstStyle/>
          <a:p>
            <a:pPr defTabSz="685800">
              <a:buClrTx/>
              <a:defRPr/>
            </a:pPr>
            <a:r>
              <a:rPr lang="en-US" sz="1800" kern="1200" dirty="0">
                <a:solidFill>
                  <a:prstClr val="black"/>
                </a:solidFill>
                <a:latin typeface="Calibri"/>
                <a:ea typeface="+mn-ea"/>
                <a:cs typeface="+mn-cs"/>
              </a:rPr>
              <a:t>…</a:t>
            </a:r>
          </a:p>
        </p:txBody>
      </p:sp>
      <p:sp>
        <p:nvSpPr>
          <p:cNvPr id="3" name="Slide Number Placeholder 3">
            <a:extLst>
              <a:ext uri="{FF2B5EF4-FFF2-40B4-BE49-F238E27FC236}">
                <a16:creationId xmlns:a16="http://schemas.microsoft.com/office/drawing/2014/main" id="{3783D8EF-5F32-458A-2A80-ED4A1A14693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130</a:t>
            </a:fld>
            <a:endParaRPr lang="en-US" sz="1600">
              <a:solidFill>
                <a:schemeClr val="bg1"/>
              </a:solidFill>
            </a:endParaRPr>
          </a:p>
        </p:txBody>
      </p:sp>
    </p:spTree>
    <p:extLst>
      <p:ext uri="{BB962C8B-B14F-4D97-AF65-F5344CB8AC3E}">
        <p14:creationId xmlns:p14="http://schemas.microsoft.com/office/powerpoint/2010/main" val="35813755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statement</a:t>
            </a:r>
          </a:p>
        </p:txBody>
      </p:sp>
      <p:sp>
        <p:nvSpPr>
          <p:cNvPr id="3" name="Content Placeholder 2"/>
          <p:cNvSpPr>
            <a:spLocks noGrp="1"/>
          </p:cNvSpPr>
          <p:nvPr>
            <p:ph idx="1"/>
          </p:nvPr>
        </p:nvSpPr>
        <p:spPr/>
        <p:txBody>
          <a:bodyPr>
            <a:normAutofit/>
          </a:bodyPr>
          <a:lstStyle/>
          <a:p>
            <a:r>
              <a:rPr lang="en-US" sz="1600" dirty="0"/>
              <a:t>We have models for</a:t>
            </a:r>
          </a:p>
          <a:p>
            <a:pPr marL="342900" lvl="1" indent="0">
              <a:buNone/>
            </a:pPr>
            <a:r>
              <a:rPr lang="en-US" sz="1600" dirty="0">
                <a:solidFill>
                  <a:srgbClr val="00B050"/>
                </a:solidFill>
              </a:rPr>
              <a:t>Likelihood of next state </a:t>
            </a:r>
            <a:r>
              <a:rPr lang="en-US" sz="1600" dirty="0"/>
              <a:t>given current state (dynamics model):</a:t>
            </a:r>
          </a:p>
          <a:p>
            <a:pPr marL="342900" lvl="1" indent="0">
              <a:buNone/>
            </a:pPr>
            <a:endParaRPr lang="en-US" sz="1600" dirty="0"/>
          </a:p>
          <a:p>
            <a:pPr marL="342900" lvl="1" indent="0">
              <a:buNone/>
            </a:pPr>
            <a:endParaRPr lang="en-US" sz="1600" dirty="0"/>
          </a:p>
          <a:p>
            <a:pPr marL="342900" lvl="1" indent="0">
              <a:buNone/>
            </a:pPr>
            <a:endParaRPr lang="en-US" sz="1600" dirty="0"/>
          </a:p>
          <a:p>
            <a:pPr marL="342900" lvl="1" indent="0">
              <a:buNone/>
            </a:pPr>
            <a:r>
              <a:rPr lang="en-US" sz="1600" dirty="0">
                <a:solidFill>
                  <a:schemeClr val="accent3"/>
                </a:solidFill>
              </a:rPr>
              <a:t>Likelihood of observation given the state </a:t>
            </a:r>
            <a:r>
              <a:rPr lang="en-US" sz="1600" dirty="0"/>
              <a:t>(observation or measurement model):</a:t>
            </a:r>
          </a:p>
          <a:p>
            <a:endParaRPr lang="en-US" sz="1600" dirty="0"/>
          </a:p>
          <a:p>
            <a:pPr marL="0" indent="0">
              <a:buNone/>
            </a:pPr>
            <a:endParaRPr lang="en-US" sz="1600" dirty="0"/>
          </a:p>
          <a:p>
            <a:r>
              <a:rPr lang="en-US" sz="1600" dirty="0"/>
              <a:t>We want to recover, for each </a:t>
            </a:r>
            <a:r>
              <a:rPr lang="en-US" sz="1600" dirty="0">
                <a:latin typeface="Times New Roman" pitchFamily="18" charset="0"/>
                <a:cs typeface="Times New Roman" pitchFamily="18" charset="0"/>
              </a:rPr>
              <a:t>t: </a:t>
            </a:r>
          </a:p>
        </p:txBody>
      </p:sp>
      <p:graphicFrame>
        <p:nvGraphicFramePr>
          <p:cNvPr id="4" name="Object 3"/>
          <p:cNvGraphicFramePr>
            <a:graphicFrameLocks noChangeAspect="1"/>
          </p:cNvGraphicFramePr>
          <p:nvPr>
            <p:extLst>
              <p:ext uri="{D42A27DB-BD31-4B8C-83A1-F6EECF244321}">
                <p14:modId xmlns:p14="http://schemas.microsoft.com/office/powerpoint/2010/main" val="2401962618"/>
              </p:ext>
            </p:extLst>
          </p:nvPr>
        </p:nvGraphicFramePr>
        <p:xfrm>
          <a:off x="3613803" y="2003526"/>
          <a:ext cx="1139429" cy="414338"/>
        </p:xfrm>
        <a:graphic>
          <a:graphicData uri="http://schemas.openxmlformats.org/presentationml/2006/ole">
            <mc:AlternateContent xmlns:mc="http://schemas.openxmlformats.org/markup-compatibility/2006">
              <mc:Choice xmlns:v="urn:schemas-microsoft-com:vml" Requires="v">
                <p:oleObj name="Equation" r:id="rId2" imgW="698197" imgH="253890" progId="Equation.3">
                  <p:embed/>
                </p:oleObj>
              </mc:Choice>
              <mc:Fallback>
                <p:oleObj name="Equation" r:id="rId2" imgW="698197" imgH="253890" progId="Equation.3">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803" y="2003526"/>
                        <a:ext cx="1139429"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85080766"/>
              </p:ext>
            </p:extLst>
          </p:nvPr>
        </p:nvGraphicFramePr>
        <p:xfrm>
          <a:off x="3613803" y="3028950"/>
          <a:ext cx="929878" cy="422672"/>
        </p:xfrm>
        <a:graphic>
          <a:graphicData uri="http://schemas.openxmlformats.org/presentationml/2006/ole">
            <mc:AlternateContent xmlns:mc="http://schemas.openxmlformats.org/markup-compatibility/2006">
              <mc:Choice xmlns:v="urn:schemas-microsoft-com:vml" Requires="v">
                <p:oleObj name="Equation" r:id="rId4" imgW="558558" imgH="253890" progId="Equation.3">
                  <p:embed/>
                </p:oleObj>
              </mc:Choice>
              <mc:Fallback>
                <p:oleObj name="Equation" r:id="rId4" imgW="558558"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3803" y="3028950"/>
                        <a:ext cx="929878" cy="4226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56875920"/>
              </p:ext>
            </p:extLst>
          </p:nvPr>
        </p:nvGraphicFramePr>
        <p:xfrm>
          <a:off x="3301264" y="4082318"/>
          <a:ext cx="1554956" cy="414338"/>
        </p:xfrm>
        <a:graphic>
          <a:graphicData uri="http://schemas.openxmlformats.org/presentationml/2006/ole">
            <mc:AlternateContent xmlns:mc="http://schemas.openxmlformats.org/markup-compatibility/2006">
              <mc:Choice xmlns:v="urn:schemas-microsoft-com:vml" Requires="v">
                <p:oleObj name="Equation" r:id="rId6" imgW="952087" imgH="253890" progId="Equation.3">
                  <p:embed/>
                </p:oleObj>
              </mc:Choice>
              <mc:Fallback>
                <p:oleObj name="Equation" r:id="rId6" imgW="952087" imgH="25389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1264" y="4082318"/>
                        <a:ext cx="1554956"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err="1">
                <a:solidFill>
                  <a:prstClr val="black"/>
                </a:solidFill>
                <a:latin typeface="Calibri"/>
                <a:ea typeface="+mn-ea"/>
                <a:cs typeface="+mn-cs"/>
              </a:rPr>
              <a:t>Amin</a:t>
            </a:r>
            <a:r>
              <a:rPr lang="en-US" sz="825" kern="1200" dirty="0">
                <a:solidFill>
                  <a:prstClr val="black"/>
                </a:solidFill>
                <a:latin typeface="Calibri"/>
                <a:ea typeface="+mn-ea"/>
                <a:cs typeface="+mn-cs"/>
              </a:rPr>
              <a:t> </a:t>
            </a:r>
            <a:r>
              <a:rPr lang="en-US" sz="825" kern="1200">
                <a:solidFill>
                  <a:prstClr val="black"/>
                </a:solidFill>
                <a:latin typeface="Calibri"/>
                <a:ea typeface="+mn-ea"/>
                <a:cs typeface="+mn-cs"/>
              </a:rPr>
              <a:t>Sadeghi</a:t>
            </a:r>
            <a:endParaRPr lang="en-US" sz="825" kern="1200" dirty="0">
              <a:solidFill>
                <a:prstClr val="black"/>
              </a:solidFill>
              <a:latin typeface="Calibri"/>
              <a:ea typeface="+mn-ea"/>
              <a:cs typeface="+mn-cs"/>
            </a:endParaRPr>
          </a:p>
        </p:txBody>
      </p:sp>
      <p:sp>
        <p:nvSpPr>
          <p:cNvPr id="8" name="TextBox 7"/>
          <p:cNvSpPr txBox="1"/>
          <p:nvPr/>
        </p:nvSpPr>
        <p:spPr>
          <a:xfrm>
            <a:off x="4183517" y="4139446"/>
            <a:ext cx="243840" cy="300082"/>
          </a:xfrm>
          <a:prstGeom prst="rect">
            <a:avLst/>
          </a:prstGeom>
          <a:solidFill>
            <a:schemeClr val="bg1"/>
          </a:solidFill>
        </p:spPr>
        <p:txBody>
          <a:bodyPr wrap="square" rtlCol="0">
            <a:spAutoFit/>
          </a:bodyPr>
          <a:lstStyle/>
          <a:p>
            <a:pPr defTabSz="685800">
              <a:buClrTx/>
              <a:defRPr/>
            </a:pPr>
            <a:r>
              <a:rPr lang="en-US" sz="1350" kern="1200" dirty="0">
                <a:solidFill>
                  <a:prstClr val="black"/>
                </a:solidFill>
                <a:latin typeface="Calibri"/>
                <a:ea typeface="+mn-ea"/>
                <a:cs typeface="+mn-cs"/>
              </a:rPr>
              <a:t>…</a:t>
            </a:r>
          </a:p>
        </p:txBody>
      </p:sp>
      <p:sp>
        <p:nvSpPr>
          <p:cNvPr id="10" name="Slide Number Placeholder 3">
            <a:extLst>
              <a:ext uri="{FF2B5EF4-FFF2-40B4-BE49-F238E27FC236}">
                <a16:creationId xmlns:a16="http://schemas.microsoft.com/office/drawing/2014/main" id="{7ED67B57-E263-8631-9BC5-A5F9F6D56D8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131</a:t>
            </a:fld>
            <a:endParaRPr lang="en-US" sz="1600">
              <a:solidFill>
                <a:schemeClr val="bg1"/>
              </a:solidFill>
            </a:endParaRPr>
          </a:p>
        </p:txBody>
      </p:sp>
    </p:spTree>
    <p:extLst>
      <p:ext uri="{BB962C8B-B14F-4D97-AF65-F5344CB8AC3E}">
        <p14:creationId xmlns:p14="http://schemas.microsoft.com/office/powerpoint/2010/main" val="82565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l="29494" t="54239" r="29120" b="1759"/>
          <a:stretch>
            <a:fillRect/>
          </a:stretch>
        </p:blipFill>
        <p:spPr bwMode="auto">
          <a:xfrm>
            <a:off x="2805141" y="2180585"/>
            <a:ext cx="3200400" cy="2457450"/>
          </a:xfrm>
          <a:prstGeom prst="rect">
            <a:avLst/>
          </a:prstGeom>
          <a:noFill/>
          <a:ln w="9525">
            <a:noFill/>
            <a:miter lim="800000"/>
            <a:headEnd/>
            <a:tailEnd/>
          </a:ln>
        </p:spPr>
      </p:pic>
      <p:sp>
        <p:nvSpPr>
          <p:cNvPr id="6" name="Rectangle 18"/>
          <p:cNvSpPr>
            <a:spLocks noChangeArrowheads="1"/>
          </p:cNvSpPr>
          <p:nvPr/>
        </p:nvSpPr>
        <p:spPr bwMode="auto">
          <a:xfrm>
            <a:off x="5104239" y="4172501"/>
            <a:ext cx="702469" cy="269081"/>
          </a:xfrm>
          <a:prstGeom prst="rect">
            <a:avLst/>
          </a:prstGeom>
          <a:solidFill>
            <a:schemeClr val="bg1"/>
          </a:solidFill>
          <a:ln w="9525">
            <a:noFill/>
            <a:miter lim="800000"/>
            <a:headEnd/>
            <a:tailEnd/>
          </a:ln>
        </p:spPr>
        <p:txBody>
          <a:bodyPr wrap="none" anchor="ctr"/>
          <a:lstStyle/>
          <a:p>
            <a:pPr defTabSz="685800" fontAlgn="base">
              <a:spcBef>
                <a:spcPct val="0"/>
              </a:spcBef>
              <a:spcAft>
                <a:spcPct val="0"/>
              </a:spcAft>
              <a:buClrTx/>
              <a:defRPr/>
            </a:pPr>
            <a:endParaRPr lang="en-US" sz="1350" kern="1200">
              <a:latin typeface="Arial" pitchFamily="34" charset="0"/>
              <a:ea typeface="+mn-ea"/>
              <a:cs typeface="+mn-cs"/>
            </a:endParaRPr>
          </a:p>
        </p:txBody>
      </p:sp>
      <p:sp>
        <p:nvSpPr>
          <p:cNvPr id="7" name="Text Box 19"/>
          <p:cNvSpPr txBox="1">
            <a:spLocks noChangeArrowheads="1"/>
          </p:cNvSpPr>
          <p:nvPr/>
        </p:nvSpPr>
        <p:spPr bwMode="auto">
          <a:xfrm>
            <a:off x="4126736" y="4548738"/>
            <a:ext cx="810815" cy="346249"/>
          </a:xfrm>
          <a:prstGeom prst="rect">
            <a:avLst/>
          </a:prstGeom>
          <a:noFill/>
          <a:ln w="9525">
            <a:noFill/>
            <a:miter lim="800000"/>
            <a:headEnd/>
            <a:tailEnd/>
          </a:ln>
        </p:spPr>
        <p:txBody>
          <a:bodyPr>
            <a:spAutoFit/>
          </a:bodyPr>
          <a:lstStyle/>
          <a:p>
            <a:pPr defTabSz="685800" fontAlgn="base">
              <a:spcBef>
                <a:spcPct val="50000"/>
              </a:spcBef>
              <a:spcAft>
                <a:spcPct val="0"/>
              </a:spcAft>
              <a:buClrTx/>
              <a:defRPr/>
            </a:pPr>
            <a:r>
              <a:rPr lang="en-US" sz="1650" b="1" kern="1200" dirty="0">
                <a:latin typeface="Arial" pitchFamily="34" charset="0"/>
                <a:ea typeface="+mn-ea"/>
                <a:cs typeface="+mn-cs"/>
              </a:rPr>
              <a:t>time</a:t>
            </a:r>
          </a:p>
        </p:txBody>
      </p:sp>
      <p:sp>
        <p:nvSpPr>
          <p:cNvPr id="8" name="Rectangle 20"/>
          <p:cNvSpPr>
            <a:spLocks noChangeArrowheads="1"/>
          </p:cNvSpPr>
          <p:nvPr/>
        </p:nvSpPr>
        <p:spPr bwMode="auto">
          <a:xfrm>
            <a:off x="3051601" y="2309173"/>
            <a:ext cx="1701403" cy="270272"/>
          </a:xfrm>
          <a:prstGeom prst="rect">
            <a:avLst/>
          </a:prstGeom>
          <a:solidFill>
            <a:schemeClr val="bg1"/>
          </a:solidFill>
          <a:ln w="9525">
            <a:noFill/>
            <a:miter lim="800000"/>
            <a:headEnd/>
            <a:tailEnd/>
          </a:ln>
        </p:spPr>
        <p:txBody>
          <a:bodyPr wrap="none" anchor="ctr"/>
          <a:lstStyle/>
          <a:p>
            <a:pPr defTabSz="685800" fontAlgn="base">
              <a:spcBef>
                <a:spcPct val="0"/>
              </a:spcBef>
              <a:spcAft>
                <a:spcPct val="0"/>
              </a:spcAft>
              <a:buClrTx/>
              <a:defRPr/>
            </a:pPr>
            <a:endParaRPr lang="en-US" sz="1350" kern="1200">
              <a:latin typeface="Arial" pitchFamily="34" charset="0"/>
              <a:ea typeface="+mn-ea"/>
              <a:cs typeface="+mn-cs"/>
            </a:endParaRPr>
          </a:p>
        </p:txBody>
      </p:sp>
      <p:sp>
        <p:nvSpPr>
          <p:cNvPr id="9" name="Text Box 21"/>
          <p:cNvSpPr txBox="1">
            <a:spLocks noChangeArrowheads="1"/>
          </p:cNvSpPr>
          <p:nvPr/>
        </p:nvSpPr>
        <p:spPr bwMode="auto">
          <a:xfrm>
            <a:off x="3376642" y="2471097"/>
            <a:ext cx="1593056" cy="300082"/>
          </a:xfrm>
          <a:prstGeom prst="rect">
            <a:avLst/>
          </a:prstGeom>
          <a:noFill/>
          <a:ln w="9525">
            <a:noFill/>
            <a:miter lim="800000"/>
            <a:headEnd/>
            <a:tailEnd/>
          </a:ln>
        </p:spPr>
        <p:txBody>
          <a:bodyPr>
            <a:spAutoFit/>
          </a:bodyPr>
          <a:lstStyle/>
          <a:p>
            <a:pPr defTabSz="685800" fontAlgn="base">
              <a:spcBef>
                <a:spcPct val="50000"/>
              </a:spcBef>
              <a:spcAft>
                <a:spcPct val="0"/>
              </a:spcAft>
              <a:buClrTx/>
              <a:defRPr/>
            </a:pPr>
            <a:r>
              <a:rPr lang="en-US" sz="1350" kern="1200" dirty="0">
                <a:latin typeface="Arial" pitchFamily="34" charset="0"/>
                <a:ea typeface="+mn-ea"/>
                <a:cs typeface="+mn-cs"/>
              </a:rPr>
              <a:t>measurements</a:t>
            </a:r>
          </a:p>
        </p:txBody>
      </p:sp>
      <p:sp>
        <p:nvSpPr>
          <p:cNvPr id="10" name="Line 22"/>
          <p:cNvSpPr>
            <a:spLocks noChangeShapeType="1"/>
          </p:cNvSpPr>
          <p:nvPr/>
        </p:nvSpPr>
        <p:spPr bwMode="auto">
          <a:xfrm>
            <a:off x="3781454" y="2713985"/>
            <a:ext cx="188119" cy="135731"/>
          </a:xfrm>
          <a:prstGeom prst="line">
            <a:avLst/>
          </a:prstGeom>
          <a:noFill/>
          <a:ln w="9525">
            <a:solidFill>
              <a:schemeClr val="tx1"/>
            </a:solidFill>
            <a:round/>
            <a:headEnd/>
            <a:tailEnd type="triangle" w="med" len="med"/>
          </a:ln>
        </p:spPr>
        <p:txBody>
          <a:bodyPr/>
          <a:lstStyle/>
          <a:p>
            <a:pPr defTabSz="685800" fontAlgn="base">
              <a:spcBef>
                <a:spcPct val="0"/>
              </a:spcBef>
              <a:spcAft>
                <a:spcPct val="0"/>
              </a:spcAft>
              <a:buClrTx/>
              <a:defRPr/>
            </a:pPr>
            <a:endParaRPr lang="en-US" sz="1350" kern="1200">
              <a:latin typeface="Arial" pitchFamily="34" charset="0"/>
              <a:ea typeface="+mn-ea"/>
              <a:cs typeface="+mn-cs"/>
            </a:endParaRPr>
          </a:p>
        </p:txBody>
      </p:sp>
      <p:sp>
        <p:nvSpPr>
          <p:cNvPr id="11" name="Text Box 23"/>
          <p:cNvSpPr txBox="1">
            <a:spLocks noChangeArrowheads="1"/>
          </p:cNvSpPr>
          <p:nvPr/>
        </p:nvSpPr>
        <p:spPr bwMode="auto">
          <a:xfrm>
            <a:off x="4375577" y="3524800"/>
            <a:ext cx="1593056" cy="300082"/>
          </a:xfrm>
          <a:prstGeom prst="rect">
            <a:avLst/>
          </a:prstGeom>
          <a:noFill/>
          <a:ln w="9525">
            <a:noFill/>
            <a:miter lim="800000"/>
            <a:headEnd/>
            <a:tailEnd/>
          </a:ln>
        </p:spPr>
        <p:txBody>
          <a:bodyPr>
            <a:spAutoFit/>
          </a:bodyPr>
          <a:lstStyle/>
          <a:p>
            <a:pPr defTabSz="685800" fontAlgn="base">
              <a:spcBef>
                <a:spcPct val="50000"/>
              </a:spcBef>
              <a:spcAft>
                <a:spcPct val="0"/>
              </a:spcAft>
              <a:buClrTx/>
              <a:defRPr/>
            </a:pPr>
            <a:r>
              <a:rPr lang="en-US" sz="1350" kern="1200" dirty="0">
                <a:latin typeface="Arial" pitchFamily="34" charset="0"/>
                <a:ea typeface="+mn-ea"/>
                <a:cs typeface="+mn-cs"/>
              </a:rPr>
              <a:t>states</a:t>
            </a:r>
          </a:p>
        </p:txBody>
      </p:sp>
      <p:sp>
        <p:nvSpPr>
          <p:cNvPr id="12" name="Line 24"/>
          <p:cNvSpPr>
            <a:spLocks noChangeShapeType="1"/>
          </p:cNvSpPr>
          <p:nvPr/>
        </p:nvSpPr>
        <p:spPr bwMode="auto">
          <a:xfrm flipH="1" flipV="1">
            <a:off x="4186266" y="3416453"/>
            <a:ext cx="215504" cy="242888"/>
          </a:xfrm>
          <a:prstGeom prst="line">
            <a:avLst/>
          </a:prstGeom>
          <a:noFill/>
          <a:ln w="9525">
            <a:solidFill>
              <a:schemeClr val="tx1"/>
            </a:solidFill>
            <a:round/>
            <a:headEnd/>
            <a:tailEnd type="triangle" w="med" len="med"/>
          </a:ln>
        </p:spPr>
        <p:txBody>
          <a:bodyPr/>
          <a:lstStyle/>
          <a:p>
            <a:pPr defTabSz="685800" fontAlgn="base">
              <a:spcBef>
                <a:spcPct val="0"/>
              </a:spcBef>
              <a:spcAft>
                <a:spcPct val="0"/>
              </a:spcAft>
              <a:buClrTx/>
              <a:defRPr/>
            </a:pPr>
            <a:endParaRPr lang="en-US" sz="1350" kern="1200">
              <a:latin typeface="Arial" pitchFamily="34" charset="0"/>
              <a:ea typeface="+mn-ea"/>
              <a:cs typeface="+mn-cs"/>
            </a:endParaRPr>
          </a:p>
        </p:txBody>
      </p:sp>
      <p:cxnSp>
        <p:nvCxnSpPr>
          <p:cNvPr id="14" name="Straight Arrow Connector 13"/>
          <p:cNvCxnSpPr/>
          <p:nvPr/>
        </p:nvCxnSpPr>
        <p:spPr>
          <a:xfrm>
            <a:off x="4594651" y="4709472"/>
            <a:ext cx="1257300" cy="11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1"/>
          </p:cNvCxnSpPr>
          <p:nvPr/>
        </p:nvCxnSpPr>
        <p:spPr>
          <a:xfrm>
            <a:off x="3051601" y="4686255"/>
            <a:ext cx="1075135" cy="356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1434927" y="2552574"/>
            <a:ext cx="2318950" cy="346249"/>
          </a:xfrm>
          <a:prstGeom prst="rect">
            <a:avLst/>
          </a:prstGeom>
          <a:noFill/>
        </p:spPr>
        <p:txBody>
          <a:bodyPr wrap="square" rtlCol="0">
            <a:spAutoFit/>
          </a:bodyPr>
          <a:lstStyle/>
          <a:p>
            <a:pPr defTabSz="685800">
              <a:buClrTx/>
              <a:defRPr/>
            </a:pPr>
            <a:r>
              <a:rPr lang="en-US" sz="1650" b="1" kern="1200" dirty="0">
                <a:solidFill>
                  <a:prstClr val="black"/>
                </a:solidFill>
                <a:latin typeface="Arial" pitchFamily="34" charset="0"/>
                <a:ea typeface="+mn-ea"/>
                <a:cs typeface="Arial" pitchFamily="34" charset="0"/>
              </a:rPr>
              <a:t>1 d position </a:t>
            </a:r>
          </a:p>
        </p:txBody>
      </p:sp>
      <p:sp>
        <p:nvSpPr>
          <p:cNvPr id="18" name="Rectangle 17"/>
          <p:cNvSpPr/>
          <p:nvPr/>
        </p:nvSpPr>
        <p:spPr>
          <a:xfrm>
            <a:off x="5851951" y="994722"/>
            <a:ext cx="1771650" cy="1143000"/>
          </a:xfrm>
          <a:prstGeom prst="rect">
            <a:avLst/>
          </a:prstGeom>
          <a:no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9" name="Oval 18"/>
          <p:cNvSpPr/>
          <p:nvPr/>
        </p:nvSpPr>
        <p:spPr>
          <a:xfrm>
            <a:off x="5909101" y="1451922"/>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0" name="TextBox 19"/>
          <p:cNvSpPr txBox="1"/>
          <p:nvPr/>
        </p:nvSpPr>
        <p:spPr>
          <a:xfrm>
            <a:off x="6104752" y="2080572"/>
            <a:ext cx="2318950" cy="346249"/>
          </a:xfrm>
          <a:prstGeom prst="rect">
            <a:avLst/>
          </a:prstGeom>
          <a:noFill/>
        </p:spPr>
        <p:txBody>
          <a:bodyPr wrap="square" rtlCol="0">
            <a:spAutoFit/>
          </a:bodyPr>
          <a:lstStyle/>
          <a:p>
            <a:pPr defTabSz="685800">
              <a:buClrTx/>
              <a:defRPr/>
            </a:pPr>
            <a:r>
              <a:rPr lang="en-US" sz="1650" b="1" kern="1200" dirty="0">
                <a:solidFill>
                  <a:prstClr val="black"/>
                </a:solidFill>
                <a:latin typeface="Arial" pitchFamily="34" charset="0"/>
                <a:ea typeface="+mn-ea"/>
                <a:cs typeface="Arial" pitchFamily="34" charset="0"/>
              </a:rPr>
              <a:t>1 d position </a:t>
            </a:r>
          </a:p>
        </p:txBody>
      </p:sp>
      <p:sp>
        <p:nvSpPr>
          <p:cNvPr id="22" name="TextBox 21"/>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Kristen </a:t>
            </a:r>
            <a:r>
              <a:rPr lang="en-US" sz="825" kern="1200" dirty="0" err="1">
                <a:solidFill>
                  <a:prstClr val="black"/>
                </a:solidFill>
                <a:latin typeface="Calibri"/>
                <a:ea typeface="+mn-ea"/>
                <a:cs typeface="+mn-cs"/>
              </a:rPr>
              <a:t>Grauman</a:t>
            </a:r>
            <a:endParaRPr lang="en-US" sz="825" kern="1200" dirty="0">
              <a:solidFill>
                <a:prstClr val="black"/>
              </a:solidFill>
              <a:latin typeface="Calibri"/>
              <a:ea typeface="+mn-ea"/>
              <a:cs typeface="+mn-cs"/>
            </a:endParaRPr>
          </a:p>
        </p:txBody>
      </p:sp>
      <p:sp>
        <p:nvSpPr>
          <p:cNvPr id="3" name="Slide Number Placeholder 3">
            <a:extLst>
              <a:ext uri="{FF2B5EF4-FFF2-40B4-BE49-F238E27FC236}">
                <a16:creationId xmlns:a16="http://schemas.microsoft.com/office/drawing/2014/main" id="{6C2E9478-3CF6-464C-8C90-C17DACE4056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132</a:t>
            </a:fld>
            <a:endParaRPr lang="en-US" sz="1600">
              <a:solidFill>
                <a:schemeClr val="bg1"/>
              </a:solidFill>
            </a:endParaRPr>
          </a:p>
        </p:txBody>
      </p:sp>
      <p:sp>
        <p:nvSpPr>
          <p:cNvPr id="15" name="Title 1">
            <a:extLst>
              <a:ext uri="{FF2B5EF4-FFF2-40B4-BE49-F238E27FC236}">
                <a16:creationId xmlns:a16="http://schemas.microsoft.com/office/drawing/2014/main" id="{C45C8E63-67BA-EC63-C366-BAD3E3CAFA4B}"/>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eaLnBrk="0" fontAlgn="base" hangingPunct="0">
              <a:spcBef>
                <a:spcPct val="0"/>
              </a:spcBef>
              <a:spcAft>
                <a:spcPct val="0"/>
              </a:spcAft>
              <a:buClrTx/>
              <a:defRPr/>
            </a:pPr>
            <a:r>
              <a:rPr lang="en-US" sz="3000" dirty="0">
                <a:solidFill>
                  <a:schemeClr val="bg2"/>
                </a:solidFill>
                <a:latin typeface="Arial" pitchFamily="34" charset="0"/>
                <a:ea typeface="+mn-ea"/>
                <a:cs typeface="Arial" pitchFamily="34" charset="0"/>
              </a:rPr>
              <a:t>Example: Constant velocity (1D points)</a:t>
            </a:r>
          </a:p>
        </p:txBody>
      </p:sp>
    </p:spTree>
    <p:extLst>
      <p:ext uri="{BB962C8B-B14F-4D97-AF65-F5344CB8AC3E}">
        <p14:creationId xmlns:p14="http://schemas.microsoft.com/office/powerpoint/2010/main" val="4114031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4.27746E-6 L 0.225 4.27746E-6 " pathEditMode="relative" rAng="0" ptsTypes="AA">
                                      <p:cBhvr>
                                        <p:cTn id="6" dur="2000" fill="hold"/>
                                        <p:tgtEl>
                                          <p:spTgt spid="19"/>
                                        </p:tgtEl>
                                        <p:attrNameLst>
                                          <p:attrName>ppt_x</p:attrName>
                                          <p:attrName>ppt_y</p:attrName>
                                        </p:attrNameLst>
                                      </p:cBhvr>
                                      <p:rCtr x="112"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7" grpId="0"/>
      <p:bldP spid="1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835" name="Rectangle 3"/>
          <p:cNvSpPr>
            <a:spLocks noGrp="1" noChangeArrowheads="1"/>
          </p:cNvSpPr>
          <p:nvPr>
            <p:ph type="body" idx="4294967295"/>
          </p:nvPr>
        </p:nvSpPr>
        <p:spPr>
          <a:xfrm>
            <a:off x="1388269" y="971550"/>
            <a:ext cx="5829300" cy="3943350"/>
          </a:xfrm>
        </p:spPr>
        <p:txBody>
          <a:bodyPr>
            <a:normAutofit/>
          </a:bodyPr>
          <a:lstStyle/>
          <a:p>
            <a:pPr>
              <a:buFontTx/>
              <a:buChar char="•"/>
            </a:pPr>
            <a:r>
              <a:rPr lang="en-US" sz="2100" dirty="0">
                <a:solidFill>
                  <a:srgbClr val="00B050"/>
                </a:solidFill>
                <a:latin typeface="Arial" pitchFamily="34" charset="0"/>
                <a:cs typeface="Arial" pitchFamily="34" charset="0"/>
              </a:rPr>
              <a:t>State vector</a:t>
            </a:r>
            <a:r>
              <a:rPr lang="en-US" sz="2100" dirty="0">
                <a:latin typeface="Arial" pitchFamily="34" charset="0"/>
                <a:cs typeface="Arial" pitchFamily="34" charset="0"/>
              </a:rPr>
              <a:t>: position </a:t>
            </a:r>
            <a:r>
              <a:rPr lang="en-US" sz="2100" i="1" dirty="0">
                <a:latin typeface="Arial" pitchFamily="34" charset="0"/>
                <a:cs typeface="Arial" pitchFamily="34" charset="0"/>
              </a:rPr>
              <a:t>p</a:t>
            </a:r>
            <a:r>
              <a:rPr lang="en-US" sz="2100" dirty="0">
                <a:latin typeface="Arial" pitchFamily="34" charset="0"/>
                <a:cs typeface="Arial" pitchFamily="34" charset="0"/>
              </a:rPr>
              <a:t> and velocity </a:t>
            </a:r>
            <a:r>
              <a:rPr lang="en-US" sz="2100" i="1" dirty="0">
                <a:latin typeface="Arial" pitchFamily="34" charset="0"/>
                <a:cs typeface="Arial" pitchFamily="34" charset="0"/>
              </a:rPr>
              <a:t>v</a:t>
            </a:r>
            <a:br>
              <a:rPr lang="en-US" sz="2100" dirty="0">
                <a:latin typeface="Arial" pitchFamily="34" charset="0"/>
                <a:cs typeface="Arial" pitchFamily="34" charset="0"/>
              </a:rPr>
            </a:br>
            <a:br>
              <a:rPr lang="en-US" sz="2100" dirty="0">
                <a:latin typeface="Arial" pitchFamily="34" charset="0"/>
                <a:cs typeface="Arial" pitchFamily="34" charset="0"/>
              </a:rPr>
            </a:br>
            <a:br>
              <a:rPr lang="en-US" sz="2100" dirty="0">
                <a:latin typeface="Arial" pitchFamily="34" charset="0"/>
                <a:cs typeface="Arial" pitchFamily="34" charset="0"/>
              </a:rPr>
            </a:br>
            <a:br>
              <a:rPr lang="en-US" sz="2100" dirty="0">
                <a:latin typeface="Arial" pitchFamily="34" charset="0"/>
                <a:cs typeface="Arial" pitchFamily="34" charset="0"/>
              </a:rPr>
            </a:br>
            <a:br>
              <a:rPr lang="en-US" sz="2100" dirty="0">
                <a:latin typeface="Arial" pitchFamily="34" charset="0"/>
                <a:cs typeface="Arial" pitchFamily="34" charset="0"/>
              </a:rPr>
            </a:br>
            <a:br>
              <a:rPr lang="en-US" sz="2100" dirty="0">
                <a:latin typeface="Arial" pitchFamily="34" charset="0"/>
                <a:cs typeface="Arial" pitchFamily="34" charset="0"/>
              </a:rPr>
            </a:br>
            <a:endParaRPr lang="en-US" sz="2100" dirty="0">
              <a:latin typeface="Arial" pitchFamily="34" charset="0"/>
              <a:cs typeface="Arial" pitchFamily="34" charset="0"/>
            </a:endParaRPr>
          </a:p>
          <a:p>
            <a:pPr>
              <a:buFontTx/>
              <a:buChar char="•"/>
            </a:pPr>
            <a:r>
              <a:rPr lang="en-US" sz="2100" dirty="0">
                <a:solidFill>
                  <a:schemeClr val="accent3"/>
                </a:solidFill>
                <a:latin typeface="Arial" pitchFamily="34" charset="0"/>
                <a:cs typeface="Arial" pitchFamily="34" charset="0"/>
              </a:rPr>
              <a:t>Measurement</a:t>
            </a:r>
            <a:r>
              <a:rPr lang="en-US" sz="2100" dirty="0">
                <a:latin typeface="Arial" pitchFamily="34" charset="0"/>
                <a:cs typeface="Arial" pitchFamily="34" charset="0"/>
              </a:rPr>
              <a:t> is position only</a:t>
            </a:r>
          </a:p>
        </p:txBody>
      </p:sp>
      <p:graphicFrame>
        <p:nvGraphicFramePr>
          <p:cNvPr id="1912836" name="Object 4"/>
          <p:cNvGraphicFramePr>
            <a:graphicFrameLocks noChangeAspect="1"/>
          </p:cNvGraphicFramePr>
          <p:nvPr/>
        </p:nvGraphicFramePr>
        <p:xfrm>
          <a:off x="3609975" y="1520429"/>
          <a:ext cx="2235994" cy="745331"/>
        </p:xfrm>
        <a:graphic>
          <a:graphicData uri="http://schemas.openxmlformats.org/presentationml/2006/ole">
            <mc:AlternateContent xmlns:mc="http://schemas.openxmlformats.org/markup-compatibility/2006">
              <mc:Choice xmlns:v="urn:schemas-microsoft-com:vml" Requires="v">
                <p:oleObj name="Equation" r:id="rId3" imgW="1371600" imgH="457200" progId="Equation.3">
                  <p:embed/>
                </p:oleObj>
              </mc:Choice>
              <mc:Fallback>
                <p:oleObj name="Equation" r:id="rId3" imgW="1371600" imgH="457200" progId="Equation.3">
                  <p:embed/>
                  <p:pic>
                    <p:nvPicPr>
                      <p:cNvPr id="19128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1520429"/>
                        <a:ext cx="2235994" cy="7453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38" name="Object 6"/>
          <p:cNvGraphicFramePr>
            <a:graphicFrameLocks noChangeAspect="1"/>
          </p:cNvGraphicFramePr>
          <p:nvPr/>
        </p:nvGraphicFramePr>
        <p:xfrm>
          <a:off x="2230041" y="1514475"/>
          <a:ext cx="1000125" cy="804863"/>
        </p:xfrm>
        <a:graphic>
          <a:graphicData uri="http://schemas.openxmlformats.org/presentationml/2006/ole">
            <mc:AlternateContent xmlns:mc="http://schemas.openxmlformats.org/markup-compatibility/2006">
              <mc:Choice xmlns:v="urn:schemas-microsoft-com:vml" Requires="v">
                <p:oleObj name="Equation" r:id="rId5" imgW="596900" imgH="482600" progId="Equation.3">
                  <p:embed/>
                </p:oleObj>
              </mc:Choice>
              <mc:Fallback>
                <p:oleObj name="Equation" r:id="rId5" imgW="596900" imgH="482600" progId="Equation.3">
                  <p:embed/>
                  <p:pic>
                    <p:nvPicPr>
                      <p:cNvPr id="191283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0041" y="1514475"/>
                        <a:ext cx="1000125" cy="80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40" name="Object 8"/>
          <p:cNvGraphicFramePr>
            <a:graphicFrameLocks noChangeAspect="1"/>
          </p:cNvGraphicFramePr>
          <p:nvPr/>
        </p:nvGraphicFramePr>
        <p:xfrm>
          <a:off x="2316956" y="2299098"/>
          <a:ext cx="4243388" cy="787003"/>
        </p:xfrm>
        <a:graphic>
          <a:graphicData uri="http://schemas.openxmlformats.org/presentationml/2006/ole">
            <mc:AlternateContent xmlns:mc="http://schemas.openxmlformats.org/markup-compatibility/2006">
              <mc:Choice xmlns:v="urn:schemas-microsoft-com:vml" Requires="v">
                <p:oleObj name="Equation" r:id="rId7" imgW="2603500" imgH="482600" progId="Equation.3">
                  <p:embed/>
                </p:oleObj>
              </mc:Choice>
              <mc:Fallback>
                <p:oleObj name="Equation" r:id="rId7" imgW="2603500" imgH="482600" progId="Equation.3">
                  <p:embed/>
                  <p:pic>
                    <p:nvPicPr>
                      <p:cNvPr id="191284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6956" y="2299098"/>
                        <a:ext cx="4243388" cy="7870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44" name="Object 12"/>
          <p:cNvGraphicFramePr>
            <a:graphicFrameLocks noChangeAspect="1"/>
          </p:cNvGraphicFramePr>
          <p:nvPr/>
        </p:nvGraphicFramePr>
        <p:xfrm>
          <a:off x="2345531" y="3767137"/>
          <a:ext cx="3786188" cy="804863"/>
        </p:xfrm>
        <a:graphic>
          <a:graphicData uri="http://schemas.openxmlformats.org/presentationml/2006/ole">
            <mc:AlternateContent xmlns:mc="http://schemas.openxmlformats.org/markup-compatibility/2006">
              <mc:Choice xmlns:v="urn:schemas-microsoft-com:vml" Requires="v">
                <p:oleObj name="Equation" r:id="rId9" imgW="2260600" imgH="482600" progId="Equation.3">
                  <p:embed/>
                </p:oleObj>
              </mc:Choice>
              <mc:Fallback>
                <p:oleObj name="Equation" r:id="rId9" imgW="2260600" imgH="482600" progId="Equation.3">
                  <p:embed/>
                  <p:pic>
                    <p:nvPicPr>
                      <p:cNvPr id="1912844"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5531" y="3767137"/>
                        <a:ext cx="3786188" cy="80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7060475" y="4927964"/>
            <a:ext cx="940526"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Kristen </a:t>
            </a:r>
            <a:r>
              <a:rPr lang="en-US" sz="825" kern="1200" dirty="0" err="1">
                <a:solidFill>
                  <a:prstClr val="black"/>
                </a:solidFill>
                <a:latin typeface="Calibri"/>
                <a:ea typeface="+mn-ea"/>
                <a:cs typeface="+mn-cs"/>
              </a:rPr>
              <a:t>Grauman</a:t>
            </a:r>
            <a:endParaRPr lang="en-US" sz="825" kern="1200" dirty="0">
              <a:solidFill>
                <a:prstClr val="black"/>
              </a:solidFill>
              <a:latin typeface="Calibri"/>
              <a:ea typeface="+mn-ea"/>
              <a:cs typeface="+mn-cs"/>
            </a:endParaRPr>
          </a:p>
        </p:txBody>
      </p:sp>
      <p:sp>
        <p:nvSpPr>
          <p:cNvPr id="18" name="Rectangle 17"/>
          <p:cNvSpPr/>
          <p:nvPr/>
        </p:nvSpPr>
        <p:spPr>
          <a:xfrm>
            <a:off x="2779123" y="2449286"/>
            <a:ext cx="1391195" cy="4604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9" name="Rectangle 18"/>
          <p:cNvSpPr/>
          <p:nvPr/>
        </p:nvSpPr>
        <p:spPr>
          <a:xfrm>
            <a:off x="2815046" y="3915592"/>
            <a:ext cx="1286691" cy="4604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3" name="Slide Number Placeholder 3">
            <a:extLst>
              <a:ext uri="{FF2B5EF4-FFF2-40B4-BE49-F238E27FC236}">
                <a16:creationId xmlns:a16="http://schemas.microsoft.com/office/drawing/2014/main" id="{D316E1FF-62BE-5C82-E112-4777AA88BD7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133</a:t>
            </a:fld>
            <a:endParaRPr lang="en-US" sz="1600">
              <a:solidFill>
                <a:schemeClr val="bg1"/>
              </a:solidFill>
            </a:endParaRPr>
          </a:p>
        </p:txBody>
      </p:sp>
      <p:sp>
        <p:nvSpPr>
          <p:cNvPr id="4" name="Title 1">
            <a:extLst>
              <a:ext uri="{FF2B5EF4-FFF2-40B4-BE49-F238E27FC236}">
                <a16:creationId xmlns:a16="http://schemas.microsoft.com/office/drawing/2014/main" id="{96E4A77C-18A9-5D68-94CC-2CB14F287E87}"/>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eaLnBrk="0" fontAlgn="base" hangingPunct="0">
              <a:spcBef>
                <a:spcPct val="0"/>
              </a:spcBef>
              <a:spcAft>
                <a:spcPct val="0"/>
              </a:spcAft>
              <a:buClrTx/>
              <a:defRPr/>
            </a:pPr>
            <a:r>
              <a:rPr lang="en-US" sz="3000" dirty="0">
                <a:solidFill>
                  <a:schemeClr val="bg2"/>
                </a:solidFill>
                <a:latin typeface="Arial" pitchFamily="34" charset="0"/>
                <a:ea typeface="+mn-ea"/>
                <a:cs typeface="Arial" pitchFamily="34" charset="0"/>
              </a:rPr>
              <a:t>Example: Constant velocity (1D points)</a:t>
            </a:r>
          </a:p>
        </p:txBody>
      </p:sp>
    </p:spTree>
    <p:extLst>
      <p:ext uri="{BB962C8B-B14F-4D97-AF65-F5344CB8AC3E}">
        <p14:creationId xmlns:p14="http://schemas.microsoft.com/office/powerpoint/2010/main" val="20483152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28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128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128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dirty="0"/>
              <a:t>Prediction and correction</a:t>
            </a:r>
          </a:p>
        </p:txBody>
      </p:sp>
      <p:sp>
        <p:nvSpPr>
          <p:cNvPr id="18437" name="Rectangle 3"/>
          <p:cNvSpPr>
            <a:spLocks noGrp="1" noChangeArrowheads="1"/>
          </p:cNvSpPr>
          <p:nvPr>
            <p:ph type="body" idx="1"/>
          </p:nvPr>
        </p:nvSpPr>
        <p:spPr>
          <a:xfrm>
            <a:off x="457200" y="985748"/>
            <a:ext cx="8229600" cy="3657600"/>
          </a:xfrm>
        </p:spPr>
        <p:txBody>
          <a:bodyPr/>
          <a:lstStyle/>
          <a:p>
            <a:pPr marL="0" indent="0">
              <a:buNone/>
            </a:pPr>
            <a:r>
              <a:rPr lang="en-US" dirty="0"/>
              <a:t>   Prediction:</a:t>
            </a:r>
            <a:br>
              <a:rPr lang="en-US" dirty="0"/>
            </a:br>
            <a:br>
              <a:rPr lang="en-US" dirty="0"/>
            </a:br>
            <a:br>
              <a:rPr lang="en-US" dirty="0"/>
            </a:br>
            <a:br>
              <a:rPr lang="en-US" dirty="0"/>
            </a:br>
            <a:br>
              <a:rPr lang="en-US" dirty="0"/>
            </a:br>
            <a:endParaRPr lang="en-US" dirty="0"/>
          </a:p>
          <a:p>
            <a:pPr marL="0" indent="0">
              <a:buNone/>
            </a:pPr>
            <a:r>
              <a:rPr lang="en-US" dirty="0"/>
              <a:t>   Correction:</a:t>
            </a:r>
          </a:p>
        </p:txBody>
      </p:sp>
      <p:graphicFrame>
        <p:nvGraphicFramePr>
          <p:cNvPr id="18434" name="Object 4"/>
          <p:cNvGraphicFramePr>
            <a:graphicFrameLocks noGrp="1" noChangeAspect="1"/>
          </p:cNvGraphicFramePr>
          <p:nvPr>
            <p:ph sz="half" idx="4294967295"/>
            <p:extLst>
              <p:ext uri="{D42A27DB-BD31-4B8C-83A1-F6EECF244321}">
                <p14:modId xmlns:p14="http://schemas.microsoft.com/office/powerpoint/2010/main" val="2668503286"/>
              </p:ext>
            </p:extLst>
          </p:nvPr>
        </p:nvGraphicFramePr>
        <p:xfrm>
          <a:off x="1314450" y="1299007"/>
          <a:ext cx="6572250" cy="526256"/>
        </p:xfrm>
        <a:graphic>
          <a:graphicData uri="http://schemas.openxmlformats.org/presentationml/2006/ole">
            <mc:AlternateContent xmlns:mc="http://schemas.openxmlformats.org/markup-compatibility/2006">
              <mc:Choice xmlns:v="urn:schemas-microsoft-com:vml" Requires="v">
                <p:oleObj name="Equation" r:id="rId3" imgW="3492360" imgH="279360" progId="Equation.3">
                  <p:embed/>
                </p:oleObj>
              </mc:Choice>
              <mc:Fallback>
                <p:oleObj name="Equation" r:id="rId3" imgW="3492360" imgH="279360" progId="Equation.3">
                  <p:embed/>
                  <p:pic>
                    <p:nvPicPr>
                      <p:cNvPr id="18434"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299007"/>
                        <a:ext cx="6572250" cy="5262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5" name="Object 5"/>
          <p:cNvGraphicFramePr>
            <a:graphicFrameLocks noGrp="1" noChangeAspect="1"/>
          </p:cNvGraphicFramePr>
          <p:nvPr>
            <p:ph sz="half" idx="4294967295"/>
            <p:extLst>
              <p:ext uri="{D42A27DB-BD31-4B8C-83A1-F6EECF244321}">
                <p14:modId xmlns:p14="http://schemas.microsoft.com/office/powerpoint/2010/main" val="3107147653"/>
              </p:ext>
            </p:extLst>
          </p:nvPr>
        </p:nvGraphicFramePr>
        <p:xfrm>
          <a:off x="1314450" y="4026729"/>
          <a:ext cx="6457950" cy="987028"/>
        </p:xfrm>
        <a:graphic>
          <a:graphicData uri="http://schemas.openxmlformats.org/presentationml/2006/ole">
            <mc:AlternateContent xmlns:mc="http://schemas.openxmlformats.org/markup-compatibility/2006">
              <mc:Choice xmlns:v="urn:schemas-microsoft-com:vml" Requires="v">
                <p:oleObj name="Equation" r:id="rId5" imgW="3162240" imgH="482400" progId="Equation.3">
                  <p:embed/>
                </p:oleObj>
              </mc:Choice>
              <mc:Fallback>
                <p:oleObj name="Equation" r:id="rId5" imgW="3162240" imgH="482400" progId="Equation.3">
                  <p:embed/>
                  <p:pic>
                    <p:nvPicPr>
                      <p:cNvPr id="18435"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4450" y="4026729"/>
                        <a:ext cx="6457950" cy="9870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AutoShape 6"/>
          <p:cNvSpPr>
            <a:spLocks/>
          </p:cNvSpPr>
          <p:nvPr/>
        </p:nvSpPr>
        <p:spPr bwMode="auto">
          <a:xfrm rot="-5400000">
            <a:off x="4371975" y="1270431"/>
            <a:ext cx="228600" cy="1200150"/>
          </a:xfrm>
          <a:prstGeom prst="leftBrace">
            <a:avLst>
              <a:gd name="adj1" fmla="val 4375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18439" name="Text Box 7"/>
          <p:cNvSpPr txBox="1">
            <a:spLocks noChangeArrowheads="1"/>
          </p:cNvSpPr>
          <p:nvPr/>
        </p:nvSpPr>
        <p:spPr bwMode="auto">
          <a:xfrm>
            <a:off x="3897105" y="1984807"/>
            <a:ext cx="11592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defTabSz="685800" fontAlgn="base">
              <a:spcBef>
                <a:spcPct val="0"/>
              </a:spcBef>
              <a:spcAft>
                <a:spcPct val="0"/>
              </a:spcAft>
              <a:buClrTx/>
              <a:defRPr/>
            </a:pPr>
            <a:r>
              <a:rPr lang="en-US" sz="1800" b="0" kern="1200">
                <a:solidFill>
                  <a:srgbClr val="FF0000"/>
                </a:solidFill>
                <a:ea typeface="+mn-ea"/>
              </a:rPr>
              <a:t>dynamics</a:t>
            </a:r>
            <a:br>
              <a:rPr lang="en-US" sz="1800" b="0" kern="1200">
                <a:solidFill>
                  <a:srgbClr val="FF0000"/>
                </a:solidFill>
                <a:ea typeface="+mn-ea"/>
              </a:rPr>
            </a:br>
            <a:r>
              <a:rPr lang="en-US" sz="1800" b="0" kern="1200">
                <a:solidFill>
                  <a:srgbClr val="FF0000"/>
                </a:solidFill>
                <a:ea typeface="+mn-ea"/>
              </a:rPr>
              <a:t>model</a:t>
            </a:r>
          </a:p>
        </p:txBody>
      </p:sp>
      <p:sp>
        <p:nvSpPr>
          <p:cNvPr id="18440" name="AutoShape 8"/>
          <p:cNvSpPr>
            <a:spLocks/>
          </p:cNvSpPr>
          <p:nvPr/>
        </p:nvSpPr>
        <p:spPr bwMode="auto">
          <a:xfrm rot="-5400000">
            <a:off x="6057900" y="841806"/>
            <a:ext cx="228600" cy="2057400"/>
          </a:xfrm>
          <a:prstGeom prst="leftBrace">
            <a:avLst>
              <a:gd name="adj1" fmla="val 7500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18441" name="Text Box 9"/>
          <p:cNvSpPr txBox="1">
            <a:spLocks noChangeArrowheads="1"/>
          </p:cNvSpPr>
          <p:nvPr/>
        </p:nvSpPr>
        <p:spPr bwMode="auto">
          <a:xfrm>
            <a:off x="5111840" y="1984807"/>
            <a:ext cx="20826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defTabSz="685800" fontAlgn="base">
              <a:spcBef>
                <a:spcPct val="0"/>
              </a:spcBef>
              <a:spcAft>
                <a:spcPct val="0"/>
              </a:spcAft>
              <a:buClrTx/>
              <a:defRPr/>
            </a:pPr>
            <a:r>
              <a:rPr lang="en-US" sz="1800" b="0" kern="1200">
                <a:solidFill>
                  <a:srgbClr val="FF0000"/>
                </a:solidFill>
                <a:ea typeface="+mn-ea"/>
              </a:rPr>
              <a:t>corrected estimate</a:t>
            </a:r>
            <a:br>
              <a:rPr lang="en-US" sz="1800" b="0" kern="1200">
                <a:solidFill>
                  <a:srgbClr val="FF0000"/>
                </a:solidFill>
                <a:ea typeface="+mn-ea"/>
              </a:rPr>
            </a:br>
            <a:r>
              <a:rPr lang="en-US" sz="1800" b="0" kern="1200">
                <a:solidFill>
                  <a:srgbClr val="FF0000"/>
                </a:solidFill>
                <a:ea typeface="+mn-ea"/>
              </a:rPr>
              <a:t>from previous step</a:t>
            </a:r>
          </a:p>
        </p:txBody>
      </p:sp>
      <p:sp>
        <p:nvSpPr>
          <p:cNvPr id="18442" name="AutoShape 10"/>
          <p:cNvSpPr>
            <a:spLocks/>
          </p:cNvSpPr>
          <p:nvPr/>
        </p:nvSpPr>
        <p:spPr bwMode="auto">
          <a:xfrm rot="5400000" flipV="1">
            <a:off x="4486275" y="3327831"/>
            <a:ext cx="285750" cy="1143000"/>
          </a:xfrm>
          <a:prstGeom prst="leftBrace">
            <a:avLst>
              <a:gd name="adj1" fmla="val 33333"/>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18443" name="Text Box 11"/>
          <p:cNvSpPr txBox="1">
            <a:spLocks noChangeArrowheads="1"/>
          </p:cNvSpPr>
          <p:nvPr/>
        </p:nvSpPr>
        <p:spPr bwMode="auto">
          <a:xfrm>
            <a:off x="3963122" y="3127807"/>
            <a:ext cx="137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defTabSz="685800" fontAlgn="base">
              <a:spcBef>
                <a:spcPct val="0"/>
              </a:spcBef>
              <a:spcAft>
                <a:spcPct val="0"/>
              </a:spcAft>
              <a:buClrTx/>
              <a:defRPr/>
            </a:pPr>
            <a:r>
              <a:rPr lang="en-US" sz="1800" b="0" kern="1200">
                <a:solidFill>
                  <a:srgbClr val="FF0000"/>
                </a:solidFill>
                <a:ea typeface="+mn-ea"/>
              </a:rPr>
              <a:t>observation</a:t>
            </a:r>
            <a:br>
              <a:rPr lang="en-US" sz="1800" b="0" kern="1200">
                <a:solidFill>
                  <a:srgbClr val="FF0000"/>
                </a:solidFill>
                <a:ea typeface="+mn-ea"/>
              </a:rPr>
            </a:br>
            <a:r>
              <a:rPr lang="en-US" sz="1800" b="0" kern="1200">
                <a:solidFill>
                  <a:srgbClr val="FF0000"/>
                </a:solidFill>
                <a:ea typeface="+mn-ea"/>
              </a:rPr>
              <a:t>model</a:t>
            </a:r>
          </a:p>
        </p:txBody>
      </p:sp>
      <p:sp>
        <p:nvSpPr>
          <p:cNvPr id="18444" name="AutoShape 12"/>
          <p:cNvSpPr>
            <a:spLocks/>
          </p:cNvSpPr>
          <p:nvPr/>
        </p:nvSpPr>
        <p:spPr bwMode="auto">
          <a:xfrm rot="5400000" flipV="1">
            <a:off x="6172200" y="2842056"/>
            <a:ext cx="285750" cy="2114550"/>
          </a:xfrm>
          <a:prstGeom prst="leftBrace">
            <a:avLst>
              <a:gd name="adj1" fmla="val 61667"/>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defRPr/>
            </a:pPr>
            <a:endParaRPr lang="en-US" sz="1350" kern="1200">
              <a:solidFill>
                <a:prstClr val="black"/>
              </a:solidFill>
              <a:latin typeface="Arial" charset="0"/>
              <a:ea typeface="+mn-ea"/>
              <a:cs typeface="+mn-cs"/>
            </a:endParaRPr>
          </a:p>
        </p:txBody>
      </p:sp>
      <p:sp>
        <p:nvSpPr>
          <p:cNvPr id="18445" name="Text Box 13"/>
          <p:cNvSpPr txBox="1">
            <a:spLocks noChangeArrowheads="1"/>
          </p:cNvSpPr>
          <p:nvPr/>
        </p:nvSpPr>
        <p:spPr bwMode="auto">
          <a:xfrm>
            <a:off x="5751230" y="3139713"/>
            <a:ext cx="1133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defTabSz="685800" fontAlgn="base">
              <a:spcBef>
                <a:spcPct val="0"/>
              </a:spcBef>
              <a:spcAft>
                <a:spcPct val="0"/>
              </a:spcAft>
              <a:buClrTx/>
              <a:defRPr/>
            </a:pPr>
            <a:r>
              <a:rPr lang="en-US" sz="1800" b="0" kern="1200">
                <a:solidFill>
                  <a:srgbClr val="FF0000"/>
                </a:solidFill>
                <a:ea typeface="+mn-ea"/>
              </a:rPr>
              <a:t>predicted</a:t>
            </a:r>
            <a:br>
              <a:rPr lang="en-US" sz="1800" b="0" kern="1200">
                <a:solidFill>
                  <a:srgbClr val="FF0000"/>
                </a:solidFill>
                <a:ea typeface="+mn-ea"/>
              </a:rPr>
            </a:br>
            <a:r>
              <a:rPr lang="en-US" sz="1800" b="0" kern="1200">
                <a:solidFill>
                  <a:srgbClr val="FF0000"/>
                </a:solidFill>
                <a:ea typeface="+mn-ea"/>
              </a:rPr>
              <a:t>estimate</a:t>
            </a:r>
          </a:p>
        </p:txBody>
      </p:sp>
      <p:sp>
        <p:nvSpPr>
          <p:cNvPr id="14" name="TextBox 13"/>
          <p:cNvSpPr txBox="1"/>
          <p:nvPr/>
        </p:nvSpPr>
        <p:spPr>
          <a:xfrm>
            <a:off x="6559826" y="4927964"/>
            <a:ext cx="1441175" cy="219291"/>
          </a:xfrm>
          <a:prstGeom prst="rect">
            <a:avLst/>
          </a:prstGeom>
          <a:noFill/>
        </p:spPr>
        <p:txBody>
          <a:bodyPr wrap="square" rtlCol="0">
            <a:spAutoFit/>
          </a:bodyPr>
          <a:lstStyle/>
          <a:p>
            <a:pPr defTabSz="685800">
              <a:buClrTx/>
              <a:defRPr/>
            </a:pPr>
            <a:r>
              <a:rPr lang="en-US" sz="825" kern="1200" dirty="0">
                <a:solidFill>
                  <a:prstClr val="black"/>
                </a:solidFill>
                <a:latin typeface="Calibri"/>
                <a:ea typeface="+mn-ea"/>
                <a:cs typeface="+mn-cs"/>
              </a:rPr>
              <a:t>Adapted from Amin </a:t>
            </a:r>
            <a:r>
              <a:rPr lang="en-US" sz="825" kern="1200" dirty="0" err="1">
                <a:solidFill>
                  <a:prstClr val="black"/>
                </a:solidFill>
                <a:latin typeface="Calibri"/>
                <a:ea typeface="+mn-ea"/>
                <a:cs typeface="+mn-cs"/>
              </a:rPr>
              <a:t>Sadeghi</a:t>
            </a:r>
            <a:endParaRPr lang="en-US" sz="825" kern="1200" dirty="0">
              <a:solidFill>
                <a:prstClr val="black"/>
              </a:solidFill>
              <a:latin typeface="Calibri"/>
              <a:ea typeface="+mn-ea"/>
              <a:cs typeface="+mn-cs"/>
            </a:endParaRPr>
          </a:p>
        </p:txBody>
      </p:sp>
      <p:sp>
        <p:nvSpPr>
          <p:cNvPr id="3" name="Arrow: Right 2"/>
          <p:cNvSpPr/>
          <p:nvPr/>
        </p:nvSpPr>
        <p:spPr>
          <a:xfrm rot="1456929">
            <a:off x="2434762" y="2335057"/>
            <a:ext cx="3466085" cy="539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7" name="Arrow: Right 16"/>
          <p:cNvSpPr/>
          <p:nvPr/>
        </p:nvSpPr>
        <p:spPr>
          <a:xfrm rot="20119139">
            <a:off x="1998012" y="3064073"/>
            <a:ext cx="3466085" cy="539198"/>
          </a:xfrm>
          <a:prstGeom prst="right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dirty="0">
                <a:solidFill>
                  <a:prstClr val="black"/>
                </a:solidFill>
                <a:latin typeface="Calibri"/>
              </a:rPr>
              <a:t>t++</a:t>
            </a:r>
          </a:p>
        </p:txBody>
      </p:sp>
      <p:sp>
        <p:nvSpPr>
          <p:cNvPr id="18" name="TextBox 17"/>
          <p:cNvSpPr txBox="1"/>
          <p:nvPr/>
        </p:nvSpPr>
        <p:spPr>
          <a:xfrm>
            <a:off x="2477215" y="1385661"/>
            <a:ext cx="276871" cy="369332"/>
          </a:xfrm>
          <a:prstGeom prst="rect">
            <a:avLst/>
          </a:prstGeom>
          <a:solidFill>
            <a:schemeClr val="bg1"/>
          </a:solidFill>
        </p:spPr>
        <p:txBody>
          <a:bodyPr wrap="square" rtlCol="0">
            <a:spAutoFit/>
          </a:bodyPr>
          <a:lstStyle/>
          <a:p>
            <a:pPr defTabSz="685800">
              <a:buClrTx/>
              <a:defRPr/>
            </a:pPr>
            <a:r>
              <a:rPr lang="en-US" sz="1800" kern="1200" dirty="0">
                <a:solidFill>
                  <a:prstClr val="black"/>
                </a:solidFill>
                <a:latin typeface="Calibri"/>
                <a:ea typeface="+mn-ea"/>
                <a:cs typeface="+mn-cs"/>
              </a:rPr>
              <a:t>…</a:t>
            </a:r>
          </a:p>
        </p:txBody>
      </p:sp>
      <p:sp>
        <p:nvSpPr>
          <p:cNvPr id="19" name="TextBox 18"/>
          <p:cNvSpPr txBox="1"/>
          <p:nvPr/>
        </p:nvSpPr>
        <p:spPr>
          <a:xfrm>
            <a:off x="6361276" y="1396893"/>
            <a:ext cx="276871" cy="369332"/>
          </a:xfrm>
          <a:prstGeom prst="rect">
            <a:avLst/>
          </a:prstGeom>
          <a:solidFill>
            <a:schemeClr val="bg1"/>
          </a:solidFill>
        </p:spPr>
        <p:txBody>
          <a:bodyPr wrap="square" rtlCol="0">
            <a:spAutoFit/>
          </a:bodyPr>
          <a:lstStyle/>
          <a:p>
            <a:pPr defTabSz="685800">
              <a:buClrTx/>
              <a:defRPr/>
            </a:pPr>
            <a:r>
              <a:rPr lang="en-US" sz="1800" kern="1200" dirty="0">
                <a:solidFill>
                  <a:prstClr val="black"/>
                </a:solidFill>
                <a:latin typeface="Calibri"/>
                <a:ea typeface="+mn-ea"/>
                <a:cs typeface="+mn-cs"/>
              </a:rPr>
              <a:t>…</a:t>
            </a:r>
          </a:p>
        </p:txBody>
      </p:sp>
      <p:sp>
        <p:nvSpPr>
          <p:cNvPr id="20" name="TextBox 19"/>
          <p:cNvSpPr txBox="1"/>
          <p:nvPr/>
        </p:nvSpPr>
        <p:spPr>
          <a:xfrm>
            <a:off x="2553415" y="4264838"/>
            <a:ext cx="276871" cy="369332"/>
          </a:xfrm>
          <a:prstGeom prst="rect">
            <a:avLst/>
          </a:prstGeom>
          <a:solidFill>
            <a:schemeClr val="bg1"/>
          </a:solidFill>
        </p:spPr>
        <p:txBody>
          <a:bodyPr wrap="square" rtlCol="0">
            <a:spAutoFit/>
          </a:bodyPr>
          <a:lstStyle/>
          <a:p>
            <a:pPr defTabSz="685800">
              <a:buClrTx/>
              <a:defRPr/>
            </a:pPr>
            <a:r>
              <a:rPr lang="en-US" sz="1800" kern="1200" dirty="0">
                <a:solidFill>
                  <a:prstClr val="black"/>
                </a:solidFill>
                <a:latin typeface="Calibri"/>
                <a:ea typeface="+mn-ea"/>
                <a:cs typeface="+mn-cs"/>
              </a:rPr>
              <a:t>…</a:t>
            </a:r>
          </a:p>
        </p:txBody>
      </p:sp>
      <p:sp>
        <p:nvSpPr>
          <p:cNvPr id="21" name="TextBox 20"/>
          <p:cNvSpPr txBox="1"/>
          <p:nvPr/>
        </p:nvSpPr>
        <p:spPr>
          <a:xfrm>
            <a:off x="6399791" y="4071891"/>
            <a:ext cx="276871" cy="369332"/>
          </a:xfrm>
          <a:prstGeom prst="rect">
            <a:avLst/>
          </a:prstGeom>
          <a:solidFill>
            <a:schemeClr val="bg1"/>
          </a:solidFill>
        </p:spPr>
        <p:txBody>
          <a:bodyPr wrap="square" rtlCol="0">
            <a:spAutoFit/>
          </a:bodyPr>
          <a:lstStyle/>
          <a:p>
            <a:pPr defTabSz="685800">
              <a:buClrTx/>
              <a:defRPr/>
            </a:pPr>
            <a:r>
              <a:rPr lang="en-US" sz="1800" kern="1200" dirty="0">
                <a:solidFill>
                  <a:prstClr val="black"/>
                </a:solidFill>
                <a:latin typeface="Calibri"/>
                <a:ea typeface="+mn-ea"/>
                <a:cs typeface="+mn-cs"/>
              </a:rPr>
              <a:t>…</a:t>
            </a:r>
          </a:p>
        </p:txBody>
      </p:sp>
      <p:sp>
        <p:nvSpPr>
          <p:cNvPr id="22" name="TextBox 21"/>
          <p:cNvSpPr txBox="1"/>
          <p:nvPr/>
        </p:nvSpPr>
        <p:spPr>
          <a:xfrm>
            <a:off x="6231004" y="4550039"/>
            <a:ext cx="276871" cy="369332"/>
          </a:xfrm>
          <a:prstGeom prst="rect">
            <a:avLst/>
          </a:prstGeom>
          <a:solidFill>
            <a:schemeClr val="bg1"/>
          </a:solidFill>
        </p:spPr>
        <p:txBody>
          <a:bodyPr wrap="square" rtlCol="0">
            <a:spAutoFit/>
          </a:bodyPr>
          <a:lstStyle/>
          <a:p>
            <a:pPr defTabSz="685800">
              <a:buClrTx/>
              <a:defRPr/>
            </a:pPr>
            <a:r>
              <a:rPr lang="en-US" sz="1800" kern="1200" dirty="0">
                <a:solidFill>
                  <a:prstClr val="black"/>
                </a:solidFill>
                <a:latin typeface="Calibri"/>
                <a:ea typeface="+mn-ea"/>
                <a:cs typeface="+mn-cs"/>
              </a:rPr>
              <a:t>…</a:t>
            </a:r>
          </a:p>
        </p:txBody>
      </p:sp>
      <p:sp>
        <p:nvSpPr>
          <p:cNvPr id="4" name="Slide Number Placeholder 3">
            <a:extLst>
              <a:ext uri="{FF2B5EF4-FFF2-40B4-BE49-F238E27FC236}">
                <a16:creationId xmlns:a16="http://schemas.microsoft.com/office/drawing/2014/main" id="{1280C1C0-D08B-C72B-E630-31FEF0FB492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134</a:t>
            </a:fld>
            <a:endParaRPr lang="en-US" sz="1600">
              <a:solidFill>
                <a:schemeClr val="bg1"/>
              </a:solidFill>
            </a:endParaRPr>
          </a:p>
        </p:txBody>
      </p:sp>
    </p:spTree>
    <p:extLst>
      <p:ext uri="{BB962C8B-B14F-4D97-AF65-F5344CB8AC3E}">
        <p14:creationId xmlns:p14="http://schemas.microsoft.com/office/powerpoint/2010/main" val="267232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920350" y="3086190"/>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6" name="object 6"/>
          <p:cNvSpPr/>
          <p:nvPr/>
        </p:nvSpPr>
        <p:spPr>
          <a:xfrm>
            <a:off x="6920350" y="3086190"/>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7" name="object 7"/>
          <p:cNvSpPr txBox="1"/>
          <p:nvPr/>
        </p:nvSpPr>
        <p:spPr>
          <a:xfrm>
            <a:off x="7025419" y="3319129"/>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8" name="object 8"/>
          <p:cNvSpPr/>
          <p:nvPr/>
        </p:nvSpPr>
        <p:spPr>
          <a:xfrm>
            <a:off x="6690288" y="2318776"/>
            <a:ext cx="775335" cy="492919"/>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9" name="object 9"/>
          <p:cNvSpPr txBox="1"/>
          <p:nvPr/>
        </p:nvSpPr>
        <p:spPr>
          <a:xfrm>
            <a:off x="6882556" y="2454774"/>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a:solidFill>
                <a:sysClr val="windowText" lastClr="000000"/>
              </a:solidFill>
            </a:endParaRPr>
          </a:p>
        </p:txBody>
      </p:sp>
      <p:sp>
        <p:nvSpPr>
          <p:cNvPr id="10" name="object 10"/>
          <p:cNvSpPr txBox="1"/>
          <p:nvPr/>
        </p:nvSpPr>
        <p:spPr>
          <a:xfrm>
            <a:off x="6920350" y="1370536"/>
            <a:ext cx="315278" cy="403060"/>
          </a:xfrm>
          <a:prstGeom prst="rect">
            <a:avLst/>
          </a:prstGeom>
          <a:solidFill>
            <a:srgbClr val="C8DAF7"/>
          </a:solidFill>
          <a:ln w="9524">
            <a:solidFill>
              <a:srgbClr val="000000"/>
            </a:solidFill>
          </a:ln>
        </p:spPr>
        <p:txBody>
          <a:bodyPr vert="horz" wrap="square" lIns="0" tIns="4763" rIns="0" bIns="0" rtlCol="0">
            <a:spAutoFit/>
          </a:bodyPr>
          <a:lstStyle/>
          <a:p>
            <a:pPr>
              <a:spcBef>
                <a:spcPts val="38"/>
              </a:spcBef>
            </a:pPr>
            <a:endParaRPr sz="1538">
              <a:solidFill>
                <a:sysClr val="windowText" lastClr="000000"/>
              </a:solidFill>
              <a:latin typeface="Times New Roman"/>
              <a:cs typeface="Times New Roman"/>
            </a:endParaRPr>
          </a:p>
          <a:p>
            <a:pPr algn="ctr"/>
            <a:r>
              <a:rPr sz="1050" dirty="0">
                <a:solidFill>
                  <a:sysClr val="windowText" lastClr="000000"/>
                </a:solidFill>
              </a:rPr>
              <a:t>y</a:t>
            </a:r>
            <a:endParaRPr sz="1050">
              <a:solidFill>
                <a:sysClr val="windowText" lastClr="000000"/>
              </a:solidFill>
            </a:endParaRPr>
          </a:p>
        </p:txBody>
      </p:sp>
      <p:sp>
        <p:nvSpPr>
          <p:cNvPr id="11" name="object 11"/>
          <p:cNvSpPr/>
          <p:nvPr/>
        </p:nvSpPr>
        <p:spPr>
          <a:xfrm>
            <a:off x="7077813" y="2142986"/>
            <a:ext cx="0" cy="176213"/>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7054206" y="2078151"/>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7077813" y="2897340"/>
            <a:ext cx="0" cy="189071"/>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7054206" y="2832503"/>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7467006" y="2443500"/>
            <a:ext cx="391954" cy="20574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7470157" y="2625689"/>
            <a:ext cx="68104" cy="46673"/>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object 17"/>
          <p:cNvSpPr txBox="1"/>
          <p:nvPr/>
        </p:nvSpPr>
        <p:spPr>
          <a:xfrm>
            <a:off x="1394063" y="1399113"/>
            <a:ext cx="3733324" cy="316240"/>
          </a:xfrm>
          <a:prstGeom prst="rect">
            <a:avLst/>
          </a:prstGeom>
        </p:spPr>
        <p:txBody>
          <a:bodyPr vert="horz" wrap="square" lIns="0" tIns="0" rIns="0" bIns="0" rtlCol="0">
            <a:spAutoFit/>
          </a:bodyPr>
          <a:lstStyle/>
          <a:p>
            <a:pPr marL="9525" marR="3810">
              <a:lnSpc>
                <a:spcPct val="100699"/>
              </a:lnSpc>
            </a:pPr>
            <a:r>
              <a:rPr sz="1050" spc="-4" dirty="0">
                <a:solidFill>
                  <a:sysClr val="windowText" lastClr="000000"/>
                </a:solidFill>
              </a:rPr>
              <a:t>We can process a sequence of vectors </a:t>
            </a:r>
            <a:r>
              <a:rPr sz="1050" b="1" spc="-4" dirty="0">
                <a:solidFill>
                  <a:sysClr val="windowText" lastClr="000000"/>
                </a:solidFill>
              </a:rPr>
              <a:t>x </a:t>
            </a:r>
            <a:r>
              <a:rPr sz="1050" spc="-4" dirty="0">
                <a:solidFill>
                  <a:sysClr val="windowText" lastClr="000000"/>
                </a:solidFill>
              </a:rPr>
              <a:t>by  applying a recurrence formula at every time</a:t>
            </a:r>
            <a:r>
              <a:rPr sz="1050" spc="68" dirty="0">
                <a:solidFill>
                  <a:sysClr val="windowText" lastClr="000000"/>
                </a:solidFill>
              </a:rPr>
              <a:t> </a:t>
            </a:r>
            <a:r>
              <a:rPr sz="1050" spc="-4" dirty="0">
                <a:solidFill>
                  <a:sysClr val="windowText" lastClr="000000"/>
                </a:solidFill>
              </a:rPr>
              <a:t>step:</a:t>
            </a:r>
            <a:endParaRPr sz="1050">
              <a:solidFill>
                <a:sysClr val="windowText" lastClr="000000"/>
              </a:solidFill>
            </a:endParaRPr>
          </a:p>
        </p:txBody>
      </p:sp>
      <p:sp>
        <p:nvSpPr>
          <p:cNvPr id="18" name="object 18"/>
          <p:cNvSpPr/>
          <p:nvPr/>
        </p:nvSpPr>
        <p:spPr>
          <a:xfrm>
            <a:off x="2538932" y="2195360"/>
            <a:ext cx="2966732" cy="491530"/>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19" name="object 19"/>
          <p:cNvSpPr/>
          <p:nvPr/>
        </p:nvSpPr>
        <p:spPr>
          <a:xfrm>
            <a:off x="2488797" y="2195359"/>
            <a:ext cx="465773" cy="461010"/>
          </a:xfrm>
          <a:custGeom>
            <a:avLst/>
            <a:gdLst/>
            <a:ahLst/>
            <a:cxnLst/>
            <a:rect l="l" t="t" r="r" b="b"/>
            <a:pathLst>
              <a:path w="621030" h="614680">
                <a:moveTo>
                  <a:pt x="0" y="0"/>
                </a:moveTo>
                <a:lnTo>
                  <a:pt x="620698" y="0"/>
                </a:lnTo>
                <a:lnTo>
                  <a:pt x="620698" y="614098"/>
                </a:lnTo>
                <a:lnTo>
                  <a:pt x="0" y="614098"/>
                </a:lnTo>
                <a:lnTo>
                  <a:pt x="0" y="0"/>
                </a:lnTo>
                <a:close/>
              </a:path>
            </a:pathLst>
          </a:custGeom>
          <a:ln w="19049">
            <a:solidFill>
              <a:srgbClr val="0000FF"/>
            </a:solidFill>
          </a:ln>
        </p:spPr>
        <p:txBody>
          <a:bodyPr wrap="square" lIns="0" tIns="0" rIns="0" bIns="0" rtlCol="0"/>
          <a:lstStyle/>
          <a:p>
            <a:endParaRPr sz="1050">
              <a:solidFill>
                <a:sysClr val="windowText" lastClr="000000"/>
              </a:solidFill>
            </a:endParaRPr>
          </a:p>
        </p:txBody>
      </p:sp>
      <p:sp>
        <p:nvSpPr>
          <p:cNvPr id="20" name="object 20"/>
          <p:cNvSpPr txBox="1"/>
          <p:nvPr/>
        </p:nvSpPr>
        <p:spPr>
          <a:xfrm>
            <a:off x="2038894" y="2711084"/>
            <a:ext cx="996791" cy="276999"/>
          </a:xfrm>
          <a:prstGeom prst="rect">
            <a:avLst/>
          </a:prstGeom>
        </p:spPr>
        <p:txBody>
          <a:bodyPr vert="horz" wrap="square" lIns="0" tIns="0" rIns="0" bIns="0" rtlCol="0">
            <a:spAutoFit/>
          </a:bodyPr>
          <a:lstStyle/>
          <a:p>
            <a:pPr marL="9525"/>
            <a:r>
              <a:rPr sz="1800" spc="-4" dirty="0">
                <a:solidFill>
                  <a:srgbClr val="0000FF"/>
                </a:solidFill>
              </a:rPr>
              <a:t>new</a:t>
            </a:r>
            <a:r>
              <a:rPr sz="1800" spc="-56" dirty="0">
                <a:solidFill>
                  <a:srgbClr val="0000FF"/>
                </a:solidFill>
              </a:rPr>
              <a:t> </a:t>
            </a:r>
            <a:r>
              <a:rPr sz="1800" spc="-4" dirty="0">
                <a:solidFill>
                  <a:srgbClr val="0000FF"/>
                </a:solidFill>
              </a:rPr>
              <a:t>state</a:t>
            </a:r>
            <a:endParaRPr sz="1800">
              <a:solidFill>
                <a:sysClr val="windowText" lastClr="000000"/>
              </a:solidFill>
            </a:endParaRPr>
          </a:p>
        </p:txBody>
      </p:sp>
      <p:sp>
        <p:nvSpPr>
          <p:cNvPr id="21" name="object 21"/>
          <p:cNvSpPr/>
          <p:nvPr/>
        </p:nvSpPr>
        <p:spPr>
          <a:xfrm>
            <a:off x="4111512" y="2210846"/>
            <a:ext cx="704850" cy="461010"/>
          </a:xfrm>
          <a:custGeom>
            <a:avLst/>
            <a:gdLst/>
            <a:ahLst/>
            <a:cxnLst/>
            <a:rect l="l" t="t" r="r" b="b"/>
            <a:pathLst>
              <a:path w="939800" h="614680">
                <a:moveTo>
                  <a:pt x="0" y="0"/>
                </a:moveTo>
                <a:lnTo>
                  <a:pt x="939298" y="0"/>
                </a:lnTo>
                <a:lnTo>
                  <a:pt x="939298" y="614098"/>
                </a:lnTo>
                <a:lnTo>
                  <a:pt x="0" y="614098"/>
                </a:lnTo>
                <a:lnTo>
                  <a:pt x="0" y="0"/>
                </a:lnTo>
                <a:close/>
              </a:path>
            </a:pathLst>
          </a:custGeom>
          <a:ln w="19049">
            <a:solidFill>
              <a:srgbClr val="38751C"/>
            </a:solidFill>
          </a:ln>
        </p:spPr>
        <p:txBody>
          <a:bodyPr wrap="square" lIns="0" tIns="0" rIns="0" bIns="0" rtlCol="0"/>
          <a:lstStyle/>
          <a:p>
            <a:endParaRPr sz="1050">
              <a:solidFill>
                <a:sysClr val="windowText" lastClr="000000"/>
              </a:solidFill>
            </a:endParaRPr>
          </a:p>
        </p:txBody>
      </p:sp>
      <p:sp>
        <p:nvSpPr>
          <p:cNvPr id="22" name="object 22"/>
          <p:cNvSpPr/>
          <p:nvPr/>
        </p:nvSpPr>
        <p:spPr>
          <a:xfrm>
            <a:off x="4945831" y="2210846"/>
            <a:ext cx="411956" cy="461010"/>
          </a:xfrm>
          <a:custGeom>
            <a:avLst/>
            <a:gdLst/>
            <a:ahLst/>
            <a:cxnLst/>
            <a:rect l="l" t="t" r="r" b="b"/>
            <a:pathLst>
              <a:path w="549275" h="614680">
                <a:moveTo>
                  <a:pt x="0" y="0"/>
                </a:moveTo>
                <a:lnTo>
                  <a:pt x="548698" y="0"/>
                </a:lnTo>
                <a:lnTo>
                  <a:pt x="548698" y="614098"/>
                </a:lnTo>
                <a:lnTo>
                  <a:pt x="0" y="614098"/>
                </a:lnTo>
                <a:lnTo>
                  <a:pt x="0" y="0"/>
                </a:lnTo>
                <a:close/>
              </a:path>
            </a:pathLst>
          </a:custGeom>
          <a:ln w="19049">
            <a:solidFill>
              <a:srgbClr val="FF0000"/>
            </a:solidFill>
          </a:ln>
        </p:spPr>
        <p:txBody>
          <a:bodyPr wrap="square" lIns="0" tIns="0" rIns="0" bIns="0" rtlCol="0"/>
          <a:lstStyle/>
          <a:p>
            <a:endParaRPr sz="1050">
              <a:solidFill>
                <a:sysClr val="windowText" lastClr="000000"/>
              </a:solidFill>
            </a:endParaRPr>
          </a:p>
        </p:txBody>
      </p:sp>
      <p:sp>
        <p:nvSpPr>
          <p:cNvPr id="23" name="object 23"/>
          <p:cNvSpPr txBox="1"/>
          <p:nvPr/>
        </p:nvSpPr>
        <p:spPr>
          <a:xfrm>
            <a:off x="3964417" y="2719764"/>
            <a:ext cx="2425541" cy="276999"/>
          </a:xfrm>
          <a:prstGeom prst="rect">
            <a:avLst/>
          </a:prstGeom>
        </p:spPr>
        <p:txBody>
          <a:bodyPr vert="horz" wrap="square" lIns="0" tIns="0" rIns="0" bIns="0" rtlCol="0">
            <a:spAutoFit/>
          </a:bodyPr>
          <a:lstStyle/>
          <a:p>
            <a:pPr marL="9525">
              <a:tabLst>
                <a:tab pos="980599" algn="l"/>
              </a:tabLst>
            </a:pPr>
            <a:r>
              <a:rPr sz="2700" spc="-5" baseline="2314" dirty="0">
                <a:solidFill>
                  <a:srgbClr val="38751C"/>
                </a:solidFill>
              </a:rPr>
              <a:t>old</a:t>
            </a:r>
            <a:r>
              <a:rPr sz="2700" spc="5" baseline="2314" dirty="0">
                <a:solidFill>
                  <a:srgbClr val="38751C"/>
                </a:solidFill>
              </a:rPr>
              <a:t> </a:t>
            </a:r>
            <a:r>
              <a:rPr sz="2700" spc="-5" baseline="2314" dirty="0">
                <a:solidFill>
                  <a:srgbClr val="38751C"/>
                </a:solidFill>
              </a:rPr>
              <a:t>state	</a:t>
            </a:r>
            <a:r>
              <a:rPr sz="1800" spc="-4" dirty="0">
                <a:solidFill>
                  <a:srgbClr val="FF0000"/>
                </a:solidFill>
              </a:rPr>
              <a:t>input vector</a:t>
            </a:r>
            <a:r>
              <a:rPr sz="1800" spc="-38" dirty="0">
                <a:solidFill>
                  <a:srgbClr val="FF0000"/>
                </a:solidFill>
              </a:rPr>
              <a:t> </a:t>
            </a:r>
            <a:r>
              <a:rPr sz="1800" spc="-4" dirty="0">
                <a:solidFill>
                  <a:srgbClr val="FF0000"/>
                </a:solidFill>
              </a:rPr>
              <a:t>at</a:t>
            </a:r>
            <a:endParaRPr sz="1800">
              <a:solidFill>
                <a:sysClr val="windowText" lastClr="000000"/>
              </a:solidFill>
            </a:endParaRPr>
          </a:p>
        </p:txBody>
      </p:sp>
      <p:sp>
        <p:nvSpPr>
          <p:cNvPr id="24" name="object 24"/>
          <p:cNvSpPr txBox="1"/>
          <p:nvPr/>
        </p:nvSpPr>
        <p:spPr>
          <a:xfrm>
            <a:off x="4935894" y="2991226"/>
            <a:ext cx="1568291" cy="276999"/>
          </a:xfrm>
          <a:prstGeom prst="rect">
            <a:avLst/>
          </a:prstGeom>
        </p:spPr>
        <p:txBody>
          <a:bodyPr vert="horz" wrap="square" lIns="0" tIns="0" rIns="0" bIns="0" rtlCol="0">
            <a:spAutoFit/>
          </a:bodyPr>
          <a:lstStyle/>
          <a:p>
            <a:pPr marL="9525"/>
            <a:r>
              <a:rPr sz="1800" spc="-4" dirty="0">
                <a:solidFill>
                  <a:srgbClr val="FF0000"/>
                </a:solidFill>
              </a:rPr>
              <a:t>some time</a:t>
            </a:r>
            <a:r>
              <a:rPr sz="1800" spc="-41" dirty="0">
                <a:solidFill>
                  <a:srgbClr val="FF0000"/>
                </a:solidFill>
              </a:rPr>
              <a:t> </a:t>
            </a:r>
            <a:r>
              <a:rPr sz="1800" spc="-4" dirty="0">
                <a:solidFill>
                  <a:srgbClr val="FF0000"/>
                </a:solidFill>
              </a:rPr>
              <a:t>step</a:t>
            </a:r>
            <a:endParaRPr sz="1800">
              <a:solidFill>
                <a:sysClr val="windowText" lastClr="000000"/>
              </a:solidFill>
            </a:endParaRPr>
          </a:p>
        </p:txBody>
      </p:sp>
      <p:sp>
        <p:nvSpPr>
          <p:cNvPr id="25" name="object 25"/>
          <p:cNvSpPr/>
          <p:nvPr/>
        </p:nvSpPr>
        <p:spPr>
          <a:xfrm>
            <a:off x="3407038" y="2195359"/>
            <a:ext cx="540068" cy="461010"/>
          </a:xfrm>
          <a:custGeom>
            <a:avLst/>
            <a:gdLst/>
            <a:ahLst/>
            <a:cxnLst/>
            <a:rect l="l" t="t" r="r" b="b"/>
            <a:pathLst>
              <a:path w="720089" h="614680">
                <a:moveTo>
                  <a:pt x="0" y="0"/>
                </a:moveTo>
                <a:lnTo>
                  <a:pt x="719698" y="0"/>
                </a:lnTo>
                <a:lnTo>
                  <a:pt x="719698" y="614098"/>
                </a:lnTo>
                <a:lnTo>
                  <a:pt x="0" y="614098"/>
                </a:lnTo>
                <a:lnTo>
                  <a:pt x="0" y="0"/>
                </a:lnTo>
                <a:close/>
              </a:path>
            </a:pathLst>
          </a:custGeom>
          <a:ln w="19049">
            <a:solidFill>
              <a:srgbClr val="9900FF"/>
            </a:solidFill>
          </a:ln>
        </p:spPr>
        <p:txBody>
          <a:bodyPr wrap="square" lIns="0" tIns="0" rIns="0" bIns="0" rtlCol="0"/>
          <a:lstStyle/>
          <a:p>
            <a:endParaRPr sz="1050">
              <a:solidFill>
                <a:sysClr val="windowText" lastClr="000000"/>
              </a:solidFill>
            </a:endParaRPr>
          </a:p>
        </p:txBody>
      </p:sp>
      <p:sp>
        <p:nvSpPr>
          <p:cNvPr id="26" name="object 26"/>
          <p:cNvSpPr txBox="1"/>
          <p:nvPr/>
        </p:nvSpPr>
        <p:spPr>
          <a:xfrm>
            <a:off x="2723343" y="3212289"/>
            <a:ext cx="1923574" cy="538609"/>
          </a:xfrm>
          <a:prstGeom prst="rect">
            <a:avLst/>
          </a:prstGeom>
        </p:spPr>
        <p:txBody>
          <a:bodyPr vert="horz" wrap="square" lIns="0" tIns="0" rIns="0" bIns="0" rtlCol="0">
            <a:spAutoFit/>
          </a:bodyPr>
          <a:lstStyle/>
          <a:p>
            <a:pPr marL="9525">
              <a:lnSpc>
                <a:spcPts val="2149"/>
              </a:lnSpc>
            </a:pPr>
            <a:r>
              <a:rPr sz="1800" spc="-4" dirty="0">
                <a:solidFill>
                  <a:srgbClr val="9900FF"/>
                </a:solidFill>
              </a:rPr>
              <a:t>some</a:t>
            </a:r>
            <a:r>
              <a:rPr sz="1800" spc="-41" dirty="0">
                <a:solidFill>
                  <a:srgbClr val="9900FF"/>
                </a:solidFill>
              </a:rPr>
              <a:t> </a:t>
            </a:r>
            <a:r>
              <a:rPr sz="1800" spc="-4" dirty="0">
                <a:solidFill>
                  <a:srgbClr val="9900FF"/>
                </a:solidFill>
              </a:rPr>
              <a:t>function</a:t>
            </a:r>
            <a:endParaRPr sz="1800">
              <a:solidFill>
                <a:sysClr val="windowText" lastClr="000000"/>
              </a:solidFill>
            </a:endParaRPr>
          </a:p>
          <a:p>
            <a:pPr marL="9525">
              <a:lnSpc>
                <a:spcPts val="2149"/>
              </a:lnSpc>
            </a:pPr>
            <a:r>
              <a:rPr sz="1800" spc="-4" dirty="0">
                <a:solidFill>
                  <a:srgbClr val="9900FF"/>
                </a:solidFill>
              </a:rPr>
              <a:t>with parameters</a:t>
            </a:r>
            <a:r>
              <a:rPr sz="1800" spc="-30" dirty="0">
                <a:solidFill>
                  <a:srgbClr val="9900FF"/>
                </a:solidFill>
              </a:rPr>
              <a:t> </a:t>
            </a:r>
            <a:r>
              <a:rPr sz="1800" spc="-4" dirty="0">
                <a:solidFill>
                  <a:srgbClr val="9900FF"/>
                </a:solidFill>
              </a:rPr>
              <a:t>W</a:t>
            </a:r>
            <a:endParaRPr sz="1800">
              <a:solidFill>
                <a:sysClr val="windowText" lastClr="000000"/>
              </a:solidFill>
            </a:endParaRPr>
          </a:p>
        </p:txBody>
      </p:sp>
      <p:sp>
        <p:nvSpPr>
          <p:cNvPr id="27" name="object 27"/>
          <p:cNvSpPr/>
          <p:nvPr/>
        </p:nvSpPr>
        <p:spPr>
          <a:xfrm>
            <a:off x="3491526" y="2713083"/>
            <a:ext cx="128588" cy="510540"/>
          </a:xfrm>
          <a:custGeom>
            <a:avLst/>
            <a:gdLst/>
            <a:ahLst/>
            <a:cxnLst/>
            <a:rect l="l" t="t" r="r" b="b"/>
            <a:pathLst>
              <a:path w="171450" h="680720">
                <a:moveTo>
                  <a:pt x="0" y="680398"/>
                </a:moveTo>
                <a:lnTo>
                  <a:pt x="170999" y="0"/>
                </a:lnTo>
              </a:path>
            </a:pathLst>
          </a:custGeom>
          <a:ln w="9524">
            <a:solidFill>
              <a:srgbClr val="9900FF"/>
            </a:solidFill>
          </a:ln>
        </p:spPr>
        <p:txBody>
          <a:bodyPr wrap="square" lIns="0" tIns="0" rIns="0" bIns="0" rtlCol="0"/>
          <a:lstStyle/>
          <a:p>
            <a:endParaRPr sz="1050">
              <a:solidFill>
                <a:sysClr val="windowText" lastClr="000000"/>
              </a:solidFill>
            </a:endParaRPr>
          </a:p>
        </p:txBody>
      </p:sp>
      <p:sp>
        <p:nvSpPr>
          <p:cNvPr id="32" name="TextBox 31"/>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04341DF0-0B02-5431-B166-B3C8D873E0A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14</a:t>
            </a:fld>
            <a:endParaRPr lang="en-US" sz="1600">
              <a:solidFill>
                <a:schemeClr val="bg1"/>
              </a:solidFill>
            </a:endParaRPr>
          </a:p>
        </p:txBody>
      </p:sp>
      <p:sp>
        <p:nvSpPr>
          <p:cNvPr id="30" name="Title 13">
            <a:extLst>
              <a:ext uri="{FF2B5EF4-FFF2-40B4-BE49-F238E27FC236}">
                <a16:creationId xmlns:a16="http://schemas.microsoft.com/office/drawing/2014/main" id="{D00B79D6-9E38-CB55-50B0-A780BB0359F8}"/>
              </a:ext>
            </a:extLst>
          </p:cNvPr>
          <p:cNvSpPr>
            <a:spLocks noGrp="1"/>
          </p:cNvSpPr>
          <p:nvPr>
            <p:ph type="title"/>
          </p:nvPr>
        </p:nvSpPr>
        <p:spPr>
          <a:xfrm>
            <a:off x="457200" y="400050"/>
            <a:ext cx="8229600" cy="742950"/>
          </a:xfrm>
        </p:spPr>
        <p:txBody>
          <a:bodyPr/>
          <a:lstStyle/>
          <a:p>
            <a:r>
              <a:rPr lang="en-US" dirty="0"/>
              <a:t>Recurrent Neural Network</a:t>
            </a:r>
          </a:p>
        </p:txBody>
      </p:sp>
    </p:spTree>
    <p:extLst>
      <p:ext uri="{BB962C8B-B14F-4D97-AF65-F5344CB8AC3E}">
        <p14:creationId xmlns:p14="http://schemas.microsoft.com/office/powerpoint/2010/main" val="455092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920350" y="3086190"/>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6" name="object 6"/>
          <p:cNvSpPr/>
          <p:nvPr/>
        </p:nvSpPr>
        <p:spPr>
          <a:xfrm>
            <a:off x="6920350" y="3086190"/>
            <a:ext cx="315278" cy="687229"/>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7" name="object 7"/>
          <p:cNvSpPr txBox="1"/>
          <p:nvPr/>
        </p:nvSpPr>
        <p:spPr>
          <a:xfrm>
            <a:off x="7025419" y="3319129"/>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8" name="object 8"/>
          <p:cNvSpPr/>
          <p:nvPr/>
        </p:nvSpPr>
        <p:spPr>
          <a:xfrm>
            <a:off x="6690288" y="2318776"/>
            <a:ext cx="775335" cy="492919"/>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9" name="object 9"/>
          <p:cNvSpPr txBox="1"/>
          <p:nvPr/>
        </p:nvSpPr>
        <p:spPr>
          <a:xfrm>
            <a:off x="6882556" y="2454774"/>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a:solidFill>
                <a:sysClr val="windowText" lastClr="000000"/>
              </a:solidFill>
            </a:endParaRPr>
          </a:p>
        </p:txBody>
      </p:sp>
      <p:sp>
        <p:nvSpPr>
          <p:cNvPr id="10" name="object 10"/>
          <p:cNvSpPr txBox="1"/>
          <p:nvPr/>
        </p:nvSpPr>
        <p:spPr>
          <a:xfrm>
            <a:off x="6920350" y="1370536"/>
            <a:ext cx="315278" cy="403060"/>
          </a:xfrm>
          <a:prstGeom prst="rect">
            <a:avLst/>
          </a:prstGeom>
          <a:solidFill>
            <a:srgbClr val="C8DAF7"/>
          </a:solidFill>
          <a:ln w="9524">
            <a:solidFill>
              <a:srgbClr val="000000"/>
            </a:solidFill>
          </a:ln>
        </p:spPr>
        <p:txBody>
          <a:bodyPr vert="horz" wrap="square" lIns="0" tIns="4763" rIns="0" bIns="0" rtlCol="0">
            <a:spAutoFit/>
          </a:bodyPr>
          <a:lstStyle/>
          <a:p>
            <a:pPr>
              <a:spcBef>
                <a:spcPts val="38"/>
              </a:spcBef>
            </a:pPr>
            <a:endParaRPr sz="1538">
              <a:solidFill>
                <a:sysClr val="windowText" lastClr="000000"/>
              </a:solidFill>
              <a:latin typeface="Times New Roman"/>
              <a:cs typeface="Times New Roman"/>
            </a:endParaRPr>
          </a:p>
          <a:p>
            <a:pPr algn="ctr"/>
            <a:r>
              <a:rPr sz="1050" dirty="0">
                <a:solidFill>
                  <a:sysClr val="windowText" lastClr="000000"/>
                </a:solidFill>
              </a:rPr>
              <a:t>y</a:t>
            </a:r>
            <a:endParaRPr sz="1050">
              <a:solidFill>
                <a:sysClr val="windowText" lastClr="000000"/>
              </a:solidFill>
            </a:endParaRPr>
          </a:p>
        </p:txBody>
      </p:sp>
      <p:sp>
        <p:nvSpPr>
          <p:cNvPr id="11" name="object 11"/>
          <p:cNvSpPr/>
          <p:nvPr/>
        </p:nvSpPr>
        <p:spPr>
          <a:xfrm>
            <a:off x="7077813" y="2142986"/>
            <a:ext cx="0" cy="176213"/>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7054206" y="2078151"/>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7077813" y="2897340"/>
            <a:ext cx="0" cy="189071"/>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7054206" y="2832503"/>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7467006" y="2443500"/>
            <a:ext cx="391954" cy="20574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7470157" y="2625689"/>
            <a:ext cx="68104" cy="46673"/>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object 17"/>
          <p:cNvSpPr txBox="1"/>
          <p:nvPr/>
        </p:nvSpPr>
        <p:spPr>
          <a:xfrm>
            <a:off x="1394063" y="1399113"/>
            <a:ext cx="3733324" cy="316240"/>
          </a:xfrm>
          <a:prstGeom prst="rect">
            <a:avLst/>
          </a:prstGeom>
        </p:spPr>
        <p:txBody>
          <a:bodyPr vert="horz" wrap="square" lIns="0" tIns="0" rIns="0" bIns="0" rtlCol="0">
            <a:spAutoFit/>
          </a:bodyPr>
          <a:lstStyle/>
          <a:p>
            <a:pPr marL="9525" marR="3810">
              <a:lnSpc>
                <a:spcPct val="100699"/>
              </a:lnSpc>
            </a:pPr>
            <a:r>
              <a:rPr sz="1050" spc="-4" dirty="0">
                <a:solidFill>
                  <a:sysClr val="windowText" lastClr="000000"/>
                </a:solidFill>
              </a:rPr>
              <a:t>We can process a sequence of vectors </a:t>
            </a:r>
            <a:r>
              <a:rPr sz="1050" b="1" spc="-4" dirty="0">
                <a:solidFill>
                  <a:sysClr val="windowText" lastClr="000000"/>
                </a:solidFill>
              </a:rPr>
              <a:t>x </a:t>
            </a:r>
            <a:r>
              <a:rPr sz="1050" spc="-4" dirty="0">
                <a:solidFill>
                  <a:sysClr val="windowText" lastClr="000000"/>
                </a:solidFill>
              </a:rPr>
              <a:t>by  applying a recurrence formula at every time</a:t>
            </a:r>
            <a:r>
              <a:rPr sz="1050" spc="68" dirty="0">
                <a:solidFill>
                  <a:sysClr val="windowText" lastClr="000000"/>
                </a:solidFill>
              </a:rPr>
              <a:t> </a:t>
            </a:r>
            <a:r>
              <a:rPr sz="1050" spc="-4" dirty="0">
                <a:solidFill>
                  <a:sysClr val="windowText" lastClr="000000"/>
                </a:solidFill>
              </a:rPr>
              <a:t>step:</a:t>
            </a:r>
            <a:endParaRPr sz="1050">
              <a:solidFill>
                <a:sysClr val="windowText" lastClr="000000"/>
              </a:solidFill>
            </a:endParaRPr>
          </a:p>
        </p:txBody>
      </p:sp>
      <p:sp>
        <p:nvSpPr>
          <p:cNvPr id="18" name="object 18"/>
          <p:cNvSpPr/>
          <p:nvPr/>
        </p:nvSpPr>
        <p:spPr>
          <a:xfrm>
            <a:off x="2538932" y="2195360"/>
            <a:ext cx="2966732" cy="491530"/>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19" name="object 19"/>
          <p:cNvSpPr txBox="1"/>
          <p:nvPr/>
        </p:nvSpPr>
        <p:spPr>
          <a:xfrm>
            <a:off x="1422075" y="3216069"/>
            <a:ext cx="4412456" cy="538609"/>
          </a:xfrm>
          <a:prstGeom prst="rect">
            <a:avLst/>
          </a:prstGeom>
        </p:spPr>
        <p:txBody>
          <a:bodyPr vert="horz" wrap="square" lIns="0" tIns="0" rIns="0" bIns="0" rtlCol="0">
            <a:spAutoFit/>
          </a:bodyPr>
          <a:lstStyle/>
          <a:p>
            <a:pPr marL="9525" marR="3810">
              <a:lnSpc>
                <a:spcPts val="2138"/>
              </a:lnSpc>
            </a:pPr>
            <a:r>
              <a:rPr sz="1800" spc="-4" dirty="0">
                <a:solidFill>
                  <a:srgbClr val="FF0000"/>
                </a:solidFill>
              </a:rPr>
              <a:t>Notice: the same function and the same set  of parameters are used at every time</a:t>
            </a:r>
            <a:r>
              <a:rPr sz="1800" spc="38" dirty="0">
                <a:solidFill>
                  <a:srgbClr val="FF0000"/>
                </a:solidFill>
              </a:rPr>
              <a:t> </a:t>
            </a:r>
            <a:r>
              <a:rPr sz="1800" spc="-4" dirty="0">
                <a:solidFill>
                  <a:srgbClr val="FF0000"/>
                </a:solidFill>
              </a:rPr>
              <a:t>step.</a:t>
            </a:r>
            <a:endParaRPr sz="1800">
              <a:solidFill>
                <a:sysClr val="windowText" lastClr="000000"/>
              </a:solidFill>
            </a:endParaRPr>
          </a:p>
        </p:txBody>
      </p:sp>
      <p:sp>
        <p:nvSpPr>
          <p:cNvPr id="24" name="TextBox 23"/>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44A05984-75D5-4835-EE7F-4C59A4501CF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15</a:t>
            </a:fld>
            <a:endParaRPr lang="en-US" sz="1600">
              <a:solidFill>
                <a:schemeClr val="bg1"/>
              </a:solidFill>
            </a:endParaRPr>
          </a:p>
        </p:txBody>
      </p:sp>
      <p:sp>
        <p:nvSpPr>
          <p:cNvPr id="22" name="Title 13">
            <a:extLst>
              <a:ext uri="{FF2B5EF4-FFF2-40B4-BE49-F238E27FC236}">
                <a16:creationId xmlns:a16="http://schemas.microsoft.com/office/drawing/2014/main" id="{8A0AA53E-11B6-62CC-848F-4C65553FEFFA}"/>
              </a:ext>
            </a:extLst>
          </p:cNvPr>
          <p:cNvSpPr>
            <a:spLocks noGrp="1"/>
          </p:cNvSpPr>
          <p:nvPr>
            <p:ph type="title"/>
          </p:nvPr>
        </p:nvSpPr>
        <p:spPr>
          <a:xfrm>
            <a:off x="457200" y="400050"/>
            <a:ext cx="8229600" cy="742950"/>
          </a:xfrm>
        </p:spPr>
        <p:txBody>
          <a:bodyPr/>
          <a:lstStyle/>
          <a:p>
            <a:r>
              <a:rPr lang="en-US" dirty="0"/>
              <a:t>Recurrent Neural Network</a:t>
            </a:r>
          </a:p>
        </p:txBody>
      </p:sp>
    </p:spTree>
    <p:extLst>
      <p:ext uri="{BB962C8B-B14F-4D97-AF65-F5344CB8AC3E}">
        <p14:creationId xmlns:p14="http://schemas.microsoft.com/office/powerpoint/2010/main" val="1961010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43093" y="3147914"/>
            <a:ext cx="298609" cy="651510"/>
          </a:xfrm>
          <a:custGeom>
            <a:avLst/>
            <a:gdLst/>
            <a:ahLst/>
            <a:cxnLst/>
            <a:rect l="l" t="t" r="r" b="b"/>
            <a:pathLst>
              <a:path w="398144" h="868679">
                <a:moveTo>
                  <a:pt x="0" y="0"/>
                </a:moveTo>
                <a:lnTo>
                  <a:pt x="398099" y="0"/>
                </a:lnTo>
                <a:lnTo>
                  <a:pt x="398099" y="868198"/>
                </a:lnTo>
                <a:lnTo>
                  <a:pt x="0" y="868198"/>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5" name="object 5"/>
          <p:cNvSpPr/>
          <p:nvPr/>
        </p:nvSpPr>
        <p:spPr>
          <a:xfrm>
            <a:off x="1743093" y="3147914"/>
            <a:ext cx="298609" cy="651510"/>
          </a:xfrm>
          <a:custGeom>
            <a:avLst/>
            <a:gdLst/>
            <a:ahLst/>
            <a:cxnLst/>
            <a:rect l="l" t="t" r="r" b="b"/>
            <a:pathLst>
              <a:path w="398144" h="868679">
                <a:moveTo>
                  <a:pt x="0" y="0"/>
                </a:moveTo>
                <a:lnTo>
                  <a:pt x="398099" y="0"/>
                </a:lnTo>
                <a:lnTo>
                  <a:pt x="398099" y="868198"/>
                </a:lnTo>
                <a:lnTo>
                  <a:pt x="0" y="868198"/>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6" name="object 6"/>
          <p:cNvSpPr txBox="1"/>
          <p:nvPr/>
        </p:nvSpPr>
        <p:spPr>
          <a:xfrm>
            <a:off x="1839992" y="3363050"/>
            <a:ext cx="104775" cy="161583"/>
          </a:xfrm>
          <a:prstGeom prst="rect">
            <a:avLst/>
          </a:prstGeom>
        </p:spPr>
        <p:txBody>
          <a:bodyPr vert="horz" wrap="square" lIns="0" tIns="0" rIns="0" bIns="0" rtlCol="0">
            <a:spAutoFit/>
          </a:bodyPr>
          <a:lstStyle/>
          <a:p>
            <a:pPr marL="9525"/>
            <a:r>
              <a:rPr sz="1050" dirty="0">
                <a:solidFill>
                  <a:sysClr val="windowText" lastClr="000000"/>
                </a:solidFill>
              </a:rPr>
              <a:t>x</a:t>
            </a:r>
            <a:endParaRPr sz="1050">
              <a:solidFill>
                <a:sysClr val="windowText" lastClr="000000"/>
              </a:solidFill>
            </a:endParaRPr>
          </a:p>
        </p:txBody>
      </p:sp>
      <p:sp>
        <p:nvSpPr>
          <p:cNvPr id="7" name="object 7"/>
          <p:cNvSpPr/>
          <p:nvPr/>
        </p:nvSpPr>
        <p:spPr>
          <a:xfrm>
            <a:off x="1524956" y="2420302"/>
            <a:ext cx="734854" cy="467678"/>
          </a:xfrm>
          <a:custGeom>
            <a:avLst/>
            <a:gdLst/>
            <a:ahLst/>
            <a:cxnLst/>
            <a:rect l="l" t="t" r="r" b="b"/>
            <a:pathLst>
              <a:path w="979805" h="623569">
                <a:moveTo>
                  <a:pt x="0" y="0"/>
                </a:moveTo>
                <a:lnTo>
                  <a:pt x="979798" y="0"/>
                </a:lnTo>
                <a:lnTo>
                  <a:pt x="979798" y="623098"/>
                </a:lnTo>
                <a:lnTo>
                  <a:pt x="0" y="623098"/>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8" name="object 8"/>
          <p:cNvSpPr txBox="1"/>
          <p:nvPr/>
        </p:nvSpPr>
        <p:spPr>
          <a:xfrm>
            <a:off x="1697131" y="2543527"/>
            <a:ext cx="390525" cy="161583"/>
          </a:xfrm>
          <a:prstGeom prst="rect">
            <a:avLst/>
          </a:prstGeom>
        </p:spPr>
        <p:txBody>
          <a:bodyPr vert="horz" wrap="square" lIns="0" tIns="0" rIns="0" bIns="0" rtlCol="0">
            <a:spAutoFit/>
          </a:bodyPr>
          <a:lstStyle/>
          <a:p>
            <a:pPr marL="9525"/>
            <a:r>
              <a:rPr sz="1050" spc="-4" dirty="0">
                <a:solidFill>
                  <a:srgbClr val="FFFFFF"/>
                </a:solidFill>
              </a:rPr>
              <a:t>RNN</a:t>
            </a:r>
            <a:endParaRPr sz="1050">
              <a:solidFill>
                <a:sysClr val="windowText" lastClr="000000"/>
              </a:solidFill>
            </a:endParaRPr>
          </a:p>
        </p:txBody>
      </p:sp>
      <p:sp>
        <p:nvSpPr>
          <p:cNvPr id="9" name="object 9"/>
          <p:cNvSpPr txBox="1"/>
          <p:nvPr/>
        </p:nvSpPr>
        <p:spPr>
          <a:xfrm>
            <a:off x="1743093" y="1521242"/>
            <a:ext cx="298609" cy="384240"/>
          </a:xfrm>
          <a:prstGeom prst="rect">
            <a:avLst/>
          </a:prstGeom>
          <a:solidFill>
            <a:srgbClr val="C8DAF7"/>
          </a:solidFill>
          <a:ln w="9524">
            <a:solidFill>
              <a:srgbClr val="000000"/>
            </a:solidFill>
          </a:ln>
        </p:spPr>
        <p:txBody>
          <a:bodyPr vert="horz" wrap="square" lIns="0" tIns="3334" rIns="0" bIns="0" rtlCol="0">
            <a:spAutoFit/>
          </a:bodyPr>
          <a:lstStyle/>
          <a:p>
            <a:pPr>
              <a:spcBef>
                <a:spcPts val="26"/>
              </a:spcBef>
            </a:pPr>
            <a:endParaRPr sz="1425">
              <a:solidFill>
                <a:sysClr val="windowText" lastClr="000000"/>
              </a:solidFill>
              <a:latin typeface="Times New Roman"/>
              <a:cs typeface="Times New Roman"/>
            </a:endParaRPr>
          </a:p>
          <a:p>
            <a:pPr algn="ctr"/>
            <a:r>
              <a:rPr sz="1050" dirty="0">
                <a:solidFill>
                  <a:sysClr val="windowText" lastClr="000000"/>
                </a:solidFill>
              </a:rPr>
              <a:t>y</a:t>
            </a:r>
            <a:endParaRPr sz="1050">
              <a:solidFill>
                <a:sysClr val="windowText" lastClr="000000"/>
              </a:solidFill>
            </a:endParaRPr>
          </a:p>
        </p:txBody>
      </p:sp>
      <p:sp>
        <p:nvSpPr>
          <p:cNvPr id="10" name="object 10"/>
          <p:cNvSpPr/>
          <p:nvPr/>
        </p:nvSpPr>
        <p:spPr>
          <a:xfrm>
            <a:off x="1892380" y="2258079"/>
            <a:ext cx="0" cy="162401"/>
          </a:xfrm>
          <a:custGeom>
            <a:avLst/>
            <a:gdLst/>
            <a:ahLst/>
            <a:cxnLst/>
            <a:rect l="l" t="t" r="r" b="b"/>
            <a:pathLst>
              <a:path h="216535">
                <a:moveTo>
                  <a:pt x="0" y="2162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1" name="object 11"/>
          <p:cNvSpPr/>
          <p:nvPr/>
        </p:nvSpPr>
        <p:spPr>
          <a:xfrm>
            <a:off x="1868781" y="2193241"/>
            <a:ext cx="47625" cy="65246"/>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2" name="object 12"/>
          <p:cNvSpPr/>
          <p:nvPr/>
        </p:nvSpPr>
        <p:spPr>
          <a:xfrm>
            <a:off x="1892380" y="2973315"/>
            <a:ext cx="0" cy="174784"/>
          </a:xfrm>
          <a:custGeom>
            <a:avLst/>
            <a:gdLst/>
            <a:ahLst/>
            <a:cxnLst/>
            <a:rect l="l" t="t" r="r" b="b"/>
            <a:pathLst>
              <a:path h="233045">
                <a:moveTo>
                  <a:pt x="0" y="23279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1868781" y="2908477"/>
            <a:ext cx="47625" cy="65246"/>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2261402" y="2538559"/>
            <a:ext cx="371475" cy="194309"/>
          </a:xfrm>
          <a:custGeom>
            <a:avLst/>
            <a:gdLst/>
            <a:ahLst/>
            <a:cxnLst/>
            <a:rect l="l" t="t" r="r" b="b"/>
            <a:pathLst>
              <a:path w="495300" h="259080">
                <a:moveTo>
                  <a:pt x="0" y="0"/>
                </a:moveTo>
                <a:lnTo>
                  <a:pt x="30225" y="8592"/>
                </a:lnTo>
                <a:lnTo>
                  <a:pt x="73607" y="19675"/>
                </a:lnTo>
                <a:lnTo>
                  <a:pt x="126748" y="32805"/>
                </a:lnTo>
                <a:lnTo>
                  <a:pt x="186247" y="47540"/>
                </a:lnTo>
                <a:lnTo>
                  <a:pt x="248707" y="63436"/>
                </a:lnTo>
                <a:lnTo>
                  <a:pt x="310729" y="80050"/>
                </a:lnTo>
                <a:lnTo>
                  <a:pt x="368913" y="96940"/>
                </a:lnTo>
                <a:lnTo>
                  <a:pt x="419862" y="113663"/>
                </a:lnTo>
                <a:lnTo>
                  <a:pt x="460176" y="129776"/>
                </a:lnTo>
                <a:lnTo>
                  <a:pt x="495306" y="158399"/>
                </a:lnTo>
                <a:lnTo>
                  <a:pt x="482258" y="172515"/>
                </a:lnTo>
                <a:lnTo>
                  <a:pt x="398245" y="201090"/>
                </a:lnTo>
                <a:lnTo>
                  <a:pt x="336459" y="215054"/>
                </a:lnTo>
                <a:lnTo>
                  <a:pt x="267606" y="228474"/>
                </a:lnTo>
                <a:lnTo>
                  <a:pt x="223024" y="236480"/>
                </a:lnTo>
                <a:lnTo>
                  <a:pt x="178596" y="244112"/>
                </a:lnTo>
                <a:lnTo>
                  <a:pt x="135442" y="251311"/>
                </a:lnTo>
                <a:lnTo>
                  <a:pt x="94682" y="258024"/>
                </a:lnTo>
                <a:lnTo>
                  <a:pt x="90522" y="25872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2265459" y="2709370"/>
            <a:ext cx="68104" cy="46673"/>
          </a:xfrm>
          <a:custGeom>
            <a:avLst/>
            <a:gdLst/>
            <a:ahLst/>
            <a:cxnLst/>
            <a:rect l="l" t="t" r="r" b="b"/>
            <a:pathLst>
              <a:path w="90805" h="62230">
                <a:moveTo>
                  <a:pt x="79592" y="0"/>
                </a:moveTo>
                <a:lnTo>
                  <a:pt x="0" y="46124"/>
                </a:lnTo>
                <a:lnTo>
                  <a:pt x="90629" y="61949"/>
                </a:lnTo>
                <a:lnTo>
                  <a:pt x="79592"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3383228" y="2649653"/>
            <a:ext cx="3454849" cy="326699"/>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17" name="object 17"/>
          <p:cNvSpPr/>
          <p:nvPr/>
        </p:nvSpPr>
        <p:spPr>
          <a:xfrm>
            <a:off x="3383228" y="3238496"/>
            <a:ext cx="1397828" cy="326699"/>
          </a:xfrm>
          <a:prstGeom prst="rect">
            <a:avLst/>
          </a:prstGeom>
          <a:blipFill>
            <a:blip r:embed="rId3" cstate="print"/>
            <a:stretch>
              <a:fillRect/>
            </a:stretch>
          </a:blipFill>
        </p:spPr>
        <p:txBody>
          <a:bodyPr wrap="square" lIns="0" tIns="0" rIns="0" bIns="0" rtlCol="0"/>
          <a:lstStyle/>
          <a:p>
            <a:endParaRPr sz="1050">
              <a:solidFill>
                <a:sysClr val="windowText" lastClr="000000"/>
              </a:solidFill>
            </a:endParaRPr>
          </a:p>
        </p:txBody>
      </p:sp>
      <p:sp>
        <p:nvSpPr>
          <p:cNvPr id="19" name="object 19"/>
          <p:cNvSpPr/>
          <p:nvPr/>
        </p:nvSpPr>
        <p:spPr>
          <a:xfrm>
            <a:off x="3881470" y="1662504"/>
            <a:ext cx="2267957" cy="375749"/>
          </a:xfrm>
          <a:prstGeom prst="rect">
            <a:avLst/>
          </a:prstGeom>
          <a:blipFill>
            <a:blip r:embed="rId4" cstate="print"/>
            <a:stretch>
              <a:fillRect/>
            </a:stretch>
          </a:blipFill>
        </p:spPr>
        <p:txBody>
          <a:bodyPr wrap="square" lIns="0" tIns="0" rIns="0" bIns="0" rtlCol="0"/>
          <a:lstStyle/>
          <a:p>
            <a:endParaRPr sz="1050">
              <a:solidFill>
                <a:sysClr val="windowText" lastClr="000000"/>
              </a:solidFill>
            </a:endParaRPr>
          </a:p>
        </p:txBody>
      </p:sp>
      <p:sp>
        <p:nvSpPr>
          <p:cNvPr id="20" name="object 20"/>
          <p:cNvSpPr/>
          <p:nvPr/>
        </p:nvSpPr>
        <p:spPr>
          <a:xfrm>
            <a:off x="4879943" y="2172315"/>
            <a:ext cx="0" cy="282893"/>
          </a:xfrm>
          <a:custGeom>
            <a:avLst/>
            <a:gdLst/>
            <a:ahLst/>
            <a:cxnLst/>
            <a:rect l="l" t="t" r="r" b="b"/>
            <a:pathLst>
              <a:path h="377189">
                <a:moveTo>
                  <a:pt x="0" y="0"/>
                </a:moveTo>
                <a:lnTo>
                  <a:pt x="0" y="376649"/>
                </a:lnTo>
              </a:path>
            </a:pathLst>
          </a:custGeom>
          <a:ln w="9524">
            <a:solidFill>
              <a:srgbClr val="666666"/>
            </a:solidFill>
          </a:ln>
        </p:spPr>
        <p:txBody>
          <a:bodyPr wrap="square" lIns="0" tIns="0" rIns="0" bIns="0" rtlCol="0"/>
          <a:lstStyle/>
          <a:p>
            <a:endParaRPr sz="1050">
              <a:solidFill>
                <a:sysClr val="windowText" lastClr="000000"/>
              </a:solidFill>
            </a:endParaRPr>
          </a:p>
        </p:txBody>
      </p:sp>
      <p:sp>
        <p:nvSpPr>
          <p:cNvPr id="21" name="object 21"/>
          <p:cNvSpPr/>
          <p:nvPr/>
        </p:nvSpPr>
        <p:spPr>
          <a:xfrm>
            <a:off x="4868149" y="2454804"/>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666666"/>
            </a:solidFill>
          </a:ln>
        </p:spPr>
        <p:txBody>
          <a:bodyPr wrap="square" lIns="0" tIns="0" rIns="0" bIns="0" rtlCol="0"/>
          <a:lstStyle/>
          <a:p>
            <a:endParaRPr sz="1050">
              <a:solidFill>
                <a:sysClr val="windowText" lastClr="000000"/>
              </a:solidFill>
            </a:endParaRPr>
          </a:p>
        </p:txBody>
      </p:sp>
      <p:sp>
        <p:nvSpPr>
          <p:cNvPr id="26" name="TextBox 25"/>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22" name="Slide Number Placeholder 3">
            <a:extLst>
              <a:ext uri="{FF2B5EF4-FFF2-40B4-BE49-F238E27FC236}">
                <a16:creationId xmlns:a16="http://schemas.microsoft.com/office/drawing/2014/main" id="{6200354B-A233-1ADA-756D-2B9EE816304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16</a:t>
            </a:fld>
            <a:endParaRPr lang="en-US" sz="1600">
              <a:solidFill>
                <a:schemeClr val="bg1"/>
              </a:solidFill>
            </a:endParaRPr>
          </a:p>
        </p:txBody>
      </p:sp>
      <p:sp>
        <p:nvSpPr>
          <p:cNvPr id="27" name="Title 13">
            <a:extLst>
              <a:ext uri="{FF2B5EF4-FFF2-40B4-BE49-F238E27FC236}">
                <a16:creationId xmlns:a16="http://schemas.microsoft.com/office/drawing/2014/main" id="{7D5C501E-F934-BAB7-A8F3-65A864015CC6}"/>
              </a:ext>
            </a:extLst>
          </p:cNvPr>
          <p:cNvSpPr>
            <a:spLocks noGrp="1"/>
          </p:cNvSpPr>
          <p:nvPr>
            <p:ph type="title"/>
          </p:nvPr>
        </p:nvSpPr>
        <p:spPr>
          <a:xfrm>
            <a:off x="457200" y="400050"/>
            <a:ext cx="8229600" cy="742950"/>
          </a:xfrm>
        </p:spPr>
        <p:txBody>
          <a:bodyPr/>
          <a:lstStyle/>
          <a:p>
            <a:r>
              <a:rPr lang="en-US" dirty="0"/>
              <a:t>(Vanilla) Recurrent Neural Network</a:t>
            </a:r>
          </a:p>
        </p:txBody>
      </p:sp>
      <p:sp>
        <p:nvSpPr>
          <p:cNvPr id="2" name="Rounded Rectangle 1">
            <a:extLst>
              <a:ext uri="{FF2B5EF4-FFF2-40B4-BE49-F238E27FC236}">
                <a16:creationId xmlns:a16="http://schemas.microsoft.com/office/drawing/2014/main" id="{1846C502-64A0-C47F-CF30-1F223929F2D2}"/>
              </a:ext>
            </a:extLst>
          </p:cNvPr>
          <p:cNvSpPr/>
          <p:nvPr/>
        </p:nvSpPr>
        <p:spPr>
          <a:xfrm>
            <a:off x="4629666" y="2657891"/>
            <a:ext cx="529021" cy="32366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430C62C-EBFD-E925-8544-16AE9CEB0E7D}"/>
              </a:ext>
            </a:extLst>
          </p:cNvPr>
          <p:cNvSpPr/>
          <p:nvPr/>
        </p:nvSpPr>
        <p:spPr>
          <a:xfrm>
            <a:off x="5943841" y="2661466"/>
            <a:ext cx="529021" cy="32366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52D6F557-BBB0-DF27-70BD-E7F8BB2079D0}"/>
              </a:ext>
            </a:extLst>
          </p:cNvPr>
          <p:cNvSpPr/>
          <p:nvPr/>
        </p:nvSpPr>
        <p:spPr>
          <a:xfrm>
            <a:off x="4007949" y="3241533"/>
            <a:ext cx="529021" cy="32366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1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26712" y="1298097"/>
            <a:ext cx="1757363" cy="807913"/>
          </a:xfrm>
          <a:prstGeom prst="rect">
            <a:avLst/>
          </a:prstGeom>
        </p:spPr>
        <p:txBody>
          <a:bodyPr spcFirstLastPara="1" vert="horz" wrap="square" lIns="0" tIns="0" rIns="0" bIns="0" rtlCol="0" anchor="ctr" anchorCtr="0">
            <a:spAutoFit/>
          </a:bodyPr>
          <a:lstStyle/>
          <a:p>
            <a:pPr marL="9525" marR="3810">
              <a:lnSpc>
                <a:spcPts val="2138"/>
              </a:lnSpc>
            </a:pPr>
            <a:r>
              <a:rPr sz="1800" b="1" spc="-4" dirty="0"/>
              <a:t>Character-level  language</a:t>
            </a:r>
            <a:r>
              <a:rPr sz="1800" b="1" spc="-45" dirty="0"/>
              <a:t> </a:t>
            </a:r>
            <a:r>
              <a:rPr sz="1800" b="1" spc="-4" dirty="0"/>
              <a:t>model  example</a:t>
            </a:r>
            <a:endParaRPr sz="1800"/>
          </a:p>
        </p:txBody>
      </p:sp>
      <p:sp>
        <p:nvSpPr>
          <p:cNvPr id="5" name="object 5"/>
          <p:cNvSpPr txBox="1"/>
          <p:nvPr/>
        </p:nvSpPr>
        <p:spPr>
          <a:xfrm>
            <a:off x="1326713" y="2369518"/>
            <a:ext cx="1225867" cy="538609"/>
          </a:xfrm>
          <a:prstGeom prst="rect">
            <a:avLst/>
          </a:prstGeom>
        </p:spPr>
        <p:txBody>
          <a:bodyPr vert="horz" wrap="square" lIns="0" tIns="0" rIns="0" bIns="0" rtlCol="0">
            <a:spAutoFit/>
          </a:bodyPr>
          <a:lstStyle/>
          <a:p>
            <a:pPr marL="9525" marR="3810">
              <a:lnSpc>
                <a:spcPts val="2138"/>
              </a:lnSpc>
            </a:pPr>
            <a:r>
              <a:rPr sz="1800" spc="-4" dirty="0">
                <a:solidFill>
                  <a:sysClr val="windowText" lastClr="000000"/>
                </a:solidFill>
              </a:rPr>
              <a:t>Vocabulary:  [h,e,l,o]</a:t>
            </a:r>
            <a:endParaRPr sz="1800">
              <a:solidFill>
                <a:sysClr val="windowText" lastClr="000000"/>
              </a:solidFill>
            </a:endParaRPr>
          </a:p>
        </p:txBody>
      </p:sp>
      <p:sp>
        <p:nvSpPr>
          <p:cNvPr id="6" name="object 6"/>
          <p:cNvSpPr txBox="1"/>
          <p:nvPr/>
        </p:nvSpPr>
        <p:spPr>
          <a:xfrm>
            <a:off x="1326712" y="3183903"/>
            <a:ext cx="1721168" cy="807913"/>
          </a:xfrm>
          <a:prstGeom prst="rect">
            <a:avLst/>
          </a:prstGeom>
        </p:spPr>
        <p:txBody>
          <a:bodyPr vert="horz" wrap="square" lIns="0" tIns="0" rIns="0" bIns="0" rtlCol="0">
            <a:spAutoFit/>
          </a:bodyPr>
          <a:lstStyle/>
          <a:p>
            <a:pPr marL="9525" marR="3810">
              <a:lnSpc>
                <a:spcPts val="2138"/>
              </a:lnSpc>
            </a:pPr>
            <a:r>
              <a:rPr sz="1800" spc="-4" dirty="0">
                <a:solidFill>
                  <a:sysClr val="windowText" lastClr="000000"/>
                </a:solidFill>
              </a:rPr>
              <a:t>Example</a:t>
            </a:r>
            <a:r>
              <a:rPr sz="1800" spc="-30" dirty="0">
                <a:solidFill>
                  <a:sysClr val="windowText" lastClr="000000"/>
                </a:solidFill>
              </a:rPr>
              <a:t> </a:t>
            </a:r>
            <a:r>
              <a:rPr sz="1800" spc="-4" dirty="0">
                <a:solidFill>
                  <a:sysClr val="windowText" lastClr="000000"/>
                </a:solidFill>
              </a:rPr>
              <a:t>training  sequence:  </a:t>
            </a:r>
            <a:r>
              <a:rPr sz="1800" b="1" spc="-4" dirty="0">
                <a:solidFill>
                  <a:sysClr val="windowText" lastClr="000000"/>
                </a:solidFill>
              </a:rPr>
              <a:t>“hello”</a:t>
            </a:r>
            <a:endParaRPr sz="1800">
              <a:solidFill>
                <a:sysClr val="windowText" lastClr="000000"/>
              </a:solidFill>
            </a:endParaRPr>
          </a:p>
        </p:txBody>
      </p:sp>
      <p:sp>
        <p:nvSpPr>
          <p:cNvPr id="7" name="object 7"/>
          <p:cNvSpPr/>
          <p:nvPr/>
        </p:nvSpPr>
        <p:spPr>
          <a:xfrm>
            <a:off x="7077383" y="2397175"/>
            <a:ext cx="231934" cy="433780"/>
          </a:xfrm>
          <a:custGeom>
            <a:avLst/>
            <a:gdLst/>
            <a:ahLst/>
            <a:cxnLst/>
            <a:rect l="l" t="t" r="r" b="b"/>
            <a:pathLst>
              <a:path w="309245" h="674369">
                <a:moveTo>
                  <a:pt x="0" y="0"/>
                </a:moveTo>
                <a:lnTo>
                  <a:pt x="309074" y="0"/>
                </a:lnTo>
                <a:lnTo>
                  <a:pt x="309074" y="674073"/>
                </a:lnTo>
                <a:lnTo>
                  <a:pt x="0" y="674073"/>
                </a:lnTo>
                <a:lnTo>
                  <a:pt x="0" y="0"/>
                </a:lnTo>
                <a:close/>
              </a:path>
            </a:pathLst>
          </a:custGeom>
          <a:solidFill>
            <a:srgbClr val="F4CCCC"/>
          </a:solidFill>
        </p:spPr>
        <p:txBody>
          <a:bodyPr wrap="square" lIns="0" tIns="0" rIns="0" bIns="0" rtlCol="0"/>
          <a:lstStyle/>
          <a:p>
            <a:endParaRPr sz="1050">
              <a:solidFill>
                <a:sysClr val="windowText" lastClr="000000"/>
              </a:solidFill>
            </a:endParaRPr>
          </a:p>
        </p:txBody>
      </p:sp>
      <p:sp>
        <p:nvSpPr>
          <p:cNvPr id="8" name="object 8"/>
          <p:cNvSpPr/>
          <p:nvPr/>
        </p:nvSpPr>
        <p:spPr>
          <a:xfrm>
            <a:off x="7077383" y="2397175"/>
            <a:ext cx="231934" cy="412994"/>
          </a:xfrm>
          <a:custGeom>
            <a:avLst/>
            <a:gdLst/>
            <a:ahLst/>
            <a:cxnLst/>
            <a:rect l="l" t="t" r="r" b="b"/>
            <a:pathLst>
              <a:path w="309245" h="674369">
                <a:moveTo>
                  <a:pt x="0" y="0"/>
                </a:moveTo>
                <a:lnTo>
                  <a:pt x="309074" y="0"/>
                </a:lnTo>
                <a:lnTo>
                  <a:pt x="309074" y="674073"/>
                </a:lnTo>
                <a:lnTo>
                  <a:pt x="0" y="674073"/>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9" name="object 9"/>
          <p:cNvSpPr/>
          <p:nvPr/>
        </p:nvSpPr>
        <p:spPr>
          <a:xfrm>
            <a:off x="6908013" y="1832257"/>
            <a:ext cx="570548" cy="362903"/>
          </a:xfrm>
          <a:custGeom>
            <a:avLst/>
            <a:gdLst/>
            <a:ahLst/>
            <a:cxnLst/>
            <a:rect l="l" t="t" r="r" b="b"/>
            <a:pathLst>
              <a:path w="760729" h="483869">
                <a:moveTo>
                  <a:pt x="0" y="0"/>
                </a:moveTo>
                <a:lnTo>
                  <a:pt x="760723" y="0"/>
                </a:lnTo>
                <a:lnTo>
                  <a:pt x="760723" y="483774"/>
                </a:lnTo>
                <a:lnTo>
                  <a:pt x="0" y="483774"/>
                </a:lnTo>
                <a:lnTo>
                  <a:pt x="0" y="0"/>
                </a:lnTo>
                <a:close/>
              </a:path>
            </a:pathLst>
          </a:custGeom>
          <a:solidFill>
            <a:srgbClr val="38751C"/>
          </a:solidFill>
        </p:spPr>
        <p:txBody>
          <a:bodyPr wrap="square" lIns="0" tIns="0" rIns="0" bIns="0" rtlCol="0"/>
          <a:lstStyle/>
          <a:p>
            <a:endParaRPr sz="1050">
              <a:solidFill>
                <a:sysClr val="windowText" lastClr="000000"/>
              </a:solidFill>
            </a:endParaRPr>
          </a:p>
        </p:txBody>
      </p:sp>
      <p:sp>
        <p:nvSpPr>
          <p:cNvPr id="10" name="object 10"/>
          <p:cNvSpPr txBox="1"/>
          <p:nvPr/>
        </p:nvSpPr>
        <p:spPr>
          <a:xfrm>
            <a:off x="6731163" y="730480"/>
            <a:ext cx="1077278" cy="1500411"/>
          </a:xfrm>
          <a:prstGeom prst="rect">
            <a:avLst/>
          </a:prstGeom>
          <a:ln w="9524">
            <a:solidFill>
              <a:srgbClr val="000000"/>
            </a:solidFill>
          </a:ln>
        </p:spPr>
        <p:txBody>
          <a:bodyPr vert="horz" wrap="square" lIns="0" tIns="0" rIns="0" bIns="0" rtlCol="0">
            <a:spAutoFit/>
          </a:bodyPr>
          <a:lstStyle/>
          <a:p>
            <a:endParaRPr sz="1050" dirty="0">
              <a:solidFill>
                <a:sysClr val="windowText" lastClr="000000"/>
              </a:solidFill>
              <a:latin typeface="Times New Roman"/>
              <a:cs typeface="Times New Roman"/>
            </a:endParaRPr>
          </a:p>
          <a:p>
            <a:endParaRPr sz="1050" dirty="0">
              <a:solidFill>
                <a:sysClr val="windowText" lastClr="000000"/>
              </a:solidFill>
              <a:latin typeface="Times New Roman"/>
              <a:cs typeface="Times New Roman"/>
            </a:endParaRPr>
          </a:p>
          <a:p>
            <a:endParaRPr sz="1050" dirty="0">
              <a:solidFill>
                <a:sysClr val="windowText" lastClr="000000"/>
              </a:solidFill>
              <a:latin typeface="Times New Roman"/>
              <a:cs typeface="Times New Roman"/>
            </a:endParaRPr>
          </a:p>
          <a:p>
            <a:pPr>
              <a:spcBef>
                <a:spcPts val="11"/>
              </a:spcBef>
            </a:pPr>
            <a:endParaRPr sz="1875" dirty="0">
              <a:solidFill>
                <a:sysClr val="windowText" lastClr="000000"/>
              </a:solidFill>
              <a:latin typeface="Times New Roman"/>
              <a:cs typeface="Times New Roman"/>
            </a:endParaRPr>
          </a:p>
          <a:p>
            <a:pPr marR="146685" algn="ctr"/>
            <a:r>
              <a:rPr sz="1050" spc="-4" dirty="0">
                <a:solidFill>
                  <a:srgbClr val="FFFFFF"/>
                </a:solidFill>
              </a:rPr>
              <a:t>RNN</a:t>
            </a:r>
            <a:endParaRPr sz="1050" dirty="0">
              <a:solidFill>
                <a:sysClr val="windowText" lastClr="000000"/>
              </a:solidFill>
            </a:endParaRPr>
          </a:p>
          <a:p>
            <a:endParaRPr sz="1050" dirty="0">
              <a:solidFill>
                <a:sysClr val="windowText" lastClr="000000"/>
              </a:solidFill>
              <a:latin typeface="Times New Roman"/>
              <a:cs typeface="Times New Roman"/>
            </a:endParaRPr>
          </a:p>
          <a:p>
            <a:pPr>
              <a:spcBef>
                <a:spcPts val="26"/>
              </a:spcBef>
            </a:pPr>
            <a:endParaRPr sz="1575" dirty="0">
              <a:solidFill>
                <a:sysClr val="windowText" lastClr="000000"/>
              </a:solidFill>
              <a:latin typeface="Times New Roman"/>
              <a:cs typeface="Times New Roman"/>
            </a:endParaRPr>
          </a:p>
          <a:p>
            <a:pPr marR="146685" algn="ctr"/>
            <a:r>
              <a:rPr sz="1050" dirty="0">
                <a:solidFill>
                  <a:sysClr val="windowText" lastClr="000000"/>
                </a:solidFill>
              </a:rPr>
              <a:t>x</a:t>
            </a:r>
          </a:p>
        </p:txBody>
      </p:sp>
      <p:sp>
        <p:nvSpPr>
          <p:cNvPr id="11" name="object 11"/>
          <p:cNvSpPr txBox="1"/>
          <p:nvPr/>
        </p:nvSpPr>
        <p:spPr>
          <a:xfrm>
            <a:off x="7077383" y="1134226"/>
            <a:ext cx="231934" cy="301525"/>
          </a:xfrm>
          <a:prstGeom prst="rect">
            <a:avLst/>
          </a:prstGeom>
          <a:solidFill>
            <a:srgbClr val="C8DAF7"/>
          </a:solidFill>
          <a:ln w="9524">
            <a:solidFill>
              <a:srgbClr val="000000"/>
            </a:solidFill>
          </a:ln>
        </p:spPr>
        <p:txBody>
          <a:bodyPr vert="horz" wrap="square" lIns="0" tIns="138589" rIns="0" bIns="0" rtlCol="0">
            <a:spAutoFit/>
          </a:bodyPr>
          <a:lstStyle/>
          <a:p>
            <a:pPr marL="69056">
              <a:spcBef>
                <a:spcPts val="1091"/>
              </a:spcBef>
            </a:pPr>
            <a:r>
              <a:rPr sz="1050" dirty="0">
                <a:solidFill>
                  <a:sysClr val="windowText" lastClr="000000"/>
                </a:solidFill>
              </a:rPr>
              <a:t>y</a:t>
            </a:r>
            <a:endParaRPr sz="1050">
              <a:solidFill>
                <a:sysClr val="windowText" lastClr="000000"/>
              </a:solidFill>
            </a:endParaRPr>
          </a:p>
        </p:txBody>
      </p:sp>
      <p:sp>
        <p:nvSpPr>
          <p:cNvPr id="12" name="object 12"/>
          <p:cNvSpPr/>
          <p:nvPr/>
        </p:nvSpPr>
        <p:spPr>
          <a:xfrm>
            <a:off x="7193275" y="1725649"/>
            <a:ext cx="0" cy="106680"/>
          </a:xfrm>
          <a:custGeom>
            <a:avLst/>
            <a:gdLst/>
            <a:ahLst/>
            <a:cxnLst/>
            <a:rect l="l" t="t" r="r" b="b"/>
            <a:pathLst>
              <a:path h="142240">
                <a:moveTo>
                  <a:pt x="0" y="142144"/>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3" name="object 13"/>
          <p:cNvSpPr/>
          <p:nvPr/>
        </p:nvSpPr>
        <p:spPr>
          <a:xfrm>
            <a:off x="7169687" y="1660813"/>
            <a:ext cx="47625" cy="65246"/>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4" name="object 14"/>
          <p:cNvSpPr/>
          <p:nvPr/>
        </p:nvSpPr>
        <p:spPr>
          <a:xfrm>
            <a:off x="7193275" y="2280784"/>
            <a:ext cx="0" cy="116681"/>
          </a:xfrm>
          <a:custGeom>
            <a:avLst/>
            <a:gdLst/>
            <a:ahLst/>
            <a:cxnLst/>
            <a:rect l="l" t="t" r="r" b="b"/>
            <a:pathLst>
              <a:path h="155575">
                <a:moveTo>
                  <a:pt x="0" y="155189"/>
                </a:moveTo>
                <a:lnTo>
                  <a:pt x="0" y="0"/>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5" name="object 15"/>
          <p:cNvSpPr/>
          <p:nvPr/>
        </p:nvSpPr>
        <p:spPr>
          <a:xfrm>
            <a:off x="7169687" y="2215946"/>
            <a:ext cx="47625" cy="65246"/>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6" name="object 16"/>
          <p:cNvSpPr/>
          <p:nvPr/>
        </p:nvSpPr>
        <p:spPr>
          <a:xfrm>
            <a:off x="7479793" y="1924070"/>
            <a:ext cx="288608" cy="147638"/>
          </a:xfrm>
          <a:custGeom>
            <a:avLst/>
            <a:gdLst/>
            <a:ahLst/>
            <a:cxnLst/>
            <a:rect l="l" t="t" r="r" b="b"/>
            <a:pathLst>
              <a:path w="384809" h="196850">
                <a:moveTo>
                  <a:pt x="0" y="0"/>
                </a:moveTo>
                <a:lnTo>
                  <a:pt x="30163" y="8428"/>
                </a:lnTo>
                <a:lnTo>
                  <a:pt x="74709" y="19630"/>
                </a:lnTo>
                <a:lnTo>
                  <a:pt x="128820" y="32978"/>
                </a:lnTo>
                <a:lnTo>
                  <a:pt x="187677" y="47845"/>
                </a:lnTo>
                <a:lnTo>
                  <a:pt x="246464" y="63602"/>
                </a:lnTo>
                <a:lnTo>
                  <a:pt x="300362" y="79622"/>
                </a:lnTo>
                <a:lnTo>
                  <a:pt x="344554" y="95278"/>
                </a:lnTo>
                <a:lnTo>
                  <a:pt x="384549" y="122984"/>
                </a:lnTo>
                <a:lnTo>
                  <a:pt x="369218" y="136718"/>
                </a:lnTo>
                <a:lnTo>
                  <a:pt x="330005" y="150614"/>
                </a:lnTo>
                <a:lnTo>
                  <a:pt x="273870" y="164298"/>
                </a:lnTo>
                <a:lnTo>
                  <a:pt x="207774" y="177397"/>
                </a:lnTo>
                <a:lnTo>
                  <a:pt x="155834" y="186610"/>
                </a:lnTo>
                <a:lnTo>
                  <a:pt x="113382" y="193761"/>
                </a:lnTo>
                <a:lnTo>
                  <a:pt x="105149" y="195124"/>
                </a:lnTo>
                <a:lnTo>
                  <a:pt x="95499" y="196714"/>
                </a:lnTo>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17" name="object 17"/>
          <p:cNvSpPr/>
          <p:nvPr/>
        </p:nvSpPr>
        <p:spPr>
          <a:xfrm>
            <a:off x="7487556" y="2048362"/>
            <a:ext cx="68104" cy="46673"/>
          </a:xfrm>
          <a:custGeom>
            <a:avLst/>
            <a:gdLst/>
            <a:ahLst/>
            <a:cxnLst/>
            <a:rect l="l" t="t" r="r" b="b"/>
            <a:pathLst>
              <a:path w="90804" h="62230">
                <a:moveTo>
                  <a:pt x="79724" y="0"/>
                </a:moveTo>
                <a:lnTo>
                  <a:pt x="0" y="45909"/>
                </a:lnTo>
                <a:lnTo>
                  <a:pt x="90574" y="61987"/>
                </a:lnTo>
                <a:lnTo>
                  <a:pt x="79724" y="0"/>
                </a:lnTo>
                <a:close/>
              </a:path>
            </a:pathLst>
          </a:custGeom>
          <a:ln w="19049">
            <a:solidFill>
              <a:srgbClr val="000000"/>
            </a:solidFill>
          </a:ln>
        </p:spPr>
        <p:txBody>
          <a:bodyPr wrap="square" lIns="0" tIns="0" rIns="0" bIns="0" rtlCol="0"/>
          <a:lstStyle/>
          <a:p>
            <a:endParaRPr sz="1050">
              <a:solidFill>
                <a:sysClr val="windowText" lastClr="000000"/>
              </a:solidFill>
            </a:endParaRPr>
          </a:p>
        </p:txBody>
      </p:sp>
      <p:sp>
        <p:nvSpPr>
          <p:cNvPr id="22" name="TextBox 21"/>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18" name="Slide Number Placeholder 3">
            <a:extLst>
              <a:ext uri="{FF2B5EF4-FFF2-40B4-BE49-F238E27FC236}">
                <a16:creationId xmlns:a16="http://schemas.microsoft.com/office/drawing/2014/main" id="{17846B29-0BC8-88EE-DCC9-817CC951B43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17</a:t>
            </a:fld>
            <a:endParaRPr lang="en-US" sz="1600">
              <a:solidFill>
                <a:schemeClr val="bg1"/>
              </a:solidFill>
            </a:endParaRPr>
          </a:p>
        </p:txBody>
      </p:sp>
      <p:sp>
        <p:nvSpPr>
          <p:cNvPr id="19" name="Title 13">
            <a:extLst>
              <a:ext uri="{FF2B5EF4-FFF2-40B4-BE49-F238E27FC236}">
                <a16:creationId xmlns:a16="http://schemas.microsoft.com/office/drawing/2014/main" id="{8E14F40E-6857-A791-7F0E-A51D68AC7B5F}"/>
              </a:ext>
            </a:extLst>
          </p:cNvPr>
          <p:cNvSpPr txBox="1">
            <a:spLocks/>
          </p:cNvSpPr>
          <p:nvPr/>
        </p:nvSpPr>
        <p:spPr>
          <a:xfrm>
            <a:off x="457200" y="400050"/>
            <a:ext cx="8229600" cy="74295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27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rPr>
              <a:t>Example</a:t>
            </a:r>
          </a:p>
        </p:txBody>
      </p:sp>
    </p:spTree>
    <p:extLst>
      <p:ext uri="{BB962C8B-B14F-4D97-AF65-F5344CB8AC3E}">
        <p14:creationId xmlns:p14="http://schemas.microsoft.com/office/powerpoint/2010/main" val="365560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862325" y="989699"/>
            <a:ext cx="3945686" cy="3171425"/>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5" name="object 5"/>
          <p:cNvSpPr txBox="1"/>
          <p:nvPr/>
        </p:nvSpPr>
        <p:spPr>
          <a:xfrm>
            <a:off x="1326712" y="1201292"/>
            <a:ext cx="1757363" cy="2720104"/>
          </a:xfrm>
          <a:prstGeom prst="rect">
            <a:avLst/>
          </a:prstGeom>
        </p:spPr>
        <p:txBody>
          <a:bodyPr vert="horz" wrap="square" lIns="0" tIns="0" rIns="0" bIns="0" rtlCol="0">
            <a:spAutoFit/>
          </a:bodyPr>
          <a:lstStyle/>
          <a:p>
            <a:pPr marL="9525" marR="3810">
              <a:lnSpc>
                <a:spcPts val="2138"/>
              </a:lnSpc>
            </a:pPr>
            <a:r>
              <a:rPr sz="1800" b="1" spc="-4" dirty="0">
                <a:solidFill>
                  <a:sysClr val="windowText" lastClr="000000"/>
                </a:solidFill>
              </a:rPr>
              <a:t>Character-level  language</a:t>
            </a:r>
            <a:r>
              <a:rPr sz="1800" b="1" spc="-45" dirty="0">
                <a:solidFill>
                  <a:sysClr val="windowText" lastClr="000000"/>
                </a:solidFill>
              </a:rPr>
              <a:t> </a:t>
            </a:r>
            <a:r>
              <a:rPr sz="1800" b="1" spc="-4" dirty="0">
                <a:solidFill>
                  <a:sysClr val="windowText" lastClr="000000"/>
                </a:solidFill>
              </a:rPr>
              <a:t>model  example</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535305">
              <a:lnSpc>
                <a:spcPts val="2138"/>
              </a:lnSpc>
            </a:pPr>
            <a:r>
              <a:rPr sz="1800" spc="-4" dirty="0">
                <a:solidFill>
                  <a:sysClr val="windowText" lastClr="000000"/>
                </a:solidFill>
              </a:rPr>
              <a:t>Vocabulary:  [h,e,l,o]</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40005">
              <a:lnSpc>
                <a:spcPts val="2138"/>
              </a:lnSpc>
            </a:pPr>
            <a:r>
              <a:rPr sz="1800" spc="-4" dirty="0">
                <a:solidFill>
                  <a:sysClr val="windowText" lastClr="000000"/>
                </a:solidFill>
              </a:rPr>
              <a:t>Example</a:t>
            </a:r>
            <a:r>
              <a:rPr sz="1800" spc="-30" dirty="0">
                <a:solidFill>
                  <a:sysClr val="windowText" lastClr="000000"/>
                </a:solidFill>
              </a:rPr>
              <a:t> </a:t>
            </a:r>
            <a:r>
              <a:rPr sz="1800" spc="-4" dirty="0">
                <a:solidFill>
                  <a:sysClr val="windowText" lastClr="000000"/>
                </a:solidFill>
              </a:rPr>
              <a:t>training  sequence:  </a:t>
            </a:r>
            <a:r>
              <a:rPr sz="1800" b="1" spc="-4" dirty="0">
                <a:solidFill>
                  <a:sysClr val="windowText" lastClr="000000"/>
                </a:solidFill>
              </a:rPr>
              <a:t>“hello”</a:t>
            </a:r>
            <a:endParaRPr sz="1800">
              <a:solidFill>
                <a:sysClr val="windowText" lastClr="000000"/>
              </a:solidFill>
            </a:endParaRPr>
          </a:p>
        </p:txBody>
      </p:sp>
      <p:sp>
        <p:nvSpPr>
          <p:cNvPr id="6" name="object 6"/>
          <p:cNvSpPr/>
          <p:nvPr/>
        </p:nvSpPr>
        <p:spPr>
          <a:xfrm>
            <a:off x="3225146" y="984393"/>
            <a:ext cx="4627245" cy="2231708"/>
          </a:xfrm>
          <a:custGeom>
            <a:avLst/>
            <a:gdLst/>
            <a:ahLst/>
            <a:cxnLst/>
            <a:rect l="l" t="t" r="r" b="b"/>
            <a:pathLst>
              <a:path w="6169659" h="2975610">
                <a:moveTo>
                  <a:pt x="0" y="0"/>
                </a:moveTo>
                <a:lnTo>
                  <a:pt x="6169187" y="0"/>
                </a:lnTo>
                <a:lnTo>
                  <a:pt x="6169187" y="2975094"/>
                </a:lnTo>
                <a:lnTo>
                  <a:pt x="0" y="2975094"/>
                </a:lnTo>
                <a:lnTo>
                  <a:pt x="0" y="0"/>
                </a:lnTo>
                <a:close/>
              </a:path>
            </a:pathLst>
          </a:custGeom>
          <a:solidFill>
            <a:srgbClr val="FFFFFF"/>
          </a:solidFill>
        </p:spPr>
        <p:txBody>
          <a:bodyPr wrap="square" lIns="0" tIns="0" rIns="0" bIns="0" rtlCol="0"/>
          <a:lstStyle/>
          <a:p>
            <a:endParaRPr sz="1050">
              <a:solidFill>
                <a:sysClr val="windowText" lastClr="000000"/>
              </a:solidFill>
            </a:endParaRPr>
          </a:p>
        </p:txBody>
      </p:sp>
      <p:sp>
        <p:nvSpPr>
          <p:cNvPr id="11" name="TextBox 10"/>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E390A513-94FB-9533-B8DE-79BCD90235B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18</a:t>
            </a:fld>
            <a:endParaRPr lang="en-US" sz="1600">
              <a:solidFill>
                <a:schemeClr val="bg1"/>
              </a:solidFill>
            </a:endParaRPr>
          </a:p>
        </p:txBody>
      </p:sp>
      <p:sp>
        <p:nvSpPr>
          <p:cNvPr id="7" name="Title 13">
            <a:extLst>
              <a:ext uri="{FF2B5EF4-FFF2-40B4-BE49-F238E27FC236}">
                <a16:creationId xmlns:a16="http://schemas.microsoft.com/office/drawing/2014/main" id="{93843CCD-F82E-5234-7E3C-440BF514FE27}"/>
              </a:ext>
            </a:extLst>
          </p:cNvPr>
          <p:cNvSpPr txBox="1">
            <a:spLocks/>
          </p:cNvSpPr>
          <p:nvPr/>
        </p:nvSpPr>
        <p:spPr>
          <a:xfrm>
            <a:off x="457200" y="400050"/>
            <a:ext cx="8229600" cy="74295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27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rPr>
              <a:t>Example</a:t>
            </a:r>
          </a:p>
        </p:txBody>
      </p:sp>
    </p:spTree>
    <p:extLst>
      <p:ext uri="{BB962C8B-B14F-4D97-AF65-F5344CB8AC3E}">
        <p14:creationId xmlns:p14="http://schemas.microsoft.com/office/powerpoint/2010/main" val="1003884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934626" y="1821017"/>
            <a:ext cx="3328981" cy="32146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5" name="object 5"/>
          <p:cNvSpPr/>
          <p:nvPr/>
        </p:nvSpPr>
        <p:spPr>
          <a:xfrm>
            <a:off x="3931064" y="1817444"/>
            <a:ext cx="3336131" cy="328613"/>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6" name="object 6"/>
          <p:cNvSpPr/>
          <p:nvPr/>
        </p:nvSpPr>
        <p:spPr>
          <a:xfrm>
            <a:off x="3862325" y="1072077"/>
            <a:ext cx="3945686" cy="3171425"/>
          </a:xfrm>
          <a:prstGeom prst="rect">
            <a:avLst/>
          </a:prstGeom>
          <a:blipFill>
            <a:blip r:embed="rId3" cstate="print"/>
            <a:stretch>
              <a:fillRect/>
            </a:stretch>
          </a:blipFill>
        </p:spPr>
        <p:txBody>
          <a:bodyPr wrap="square" lIns="0" tIns="0" rIns="0" bIns="0" rtlCol="0"/>
          <a:lstStyle/>
          <a:p>
            <a:endParaRPr sz="1050">
              <a:solidFill>
                <a:sysClr val="windowText" lastClr="000000"/>
              </a:solidFill>
            </a:endParaRPr>
          </a:p>
        </p:txBody>
      </p:sp>
      <p:sp>
        <p:nvSpPr>
          <p:cNvPr id="7" name="object 7"/>
          <p:cNvSpPr txBox="1"/>
          <p:nvPr/>
        </p:nvSpPr>
        <p:spPr>
          <a:xfrm>
            <a:off x="1326712" y="1283670"/>
            <a:ext cx="1757363" cy="2720104"/>
          </a:xfrm>
          <a:prstGeom prst="rect">
            <a:avLst/>
          </a:prstGeom>
        </p:spPr>
        <p:txBody>
          <a:bodyPr vert="horz" wrap="square" lIns="0" tIns="0" rIns="0" bIns="0" rtlCol="0">
            <a:spAutoFit/>
          </a:bodyPr>
          <a:lstStyle/>
          <a:p>
            <a:pPr marL="9525" marR="3810">
              <a:lnSpc>
                <a:spcPts val="2138"/>
              </a:lnSpc>
            </a:pPr>
            <a:r>
              <a:rPr sz="1800" b="1" spc="-4" dirty="0">
                <a:solidFill>
                  <a:sysClr val="windowText" lastClr="000000"/>
                </a:solidFill>
              </a:rPr>
              <a:t>Character-level  language</a:t>
            </a:r>
            <a:r>
              <a:rPr sz="1800" b="1" spc="-45" dirty="0">
                <a:solidFill>
                  <a:sysClr val="windowText" lastClr="000000"/>
                </a:solidFill>
              </a:rPr>
              <a:t> </a:t>
            </a:r>
            <a:r>
              <a:rPr sz="1800" b="1" spc="-4" dirty="0">
                <a:solidFill>
                  <a:sysClr val="windowText" lastClr="000000"/>
                </a:solidFill>
              </a:rPr>
              <a:t>model  example</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535305">
              <a:lnSpc>
                <a:spcPts val="2138"/>
              </a:lnSpc>
            </a:pPr>
            <a:r>
              <a:rPr sz="1800" spc="-4" dirty="0">
                <a:solidFill>
                  <a:sysClr val="windowText" lastClr="000000"/>
                </a:solidFill>
              </a:rPr>
              <a:t>Vocabulary:  [h,e,l,o]</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40005">
              <a:lnSpc>
                <a:spcPts val="2138"/>
              </a:lnSpc>
            </a:pPr>
            <a:r>
              <a:rPr sz="1800" spc="-4" dirty="0">
                <a:solidFill>
                  <a:sysClr val="windowText" lastClr="000000"/>
                </a:solidFill>
              </a:rPr>
              <a:t>Example</a:t>
            </a:r>
            <a:r>
              <a:rPr sz="1800" spc="-30" dirty="0">
                <a:solidFill>
                  <a:sysClr val="windowText" lastClr="000000"/>
                </a:solidFill>
              </a:rPr>
              <a:t> </a:t>
            </a:r>
            <a:r>
              <a:rPr sz="1800" spc="-4" dirty="0">
                <a:solidFill>
                  <a:sysClr val="windowText" lastClr="000000"/>
                </a:solidFill>
              </a:rPr>
              <a:t>training  sequence:  </a:t>
            </a:r>
            <a:r>
              <a:rPr sz="1800" b="1" spc="-4" dirty="0">
                <a:solidFill>
                  <a:sysClr val="windowText" lastClr="000000"/>
                </a:solidFill>
              </a:rPr>
              <a:t>“hello”</a:t>
            </a:r>
            <a:endParaRPr sz="1800">
              <a:solidFill>
                <a:sysClr val="windowText" lastClr="000000"/>
              </a:solidFill>
            </a:endParaRPr>
          </a:p>
        </p:txBody>
      </p:sp>
      <p:sp>
        <p:nvSpPr>
          <p:cNvPr id="8" name="object 8"/>
          <p:cNvSpPr/>
          <p:nvPr/>
        </p:nvSpPr>
        <p:spPr>
          <a:xfrm>
            <a:off x="3225146" y="1066771"/>
            <a:ext cx="4627245" cy="1270635"/>
          </a:xfrm>
          <a:custGeom>
            <a:avLst/>
            <a:gdLst/>
            <a:ahLst/>
            <a:cxnLst/>
            <a:rect l="l" t="t" r="r" b="b"/>
            <a:pathLst>
              <a:path w="6169659" h="1694180">
                <a:moveTo>
                  <a:pt x="0" y="0"/>
                </a:moveTo>
                <a:lnTo>
                  <a:pt x="6169187" y="0"/>
                </a:lnTo>
                <a:lnTo>
                  <a:pt x="6169187" y="1693796"/>
                </a:lnTo>
                <a:lnTo>
                  <a:pt x="0" y="1693796"/>
                </a:lnTo>
                <a:lnTo>
                  <a:pt x="0" y="0"/>
                </a:lnTo>
                <a:close/>
              </a:path>
            </a:pathLst>
          </a:custGeom>
          <a:solidFill>
            <a:srgbClr val="FFFFFF"/>
          </a:solidFill>
        </p:spPr>
        <p:txBody>
          <a:bodyPr wrap="square" lIns="0" tIns="0" rIns="0" bIns="0" rtlCol="0"/>
          <a:lstStyle/>
          <a:p>
            <a:endParaRPr sz="1050">
              <a:solidFill>
                <a:sysClr val="windowText" lastClr="000000"/>
              </a:solidFill>
            </a:endParaRPr>
          </a:p>
        </p:txBody>
      </p:sp>
      <p:sp>
        <p:nvSpPr>
          <p:cNvPr id="9" name="object 9"/>
          <p:cNvSpPr/>
          <p:nvPr/>
        </p:nvSpPr>
        <p:spPr>
          <a:xfrm>
            <a:off x="4110464" y="1412793"/>
            <a:ext cx="3328981" cy="32146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10" name="object 10"/>
          <p:cNvSpPr/>
          <p:nvPr/>
        </p:nvSpPr>
        <p:spPr>
          <a:xfrm>
            <a:off x="4106901" y="1409220"/>
            <a:ext cx="3336131" cy="328613"/>
          </a:xfrm>
          <a:custGeom>
            <a:avLst/>
            <a:gdLst/>
            <a:ahLst/>
            <a:cxnLst/>
            <a:rect l="l" t="t" r="r" b="b"/>
            <a:pathLst>
              <a:path w="4448175" h="438150">
                <a:moveTo>
                  <a:pt x="0" y="0"/>
                </a:moveTo>
                <a:lnTo>
                  <a:pt x="4448166" y="0"/>
                </a:lnTo>
                <a:lnTo>
                  <a:pt x="4448166" y="438149"/>
                </a:lnTo>
                <a:lnTo>
                  <a:pt x="0" y="438149"/>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15" name="TextBox 14"/>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B4C851C1-1F17-722E-202D-378D1482434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19</a:t>
            </a:fld>
            <a:endParaRPr lang="en-US" sz="1600">
              <a:solidFill>
                <a:schemeClr val="bg1"/>
              </a:solidFill>
            </a:endParaRPr>
          </a:p>
        </p:txBody>
      </p:sp>
      <p:sp>
        <p:nvSpPr>
          <p:cNvPr id="11" name="Title 13">
            <a:extLst>
              <a:ext uri="{FF2B5EF4-FFF2-40B4-BE49-F238E27FC236}">
                <a16:creationId xmlns:a16="http://schemas.microsoft.com/office/drawing/2014/main" id="{21E5AD3B-CBCC-67B1-D306-AA53A37E51F0}"/>
              </a:ext>
            </a:extLst>
          </p:cNvPr>
          <p:cNvSpPr txBox="1">
            <a:spLocks/>
          </p:cNvSpPr>
          <p:nvPr/>
        </p:nvSpPr>
        <p:spPr>
          <a:xfrm>
            <a:off x="457200" y="400050"/>
            <a:ext cx="8229600" cy="74295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27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rPr>
              <a:t>Example</a:t>
            </a:r>
          </a:p>
        </p:txBody>
      </p:sp>
    </p:spTree>
    <p:extLst>
      <p:ext uri="{BB962C8B-B14F-4D97-AF65-F5344CB8AC3E}">
        <p14:creationId xmlns:p14="http://schemas.microsoft.com/office/powerpoint/2010/main" val="161466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a:xfrm>
            <a:off x="1485900" y="1200150"/>
            <a:ext cx="6172200" cy="3666818"/>
          </a:xfrm>
        </p:spPr>
        <p:txBody>
          <a:bodyPr>
            <a:normAutofit/>
          </a:bodyPr>
          <a:lstStyle/>
          <a:p>
            <a:r>
              <a:rPr lang="en-US" dirty="0"/>
              <a:t>Language and vision</a:t>
            </a:r>
          </a:p>
          <a:p>
            <a:pPr lvl="1"/>
            <a:r>
              <a:rPr lang="en-US" dirty="0"/>
              <a:t>Application: Image and video captioning</a:t>
            </a:r>
          </a:p>
          <a:p>
            <a:pPr lvl="1"/>
            <a:r>
              <a:rPr lang="en-US" dirty="0"/>
              <a:t>Tool: Recurrent neural networks</a:t>
            </a:r>
          </a:p>
          <a:p>
            <a:pPr lvl="1"/>
            <a:r>
              <a:rPr lang="en-US" dirty="0"/>
              <a:t>Tool: Transformers</a:t>
            </a:r>
          </a:p>
          <a:p>
            <a:pPr lvl="1"/>
            <a:r>
              <a:rPr lang="en-US" dirty="0"/>
              <a:t>Application: Visual question answering</a:t>
            </a:r>
          </a:p>
          <a:p>
            <a:r>
              <a:rPr lang="en-US" dirty="0"/>
              <a:t>Motion and video</a:t>
            </a:r>
          </a:p>
          <a:p>
            <a:pPr lvl="1"/>
            <a:r>
              <a:rPr lang="en-US" dirty="0"/>
              <a:t>Video classification</a:t>
            </a:r>
          </a:p>
          <a:p>
            <a:pPr lvl="1"/>
            <a:r>
              <a:rPr lang="en-US" dirty="0"/>
              <a:t>Measuring motion</a:t>
            </a:r>
          </a:p>
          <a:p>
            <a:pPr lvl="1"/>
            <a:r>
              <a:rPr lang="en-US" dirty="0"/>
              <a:t>Tracking objects</a:t>
            </a:r>
          </a:p>
          <a:p>
            <a:pPr lvl="1"/>
            <a:endParaRPr lang="en-US" dirty="0"/>
          </a:p>
        </p:txBody>
      </p:sp>
      <p:sp>
        <p:nvSpPr>
          <p:cNvPr id="6" name="Slide Number Placeholder 3">
            <a:extLst>
              <a:ext uri="{FF2B5EF4-FFF2-40B4-BE49-F238E27FC236}">
                <a16:creationId xmlns:a16="http://schemas.microsoft.com/office/drawing/2014/main" id="{37FBDCBD-BB65-B6D2-0291-14548582D45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a:t>
            </a:fld>
            <a:endParaRPr lang="en-US" sz="1600">
              <a:solidFill>
                <a:schemeClr val="bg1"/>
              </a:solidFill>
            </a:endParaRPr>
          </a:p>
        </p:txBody>
      </p:sp>
    </p:spTree>
    <p:extLst>
      <p:ext uri="{BB962C8B-B14F-4D97-AF65-F5344CB8AC3E}">
        <p14:creationId xmlns:p14="http://schemas.microsoft.com/office/powerpoint/2010/main" val="3124526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3934626" y="1821017"/>
            <a:ext cx="3328981" cy="32146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5" name="object 5"/>
          <p:cNvSpPr/>
          <p:nvPr/>
        </p:nvSpPr>
        <p:spPr>
          <a:xfrm>
            <a:off x="3931064" y="1817444"/>
            <a:ext cx="3336131" cy="328613"/>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endParaRPr sz="1050">
              <a:solidFill>
                <a:sysClr val="windowText" lastClr="000000"/>
              </a:solidFill>
            </a:endParaRPr>
          </a:p>
        </p:txBody>
      </p:sp>
      <p:sp>
        <p:nvSpPr>
          <p:cNvPr id="6" name="object 6"/>
          <p:cNvSpPr/>
          <p:nvPr/>
        </p:nvSpPr>
        <p:spPr>
          <a:xfrm>
            <a:off x="3862325" y="1072077"/>
            <a:ext cx="3945686" cy="3171425"/>
          </a:xfrm>
          <a:prstGeom prst="rect">
            <a:avLst/>
          </a:prstGeom>
          <a:blipFill>
            <a:blip r:embed="rId3" cstate="print"/>
            <a:stretch>
              <a:fillRect/>
            </a:stretch>
          </a:blipFill>
        </p:spPr>
        <p:txBody>
          <a:bodyPr wrap="square" lIns="0" tIns="0" rIns="0" bIns="0" rtlCol="0"/>
          <a:lstStyle/>
          <a:p>
            <a:endParaRPr sz="1050">
              <a:solidFill>
                <a:sysClr val="windowText" lastClr="000000"/>
              </a:solidFill>
            </a:endParaRPr>
          </a:p>
        </p:txBody>
      </p:sp>
      <p:sp>
        <p:nvSpPr>
          <p:cNvPr id="7" name="object 7"/>
          <p:cNvSpPr txBox="1"/>
          <p:nvPr/>
        </p:nvSpPr>
        <p:spPr>
          <a:xfrm>
            <a:off x="1326712" y="1283670"/>
            <a:ext cx="1757363" cy="2720104"/>
          </a:xfrm>
          <a:prstGeom prst="rect">
            <a:avLst/>
          </a:prstGeom>
        </p:spPr>
        <p:txBody>
          <a:bodyPr vert="horz" wrap="square" lIns="0" tIns="0" rIns="0" bIns="0" rtlCol="0">
            <a:spAutoFit/>
          </a:bodyPr>
          <a:lstStyle/>
          <a:p>
            <a:pPr marL="9525" marR="3810">
              <a:lnSpc>
                <a:spcPts val="2138"/>
              </a:lnSpc>
            </a:pPr>
            <a:r>
              <a:rPr sz="1800" b="1" spc="-4" dirty="0">
                <a:solidFill>
                  <a:sysClr val="windowText" lastClr="000000"/>
                </a:solidFill>
              </a:rPr>
              <a:t>Character-level  language</a:t>
            </a:r>
            <a:r>
              <a:rPr sz="1800" b="1" spc="-45" dirty="0">
                <a:solidFill>
                  <a:sysClr val="windowText" lastClr="000000"/>
                </a:solidFill>
              </a:rPr>
              <a:t> </a:t>
            </a:r>
            <a:r>
              <a:rPr sz="1800" b="1" spc="-4" dirty="0">
                <a:solidFill>
                  <a:sysClr val="windowText" lastClr="000000"/>
                </a:solidFill>
              </a:rPr>
              <a:t>model  example</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535305">
              <a:lnSpc>
                <a:spcPts val="2138"/>
              </a:lnSpc>
            </a:pPr>
            <a:r>
              <a:rPr sz="1800" spc="-4" dirty="0">
                <a:solidFill>
                  <a:sysClr val="windowText" lastClr="000000"/>
                </a:solidFill>
              </a:rPr>
              <a:t>Vocabulary:  [h,e,l,o]</a:t>
            </a:r>
            <a:endParaRPr sz="1800">
              <a:solidFill>
                <a:sysClr val="windowText" lastClr="000000"/>
              </a:solidFill>
            </a:endParaRPr>
          </a:p>
          <a:p>
            <a:pPr>
              <a:spcBef>
                <a:spcPts val="23"/>
              </a:spcBef>
            </a:pPr>
            <a:endParaRPr sz="1838">
              <a:solidFill>
                <a:sysClr val="windowText" lastClr="000000"/>
              </a:solidFill>
              <a:latin typeface="Times New Roman"/>
              <a:cs typeface="Times New Roman"/>
            </a:endParaRPr>
          </a:p>
          <a:p>
            <a:pPr marL="9525" marR="40005">
              <a:lnSpc>
                <a:spcPts val="2138"/>
              </a:lnSpc>
            </a:pPr>
            <a:r>
              <a:rPr sz="1800" spc="-4" dirty="0">
                <a:solidFill>
                  <a:sysClr val="windowText" lastClr="000000"/>
                </a:solidFill>
              </a:rPr>
              <a:t>Example</a:t>
            </a:r>
            <a:r>
              <a:rPr sz="1800" spc="-30" dirty="0">
                <a:solidFill>
                  <a:sysClr val="windowText" lastClr="000000"/>
                </a:solidFill>
              </a:rPr>
              <a:t> </a:t>
            </a:r>
            <a:r>
              <a:rPr sz="1800" spc="-4" dirty="0">
                <a:solidFill>
                  <a:sysClr val="windowText" lastClr="000000"/>
                </a:solidFill>
              </a:rPr>
              <a:t>training  sequence:  </a:t>
            </a:r>
            <a:r>
              <a:rPr sz="1800" b="1" spc="-4" dirty="0">
                <a:solidFill>
                  <a:sysClr val="windowText" lastClr="000000"/>
                </a:solidFill>
              </a:rPr>
              <a:t>“hello”</a:t>
            </a:r>
            <a:endParaRPr sz="1800">
              <a:solidFill>
                <a:sysClr val="windowText" lastClr="000000"/>
              </a:solidFill>
            </a:endParaRPr>
          </a:p>
        </p:txBody>
      </p:sp>
      <p:sp>
        <p:nvSpPr>
          <p:cNvPr id="12" name="TextBox 11"/>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E90AC1EE-735C-1B1C-4B44-DE798517F9A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20</a:t>
            </a:fld>
            <a:endParaRPr lang="en-US" sz="1600">
              <a:solidFill>
                <a:schemeClr val="bg1"/>
              </a:solidFill>
            </a:endParaRPr>
          </a:p>
        </p:txBody>
      </p:sp>
      <p:sp>
        <p:nvSpPr>
          <p:cNvPr id="8" name="Title 13">
            <a:extLst>
              <a:ext uri="{FF2B5EF4-FFF2-40B4-BE49-F238E27FC236}">
                <a16:creationId xmlns:a16="http://schemas.microsoft.com/office/drawing/2014/main" id="{7B556967-4084-C39B-1B0B-EF67731AB2BE}"/>
              </a:ext>
            </a:extLst>
          </p:cNvPr>
          <p:cNvSpPr txBox="1">
            <a:spLocks/>
          </p:cNvSpPr>
          <p:nvPr/>
        </p:nvSpPr>
        <p:spPr>
          <a:xfrm>
            <a:off x="457200" y="400050"/>
            <a:ext cx="8229600" cy="74295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27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000" dirty="0">
                <a:solidFill>
                  <a:schemeClr val="dk2"/>
                </a:solidFill>
              </a:rPr>
              <a:t>Example</a:t>
            </a:r>
          </a:p>
        </p:txBody>
      </p:sp>
      <p:sp>
        <p:nvSpPr>
          <p:cNvPr id="2" name="Rounded Rectangle 1">
            <a:extLst>
              <a:ext uri="{FF2B5EF4-FFF2-40B4-BE49-F238E27FC236}">
                <a16:creationId xmlns:a16="http://schemas.microsoft.com/office/drawing/2014/main" id="{DB77A7EF-C76B-208F-35CE-99FFD6F244B9}"/>
              </a:ext>
            </a:extLst>
          </p:cNvPr>
          <p:cNvSpPr/>
          <p:nvPr/>
        </p:nvSpPr>
        <p:spPr>
          <a:xfrm>
            <a:off x="7313035" y="2075935"/>
            <a:ext cx="356393" cy="2306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FA2DE0F7-743C-AEF7-0399-9ECAE6CD44BB}"/>
              </a:ext>
            </a:extLst>
          </p:cNvPr>
          <p:cNvSpPr/>
          <p:nvPr/>
        </p:nvSpPr>
        <p:spPr>
          <a:xfrm>
            <a:off x="6732267" y="2456420"/>
            <a:ext cx="356393" cy="2306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3E79192-D372-D36B-1A33-9AA5EA126463}"/>
              </a:ext>
            </a:extLst>
          </p:cNvPr>
          <p:cNvSpPr/>
          <p:nvPr/>
        </p:nvSpPr>
        <p:spPr>
          <a:xfrm>
            <a:off x="7296559" y="3052626"/>
            <a:ext cx="356393" cy="2306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1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Extensions</a:t>
            </a:r>
          </a:p>
        </p:txBody>
      </p:sp>
      <p:sp>
        <p:nvSpPr>
          <p:cNvPr id="3" name="Content Placeholder 2"/>
          <p:cNvSpPr>
            <a:spLocks noGrp="1"/>
          </p:cNvSpPr>
          <p:nvPr>
            <p:ph idx="1"/>
          </p:nvPr>
        </p:nvSpPr>
        <p:spPr/>
        <p:txBody>
          <a:bodyPr>
            <a:normAutofit/>
          </a:bodyPr>
          <a:lstStyle/>
          <a:p>
            <a:r>
              <a:rPr lang="en-US" dirty="0"/>
              <a:t>Vanishing gradient problem makes it hard to model long sequences</a:t>
            </a:r>
          </a:p>
          <a:p>
            <a:pPr lvl="1"/>
            <a:r>
              <a:rPr lang="en-US" dirty="0"/>
              <a:t>Multiplying together many values between 0 and 1 (range of gradient of sigmoid, tanh)</a:t>
            </a:r>
          </a:p>
          <a:p>
            <a:pPr lvl="1"/>
            <a:endParaRPr lang="en-US" dirty="0"/>
          </a:p>
          <a:p>
            <a:r>
              <a:rPr lang="en-US" dirty="0">
                <a:solidFill>
                  <a:srgbClr val="FF0000"/>
                </a:solidFill>
              </a:rPr>
              <a:t>One solution</a:t>
            </a:r>
            <a:r>
              <a:rPr lang="en-US" dirty="0"/>
              <a:t>: Use RELU</a:t>
            </a:r>
          </a:p>
          <a:p>
            <a:endParaRPr lang="en-US" dirty="0"/>
          </a:p>
          <a:p>
            <a:r>
              <a:rPr lang="en-US" dirty="0">
                <a:solidFill>
                  <a:srgbClr val="FF0000"/>
                </a:solidFill>
              </a:rPr>
              <a:t>Another solution</a:t>
            </a:r>
            <a:r>
              <a:rPr lang="en-US" dirty="0"/>
              <a:t>: Use RNNs with gates</a:t>
            </a:r>
          </a:p>
          <a:p>
            <a:pPr lvl="1"/>
            <a:r>
              <a:rPr lang="en-US" dirty="0"/>
              <a:t>Adaptively decide how much of memory to keep 	</a:t>
            </a:r>
          </a:p>
          <a:p>
            <a:pPr lvl="1"/>
            <a:r>
              <a:rPr lang="en-US" dirty="0"/>
              <a:t>Gated Recurrent Units (GRUs), Long Short Term Memories (LSTMs)</a:t>
            </a:r>
          </a:p>
        </p:txBody>
      </p:sp>
      <p:sp>
        <p:nvSpPr>
          <p:cNvPr id="6" name="Slide Number Placeholder 3">
            <a:extLst>
              <a:ext uri="{FF2B5EF4-FFF2-40B4-BE49-F238E27FC236}">
                <a16:creationId xmlns:a16="http://schemas.microsoft.com/office/drawing/2014/main" id="{A34C244A-ECD0-D849-317E-16B39D65F03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21</a:t>
            </a:fld>
            <a:endParaRPr lang="en-US" sz="1600">
              <a:solidFill>
                <a:schemeClr val="bg1"/>
              </a:solidFill>
            </a:endParaRPr>
          </a:p>
        </p:txBody>
      </p:sp>
    </p:spTree>
    <p:extLst>
      <p:ext uri="{BB962C8B-B14F-4D97-AF65-F5344CB8AC3E}">
        <p14:creationId xmlns:p14="http://schemas.microsoft.com/office/powerpoint/2010/main" val="16037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4111025"/>
            <a:ext cx="6858000" cy="269304"/>
          </a:xfrm>
          <a:prstGeom prst="rect">
            <a:avLst/>
          </a:prstGeom>
        </p:spPr>
        <p:txBody>
          <a:bodyPr vert="horz" wrap="square" lIns="0" tIns="38100" rIns="0" bIns="0" rtlCol="0">
            <a:spAutoFit/>
          </a:bodyPr>
          <a:lstStyle/>
          <a:p>
            <a:pPr marL="118110" defTabSz="685800">
              <a:spcBef>
                <a:spcPts val="300"/>
              </a:spcBef>
              <a:buClrTx/>
              <a:tabLst>
                <a:tab pos="4058603" algn="l"/>
                <a:tab pos="5715953" algn="l"/>
              </a:tabLst>
              <a:defRPr/>
            </a:pPr>
            <a:r>
              <a:rPr sz="1350" kern="1200" spc="-4" dirty="0">
                <a:solidFill>
                  <a:srgbClr val="FFFFFF"/>
                </a:solidFill>
                <a:ea typeface="+mn-ea"/>
              </a:rPr>
              <a:t>Fei-Fei Li &amp; Andrej Karpathy &amp;</a:t>
            </a:r>
            <a:r>
              <a:rPr sz="1350" kern="1200" spc="75" dirty="0">
                <a:solidFill>
                  <a:srgbClr val="FFFFFF"/>
                </a:solidFill>
                <a:ea typeface="+mn-ea"/>
              </a:rPr>
              <a:t> </a:t>
            </a:r>
            <a:r>
              <a:rPr sz="1350" kern="1200" spc="-4" dirty="0">
                <a:solidFill>
                  <a:srgbClr val="FFFFFF"/>
                </a:solidFill>
                <a:ea typeface="+mn-ea"/>
              </a:rPr>
              <a:t>Justin</a:t>
            </a:r>
            <a:r>
              <a:rPr sz="1350" kern="1200" spc="8" dirty="0">
                <a:solidFill>
                  <a:srgbClr val="FFFFFF"/>
                </a:solidFill>
                <a:ea typeface="+mn-ea"/>
              </a:rPr>
              <a:t> </a:t>
            </a:r>
            <a:r>
              <a:rPr sz="1350" kern="1200" spc="-4" dirty="0">
                <a:solidFill>
                  <a:srgbClr val="FFFFFF"/>
                </a:solidFill>
                <a:ea typeface="+mn-ea"/>
              </a:rPr>
              <a:t>Johnson	</a:t>
            </a:r>
            <a:r>
              <a:rPr sz="2250" kern="1200" spc="-5" baseline="-4166" dirty="0">
                <a:solidFill>
                  <a:srgbClr val="FFFFFF"/>
                </a:solidFill>
                <a:ea typeface="+mn-ea"/>
              </a:rPr>
              <a:t>Lecture</a:t>
            </a:r>
            <a:r>
              <a:rPr sz="2250" kern="1200" spc="5" baseline="-4166" dirty="0">
                <a:solidFill>
                  <a:srgbClr val="FFFFFF"/>
                </a:solidFill>
                <a:ea typeface="+mn-ea"/>
              </a:rPr>
              <a:t> </a:t>
            </a:r>
            <a:r>
              <a:rPr sz="2250" kern="1200" spc="-5" baseline="-4166" dirty="0">
                <a:solidFill>
                  <a:srgbClr val="FFFFFF"/>
                </a:solidFill>
                <a:ea typeface="+mn-ea"/>
              </a:rPr>
              <a:t>10</a:t>
            </a:r>
            <a:r>
              <a:rPr sz="2250" kern="1200" spc="5" baseline="-4166" dirty="0">
                <a:solidFill>
                  <a:srgbClr val="FFFFFF"/>
                </a:solidFill>
                <a:ea typeface="+mn-ea"/>
              </a:rPr>
              <a:t> </a:t>
            </a:r>
            <a:r>
              <a:rPr sz="2250" kern="1200" baseline="-4166" dirty="0">
                <a:solidFill>
                  <a:srgbClr val="FFFFFF"/>
                </a:solidFill>
                <a:ea typeface="+mn-ea"/>
              </a:rPr>
              <a:t>-	</a:t>
            </a:r>
            <a:r>
              <a:rPr sz="2250" kern="1200" spc="-5" baseline="-4166" dirty="0">
                <a:solidFill>
                  <a:srgbClr val="FFFFFF"/>
                </a:solidFill>
                <a:ea typeface="+mn-ea"/>
              </a:rPr>
              <a:t>8 Feb</a:t>
            </a:r>
            <a:r>
              <a:rPr sz="2250" kern="1200" spc="-78" baseline="-4166" dirty="0">
                <a:solidFill>
                  <a:srgbClr val="FFFFFF"/>
                </a:solidFill>
                <a:ea typeface="+mn-ea"/>
              </a:rPr>
              <a:t> </a:t>
            </a:r>
            <a:r>
              <a:rPr sz="2250" kern="1200" spc="-5" baseline="-4166" dirty="0">
                <a:solidFill>
                  <a:srgbClr val="FFFFFF"/>
                </a:solidFill>
                <a:ea typeface="+mn-ea"/>
              </a:rPr>
              <a:t>2016</a:t>
            </a:r>
            <a:endParaRPr sz="2250" kern="1200" baseline="-4166">
              <a:solidFill>
                <a:prstClr val="black"/>
              </a:solidFill>
              <a:ea typeface="+mn-ea"/>
            </a:endParaRPr>
          </a:p>
        </p:txBody>
      </p:sp>
      <p:sp>
        <p:nvSpPr>
          <p:cNvPr id="4" name="object 4"/>
          <p:cNvSpPr/>
          <p:nvPr/>
        </p:nvSpPr>
        <p:spPr>
          <a:xfrm>
            <a:off x="2678904" y="1109203"/>
            <a:ext cx="3786179" cy="3186106"/>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txBox="1"/>
          <p:nvPr/>
        </p:nvSpPr>
        <p:spPr>
          <a:xfrm>
            <a:off x="5192338" y="4527450"/>
            <a:ext cx="1035368"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Lecture 10</a:t>
            </a:r>
            <a:r>
              <a:rPr sz="1500" kern="1200" spc="-49" dirty="0">
                <a:solidFill>
                  <a:srgbClr val="FFFFFF"/>
                </a:solidFill>
                <a:ea typeface="+mn-ea"/>
              </a:rPr>
              <a:t> </a:t>
            </a:r>
            <a:r>
              <a:rPr sz="1500" kern="1200" dirty="0">
                <a:solidFill>
                  <a:srgbClr val="FFFFFF"/>
                </a:solidFill>
                <a:ea typeface="+mn-ea"/>
              </a:rPr>
              <a:t>-</a:t>
            </a:r>
            <a:endParaRPr sz="1500" kern="1200">
              <a:solidFill>
                <a:prstClr val="black"/>
              </a:solidFill>
              <a:ea typeface="+mn-ea"/>
            </a:endParaRPr>
          </a:p>
        </p:txBody>
      </p:sp>
      <p:sp>
        <p:nvSpPr>
          <p:cNvPr id="8" name="object 8"/>
          <p:cNvSpPr txBox="1"/>
          <p:nvPr/>
        </p:nvSpPr>
        <p:spPr>
          <a:xfrm>
            <a:off x="6302967" y="4533861"/>
            <a:ext cx="230981"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35</a:t>
            </a:r>
            <a:endParaRPr sz="1500" kern="1200">
              <a:solidFill>
                <a:prstClr val="black"/>
              </a:solidFill>
              <a:ea typeface="+mn-ea"/>
            </a:endParaRPr>
          </a:p>
        </p:txBody>
      </p:sp>
      <p:sp>
        <p:nvSpPr>
          <p:cNvPr id="9" name="TextBox 8"/>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6" name="Slide Number Placeholder 3">
            <a:extLst>
              <a:ext uri="{FF2B5EF4-FFF2-40B4-BE49-F238E27FC236}">
                <a16:creationId xmlns:a16="http://schemas.microsoft.com/office/drawing/2014/main" id="{D5A2F386-4571-7C58-F433-E649B0BB027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22</a:t>
            </a:fld>
            <a:endParaRPr lang="en-US" sz="1600">
              <a:solidFill>
                <a:schemeClr val="bg1"/>
              </a:solidFill>
            </a:endParaRPr>
          </a:p>
        </p:txBody>
      </p:sp>
      <p:sp>
        <p:nvSpPr>
          <p:cNvPr id="7" name="Title 1">
            <a:extLst>
              <a:ext uri="{FF2B5EF4-FFF2-40B4-BE49-F238E27FC236}">
                <a16:creationId xmlns:a16="http://schemas.microsoft.com/office/drawing/2014/main" id="{9C172D5D-8A5F-78C1-9706-A96DE532D05C}"/>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Generating poetry with RNNS</a:t>
            </a:r>
          </a:p>
        </p:txBody>
      </p:sp>
    </p:spTree>
    <p:extLst>
      <p:ext uri="{BB962C8B-B14F-4D97-AF65-F5344CB8AC3E}">
        <p14:creationId xmlns:p14="http://schemas.microsoft.com/office/powerpoint/2010/main" val="183653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4316975"/>
            <a:ext cx="6858000" cy="269304"/>
          </a:xfrm>
          <a:prstGeom prst="rect">
            <a:avLst/>
          </a:prstGeom>
        </p:spPr>
        <p:txBody>
          <a:bodyPr vert="horz" wrap="square" lIns="0" tIns="38100" rIns="0" bIns="0" rtlCol="0">
            <a:spAutoFit/>
          </a:bodyPr>
          <a:lstStyle/>
          <a:p>
            <a:pPr marL="118110" defTabSz="685800">
              <a:spcBef>
                <a:spcPts val="300"/>
              </a:spcBef>
              <a:buClrTx/>
              <a:tabLst>
                <a:tab pos="4058603" algn="l"/>
                <a:tab pos="5715953" algn="l"/>
              </a:tabLst>
              <a:defRPr/>
            </a:pPr>
            <a:r>
              <a:rPr sz="1350" kern="1200" spc="-4" dirty="0">
                <a:solidFill>
                  <a:srgbClr val="FFFFFF"/>
                </a:solidFill>
                <a:ea typeface="+mn-ea"/>
              </a:rPr>
              <a:t>Fei-Fei Li &amp; Andrej Karpathy &amp;</a:t>
            </a:r>
            <a:r>
              <a:rPr sz="1350" kern="1200" spc="75" dirty="0">
                <a:solidFill>
                  <a:srgbClr val="FFFFFF"/>
                </a:solidFill>
                <a:ea typeface="+mn-ea"/>
              </a:rPr>
              <a:t> </a:t>
            </a:r>
            <a:r>
              <a:rPr sz="1350" kern="1200" spc="-4" dirty="0">
                <a:solidFill>
                  <a:srgbClr val="FFFFFF"/>
                </a:solidFill>
                <a:ea typeface="+mn-ea"/>
              </a:rPr>
              <a:t>Justin</a:t>
            </a:r>
            <a:r>
              <a:rPr sz="1350" kern="1200" spc="8" dirty="0">
                <a:solidFill>
                  <a:srgbClr val="FFFFFF"/>
                </a:solidFill>
                <a:ea typeface="+mn-ea"/>
              </a:rPr>
              <a:t> </a:t>
            </a:r>
            <a:r>
              <a:rPr sz="1350" kern="1200" spc="-4" dirty="0">
                <a:solidFill>
                  <a:srgbClr val="FFFFFF"/>
                </a:solidFill>
                <a:ea typeface="+mn-ea"/>
              </a:rPr>
              <a:t>Johnson	</a:t>
            </a:r>
            <a:r>
              <a:rPr sz="2250" kern="1200" spc="-5" baseline="-4166" dirty="0">
                <a:solidFill>
                  <a:srgbClr val="FFFFFF"/>
                </a:solidFill>
                <a:ea typeface="+mn-ea"/>
              </a:rPr>
              <a:t>Lecture</a:t>
            </a:r>
            <a:r>
              <a:rPr sz="2250" kern="1200" spc="5" baseline="-4166" dirty="0">
                <a:solidFill>
                  <a:srgbClr val="FFFFFF"/>
                </a:solidFill>
                <a:ea typeface="+mn-ea"/>
              </a:rPr>
              <a:t> </a:t>
            </a:r>
            <a:r>
              <a:rPr sz="2250" kern="1200" spc="-5" baseline="-4166" dirty="0">
                <a:solidFill>
                  <a:srgbClr val="FFFFFF"/>
                </a:solidFill>
                <a:ea typeface="+mn-ea"/>
              </a:rPr>
              <a:t>10</a:t>
            </a:r>
            <a:r>
              <a:rPr sz="2250" kern="1200" spc="5" baseline="-4166" dirty="0">
                <a:solidFill>
                  <a:srgbClr val="FFFFFF"/>
                </a:solidFill>
                <a:ea typeface="+mn-ea"/>
              </a:rPr>
              <a:t> </a:t>
            </a:r>
            <a:r>
              <a:rPr sz="2250" kern="1200" baseline="-4166" dirty="0">
                <a:solidFill>
                  <a:srgbClr val="FFFFFF"/>
                </a:solidFill>
                <a:ea typeface="+mn-ea"/>
              </a:rPr>
              <a:t>-	</a:t>
            </a:r>
            <a:r>
              <a:rPr sz="2250" kern="1200" spc="-5" baseline="-4166" dirty="0">
                <a:solidFill>
                  <a:srgbClr val="FFFFFF"/>
                </a:solidFill>
                <a:ea typeface="+mn-ea"/>
              </a:rPr>
              <a:t>8 Feb</a:t>
            </a:r>
            <a:r>
              <a:rPr sz="2250" kern="1200" spc="-78" baseline="-4166" dirty="0">
                <a:solidFill>
                  <a:srgbClr val="FFFFFF"/>
                </a:solidFill>
                <a:ea typeface="+mn-ea"/>
              </a:rPr>
              <a:t> </a:t>
            </a:r>
            <a:r>
              <a:rPr sz="2250" kern="1200" spc="-5" baseline="-4166" dirty="0">
                <a:solidFill>
                  <a:srgbClr val="FFFFFF"/>
                </a:solidFill>
                <a:ea typeface="+mn-ea"/>
              </a:rPr>
              <a:t>2016</a:t>
            </a:r>
            <a:endParaRPr sz="2250" kern="1200" baseline="-4166">
              <a:solidFill>
                <a:prstClr val="black"/>
              </a:solidFill>
              <a:ea typeface="+mn-ea"/>
            </a:endParaRPr>
          </a:p>
        </p:txBody>
      </p:sp>
      <p:sp>
        <p:nvSpPr>
          <p:cNvPr id="4" name="object 4"/>
          <p:cNvSpPr/>
          <p:nvPr/>
        </p:nvSpPr>
        <p:spPr>
          <a:xfrm>
            <a:off x="2215387" y="950176"/>
            <a:ext cx="5307401" cy="48367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2279339" y="1642231"/>
            <a:ext cx="5300858" cy="777806"/>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4733861" y="1419767"/>
            <a:ext cx="0" cy="200025"/>
          </a:xfrm>
          <a:custGeom>
            <a:avLst/>
            <a:gdLst/>
            <a:ahLst/>
            <a:cxnLst/>
            <a:rect l="l" t="t" r="r" b="b"/>
            <a:pathLst>
              <a:path h="266700">
                <a:moveTo>
                  <a:pt x="0" y="0"/>
                </a:moveTo>
                <a:lnTo>
                  <a:pt x="0" y="266551"/>
                </a:lnTo>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4722067" y="1619683"/>
            <a:ext cx="23813" cy="32861"/>
          </a:xfrm>
          <a:custGeom>
            <a:avLst/>
            <a:gdLst/>
            <a:ahLst/>
            <a:cxnLst/>
            <a:rect l="l" t="t" r="r" b="b"/>
            <a:pathLst>
              <a:path w="31750" h="43815">
                <a:moveTo>
                  <a:pt x="0" y="0"/>
                </a:moveTo>
                <a:lnTo>
                  <a:pt x="15724" y="43224"/>
                </a:lnTo>
                <a:lnTo>
                  <a:pt x="31449" y="0"/>
                </a:lnTo>
                <a:lnTo>
                  <a:pt x="0" y="0"/>
                </a:lnTo>
                <a:close/>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4733861" y="2438093"/>
            <a:ext cx="0" cy="200025"/>
          </a:xfrm>
          <a:custGeom>
            <a:avLst/>
            <a:gdLst/>
            <a:ahLst/>
            <a:cxnLst/>
            <a:rect l="l" t="t" r="r" b="b"/>
            <a:pathLst>
              <a:path h="266700">
                <a:moveTo>
                  <a:pt x="0" y="0"/>
                </a:moveTo>
                <a:lnTo>
                  <a:pt x="0" y="266549"/>
                </a:lnTo>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4722067" y="2638006"/>
            <a:ext cx="23813" cy="32861"/>
          </a:xfrm>
          <a:custGeom>
            <a:avLst/>
            <a:gdLst/>
            <a:ahLst/>
            <a:cxnLst/>
            <a:rect l="l" t="t" r="r" b="b"/>
            <a:pathLst>
              <a:path w="31750" h="43814">
                <a:moveTo>
                  <a:pt x="0" y="0"/>
                </a:moveTo>
                <a:lnTo>
                  <a:pt x="15724" y="43227"/>
                </a:lnTo>
                <a:lnTo>
                  <a:pt x="31449" y="0"/>
                </a:lnTo>
                <a:lnTo>
                  <a:pt x="0" y="0"/>
                </a:lnTo>
                <a:close/>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txBox="1"/>
          <p:nvPr/>
        </p:nvSpPr>
        <p:spPr>
          <a:xfrm>
            <a:off x="4976261" y="1413880"/>
            <a:ext cx="790575" cy="207749"/>
          </a:xfrm>
          <a:prstGeom prst="rect">
            <a:avLst/>
          </a:prstGeom>
        </p:spPr>
        <p:txBody>
          <a:bodyPr vert="horz" wrap="square" lIns="0" tIns="0" rIns="0" bIns="0" rtlCol="0">
            <a:spAutoFit/>
          </a:bodyPr>
          <a:lstStyle/>
          <a:p>
            <a:pPr marL="9525" defTabSz="685800">
              <a:buClrTx/>
              <a:defRPr/>
            </a:pPr>
            <a:r>
              <a:rPr sz="1350" kern="1200" spc="-4" dirty="0">
                <a:solidFill>
                  <a:prstClr val="black"/>
                </a:solidFill>
                <a:ea typeface="+mn-ea"/>
              </a:rPr>
              <a:t>train</a:t>
            </a:r>
            <a:r>
              <a:rPr sz="1350" kern="1200" spc="-49" dirty="0">
                <a:solidFill>
                  <a:prstClr val="black"/>
                </a:solidFill>
                <a:ea typeface="+mn-ea"/>
              </a:rPr>
              <a:t> </a:t>
            </a:r>
            <a:r>
              <a:rPr sz="1350" kern="1200" spc="-4" dirty="0">
                <a:solidFill>
                  <a:prstClr val="black"/>
                </a:solidFill>
                <a:ea typeface="+mn-ea"/>
              </a:rPr>
              <a:t>more</a:t>
            </a:r>
            <a:endParaRPr sz="1350" kern="1200">
              <a:solidFill>
                <a:prstClr val="black"/>
              </a:solidFill>
              <a:ea typeface="+mn-ea"/>
            </a:endParaRPr>
          </a:p>
        </p:txBody>
      </p:sp>
      <p:sp>
        <p:nvSpPr>
          <p:cNvPr id="11" name="object 11"/>
          <p:cNvSpPr txBox="1"/>
          <p:nvPr/>
        </p:nvSpPr>
        <p:spPr>
          <a:xfrm>
            <a:off x="4978883" y="2473881"/>
            <a:ext cx="790575" cy="207749"/>
          </a:xfrm>
          <a:prstGeom prst="rect">
            <a:avLst/>
          </a:prstGeom>
        </p:spPr>
        <p:txBody>
          <a:bodyPr vert="horz" wrap="square" lIns="0" tIns="0" rIns="0" bIns="0" rtlCol="0">
            <a:spAutoFit/>
          </a:bodyPr>
          <a:lstStyle/>
          <a:p>
            <a:pPr marL="9525" defTabSz="685800">
              <a:buClrTx/>
              <a:defRPr/>
            </a:pPr>
            <a:r>
              <a:rPr sz="1350" kern="1200" spc="-4" dirty="0">
                <a:solidFill>
                  <a:prstClr val="black"/>
                </a:solidFill>
                <a:ea typeface="+mn-ea"/>
              </a:rPr>
              <a:t>train</a:t>
            </a:r>
            <a:r>
              <a:rPr sz="1350" kern="1200" spc="-49" dirty="0">
                <a:solidFill>
                  <a:prstClr val="black"/>
                </a:solidFill>
                <a:ea typeface="+mn-ea"/>
              </a:rPr>
              <a:t> </a:t>
            </a:r>
            <a:r>
              <a:rPr sz="1350" kern="1200" spc="-4" dirty="0">
                <a:solidFill>
                  <a:prstClr val="black"/>
                </a:solidFill>
                <a:ea typeface="+mn-ea"/>
              </a:rPr>
              <a:t>more</a:t>
            </a:r>
            <a:endParaRPr sz="1350" kern="1200">
              <a:solidFill>
                <a:prstClr val="black"/>
              </a:solidFill>
              <a:ea typeface="+mn-ea"/>
            </a:endParaRPr>
          </a:p>
        </p:txBody>
      </p:sp>
      <p:sp>
        <p:nvSpPr>
          <p:cNvPr id="12" name="object 12"/>
          <p:cNvSpPr/>
          <p:nvPr/>
        </p:nvSpPr>
        <p:spPr>
          <a:xfrm>
            <a:off x="2289153" y="2724307"/>
            <a:ext cx="5281245" cy="594794"/>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4711511" y="3367851"/>
            <a:ext cx="0" cy="200025"/>
          </a:xfrm>
          <a:custGeom>
            <a:avLst/>
            <a:gdLst/>
            <a:ahLst/>
            <a:cxnLst/>
            <a:rect l="l" t="t" r="r" b="b"/>
            <a:pathLst>
              <a:path h="266700">
                <a:moveTo>
                  <a:pt x="0" y="0"/>
                </a:moveTo>
                <a:lnTo>
                  <a:pt x="0" y="266549"/>
                </a:lnTo>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4699717" y="3567764"/>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595959"/>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2221913" y="3659289"/>
            <a:ext cx="5294314" cy="607866"/>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txBox="1"/>
          <p:nvPr/>
        </p:nvSpPr>
        <p:spPr>
          <a:xfrm>
            <a:off x="5006194" y="3390900"/>
            <a:ext cx="790575" cy="207749"/>
          </a:xfrm>
          <a:prstGeom prst="rect">
            <a:avLst/>
          </a:prstGeom>
        </p:spPr>
        <p:txBody>
          <a:bodyPr vert="horz" wrap="square" lIns="0" tIns="0" rIns="0" bIns="0" rtlCol="0">
            <a:spAutoFit/>
          </a:bodyPr>
          <a:lstStyle/>
          <a:p>
            <a:pPr marL="9525" defTabSz="685800">
              <a:buClrTx/>
              <a:defRPr/>
            </a:pPr>
            <a:r>
              <a:rPr sz="1350" kern="1200" spc="-4" dirty="0">
                <a:solidFill>
                  <a:prstClr val="black"/>
                </a:solidFill>
                <a:ea typeface="+mn-ea"/>
              </a:rPr>
              <a:t>train</a:t>
            </a:r>
            <a:r>
              <a:rPr sz="1350" kern="1200" spc="-49" dirty="0">
                <a:solidFill>
                  <a:prstClr val="black"/>
                </a:solidFill>
                <a:ea typeface="+mn-ea"/>
              </a:rPr>
              <a:t> </a:t>
            </a:r>
            <a:r>
              <a:rPr sz="1350" kern="1200" spc="-4" dirty="0">
                <a:solidFill>
                  <a:prstClr val="black"/>
                </a:solidFill>
                <a:ea typeface="+mn-ea"/>
              </a:rPr>
              <a:t>more</a:t>
            </a:r>
            <a:endParaRPr sz="1350" kern="1200">
              <a:solidFill>
                <a:prstClr val="black"/>
              </a:solidFill>
              <a:ea typeface="+mn-ea"/>
            </a:endParaRPr>
          </a:p>
        </p:txBody>
      </p:sp>
      <p:sp>
        <p:nvSpPr>
          <p:cNvPr id="18" name="object 18"/>
          <p:cNvSpPr txBox="1"/>
          <p:nvPr/>
        </p:nvSpPr>
        <p:spPr>
          <a:xfrm>
            <a:off x="5192338" y="4395647"/>
            <a:ext cx="1035368"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Lecture 10</a:t>
            </a:r>
            <a:r>
              <a:rPr sz="1500" kern="1200" spc="-49" dirty="0">
                <a:solidFill>
                  <a:srgbClr val="FFFFFF"/>
                </a:solidFill>
                <a:ea typeface="+mn-ea"/>
              </a:rPr>
              <a:t> </a:t>
            </a:r>
            <a:r>
              <a:rPr sz="1500" kern="1200" dirty="0">
                <a:solidFill>
                  <a:srgbClr val="FFFFFF"/>
                </a:solidFill>
                <a:ea typeface="+mn-ea"/>
              </a:rPr>
              <a:t>-</a:t>
            </a:r>
            <a:endParaRPr sz="1500" kern="1200">
              <a:solidFill>
                <a:prstClr val="black"/>
              </a:solidFill>
              <a:ea typeface="+mn-ea"/>
            </a:endParaRPr>
          </a:p>
        </p:txBody>
      </p:sp>
      <p:sp>
        <p:nvSpPr>
          <p:cNvPr id="21" name="object 21"/>
          <p:cNvSpPr txBox="1"/>
          <p:nvPr/>
        </p:nvSpPr>
        <p:spPr>
          <a:xfrm>
            <a:off x="6302967" y="4402058"/>
            <a:ext cx="230981"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36</a:t>
            </a:r>
            <a:endParaRPr sz="1500" kern="1200">
              <a:solidFill>
                <a:prstClr val="black"/>
              </a:solidFill>
              <a:ea typeface="+mn-ea"/>
            </a:endParaRPr>
          </a:p>
        </p:txBody>
      </p:sp>
      <p:sp>
        <p:nvSpPr>
          <p:cNvPr id="17" name="object 17"/>
          <p:cNvSpPr txBox="1">
            <a:spLocks noGrp="1"/>
          </p:cNvSpPr>
          <p:nvPr>
            <p:ph type="title"/>
          </p:nvPr>
        </p:nvSpPr>
        <p:spPr>
          <a:xfrm>
            <a:off x="1246743" y="946695"/>
            <a:ext cx="6650513" cy="369720"/>
          </a:xfrm>
          <a:prstGeom prst="rect">
            <a:avLst/>
          </a:prstGeom>
        </p:spPr>
        <p:txBody>
          <a:bodyPr spcFirstLastPara="1" vert="horz" wrap="square" lIns="0" tIns="160404" rIns="0" bIns="0" rtlCol="0" anchor="ctr" anchorCtr="0">
            <a:spAutoFit/>
          </a:bodyPr>
          <a:lstStyle/>
          <a:p>
            <a:pPr marL="117158"/>
            <a:r>
              <a:rPr sz="1350" spc="-4" dirty="0"/>
              <a:t>at</a:t>
            </a:r>
            <a:r>
              <a:rPr sz="1350" spc="-56" dirty="0"/>
              <a:t> </a:t>
            </a:r>
            <a:r>
              <a:rPr sz="1350" spc="-4" dirty="0"/>
              <a:t>first:</a:t>
            </a:r>
            <a:endParaRPr sz="1350"/>
          </a:p>
        </p:txBody>
      </p:sp>
      <p:sp>
        <p:nvSpPr>
          <p:cNvPr id="22" name="TextBox 21"/>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TextBox 2"/>
          <p:cNvSpPr txBox="1"/>
          <p:nvPr/>
        </p:nvSpPr>
        <p:spPr>
          <a:xfrm>
            <a:off x="2110388" y="4668629"/>
            <a:ext cx="4073551" cy="253916"/>
          </a:xfrm>
          <a:prstGeom prst="rect">
            <a:avLst/>
          </a:prstGeom>
          <a:noFill/>
        </p:spPr>
        <p:txBody>
          <a:bodyPr wrap="none" rtlCol="0">
            <a:spAutoFit/>
          </a:bodyPr>
          <a:lstStyle/>
          <a:p>
            <a:r>
              <a:rPr lang="en-US" sz="1050" dirty="0"/>
              <a:t>More info: </a:t>
            </a:r>
            <a:r>
              <a:rPr lang="en-US" sz="1050" dirty="0">
                <a:hlinkClick r:id="rId7"/>
              </a:rPr>
              <a:t>http://karpathy.github.io/2015/05/21/rnn-effectiveness/</a:t>
            </a:r>
            <a:r>
              <a:rPr lang="en-US" sz="1050" dirty="0"/>
              <a:t> </a:t>
            </a:r>
          </a:p>
        </p:txBody>
      </p:sp>
      <p:sp>
        <p:nvSpPr>
          <p:cNvPr id="19" name="Slide Number Placeholder 3">
            <a:extLst>
              <a:ext uri="{FF2B5EF4-FFF2-40B4-BE49-F238E27FC236}">
                <a16:creationId xmlns:a16="http://schemas.microsoft.com/office/drawing/2014/main" id="{B38B1961-9BAE-8619-63EF-E852F4425A4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23</a:t>
            </a:fld>
            <a:endParaRPr lang="en-US" sz="1600">
              <a:solidFill>
                <a:schemeClr val="bg1"/>
              </a:solidFill>
            </a:endParaRPr>
          </a:p>
        </p:txBody>
      </p:sp>
      <p:sp>
        <p:nvSpPr>
          <p:cNvPr id="20" name="Title 1">
            <a:extLst>
              <a:ext uri="{FF2B5EF4-FFF2-40B4-BE49-F238E27FC236}">
                <a16:creationId xmlns:a16="http://schemas.microsoft.com/office/drawing/2014/main" id="{4A599985-4673-705B-DF0E-3B91DC0D556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Generating poetry with RNNS</a:t>
            </a:r>
          </a:p>
        </p:txBody>
      </p:sp>
    </p:spTree>
    <p:extLst>
      <p:ext uri="{BB962C8B-B14F-4D97-AF65-F5344CB8AC3E}">
        <p14:creationId xmlns:p14="http://schemas.microsoft.com/office/powerpoint/2010/main" val="2309863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3000" y="4407589"/>
            <a:ext cx="6858000" cy="269304"/>
          </a:xfrm>
          <a:prstGeom prst="rect">
            <a:avLst/>
          </a:prstGeom>
        </p:spPr>
        <p:txBody>
          <a:bodyPr vert="horz" wrap="square" lIns="0" tIns="38100" rIns="0" bIns="0" rtlCol="0">
            <a:spAutoFit/>
          </a:bodyPr>
          <a:lstStyle/>
          <a:p>
            <a:pPr marL="118110" defTabSz="685800">
              <a:spcBef>
                <a:spcPts val="300"/>
              </a:spcBef>
              <a:buClrTx/>
              <a:tabLst>
                <a:tab pos="4058603" algn="l"/>
                <a:tab pos="5715953" algn="l"/>
              </a:tabLst>
              <a:defRPr/>
            </a:pPr>
            <a:r>
              <a:rPr sz="1350" kern="1200" spc="-4" dirty="0">
                <a:solidFill>
                  <a:srgbClr val="FFFFFF"/>
                </a:solidFill>
                <a:ea typeface="+mn-ea"/>
              </a:rPr>
              <a:t>Fei-Fei Li &amp; Andrej Karpathy &amp;</a:t>
            </a:r>
            <a:r>
              <a:rPr sz="1350" kern="1200" spc="75" dirty="0">
                <a:solidFill>
                  <a:srgbClr val="FFFFFF"/>
                </a:solidFill>
                <a:ea typeface="+mn-ea"/>
              </a:rPr>
              <a:t> </a:t>
            </a:r>
            <a:r>
              <a:rPr sz="1350" kern="1200" spc="-4" dirty="0">
                <a:solidFill>
                  <a:srgbClr val="FFFFFF"/>
                </a:solidFill>
                <a:ea typeface="+mn-ea"/>
              </a:rPr>
              <a:t>Justin</a:t>
            </a:r>
            <a:r>
              <a:rPr sz="1350" kern="1200" spc="8" dirty="0">
                <a:solidFill>
                  <a:srgbClr val="FFFFFF"/>
                </a:solidFill>
                <a:ea typeface="+mn-ea"/>
              </a:rPr>
              <a:t> </a:t>
            </a:r>
            <a:r>
              <a:rPr sz="1350" kern="1200" spc="-4" dirty="0">
                <a:solidFill>
                  <a:srgbClr val="FFFFFF"/>
                </a:solidFill>
                <a:ea typeface="+mn-ea"/>
              </a:rPr>
              <a:t>Johnson	</a:t>
            </a:r>
            <a:r>
              <a:rPr sz="2250" kern="1200" spc="-5" baseline="-4166" dirty="0">
                <a:solidFill>
                  <a:srgbClr val="FFFFFF"/>
                </a:solidFill>
                <a:ea typeface="+mn-ea"/>
              </a:rPr>
              <a:t>Lecture</a:t>
            </a:r>
            <a:r>
              <a:rPr sz="2250" kern="1200" spc="5" baseline="-4166" dirty="0">
                <a:solidFill>
                  <a:srgbClr val="FFFFFF"/>
                </a:solidFill>
                <a:ea typeface="+mn-ea"/>
              </a:rPr>
              <a:t> </a:t>
            </a:r>
            <a:r>
              <a:rPr sz="2250" kern="1200" spc="-5" baseline="-4166" dirty="0">
                <a:solidFill>
                  <a:srgbClr val="FFFFFF"/>
                </a:solidFill>
                <a:ea typeface="+mn-ea"/>
              </a:rPr>
              <a:t>10</a:t>
            </a:r>
            <a:r>
              <a:rPr sz="2250" kern="1200" spc="5" baseline="-4166" dirty="0">
                <a:solidFill>
                  <a:srgbClr val="FFFFFF"/>
                </a:solidFill>
                <a:ea typeface="+mn-ea"/>
              </a:rPr>
              <a:t> </a:t>
            </a:r>
            <a:r>
              <a:rPr sz="2250" kern="1200" baseline="-4166" dirty="0">
                <a:solidFill>
                  <a:srgbClr val="FFFFFF"/>
                </a:solidFill>
                <a:ea typeface="+mn-ea"/>
              </a:rPr>
              <a:t>-	</a:t>
            </a:r>
            <a:r>
              <a:rPr sz="2250" kern="1200" spc="-5" baseline="-4166" dirty="0">
                <a:solidFill>
                  <a:srgbClr val="FFFFFF"/>
                </a:solidFill>
                <a:ea typeface="+mn-ea"/>
              </a:rPr>
              <a:t>8 Feb</a:t>
            </a:r>
            <a:r>
              <a:rPr sz="2250" kern="1200" spc="-78" baseline="-4166" dirty="0">
                <a:solidFill>
                  <a:srgbClr val="FFFFFF"/>
                </a:solidFill>
                <a:ea typeface="+mn-ea"/>
              </a:rPr>
              <a:t> </a:t>
            </a:r>
            <a:r>
              <a:rPr sz="2250" kern="1200" spc="-5" baseline="-4166" dirty="0">
                <a:solidFill>
                  <a:srgbClr val="FFFFFF"/>
                </a:solidFill>
                <a:ea typeface="+mn-ea"/>
              </a:rPr>
              <a:t>2016</a:t>
            </a:r>
            <a:endParaRPr sz="2250" kern="1200" baseline="-4166">
              <a:solidFill>
                <a:prstClr val="black"/>
              </a:solidFill>
              <a:ea typeface="+mn-ea"/>
            </a:endParaRPr>
          </a:p>
        </p:txBody>
      </p:sp>
      <p:sp>
        <p:nvSpPr>
          <p:cNvPr id="4" name="object 4"/>
          <p:cNvSpPr/>
          <p:nvPr/>
        </p:nvSpPr>
        <p:spPr>
          <a:xfrm>
            <a:off x="1544924" y="1026970"/>
            <a:ext cx="3003837" cy="3281412"/>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4599237" y="1026969"/>
            <a:ext cx="3108556" cy="2580614"/>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txBox="1"/>
          <p:nvPr/>
        </p:nvSpPr>
        <p:spPr>
          <a:xfrm>
            <a:off x="5192338" y="4486261"/>
            <a:ext cx="1035368"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Lecture 10</a:t>
            </a:r>
            <a:r>
              <a:rPr sz="1500" kern="1200" spc="-49" dirty="0">
                <a:solidFill>
                  <a:srgbClr val="FFFFFF"/>
                </a:solidFill>
                <a:ea typeface="+mn-ea"/>
              </a:rPr>
              <a:t> </a:t>
            </a:r>
            <a:r>
              <a:rPr sz="1500" kern="1200" dirty="0">
                <a:solidFill>
                  <a:srgbClr val="FFFFFF"/>
                </a:solidFill>
                <a:ea typeface="+mn-ea"/>
              </a:rPr>
              <a:t>-</a:t>
            </a:r>
            <a:endParaRPr sz="1500" kern="1200">
              <a:solidFill>
                <a:prstClr val="black"/>
              </a:solidFill>
              <a:ea typeface="+mn-ea"/>
            </a:endParaRPr>
          </a:p>
        </p:txBody>
      </p:sp>
      <p:sp>
        <p:nvSpPr>
          <p:cNvPr id="9" name="object 9"/>
          <p:cNvSpPr txBox="1"/>
          <p:nvPr/>
        </p:nvSpPr>
        <p:spPr>
          <a:xfrm>
            <a:off x="6302967" y="4492672"/>
            <a:ext cx="230981" cy="205184"/>
          </a:xfrm>
          <a:prstGeom prst="rect">
            <a:avLst/>
          </a:prstGeom>
        </p:spPr>
        <p:txBody>
          <a:bodyPr vert="horz" wrap="square" lIns="0" tIns="0" rIns="0" bIns="0" rtlCol="0">
            <a:spAutoFit/>
          </a:bodyPr>
          <a:lstStyle/>
          <a:p>
            <a:pPr marL="9525" defTabSz="685800">
              <a:lnSpc>
                <a:spcPts val="1590"/>
              </a:lnSpc>
              <a:buClrTx/>
              <a:defRPr/>
            </a:pPr>
            <a:r>
              <a:rPr sz="1500" kern="1200" spc="-4" dirty="0">
                <a:solidFill>
                  <a:srgbClr val="FFFFFF"/>
                </a:solidFill>
                <a:ea typeface="+mn-ea"/>
              </a:rPr>
              <a:t>37</a:t>
            </a:r>
            <a:endParaRPr sz="1500" kern="1200">
              <a:solidFill>
                <a:prstClr val="black"/>
              </a:solidFill>
              <a:ea typeface="+mn-ea"/>
            </a:endParaRPr>
          </a:p>
        </p:txBody>
      </p:sp>
      <p:sp>
        <p:nvSpPr>
          <p:cNvPr id="10" name="TextBox 9"/>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7" name="Slide Number Placeholder 3">
            <a:extLst>
              <a:ext uri="{FF2B5EF4-FFF2-40B4-BE49-F238E27FC236}">
                <a16:creationId xmlns:a16="http://schemas.microsoft.com/office/drawing/2014/main" id="{60A1236F-F8DA-F7AE-CD6C-11918338C17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24</a:t>
            </a:fld>
            <a:endParaRPr lang="en-US" sz="1600">
              <a:solidFill>
                <a:schemeClr val="bg1"/>
              </a:solidFill>
            </a:endParaRPr>
          </a:p>
        </p:txBody>
      </p:sp>
      <p:sp>
        <p:nvSpPr>
          <p:cNvPr id="8" name="Title 1">
            <a:extLst>
              <a:ext uri="{FF2B5EF4-FFF2-40B4-BE49-F238E27FC236}">
                <a16:creationId xmlns:a16="http://schemas.microsoft.com/office/drawing/2014/main" id="{6C64C174-D928-0827-4A1D-E709F726CA11}"/>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Generating poetry with RNNS</a:t>
            </a:r>
          </a:p>
        </p:txBody>
      </p:sp>
    </p:spTree>
    <p:extLst>
      <p:ext uri="{BB962C8B-B14F-4D97-AF65-F5344CB8AC3E}">
        <p14:creationId xmlns:p14="http://schemas.microsoft.com/office/powerpoint/2010/main" val="4031712513"/>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883335" y="1230487"/>
            <a:ext cx="3377316" cy="1925789"/>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txBox="1"/>
          <p:nvPr/>
        </p:nvSpPr>
        <p:spPr>
          <a:xfrm>
            <a:off x="1367344" y="3583726"/>
            <a:ext cx="5923121" cy="769441"/>
          </a:xfrm>
          <a:prstGeom prst="rect">
            <a:avLst/>
          </a:prstGeom>
        </p:spPr>
        <p:txBody>
          <a:bodyPr vert="horz" wrap="square" lIns="0" tIns="0" rIns="0" bIns="0" rtlCol="0">
            <a:spAutoFit/>
          </a:bodyPr>
          <a:lstStyle/>
          <a:p>
            <a:pPr marL="9525" marR="507683">
              <a:lnSpc>
                <a:spcPts val="1238"/>
              </a:lnSpc>
              <a:spcBef>
                <a:spcPts val="49"/>
              </a:spcBef>
              <a:defRPr/>
            </a:pPr>
            <a:r>
              <a:rPr lang="en-US" sz="1050" spc="-4" dirty="0">
                <a:solidFill>
                  <a:schemeClr val="bg2"/>
                </a:solidFill>
              </a:rPr>
              <a:t>CVPR 2015</a:t>
            </a:r>
            <a:r>
              <a:rPr lang="en-US" sz="1050" dirty="0">
                <a:solidFill>
                  <a:sysClr val="windowText" lastClr="000000"/>
                </a:solidFill>
              </a:rPr>
              <a:t>:</a:t>
            </a:r>
          </a:p>
          <a:p>
            <a:pPr marL="9525" marR="507683">
              <a:lnSpc>
                <a:spcPts val="1238"/>
              </a:lnSpc>
              <a:spcBef>
                <a:spcPts val="49"/>
              </a:spcBef>
              <a:defRPr/>
            </a:pPr>
            <a:r>
              <a:rPr sz="1050" spc="-4" dirty="0">
                <a:solidFill>
                  <a:sysClr val="windowText" lastClr="000000"/>
                </a:solidFill>
                <a:ea typeface="+mn-ea"/>
              </a:rPr>
              <a:t>Deep Visual-Semantic Alignments for Generating Image Descriptions, Karpathy and Fei-Fei  Show and Tell: A Neural Image Caption Generator, Vinyals et</a:t>
            </a:r>
            <a:r>
              <a:rPr sz="1050" spc="101" dirty="0">
                <a:solidFill>
                  <a:sysClr val="windowText" lastClr="000000"/>
                </a:solidFill>
                <a:ea typeface="+mn-ea"/>
              </a:rPr>
              <a:t> </a:t>
            </a:r>
            <a:r>
              <a:rPr sz="1050" spc="-4" dirty="0">
                <a:solidFill>
                  <a:sysClr val="windowText" lastClr="000000"/>
                </a:solidFill>
                <a:ea typeface="+mn-ea"/>
              </a:rPr>
              <a:t>al.</a:t>
            </a:r>
            <a:endParaRPr sz="1050" dirty="0">
              <a:solidFill>
                <a:sysClr val="windowText" lastClr="000000"/>
              </a:solidFill>
              <a:ea typeface="+mn-ea"/>
            </a:endParaRPr>
          </a:p>
          <a:p>
            <a:pPr marL="9525" marR="3810" defTabSz="685800">
              <a:lnSpc>
                <a:spcPts val="1238"/>
              </a:lnSpc>
              <a:buClrTx/>
              <a:defRPr/>
            </a:pPr>
            <a:r>
              <a:rPr sz="1050" spc="-4" dirty="0">
                <a:solidFill>
                  <a:sysClr val="windowText" lastClr="000000"/>
                </a:solidFill>
                <a:ea typeface="+mn-ea"/>
              </a:rPr>
              <a:t>Long-term Recurrent Convolutional Networks for Visual Recognition and Description, Donahue et al.  Learning a Recurrent Visual Representation for Image Caption Generation, Chen and</a:t>
            </a:r>
            <a:r>
              <a:rPr sz="1050" spc="191" dirty="0">
                <a:solidFill>
                  <a:sysClr val="windowText" lastClr="000000"/>
                </a:solidFill>
                <a:ea typeface="+mn-ea"/>
              </a:rPr>
              <a:t> </a:t>
            </a:r>
            <a:r>
              <a:rPr sz="1050" spc="-4" dirty="0" err="1">
                <a:solidFill>
                  <a:sysClr val="windowText" lastClr="000000"/>
                </a:solidFill>
                <a:ea typeface="+mn-ea"/>
              </a:rPr>
              <a:t>Zitnick</a:t>
            </a:r>
            <a:endParaRPr lang="en-US" sz="1050" spc="-4" dirty="0">
              <a:solidFill>
                <a:sysClr val="windowText" lastClr="000000"/>
              </a:solidFill>
              <a:ea typeface="+mn-ea"/>
            </a:endParaRPr>
          </a:p>
        </p:txBody>
      </p:sp>
      <p:sp>
        <p:nvSpPr>
          <p:cNvPr id="11" name="TextBox 10"/>
          <p:cNvSpPr txBox="1"/>
          <p:nvPr/>
        </p:nvSpPr>
        <p:spPr>
          <a:xfrm>
            <a:off x="1143000" y="4935751"/>
            <a:ext cx="1627369"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3" name="Slide Number Placeholder 3">
            <a:extLst>
              <a:ext uri="{FF2B5EF4-FFF2-40B4-BE49-F238E27FC236}">
                <a16:creationId xmlns:a16="http://schemas.microsoft.com/office/drawing/2014/main" id="{0547359A-0C02-5E76-1B0C-AAAB7E1D781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25</a:t>
            </a:fld>
            <a:endParaRPr lang="en-US" sz="1600">
              <a:solidFill>
                <a:schemeClr val="bg1"/>
              </a:solidFill>
            </a:endParaRPr>
          </a:p>
        </p:txBody>
      </p:sp>
      <p:sp>
        <p:nvSpPr>
          <p:cNvPr id="6" name="Title 1">
            <a:extLst>
              <a:ext uri="{FF2B5EF4-FFF2-40B4-BE49-F238E27FC236}">
                <a16:creationId xmlns:a16="http://schemas.microsoft.com/office/drawing/2014/main" id="{EB60DCBB-F0E1-85A6-A687-F52D9E82809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009192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245124" y="1211456"/>
            <a:ext cx="3744817" cy="2135337"/>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245124" y="2460020"/>
            <a:ext cx="1493044" cy="706755"/>
          </a:xfrm>
          <a:custGeom>
            <a:avLst/>
            <a:gdLst/>
            <a:ahLst/>
            <a:cxnLst/>
            <a:rect l="l" t="t" r="r" b="b"/>
            <a:pathLst>
              <a:path w="1990725" h="942339">
                <a:moveTo>
                  <a:pt x="0" y="0"/>
                </a:moveTo>
                <a:lnTo>
                  <a:pt x="1990195" y="0"/>
                </a:lnTo>
                <a:lnTo>
                  <a:pt x="1990195" y="942290"/>
                </a:lnTo>
                <a:lnTo>
                  <a:pt x="0" y="942290"/>
                </a:lnTo>
                <a:lnTo>
                  <a:pt x="0" y="0"/>
                </a:lnTo>
                <a:close/>
              </a:path>
            </a:pathLst>
          </a:custGeom>
          <a:ln w="76199">
            <a:solidFill>
              <a:srgbClr val="FF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3865700" y="1263964"/>
            <a:ext cx="2183130" cy="2113121"/>
          </a:xfrm>
          <a:custGeom>
            <a:avLst/>
            <a:gdLst/>
            <a:ahLst/>
            <a:cxnLst/>
            <a:rect l="l" t="t" r="r" b="b"/>
            <a:pathLst>
              <a:path w="2910840" h="2817495">
                <a:moveTo>
                  <a:pt x="0" y="0"/>
                </a:moveTo>
                <a:lnTo>
                  <a:pt x="2910294" y="0"/>
                </a:lnTo>
                <a:lnTo>
                  <a:pt x="2910294" y="2817284"/>
                </a:lnTo>
                <a:lnTo>
                  <a:pt x="0" y="2817284"/>
                </a:lnTo>
                <a:lnTo>
                  <a:pt x="0" y="0"/>
                </a:lnTo>
                <a:close/>
              </a:path>
            </a:pathLst>
          </a:custGeom>
          <a:ln w="76199">
            <a:solidFill>
              <a:srgbClr val="38751C"/>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txBox="1"/>
          <p:nvPr/>
        </p:nvSpPr>
        <p:spPr>
          <a:xfrm>
            <a:off x="1864406" y="3445996"/>
            <a:ext cx="4095274" cy="346249"/>
          </a:xfrm>
          <a:prstGeom prst="rect">
            <a:avLst/>
          </a:prstGeom>
        </p:spPr>
        <p:txBody>
          <a:bodyPr vert="horz" wrap="square" lIns="0" tIns="0" rIns="0" bIns="0" rtlCol="0">
            <a:spAutoFit/>
          </a:bodyPr>
          <a:lstStyle/>
          <a:p>
            <a:pPr marL="9525" defTabSz="685800">
              <a:buClrTx/>
              <a:defRPr/>
            </a:pPr>
            <a:r>
              <a:rPr sz="2250" b="1" spc="-4" dirty="0">
                <a:solidFill>
                  <a:srgbClr val="FF0000"/>
                </a:solidFill>
                <a:ea typeface="+mn-ea"/>
              </a:rPr>
              <a:t>Convolutional Neural</a:t>
            </a:r>
            <a:r>
              <a:rPr sz="2250" b="1" spc="-11" dirty="0">
                <a:solidFill>
                  <a:srgbClr val="FF0000"/>
                </a:solidFill>
                <a:ea typeface="+mn-ea"/>
              </a:rPr>
              <a:t> </a:t>
            </a:r>
            <a:r>
              <a:rPr sz="2250" b="1" spc="-4" dirty="0">
                <a:solidFill>
                  <a:srgbClr val="FF0000"/>
                </a:solidFill>
                <a:ea typeface="+mn-ea"/>
              </a:rPr>
              <a:t>Network</a:t>
            </a:r>
            <a:endParaRPr sz="2250">
              <a:solidFill>
                <a:sysClr val="windowText" lastClr="000000"/>
              </a:solidFill>
              <a:ea typeface="+mn-ea"/>
            </a:endParaRPr>
          </a:p>
        </p:txBody>
      </p:sp>
      <p:sp>
        <p:nvSpPr>
          <p:cNvPr id="8" name="object 8"/>
          <p:cNvSpPr txBox="1">
            <a:spLocks noGrp="1"/>
          </p:cNvSpPr>
          <p:nvPr>
            <p:ph type="title"/>
          </p:nvPr>
        </p:nvSpPr>
        <p:spPr>
          <a:xfrm>
            <a:off x="1246743" y="740745"/>
            <a:ext cx="6650513" cy="463852"/>
          </a:xfrm>
          <a:prstGeom prst="rect">
            <a:avLst/>
          </a:prstGeom>
        </p:spPr>
        <p:txBody>
          <a:bodyPr spcFirstLastPara="1" vert="horz" wrap="square" lIns="0" tIns="116466" rIns="0" bIns="0" rtlCol="0" anchor="ctr" anchorCtr="0">
            <a:spAutoFit/>
          </a:bodyPr>
          <a:lstStyle/>
          <a:p>
            <a:pPr marL="2597468"/>
            <a:r>
              <a:rPr sz="2250" b="1" spc="-4" dirty="0">
                <a:solidFill>
                  <a:srgbClr val="38751C"/>
                </a:solidFill>
              </a:rPr>
              <a:t>Recurrent Neural</a:t>
            </a:r>
            <a:r>
              <a:rPr sz="2250" b="1" spc="-15" dirty="0">
                <a:solidFill>
                  <a:srgbClr val="38751C"/>
                </a:solidFill>
              </a:rPr>
              <a:t> </a:t>
            </a:r>
            <a:r>
              <a:rPr sz="2250" b="1" spc="-4" dirty="0">
                <a:solidFill>
                  <a:srgbClr val="38751C"/>
                </a:solidFill>
              </a:rPr>
              <a:t>Network</a:t>
            </a:r>
            <a:endParaRPr sz="2250"/>
          </a:p>
        </p:txBody>
      </p:sp>
      <p:sp>
        <p:nvSpPr>
          <p:cNvPr id="13" name="TextBox 12"/>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3" name="Slide Number Placeholder 3">
            <a:extLst>
              <a:ext uri="{FF2B5EF4-FFF2-40B4-BE49-F238E27FC236}">
                <a16:creationId xmlns:a16="http://schemas.microsoft.com/office/drawing/2014/main" id="{9E88CF25-46DB-1CA5-3A2A-70E79BFC50B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26</a:t>
            </a:fld>
            <a:endParaRPr lang="en-US" sz="1600">
              <a:solidFill>
                <a:schemeClr val="bg1"/>
              </a:solidFill>
            </a:endParaRPr>
          </a:p>
        </p:txBody>
      </p:sp>
      <p:sp>
        <p:nvSpPr>
          <p:cNvPr id="9" name="Title 1">
            <a:extLst>
              <a:ext uri="{FF2B5EF4-FFF2-40B4-BE49-F238E27FC236}">
                <a16:creationId xmlns:a16="http://schemas.microsoft.com/office/drawing/2014/main" id="{399F9BC6-6C04-DEBD-2617-D30DB30FF4F0}"/>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2017066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45737" y="835988"/>
            <a:ext cx="1414460" cy="1000123"/>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txBox="1">
            <a:spLocks noGrp="1"/>
          </p:cNvSpPr>
          <p:nvPr>
            <p:ph type="title"/>
          </p:nvPr>
        </p:nvSpPr>
        <p:spPr>
          <a:xfrm>
            <a:off x="1246743" y="740744"/>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4" name="TextBox 3"/>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7" name="Slide Number Placeholder 3">
            <a:extLst>
              <a:ext uri="{FF2B5EF4-FFF2-40B4-BE49-F238E27FC236}">
                <a16:creationId xmlns:a16="http://schemas.microsoft.com/office/drawing/2014/main" id="{2806AA1C-5A15-AB8A-F88A-45D9D2B2B27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27</a:t>
            </a:fld>
            <a:endParaRPr lang="en-US" sz="1600">
              <a:solidFill>
                <a:schemeClr val="bg1"/>
              </a:solidFill>
            </a:endParaRPr>
          </a:p>
        </p:txBody>
      </p:sp>
      <p:sp>
        <p:nvSpPr>
          <p:cNvPr id="8" name="Title 1">
            <a:extLst>
              <a:ext uri="{FF2B5EF4-FFF2-40B4-BE49-F238E27FC236}">
                <a16:creationId xmlns:a16="http://schemas.microsoft.com/office/drawing/2014/main" id="{0AB4ABEC-B03C-1969-B635-DA00370AD802}"/>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875808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5" name="Slide Number Placeholder 3">
            <a:extLst>
              <a:ext uri="{FF2B5EF4-FFF2-40B4-BE49-F238E27FC236}">
                <a16:creationId xmlns:a16="http://schemas.microsoft.com/office/drawing/2014/main" id="{05069265-F487-B9CE-03D2-DC864F712ED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28</a:t>
            </a:fld>
            <a:endParaRPr lang="en-US" sz="1600">
              <a:solidFill>
                <a:schemeClr val="bg1"/>
              </a:solidFill>
            </a:endParaRPr>
          </a:p>
        </p:txBody>
      </p:sp>
      <p:sp>
        <p:nvSpPr>
          <p:cNvPr id="4" name="Title 1">
            <a:extLst>
              <a:ext uri="{FF2B5EF4-FFF2-40B4-BE49-F238E27FC236}">
                <a16:creationId xmlns:a16="http://schemas.microsoft.com/office/drawing/2014/main" id="{93CD1516-7E19-4642-687E-59E55AFC690E}"/>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pic>
        <p:nvPicPr>
          <p:cNvPr id="8" name="Picture 7">
            <a:extLst>
              <a:ext uri="{FF2B5EF4-FFF2-40B4-BE49-F238E27FC236}">
                <a16:creationId xmlns:a16="http://schemas.microsoft.com/office/drawing/2014/main" id="{5322B824-441B-EF4E-522B-2E78DAAB2672}"/>
              </a:ext>
            </a:extLst>
          </p:cNvPr>
          <p:cNvPicPr>
            <a:picLocks noChangeAspect="1"/>
          </p:cNvPicPr>
          <p:nvPr/>
        </p:nvPicPr>
        <p:blipFill>
          <a:blip r:embed="rId2"/>
          <a:stretch>
            <a:fillRect/>
          </a:stretch>
        </p:blipFill>
        <p:spPr>
          <a:xfrm>
            <a:off x="1200768" y="897924"/>
            <a:ext cx="4269156" cy="3963797"/>
          </a:xfrm>
          <a:prstGeom prst="rect">
            <a:avLst/>
          </a:prstGeom>
        </p:spPr>
      </p:pic>
    </p:spTree>
    <p:extLst>
      <p:ext uri="{BB962C8B-B14F-4D97-AF65-F5344CB8AC3E}">
        <p14:creationId xmlns:p14="http://schemas.microsoft.com/office/powerpoint/2010/main" val="327825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6" name="Slide Number Placeholder 3">
            <a:extLst>
              <a:ext uri="{FF2B5EF4-FFF2-40B4-BE49-F238E27FC236}">
                <a16:creationId xmlns:a16="http://schemas.microsoft.com/office/drawing/2014/main" id="{E9B59201-18E4-E115-AEAC-3A91ED72CC0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29</a:t>
            </a:fld>
            <a:endParaRPr lang="en-US" sz="1600">
              <a:solidFill>
                <a:schemeClr val="bg1"/>
              </a:solidFill>
            </a:endParaRPr>
          </a:p>
        </p:txBody>
      </p:sp>
      <p:sp>
        <p:nvSpPr>
          <p:cNvPr id="5" name="Title 1">
            <a:extLst>
              <a:ext uri="{FF2B5EF4-FFF2-40B4-BE49-F238E27FC236}">
                <a16:creationId xmlns:a16="http://schemas.microsoft.com/office/drawing/2014/main" id="{A5AB0FC8-82A4-9F2E-CB02-92A3ED1ABA36}"/>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pic>
        <p:nvPicPr>
          <p:cNvPr id="7" name="Picture 6">
            <a:extLst>
              <a:ext uri="{FF2B5EF4-FFF2-40B4-BE49-F238E27FC236}">
                <a16:creationId xmlns:a16="http://schemas.microsoft.com/office/drawing/2014/main" id="{95C83014-B92B-C4DF-B307-1769DFA4ACF7}"/>
              </a:ext>
            </a:extLst>
          </p:cNvPr>
          <p:cNvPicPr>
            <a:picLocks noChangeAspect="1"/>
          </p:cNvPicPr>
          <p:nvPr/>
        </p:nvPicPr>
        <p:blipFill>
          <a:blip r:embed="rId2"/>
          <a:stretch>
            <a:fillRect/>
          </a:stretch>
        </p:blipFill>
        <p:spPr>
          <a:xfrm>
            <a:off x="1200768" y="897924"/>
            <a:ext cx="4269156" cy="3963797"/>
          </a:xfrm>
          <a:prstGeom prst="rect">
            <a:avLst/>
          </a:prstGeom>
        </p:spPr>
      </p:pic>
      <p:sp>
        <p:nvSpPr>
          <p:cNvPr id="3" name="object 3"/>
          <p:cNvSpPr txBox="1"/>
          <p:nvPr/>
        </p:nvSpPr>
        <p:spPr>
          <a:xfrm>
            <a:off x="1064898" y="4551089"/>
            <a:ext cx="842963" cy="384721"/>
          </a:xfrm>
          <a:prstGeom prst="rect">
            <a:avLst/>
          </a:prstGeom>
          <a:solidFill>
            <a:srgbClr val="F4CCCC"/>
          </a:solidFill>
          <a:ln w="19049">
            <a:solidFill>
              <a:srgbClr val="FF0000"/>
            </a:solidFill>
          </a:ln>
        </p:spPr>
        <p:txBody>
          <a:bodyPr vert="horz" wrap="square" lIns="0" tIns="0" rIns="0" bIns="0" rtlCol="0">
            <a:spAutoFit/>
          </a:bodyPr>
          <a:lstStyle/>
          <a:p>
            <a:pPr algn="ctr" defTabSz="685800">
              <a:lnSpc>
                <a:spcPts val="2966"/>
              </a:lnSpc>
              <a:buClrTx/>
              <a:defRPr/>
            </a:pPr>
            <a:r>
              <a:rPr sz="2700" b="1" spc="-4" dirty="0">
                <a:solidFill>
                  <a:srgbClr val="FF0000"/>
                </a:solidFill>
                <a:ea typeface="+mn-ea"/>
              </a:rPr>
              <a:t>X</a:t>
            </a:r>
            <a:endParaRPr sz="2700">
              <a:solidFill>
                <a:sysClr val="windowText" lastClr="000000"/>
              </a:solidFill>
              <a:ea typeface="+mn-ea"/>
            </a:endParaRPr>
          </a:p>
        </p:txBody>
      </p:sp>
    </p:spTree>
    <p:extLst>
      <p:ext uri="{BB962C8B-B14F-4D97-AF65-F5344CB8AC3E}">
        <p14:creationId xmlns:p14="http://schemas.microsoft.com/office/powerpoint/2010/main" val="4093122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8640" y="1536527"/>
            <a:ext cx="4699437" cy="1540145"/>
          </a:xfrm>
          <a:prstGeom prst="rect">
            <a:avLst/>
          </a:prstGeom>
          <a:noFill/>
        </p:spPr>
        <p:txBody>
          <a:bodyPr wrap="square" lIns="62209" tIns="31105" rIns="62209" bIns="31105" rtlCol="0">
            <a:spAutoFit/>
          </a:bodyPr>
          <a:lstStyle/>
          <a:p>
            <a:pPr defTabSz="685800">
              <a:buClrTx/>
              <a:defRPr/>
            </a:pPr>
            <a:r>
              <a:rPr lang="en-US" sz="1200" dirty="0">
                <a:solidFill>
                  <a:sysClr val="windowText" lastClr="000000"/>
                </a:solidFill>
                <a:latin typeface="Helvetica Neue Light"/>
              </a:rPr>
              <a:t>“It was an arresting face, pointed of chin, square of jaw. Her eyes were pale green without a touch of hazel, starred with bristly black lashes and slightly tilted at the ends. Above them, her thick black brows slanted upward, cutting a startling oblique line in her magnolia-white skin–that skin so prized by Southern women and so carefully guarded with bonnets, veils and mittens against hot Georgia suns”  </a:t>
            </a:r>
          </a:p>
          <a:p>
            <a:pPr defTabSz="685800">
              <a:buClrTx/>
              <a:defRPr/>
            </a:pPr>
            <a:endParaRPr lang="en-US" sz="1200" dirty="0">
              <a:solidFill>
                <a:sysClr val="windowText" lastClr="000000"/>
              </a:solidFill>
              <a:latin typeface="Helvetica Neue Light"/>
            </a:endParaRPr>
          </a:p>
          <a:p>
            <a:pPr defTabSz="685800">
              <a:buClrTx/>
              <a:defRPr/>
            </a:pPr>
            <a:r>
              <a:rPr lang="en-US" sz="1200" dirty="0">
                <a:solidFill>
                  <a:sysClr val="windowText" lastClr="000000"/>
                </a:solidFill>
                <a:latin typeface="Helvetica Neue Light"/>
              </a:rPr>
              <a:t>Scarlett O’Hara described in Gone with the Wind</a:t>
            </a:r>
          </a:p>
        </p:txBody>
      </p:sp>
      <p:pic>
        <p:nvPicPr>
          <p:cNvPr id="9" name="Picture 8" descr="scarlett.jpg"/>
          <p:cNvPicPr>
            <a:picLocks noChangeAspect="1"/>
          </p:cNvPicPr>
          <p:nvPr/>
        </p:nvPicPr>
        <p:blipFill>
          <a:blip r:embed="rId3"/>
          <a:stretch>
            <a:fillRect/>
          </a:stretch>
        </p:blipFill>
        <p:spPr>
          <a:xfrm>
            <a:off x="1306080" y="1220121"/>
            <a:ext cx="1658880" cy="2488581"/>
          </a:xfrm>
          <a:prstGeom prst="rect">
            <a:avLst/>
          </a:prstGeom>
          <a:ln w="25400" cmpd="sng">
            <a:solidFill>
              <a:schemeClr val="bg2"/>
            </a:solidFill>
          </a:ln>
          <a:effectLst/>
        </p:spPr>
      </p:pic>
      <p:sp>
        <p:nvSpPr>
          <p:cNvPr id="33" name="TextBox 32"/>
          <p:cNvSpPr txBox="1"/>
          <p:nvPr/>
        </p:nvSpPr>
        <p:spPr>
          <a:xfrm>
            <a:off x="-1808821" y="1541044"/>
            <a:ext cx="184731" cy="300082"/>
          </a:xfrm>
          <a:prstGeom prst="rect">
            <a:avLst/>
          </a:prstGeom>
          <a:noFill/>
        </p:spPr>
        <p:txBody>
          <a:bodyPr wrap="none" rtlCol="0">
            <a:spAutoFit/>
          </a:bodyPr>
          <a:lstStyle/>
          <a:p>
            <a:pPr defTabSz="685800">
              <a:buClrTx/>
              <a:defRPr/>
            </a:pPr>
            <a:endParaRPr lang="en-US" sz="1350" dirty="0">
              <a:solidFill>
                <a:sysClr val="windowText" lastClr="000000"/>
              </a:solidFill>
            </a:endParaRPr>
          </a:p>
        </p:txBody>
      </p:sp>
      <p:sp>
        <p:nvSpPr>
          <p:cNvPr id="3" name="TextBox 2"/>
          <p:cNvSpPr txBox="1"/>
          <p:nvPr/>
        </p:nvSpPr>
        <p:spPr>
          <a:xfrm>
            <a:off x="1149210" y="4935751"/>
            <a:ext cx="777777" cy="230832"/>
          </a:xfrm>
          <a:prstGeom prst="rect">
            <a:avLst/>
          </a:prstGeom>
          <a:noFill/>
        </p:spPr>
        <p:txBody>
          <a:bodyPr wrap="none" rtlCol="0">
            <a:spAutoFit/>
          </a:bodyPr>
          <a:lstStyle/>
          <a:p>
            <a:r>
              <a:rPr lang="en-US" sz="900" dirty="0">
                <a:latin typeface="Calibri" panose="020F0502020204030204" pitchFamily="34" charset="0"/>
              </a:rPr>
              <a:t>Tamara Berg</a:t>
            </a:r>
          </a:p>
        </p:txBody>
      </p:sp>
      <p:sp>
        <p:nvSpPr>
          <p:cNvPr id="4" name="Slide Number Placeholder 3">
            <a:extLst>
              <a:ext uri="{FF2B5EF4-FFF2-40B4-BE49-F238E27FC236}">
                <a16:creationId xmlns:a16="http://schemas.microsoft.com/office/drawing/2014/main" id="{4508C1C9-957B-43B3-53B1-A26A06A0A06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a:t>
            </a:fld>
            <a:endParaRPr lang="en-US" sz="1600">
              <a:solidFill>
                <a:schemeClr val="bg1"/>
              </a:solidFill>
            </a:endParaRPr>
          </a:p>
        </p:txBody>
      </p:sp>
      <p:sp>
        <p:nvSpPr>
          <p:cNvPr id="6" name="Title 1">
            <a:extLst>
              <a:ext uri="{FF2B5EF4-FFF2-40B4-BE49-F238E27FC236}">
                <a16:creationId xmlns:a16="http://schemas.microsoft.com/office/drawing/2014/main" id="{8B643472-7E73-31F4-6599-856EED32B475}"/>
              </a:ext>
            </a:extLst>
          </p:cNvPr>
          <p:cNvSpPr>
            <a:spLocks noGrp="1"/>
          </p:cNvSpPr>
          <p:nvPr>
            <p:ph type="title"/>
          </p:nvPr>
        </p:nvSpPr>
        <p:spPr>
          <a:xfrm>
            <a:off x="457200" y="400050"/>
            <a:ext cx="8229600" cy="742950"/>
          </a:xfrm>
        </p:spPr>
        <p:txBody>
          <a:bodyPr/>
          <a:lstStyle/>
          <a:p>
            <a:r>
              <a:rPr lang="en-US" dirty="0"/>
              <a:t>Motivation: Descriptive Text for Images</a:t>
            </a:r>
          </a:p>
        </p:txBody>
      </p:sp>
    </p:spTree>
    <p:extLst>
      <p:ext uri="{BB962C8B-B14F-4D97-AF65-F5344CB8AC3E}">
        <p14:creationId xmlns:p14="http://schemas.microsoft.com/office/powerpoint/2010/main" val="15326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44111"/>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8412"/>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74405"/>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50806"/>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50806"/>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1392505" y="4290979"/>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txBox="1">
            <a:spLocks noGrp="1"/>
          </p:cNvSpPr>
          <p:nvPr>
            <p:ph type="title"/>
          </p:nvPr>
        </p:nvSpPr>
        <p:spPr>
          <a:xfrm>
            <a:off x="1246743" y="963168"/>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9" name="object 9"/>
          <p:cNvSpPr txBox="1"/>
          <p:nvPr/>
        </p:nvSpPr>
        <p:spPr>
          <a:xfrm>
            <a:off x="3231055" y="3896349"/>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0" name="object 10"/>
          <p:cNvSpPr txBox="1"/>
          <p:nvPr/>
        </p:nvSpPr>
        <p:spPr>
          <a:xfrm>
            <a:off x="3231054" y="4460283"/>
            <a:ext cx="611505" cy="161583"/>
          </a:xfrm>
          <a:prstGeom prst="rect">
            <a:avLst/>
          </a:prstGeom>
        </p:spPr>
        <p:txBody>
          <a:bodyPr vert="horz" wrap="square" lIns="0" tIns="0" rIns="0" bIns="0" rtlCol="0">
            <a:spAutoFit/>
          </a:bodyPr>
          <a:lstStyle/>
          <a:p>
            <a:pPr marL="9525" defTabSz="685800">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11" name="TextBox 10"/>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14" name="Slide Number Placeholder 3">
            <a:extLst>
              <a:ext uri="{FF2B5EF4-FFF2-40B4-BE49-F238E27FC236}">
                <a16:creationId xmlns:a16="http://schemas.microsoft.com/office/drawing/2014/main" id="{E355B89B-F40C-3648-B4E0-8B748A645F8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30</a:t>
            </a:fld>
            <a:endParaRPr lang="en-US" sz="1600">
              <a:solidFill>
                <a:schemeClr val="bg1"/>
              </a:solidFill>
            </a:endParaRPr>
          </a:p>
        </p:txBody>
      </p:sp>
      <p:sp>
        <p:nvSpPr>
          <p:cNvPr id="15" name="Title 1">
            <a:extLst>
              <a:ext uri="{FF2B5EF4-FFF2-40B4-BE49-F238E27FC236}">
                <a16:creationId xmlns:a16="http://schemas.microsoft.com/office/drawing/2014/main" id="{86C0BBCC-29AE-3370-950B-DAD2FE74F24D}"/>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1068212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44111"/>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8412"/>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74405"/>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50806"/>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50806"/>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8399"/>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53563"/>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617845"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p:nvPr/>
        </p:nvSpPr>
        <p:spPr>
          <a:xfrm>
            <a:off x="3594239"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7" name="object 17"/>
          <p:cNvSpPr txBox="1"/>
          <p:nvPr/>
        </p:nvSpPr>
        <p:spPr>
          <a:xfrm>
            <a:off x="3479696"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8" name="object 18"/>
          <p:cNvSpPr/>
          <p:nvPr/>
        </p:nvSpPr>
        <p:spPr>
          <a:xfrm>
            <a:off x="2100666" y="3266350"/>
            <a:ext cx="1209199" cy="950595"/>
          </a:xfrm>
          <a:custGeom>
            <a:avLst/>
            <a:gdLst/>
            <a:ahLst/>
            <a:cxnLst/>
            <a:rect l="l" t="t" r="r" b="b"/>
            <a:pathLst>
              <a:path w="1612264" h="1267460">
                <a:moveTo>
                  <a:pt x="0" y="1267397"/>
                </a:moveTo>
                <a:lnTo>
                  <a:pt x="54072" y="1265861"/>
                </a:lnTo>
                <a:lnTo>
                  <a:pt x="106026" y="1261338"/>
                </a:lnTo>
                <a:lnTo>
                  <a:pt x="155950" y="1253951"/>
                </a:lnTo>
                <a:lnTo>
                  <a:pt x="203933" y="1243825"/>
                </a:lnTo>
                <a:lnTo>
                  <a:pt x="250062" y="1231084"/>
                </a:lnTo>
                <a:lnTo>
                  <a:pt x="294426" y="1215853"/>
                </a:lnTo>
                <a:lnTo>
                  <a:pt x="337113" y="1198257"/>
                </a:lnTo>
                <a:lnTo>
                  <a:pt x="378212" y="1178419"/>
                </a:lnTo>
                <a:lnTo>
                  <a:pt x="417810" y="1156466"/>
                </a:lnTo>
                <a:lnTo>
                  <a:pt x="455996" y="1132520"/>
                </a:lnTo>
                <a:lnTo>
                  <a:pt x="492858" y="1106706"/>
                </a:lnTo>
                <a:lnTo>
                  <a:pt x="528485" y="1079150"/>
                </a:lnTo>
                <a:lnTo>
                  <a:pt x="562964" y="1049975"/>
                </a:lnTo>
                <a:lnTo>
                  <a:pt x="596384" y="1019306"/>
                </a:lnTo>
                <a:lnTo>
                  <a:pt x="628834" y="987267"/>
                </a:lnTo>
                <a:lnTo>
                  <a:pt x="660400" y="953984"/>
                </a:lnTo>
                <a:lnTo>
                  <a:pt x="691173" y="919579"/>
                </a:lnTo>
                <a:lnTo>
                  <a:pt x="721239" y="884179"/>
                </a:lnTo>
                <a:lnTo>
                  <a:pt x="750688" y="847908"/>
                </a:lnTo>
                <a:lnTo>
                  <a:pt x="779607" y="810889"/>
                </a:lnTo>
                <a:lnTo>
                  <a:pt x="808084" y="773248"/>
                </a:lnTo>
                <a:lnTo>
                  <a:pt x="836209" y="735109"/>
                </a:lnTo>
                <a:lnTo>
                  <a:pt x="864069" y="696596"/>
                </a:lnTo>
                <a:lnTo>
                  <a:pt x="891752" y="657834"/>
                </a:lnTo>
                <a:lnTo>
                  <a:pt x="919348" y="618948"/>
                </a:lnTo>
                <a:lnTo>
                  <a:pt x="948094" y="578446"/>
                </a:lnTo>
                <a:lnTo>
                  <a:pt x="976939" y="538084"/>
                </a:lnTo>
                <a:lnTo>
                  <a:pt x="1005985" y="498003"/>
                </a:lnTo>
                <a:lnTo>
                  <a:pt x="1035330" y="458343"/>
                </a:lnTo>
                <a:lnTo>
                  <a:pt x="1065073" y="419246"/>
                </a:lnTo>
                <a:lnTo>
                  <a:pt x="1095316" y="380852"/>
                </a:lnTo>
                <a:lnTo>
                  <a:pt x="1126157" y="343302"/>
                </a:lnTo>
                <a:lnTo>
                  <a:pt x="1157697" y="306738"/>
                </a:lnTo>
                <a:lnTo>
                  <a:pt x="1190034" y="271299"/>
                </a:lnTo>
                <a:lnTo>
                  <a:pt x="1223269" y="237128"/>
                </a:lnTo>
                <a:lnTo>
                  <a:pt x="1257502" y="204364"/>
                </a:lnTo>
                <a:lnTo>
                  <a:pt x="1292832" y="173149"/>
                </a:lnTo>
                <a:lnTo>
                  <a:pt x="1329359" y="143618"/>
                </a:lnTo>
                <a:lnTo>
                  <a:pt x="1367182" y="115919"/>
                </a:lnTo>
                <a:lnTo>
                  <a:pt x="1406400" y="90190"/>
                </a:lnTo>
                <a:lnTo>
                  <a:pt x="1447115" y="66572"/>
                </a:lnTo>
                <a:lnTo>
                  <a:pt x="1489425" y="45203"/>
                </a:lnTo>
                <a:lnTo>
                  <a:pt x="1533431" y="26224"/>
                </a:lnTo>
                <a:lnTo>
                  <a:pt x="1585104" y="7926"/>
                </a:lnTo>
                <a:lnTo>
                  <a:pt x="1608831" y="874"/>
                </a:lnTo>
                <a:lnTo>
                  <a:pt x="1611831" y="24"/>
                </a:lnTo>
                <a:lnTo>
                  <a:pt x="1612006" y="0"/>
                </a:lnTo>
              </a:path>
            </a:pathLst>
          </a:custGeom>
          <a:ln w="38099">
            <a:solidFill>
              <a:srgbClr val="FF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p:nvPr/>
        </p:nvSpPr>
        <p:spPr>
          <a:xfrm>
            <a:off x="3303578" y="3219533"/>
            <a:ext cx="134779" cy="93821"/>
          </a:xfrm>
          <a:custGeom>
            <a:avLst/>
            <a:gdLst/>
            <a:ahLst/>
            <a:cxnLst/>
            <a:rect l="l" t="t" r="r" b="b"/>
            <a:pathLst>
              <a:path w="179705" h="125095">
                <a:moveTo>
                  <a:pt x="16249" y="124824"/>
                </a:moveTo>
                <a:lnTo>
                  <a:pt x="179574" y="40124"/>
                </a:lnTo>
                <a:lnTo>
                  <a:pt x="0" y="0"/>
                </a:lnTo>
                <a:lnTo>
                  <a:pt x="16249" y="124824"/>
                </a:lnTo>
                <a:close/>
              </a:path>
            </a:pathLst>
          </a:custGeom>
          <a:ln w="38099">
            <a:solidFill>
              <a:srgbClr val="FF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0" name="object 20"/>
          <p:cNvSpPr txBox="1"/>
          <p:nvPr/>
        </p:nvSpPr>
        <p:spPr>
          <a:xfrm>
            <a:off x="3231054" y="4460283"/>
            <a:ext cx="611505" cy="161583"/>
          </a:xfrm>
          <a:prstGeom prst="rect">
            <a:avLst/>
          </a:prstGeom>
        </p:spPr>
        <p:txBody>
          <a:bodyPr vert="horz" wrap="square" lIns="0" tIns="0" rIns="0" bIns="0" rtlCol="0">
            <a:spAutoFit/>
          </a:bodyPr>
          <a:lstStyle/>
          <a:p>
            <a:pPr marL="9525" defTabSz="685800">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21" name="object 21"/>
          <p:cNvSpPr txBox="1"/>
          <p:nvPr/>
        </p:nvSpPr>
        <p:spPr>
          <a:xfrm>
            <a:off x="5847476" y="1024291"/>
            <a:ext cx="809625" cy="207749"/>
          </a:xfrm>
          <a:prstGeom prst="rect">
            <a:avLst/>
          </a:prstGeom>
        </p:spPr>
        <p:txBody>
          <a:bodyPr vert="horz" wrap="square" lIns="0" tIns="0" rIns="0" bIns="0" rtlCol="0">
            <a:spAutoFit/>
          </a:bodyPr>
          <a:lstStyle/>
          <a:p>
            <a:pPr marL="9525" defTabSz="685800">
              <a:buClrTx/>
              <a:defRPr/>
            </a:pPr>
            <a:r>
              <a:rPr sz="1350" spc="-4" dirty="0">
                <a:solidFill>
                  <a:srgbClr val="0000FF"/>
                </a:solidFill>
                <a:ea typeface="+mn-ea"/>
              </a:rPr>
              <a:t>test</a:t>
            </a:r>
            <a:r>
              <a:rPr sz="1350" spc="-49" dirty="0">
                <a:solidFill>
                  <a:srgbClr val="0000FF"/>
                </a:solidFill>
                <a:ea typeface="+mn-ea"/>
              </a:rPr>
              <a:t> </a:t>
            </a:r>
            <a:r>
              <a:rPr sz="1350" spc="-4" dirty="0">
                <a:solidFill>
                  <a:srgbClr val="0000FF"/>
                </a:solidFill>
                <a:ea typeface="+mn-ea"/>
              </a:rPr>
              <a:t>image</a:t>
            </a:r>
            <a:endParaRPr sz="1350">
              <a:solidFill>
                <a:sysClr val="windowText" lastClr="000000"/>
              </a:solidFill>
              <a:ea typeface="+mn-ea"/>
            </a:endParaRPr>
          </a:p>
        </p:txBody>
      </p:sp>
      <p:sp>
        <p:nvSpPr>
          <p:cNvPr id="22" name="object 22"/>
          <p:cNvSpPr/>
          <p:nvPr/>
        </p:nvSpPr>
        <p:spPr>
          <a:xfrm>
            <a:off x="1392505" y="4290979"/>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txBox="1"/>
          <p:nvPr/>
        </p:nvSpPr>
        <p:spPr>
          <a:xfrm>
            <a:off x="4272184" y="2556605"/>
            <a:ext cx="2627471" cy="559127"/>
          </a:xfrm>
          <a:prstGeom prst="rect">
            <a:avLst/>
          </a:prstGeom>
        </p:spPr>
        <p:txBody>
          <a:bodyPr vert="horz" wrap="square" lIns="0" tIns="0" rIns="0" bIns="0" rtlCol="0">
            <a:spAutoFit/>
          </a:bodyPr>
          <a:lstStyle/>
          <a:p>
            <a:pPr marL="9525" defTabSz="685800">
              <a:buClrTx/>
              <a:defRPr/>
            </a:pPr>
            <a:r>
              <a:rPr sz="1650" b="1" spc="-4" dirty="0">
                <a:solidFill>
                  <a:sysClr val="windowText" lastClr="000000"/>
                </a:solidFill>
                <a:ea typeface="+mn-ea"/>
              </a:rPr>
              <a:t>before:</a:t>
            </a:r>
            <a:endParaRPr sz="1650" dirty="0">
              <a:solidFill>
                <a:sysClr val="windowText" lastClr="000000"/>
              </a:solidFill>
              <a:ea typeface="+mn-ea"/>
            </a:endParaRPr>
          </a:p>
          <a:p>
            <a:pPr marL="9525" defTabSz="685800">
              <a:spcBef>
                <a:spcPts val="382"/>
              </a:spcBef>
              <a:buClrTx/>
              <a:defRPr/>
            </a:pPr>
            <a:r>
              <a:rPr sz="1650" spc="-4" dirty="0">
                <a:solidFill>
                  <a:srgbClr val="FF0000"/>
                </a:solidFill>
                <a:ea typeface="+mn-ea"/>
              </a:rPr>
              <a:t>h = </a:t>
            </a:r>
            <a:r>
              <a:rPr sz="1650" dirty="0">
                <a:solidFill>
                  <a:srgbClr val="FF0000"/>
                </a:solidFill>
                <a:ea typeface="+mn-ea"/>
              </a:rPr>
              <a:t>tanh(</a:t>
            </a:r>
            <a:r>
              <a:rPr sz="1650" dirty="0">
                <a:solidFill>
                  <a:srgbClr val="38751C"/>
                </a:solidFill>
                <a:ea typeface="+mn-ea"/>
              </a:rPr>
              <a:t>W</a:t>
            </a:r>
            <a:r>
              <a:rPr sz="1650" baseline="-25000" dirty="0">
                <a:solidFill>
                  <a:srgbClr val="38751C"/>
                </a:solidFill>
                <a:ea typeface="+mn-ea"/>
              </a:rPr>
              <a:t>xh</a:t>
            </a:r>
            <a:r>
              <a:rPr sz="1650" dirty="0">
                <a:solidFill>
                  <a:srgbClr val="38751C"/>
                </a:solidFill>
                <a:ea typeface="+mn-ea"/>
              </a:rPr>
              <a:t> </a:t>
            </a:r>
            <a:r>
              <a:rPr sz="1650" spc="-4" dirty="0">
                <a:solidFill>
                  <a:srgbClr val="38751C"/>
                </a:solidFill>
                <a:ea typeface="+mn-ea"/>
              </a:rPr>
              <a:t>* </a:t>
            </a:r>
            <a:r>
              <a:rPr sz="1650" dirty="0">
                <a:solidFill>
                  <a:srgbClr val="38751C"/>
                </a:solidFill>
                <a:ea typeface="+mn-ea"/>
              </a:rPr>
              <a:t>x </a:t>
            </a:r>
            <a:r>
              <a:rPr sz="1650" spc="-4" dirty="0">
                <a:solidFill>
                  <a:srgbClr val="FF0000"/>
                </a:solidFill>
                <a:ea typeface="+mn-ea"/>
              </a:rPr>
              <a:t>+ </a:t>
            </a:r>
            <a:r>
              <a:rPr sz="1650" spc="-4" dirty="0">
                <a:solidFill>
                  <a:srgbClr val="0000FF"/>
                </a:solidFill>
                <a:ea typeface="+mn-ea"/>
              </a:rPr>
              <a:t>W</a:t>
            </a:r>
            <a:r>
              <a:rPr sz="1650" spc="-4" baseline="-25000" dirty="0">
                <a:solidFill>
                  <a:srgbClr val="0000FF"/>
                </a:solidFill>
                <a:ea typeface="+mn-ea"/>
              </a:rPr>
              <a:t>hh</a:t>
            </a:r>
            <a:r>
              <a:rPr sz="1650" spc="-4" dirty="0">
                <a:solidFill>
                  <a:srgbClr val="0000FF"/>
                </a:solidFill>
                <a:ea typeface="+mn-ea"/>
              </a:rPr>
              <a:t> *</a:t>
            </a:r>
            <a:r>
              <a:rPr sz="1650" spc="-53" dirty="0">
                <a:solidFill>
                  <a:srgbClr val="0000FF"/>
                </a:solidFill>
                <a:ea typeface="+mn-ea"/>
              </a:rPr>
              <a:t> </a:t>
            </a:r>
            <a:r>
              <a:rPr sz="1650" dirty="0">
                <a:solidFill>
                  <a:srgbClr val="0000FF"/>
                </a:solidFill>
                <a:ea typeface="+mn-ea"/>
              </a:rPr>
              <a:t>h</a:t>
            </a:r>
            <a:r>
              <a:rPr sz="1650" dirty="0">
                <a:solidFill>
                  <a:srgbClr val="FF0000"/>
                </a:solidFill>
                <a:ea typeface="+mn-ea"/>
              </a:rPr>
              <a:t>)</a:t>
            </a:r>
            <a:endParaRPr sz="1650" dirty="0">
              <a:solidFill>
                <a:sysClr val="windowText" lastClr="000000"/>
              </a:solidFill>
              <a:ea typeface="+mn-ea"/>
            </a:endParaRPr>
          </a:p>
        </p:txBody>
      </p:sp>
      <p:sp>
        <p:nvSpPr>
          <p:cNvPr id="24" name="object 24"/>
          <p:cNvSpPr txBox="1"/>
          <p:nvPr/>
        </p:nvSpPr>
        <p:spPr>
          <a:xfrm>
            <a:off x="4272184" y="3442426"/>
            <a:ext cx="3564731" cy="559127"/>
          </a:xfrm>
          <a:prstGeom prst="rect">
            <a:avLst/>
          </a:prstGeom>
        </p:spPr>
        <p:txBody>
          <a:bodyPr vert="horz" wrap="square" lIns="0" tIns="0" rIns="0" bIns="0" rtlCol="0">
            <a:spAutoFit/>
          </a:bodyPr>
          <a:lstStyle/>
          <a:p>
            <a:pPr marL="9525" defTabSz="685800">
              <a:buClrTx/>
              <a:defRPr/>
            </a:pPr>
            <a:r>
              <a:rPr sz="1650" b="1" spc="-4" dirty="0">
                <a:solidFill>
                  <a:sysClr val="windowText" lastClr="000000"/>
                </a:solidFill>
                <a:ea typeface="+mn-ea"/>
              </a:rPr>
              <a:t>now:</a:t>
            </a:r>
            <a:endParaRPr sz="1650" dirty="0">
              <a:solidFill>
                <a:sysClr val="windowText" lastClr="000000"/>
              </a:solidFill>
              <a:ea typeface="+mn-ea"/>
            </a:endParaRPr>
          </a:p>
          <a:p>
            <a:pPr marL="9525" defTabSz="685800">
              <a:spcBef>
                <a:spcPts val="382"/>
              </a:spcBef>
              <a:buClrTx/>
              <a:defRPr/>
            </a:pPr>
            <a:r>
              <a:rPr sz="1650" spc="-4" dirty="0">
                <a:solidFill>
                  <a:srgbClr val="FF0000"/>
                </a:solidFill>
                <a:ea typeface="+mn-ea"/>
              </a:rPr>
              <a:t>h = </a:t>
            </a:r>
            <a:r>
              <a:rPr sz="1650" dirty="0">
                <a:solidFill>
                  <a:srgbClr val="FF0000"/>
                </a:solidFill>
                <a:ea typeface="+mn-ea"/>
              </a:rPr>
              <a:t>tanh(</a:t>
            </a:r>
            <a:r>
              <a:rPr sz="1650" dirty="0">
                <a:solidFill>
                  <a:srgbClr val="38751C"/>
                </a:solidFill>
                <a:ea typeface="+mn-ea"/>
              </a:rPr>
              <a:t>W</a:t>
            </a:r>
            <a:r>
              <a:rPr sz="1650" baseline="-25000" dirty="0">
                <a:solidFill>
                  <a:srgbClr val="38751C"/>
                </a:solidFill>
                <a:ea typeface="+mn-ea"/>
              </a:rPr>
              <a:t>xh</a:t>
            </a:r>
            <a:r>
              <a:rPr sz="1650" dirty="0">
                <a:solidFill>
                  <a:srgbClr val="38751C"/>
                </a:solidFill>
                <a:ea typeface="+mn-ea"/>
              </a:rPr>
              <a:t> </a:t>
            </a:r>
            <a:r>
              <a:rPr sz="1650" spc="-4" dirty="0">
                <a:solidFill>
                  <a:srgbClr val="38751C"/>
                </a:solidFill>
                <a:ea typeface="+mn-ea"/>
              </a:rPr>
              <a:t>* </a:t>
            </a:r>
            <a:r>
              <a:rPr sz="1650" dirty="0">
                <a:solidFill>
                  <a:srgbClr val="38751C"/>
                </a:solidFill>
                <a:ea typeface="+mn-ea"/>
              </a:rPr>
              <a:t>x </a:t>
            </a:r>
            <a:r>
              <a:rPr sz="1650" spc="-4" dirty="0">
                <a:solidFill>
                  <a:srgbClr val="FF0000"/>
                </a:solidFill>
                <a:ea typeface="+mn-ea"/>
              </a:rPr>
              <a:t>+ </a:t>
            </a:r>
            <a:r>
              <a:rPr sz="1650" spc="-4" dirty="0">
                <a:solidFill>
                  <a:srgbClr val="0000FF"/>
                </a:solidFill>
                <a:ea typeface="+mn-ea"/>
              </a:rPr>
              <a:t>W</a:t>
            </a:r>
            <a:r>
              <a:rPr sz="1650" spc="-4" baseline="-25000" dirty="0">
                <a:solidFill>
                  <a:srgbClr val="0000FF"/>
                </a:solidFill>
                <a:ea typeface="+mn-ea"/>
              </a:rPr>
              <a:t>hh</a:t>
            </a:r>
            <a:r>
              <a:rPr sz="1650" spc="-4" dirty="0">
                <a:solidFill>
                  <a:srgbClr val="0000FF"/>
                </a:solidFill>
                <a:ea typeface="+mn-ea"/>
              </a:rPr>
              <a:t> * h </a:t>
            </a:r>
            <a:r>
              <a:rPr sz="1650" b="1" spc="-4" dirty="0">
                <a:solidFill>
                  <a:srgbClr val="FF00FF"/>
                </a:solidFill>
                <a:ea typeface="+mn-ea"/>
              </a:rPr>
              <a:t>+ W</a:t>
            </a:r>
            <a:r>
              <a:rPr sz="1650" b="1" spc="-4" baseline="-25000" dirty="0">
                <a:solidFill>
                  <a:srgbClr val="FF00FF"/>
                </a:solidFill>
                <a:ea typeface="+mn-ea"/>
              </a:rPr>
              <a:t>ih</a:t>
            </a:r>
            <a:r>
              <a:rPr sz="1650" b="1" spc="-4" dirty="0">
                <a:solidFill>
                  <a:srgbClr val="FF00FF"/>
                </a:solidFill>
                <a:ea typeface="+mn-ea"/>
              </a:rPr>
              <a:t> *</a:t>
            </a:r>
            <a:r>
              <a:rPr sz="1650" b="1" spc="-26" dirty="0">
                <a:solidFill>
                  <a:srgbClr val="FF00FF"/>
                </a:solidFill>
                <a:ea typeface="+mn-ea"/>
              </a:rPr>
              <a:t> </a:t>
            </a:r>
            <a:r>
              <a:rPr lang="en-US" sz="1650" b="1" dirty="0" err="1">
                <a:solidFill>
                  <a:srgbClr val="FF00FF"/>
                </a:solidFill>
              </a:rPr>
              <a:t>im</a:t>
            </a:r>
            <a:r>
              <a:rPr sz="1650" dirty="0">
                <a:solidFill>
                  <a:srgbClr val="FF0000"/>
                </a:solidFill>
                <a:ea typeface="+mn-ea"/>
              </a:rPr>
              <a:t>)</a:t>
            </a:r>
            <a:endParaRPr sz="1650" dirty="0">
              <a:solidFill>
                <a:sysClr val="windowText" lastClr="000000"/>
              </a:solidFill>
              <a:ea typeface="+mn-ea"/>
            </a:endParaRPr>
          </a:p>
        </p:txBody>
      </p:sp>
      <p:sp>
        <p:nvSpPr>
          <p:cNvPr id="25" name="object 25"/>
          <p:cNvSpPr txBox="1"/>
          <p:nvPr/>
        </p:nvSpPr>
        <p:spPr>
          <a:xfrm>
            <a:off x="1689355" y="4289825"/>
            <a:ext cx="265175" cy="276999"/>
          </a:xfrm>
          <a:prstGeom prst="rect">
            <a:avLst/>
          </a:prstGeom>
        </p:spPr>
        <p:txBody>
          <a:bodyPr vert="horz" wrap="square" lIns="0" tIns="0" rIns="0" bIns="0" rtlCol="0">
            <a:spAutoFit/>
          </a:bodyPr>
          <a:lstStyle/>
          <a:p>
            <a:pPr marL="9525" defTabSz="685800">
              <a:buClrTx/>
              <a:defRPr/>
            </a:pPr>
            <a:r>
              <a:rPr lang="en-US" sz="1800" dirty="0" err="1">
                <a:solidFill>
                  <a:sysClr val="windowText" lastClr="000000"/>
                </a:solidFill>
              </a:rPr>
              <a:t>im</a:t>
            </a:r>
            <a:endParaRPr sz="1800" dirty="0">
              <a:solidFill>
                <a:sysClr val="windowText" lastClr="000000"/>
              </a:solidFill>
              <a:ea typeface="+mn-ea"/>
            </a:endParaRPr>
          </a:p>
        </p:txBody>
      </p:sp>
      <p:sp>
        <p:nvSpPr>
          <p:cNvPr id="26" name="object 26"/>
          <p:cNvSpPr txBox="1"/>
          <p:nvPr/>
        </p:nvSpPr>
        <p:spPr>
          <a:xfrm>
            <a:off x="2410531" y="3295207"/>
            <a:ext cx="402908" cy="253916"/>
          </a:xfrm>
          <a:prstGeom prst="rect">
            <a:avLst/>
          </a:prstGeom>
        </p:spPr>
        <p:txBody>
          <a:bodyPr vert="horz" wrap="square" lIns="0" tIns="0" rIns="0" bIns="0" rtlCol="0">
            <a:spAutoFit/>
          </a:bodyPr>
          <a:lstStyle/>
          <a:p>
            <a:pPr marL="9525" defTabSz="685800">
              <a:buClrTx/>
              <a:defRPr/>
            </a:pPr>
            <a:r>
              <a:rPr sz="1650" b="1" spc="-4" dirty="0">
                <a:solidFill>
                  <a:srgbClr val="FF85FF"/>
                </a:solidFill>
                <a:ea typeface="+mn-ea"/>
              </a:rPr>
              <a:t>Wih</a:t>
            </a:r>
            <a:endParaRPr sz="1650" dirty="0">
              <a:solidFill>
                <a:srgbClr val="FF85FF"/>
              </a:solidFill>
              <a:ea typeface="+mn-ea"/>
            </a:endParaRPr>
          </a:p>
        </p:txBody>
      </p:sp>
      <p:sp>
        <p:nvSpPr>
          <p:cNvPr id="27" name="TextBox 26"/>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29" name="object 9"/>
          <p:cNvSpPr txBox="1"/>
          <p:nvPr/>
        </p:nvSpPr>
        <p:spPr>
          <a:xfrm>
            <a:off x="3231055" y="3896349"/>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052685F1-1E27-52D6-7A7B-882D56729F9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31</a:t>
            </a:fld>
            <a:endParaRPr lang="en-US" sz="1600">
              <a:solidFill>
                <a:schemeClr val="bg1"/>
              </a:solidFill>
            </a:endParaRPr>
          </a:p>
        </p:txBody>
      </p:sp>
      <p:sp>
        <p:nvSpPr>
          <p:cNvPr id="14" name="Title 1">
            <a:extLst>
              <a:ext uri="{FF2B5EF4-FFF2-40B4-BE49-F238E27FC236}">
                <a16:creationId xmlns:a16="http://schemas.microsoft.com/office/drawing/2014/main" id="{A05BF1CB-B58E-1CDD-4412-14426382562E}"/>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
        <p:nvSpPr>
          <p:cNvPr id="12" name="Rounded Rectangle 11">
            <a:extLst>
              <a:ext uri="{FF2B5EF4-FFF2-40B4-BE49-F238E27FC236}">
                <a16:creationId xmlns:a16="http://schemas.microsoft.com/office/drawing/2014/main" id="{BB6ED1BC-9722-02DC-D2AF-91C020D9E0CA}"/>
              </a:ext>
            </a:extLst>
          </p:cNvPr>
          <p:cNvSpPr/>
          <p:nvPr/>
        </p:nvSpPr>
        <p:spPr>
          <a:xfrm>
            <a:off x="6829168" y="3618399"/>
            <a:ext cx="863602" cy="52523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6AC22BC6-3265-8280-68DB-5375C56308B6}"/>
              </a:ext>
            </a:extLst>
          </p:cNvPr>
          <p:cNvSpPr/>
          <p:nvPr/>
        </p:nvSpPr>
        <p:spPr>
          <a:xfrm>
            <a:off x="2293715" y="3265640"/>
            <a:ext cx="555661" cy="30807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6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35873"/>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0174"/>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66167"/>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42568"/>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42568"/>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63557"/>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0161"/>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45325"/>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718045"/>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53210"/>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34758"/>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41275"/>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217726"/>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54930"/>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88111"/>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88111"/>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3755995" y="2433546"/>
            <a:ext cx="726758" cy="1686401"/>
          </a:xfrm>
          <a:custGeom>
            <a:avLst/>
            <a:gdLst/>
            <a:ahLst/>
            <a:cxnLst/>
            <a:rect l="l" t="t" r="r" b="b"/>
            <a:pathLst>
              <a:path w="969010" h="2248535">
                <a:moveTo>
                  <a:pt x="0" y="0"/>
                </a:moveTo>
                <a:lnTo>
                  <a:pt x="40380" y="1409"/>
                </a:lnTo>
                <a:lnTo>
                  <a:pt x="80298" y="5583"/>
                </a:lnTo>
                <a:lnTo>
                  <a:pt x="119723" y="12440"/>
                </a:lnTo>
                <a:lnTo>
                  <a:pt x="158627" y="21899"/>
                </a:lnTo>
                <a:lnTo>
                  <a:pt x="196980" y="33878"/>
                </a:lnTo>
                <a:lnTo>
                  <a:pt x="234754" y="48297"/>
                </a:lnTo>
                <a:lnTo>
                  <a:pt x="271919" y="65074"/>
                </a:lnTo>
                <a:lnTo>
                  <a:pt x="308446" y="84128"/>
                </a:lnTo>
                <a:lnTo>
                  <a:pt x="344307" y="105377"/>
                </a:lnTo>
                <a:lnTo>
                  <a:pt x="379472" y="128739"/>
                </a:lnTo>
                <a:lnTo>
                  <a:pt x="413911" y="154135"/>
                </a:lnTo>
                <a:lnTo>
                  <a:pt x="447597" y="181482"/>
                </a:lnTo>
                <a:lnTo>
                  <a:pt x="480500" y="210699"/>
                </a:lnTo>
                <a:lnTo>
                  <a:pt x="512590" y="241705"/>
                </a:lnTo>
                <a:lnTo>
                  <a:pt x="543840" y="274419"/>
                </a:lnTo>
                <a:lnTo>
                  <a:pt x="574219" y="308759"/>
                </a:lnTo>
                <a:lnTo>
                  <a:pt x="603699" y="344643"/>
                </a:lnTo>
                <a:lnTo>
                  <a:pt x="632250" y="381991"/>
                </a:lnTo>
                <a:lnTo>
                  <a:pt x="659843" y="420722"/>
                </a:lnTo>
                <a:lnTo>
                  <a:pt x="686451" y="460753"/>
                </a:lnTo>
                <a:lnTo>
                  <a:pt x="712042" y="502004"/>
                </a:lnTo>
                <a:lnTo>
                  <a:pt x="736589" y="544393"/>
                </a:lnTo>
                <a:lnTo>
                  <a:pt x="760062" y="587840"/>
                </a:lnTo>
                <a:lnTo>
                  <a:pt x="782432" y="632262"/>
                </a:lnTo>
                <a:lnTo>
                  <a:pt x="803670" y="677578"/>
                </a:lnTo>
                <a:lnTo>
                  <a:pt x="823747" y="723708"/>
                </a:lnTo>
                <a:lnTo>
                  <a:pt x="842634" y="770569"/>
                </a:lnTo>
                <a:lnTo>
                  <a:pt x="860302" y="818081"/>
                </a:lnTo>
                <a:lnTo>
                  <a:pt x="876721" y="866162"/>
                </a:lnTo>
                <a:lnTo>
                  <a:pt x="891864" y="914731"/>
                </a:lnTo>
                <a:lnTo>
                  <a:pt x="905699" y="963706"/>
                </a:lnTo>
                <a:lnTo>
                  <a:pt x="918200" y="1013007"/>
                </a:lnTo>
                <a:lnTo>
                  <a:pt x="929336" y="1062551"/>
                </a:lnTo>
                <a:lnTo>
                  <a:pt x="939078" y="1112259"/>
                </a:lnTo>
                <a:lnTo>
                  <a:pt x="947398" y="1162047"/>
                </a:lnTo>
                <a:lnTo>
                  <a:pt x="954852" y="1216502"/>
                </a:lnTo>
                <a:lnTo>
                  <a:pt x="960640" y="1270851"/>
                </a:lnTo>
                <a:lnTo>
                  <a:pt x="964832" y="1324986"/>
                </a:lnTo>
                <a:lnTo>
                  <a:pt x="967500" y="1378801"/>
                </a:lnTo>
                <a:lnTo>
                  <a:pt x="968712" y="1432191"/>
                </a:lnTo>
                <a:lnTo>
                  <a:pt x="968540" y="1485048"/>
                </a:lnTo>
                <a:lnTo>
                  <a:pt x="967055" y="1537267"/>
                </a:lnTo>
                <a:lnTo>
                  <a:pt x="964326" y="1588740"/>
                </a:lnTo>
                <a:lnTo>
                  <a:pt x="960424" y="1639362"/>
                </a:lnTo>
                <a:lnTo>
                  <a:pt x="955420" y="1689027"/>
                </a:lnTo>
                <a:lnTo>
                  <a:pt x="949385" y="1737627"/>
                </a:lnTo>
                <a:lnTo>
                  <a:pt x="942388" y="1785057"/>
                </a:lnTo>
                <a:lnTo>
                  <a:pt x="934500" y="1831210"/>
                </a:lnTo>
                <a:lnTo>
                  <a:pt x="925792" y="1875980"/>
                </a:lnTo>
                <a:lnTo>
                  <a:pt x="916335" y="1919261"/>
                </a:lnTo>
                <a:lnTo>
                  <a:pt x="906198" y="1960946"/>
                </a:lnTo>
                <a:lnTo>
                  <a:pt x="891747" y="2013864"/>
                </a:lnTo>
                <a:lnTo>
                  <a:pt x="876380" y="2063502"/>
                </a:lnTo>
                <a:lnTo>
                  <a:pt x="860267" y="2109608"/>
                </a:lnTo>
                <a:lnTo>
                  <a:pt x="843574" y="2151930"/>
                </a:lnTo>
                <a:lnTo>
                  <a:pt x="826470" y="2190218"/>
                </a:lnTo>
                <a:lnTo>
                  <a:pt x="809123" y="2224220"/>
                </a:lnTo>
                <a:lnTo>
                  <a:pt x="796048" y="2246770"/>
                </a:lnTo>
                <a:lnTo>
                  <a:pt x="794948" y="224852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4303551" y="4102236"/>
            <a:ext cx="64294" cy="60960"/>
          </a:xfrm>
          <a:custGeom>
            <a:avLst/>
            <a:gdLst/>
            <a:ahLst/>
            <a:cxnLst/>
            <a:rect l="l" t="t" r="r" b="b"/>
            <a:pathLst>
              <a:path w="85725" h="81279">
                <a:moveTo>
                  <a:pt x="44074" y="0"/>
                </a:moveTo>
                <a:lnTo>
                  <a:pt x="0" y="80749"/>
                </a:lnTo>
                <a:lnTo>
                  <a:pt x="85674" y="47224"/>
                </a:lnTo>
                <a:lnTo>
                  <a:pt x="44074"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txBox="1"/>
          <p:nvPr/>
        </p:nvSpPr>
        <p:spPr>
          <a:xfrm>
            <a:off x="4592729" y="2912498"/>
            <a:ext cx="819150" cy="276999"/>
          </a:xfrm>
          <a:prstGeom prst="rect">
            <a:avLst/>
          </a:prstGeom>
        </p:spPr>
        <p:txBody>
          <a:bodyPr vert="horz" wrap="square" lIns="0" tIns="0" rIns="0" bIns="0" rtlCol="0">
            <a:spAutoFit/>
          </a:bodyPr>
          <a:lstStyle/>
          <a:p>
            <a:pPr marL="9525" defTabSz="685800">
              <a:buClrTx/>
              <a:defRPr/>
            </a:pPr>
            <a:r>
              <a:rPr sz="1800" spc="-4" dirty="0">
                <a:solidFill>
                  <a:srgbClr val="0000FF"/>
                </a:solidFill>
                <a:ea typeface="+mn-ea"/>
              </a:rPr>
              <a:t>sample!</a:t>
            </a:r>
            <a:endParaRPr sz="1800">
              <a:solidFill>
                <a:sysClr val="windowText" lastClr="000000"/>
              </a:solidFill>
              <a:ea typeface="+mn-ea"/>
            </a:endParaRPr>
          </a:p>
        </p:txBody>
      </p:sp>
      <p:sp>
        <p:nvSpPr>
          <p:cNvPr id="25" name="object 25"/>
          <p:cNvSpPr/>
          <p:nvPr/>
        </p:nvSpPr>
        <p:spPr>
          <a:xfrm>
            <a:off x="1392505" y="4282741"/>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txBox="1"/>
          <p:nvPr/>
        </p:nvSpPr>
        <p:spPr>
          <a:xfrm>
            <a:off x="4026690" y="4137731"/>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28" name="object 28"/>
          <p:cNvSpPr txBox="1"/>
          <p:nvPr/>
        </p:nvSpPr>
        <p:spPr>
          <a:xfrm>
            <a:off x="3231054" y="4467814"/>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29" name="TextBox 28"/>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31" name="object 9"/>
          <p:cNvSpPr txBox="1"/>
          <p:nvPr/>
        </p:nvSpPr>
        <p:spPr>
          <a:xfrm>
            <a:off x="3231055" y="3888111"/>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53325142-3BFB-329E-6DC9-269AADA1538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32</a:t>
            </a:fld>
            <a:endParaRPr lang="en-US" sz="1600">
              <a:solidFill>
                <a:schemeClr val="bg1"/>
              </a:solidFill>
            </a:endParaRPr>
          </a:p>
        </p:txBody>
      </p:sp>
      <p:sp>
        <p:nvSpPr>
          <p:cNvPr id="26" name="Title 1">
            <a:extLst>
              <a:ext uri="{FF2B5EF4-FFF2-40B4-BE49-F238E27FC236}">
                <a16:creationId xmlns:a16="http://schemas.microsoft.com/office/drawing/2014/main" id="{E6E32305-C82D-21AC-D3CF-B7DAE58C5A1B}"/>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419996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35873"/>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0174"/>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66167"/>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42568"/>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42568"/>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63557"/>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0161"/>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45325"/>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718045"/>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53210"/>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34758"/>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41275"/>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217726"/>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54930"/>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88111"/>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88111"/>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1392505" y="4282741"/>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3755882" y="3235987"/>
            <a:ext cx="131445"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p:nvPr/>
        </p:nvSpPr>
        <p:spPr>
          <a:xfrm>
            <a:off x="3887058" y="3212400"/>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5" name="object 25"/>
          <p:cNvSpPr/>
          <p:nvPr/>
        </p:nvSpPr>
        <p:spPr>
          <a:xfrm>
            <a:off x="4110950" y="3610236"/>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6" name="object 26"/>
          <p:cNvSpPr/>
          <p:nvPr/>
        </p:nvSpPr>
        <p:spPr>
          <a:xfrm>
            <a:off x="4087344" y="3545400"/>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p:nvPr/>
        </p:nvSpPr>
        <p:spPr>
          <a:xfrm>
            <a:off x="3972783"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8" name="object 28"/>
          <p:cNvSpPr/>
          <p:nvPr/>
        </p:nvSpPr>
        <p:spPr>
          <a:xfrm>
            <a:off x="3972783" y="2947538"/>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9" name="object 29"/>
          <p:cNvSpPr txBox="1"/>
          <p:nvPr/>
        </p:nvSpPr>
        <p:spPr>
          <a:xfrm>
            <a:off x="4037841" y="3163557"/>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h1</a:t>
            </a:r>
            <a:endParaRPr sz="900">
              <a:solidFill>
                <a:sysClr val="windowText" lastClr="000000"/>
              </a:solidFill>
              <a:ea typeface="+mn-ea"/>
            </a:endParaRPr>
          </a:p>
        </p:txBody>
      </p:sp>
      <p:sp>
        <p:nvSpPr>
          <p:cNvPr id="30" name="object 30"/>
          <p:cNvSpPr/>
          <p:nvPr/>
        </p:nvSpPr>
        <p:spPr>
          <a:xfrm>
            <a:off x="4110950" y="2718045"/>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1" name="object 31"/>
          <p:cNvSpPr/>
          <p:nvPr/>
        </p:nvSpPr>
        <p:spPr>
          <a:xfrm>
            <a:off x="4087344" y="2653210"/>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2" name="object 32"/>
          <p:cNvSpPr txBox="1"/>
          <p:nvPr/>
        </p:nvSpPr>
        <p:spPr>
          <a:xfrm>
            <a:off x="3972783" y="2234758"/>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y1</a:t>
            </a:r>
            <a:endParaRPr sz="900">
              <a:solidFill>
                <a:sysClr val="windowText" lastClr="000000"/>
              </a:solidFill>
              <a:ea typeface="+mn-ea"/>
            </a:endParaRPr>
          </a:p>
        </p:txBody>
      </p:sp>
      <p:sp>
        <p:nvSpPr>
          <p:cNvPr id="34" name="object 34"/>
          <p:cNvSpPr txBox="1"/>
          <p:nvPr/>
        </p:nvSpPr>
        <p:spPr>
          <a:xfrm>
            <a:off x="4026690" y="4137731"/>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35" name="object 35"/>
          <p:cNvSpPr txBox="1"/>
          <p:nvPr/>
        </p:nvSpPr>
        <p:spPr>
          <a:xfrm>
            <a:off x="3231054" y="4467814"/>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36" name="TextBox 35"/>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38" name="object 9"/>
          <p:cNvSpPr txBox="1"/>
          <p:nvPr/>
        </p:nvSpPr>
        <p:spPr>
          <a:xfrm>
            <a:off x="3231055" y="3888111"/>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0597BCEB-47CC-14D8-750E-D2BA1CD11CA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33</a:t>
            </a:fld>
            <a:endParaRPr lang="en-US" sz="1600">
              <a:solidFill>
                <a:schemeClr val="bg1"/>
              </a:solidFill>
            </a:endParaRPr>
          </a:p>
        </p:txBody>
      </p:sp>
      <p:sp>
        <p:nvSpPr>
          <p:cNvPr id="33" name="Title 1">
            <a:extLst>
              <a:ext uri="{FF2B5EF4-FFF2-40B4-BE49-F238E27FC236}">
                <a16:creationId xmlns:a16="http://schemas.microsoft.com/office/drawing/2014/main" id="{ED90A710-7BA3-DCC9-CCDD-F85C6D005454}"/>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860478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44111"/>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8412"/>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74405"/>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50806"/>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50806"/>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8399"/>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53563"/>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49513"/>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225964"/>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63168"/>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1392505" y="4290979"/>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3755882" y="3244225"/>
            <a:ext cx="131445"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p:nvPr/>
        </p:nvSpPr>
        <p:spPr>
          <a:xfrm>
            <a:off x="3887058" y="3220638"/>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5" name="object 25"/>
          <p:cNvSpPr/>
          <p:nvPr/>
        </p:nvSpPr>
        <p:spPr>
          <a:xfrm>
            <a:off x="4110950" y="3618474"/>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6" name="object 26"/>
          <p:cNvSpPr/>
          <p:nvPr/>
        </p:nvSpPr>
        <p:spPr>
          <a:xfrm>
            <a:off x="4087344" y="3553638"/>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p:nvPr/>
        </p:nvSpPr>
        <p:spPr>
          <a:xfrm>
            <a:off x="3972783"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8" name="object 28"/>
          <p:cNvSpPr/>
          <p:nvPr/>
        </p:nvSpPr>
        <p:spPr>
          <a:xfrm>
            <a:off x="3972783"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9" name="object 29"/>
          <p:cNvSpPr txBox="1"/>
          <p:nvPr/>
        </p:nvSpPr>
        <p:spPr>
          <a:xfrm>
            <a:off x="4037841"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h1</a:t>
            </a:r>
            <a:endParaRPr sz="900">
              <a:solidFill>
                <a:sysClr val="windowText" lastClr="000000"/>
              </a:solidFill>
              <a:ea typeface="+mn-ea"/>
            </a:endParaRPr>
          </a:p>
        </p:txBody>
      </p:sp>
      <p:sp>
        <p:nvSpPr>
          <p:cNvPr id="30" name="object 30"/>
          <p:cNvSpPr/>
          <p:nvPr/>
        </p:nvSpPr>
        <p:spPr>
          <a:xfrm>
            <a:off x="4110950"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1" name="object 31"/>
          <p:cNvSpPr/>
          <p:nvPr/>
        </p:nvSpPr>
        <p:spPr>
          <a:xfrm>
            <a:off x="4087344"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2" name="object 32"/>
          <p:cNvSpPr txBox="1"/>
          <p:nvPr/>
        </p:nvSpPr>
        <p:spPr>
          <a:xfrm>
            <a:off x="3972783"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y1</a:t>
            </a:r>
            <a:endParaRPr sz="900">
              <a:solidFill>
                <a:sysClr val="windowText" lastClr="000000"/>
              </a:solidFill>
              <a:ea typeface="+mn-ea"/>
            </a:endParaRPr>
          </a:p>
        </p:txBody>
      </p:sp>
      <p:sp>
        <p:nvSpPr>
          <p:cNvPr id="33" name="object 33"/>
          <p:cNvSpPr/>
          <p:nvPr/>
        </p:nvSpPr>
        <p:spPr>
          <a:xfrm>
            <a:off x="445805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4" name="object 34"/>
          <p:cNvSpPr/>
          <p:nvPr/>
        </p:nvSpPr>
        <p:spPr>
          <a:xfrm>
            <a:off x="445805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5" name="object 35"/>
          <p:cNvSpPr/>
          <p:nvPr/>
        </p:nvSpPr>
        <p:spPr>
          <a:xfrm>
            <a:off x="4249082" y="2441783"/>
            <a:ext cx="749141" cy="1686878"/>
          </a:xfrm>
          <a:custGeom>
            <a:avLst/>
            <a:gdLst/>
            <a:ahLst/>
            <a:cxnLst/>
            <a:rect l="l" t="t" r="r" b="b"/>
            <a:pathLst>
              <a:path w="998854" h="2249170">
                <a:moveTo>
                  <a:pt x="0" y="0"/>
                </a:moveTo>
                <a:lnTo>
                  <a:pt x="41586" y="1409"/>
                </a:lnTo>
                <a:lnTo>
                  <a:pt x="82692" y="5583"/>
                </a:lnTo>
                <a:lnTo>
                  <a:pt x="123287" y="12440"/>
                </a:lnTo>
                <a:lnTo>
                  <a:pt x="163342" y="21899"/>
                </a:lnTo>
                <a:lnTo>
                  <a:pt x="202826" y="33878"/>
                </a:lnTo>
                <a:lnTo>
                  <a:pt x="241711" y="48297"/>
                </a:lnTo>
                <a:lnTo>
                  <a:pt x="279967" y="65074"/>
                </a:lnTo>
                <a:lnTo>
                  <a:pt x="317564" y="84128"/>
                </a:lnTo>
                <a:lnTo>
                  <a:pt x="354474" y="105377"/>
                </a:lnTo>
                <a:lnTo>
                  <a:pt x="390665" y="128739"/>
                </a:lnTo>
                <a:lnTo>
                  <a:pt x="426109" y="154135"/>
                </a:lnTo>
                <a:lnTo>
                  <a:pt x="460776" y="181482"/>
                </a:lnTo>
                <a:lnTo>
                  <a:pt x="494637" y="210699"/>
                </a:lnTo>
                <a:lnTo>
                  <a:pt x="527662" y="241705"/>
                </a:lnTo>
                <a:lnTo>
                  <a:pt x="559821" y="274419"/>
                </a:lnTo>
                <a:lnTo>
                  <a:pt x="591086" y="308759"/>
                </a:lnTo>
                <a:lnTo>
                  <a:pt x="621425" y="344643"/>
                </a:lnTo>
                <a:lnTo>
                  <a:pt x="650810" y="381991"/>
                </a:lnTo>
                <a:lnTo>
                  <a:pt x="679212" y="420722"/>
                </a:lnTo>
                <a:lnTo>
                  <a:pt x="706600" y="460753"/>
                </a:lnTo>
                <a:lnTo>
                  <a:pt x="732945" y="502004"/>
                </a:lnTo>
                <a:lnTo>
                  <a:pt x="758218" y="544393"/>
                </a:lnTo>
                <a:lnTo>
                  <a:pt x="782389" y="587840"/>
                </a:lnTo>
                <a:lnTo>
                  <a:pt x="805428" y="632262"/>
                </a:lnTo>
                <a:lnTo>
                  <a:pt x="827307" y="677578"/>
                </a:lnTo>
                <a:lnTo>
                  <a:pt x="847994" y="723708"/>
                </a:lnTo>
                <a:lnTo>
                  <a:pt x="867461" y="770569"/>
                </a:lnTo>
                <a:lnTo>
                  <a:pt x="885679" y="818081"/>
                </a:lnTo>
                <a:lnTo>
                  <a:pt x="902617" y="866162"/>
                </a:lnTo>
                <a:lnTo>
                  <a:pt x="918246" y="914731"/>
                </a:lnTo>
                <a:lnTo>
                  <a:pt x="932536" y="963706"/>
                </a:lnTo>
                <a:lnTo>
                  <a:pt x="945459" y="1013007"/>
                </a:lnTo>
                <a:lnTo>
                  <a:pt x="956984" y="1062551"/>
                </a:lnTo>
                <a:lnTo>
                  <a:pt x="967081" y="1112259"/>
                </a:lnTo>
                <a:lnTo>
                  <a:pt x="975723" y="1162047"/>
                </a:lnTo>
                <a:lnTo>
                  <a:pt x="983494" y="1216502"/>
                </a:lnTo>
                <a:lnTo>
                  <a:pt x="989559" y="1270851"/>
                </a:lnTo>
                <a:lnTo>
                  <a:pt x="993991" y="1324986"/>
                </a:lnTo>
                <a:lnTo>
                  <a:pt x="996862" y="1378801"/>
                </a:lnTo>
                <a:lnTo>
                  <a:pt x="998245" y="1432191"/>
                </a:lnTo>
                <a:lnTo>
                  <a:pt x="998211" y="1485048"/>
                </a:lnTo>
                <a:lnTo>
                  <a:pt x="996834" y="1537267"/>
                </a:lnTo>
                <a:lnTo>
                  <a:pt x="994185" y="1588740"/>
                </a:lnTo>
                <a:lnTo>
                  <a:pt x="990338" y="1639362"/>
                </a:lnTo>
                <a:lnTo>
                  <a:pt x="985364" y="1689027"/>
                </a:lnTo>
                <a:lnTo>
                  <a:pt x="979336" y="1737627"/>
                </a:lnTo>
                <a:lnTo>
                  <a:pt x="972326" y="1785057"/>
                </a:lnTo>
                <a:lnTo>
                  <a:pt x="964408" y="1831210"/>
                </a:lnTo>
                <a:lnTo>
                  <a:pt x="955653" y="1875980"/>
                </a:lnTo>
                <a:lnTo>
                  <a:pt x="946134" y="1919261"/>
                </a:lnTo>
                <a:lnTo>
                  <a:pt x="935923" y="1960946"/>
                </a:lnTo>
                <a:lnTo>
                  <a:pt x="921364" y="2013864"/>
                </a:lnTo>
                <a:lnTo>
                  <a:pt x="905876" y="2063502"/>
                </a:lnTo>
                <a:lnTo>
                  <a:pt x="889632" y="2109608"/>
                </a:lnTo>
                <a:lnTo>
                  <a:pt x="872802" y="2151930"/>
                </a:lnTo>
                <a:lnTo>
                  <a:pt x="855559" y="2190218"/>
                </a:lnTo>
                <a:lnTo>
                  <a:pt x="838073" y="2224220"/>
                </a:lnTo>
                <a:lnTo>
                  <a:pt x="824898" y="2246770"/>
                </a:lnTo>
                <a:lnTo>
                  <a:pt x="823648" y="2248745"/>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6" name="object 36"/>
          <p:cNvSpPr/>
          <p:nvPr/>
        </p:nvSpPr>
        <p:spPr>
          <a:xfrm>
            <a:off x="4818068" y="4110606"/>
            <a:ext cx="64770" cy="60484"/>
          </a:xfrm>
          <a:custGeom>
            <a:avLst/>
            <a:gdLst/>
            <a:ahLst/>
            <a:cxnLst/>
            <a:rect l="l" t="t" r="r" b="b"/>
            <a:pathLst>
              <a:path w="86360" h="80645">
                <a:moveTo>
                  <a:pt x="44274" y="0"/>
                </a:moveTo>
                <a:lnTo>
                  <a:pt x="0" y="80649"/>
                </a:lnTo>
                <a:lnTo>
                  <a:pt x="85749" y="47324"/>
                </a:lnTo>
                <a:lnTo>
                  <a:pt x="44274"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7" name="object 37"/>
          <p:cNvSpPr txBox="1"/>
          <p:nvPr/>
        </p:nvSpPr>
        <p:spPr>
          <a:xfrm>
            <a:off x="5118365" y="2955354"/>
            <a:ext cx="819150" cy="276999"/>
          </a:xfrm>
          <a:prstGeom prst="rect">
            <a:avLst/>
          </a:prstGeom>
        </p:spPr>
        <p:txBody>
          <a:bodyPr vert="horz" wrap="square" lIns="0" tIns="0" rIns="0" bIns="0" rtlCol="0">
            <a:spAutoFit/>
          </a:bodyPr>
          <a:lstStyle/>
          <a:p>
            <a:pPr marL="9525" defTabSz="685800">
              <a:buClrTx/>
              <a:defRPr/>
            </a:pPr>
            <a:r>
              <a:rPr sz="1800" spc="-4" dirty="0">
                <a:solidFill>
                  <a:srgbClr val="0000FF"/>
                </a:solidFill>
                <a:ea typeface="+mn-ea"/>
              </a:rPr>
              <a:t>sample!</a:t>
            </a:r>
            <a:endParaRPr sz="1800">
              <a:solidFill>
                <a:sysClr val="windowText" lastClr="000000"/>
              </a:solidFill>
              <a:ea typeface="+mn-ea"/>
            </a:endParaRPr>
          </a:p>
        </p:txBody>
      </p:sp>
      <p:sp>
        <p:nvSpPr>
          <p:cNvPr id="39" name="object 39"/>
          <p:cNvSpPr txBox="1"/>
          <p:nvPr/>
        </p:nvSpPr>
        <p:spPr>
          <a:xfrm>
            <a:off x="4026690" y="4145969"/>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40" name="object 40"/>
          <p:cNvSpPr txBox="1"/>
          <p:nvPr/>
        </p:nvSpPr>
        <p:spPr>
          <a:xfrm>
            <a:off x="4574326" y="4145969"/>
            <a:ext cx="111919"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hat</a:t>
            </a:r>
            <a:endParaRPr sz="525">
              <a:solidFill>
                <a:sysClr val="windowText" lastClr="000000"/>
              </a:solidFill>
              <a:ea typeface="+mn-ea"/>
            </a:endParaRPr>
          </a:p>
        </p:txBody>
      </p:sp>
      <p:sp>
        <p:nvSpPr>
          <p:cNvPr id="41" name="object 41"/>
          <p:cNvSpPr txBox="1"/>
          <p:nvPr/>
        </p:nvSpPr>
        <p:spPr>
          <a:xfrm>
            <a:off x="3231054" y="4476052"/>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42" name="TextBox 41"/>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44" name="object 9"/>
          <p:cNvSpPr txBox="1"/>
          <p:nvPr/>
        </p:nvSpPr>
        <p:spPr>
          <a:xfrm>
            <a:off x="3231055" y="3896349"/>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377B4AA0-B599-A54A-DB00-D99D08BE745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34</a:t>
            </a:fld>
            <a:endParaRPr lang="en-US" sz="1600">
              <a:solidFill>
                <a:schemeClr val="bg1"/>
              </a:solidFill>
            </a:endParaRPr>
          </a:p>
        </p:txBody>
      </p:sp>
      <p:sp>
        <p:nvSpPr>
          <p:cNvPr id="38" name="Title 1">
            <a:extLst>
              <a:ext uri="{FF2B5EF4-FFF2-40B4-BE49-F238E27FC236}">
                <a16:creationId xmlns:a16="http://schemas.microsoft.com/office/drawing/2014/main" id="{46D03D56-0D2A-DA07-DFAB-7A1C17F3FC8D}"/>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674565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11160"/>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25461"/>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41454"/>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17855"/>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17855"/>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38844"/>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585448"/>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20612"/>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693332"/>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28497"/>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10045"/>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16562"/>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193013"/>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30217"/>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63398"/>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63398"/>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1392505" y="4258028"/>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3755882" y="3211274"/>
            <a:ext cx="131445"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p:nvPr/>
        </p:nvSpPr>
        <p:spPr>
          <a:xfrm>
            <a:off x="3887058" y="3187687"/>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5" name="object 25"/>
          <p:cNvSpPr/>
          <p:nvPr/>
        </p:nvSpPr>
        <p:spPr>
          <a:xfrm>
            <a:off x="4110950" y="3585523"/>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6" name="object 26"/>
          <p:cNvSpPr/>
          <p:nvPr/>
        </p:nvSpPr>
        <p:spPr>
          <a:xfrm>
            <a:off x="4087344" y="3520687"/>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p:nvPr/>
        </p:nvSpPr>
        <p:spPr>
          <a:xfrm>
            <a:off x="3972783"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8" name="object 28"/>
          <p:cNvSpPr/>
          <p:nvPr/>
        </p:nvSpPr>
        <p:spPr>
          <a:xfrm>
            <a:off x="3972783"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9" name="object 29"/>
          <p:cNvSpPr txBox="1"/>
          <p:nvPr/>
        </p:nvSpPr>
        <p:spPr>
          <a:xfrm>
            <a:off x="4037841" y="3138844"/>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h1</a:t>
            </a:r>
            <a:endParaRPr sz="900">
              <a:solidFill>
                <a:sysClr val="windowText" lastClr="000000"/>
              </a:solidFill>
              <a:ea typeface="+mn-ea"/>
            </a:endParaRPr>
          </a:p>
        </p:txBody>
      </p:sp>
      <p:sp>
        <p:nvSpPr>
          <p:cNvPr id="30" name="object 30"/>
          <p:cNvSpPr/>
          <p:nvPr/>
        </p:nvSpPr>
        <p:spPr>
          <a:xfrm>
            <a:off x="4110950" y="2693332"/>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1" name="object 31"/>
          <p:cNvSpPr/>
          <p:nvPr/>
        </p:nvSpPr>
        <p:spPr>
          <a:xfrm>
            <a:off x="4087344" y="2628497"/>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2" name="object 32"/>
          <p:cNvSpPr txBox="1"/>
          <p:nvPr/>
        </p:nvSpPr>
        <p:spPr>
          <a:xfrm>
            <a:off x="3972783" y="2210045"/>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y1</a:t>
            </a:r>
            <a:endParaRPr sz="900">
              <a:solidFill>
                <a:sysClr val="windowText" lastClr="000000"/>
              </a:solidFill>
              <a:ea typeface="+mn-ea"/>
            </a:endParaRPr>
          </a:p>
        </p:txBody>
      </p:sp>
      <p:sp>
        <p:nvSpPr>
          <p:cNvPr id="33" name="object 33"/>
          <p:cNvSpPr/>
          <p:nvPr/>
        </p:nvSpPr>
        <p:spPr>
          <a:xfrm>
            <a:off x="4458051" y="3863398"/>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4" name="object 34"/>
          <p:cNvSpPr/>
          <p:nvPr/>
        </p:nvSpPr>
        <p:spPr>
          <a:xfrm>
            <a:off x="4458051" y="3863398"/>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5" name="object 35"/>
          <p:cNvSpPr/>
          <p:nvPr/>
        </p:nvSpPr>
        <p:spPr>
          <a:xfrm>
            <a:off x="4249213" y="3211274"/>
            <a:ext cx="130969"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6" name="object 36"/>
          <p:cNvSpPr/>
          <p:nvPr/>
        </p:nvSpPr>
        <p:spPr>
          <a:xfrm>
            <a:off x="4380163" y="3187687"/>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7" name="object 37"/>
          <p:cNvSpPr/>
          <p:nvPr/>
        </p:nvSpPr>
        <p:spPr>
          <a:xfrm>
            <a:off x="4465888"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8" name="object 38"/>
          <p:cNvSpPr/>
          <p:nvPr/>
        </p:nvSpPr>
        <p:spPr>
          <a:xfrm>
            <a:off x="4465888" y="2922825"/>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9" name="object 39"/>
          <p:cNvSpPr txBox="1"/>
          <p:nvPr/>
        </p:nvSpPr>
        <p:spPr>
          <a:xfrm>
            <a:off x="4530937" y="3138844"/>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h2</a:t>
            </a:r>
            <a:endParaRPr sz="900">
              <a:solidFill>
                <a:sysClr val="windowText" lastClr="000000"/>
              </a:solidFill>
              <a:ea typeface="+mn-ea"/>
            </a:endParaRPr>
          </a:p>
        </p:txBody>
      </p:sp>
      <p:sp>
        <p:nvSpPr>
          <p:cNvPr id="40" name="object 40"/>
          <p:cNvSpPr/>
          <p:nvPr/>
        </p:nvSpPr>
        <p:spPr>
          <a:xfrm>
            <a:off x="4604036" y="2693332"/>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1" name="object 41"/>
          <p:cNvSpPr/>
          <p:nvPr/>
        </p:nvSpPr>
        <p:spPr>
          <a:xfrm>
            <a:off x="4580449" y="2628497"/>
            <a:ext cx="47625" cy="65246"/>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2" name="object 42"/>
          <p:cNvSpPr txBox="1"/>
          <p:nvPr/>
        </p:nvSpPr>
        <p:spPr>
          <a:xfrm>
            <a:off x="4465888" y="2210045"/>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y2</a:t>
            </a:r>
            <a:endParaRPr sz="900">
              <a:solidFill>
                <a:sysClr val="windowText" lastClr="000000"/>
              </a:solidFill>
              <a:ea typeface="+mn-ea"/>
            </a:endParaRPr>
          </a:p>
        </p:txBody>
      </p:sp>
      <p:sp>
        <p:nvSpPr>
          <p:cNvPr id="43" name="object 43"/>
          <p:cNvSpPr/>
          <p:nvPr/>
        </p:nvSpPr>
        <p:spPr>
          <a:xfrm>
            <a:off x="4604036" y="3585523"/>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4" name="object 44"/>
          <p:cNvSpPr/>
          <p:nvPr/>
        </p:nvSpPr>
        <p:spPr>
          <a:xfrm>
            <a:off x="4580449" y="3520687"/>
            <a:ext cx="47625" cy="65246"/>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6" name="object 46"/>
          <p:cNvSpPr txBox="1"/>
          <p:nvPr/>
        </p:nvSpPr>
        <p:spPr>
          <a:xfrm>
            <a:off x="4026690" y="4113018"/>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47" name="object 47"/>
          <p:cNvSpPr txBox="1"/>
          <p:nvPr/>
        </p:nvSpPr>
        <p:spPr>
          <a:xfrm>
            <a:off x="4574326" y="4113018"/>
            <a:ext cx="111919"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hat</a:t>
            </a:r>
            <a:endParaRPr sz="525">
              <a:solidFill>
                <a:sysClr val="windowText" lastClr="000000"/>
              </a:solidFill>
              <a:ea typeface="+mn-ea"/>
            </a:endParaRPr>
          </a:p>
        </p:txBody>
      </p:sp>
      <p:sp>
        <p:nvSpPr>
          <p:cNvPr id="48" name="object 48"/>
          <p:cNvSpPr txBox="1"/>
          <p:nvPr/>
        </p:nvSpPr>
        <p:spPr>
          <a:xfrm>
            <a:off x="3231054" y="4443101"/>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49" name="TextBox 48"/>
          <p:cNvSpPr txBox="1"/>
          <p:nvPr/>
        </p:nvSpPr>
        <p:spPr>
          <a:xfrm>
            <a:off x="1143000" y="4935751"/>
            <a:ext cx="946093"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51" name="object 9"/>
          <p:cNvSpPr txBox="1"/>
          <p:nvPr/>
        </p:nvSpPr>
        <p:spPr>
          <a:xfrm>
            <a:off x="3231055" y="3863398"/>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0A6CC17C-76B4-ED29-A815-8351E0D5301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35</a:t>
            </a:fld>
            <a:endParaRPr lang="en-US" sz="1600">
              <a:solidFill>
                <a:schemeClr val="bg1"/>
              </a:solidFill>
            </a:endParaRPr>
          </a:p>
        </p:txBody>
      </p:sp>
      <p:sp>
        <p:nvSpPr>
          <p:cNvPr id="45" name="Title 1">
            <a:extLst>
              <a:ext uri="{FF2B5EF4-FFF2-40B4-BE49-F238E27FC236}">
                <a16:creationId xmlns:a16="http://schemas.microsoft.com/office/drawing/2014/main" id="{9FD89CA4-CF06-D1A2-219C-2BB86921250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432834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51231" y="944111"/>
            <a:ext cx="720861" cy="3700118"/>
          </a:xfrm>
          <a:prstGeom prst="rect">
            <a:avLst/>
          </a:prstGeom>
          <a:blipFill>
            <a:blip r:embed="rId2"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 name="object 3"/>
          <p:cNvSpPr/>
          <p:nvPr/>
        </p:nvSpPr>
        <p:spPr>
          <a:xfrm>
            <a:off x="4345737" y="1058412"/>
            <a:ext cx="1414460" cy="1000123"/>
          </a:xfrm>
          <a:prstGeom prst="rect">
            <a:avLst/>
          </a:prstGeom>
          <a:blipFill>
            <a:blip r:embed="rId3" cstate="print"/>
            <a:stretch>
              <a:fillRect/>
            </a:stretch>
          </a:blip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 name="object 4"/>
          <p:cNvSpPr/>
          <p:nvPr/>
        </p:nvSpPr>
        <p:spPr>
          <a:xfrm>
            <a:off x="2240323" y="1074405"/>
            <a:ext cx="2105978"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5" name="object 5"/>
          <p:cNvSpPr/>
          <p:nvPr/>
        </p:nvSpPr>
        <p:spPr>
          <a:xfrm>
            <a:off x="2175487" y="1050806"/>
            <a:ext cx="65246" cy="47625"/>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6" name="object 6"/>
          <p:cNvSpPr/>
          <p:nvPr/>
        </p:nvSpPr>
        <p:spPr>
          <a:xfrm>
            <a:off x="2175487" y="1050806"/>
            <a:ext cx="65246" cy="47625"/>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7" name="object 7"/>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8" name="object 8"/>
          <p:cNvSpPr/>
          <p:nvPr/>
        </p:nvSpPr>
        <p:spPr>
          <a:xfrm>
            <a:off x="3479696"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9" name="object 9"/>
          <p:cNvSpPr txBox="1"/>
          <p:nvPr/>
        </p:nvSpPr>
        <p:spPr>
          <a:xfrm>
            <a:off x="3544744"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h0</a:t>
            </a:r>
            <a:endParaRPr sz="900">
              <a:solidFill>
                <a:sysClr val="windowText" lastClr="000000"/>
              </a:solidFill>
              <a:ea typeface="+mn-ea"/>
            </a:endParaRPr>
          </a:p>
        </p:txBody>
      </p:sp>
      <p:sp>
        <p:nvSpPr>
          <p:cNvPr id="10" name="object 10"/>
          <p:cNvSpPr/>
          <p:nvPr/>
        </p:nvSpPr>
        <p:spPr>
          <a:xfrm>
            <a:off x="3617845" y="3618399"/>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1" name="object 11"/>
          <p:cNvSpPr/>
          <p:nvPr/>
        </p:nvSpPr>
        <p:spPr>
          <a:xfrm>
            <a:off x="3594239" y="3553563"/>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4" name="object 14"/>
          <p:cNvSpPr/>
          <p:nvPr/>
        </p:nvSpPr>
        <p:spPr>
          <a:xfrm>
            <a:off x="3617845"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5" name="object 15"/>
          <p:cNvSpPr/>
          <p:nvPr/>
        </p:nvSpPr>
        <p:spPr>
          <a:xfrm>
            <a:off x="3594239"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6" name="object 16"/>
          <p:cNvSpPr txBox="1"/>
          <p:nvPr/>
        </p:nvSpPr>
        <p:spPr>
          <a:xfrm>
            <a:off x="3479696"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y0</a:t>
            </a:r>
            <a:endParaRPr sz="900">
              <a:solidFill>
                <a:sysClr val="windowText" lastClr="000000"/>
              </a:solidFill>
              <a:ea typeface="+mn-ea"/>
            </a:endParaRPr>
          </a:p>
        </p:txBody>
      </p:sp>
      <p:sp>
        <p:nvSpPr>
          <p:cNvPr id="17" name="object 17"/>
          <p:cNvSpPr/>
          <p:nvPr/>
        </p:nvSpPr>
        <p:spPr>
          <a:xfrm>
            <a:off x="2100665" y="3249513"/>
            <a:ext cx="1293495" cy="96774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8" name="object 18"/>
          <p:cNvSpPr/>
          <p:nvPr/>
        </p:nvSpPr>
        <p:spPr>
          <a:xfrm>
            <a:off x="3392678" y="3225964"/>
            <a:ext cx="66199" cy="47149"/>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19" name="object 19"/>
          <p:cNvSpPr txBox="1">
            <a:spLocks noGrp="1"/>
          </p:cNvSpPr>
          <p:nvPr>
            <p:ph type="title"/>
          </p:nvPr>
        </p:nvSpPr>
        <p:spPr>
          <a:xfrm>
            <a:off x="1246743" y="963168"/>
            <a:ext cx="6650513" cy="294158"/>
          </a:xfrm>
          <a:prstGeom prst="rect">
            <a:avLst/>
          </a:prstGeom>
        </p:spPr>
        <p:txBody>
          <a:bodyPr spcFirstLastPara="1" vert="horz" wrap="square" lIns="0" tIns="85573" rIns="0" bIns="0" rtlCol="0" anchor="ctr" anchorCtr="0">
            <a:spAutoFit/>
          </a:bodyPr>
          <a:lstStyle/>
          <a:p>
            <a:pPr marL="4610100"/>
            <a:r>
              <a:rPr sz="1350" spc="-4" dirty="0">
                <a:solidFill>
                  <a:srgbClr val="0000FF"/>
                </a:solidFill>
              </a:rPr>
              <a:t>test</a:t>
            </a:r>
            <a:r>
              <a:rPr sz="1350" spc="-49" dirty="0">
                <a:solidFill>
                  <a:srgbClr val="0000FF"/>
                </a:solidFill>
              </a:rPr>
              <a:t> </a:t>
            </a:r>
            <a:r>
              <a:rPr sz="1350" spc="-4" dirty="0">
                <a:solidFill>
                  <a:srgbClr val="0000FF"/>
                </a:solidFill>
              </a:rPr>
              <a:t>image</a:t>
            </a:r>
            <a:endParaRPr sz="1350"/>
          </a:p>
        </p:txBody>
      </p:sp>
      <p:sp>
        <p:nvSpPr>
          <p:cNvPr id="20" name="object 20"/>
          <p:cNvSpPr/>
          <p:nvPr/>
        </p:nvSpPr>
        <p:spPr>
          <a:xfrm>
            <a:off x="394370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1" name="object 21"/>
          <p:cNvSpPr/>
          <p:nvPr/>
        </p:nvSpPr>
        <p:spPr>
          <a:xfrm>
            <a:off x="394370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2" name="object 22"/>
          <p:cNvSpPr/>
          <p:nvPr/>
        </p:nvSpPr>
        <p:spPr>
          <a:xfrm>
            <a:off x="1392505" y="4290979"/>
            <a:ext cx="842963" cy="391478"/>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3" name="object 23"/>
          <p:cNvSpPr/>
          <p:nvPr/>
        </p:nvSpPr>
        <p:spPr>
          <a:xfrm>
            <a:off x="3755882" y="3244225"/>
            <a:ext cx="131445"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4" name="object 24"/>
          <p:cNvSpPr/>
          <p:nvPr/>
        </p:nvSpPr>
        <p:spPr>
          <a:xfrm>
            <a:off x="3887058" y="3220638"/>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5" name="object 25"/>
          <p:cNvSpPr/>
          <p:nvPr/>
        </p:nvSpPr>
        <p:spPr>
          <a:xfrm>
            <a:off x="4110950" y="3618474"/>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6" name="object 26"/>
          <p:cNvSpPr/>
          <p:nvPr/>
        </p:nvSpPr>
        <p:spPr>
          <a:xfrm>
            <a:off x="4087344" y="3553638"/>
            <a:ext cx="47625" cy="65246"/>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7" name="object 27"/>
          <p:cNvSpPr/>
          <p:nvPr/>
        </p:nvSpPr>
        <p:spPr>
          <a:xfrm>
            <a:off x="3972783"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8" name="object 28"/>
          <p:cNvSpPr/>
          <p:nvPr/>
        </p:nvSpPr>
        <p:spPr>
          <a:xfrm>
            <a:off x="3972783"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29" name="object 29"/>
          <p:cNvSpPr txBox="1"/>
          <p:nvPr/>
        </p:nvSpPr>
        <p:spPr>
          <a:xfrm>
            <a:off x="4037841"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h1</a:t>
            </a:r>
            <a:endParaRPr sz="900">
              <a:solidFill>
                <a:sysClr val="windowText" lastClr="000000"/>
              </a:solidFill>
              <a:ea typeface="+mn-ea"/>
            </a:endParaRPr>
          </a:p>
        </p:txBody>
      </p:sp>
      <p:sp>
        <p:nvSpPr>
          <p:cNvPr id="30" name="object 30"/>
          <p:cNvSpPr/>
          <p:nvPr/>
        </p:nvSpPr>
        <p:spPr>
          <a:xfrm>
            <a:off x="4110950"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1" name="object 31"/>
          <p:cNvSpPr/>
          <p:nvPr/>
        </p:nvSpPr>
        <p:spPr>
          <a:xfrm>
            <a:off x="4087344" y="2661448"/>
            <a:ext cx="47625" cy="65246"/>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2" name="object 32"/>
          <p:cNvSpPr txBox="1"/>
          <p:nvPr/>
        </p:nvSpPr>
        <p:spPr>
          <a:xfrm>
            <a:off x="3972783"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y1</a:t>
            </a:r>
            <a:endParaRPr sz="900">
              <a:solidFill>
                <a:sysClr val="windowText" lastClr="000000"/>
              </a:solidFill>
              <a:ea typeface="+mn-ea"/>
            </a:endParaRPr>
          </a:p>
        </p:txBody>
      </p:sp>
      <p:sp>
        <p:nvSpPr>
          <p:cNvPr id="33" name="object 33"/>
          <p:cNvSpPr/>
          <p:nvPr/>
        </p:nvSpPr>
        <p:spPr>
          <a:xfrm>
            <a:off x="445805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4" name="object 34"/>
          <p:cNvSpPr/>
          <p:nvPr/>
        </p:nvSpPr>
        <p:spPr>
          <a:xfrm>
            <a:off x="4458051" y="3896349"/>
            <a:ext cx="344329" cy="577215"/>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5" name="object 35"/>
          <p:cNvSpPr/>
          <p:nvPr/>
        </p:nvSpPr>
        <p:spPr>
          <a:xfrm>
            <a:off x="4249213" y="3244225"/>
            <a:ext cx="130969"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6" name="object 36"/>
          <p:cNvSpPr/>
          <p:nvPr/>
        </p:nvSpPr>
        <p:spPr>
          <a:xfrm>
            <a:off x="4380163" y="3220638"/>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7" name="object 37"/>
          <p:cNvSpPr/>
          <p:nvPr/>
        </p:nvSpPr>
        <p:spPr>
          <a:xfrm>
            <a:off x="4465888"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8" name="object 38"/>
          <p:cNvSpPr/>
          <p:nvPr/>
        </p:nvSpPr>
        <p:spPr>
          <a:xfrm>
            <a:off x="4465888" y="2955776"/>
            <a:ext cx="276701" cy="577215"/>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39" name="object 39"/>
          <p:cNvSpPr txBox="1"/>
          <p:nvPr/>
        </p:nvSpPr>
        <p:spPr>
          <a:xfrm>
            <a:off x="4530937" y="3171795"/>
            <a:ext cx="146209" cy="138499"/>
          </a:xfrm>
          <a:prstGeom prst="rect">
            <a:avLst/>
          </a:prstGeom>
        </p:spPr>
        <p:txBody>
          <a:bodyPr vert="horz" wrap="square" lIns="0" tIns="0" rIns="0" bIns="0" rtlCol="0">
            <a:spAutoFit/>
          </a:bodyPr>
          <a:lstStyle/>
          <a:p>
            <a:pPr marL="9525" defTabSz="685800">
              <a:buClrTx/>
              <a:defRPr/>
            </a:pPr>
            <a:r>
              <a:rPr sz="900" spc="-4" dirty="0">
                <a:solidFill>
                  <a:sysClr val="windowText" lastClr="000000"/>
                </a:solidFill>
                <a:ea typeface="+mn-ea"/>
              </a:rPr>
              <a:t>h2</a:t>
            </a:r>
            <a:endParaRPr sz="900">
              <a:solidFill>
                <a:sysClr val="windowText" lastClr="000000"/>
              </a:solidFill>
              <a:ea typeface="+mn-ea"/>
            </a:endParaRPr>
          </a:p>
        </p:txBody>
      </p:sp>
      <p:sp>
        <p:nvSpPr>
          <p:cNvPr id="40" name="object 40"/>
          <p:cNvSpPr/>
          <p:nvPr/>
        </p:nvSpPr>
        <p:spPr>
          <a:xfrm>
            <a:off x="4604036" y="2726283"/>
            <a:ext cx="0" cy="229553"/>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1" name="object 41"/>
          <p:cNvSpPr/>
          <p:nvPr/>
        </p:nvSpPr>
        <p:spPr>
          <a:xfrm>
            <a:off x="4580449" y="2661448"/>
            <a:ext cx="47625" cy="65246"/>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2" name="object 42"/>
          <p:cNvSpPr txBox="1"/>
          <p:nvPr/>
        </p:nvSpPr>
        <p:spPr>
          <a:xfrm>
            <a:off x="4465888" y="2242996"/>
            <a:ext cx="276701" cy="263598"/>
          </a:xfrm>
          <a:prstGeom prst="rect">
            <a:avLst/>
          </a:prstGeom>
          <a:solidFill>
            <a:srgbClr val="F2F2F2"/>
          </a:solidFill>
          <a:ln w="19049">
            <a:solidFill>
              <a:srgbClr val="666666"/>
            </a:solidFill>
          </a:ln>
        </p:spPr>
        <p:txBody>
          <a:bodyPr vert="horz" wrap="square" lIns="0" tIns="3810" rIns="0" bIns="0" rtlCol="0">
            <a:spAutoFit/>
          </a:bodyPr>
          <a:lstStyle/>
          <a:p>
            <a:pPr defTabSz="685800">
              <a:spcBef>
                <a:spcPts val="30"/>
              </a:spcBef>
              <a:buClrTx/>
              <a:defRPr/>
            </a:pPr>
            <a:endParaRPr sz="788">
              <a:solidFill>
                <a:sysClr val="windowText" lastClr="000000"/>
              </a:solidFill>
              <a:latin typeface="Times New Roman"/>
              <a:ea typeface="+mn-ea"/>
              <a:cs typeface="Times New Roman"/>
            </a:endParaRPr>
          </a:p>
          <a:p>
            <a:pPr marL="70485" defTabSz="685800">
              <a:spcBef>
                <a:spcPts val="4"/>
              </a:spcBef>
              <a:buClrTx/>
              <a:defRPr/>
            </a:pPr>
            <a:r>
              <a:rPr sz="900" dirty="0">
                <a:solidFill>
                  <a:sysClr val="windowText" lastClr="000000"/>
                </a:solidFill>
                <a:ea typeface="+mn-ea"/>
              </a:rPr>
              <a:t>y2</a:t>
            </a:r>
            <a:endParaRPr sz="900">
              <a:solidFill>
                <a:sysClr val="windowText" lastClr="000000"/>
              </a:solidFill>
              <a:ea typeface="+mn-ea"/>
            </a:endParaRPr>
          </a:p>
        </p:txBody>
      </p:sp>
      <p:sp>
        <p:nvSpPr>
          <p:cNvPr id="43" name="object 43"/>
          <p:cNvSpPr/>
          <p:nvPr/>
        </p:nvSpPr>
        <p:spPr>
          <a:xfrm>
            <a:off x="4604036" y="3618474"/>
            <a:ext cx="0" cy="27813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4" name="object 44"/>
          <p:cNvSpPr/>
          <p:nvPr/>
        </p:nvSpPr>
        <p:spPr>
          <a:xfrm>
            <a:off x="4580449" y="3553638"/>
            <a:ext cx="47625" cy="65246"/>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5" name="object 45"/>
          <p:cNvSpPr/>
          <p:nvPr/>
        </p:nvSpPr>
        <p:spPr>
          <a:xfrm>
            <a:off x="4742187" y="2441784"/>
            <a:ext cx="647224" cy="327184"/>
          </a:xfrm>
          <a:custGeom>
            <a:avLst/>
            <a:gdLst/>
            <a:ahLst/>
            <a:cxnLst/>
            <a:rect l="l" t="t" r="r" b="b"/>
            <a:pathLst>
              <a:path w="862964" h="436244">
                <a:moveTo>
                  <a:pt x="0" y="0"/>
                </a:moveTo>
                <a:lnTo>
                  <a:pt x="862473" y="435949"/>
                </a:lnTo>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6" name="object 46"/>
          <p:cNvSpPr/>
          <p:nvPr/>
        </p:nvSpPr>
        <p:spPr>
          <a:xfrm>
            <a:off x="5378410" y="2747669"/>
            <a:ext cx="68580" cy="50483"/>
          </a:xfrm>
          <a:custGeom>
            <a:avLst/>
            <a:gdLst/>
            <a:ahLst/>
            <a:cxnLst/>
            <a:rect l="l" t="t" r="r" b="b"/>
            <a:pathLst>
              <a:path w="91439" h="67310">
                <a:moveTo>
                  <a:pt x="0" y="56174"/>
                </a:moveTo>
                <a:lnTo>
                  <a:pt x="91349" y="67074"/>
                </a:lnTo>
                <a:lnTo>
                  <a:pt x="28374" y="0"/>
                </a:lnTo>
                <a:lnTo>
                  <a:pt x="0" y="56174"/>
                </a:lnTo>
                <a:close/>
              </a:path>
            </a:pathLst>
          </a:custGeom>
          <a:ln w="19049">
            <a:solidFill>
              <a:srgbClr val="0000FF"/>
            </a:solidFill>
          </a:ln>
        </p:spPr>
        <p:txBody>
          <a:bodyPr wrap="square" lIns="0" tIns="0" rIns="0" bIns="0" rtlCol="0"/>
          <a:lstStyle/>
          <a:p>
            <a:pPr defTabSz="685800">
              <a:buClrTx/>
              <a:defRPr/>
            </a:pPr>
            <a:endParaRPr sz="1350">
              <a:solidFill>
                <a:sysClr val="windowText" lastClr="000000"/>
              </a:solidFill>
              <a:latin typeface="Calibri"/>
              <a:ea typeface="+mn-ea"/>
              <a:cs typeface="+mn-cs"/>
            </a:endParaRPr>
          </a:p>
        </p:txBody>
      </p:sp>
      <p:sp>
        <p:nvSpPr>
          <p:cNvPr id="47" name="object 47"/>
          <p:cNvSpPr txBox="1"/>
          <p:nvPr/>
        </p:nvSpPr>
        <p:spPr>
          <a:xfrm>
            <a:off x="5577479" y="2496576"/>
            <a:ext cx="1390650" cy="807913"/>
          </a:xfrm>
          <a:prstGeom prst="rect">
            <a:avLst/>
          </a:prstGeom>
        </p:spPr>
        <p:txBody>
          <a:bodyPr vert="horz" wrap="square" lIns="0" tIns="0" rIns="0" bIns="0" rtlCol="0">
            <a:spAutoFit/>
          </a:bodyPr>
          <a:lstStyle/>
          <a:p>
            <a:pPr marL="9525" defTabSz="685800">
              <a:lnSpc>
                <a:spcPts val="2149"/>
              </a:lnSpc>
              <a:buClrTx/>
              <a:defRPr/>
            </a:pPr>
            <a:r>
              <a:rPr sz="1800" spc="-4" dirty="0">
                <a:solidFill>
                  <a:srgbClr val="0000FF"/>
                </a:solidFill>
                <a:ea typeface="+mn-ea"/>
              </a:rPr>
              <a:t>sample</a:t>
            </a:r>
            <a:endParaRPr sz="1800" dirty="0">
              <a:solidFill>
                <a:sysClr val="windowText" lastClr="000000"/>
              </a:solidFill>
              <a:ea typeface="+mn-ea"/>
            </a:endParaRPr>
          </a:p>
          <a:p>
            <a:pPr marL="9525" defTabSz="685800">
              <a:lnSpc>
                <a:spcPts val="2138"/>
              </a:lnSpc>
              <a:buClrTx/>
              <a:defRPr/>
            </a:pPr>
            <a:r>
              <a:rPr sz="1800" spc="-4" dirty="0">
                <a:solidFill>
                  <a:srgbClr val="0000FF"/>
                </a:solidFill>
                <a:ea typeface="+mn-ea"/>
              </a:rPr>
              <a:t>&lt;END&gt;</a:t>
            </a:r>
            <a:r>
              <a:rPr sz="1800" spc="-53" dirty="0">
                <a:solidFill>
                  <a:srgbClr val="0000FF"/>
                </a:solidFill>
                <a:ea typeface="+mn-ea"/>
              </a:rPr>
              <a:t> </a:t>
            </a:r>
            <a:r>
              <a:rPr sz="1800" spc="-4" dirty="0">
                <a:solidFill>
                  <a:srgbClr val="0000FF"/>
                </a:solidFill>
                <a:ea typeface="+mn-ea"/>
              </a:rPr>
              <a:t>token</a:t>
            </a:r>
            <a:endParaRPr sz="1800" dirty="0">
              <a:solidFill>
                <a:sysClr val="windowText" lastClr="000000"/>
              </a:solidFill>
              <a:ea typeface="+mn-ea"/>
            </a:endParaRPr>
          </a:p>
          <a:p>
            <a:pPr marL="9525" defTabSz="685800">
              <a:lnSpc>
                <a:spcPts val="2149"/>
              </a:lnSpc>
              <a:buClrTx/>
              <a:defRPr/>
            </a:pPr>
            <a:r>
              <a:rPr sz="1800" spc="-4" dirty="0">
                <a:solidFill>
                  <a:srgbClr val="0000FF"/>
                </a:solidFill>
                <a:ea typeface="+mn-ea"/>
              </a:rPr>
              <a:t>=&gt;</a:t>
            </a:r>
            <a:r>
              <a:rPr sz="1800" spc="-56" dirty="0">
                <a:solidFill>
                  <a:srgbClr val="0000FF"/>
                </a:solidFill>
                <a:ea typeface="+mn-ea"/>
              </a:rPr>
              <a:t> </a:t>
            </a:r>
            <a:r>
              <a:rPr sz="1800" spc="-4" dirty="0">
                <a:solidFill>
                  <a:srgbClr val="0000FF"/>
                </a:solidFill>
                <a:ea typeface="+mn-ea"/>
              </a:rPr>
              <a:t>finish.</a:t>
            </a:r>
            <a:endParaRPr sz="1800" dirty="0">
              <a:solidFill>
                <a:sysClr val="windowText" lastClr="000000"/>
              </a:solidFill>
              <a:ea typeface="+mn-ea"/>
            </a:endParaRPr>
          </a:p>
        </p:txBody>
      </p:sp>
      <p:sp>
        <p:nvSpPr>
          <p:cNvPr id="49" name="object 49"/>
          <p:cNvSpPr txBox="1"/>
          <p:nvPr/>
        </p:nvSpPr>
        <p:spPr>
          <a:xfrm>
            <a:off x="4026690" y="4145969"/>
            <a:ext cx="178594"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straw</a:t>
            </a:r>
            <a:endParaRPr sz="525">
              <a:solidFill>
                <a:sysClr val="windowText" lastClr="000000"/>
              </a:solidFill>
              <a:ea typeface="+mn-ea"/>
            </a:endParaRPr>
          </a:p>
        </p:txBody>
      </p:sp>
      <p:sp>
        <p:nvSpPr>
          <p:cNvPr id="50" name="object 50"/>
          <p:cNvSpPr txBox="1"/>
          <p:nvPr/>
        </p:nvSpPr>
        <p:spPr>
          <a:xfrm>
            <a:off x="4574326" y="4145969"/>
            <a:ext cx="111919" cy="76944"/>
          </a:xfrm>
          <a:prstGeom prst="rect">
            <a:avLst/>
          </a:prstGeom>
        </p:spPr>
        <p:txBody>
          <a:bodyPr vert="horz" wrap="square" lIns="0" tIns="0" rIns="0" bIns="0" rtlCol="0">
            <a:spAutoFit/>
          </a:bodyPr>
          <a:lstStyle/>
          <a:p>
            <a:pPr marL="9525" defTabSz="685800">
              <a:lnSpc>
                <a:spcPts val="604"/>
              </a:lnSpc>
              <a:buClrTx/>
              <a:defRPr/>
            </a:pPr>
            <a:r>
              <a:rPr sz="525" spc="-4" dirty="0">
                <a:solidFill>
                  <a:sysClr val="windowText" lastClr="000000"/>
                </a:solidFill>
                <a:ea typeface="+mn-ea"/>
              </a:rPr>
              <a:t>hat</a:t>
            </a:r>
            <a:endParaRPr sz="525">
              <a:solidFill>
                <a:sysClr val="windowText" lastClr="000000"/>
              </a:solidFill>
              <a:ea typeface="+mn-ea"/>
            </a:endParaRPr>
          </a:p>
        </p:txBody>
      </p:sp>
      <p:sp>
        <p:nvSpPr>
          <p:cNvPr id="51" name="object 51"/>
          <p:cNvSpPr txBox="1"/>
          <p:nvPr/>
        </p:nvSpPr>
        <p:spPr>
          <a:xfrm>
            <a:off x="3231054" y="4476052"/>
            <a:ext cx="611505" cy="141064"/>
          </a:xfrm>
          <a:prstGeom prst="rect">
            <a:avLst/>
          </a:prstGeom>
        </p:spPr>
        <p:txBody>
          <a:bodyPr vert="horz" wrap="square" lIns="0" tIns="0" rIns="0" bIns="0" rtlCol="0">
            <a:spAutoFit/>
          </a:bodyPr>
          <a:lstStyle/>
          <a:p>
            <a:pPr marL="9525" defTabSz="685800">
              <a:lnSpc>
                <a:spcPts val="1136"/>
              </a:lnSpc>
              <a:buClrTx/>
              <a:defRPr/>
            </a:pPr>
            <a:r>
              <a:rPr sz="1050" spc="-4" dirty="0">
                <a:solidFill>
                  <a:sysClr val="windowText" lastClr="000000"/>
                </a:solidFill>
                <a:ea typeface="+mn-ea"/>
              </a:rPr>
              <a:t>&lt;START&gt;</a:t>
            </a:r>
            <a:endParaRPr sz="1050">
              <a:solidFill>
                <a:sysClr val="windowText" lastClr="000000"/>
              </a:solidFill>
              <a:ea typeface="+mn-ea"/>
            </a:endParaRPr>
          </a:p>
        </p:txBody>
      </p:sp>
      <p:sp>
        <p:nvSpPr>
          <p:cNvPr id="52" name="TextBox 51"/>
          <p:cNvSpPr txBox="1"/>
          <p:nvPr/>
        </p:nvSpPr>
        <p:spPr>
          <a:xfrm>
            <a:off x="1143000" y="4935751"/>
            <a:ext cx="1627369"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Andrej </a:t>
            </a:r>
            <a:r>
              <a:rPr lang="en-US" sz="900" kern="1200" dirty="0" err="1">
                <a:solidFill>
                  <a:prstClr val="black"/>
                </a:solidFill>
                <a:latin typeface="Calibri"/>
                <a:ea typeface="+mn-ea"/>
                <a:cs typeface="+mn-cs"/>
              </a:rPr>
              <a:t>Karpathy</a:t>
            </a:r>
            <a:endParaRPr lang="en-US" sz="900" kern="1200" dirty="0">
              <a:solidFill>
                <a:prstClr val="black"/>
              </a:solidFill>
              <a:latin typeface="Calibri"/>
              <a:ea typeface="+mn-ea"/>
              <a:cs typeface="+mn-cs"/>
            </a:endParaRPr>
          </a:p>
        </p:txBody>
      </p:sp>
      <p:sp>
        <p:nvSpPr>
          <p:cNvPr id="54" name="TextBox 53"/>
          <p:cNvSpPr txBox="1"/>
          <p:nvPr/>
        </p:nvSpPr>
        <p:spPr>
          <a:xfrm>
            <a:off x="5801708" y="1452135"/>
            <a:ext cx="1983748" cy="646331"/>
          </a:xfrm>
          <a:prstGeom prst="rect">
            <a:avLst/>
          </a:prstGeom>
          <a:noFill/>
        </p:spPr>
        <p:txBody>
          <a:bodyPr wrap="none" rtlCol="0">
            <a:spAutoFit/>
          </a:bodyPr>
          <a:lstStyle/>
          <a:p>
            <a:pPr defTabSz="685800">
              <a:buClrTx/>
              <a:defRPr/>
            </a:pPr>
            <a:r>
              <a:rPr lang="en-US" sz="1800" kern="1200" dirty="0">
                <a:solidFill>
                  <a:prstClr val="black"/>
                </a:solidFill>
                <a:latin typeface="Calibri"/>
                <a:ea typeface="+mn-ea"/>
                <a:cs typeface="+mn-cs"/>
              </a:rPr>
              <a:t>Caption generated:</a:t>
            </a:r>
          </a:p>
          <a:p>
            <a:pPr defTabSz="685800">
              <a:buClrTx/>
              <a:defRPr/>
            </a:pPr>
            <a:r>
              <a:rPr lang="en-US" sz="1800" kern="1200" dirty="0">
                <a:solidFill>
                  <a:prstClr val="black"/>
                </a:solidFill>
                <a:latin typeface="Calibri"/>
                <a:ea typeface="+mn-ea"/>
                <a:cs typeface="+mn-cs"/>
              </a:rPr>
              <a:t>“straw hat”</a:t>
            </a:r>
          </a:p>
        </p:txBody>
      </p:sp>
      <p:sp>
        <p:nvSpPr>
          <p:cNvPr id="55" name="object 9"/>
          <p:cNvSpPr txBox="1"/>
          <p:nvPr/>
        </p:nvSpPr>
        <p:spPr>
          <a:xfrm>
            <a:off x="3231055" y="3896349"/>
            <a:ext cx="563870" cy="321306"/>
          </a:xfrm>
          <a:prstGeom prst="rect">
            <a:avLst/>
          </a:prstGeom>
          <a:solidFill>
            <a:srgbClr val="F2F2F2"/>
          </a:solidFill>
          <a:ln w="19049">
            <a:solidFill>
              <a:srgbClr val="666666"/>
            </a:solidFill>
          </a:ln>
        </p:spPr>
        <p:txBody>
          <a:bodyPr vert="horz" wrap="square" lIns="0" tIns="0" rIns="0" bIns="0" rtlCol="0">
            <a:spAutoFit/>
          </a:bodyPr>
          <a:lstStyle/>
          <a:p>
            <a:pPr defTabSz="685800">
              <a:buClrTx/>
              <a:defRPr/>
            </a:pPr>
            <a:endParaRPr sz="525" dirty="0">
              <a:solidFill>
                <a:sysClr val="windowText" lastClr="000000"/>
              </a:solidFill>
              <a:latin typeface="Times New Roman"/>
              <a:ea typeface="+mn-ea"/>
              <a:cs typeface="Times New Roman"/>
            </a:endParaRPr>
          </a:p>
          <a:p>
            <a:pPr defTabSz="685800">
              <a:spcBef>
                <a:spcPts val="15"/>
              </a:spcBef>
              <a:buClrTx/>
              <a:defRPr/>
            </a:pPr>
            <a:endParaRPr sz="563" dirty="0">
              <a:solidFill>
                <a:sysClr val="windowText" lastClr="000000"/>
              </a:solidFill>
              <a:latin typeface="Times New Roman"/>
              <a:ea typeface="+mn-ea"/>
              <a:cs typeface="Times New Roman"/>
            </a:endParaRPr>
          </a:p>
          <a:p>
            <a:pPr algn="ctr" defTabSz="685800">
              <a:lnSpc>
                <a:spcPts val="623"/>
              </a:lnSpc>
              <a:buClrTx/>
              <a:defRPr/>
            </a:pPr>
            <a:r>
              <a:rPr sz="525" dirty="0">
                <a:solidFill>
                  <a:sysClr val="windowText" lastClr="000000"/>
                </a:solidFill>
                <a:ea typeface="+mn-ea"/>
              </a:rPr>
              <a:t>x0</a:t>
            </a:r>
          </a:p>
          <a:p>
            <a:pPr marL="80486" marR="74771" algn="ctr" defTabSz="685800">
              <a:lnSpc>
                <a:spcPts val="614"/>
              </a:lnSpc>
              <a:spcBef>
                <a:spcPts val="26"/>
              </a:spcBef>
              <a:buClrTx/>
              <a:defRPr/>
            </a:pPr>
            <a:r>
              <a:rPr sz="525" spc="-4" dirty="0">
                <a:solidFill>
                  <a:sysClr val="windowText" lastClr="000000"/>
                </a:solidFill>
                <a:ea typeface="+mn-ea"/>
              </a:rPr>
              <a:t>&lt;START&gt;</a:t>
            </a:r>
            <a:endParaRPr sz="525" dirty="0">
              <a:solidFill>
                <a:sysClr val="windowText" lastClr="000000"/>
              </a:solidFill>
              <a:ea typeface="+mn-ea"/>
            </a:endParaRPr>
          </a:p>
        </p:txBody>
      </p:sp>
      <p:sp>
        <p:nvSpPr>
          <p:cNvPr id="13" name="Slide Number Placeholder 3">
            <a:extLst>
              <a:ext uri="{FF2B5EF4-FFF2-40B4-BE49-F238E27FC236}">
                <a16:creationId xmlns:a16="http://schemas.microsoft.com/office/drawing/2014/main" id="{1614027D-BB4F-CABE-EE9C-B26C0636916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36</a:t>
            </a:fld>
            <a:endParaRPr lang="en-US" sz="1600">
              <a:solidFill>
                <a:schemeClr val="bg1"/>
              </a:solidFill>
            </a:endParaRPr>
          </a:p>
        </p:txBody>
      </p:sp>
      <p:sp>
        <p:nvSpPr>
          <p:cNvPr id="48" name="Title 1">
            <a:extLst>
              <a:ext uri="{FF2B5EF4-FFF2-40B4-BE49-F238E27FC236}">
                <a16:creationId xmlns:a16="http://schemas.microsoft.com/office/drawing/2014/main" id="{C5267A76-8C2E-23DA-B3B4-5D5D1E963727}"/>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24653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1" y="957217"/>
            <a:ext cx="6857986" cy="3817433"/>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3" name="TextBox 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5" name="Slide Number Placeholder 3">
            <a:extLst>
              <a:ext uri="{FF2B5EF4-FFF2-40B4-BE49-F238E27FC236}">
                <a16:creationId xmlns:a16="http://schemas.microsoft.com/office/drawing/2014/main" id="{62DDB35D-4405-3124-8E59-F64F110E002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37</a:t>
            </a:fld>
            <a:endParaRPr lang="en-US" sz="1600">
              <a:solidFill>
                <a:schemeClr val="bg1"/>
              </a:solidFill>
            </a:endParaRPr>
          </a:p>
        </p:txBody>
      </p:sp>
      <p:sp>
        <p:nvSpPr>
          <p:cNvPr id="7" name="Title 1">
            <a:extLst>
              <a:ext uri="{FF2B5EF4-FFF2-40B4-BE49-F238E27FC236}">
                <a16:creationId xmlns:a16="http://schemas.microsoft.com/office/drawing/2014/main" id="{B274AD98-6367-053C-613F-6FB09E5E7B1B}"/>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Image Captioning</a:t>
            </a:r>
          </a:p>
        </p:txBody>
      </p:sp>
    </p:spTree>
    <p:extLst>
      <p:ext uri="{BB962C8B-B14F-4D97-AF65-F5344CB8AC3E}">
        <p14:creationId xmlns:p14="http://schemas.microsoft.com/office/powerpoint/2010/main" val="3067187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7599" y="495894"/>
            <a:ext cx="5619274" cy="738664"/>
          </a:xfrm>
          <a:prstGeom prst="rect">
            <a:avLst/>
          </a:prstGeom>
        </p:spPr>
        <p:txBody>
          <a:bodyPr spcFirstLastPara="1" vert="horz" wrap="square" lIns="0" tIns="0" rIns="0" bIns="0" rtlCol="0" anchor="ctr" anchorCtr="0">
            <a:spAutoFit/>
          </a:bodyPr>
          <a:lstStyle/>
          <a:p>
            <a:pPr marL="1161574"/>
            <a:r>
              <a:rPr lang="en-US" spc="-4" dirty="0">
                <a:solidFill>
                  <a:schemeClr val="tx1"/>
                </a:solidFill>
              </a:rPr>
              <a:t>	</a:t>
            </a:r>
            <a:endParaRPr spc="-4" dirty="0">
              <a:solidFill>
                <a:schemeClr val="tx1"/>
              </a:solidFill>
            </a:endParaRPr>
          </a:p>
          <a:p>
            <a:pPr marL="9525" algn="ctr">
              <a:spcBef>
                <a:spcPts val="4"/>
              </a:spcBef>
            </a:pPr>
            <a:r>
              <a:rPr sz="1800" spc="-4" dirty="0">
                <a:solidFill>
                  <a:schemeClr val="tx1"/>
                </a:solidFill>
              </a:rPr>
              <a:t>Generate descriptions for events depicted in video</a:t>
            </a:r>
            <a:r>
              <a:rPr sz="1800" spc="86" dirty="0">
                <a:solidFill>
                  <a:schemeClr val="tx1"/>
                </a:solidFill>
              </a:rPr>
              <a:t> </a:t>
            </a:r>
            <a:r>
              <a:rPr sz="1800" spc="-4" dirty="0">
                <a:solidFill>
                  <a:schemeClr val="tx1"/>
                </a:solidFill>
              </a:rPr>
              <a:t>clips</a:t>
            </a:r>
            <a:endParaRPr sz="1800" dirty="0">
              <a:solidFill>
                <a:schemeClr val="tx1"/>
              </a:solidFill>
            </a:endParaRPr>
          </a:p>
        </p:txBody>
      </p:sp>
      <p:sp>
        <p:nvSpPr>
          <p:cNvPr id="3" name="object 3"/>
          <p:cNvSpPr txBox="1"/>
          <p:nvPr/>
        </p:nvSpPr>
        <p:spPr>
          <a:xfrm>
            <a:off x="1895169" y="4060465"/>
            <a:ext cx="5390674" cy="276999"/>
          </a:xfrm>
          <a:prstGeom prst="rect">
            <a:avLst/>
          </a:prstGeom>
        </p:spPr>
        <p:txBody>
          <a:bodyPr vert="horz" wrap="square" lIns="0" tIns="0" rIns="0" bIns="0" rtlCol="0">
            <a:spAutoFit/>
          </a:bodyPr>
          <a:lstStyle/>
          <a:p>
            <a:pPr marL="9525"/>
            <a:r>
              <a:rPr sz="1800" spc="-4" dirty="0">
                <a:solidFill>
                  <a:prstClr val="black"/>
                </a:solidFill>
              </a:rPr>
              <a:t>A monkey pulls a dog’s tail and is chased by the</a:t>
            </a:r>
            <a:r>
              <a:rPr sz="1800" spc="64" dirty="0">
                <a:solidFill>
                  <a:prstClr val="black"/>
                </a:solidFill>
              </a:rPr>
              <a:t> </a:t>
            </a:r>
            <a:r>
              <a:rPr sz="1800" spc="-4" dirty="0">
                <a:solidFill>
                  <a:prstClr val="black"/>
                </a:solidFill>
              </a:rPr>
              <a:t>dog.</a:t>
            </a:r>
            <a:endParaRPr sz="1800">
              <a:solidFill>
                <a:prstClr val="black"/>
              </a:solidFill>
            </a:endParaRPr>
          </a:p>
        </p:txBody>
      </p:sp>
      <p:sp>
        <p:nvSpPr>
          <p:cNvPr id="4" name="object 4"/>
          <p:cNvSpPr/>
          <p:nvPr/>
        </p:nvSpPr>
        <p:spPr>
          <a:xfrm>
            <a:off x="2662741" y="1556416"/>
            <a:ext cx="3818504" cy="239131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13" name="TextBox 12"/>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sp>
        <p:nvSpPr>
          <p:cNvPr id="6" name="Slide Number Placeholder 3">
            <a:extLst>
              <a:ext uri="{FF2B5EF4-FFF2-40B4-BE49-F238E27FC236}">
                <a16:creationId xmlns:a16="http://schemas.microsoft.com/office/drawing/2014/main" id="{83EC773E-FDEA-D59A-77D2-1ED1B7DB600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38</a:t>
            </a:fld>
            <a:endParaRPr lang="en-US" sz="1600">
              <a:solidFill>
                <a:schemeClr val="bg1"/>
              </a:solidFill>
            </a:endParaRPr>
          </a:p>
        </p:txBody>
      </p:sp>
      <p:sp>
        <p:nvSpPr>
          <p:cNvPr id="7" name="Title 1">
            <a:extLst>
              <a:ext uri="{FF2B5EF4-FFF2-40B4-BE49-F238E27FC236}">
                <a16:creationId xmlns:a16="http://schemas.microsoft.com/office/drawing/2014/main" id="{871DBDD9-B6B7-67FE-37F9-6F996C2BAF5A}"/>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4198903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41097" y="3773014"/>
            <a:ext cx="5657374" cy="387286"/>
          </a:xfrm>
          <a:prstGeom prst="rect">
            <a:avLst/>
          </a:prstGeom>
        </p:spPr>
        <p:txBody>
          <a:bodyPr vert="horz" wrap="square" lIns="0" tIns="0" rIns="0" bIns="0" rtlCol="0">
            <a:spAutoFit/>
          </a:bodyPr>
          <a:lstStyle/>
          <a:p>
            <a:pPr marL="3334" algn="ctr"/>
            <a:r>
              <a:rPr sz="1050" spc="-4" dirty="0">
                <a:solidFill>
                  <a:prstClr val="black"/>
                </a:solidFill>
              </a:rPr>
              <a:t>Key</a:t>
            </a:r>
            <a:r>
              <a:rPr sz="1050" spc="-45" dirty="0">
                <a:solidFill>
                  <a:prstClr val="black"/>
                </a:solidFill>
              </a:rPr>
              <a:t> </a:t>
            </a:r>
            <a:r>
              <a:rPr sz="1050" spc="-4" dirty="0">
                <a:solidFill>
                  <a:prstClr val="black"/>
                </a:solidFill>
              </a:rPr>
              <a:t>Insight:</a:t>
            </a:r>
            <a:endParaRPr sz="1050">
              <a:solidFill>
                <a:prstClr val="black"/>
              </a:solidFill>
            </a:endParaRPr>
          </a:p>
          <a:p>
            <a:pPr algn="ctr">
              <a:spcBef>
                <a:spcPts val="461"/>
              </a:spcBef>
            </a:pPr>
            <a:r>
              <a:rPr sz="1050" spc="-4" dirty="0">
                <a:solidFill>
                  <a:prstClr val="black"/>
                </a:solidFill>
              </a:rPr>
              <a:t>Generate feature representation of the video and “decode” it to a</a:t>
            </a:r>
            <a:r>
              <a:rPr sz="1050" spc="135" dirty="0">
                <a:solidFill>
                  <a:prstClr val="black"/>
                </a:solidFill>
              </a:rPr>
              <a:t> </a:t>
            </a:r>
            <a:r>
              <a:rPr sz="1050" spc="-4" dirty="0">
                <a:solidFill>
                  <a:prstClr val="black"/>
                </a:solidFill>
              </a:rPr>
              <a:t>sentence</a:t>
            </a:r>
            <a:endParaRPr sz="1050">
              <a:solidFill>
                <a:prstClr val="black"/>
              </a:solidFill>
            </a:endParaRPr>
          </a:p>
        </p:txBody>
      </p:sp>
      <p:sp>
        <p:nvSpPr>
          <p:cNvPr id="4" name="object 4"/>
          <p:cNvSpPr txBox="1"/>
          <p:nvPr/>
        </p:nvSpPr>
        <p:spPr>
          <a:xfrm>
            <a:off x="6310434" y="1796053"/>
            <a:ext cx="1536859" cy="161583"/>
          </a:xfrm>
          <a:prstGeom prst="rect">
            <a:avLst/>
          </a:prstGeom>
        </p:spPr>
        <p:txBody>
          <a:bodyPr vert="horz" wrap="square" lIns="0" tIns="0" rIns="0" bIns="0" rtlCol="0">
            <a:spAutoFit/>
          </a:bodyPr>
          <a:lstStyle/>
          <a:p>
            <a:pPr marL="9525"/>
            <a:r>
              <a:rPr sz="1050" spc="-4" dirty="0">
                <a:solidFill>
                  <a:srgbClr val="424242"/>
                </a:solidFill>
              </a:rPr>
              <a:t>[Sutskever et al. NIPS’14]</a:t>
            </a:r>
            <a:endParaRPr sz="1050">
              <a:solidFill>
                <a:prstClr val="black"/>
              </a:solidFill>
            </a:endParaRPr>
          </a:p>
        </p:txBody>
      </p:sp>
      <p:sp>
        <p:nvSpPr>
          <p:cNvPr id="5" name="object 5"/>
          <p:cNvSpPr txBox="1"/>
          <p:nvPr/>
        </p:nvSpPr>
        <p:spPr>
          <a:xfrm>
            <a:off x="6310434" y="2360320"/>
            <a:ext cx="1544954" cy="347339"/>
          </a:xfrm>
          <a:prstGeom prst="rect">
            <a:avLst/>
          </a:prstGeom>
        </p:spPr>
        <p:txBody>
          <a:bodyPr vert="horz" wrap="square" lIns="0" tIns="0" rIns="0" bIns="0" rtlCol="0">
            <a:spAutoFit/>
          </a:bodyPr>
          <a:lstStyle/>
          <a:p>
            <a:pPr marL="9525" marR="3810">
              <a:lnSpc>
                <a:spcPct val="112100"/>
              </a:lnSpc>
            </a:pPr>
            <a:r>
              <a:rPr sz="1050" spc="-4" dirty="0">
                <a:solidFill>
                  <a:srgbClr val="424242"/>
                </a:solidFill>
              </a:rPr>
              <a:t>[Donahue et al. CVPR’15]  [Vinyals et al.</a:t>
            </a:r>
            <a:r>
              <a:rPr sz="1050" spc="-11" dirty="0">
                <a:solidFill>
                  <a:srgbClr val="424242"/>
                </a:solidFill>
              </a:rPr>
              <a:t> </a:t>
            </a:r>
            <a:r>
              <a:rPr sz="1050" spc="-4" dirty="0">
                <a:solidFill>
                  <a:srgbClr val="424242"/>
                </a:solidFill>
              </a:rPr>
              <a:t>CVPR’15]</a:t>
            </a:r>
            <a:endParaRPr sz="1050">
              <a:solidFill>
                <a:prstClr val="black"/>
              </a:solidFill>
            </a:endParaRPr>
          </a:p>
        </p:txBody>
      </p:sp>
      <p:sp>
        <p:nvSpPr>
          <p:cNvPr id="6" name="object 6"/>
          <p:cNvSpPr txBox="1"/>
          <p:nvPr/>
        </p:nvSpPr>
        <p:spPr>
          <a:xfrm>
            <a:off x="1908491" y="1742473"/>
            <a:ext cx="582454" cy="307777"/>
          </a:xfrm>
          <a:prstGeom prst="rect">
            <a:avLst/>
          </a:prstGeom>
        </p:spPr>
        <p:txBody>
          <a:bodyPr vert="horz" wrap="square" lIns="0" tIns="0" rIns="0" bIns="0" rtlCol="0">
            <a:spAutoFit/>
          </a:bodyPr>
          <a:lstStyle/>
          <a:p>
            <a:pPr marL="9525" marR="3810" indent="62865">
              <a:lnSpc>
                <a:spcPts val="1238"/>
              </a:lnSpc>
            </a:pPr>
            <a:r>
              <a:rPr sz="1050" spc="-4" dirty="0">
                <a:solidFill>
                  <a:prstClr val="black"/>
                </a:solidFill>
              </a:rPr>
              <a:t>English  Sentence</a:t>
            </a:r>
            <a:endParaRPr sz="1050">
              <a:solidFill>
                <a:prstClr val="black"/>
              </a:solidFill>
            </a:endParaRPr>
          </a:p>
        </p:txBody>
      </p:sp>
      <p:sp>
        <p:nvSpPr>
          <p:cNvPr id="7" name="object 7"/>
          <p:cNvSpPr/>
          <p:nvPr/>
        </p:nvSpPr>
        <p:spPr>
          <a:xfrm>
            <a:off x="2602572" y="1880109"/>
            <a:ext cx="217170" cy="3334"/>
          </a:xfrm>
          <a:custGeom>
            <a:avLst/>
            <a:gdLst/>
            <a:ahLst/>
            <a:cxnLst/>
            <a:rect l="l" t="t" r="r" b="b"/>
            <a:pathLst>
              <a:path w="289560" h="4444">
                <a:moveTo>
                  <a:pt x="0" y="4159"/>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 name="object 8"/>
          <p:cNvSpPr/>
          <p:nvPr/>
        </p:nvSpPr>
        <p:spPr>
          <a:xfrm>
            <a:off x="2803266" y="1864272"/>
            <a:ext cx="44768" cy="32385"/>
          </a:xfrm>
          <a:custGeom>
            <a:avLst/>
            <a:gdLst/>
            <a:ahLst/>
            <a:cxnLst/>
            <a:rect l="l" t="t" r="r" b="b"/>
            <a:pathLst>
              <a:path w="59689" h="43180">
                <a:moveTo>
                  <a:pt x="21727" y="21114"/>
                </a:moveTo>
                <a:lnTo>
                  <a:pt x="614" y="42842"/>
                </a:lnTo>
                <a:lnTo>
                  <a:pt x="59162" y="20574"/>
                </a:lnTo>
                <a:lnTo>
                  <a:pt x="0" y="0"/>
                </a:lnTo>
                <a:lnTo>
                  <a:pt x="21727" y="2111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2892090" y="1675893"/>
            <a:ext cx="641985" cy="414814"/>
          </a:xfrm>
          <a:custGeom>
            <a:avLst/>
            <a:gdLst/>
            <a:ahLst/>
            <a:cxnLst/>
            <a:rect l="l" t="t" r="r" b="b"/>
            <a:pathLst>
              <a:path w="855980"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sz="1050">
              <a:solidFill>
                <a:prstClr val="black"/>
              </a:solidFill>
              <a:latin typeface="Calibri"/>
            </a:endParaRPr>
          </a:p>
        </p:txBody>
      </p:sp>
      <p:sp>
        <p:nvSpPr>
          <p:cNvPr id="10" name="object 10"/>
          <p:cNvSpPr/>
          <p:nvPr/>
        </p:nvSpPr>
        <p:spPr>
          <a:xfrm>
            <a:off x="2892090" y="1675893"/>
            <a:ext cx="641985" cy="414814"/>
          </a:xfrm>
          <a:custGeom>
            <a:avLst/>
            <a:gdLst/>
            <a:ahLst/>
            <a:cxnLst/>
            <a:rect l="l" t="t" r="r" b="b"/>
            <a:pathLst>
              <a:path w="855980" h="553085">
                <a:moveTo>
                  <a:pt x="0" y="0"/>
                </a:moveTo>
                <a:lnTo>
                  <a:pt x="855598" y="0"/>
                </a:lnTo>
                <a:lnTo>
                  <a:pt x="855598" y="552898"/>
                </a:lnTo>
                <a:lnTo>
                  <a:pt x="0" y="552898"/>
                </a:lnTo>
                <a:lnTo>
                  <a:pt x="0" y="0"/>
                </a:lnTo>
                <a:close/>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11" name="object 11"/>
          <p:cNvSpPr txBox="1"/>
          <p:nvPr/>
        </p:nvSpPr>
        <p:spPr>
          <a:xfrm>
            <a:off x="2962604" y="1720734"/>
            <a:ext cx="501015" cy="307777"/>
          </a:xfrm>
          <a:prstGeom prst="rect">
            <a:avLst/>
          </a:prstGeom>
        </p:spPr>
        <p:txBody>
          <a:bodyPr vert="horz" wrap="square" lIns="0" tIns="0" rIns="0" bIns="0" rtlCol="0">
            <a:spAutoFit/>
          </a:bodyPr>
          <a:lstStyle/>
          <a:p>
            <a:pPr algn="ctr">
              <a:lnSpc>
                <a:spcPts val="1248"/>
              </a:lnSpc>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encoder</a:t>
            </a:r>
            <a:endParaRPr sz="1050">
              <a:solidFill>
                <a:prstClr val="black"/>
              </a:solidFill>
            </a:endParaRPr>
          </a:p>
        </p:txBody>
      </p:sp>
      <p:sp>
        <p:nvSpPr>
          <p:cNvPr id="12" name="object 12"/>
          <p:cNvSpPr/>
          <p:nvPr/>
        </p:nvSpPr>
        <p:spPr>
          <a:xfrm>
            <a:off x="3752827" y="1804986"/>
            <a:ext cx="516731" cy="156686"/>
          </a:xfrm>
          <a:custGeom>
            <a:avLst/>
            <a:gdLst/>
            <a:ahLst/>
            <a:cxnLst/>
            <a:rect l="l" t="t" r="r" b="b"/>
            <a:pathLst>
              <a:path w="688975" h="208914">
                <a:moveTo>
                  <a:pt x="110774" y="0"/>
                </a:moveTo>
                <a:lnTo>
                  <a:pt x="577773" y="0"/>
                </a:lnTo>
                <a:lnTo>
                  <a:pt x="620890" y="8198"/>
                </a:lnTo>
                <a:lnTo>
                  <a:pt x="656101" y="30557"/>
                </a:lnTo>
                <a:lnTo>
                  <a:pt x="679842" y="63718"/>
                </a:lnTo>
                <a:lnTo>
                  <a:pt x="688548" y="104327"/>
                </a:lnTo>
                <a:lnTo>
                  <a:pt x="679842" y="144936"/>
                </a:lnTo>
                <a:lnTo>
                  <a:pt x="656101" y="178098"/>
                </a:lnTo>
                <a:lnTo>
                  <a:pt x="620890" y="200456"/>
                </a:lnTo>
                <a:lnTo>
                  <a:pt x="577773" y="208654"/>
                </a:lnTo>
                <a:lnTo>
                  <a:pt x="110774" y="208654"/>
                </a:lnTo>
                <a:lnTo>
                  <a:pt x="67658" y="200456"/>
                </a:lnTo>
                <a:lnTo>
                  <a:pt x="32446" y="178098"/>
                </a:lnTo>
                <a:lnTo>
                  <a:pt x="8705" y="144936"/>
                </a:lnTo>
                <a:lnTo>
                  <a:pt x="0" y="104327"/>
                </a:lnTo>
                <a:lnTo>
                  <a:pt x="8705" y="63718"/>
                </a:lnTo>
                <a:lnTo>
                  <a:pt x="32446" y="30557"/>
                </a:lnTo>
                <a:lnTo>
                  <a:pt x="67658" y="8198"/>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3533790" y="1883228"/>
            <a:ext cx="170497" cy="0"/>
          </a:xfrm>
          <a:custGeom>
            <a:avLst/>
            <a:gdLst/>
            <a:ahLst/>
            <a:cxnLst/>
            <a:rect l="l" t="t" r="r" b="b"/>
            <a:pathLst>
              <a:path w="227329">
                <a:moveTo>
                  <a:pt x="0" y="0"/>
                </a:moveTo>
                <a:lnTo>
                  <a:pt x="2269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4" name="object 14"/>
          <p:cNvSpPr/>
          <p:nvPr/>
        </p:nvSpPr>
        <p:spPr>
          <a:xfrm>
            <a:off x="3687915"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 name="object 15"/>
          <p:cNvSpPr/>
          <p:nvPr/>
        </p:nvSpPr>
        <p:spPr>
          <a:xfrm>
            <a:off x="4488275" y="1675893"/>
            <a:ext cx="641985" cy="414814"/>
          </a:xfrm>
          <a:custGeom>
            <a:avLst/>
            <a:gdLst/>
            <a:ahLst/>
            <a:cxnLst/>
            <a:rect l="l" t="t" r="r" b="b"/>
            <a:pathLst>
              <a:path w="855979"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sz="1050">
              <a:solidFill>
                <a:prstClr val="black"/>
              </a:solidFill>
              <a:latin typeface="Calibri"/>
            </a:endParaRPr>
          </a:p>
        </p:txBody>
      </p:sp>
      <p:sp>
        <p:nvSpPr>
          <p:cNvPr id="16" name="object 16"/>
          <p:cNvSpPr/>
          <p:nvPr/>
        </p:nvSpPr>
        <p:spPr>
          <a:xfrm>
            <a:off x="4488275" y="1675893"/>
            <a:ext cx="641985" cy="414814"/>
          </a:xfrm>
          <a:custGeom>
            <a:avLst/>
            <a:gdLst/>
            <a:ahLst/>
            <a:cxnLst/>
            <a:rect l="l" t="t" r="r" b="b"/>
            <a:pathLst>
              <a:path w="855979" h="553085">
                <a:moveTo>
                  <a:pt x="0" y="0"/>
                </a:moveTo>
                <a:lnTo>
                  <a:pt x="855598" y="0"/>
                </a:lnTo>
                <a:lnTo>
                  <a:pt x="855598" y="552898"/>
                </a:lnTo>
                <a:lnTo>
                  <a:pt x="0" y="552898"/>
                </a:lnTo>
                <a:lnTo>
                  <a:pt x="0" y="0"/>
                </a:lnTo>
                <a:close/>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17" name="object 17"/>
          <p:cNvSpPr txBox="1"/>
          <p:nvPr/>
        </p:nvSpPr>
        <p:spPr>
          <a:xfrm>
            <a:off x="4259712" y="1720734"/>
            <a:ext cx="800100" cy="307777"/>
          </a:xfrm>
          <a:prstGeom prst="rect">
            <a:avLst/>
          </a:prstGeom>
        </p:spPr>
        <p:txBody>
          <a:bodyPr vert="horz" wrap="square" lIns="0" tIns="0" rIns="0" bIns="0" rtlCol="0">
            <a:spAutoFit/>
          </a:bodyPr>
          <a:lstStyle/>
          <a:p>
            <a:pPr marL="9525">
              <a:lnSpc>
                <a:spcPts val="1248"/>
              </a:lnSpc>
              <a:tabLst>
                <a:tab pos="210979" algn="l"/>
                <a:tab pos="404813" algn="l"/>
              </a:tabLst>
            </a:pPr>
            <a:r>
              <a:rPr sz="1050" u="heavy" dirty="0">
                <a:solidFill>
                  <a:prstClr val="black"/>
                </a:solidFill>
                <a:latin typeface="Times New Roman"/>
                <a:cs typeface="Times New Roman"/>
              </a:rPr>
              <a:t> 	</a:t>
            </a:r>
            <a:r>
              <a:rPr sz="1050" dirty="0">
                <a:solidFill>
                  <a:prstClr val="black"/>
                </a:solidFill>
                <a:latin typeface="Times New Roman"/>
                <a:cs typeface="Times New Roman"/>
              </a:rPr>
              <a:t>	</a:t>
            </a:r>
            <a:r>
              <a:rPr sz="1050" spc="-4" dirty="0">
                <a:solidFill>
                  <a:prstClr val="black"/>
                </a:solidFill>
              </a:rPr>
              <a:t>RNN</a:t>
            </a:r>
            <a:endParaRPr sz="1050">
              <a:solidFill>
                <a:prstClr val="black"/>
              </a:solidFill>
            </a:endParaRPr>
          </a:p>
          <a:p>
            <a:pPr marL="308134">
              <a:lnSpc>
                <a:spcPts val="1248"/>
              </a:lnSpc>
            </a:pPr>
            <a:r>
              <a:rPr sz="1050" spc="-4" dirty="0">
                <a:solidFill>
                  <a:prstClr val="black"/>
                </a:solidFill>
              </a:rPr>
              <a:t>decoder</a:t>
            </a:r>
            <a:endParaRPr sz="1050">
              <a:solidFill>
                <a:prstClr val="black"/>
              </a:solidFill>
            </a:endParaRPr>
          </a:p>
        </p:txBody>
      </p:sp>
      <p:sp>
        <p:nvSpPr>
          <p:cNvPr id="18" name="object 18"/>
          <p:cNvSpPr/>
          <p:nvPr/>
        </p:nvSpPr>
        <p:spPr>
          <a:xfrm>
            <a:off x="4423363"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39602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38057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41147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2" name="object 22"/>
          <p:cNvSpPr txBox="1"/>
          <p:nvPr/>
        </p:nvSpPr>
        <p:spPr>
          <a:xfrm>
            <a:off x="5513676" y="1742473"/>
            <a:ext cx="582454" cy="307777"/>
          </a:xfrm>
          <a:prstGeom prst="rect">
            <a:avLst/>
          </a:prstGeom>
        </p:spPr>
        <p:txBody>
          <a:bodyPr vert="horz" wrap="square" lIns="0" tIns="0" rIns="0" bIns="0" rtlCol="0">
            <a:spAutoFit/>
          </a:bodyPr>
          <a:lstStyle/>
          <a:p>
            <a:pPr marL="9525" marR="3810" indent="73819">
              <a:lnSpc>
                <a:spcPts val="1238"/>
              </a:lnSpc>
            </a:pPr>
            <a:r>
              <a:rPr sz="1050" spc="-4" dirty="0">
                <a:solidFill>
                  <a:prstClr val="black"/>
                </a:solidFill>
              </a:rPr>
              <a:t>French  Sentence</a:t>
            </a:r>
            <a:endParaRPr sz="1050">
              <a:solidFill>
                <a:prstClr val="black"/>
              </a:solidFill>
            </a:endParaRPr>
          </a:p>
        </p:txBody>
      </p:sp>
      <p:sp>
        <p:nvSpPr>
          <p:cNvPr id="23" name="object 23"/>
          <p:cNvSpPr/>
          <p:nvPr/>
        </p:nvSpPr>
        <p:spPr>
          <a:xfrm>
            <a:off x="5129973" y="1883228"/>
            <a:ext cx="222885" cy="0"/>
          </a:xfrm>
          <a:custGeom>
            <a:avLst/>
            <a:gdLst/>
            <a:ahLst/>
            <a:cxnLst/>
            <a:rect l="l" t="t" r="r" b="b"/>
            <a:pathLst>
              <a:path w="297179">
                <a:moveTo>
                  <a:pt x="0" y="0"/>
                </a:moveTo>
                <a:lnTo>
                  <a:pt x="2971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5336749"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2602562" y="2524947"/>
            <a:ext cx="217170" cy="3334"/>
          </a:xfrm>
          <a:custGeom>
            <a:avLst/>
            <a:gdLst/>
            <a:ahLst/>
            <a:cxnLst/>
            <a:rect l="l" t="t" r="r" b="b"/>
            <a:pathLst>
              <a:path w="289560" h="4444">
                <a:moveTo>
                  <a:pt x="0" y="4149"/>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6" name="object 26"/>
          <p:cNvSpPr/>
          <p:nvPr/>
        </p:nvSpPr>
        <p:spPr>
          <a:xfrm>
            <a:off x="2803256" y="2509103"/>
            <a:ext cx="44768" cy="32385"/>
          </a:xfrm>
          <a:custGeom>
            <a:avLst/>
            <a:gdLst/>
            <a:ahLst/>
            <a:cxnLst/>
            <a:rect l="l" t="t" r="r" b="b"/>
            <a:pathLst>
              <a:path w="59689" h="43180">
                <a:moveTo>
                  <a:pt x="21727" y="21124"/>
                </a:moveTo>
                <a:lnTo>
                  <a:pt x="614" y="42849"/>
                </a:lnTo>
                <a:lnTo>
                  <a:pt x="59162" y="20574"/>
                </a:lnTo>
                <a:lnTo>
                  <a:pt x="0" y="0"/>
                </a:lnTo>
                <a:lnTo>
                  <a:pt x="21727" y="211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7" name="object 27"/>
          <p:cNvSpPr/>
          <p:nvPr/>
        </p:nvSpPr>
        <p:spPr>
          <a:xfrm>
            <a:off x="2892080" y="2320722"/>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sz="1050">
              <a:solidFill>
                <a:prstClr val="black"/>
              </a:solidFill>
              <a:latin typeface="Calibri"/>
            </a:endParaRPr>
          </a:p>
        </p:txBody>
      </p:sp>
      <p:sp>
        <p:nvSpPr>
          <p:cNvPr id="28" name="object 28"/>
          <p:cNvSpPr/>
          <p:nvPr/>
        </p:nvSpPr>
        <p:spPr>
          <a:xfrm>
            <a:off x="2892080" y="2320722"/>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29" name="object 29"/>
          <p:cNvSpPr txBox="1"/>
          <p:nvPr/>
        </p:nvSpPr>
        <p:spPr>
          <a:xfrm>
            <a:off x="2977395" y="2444144"/>
            <a:ext cx="471488" cy="161583"/>
          </a:xfrm>
          <a:prstGeom prst="rect">
            <a:avLst/>
          </a:prstGeom>
        </p:spPr>
        <p:txBody>
          <a:bodyPr vert="horz" wrap="square" lIns="0" tIns="0" rIns="0" bIns="0" rtlCol="0">
            <a:spAutoFit/>
          </a:bodyPr>
          <a:lstStyle/>
          <a:p>
            <a:pPr marL="9525"/>
            <a:r>
              <a:rPr sz="1050" spc="-4" dirty="0">
                <a:solidFill>
                  <a:prstClr val="black"/>
                </a:solidFill>
              </a:rPr>
              <a:t>Encode</a:t>
            </a:r>
            <a:endParaRPr sz="1050">
              <a:solidFill>
                <a:prstClr val="black"/>
              </a:solidFill>
            </a:endParaRPr>
          </a:p>
        </p:txBody>
      </p:sp>
      <p:sp>
        <p:nvSpPr>
          <p:cNvPr id="30" name="object 30"/>
          <p:cNvSpPr/>
          <p:nvPr/>
        </p:nvSpPr>
        <p:spPr>
          <a:xfrm>
            <a:off x="3752809" y="2449816"/>
            <a:ext cx="516731" cy="156686"/>
          </a:xfrm>
          <a:custGeom>
            <a:avLst/>
            <a:gdLst/>
            <a:ahLst/>
            <a:cxnLst/>
            <a:rect l="l" t="t" r="r" b="b"/>
            <a:pathLst>
              <a:path w="688975" h="208914">
                <a:moveTo>
                  <a:pt x="110774" y="0"/>
                </a:moveTo>
                <a:lnTo>
                  <a:pt x="577798" y="0"/>
                </a:lnTo>
                <a:lnTo>
                  <a:pt x="620915" y="8198"/>
                </a:lnTo>
                <a:lnTo>
                  <a:pt x="656126" y="30556"/>
                </a:lnTo>
                <a:lnTo>
                  <a:pt x="679867" y="63717"/>
                </a:lnTo>
                <a:lnTo>
                  <a:pt x="688573" y="104324"/>
                </a:lnTo>
                <a:lnTo>
                  <a:pt x="679867" y="144936"/>
                </a:lnTo>
                <a:lnTo>
                  <a:pt x="656126" y="178096"/>
                </a:lnTo>
                <a:lnTo>
                  <a:pt x="620915" y="200452"/>
                </a:lnTo>
                <a:lnTo>
                  <a:pt x="577798" y="208649"/>
                </a:lnTo>
                <a:lnTo>
                  <a:pt x="110774" y="208649"/>
                </a:lnTo>
                <a:lnTo>
                  <a:pt x="67658" y="200452"/>
                </a:lnTo>
                <a:lnTo>
                  <a:pt x="32446" y="178096"/>
                </a:lnTo>
                <a:lnTo>
                  <a:pt x="8705" y="144936"/>
                </a:lnTo>
                <a:lnTo>
                  <a:pt x="0" y="104324"/>
                </a:lnTo>
                <a:lnTo>
                  <a:pt x="8705" y="63717"/>
                </a:lnTo>
                <a:lnTo>
                  <a:pt x="32446" y="30556"/>
                </a:lnTo>
                <a:lnTo>
                  <a:pt x="67658" y="8198"/>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3533790" y="2528059"/>
            <a:ext cx="170497"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3687896" y="2511992"/>
            <a:ext cx="44291" cy="32385"/>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3" name="object 33"/>
          <p:cNvSpPr txBox="1"/>
          <p:nvPr/>
        </p:nvSpPr>
        <p:spPr>
          <a:xfrm>
            <a:off x="4488275" y="2320722"/>
            <a:ext cx="641985" cy="345768"/>
          </a:xfrm>
          <a:prstGeom prst="rect">
            <a:avLst/>
          </a:prstGeom>
          <a:solidFill>
            <a:srgbClr val="F4CCCC"/>
          </a:solidFill>
          <a:ln w="19049">
            <a:solidFill>
              <a:srgbClr val="5B5959"/>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34" name="object 34"/>
          <p:cNvSpPr txBox="1"/>
          <p:nvPr/>
        </p:nvSpPr>
        <p:spPr>
          <a:xfrm>
            <a:off x="4259693" y="2365563"/>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35" name="object 35"/>
          <p:cNvSpPr/>
          <p:nvPr/>
        </p:nvSpPr>
        <p:spPr>
          <a:xfrm>
            <a:off x="4423345" y="2511992"/>
            <a:ext cx="44291" cy="32385"/>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3960238" y="2473272"/>
            <a:ext cx="101918" cy="110014"/>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34" y="45094"/>
                </a:lnTo>
                <a:lnTo>
                  <a:pt x="135599" y="73049"/>
                </a:lnTo>
                <a:lnTo>
                  <a:pt x="130268" y="101486"/>
                </a:lnTo>
                <a:lnTo>
                  <a:pt x="115731" y="124705"/>
                </a:lnTo>
                <a:lnTo>
                  <a:pt x="94171"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37" name="object 37"/>
          <p:cNvSpPr/>
          <p:nvPr/>
        </p:nvSpPr>
        <p:spPr>
          <a:xfrm>
            <a:off x="3805738" y="2473272"/>
            <a:ext cx="101918" cy="110014"/>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21" y="45094"/>
                </a:lnTo>
                <a:lnTo>
                  <a:pt x="135574" y="73049"/>
                </a:lnTo>
                <a:lnTo>
                  <a:pt x="130247" y="101486"/>
                </a:lnTo>
                <a:lnTo>
                  <a:pt x="115718" y="124705"/>
                </a:lnTo>
                <a:lnTo>
                  <a:pt x="94167"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4114718" y="2473272"/>
            <a:ext cx="101918" cy="110014"/>
          </a:xfrm>
          <a:custGeom>
            <a:avLst/>
            <a:gdLst/>
            <a:ahLst/>
            <a:cxnLst/>
            <a:rect l="l" t="t" r="r" b="b"/>
            <a:pathLst>
              <a:path w="135889" h="146685">
                <a:moveTo>
                  <a:pt x="0" y="73049"/>
                </a:moveTo>
                <a:lnTo>
                  <a:pt x="5330" y="44615"/>
                </a:lnTo>
                <a:lnTo>
                  <a:pt x="19865" y="21395"/>
                </a:lnTo>
                <a:lnTo>
                  <a:pt x="41417" y="5740"/>
                </a:lnTo>
                <a:lnTo>
                  <a:pt x="67799" y="0"/>
                </a:lnTo>
                <a:lnTo>
                  <a:pt x="105431" y="12273"/>
                </a:lnTo>
                <a:lnTo>
                  <a:pt x="130459" y="45094"/>
                </a:lnTo>
                <a:lnTo>
                  <a:pt x="135624" y="73049"/>
                </a:lnTo>
                <a:lnTo>
                  <a:pt x="130293" y="101486"/>
                </a:lnTo>
                <a:lnTo>
                  <a:pt x="115756" y="124705"/>
                </a:lnTo>
                <a:lnTo>
                  <a:pt x="94196" y="140359"/>
                </a:lnTo>
                <a:lnTo>
                  <a:pt x="67799" y="146099"/>
                </a:lnTo>
                <a:lnTo>
                  <a:pt x="41417" y="140359"/>
                </a:lnTo>
                <a:lnTo>
                  <a:pt x="19865" y="124705"/>
                </a:lnTo>
                <a:lnTo>
                  <a:pt x="5330"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39" name="object 39"/>
          <p:cNvSpPr txBox="1"/>
          <p:nvPr/>
        </p:nvSpPr>
        <p:spPr>
          <a:xfrm>
            <a:off x="5480503" y="2447412"/>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40" name="object 40"/>
          <p:cNvSpPr/>
          <p:nvPr/>
        </p:nvSpPr>
        <p:spPr>
          <a:xfrm>
            <a:off x="5129955" y="2526558"/>
            <a:ext cx="247174" cy="1905"/>
          </a:xfrm>
          <a:custGeom>
            <a:avLst/>
            <a:gdLst/>
            <a:ahLst/>
            <a:cxnLst/>
            <a:rect l="l" t="t" r="r" b="b"/>
            <a:pathLst>
              <a:path w="329564" h="2539">
                <a:moveTo>
                  <a:pt x="0" y="1999"/>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1" name="object 41"/>
          <p:cNvSpPr/>
          <p:nvPr/>
        </p:nvSpPr>
        <p:spPr>
          <a:xfrm>
            <a:off x="5360711" y="2510587"/>
            <a:ext cx="44291" cy="32385"/>
          </a:xfrm>
          <a:custGeom>
            <a:avLst/>
            <a:gdLst/>
            <a:ahLst/>
            <a:cxnLst/>
            <a:rect l="l" t="t" r="r" b="b"/>
            <a:pathLst>
              <a:path w="59054" h="43180">
                <a:moveTo>
                  <a:pt x="21549" y="21294"/>
                </a:moveTo>
                <a:lnTo>
                  <a:pt x="249" y="42844"/>
                </a:lnTo>
                <a:lnTo>
                  <a:pt x="58999" y="21069"/>
                </a:lnTo>
                <a:lnTo>
                  <a:pt x="0" y="0"/>
                </a:lnTo>
                <a:lnTo>
                  <a:pt x="21549" y="2129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2" name="object 42"/>
          <p:cNvSpPr/>
          <p:nvPr/>
        </p:nvSpPr>
        <p:spPr>
          <a:xfrm>
            <a:off x="2602562" y="3209921"/>
            <a:ext cx="217170" cy="3334"/>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3" name="object 43"/>
          <p:cNvSpPr/>
          <p:nvPr/>
        </p:nvSpPr>
        <p:spPr>
          <a:xfrm>
            <a:off x="2803256" y="3194095"/>
            <a:ext cx="44768" cy="32385"/>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4" name="object 44"/>
          <p:cNvSpPr/>
          <p:nvPr/>
        </p:nvSpPr>
        <p:spPr>
          <a:xfrm>
            <a:off x="2892080" y="3005715"/>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sz="1050">
              <a:solidFill>
                <a:prstClr val="black"/>
              </a:solidFill>
              <a:latin typeface="Calibri"/>
            </a:endParaRPr>
          </a:p>
        </p:txBody>
      </p:sp>
      <p:sp>
        <p:nvSpPr>
          <p:cNvPr id="45" name="object 45"/>
          <p:cNvSpPr/>
          <p:nvPr/>
        </p:nvSpPr>
        <p:spPr>
          <a:xfrm>
            <a:off x="2892080" y="3005715"/>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46" name="object 46"/>
          <p:cNvSpPr txBox="1"/>
          <p:nvPr/>
        </p:nvSpPr>
        <p:spPr>
          <a:xfrm>
            <a:off x="2977395" y="3129128"/>
            <a:ext cx="471488" cy="161583"/>
          </a:xfrm>
          <a:prstGeom prst="rect">
            <a:avLst/>
          </a:prstGeom>
        </p:spPr>
        <p:txBody>
          <a:bodyPr vert="horz" wrap="square" lIns="0" tIns="0" rIns="0" bIns="0" rtlCol="0">
            <a:spAutoFit/>
          </a:bodyPr>
          <a:lstStyle/>
          <a:p>
            <a:pPr marL="9525"/>
            <a:r>
              <a:rPr sz="1050" spc="-4" dirty="0">
                <a:solidFill>
                  <a:prstClr val="black"/>
                </a:solidFill>
              </a:rPr>
              <a:t>Encode</a:t>
            </a:r>
            <a:endParaRPr sz="1050">
              <a:solidFill>
                <a:prstClr val="black"/>
              </a:solidFill>
            </a:endParaRPr>
          </a:p>
        </p:txBody>
      </p:sp>
      <p:sp>
        <p:nvSpPr>
          <p:cNvPr id="47" name="object 47"/>
          <p:cNvSpPr/>
          <p:nvPr/>
        </p:nvSpPr>
        <p:spPr>
          <a:xfrm>
            <a:off x="3752809" y="3134790"/>
            <a:ext cx="516731" cy="156686"/>
          </a:xfrm>
          <a:custGeom>
            <a:avLst/>
            <a:gdLst/>
            <a:ahLst/>
            <a:cxnLst/>
            <a:rect l="l" t="t" r="r" b="b"/>
            <a:pathLst>
              <a:path w="688975" h="208914">
                <a:moveTo>
                  <a:pt x="110774" y="0"/>
                </a:moveTo>
                <a:lnTo>
                  <a:pt x="577798" y="0"/>
                </a:lnTo>
                <a:lnTo>
                  <a:pt x="620915" y="8201"/>
                </a:lnTo>
                <a:lnTo>
                  <a:pt x="656126" y="30565"/>
                </a:lnTo>
                <a:lnTo>
                  <a:pt x="679867" y="63734"/>
                </a:lnTo>
                <a:lnTo>
                  <a:pt x="688573" y="104349"/>
                </a:lnTo>
                <a:lnTo>
                  <a:pt x="679867" y="144950"/>
                </a:lnTo>
                <a:lnTo>
                  <a:pt x="656126" y="178112"/>
                </a:lnTo>
                <a:lnTo>
                  <a:pt x="620915" y="200473"/>
                </a:lnTo>
                <a:lnTo>
                  <a:pt x="577798" y="208674"/>
                </a:lnTo>
                <a:lnTo>
                  <a:pt x="110774" y="208674"/>
                </a:lnTo>
                <a:lnTo>
                  <a:pt x="67658" y="200473"/>
                </a:lnTo>
                <a:lnTo>
                  <a:pt x="32446" y="178112"/>
                </a:lnTo>
                <a:lnTo>
                  <a:pt x="8705" y="144950"/>
                </a:lnTo>
                <a:lnTo>
                  <a:pt x="0" y="104349"/>
                </a:lnTo>
                <a:lnTo>
                  <a:pt x="8705" y="63734"/>
                </a:lnTo>
                <a:lnTo>
                  <a:pt x="32446" y="30565"/>
                </a:lnTo>
                <a:lnTo>
                  <a:pt x="67658" y="8201"/>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3533790" y="3213050"/>
            <a:ext cx="170497"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9" name="object 49"/>
          <p:cNvSpPr/>
          <p:nvPr/>
        </p:nvSpPr>
        <p:spPr>
          <a:xfrm>
            <a:off x="3687896" y="3196982"/>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0" name="object 50"/>
          <p:cNvSpPr txBox="1"/>
          <p:nvPr/>
        </p:nvSpPr>
        <p:spPr>
          <a:xfrm>
            <a:off x="4488275" y="3005714"/>
            <a:ext cx="641985" cy="345768"/>
          </a:xfrm>
          <a:prstGeom prst="rect">
            <a:avLst/>
          </a:prstGeom>
          <a:solidFill>
            <a:srgbClr val="F4CCCC"/>
          </a:solidFill>
          <a:ln w="19049">
            <a:solidFill>
              <a:srgbClr val="5B5959"/>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51" name="object 51"/>
          <p:cNvSpPr txBox="1"/>
          <p:nvPr/>
        </p:nvSpPr>
        <p:spPr>
          <a:xfrm>
            <a:off x="4259693" y="3050548"/>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52" name="object 52"/>
          <p:cNvSpPr/>
          <p:nvPr/>
        </p:nvSpPr>
        <p:spPr>
          <a:xfrm>
            <a:off x="4423345" y="3196982"/>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3960238" y="3158246"/>
            <a:ext cx="101918" cy="110014"/>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34" y="45109"/>
                </a:lnTo>
                <a:lnTo>
                  <a:pt x="135599" y="73074"/>
                </a:lnTo>
                <a:lnTo>
                  <a:pt x="130268" y="101500"/>
                </a:lnTo>
                <a:lnTo>
                  <a:pt x="115731" y="124721"/>
                </a:lnTo>
                <a:lnTo>
                  <a:pt x="94171"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4" name="object 54"/>
          <p:cNvSpPr/>
          <p:nvPr/>
        </p:nvSpPr>
        <p:spPr>
          <a:xfrm>
            <a:off x="3805738" y="3158246"/>
            <a:ext cx="101918" cy="110014"/>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21" y="45109"/>
                </a:lnTo>
                <a:lnTo>
                  <a:pt x="135574" y="73074"/>
                </a:lnTo>
                <a:lnTo>
                  <a:pt x="130247" y="101500"/>
                </a:lnTo>
                <a:lnTo>
                  <a:pt x="115718" y="124721"/>
                </a:lnTo>
                <a:lnTo>
                  <a:pt x="94167"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5" name="object 55"/>
          <p:cNvSpPr/>
          <p:nvPr/>
        </p:nvSpPr>
        <p:spPr>
          <a:xfrm>
            <a:off x="4114718" y="3158246"/>
            <a:ext cx="101918" cy="110014"/>
          </a:xfrm>
          <a:custGeom>
            <a:avLst/>
            <a:gdLst/>
            <a:ahLst/>
            <a:cxnLst/>
            <a:rect l="l" t="t" r="r" b="b"/>
            <a:pathLst>
              <a:path w="135889" h="146685">
                <a:moveTo>
                  <a:pt x="0" y="73074"/>
                </a:moveTo>
                <a:lnTo>
                  <a:pt x="5330" y="44634"/>
                </a:lnTo>
                <a:lnTo>
                  <a:pt x="19865" y="21406"/>
                </a:lnTo>
                <a:lnTo>
                  <a:pt x="41417" y="5743"/>
                </a:lnTo>
                <a:lnTo>
                  <a:pt x="67799" y="0"/>
                </a:lnTo>
                <a:lnTo>
                  <a:pt x="105431" y="12276"/>
                </a:lnTo>
                <a:lnTo>
                  <a:pt x="130459" y="45109"/>
                </a:lnTo>
                <a:lnTo>
                  <a:pt x="135624" y="73074"/>
                </a:lnTo>
                <a:lnTo>
                  <a:pt x="130293" y="101500"/>
                </a:lnTo>
                <a:lnTo>
                  <a:pt x="115756" y="124721"/>
                </a:lnTo>
                <a:lnTo>
                  <a:pt x="94196" y="140381"/>
                </a:lnTo>
                <a:lnTo>
                  <a:pt x="67799" y="146124"/>
                </a:lnTo>
                <a:lnTo>
                  <a:pt x="41417" y="140381"/>
                </a:lnTo>
                <a:lnTo>
                  <a:pt x="19865" y="124721"/>
                </a:lnTo>
                <a:lnTo>
                  <a:pt x="5330"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6" name="object 56"/>
          <p:cNvSpPr txBox="1"/>
          <p:nvPr/>
        </p:nvSpPr>
        <p:spPr>
          <a:xfrm>
            <a:off x="5480503" y="3132396"/>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57" name="object 57"/>
          <p:cNvSpPr/>
          <p:nvPr/>
        </p:nvSpPr>
        <p:spPr>
          <a:xfrm>
            <a:off x="5129955" y="3211532"/>
            <a:ext cx="247174" cy="1905"/>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5360711" y="3195576"/>
            <a:ext cx="44291" cy="32385"/>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9" name="object 59"/>
          <p:cNvSpPr/>
          <p:nvPr/>
        </p:nvSpPr>
        <p:spPr>
          <a:xfrm>
            <a:off x="1973896" y="2302366"/>
            <a:ext cx="451405" cy="451405"/>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0" name="object 60"/>
          <p:cNvSpPr/>
          <p:nvPr/>
        </p:nvSpPr>
        <p:spPr>
          <a:xfrm>
            <a:off x="1973895" y="3030521"/>
            <a:ext cx="516411" cy="35114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63" name="TextBox 62"/>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sp>
        <p:nvSpPr>
          <p:cNvPr id="67" name="object 65"/>
          <p:cNvSpPr txBox="1"/>
          <p:nvPr/>
        </p:nvSpPr>
        <p:spPr>
          <a:xfrm>
            <a:off x="6310434" y="3134973"/>
            <a:ext cx="1440632" cy="307777"/>
          </a:xfrm>
          <a:prstGeom prst="rect">
            <a:avLst/>
          </a:prstGeom>
        </p:spPr>
        <p:txBody>
          <a:bodyPr vert="horz" wrap="square" lIns="0" tIns="0" rIns="0" bIns="0" rtlCol="0">
            <a:spAutoFit/>
          </a:bodyPr>
          <a:lstStyle/>
          <a:p>
            <a:pPr marL="9525" marR="3810">
              <a:lnSpc>
                <a:spcPts val="1238"/>
              </a:lnSpc>
            </a:pPr>
            <a:r>
              <a:rPr sz="1050" spc="-4" dirty="0">
                <a:solidFill>
                  <a:srgbClr val="424242"/>
                </a:solidFill>
              </a:rPr>
              <a:t>[Venugopalan et.</a:t>
            </a:r>
            <a:r>
              <a:rPr sz="1050" spc="-19" dirty="0">
                <a:solidFill>
                  <a:srgbClr val="424242"/>
                </a:solidFill>
              </a:rPr>
              <a:t> </a:t>
            </a:r>
            <a:r>
              <a:rPr sz="1050" spc="-4" dirty="0">
                <a:solidFill>
                  <a:srgbClr val="424242"/>
                </a:solidFill>
              </a:rPr>
              <a:t>al.  NAACL’15]</a:t>
            </a:r>
            <a:r>
              <a:rPr lang="en-US" sz="1050" spc="-4" dirty="0">
                <a:solidFill>
                  <a:srgbClr val="424242"/>
                </a:solidFill>
              </a:rPr>
              <a:t> (this work)</a:t>
            </a:r>
            <a:endParaRPr sz="1050" dirty="0">
              <a:solidFill>
                <a:prstClr val="black"/>
              </a:solidFill>
            </a:endParaRPr>
          </a:p>
        </p:txBody>
      </p:sp>
      <p:sp>
        <p:nvSpPr>
          <p:cNvPr id="3" name="Slide Number Placeholder 3">
            <a:extLst>
              <a:ext uri="{FF2B5EF4-FFF2-40B4-BE49-F238E27FC236}">
                <a16:creationId xmlns:a16="http://schemas.microsoft.com/office/drawing/2014/main" id="{DBDD1C2B-DC52-8E2A-B572-E8A3FD42ED8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39</a:t>
            </a:fld>
            <a:endParaRPr lang="en-US" sz="1600">
              <a:solidFill>
                <a:schemeClr val="bg1"/>
              </a:solidFill>
            </a:endParaRPr>
          </a:p>
        </p:txBody>
      </p:sp>
      <p:sp>
        <p:nvSpPr>
          <p:cNvPr id="61" name="Title 1">
            <a:extLst>
              <a:ext uri="{FF2B5EF4-FFF2-40B4-BE49-F238E27FC236}">
                <a16:creationId xmlns:a16="http://schemas.microsoft.com/office/drawing/2014/main" id="{C941FC36-6026-436F-F687-D65FCEC60A83}"/>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48444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77641" y="1159152"/>
            <a:ext cx="2362847" cy="2798294"/>
            <a:chOff x="-170610" y="3210572"/>
            <a:chExt cx="3473167" cy="4112799"/>
          </a:xfrm>
        </p:grpSpPr>
        <p:pic>
          <p:nvPicPr>
            <p:cNvPr id="8" name="Picture 7"/>
            <p:cNvPicPr>
              <a:picLocks noChangeAspect="1"/>
            </p:cNvPicPr>
            <p:nvPr/>
          </p:nvPicPr>
          <p:blipFill>
            <a:blip r:embed="rId3"/>
            <a:stretch>
              <a:fillRect/>
            </a:stretch>
          </p:blipFill>
          <p:spPr>
            <a:xfrm>
              <a:off x="140738" y="3210572"/>
              <a:ext cx="2560318" cy="1920239"/>
            </a:xfrm>
            <a:prstGeom prst="rect">
              <a:avLst/>
            </a:prstGeom>
          </p:spPr>
        </p:pic>
        <p:sp>
          <p:nvSpPr>
            <p:cNvPr id="9" name="Rectangle 8"/>
            <p:cNvSpPr/>
            <p:nvPr/>
          </p:nvSpPr>
          <p:spPr>
            <a:xfrm>
              <a:off x="-170610" y="5152065"/>
              <a:ext cx="3473167" cy="2171306"/>
            </a:xfrm>
            <a:prstGeom prst="rect">
              <a:avLst/>
            </a:prstGeom>
          </p:spPr>
          <p:txBody>
            <a:bodyPr wrap="square">
              <a:spAutoFit/>
            </a:bodyPr>
            <a:lstStyle/>
            <a:p>
              <a:pPr defTabSz="685800">
                <a:buClrTx/>
                <a:defRPr/>
              </a:pPr>
              <a:r>
                <a:rPr lang="en-US" sz="1500" dirty="0">
                  <a:solidFill>
                    <a:sysClr val="windowText" lastClr="000000"/>
                  </a:solidFill>
                  <a:latin typeface="Helvetica Neue Light"/>
                </a:rPr>
                <a:t>This is a picture of one sky, one road and one sheep. The gray sky is over the gray road. The gray sheep is by the gray road. </a:t>
              </a:r>
            </a:p>
          </p:txBody>
        </p:sp>
      </p:grpSp>
      <p:grpSp>
        <p:nvGrpSpPr>
          <p:cNvPr id="10" name="Group 9"/>
          <p:cNvGrpSpPr/>
          <p:nvPr/>
        </p:nvGrpSpPr>
        <p:grpSpPr>
          <a:xfrm>
            <a:off x="5537093" y="1159153"/>
            <a:ext cx="2303870" cy="3224019"/>
            <a:chOff x="12389432" y="3285991"/>
            <a:chExt cx="3386476" cy="4738510"/>
          </a:xfrm>
        </p:grpSpPr>
        <p:pic>
          <p:nvPicPr>
            <p:cNvPr id="11" name="Picture 10"/>
            <p:cNvPicPr>
              <a:picLocks noChangeAspect="1"/>
            </p:cNvPicPr>
            <p:nvPr/>
          </p:nvPicPr>
          <p:blipFill>
            <a:blip r:embed="rId4"/>
            <a:stretch>
              <a:fillRect/>
            </a:stretch>
          </p:blipFill>
          <p:spPr>
            <a:xfrm>
              <a:off x="13277494" y="3285991"/>
              <a:ext cx="1522476" cy="2286000"/>
            </a:xfrm>
            <a:prstGeom prst="rect">
              <a:avLst/>
            </a:prstGeom>
          </p:spPr>
        </p:pic>
        <p:sp>
          <p:nvSpPr>
            <p:cNvPr id="12" name="Rectangle 11"/>
            <p:cNvSpPr/>
            <p:nvPr/>
          </p:nvSpPr>
          <p:spPr>
            <a:xfrm>
              <a:off x="12389432" y="5513929"/>
              <a:ext cx="3386476" cy="2510572"/>
            </a:xfrm>
            <a:prstGeom prst="rect">
              <a:avLst/>
            </a:prstGeom>
          </p:spPr>
          <p:txBody>
            <a:bodyPr wrap="square">
              <a:spAutoFit/>
            </a:bodyPr>
            <a:lstStyle/>
            <a:p>
              <a:pPr defTabSz="685800">
                <a:buClrTx/>
                <a:defRPr/>
              </a:pPr>
              <a:r>
                <a:rPr lang="en-US" sz="1500" dirty="0">
                  <a:solidFill>
                    <a:sysClr val="windowText" lastClr="000000"/>
                  </a:solidFill>
                  <a:latin typeface="Helvetica Neue Light"/>
                </a:rPr>
                <a:t>Here we see one road, one sky and one bicycle. The road is near the blue sky, and near the colorful bicycle. The colorful bicycle is within the blue sky. </a:t>
              </a:r>
            </a:p>
          </p:txBody>
        </p:sp>
      </p:grpSp>
      <p:grpSp>
        <p:nvGrpSpPr>
          <p:cNvPr id="15" name="Group 14"/>
          <p:cNvGrpSpPr/>
          <p:nvPr/>
        </p:nvGrpSpPr>
        <p:grpSpPr>
          <a:xfrm>
            <a:off x="3343210" y="3067062"/>
            <a:ext cx="2353023" cy="2066489"/>
            <a:chOff x="8382802" y="3600011"/>
            <a:chExt cx="3458726" cy="3037228"/>
          </a:xfrm>
        </p:grpSpPr>
        <p:pic>
          <p:nvPicPr>
            <p:cNvPr id="16" name="Picture 15"/>
            <p:cNvPicPr>
              <a:picLocks noChangeAspect="1"/>
            </p:cNvPicPr>
            <p:nvPr/>
          </p:nvPicPr>
          <p:blipFill>
            <a:blip r:embed="rId5"/>
            <a:stretch>
              <a:fillRect/>
            </a:stretch>
          </p:blipFill>
          <p:spPr>
            <a:xfrm>
              <a:off x="8632909" y="3600011"/>
              <a:ext cx="2560319" cy="1920239"/>
            </a:xfrm>
            <a:prstGeom prst="rect">
              <a:avLst/>
            </a:prstGeom>
          </p:spPr>
        </p:pic>
        <p:sp>
          <p:nvSpPr>
            <p:cNvPr id="17" name="Rectangle 16"/>
            <p:cNvSpPr/>
            <p:nvPr/>
          </p:nvSpPr>
          <p:spPr>
            <a:xfrm>
              <a:off x="8382802" y="5483733"/>
              <a:ext cx="3458726" cy="1153506"/>
            </a:xfrm>
            <a:prstGeom prst="rect">
              <a:avLst/>
            </a:prstGeom>
          </p:spPr>
          <p:txBody>
            <a:bodyPr wrap="square">
              <a:spAutoFit/>
            </a:bodyPr>
            <a:lstStyle/>
            <a:p>
              <a:pPr defTabSz="685800">
                <a:buClrTx/>
                <a:defRPr/>
              </a:pPr>
              <a:r>
                <a:rPr lang="en-US" sz="1500" dirty="0">
                  <a:solidFill>
                    <a:sysClr val="windowText" lastClr="000000"/>
                  </a:solidFill>
                  <a:latin typeface="Helvetica Neue Light"/>
                </a:rPr>
                <a:t>This is a picture of two dogs. The first dog is near the second furry dog. </a:t>
              </a:r>
            </a:p>
          </p:txBody>
        </p:sp>
      </p:grpSp>
      <p:sp>
        <p:nvSpPr>
          <p:cNvPr id="18" name="TextBox 17"/>
          <p:cNvSpPr txBox="1"/>
          <p:nvPr/>
        </p:nvSpPr>
        <p:spPr>
          <a:xfrm>
            <a:off x="1149210" y="4935751"/>
            <a:ext cx="1385316" cy="230832"/>
          </a:xfrm>
          <a:prstGeom prst="rect">
            <a:avLst/>
          </a:prstGeom>
          <a:noFill/>
        </p:spPr>
        <p:txBody>
          <a:bodyPr wrap="none" rtlCol="0">
            <a:spAutoFit/>
          </a:bodyPr>
          <a:lstStyle/>
          <a:p>
            <a:r>
              <a:rPr lang="en-US" sz="900" dirty="0">
                <a:latin typeface="Calibri" panose="020F0502020204030204" pitchFamily="34" charset="0"/>
              </a:rPr>
              <a:t>Kulkarni et al., CVPR 2011</a:t>
            </a:r>
          </a:p>
        </p:txBody>
      </p:sp>
      <p:sp>
        <p:nvSpPr>
          <p:cNvPr id="3" name="Slide Number Placeholder 3">
            <a:extLst>
              <a:ext uri="{FF2B5EF4-FFF2-40B4-BE49-F238E27FC236}">
                <a16:creationId xmlns:a16="http://schemas.microsoft.com/office/drawing/2014/main" id="{255C6846-59DD-79B5-8B51-8330574A3CA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a:t>
            </a:fld>
            <a:endParaRPr lang="en-US" sz="1600">
              <a:solidFill>
                <a:schemeClr val="bg1"/>
              </a:solidFill>
            </a:endParaRPr>
          </a:p>
        </p:txBody>
      </p:sp>
      <p:sp>
        <p:nvSpPr>
          <p:cNvPr id="4" name="Title 1">
            <a:extLst>
              <a:ext uri="{FF2B5EF4-FFF2-40B4-BE49-F238E27FC236}">
                <a16:creationId xmlns:a16="http://schemas.microsoft.com/office/drawing/2014/main" id="{9D2648CE-6FC1-6B2F-1773-39F2AB7BE711}"/>
              </a:ext>
            </a:extLst>
          </p:cNvPr>
          <p:cNvSpPr>
            <a:spLocks noGrp="1"/>
          </p:cNvSpPr>
          <p:nvPr>
            <p:ph type="title"/>
          </p:nvPr>
        </p:nvSpPr>
        <p:spPr>
          <a:xfrm>
            <a:off x="457200" y="400050"/>
            <a:ext cx="8229600" cy="742950"/>
          </a:xfrm>
        </p:spPr>
        <p:txBody>
          <a:bodyPr>
            <a:normAutofit/>
          </a:bodyPr>
          <a:lstStyle/>
          <a:p>
            <a:r>
              <a:rPr lang="en-US" dirty="0"/>
              <a:t>Some pre-RNN Good Results</a:t>
            </a:r>
          </a:p>
        </p:txBody>
      </p:sp>
    </p:spTree>
    <p:extLst>
      <p:ext uri="{BB962C8B-B14F-4D97-AF65-F5344CB8AC3E}">
        <p14:creationId xmlns:p14="http://schemas.microsoft.com/office/powerpoint/2010/main" val="339302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Box 180"/>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grpSp>
        <p:nvGrpSpPr>
          <p:cNvPr id="71" name="Group 70"/>
          <p:cNvGrpSpPr/>
          <p:nvPr/>
        </p:nvGrpSpPr>
        <p:grpSpPr>
          <a:xfrm>
            <a:off x="1733704" y="1322906"/>
            <a:ext cx="5676593" cy="1941702"/>
            <a:chOff x="11349" y="1763874"/>
            <a:chExt cx="7568791" cy="2588936"/>
          </a:xfrm>
        </p:grpSpPr>
        <p:grpSp>
          <p:nvGrpSpPr>
            <p:cNvPr id="2" name="Group 1"/>
            <p:cNvGrpSpPr/>
            <p:nvPr/>
          </p:nvGrpSpPr>
          <p:grpSpPr>
            <a:xfrm>
              <a:off x="174955" y="3273016"/>
              <a:ext cx="2422506" cy="713835"/>
              <a:chOff x="174955" y="3377791"/>
              <a:chExt cx="2422506" cy="713835"/>
            </a:xfrm>
          </p:grpSpPr>
          <p:sp>
            <p:nvSpPr>
              <p:cNvPr id="100" name="object 19"/>
              <p:cNvSpPr txBox="1"/>
              <p:nvPr/>
            </p:nvSpPr>
            <p:spPr>
              <a:xfrm>
                <a:off x="174955" y="3377791"/>
                <a:ext cx="1072515" cy="694207"/>
              </a:xfrm>
              <a:prstGeom prst="rect">
                <a:avLst/>
              </a:prstGeom>
            </p:spPr>
            <p:txBody>
              <a:bodyPr vert="horz" wrap="square" lIns="0" tIns="0" rIns="0" bIns="0" rtlCol="0">
                <a:spAutoFit/>
              </a:bodyPr>
              <a:lstStyle/>
              <a:p>
                <a:pPr marR="90011" algn="r"/>
                <a:endParaRPr sz="1050" dirty="0">
                  <a:solidFill>
                    <a:prstClr val="black"/>
                  </a:solidFill>
                </a:endParaRPr>
              </a:p>
              <a:p>
                <a:pPr marL="31433">
                  <a:lnSpc>
                    <a:spcPts val="1248"/>
                  </a:lnSpc>
                  <a:spcBef>
                    <a:spcPts val="382"/>
                  </a:spcBef>
                  <a:tabLst>
                    <a:tab pos="491014" algn="l"/>
                    <a:tab pos="794385" algn="l"/>
                  </a:tabLst>
                </a:pPr>
                <a:r>
                  <a:rPr sz="1050" spc="-4" dirty="0">
                    <a:solidFill>
                      <a:prstClr val="black"/>
                    </a:solidFill>
                  </a:rPr>
                  <a:t>Input	</a:t>
                </a:r>
                <a:endParaRPr sz="1050" dirty="0">
                  <a:solidFill>
                    <a:prstClr val="black"/>
                  </a:solidFill>
                  <a:latin typeface="Times New Roman"/>
                  <a:cs typeface="Times New Roman"/>
                </a:endParaRPr>
              </a:p>
              <a:p>
                <a:pPr marL="9525">
                  <a:lnSpc>
                    <a:spcPts val="1248"/>
                  </a:lnSpc>
                </a:pPr>
                <a:r>
                  <a:rPr sz="1050" spc="-4" dirty="0">
                    <a:solidFill>
                      <a:prstClr val="black"/>
                    </a:solidFill>
                  </a:rPr>
                  <a:t>Video</a:t>
                </a:r>
                <a:endParaRPr sz="1050" dirty="0">
                  <a:solidFill>
                    <a:prstClr val="black"/>
                  </a:solidFill>
                </a:endParaRPr>
              </a:p>
            </p:txBody>
          </p:sp>
          <p:sp>
            <p:nvSpPr>
              <p:cNvPr id="101" name="object 4"/>
              <p:cNvSpPr txBox="1"/>
              <p:nvPr/>
            </p:nvSpPr>
            <p:spPr>
              <a:xfrm>
                <a:off x="1376990" y="3681256"/>
                <a:ext cx="1220471" cy="410370"/>
              </a:xfrm>
              <a:prstGeom prst="rect">
                <a:avLst/>
              </a:prstGeom>
            </p:spPr>
            <p:txBody>
              <a:bodyPr vert="horz" wrap="square" lIns="0" tIns="0" rIns="0" bIns="0" rtlCol="0">
                <a:spAutoFit/>
              </a:bodyPr>
              <a:lstStyle/>
              <a:p>
                <a:pPr algn="ctr">
                  <a:lnSpc>
                    <a:spcPts val="1248"/>
                  </a:lnSpc>
                </a:pPr>
                <a:r>
                  <a:rPr sz="1050" spc="-4" dirty="0">
                    <a:solidFill>
                      <a:prstClr val="black"/>
                    </a:solidFill>
                  </a:rPr>
                  <a:t>Sample</a:t>
                </a:r>
                <a:r>
                  <a:rPr sz="1050" spc="-38" dirty="0">
                    <a:solidFill>
                      <a:prstClr val="black"/>
                    </a:solidFill>
                  </a:rPr>
                  <a:t> </a:t>
                </a:r>
                <a:r>
                  <a:rPr sz="1050" spc="-4" dirty="0">
                    <a:solidFill>
                      <a:prstClr val="black"/>
                    </a:solidFill>
                  </a:rPr>
                  <a:t>frames</a:t>
                </a:r>
                <a:endParaRPr sz="1050" dirty="0">
                  <a:solidFill>
                    <a:prstClr val="black"/>
                  </a:solidFill>
                </a:endParaRPr>
              </a:p>
              <a:p>
                <a:pPr algn="ctr">
                  <a:lnSpc>
                    <a:spcPts val="1248"/>
                  </a:lnSpc>
                </a:pPr>
                <a:r>
                  <a:rPr sz="1050" spc="-4" dirty="0">
                    <a:solidFill>
                      <a:prstClr val="black"/>
                    </a:solidFill>
                  </a:rPr>
                  <a:t>@1/10</a:t>
                </a:r>
                <a:endParaRPr sz="1050" dirty="0">
                  <a:solidFill>
                    <a:prstClr val="black"/>
                  </a:solidFill>
                </a:endParaRPr>
              </a:p>
            </p:txBody>
          </p:sp>
        </p:grpSp>
        <p:grpSp>
          <p:nvGrpSpPr>
            <p:cNvPr id="70" name="Group 69"/>
            <p:cNvGrpSpPr/>
            <p:nvPr/>
          </p:nvGrpSpPr>
          <p:grpSpPr>
            <a:xfrm>
              <a:off x="2996498" y="3249061"/>
              <a:ext cx="4583642" cy="1103749"/>
              <a:chOff x="2859338" y="3256681"/>
              <a:chExt cx="4583642" cy="1103749"/>
            </a:xfrm>
          </p:grpSpPr>
          <p:sp>
            <p:nvSpPr>
              <p:cNvPr id="31" name="object 31"/>
              <p:cNvSpPr txBox="1"/>
              <p:nvPr/>
            </p:nvSpPr>
            <p:spPr>
              <a:xfrm>
                <a:off x="2859338" y="3256681"/>
                <a:ext cx="2599055" cy="899392"/>
              </a:xfrm>
              <a:prstGeom prst="rect">
                <a:avLst/>
              </a:prstGeom>
            </p:spPr>
            <p:txBody>
              <a:bodyPr vert="horz" wrap="square" lIns="0" tIns="0" rIns="0" bIns="0" rtlCol="0">
                <a:spAutoFit/>
              </a:bodyPr>
              <a:lstStyle/>
              <a:p>
                <a:pPr marR="203359" algn="r"/>
                <a:endParaRPr sz="1050" dirty="0">
                  <a:solidFill>
                    <a:prstClr val="black"/>
                  </a:solidFill>
                </a:endParaRPr>
              </a:p>
              <a:p>
                <a:pPr marL="345281" marR="339566" indent="476" algn="ctr">
                  <a:lnSpc>
                    <a:spcPts val="1238"/>
                  </a:lnSpc>
                  <a:spcBef>
                    <a:spcPts val="600"/>
                  </a:spcBef>
                </a:pPr>
                <a:r>
                  <a:rPr sz="1050" spc="-4" dirty="0">
                    <a:solidFill>
                      <a:prstClr val="black"/>
                    </a:solidFill>
                  </a:rPr>
                  <a:t>Forward propagate  Output: “fc7”</a:t>
                </a:r>
                <a:r>
                  <a:rPr sz="1050" spc="-11" dirty="0">
                    <a:solidFill>
                      <a:prstClr val="black"/>
                    </a:solidFill>
                  </a:rPr>
                  <a:t> </a:t>
                </a:r>
                <a:r>
                  <a:rPr sz="1050" spc="-4" dirty="0">
                    <a:solidFill>
                      <a:prstClr val="black"/>
                    </a:solidFill>
                  </a:rPr>
                  <a:t>features</a:t>
                </a:r>
                <a:endParaRPr sz="1050" dirty="0">
                  <a:solidFill>
                    <a:prstClr val="black"/>
                  </a:solidFill>
                </a:endParaRPr>
              </a:p>
              <a:p>
                <a:pPr algn="ctr">
                  <a:lnSpc>
                    <a:spcPts val="1028"/>
                  </a:lnSpc>
                </a:pPr>
                <a:r>
                  <a:rPr sz="900" spc="-4" dirty="0">
                    <a:solidFill>
                      <a:srgbClr val="424242"/>
                    </a:solidFill>
                  </a:rPr>
                  <a:t>(activations before classification</a:t>
                </a:r>
                <a:r>
                  <a:rPr sz="900" spc="34" dirty="0">
                    <a:solidFill>
                      <a:srgbClr val="424242"/>
                    </a:solidFill>
                  </a:rPr>
                  <a:t> </a:t>
                </a:r>
                <a:r>
                  <a:rPr sz="900" dirty="0">
                    <a:solidFill>
                      <a:srgbClr val="424242"/>
                    </a:solidFill>
                  </a:rPr>
                  <a:t>layer)</a:t>
                </a:r>
                <a:endParaRPr sz="900" dirty="0">
                  <a:solidFill>
                    <a:prstClr val="black"/>
                  </a:solidFill>
                </a:endParaRPr>
              </a:p>
            </p:txBody>
          </p:sp>
          <p:sp>
            <p:nvSpPr>
              <p:cNvPr id="32" name="object 32"/>
              <p:cNvSpPr/>
              <p:nvPr/>
            </p:nvSpPr>
            <p:spPr>
              <a:xfrm>
                <a:off x="5884110" y="3616590"/>
                <a:ext cx="1370330" cy="109220"/>
              </a:xfrm>
              <a:custGeom>
                <a:avLst/>
                <a:gdLst/>
                <a:ahLst/>
                <a:cxnLst/>
                <a:rect l="l" t="t" r="r" b="b"/>
                <a:pathLst>
                  <a:path w="1370329" h="109220">
                    <a:moveTo>
                      <a:pt x="0" y="0"/>
                    </a:moveTo>
                    <a:lnTo>
                      <a:pt x="1370097" y="0"/>
                    </a:lnTo>
                    <a:lnTo>
                      <a:pt x="1370097" y="108599"/>
                    </a:lnTo>
                    <a:lnTo>
                      <a:pt x="0" y="108599"/>
                    </a:lnTo>
                    <a:lnTo>
                      <a:pt x="0" y="0"/>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33" name="object 33"/>
              <p:cNvSpPr txBox="1"/>
              <p:nvPr/>
            </p:nvSpPr>
            <p:spPr>
              <a:xfrm>
                <a:off x="5826905" y="3950061"/>
                <a:ext cx="1616075" cy="410369"/>
              </a:xfrm>
              <a:prstGeom prst="rect">
                <a:avLst/>
              </a:prstGeom>
            </p:spPr>
            <p:txBody>
              <a:bodyPr vert="horz" wrap="square" lIns="0" tIns="0" rIns="0" bIns="0" rtlCol="0">
                <a:spAutoFit/>
              </a:bodyPr>
              <a:lstStyle/>
              <a:p>
                <a:pPr marL="153828" marR="3810" indent="-144780">
                  <a:lnSpc>
                    <a:spcPts val="1238"/>
                  </a:lnSpc>
                </a:pPr>
                <a:r>
                  <a:rPr sz="1050" spc="-4" dirty="0">
                    <a:solidFill>
                      <a:prstClr val="black"/>
                    </a:solidFill>
                  </a:rPr>
                  <a:t>fc7: 4096</a:t>
                </a:r>
                <a:r>
                  <a:rPr sz="1050" spc="-19" dirty="0">
                    <a:solidFill>
                      <a:prstClr val="black"/>
                    </a:solidFill>
                  </a:rPr>
                  <a:t> </a:t>
                </a:r>
                <a:r>
                  <a:rPr sz="1050" spc="-4" dirty="0">
                    <a:solidFill>
                      <a:prstClr val="black"/>
                    </a:solidFill>
                  </a:rPr>
                  <a:t>dimension  “feature</a:t>
                </a:r>
                <a:r>
                  <a:rPr sz="1050" spc="-26" dirty="0">
                    <a:solidFill>
                      <a:prstClr val="black"/>
                    </a:solidFill>
                  </a:rPr>
                  <a:t> </a:t>
                </a:r>
                <a:r>
                  <a:rPr sz="1050" spc="-4" dirty="0">
                    <a:solidFill>
                      <a:prstClr val="black"/>
                    </a:solidFill>
                  </a:rPr>
                  <a:t>vector”</a:t>
                </a:r>
                <a:endParaRPr sz="1050">
                  <a:solidFill>
                    <a:prstClr val="black"/>
                  </a:solidFill>
                </a:endParaRPr>
              </a:p>
            </p:txBody>
          </p:sp>
        </p:grpSp>
        <p:sp>
          <p:nvSpPr>
            <p:cNvPr id="34" name="object 34"/>
            <p:cNvSpPr/>
            <p:nvPr/>
          </p:nvSpPr>
          <p:spPr>
            <a:xfrm>
              <a:off x="5876762" y="1861597"/>
              <a:ext cx="148590" cy="970280"/>
            </a:xfrm>
            <a:custGeom>
              <a:avLst/>
              <a:gdLst/>
              <a:ahLst/>
              <a:cxnLst/>
              <a:rect l="l" t="t" r="r" b="b"/>
              <a:pathLst>
                <a:path w="148589" h="970280">
                  <a:moveTo>
                    <a:pt x="148349" y="969898"/>
                  </a:moveTo>
                  <a:lnTo>
                    <a:pt x="101462" y="962334"/>
                  </a:lnTo>
                  <a:lnTo>
                    <a:pt x="60739" y="941274"/>
                  </a:lnTo>
                  <a:lnTo>
                    <a:pt x="28624" y="909160"/>
                  </a:lnTo>
                  <a:lnTo>
                    <a:pt x="7563" y="868436"/>
                  </a:lnTo>
                  <a:lnTo>
                    <a:pt x="0" y="821545"/>
                  </a:lnTo>
                  <a:lnTo>
                    <a:pt x="0" y="148352"/>
                  </a:lnTo>
                  <a:lnTo>
                    <a:pt x="7563" y="101461"/>
                  </a:lnTo>
                  <a:lnTo>
                    <a:pt x="28624" y="60737"/>
                  </a:lnTo>
                  <a:lnTo>
                    <a:pt x="60739" y="28623"/>
                  </a:lnTo>
                  <a:lnTo>
                    <a:pt x="101462" y="7563"/>
                  </a:lnTo>
                  <a:lnTo>
                    <a:pt x="148349" y="0"/>
                  </a:lnTo>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6618511" y="1861597"/>
              <a:ext cx="148590" cy="970280"/>
            </a:xfrm>
            <a:custGeom>
              <a:avLst/>
              <a:gdLst/>
              <a:ahLst/>
              <a:cxnLst/>
              <a:rect l="l" t="t" r="r" b="b"/>
              <a:pathLst>
                <a:path w="148590" h="970280">
                  <a:moveTo>
                    <a:pt x="0" y="0"/>
                  </a:moveTo>
                  <a:lnTo>
                    <a:pt x="29078" y="2876"/>
                  </a:lnTo>
                  <a:lnTo>
                    <a:pt x="56771" y="11292"/>
                  </a:lnTo>
                  <a:lnTo>
                    <a:pt x="104899" y="43452"/>
                  </a:lnTo>
                  <a:lnTo>
                    <a:pt x="137059" y="91580"/>
                  </a:lnTo>
                  <a:lnTo>
                    <a:pt x="148349" y="148352"/>
                  </a:lnTo>
                  <a:lnTo>
                    <a:pt x="148349" y="821545"/>
                  </a:lnTo>
                  <a:lnTo>
                    <a:pt x="140786" y="868436"/>
                  </a:lnTo>
                  <a:lnTo>
                    <a:pt x="119724" y="909160"/>
                  </a:lnTo>
                  <a:lnTo>
                    <a:pt x="87610" y="941274"/>
                  </a:lnTo>
                  <a:lnTo>
                    <a:pt x="46887" y="962334"/>
                  </a:lnTo>
                  <a:lnTo>
                    <a:pt x="0" y="969898"/>
                  </a:lnTo>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3168718" y="1763874"/>
              <a:ext cx="2137410" cy="1294765"/>
            </a:xfrm>
            <a:custGeom>
              <a:avLst/>
              <a:gdLst/>
              <a:ahLst/>
              <a:cxnLst/>
              <a:rect l="l" t="t" r="r" b="b"/>
              <a:pathLst>
                <a:path w="2137410" h="1294764">
                  <a:moveTo>
                    <a:pt x="0" y="0"/>
                  </a:moveTo>
                  <a:lnTo>
                    <a:pt x="2137170" y="323549"/>
                  </a:lnTo>
                  <a:lnTo>
                    <a:pt x="2137170" y="970648"/>
                  </a:lnTo>
                  <a:lnTo>
                    <a:pt x="0" y="1294197"/>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37" name="object 37"/>
            <p:cNvSpPr/>
            <p:nvPr/>
          </p:nvSpPr>
          <p:spPr>
            <a:xfrm>
              <a:off x="11349" y="2289974"/>
              <a:ext cx="829748" cy="812108"/>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8" name="object 38"/>
            <p:cNvSpPr/>
            <p:nvPr/>
          </p:nvSpPr>
          <p:spPr>
            <a:xfrm>
              <a:off x="870898" y="1879835"/>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39" name="object 39"/>
            <p:cNvSpPr/>
            <p:nvPr/>
          </p:nvSpPr>
          <p:spPr>
            <a:xfrm>
              <a:off x="1023297" y="2032235"/>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0" name="object 40"/>
            <p:cNvSpPr/>
            <p:nvPr/>
          </p:nvSpPr>
          <p:spPr>
            <a:xfrm>
              <a:off x="1175697" y="2184634"/>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1" name="object 41"/>
            <p:cNvSpPr/>
            <p:nvPr/>
          </p:nvSpPr>
          <p:spPr>
            <a:xfrm>
              <a:off x="1328097" y="2337034"/>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2" name="object 42"/>
            <p:cNvSpPr/>
            <p:nvPr/>
          </p:nvSpPr>
          <p:spPr>
            <a:xfrm>
              <a:off x="1480497" y="2489434"/>
              <a:ext cx="763598" cy="61264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3" name="object 43"/>
            <p:cNvSpPr/>
            <p:nvPr/>
          </p:nvSpPr>
          <p:spPr>
            <a:xfrm>
              <a:off x="2287127" y="2019585"/>
              <a:ext cx="746390" cy="561898"/>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44" name="object 44"/>
            <p:cNvSpPr/>
            <p:nvPr/>
          </p:nvSpPr>
          <p:spPr>
            <a:xfrm>
              <a:off x="2282366" y="2014822"/>
              <a:ext cx="756285" cy="571500"/>
            </a:xfrm>
            <a:custGeom>
              <a:avLst/>
              <a:gdLst/>
              <a:ahLst/>
              <a:cxnLst/>
              <a:rect l="l" t="t" r="r" b="b"/>
              <a:pathLst>
                <a:path w="756285" h="571500">
                  <a:moveTo>
                    <a:pt x="0" y="0"/>
                  </a:moveTo>
                  <a:lnTo>
                    <a:pt x="755928" y="0"/>
                  </a:lnTo>
                  <a:lnTo>
                    <a:pt x="755928" y="571423"/>
                  </a:lnTo>
                  <a:lnTo>
                    <a:pt x="0" y="571423"/>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45" name="object 45"/>
            <p:cNvSpPr/>
            <p:nvPr/>
          </p:nvSpPr>
          <p:spPr>
            <a:xfrm>
              <a:off x="3217968" y="2005558"/>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46" name="object 46"/>
            <p:cNvSpPr/>
            <p:nvPr/>
          </p:nvSpPr>
          <p:spPr>
            <a:xfrm>
              <a:off x="4022566" y="204136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47" name="object 47"/>
            <p:cNvSpPr/>
            <p:nvPr/>
          </p:nvSpPr>
          <p:spPr>
            <a:xfrm>
              <a:off x="3290093" y="2086353"/>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48" name="object 48"/>
            <p:cNvSpPr/>
            <p:nvPr/>
          </p:nvSpPr>
          <p:spPr>
            <a:xfrm>
              <a:off x="3290093" y="2086353"/>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49" name="object 49"/>
            <p:cNvSpPr/>
            <p:nvPr/>
          </p:nvSpPr>
          <p:spPr>
            <a:xfrm>
              <a:off x="3354268" y="2157665"/>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50" name="object 50"/>
            <p:cNvSpPr/>
            <p:nvPr/>
          </p:nvSpPr>
          <p:spPr>
            <a:xfrm>
              <a:off x="3354268" y="2157665"/>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51" name="object 51"/>
            <p:cNvSpPr/>
            <p:nvPr/>
          </p:nvSpPr>
          <p:spPr>
            <a:xfrm>
              <a:off x="4082816" y="2107960"/>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52" name="object 52"/>
            <p:cNvSpPr/>
            <p:nvPr/>
          </p:nvSpPr>
          <p:spPr>
            <a:xfrm>
              <a:off x="4082816" y="2107960"/>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4158866" y="219347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54" name="object 54"/>
            <p:cNvSpPr/>
            <p:nvPr/>
          </p:nvSpPr>
          <p:spPr>
            <a:xfrm>
              <a:off x="4158866" y="219347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55" name="object 55"/>
            <p:cNvSpPr/>
            <p:nvPr/>
          </p:nvSpPr>
          <p:spPr>
            <a:xfrm>
              <a:off x="4215767" y="2319229"/>
              <a:ext cx="89535" cy="88900"/>
            </a:xfrm>
            <a:custGeom>
              <a:avLst/>
              <a:gdLst/>
              <a:ahLst/>
              <a:cxnLst/>
              <a:rect l="l" t="t" r="r" b="b"/>
              <a:pathLst>
                <a:path w="89535" h="88900">
                  <a:moveTo>
                    <a:pt x="0" y="0"/>
                  </a:moveTo>
                  <a:lnTo>
                    <a:pt x="89399" y="0"/>
                  </a:lnTo>
                  <a:lnTo>
                    <a:pt x="89399" y="88799"/>
                  </a:lnTo>
                  <a:lnTo>
                    <a:pt x="0" y="88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56" name="object 56"/>
            <p:cNvSpPr/>
            <p:nvPr/>
          </p:nvSpPr>
          <p:spPr>
            <a:xfrm>
              <a:off x="3705767" y="2319254"/>
              <a:ext cx="554990" cy="118110"/>
            </a:xfrm>
            <a:custGeom>
              <a:avLst/>
              <a:gdLst/>
              <a:ahLst/>
              <a:cxnLst/>
              <a:rect l="l" t="t" r="r" b="b"/>
              <a:pathLst>
                <a:path w="554989" h="118109">
                  <a:moveTo>
                    <a:pt x="0" y="117899"/>
                  </a:moveTo>
                  <a:lnTo>
                    <a:pt x="554698"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57" name="object 57"/>
            <p:cNvSpPr/>
            <p:nvPr/>
          </p:nvSpPr>
          <p:spPr>
            <a:xfrm>
              <a:off x="3705767" y="2408055"/>
              <a:ext cx="554990" cy="189865"/>
            </a:xfrm>
            <a:custGeom>
              <a:avLst/>
              <a:gdLst/>
              <a:ahLst/>
              <a:cxnLst/>
              <a:rect l="l" t="t" r="r" b="b"/>
              <a:pathLst>
                <a:path w="554989" h="189864">
                  <a:moveTo>
                    <a:pt x="0" y="189599"/>
                  </a:moveTo>
                  <a:lnTo>
                    <a:pt x="554698"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3626868" y="2437155"/>
              <a:ext cx="158115" cy="160655"/>
            </a:xfrm>
            <a:custGeom>
              <a:avLst/>
              <a:gdLst/>
              <a:ahLst/>
              <a:cxnLst/>
              <a:rect l="l" t="t" r="r" b="b"/>
              <a:pathLst>
                <a:path w="158114" h="160655">
                  <a:moveTo>
                    <a:pt x="0" y="0"/>
                  </a:moveTo>
                  <a:lnTo>
                    <a:pt x="157799" y="0"/>
                  </a:lnTo>
                  <a:lnTo>
                    <a:pt x="157799" y="160499"/>
                  </a:lnTo>
                  <a:lnTo>
                    <a:pt x="0" y="1604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59" name="object 59"/>
            <p:cNvSpPr/>
            <p:nvPr/>
          </p:nvSpPr>
          <p:spPr>
            <a:xfrm>
              <a:off x="3626868" y="2437155"/>
              <a:ext cx="158115" cy="160655"/>
            </a:xfrm>
            <a:custGeom>
              <a:avLst/>
              <a:gdLst/>
              <a:ahLst/>
              <a:cxnLst/>
              <a:rect l="l" t="t" r="r" b="b"/>
              <a:pathLst>
                <a:path w="158114" h="160655">
                  <a:moveTo>
                    <a:pt x="0" y="0"/>
                  </a:moveTo>
                  <a:lnTo>
                    <a:pt x="157799" y="0"/>
                  </a:lnTo>
                  <a:lnTo>
                    <a:pt x="157799" y="160499"/>
                  </a:lnTo>
                  <a:lnTo>
                    <a:pt x="0" y="16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0" name="object 60"/>
            <p:cNvSpPr/>
            <p:nvPr/>
          </p:nvSpPr>
          <p:spPr>
            <a:xfrm>
              <a:off x="4552190" y="2057957"/>
              <a:ext cx="457200" cy="495934"/>
            </a:xfrm>
            <a:custGeom>
              <a:avLst/>
              <a:gdLst/>
              <a:ahLst/>
              <a:cxnLst/>
              <a:rect l="l" t="t" r="r" b="b"/>
              <a:pathLst>
                <a:path w="457200" h="495935">
                  <a:moveTo>
                    <a:pt x="0" y="0"/>
                  </a:moveTo>
                  <a:lnTo>
                    <a:pt x="457199" y="4958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1" name="object 61"/>
            <p:cNvSpPr/>
            <p:nvPr/>
          </p:nvSpPr>
          <p:spPr>
            <a:xfrm>
              <a:off x="4555940" y="2160110"/>
              <a:ext cx="457200" cy="509905"/>
            </a:xfrm>
            <a:custGeom>
              <a:avLst/>
              <a:gdLst/>
              <a:ahLst/>
              <a:cxnLst/>
              <a:rect l="l" t="t" r="r" b="b"/>
              <a:pathLst>
                <a:path w="457200" h="509905">
                  <a:moveTo>
                    <a:pt x="0" y="0"/>
                  </a:moveTo>
                  <a:lnTo>
                    <a:pt x="457199" y="509398"/>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2" name="object 62"/>
            <p:cNvSpPr/>
            <p:nvPr/>
          </p:nvSpPr>
          <p:spPr>
            <a:xfrm>
              <a:off x="5011340" y="2549612"/>
              <a:ext cx="635" cy="118745"/>
            </a:xfrm>
            <a:custGeom>
              <a:avLst/>
              <a:gdLst/>
              <a:ahLst/>
              <a:cxnLst/>
              <a:rect l="l" t="t" r="r" b="b"/>
              <a:pathLst>
                <a:path w="635" h="118744">
                  <a:moveTo>
                    <a:pt x="299" y="0"/>
                  </a:moveTo>
                  <a:lnTo>
                    <a:pt x="0" y="1184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3" name="object 63"/>
            <p:cNvSpPr/>
            <p:nvPr/>
          </p:nvSpPr>
          <p:spPr>
            <a:xfrm>
              <a:off x="4552190" y="2058558"/>
              <a:ext cx="2540" cy="103505"/>
            </a:xfrm>
            <a:custGeom>
              <a:avLst/>
              <a:gdLst/>
              <a:ahLst/>
              <a:cxnLst/>
              <a:rect l="l" t="t" r="r" b="b"/>
              <a:pathLst>
                <a:path w="2539" h="103505">
                  <a:moveTo>
                    <a:pt x="0" y="0"/>
                  </a:moveTo>
                  <a:lnTo>
                    <a:pt x="2399" y="1034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64" name="object 64"/>
            <p:cNvSpPr/>
            <p:nvPr/>
          </p:nvSpPr>
          <p:spPr>
            <a:xfrm>
              <a:off x="4729015" y="2057957"/>
              <a:ext cx="457200" cy="495934"/>
            </a:xfrm>
            <a:custGeom>
              <a:avLst/>
              <a:gdLst/>
              <a:ahLst/>
              <a:cxnLst/>
              <a:rect l="l" t="t" r="r" b="b"/>
              <a:pathLst>
                <a:path w="457200" h="495935">
                  <a:moveTo>
                    <a:pt x="0" y="0"/>
                  </a:moveTo>
                  <a:lnTo>
                    <a:pt x="457199" y="4958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65" name="object 65"/>
            <p:cNvSpPr/>
            <p:nvPr/>
          </p:nvSpPr>
          <p:spPr>
            <a:xfrm>
              <a:off x="4732740" y="2160110"/>
              <a:ext cx="457200" cy="509905"/>
            </a:xfrm>
            <a:custGeom>
              <a:avLst/>
              <a:gdLst/>
              <a:ahLst/>
              <a:cxnLst/>
              <a:rect l="l" t="t" r="r" b="b"/>
              <a:pathLst>
                <a:path w="457200" h="509905">
                  <a:moveTo>
                    <a:pt x="0" y="0"/>
                  </a:moveTo>
                  <a:lnTo>
                    <a:pt x="457199" y="509398"/>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5188165" y="2549612"/>
              <a:ext cx="635" cy="118745"/>
            </a:xfrm>
            <a:custGeom>
              <a:avLst/>
              <a:gdLst/>
              <a:ahLst/>
              <a:cxnLst/>
              <a:rect l="l" t="t" r="r" b="b"/>
              <a:pathLst>
                <a:path w="635" h="118744">
                  <a:moveTo>
                    <a:pt x="299" y="0"/>
                  </a:moveTo>
                  <a:lnTo>
                    <a:pt x="0" y="1184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67" name="object 67"/>
            <p:cNvSpPr/>
            <p:nvPr/>
          </p:nvSpPr>
          <p:spPr>
            <a:xfrm>
              <a:off x="4729015" y="2058558"/>
              <a:ext cx="2540" cy="103505"/>
            </a:xfrm>
            <a:custGeom>
              <a:avLst/>
              <a:gdLst/>
              <a:ahLst/>
              <a:cxnLst/>
              <a:rect l="l" t="t" r="r" b="b"/>
              <a:pathLst>
                <a:path w="2539" h="103505">
                  <a:moveTo>
                    <a:pt x="0" y="0"/>
                  </a:moveTo>
                  <a:lnTo>
                    <a:pt x="2399" y="1034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50" name="object 150"/>
            <p:cNvSpPr/>
            <p:nvPr/>
          </p:nvSpPr>
          <p:spPr>
            <a:xfrm>
              <a:off x="2244095" y="2611442"/>
              <a:ext cx="358140" cy="184785"/>
            </a:xfrm>
            <a:custGeom>
              <a:avLst/>
              <a:gdLst/>
              <a:ahLst/>
              <a:cxnLst/>
              <a:rect l="l" t="t" r="r" b="b"/>
              <a:pathLst>
                <a:path w="358139" h="184785">
                  <a:moveTo>
                    <a:pt x="0" y="184317"/>
                  </a:moveTo>
                  <a:lnTo>
                    <a:pt x="35804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1" name="object 151"/>
            <p:cNvSpPr/>
            <p:nvPr/>
          </p:nvSpPr>
          <p:spPr>
            <a:xfrm>
              <a:off x="2573294" y="2594307"/>
              <a:ext cx="62230" cy="46355"/>
            </a:xfrm>
            <a:custGeom>
              <a:avLst/>
              <a:gdLst/>
              <a:ahLst/>
              <a:cxnLst/>
              <a:rect l="l" t="t" r="r" b="b"/>
              <a:pathLst>
                <a:path w="62230" h="46355">
                  <a:moveTo>
                    <a:pt x="28849" y="17134"/>
                  </a:moveTo>
                  <a:lnTo>
                    <a:pt x="19599" y="45987"/>
                  </a:lnTo>
                  <a:lnTo>
                    <a:pt x="62149" y="0"/>
                  </a:lnTo>
                  <a:lnTo>
                    <a:pt x="0" y="7892"/>
                  </a:lnTo>
                  <a:lnTo>
                    <a:pt x="28849" y="1713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2" name="object 152"/>
            <p:cNvSpPr/>
            <p:nvPr/>
          </p:nvSpPr>
          <p:spPr>
            <a:xfrm>
              <a:off x="1709896" y="2302500"/>
              <a:ext cx="544830" cy="34925"/>
            </a:xfrm>
            <a:custGeom>
              <a:avLst/>
              <a:gdLst/>
              <a:ahLst/>
              <a:cxnLst/>
              <a:rect l="l" t="t" r="r" b="b"/>
              <a:pathLst>
                <a:path w="544830" h="34925">
                  <a:moveTo>
                    <a:pt x="0" y="34534"/>
                  </a:moveTo>
                  <a:lnTo>
                    <a:pt x="544621" y="0"/>
                  </a:lnTo>
                </a:path>
              </a:pathLst>
            </a:custGeom>
            <a:ln w="9524">
              <a:solidFill>
                <a:srgbClr val="5B5959"/>
              </a:solidFill>
              <a:prstDash val="lgDash"/>
            </a:ln>
          </p:spPr>
          <p:txBody>
            <a:bodyPr wrap="square" lIns="0" tIns="0" rIns="0" bIns="0" rtlCol="0"/>
            <a:lstStyle/>
            <a:p>
              <a:endParaRPr sz="1050">
                <a:solidFill>
                  <a:prstClr val="black"/>
                </a:solidFill>
                <a:latin typeface="Calibri"/>
              </a:endParaRPr>
            </a:p>
          </p:txBody>
        </p:sp>
        <p:sp>
          <p:nvSpPr>
            <p:cNvPr id="153" name="object 153"/>
            <p:cNvSpPr/>
            <p:nvPr/>
          </p:nvSpPr>
          <p:spPr>
            <a:xfrm>
              <a:off x="2243150" y="2292489"/>
              <a:ext cx="30480" cy="21590"/>
            </a:xfrm>
            <a:custGeom>
              <a:avLst/>
              <a:gdLst/>
              <a:ahLst/>
              <a:cxnLst/>
              <a:rect l="l" t="t" r="r" b="b"/>
              <a:pathLst>
                <a:path w="30480" h="21590">
                  <a:moveTo>
                    <a:pt x="11367" y="10009"/>
                  </a:moveTo>
                  <a:lnTo>
                    <a:pt x="1354" y="21379"/>
                  </a:lnTo>
                  <a:lnTo>
                    <a:pt x="30047" y="8827"/>
                  </a:lnTo>
                  <a:lnTo>
                    <a:pt x="0" y="0"/>
                  </a:lnTo>
                  <a:lnTo>
                    <a:pt x="11367" y="10009"/>
                  </a:lnTo>
                  <a:close/>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54" name="object 154"/>
            <p:cNvSpPr/>
            <p:nvPr/>
          </p:nvSpPr>
          <p:spPr>
            <a:xfrm>
              <a:off x="1862296" y="2313705"/>
              <a:ext cx="394970" cy="175895"/>
            </a:xfrm>
            <a:custGeom>
              <a:avLst/>
              <a:gdLst/>
              <a:ahLst/>
              <a:cxnLst/>
              <a:rect l="l" t="t" r="r" b="b"/>
              <a:pathLst>
                <a:path w="394969" h="175894">
                  <a:moveTo>
                    <a:pt x="0" y="175729"/>
                  </a:moveTo>
                  <a:lnTo>
                    <a:pt x="394974" y="0"/>
                  </a:lnTo>
                </a:path>
              </a:pathLst>
            </a:custGeom>
            <a:ln w="9524">
              <a:solidFill>
                <a:srgbClr val="5B5959"/>
              </a:solidFill>
              <a:prstDash val="lgDash"/>
            </a:ln>
          </p:spPr>
          <p:txBody>
            <a:bodyPr wrap="square" lIns="0" tIns="0" rIns="0" bIns="0" rtlCol="0"/>
            <a:lstStyle/>
            <a:p>
              <a:endParaRPr sz="1050">
                <a:solidFill>
                  <a:prstClr val="black"/>
                </a:solidFill>
                <a:latin typeface="Calibri"/>
              </a:endParaRPr>
            </a:p>
          </p:txBody>
        </p:sp>
        <p:sp>
          <p:nvSpPr>
            <p:cNvPr id="155" name="object 155"/>
            <p:cNvSpPr/>
            <p:nvPr/>
          </p:nvSpPr>
          <p:spPr>
            <a:xfrm>
              <a:off x="2243130" y="2306095"/>
              <a:ext cx="31750" cy="22225"/>
            </a:xfrm>
            <a:custGeom>
              <a:avLst/>
              <a:gdLst/>
              <a:ahLst/>
              <a:cxnLst/>
              <a:rect l="l" t="t" r="r" b="b"/>
              <a:pathLst>
                <a:path w="31750" h="22225">
                  <a:moveTo>
                    <a:pt x="14139" y="7609"/>
                  </a:moveTo>
                  <a:lnTo>
                    <a:pt x="8707" y="21749"/>
                  </a:lnTo>
                  <a:lnTo>
                    <a:pt x="31242" y="0"/>
                  </a:lnTo>
                  <a:lnTo>
                    <a:pt x="0" y="2177"/>
                  </a:lnTo>
                  <a:lnTo>
                    <a:pt x="14139" y="7609"/>
                  </a:lnTo>
                  <a:close/>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56" name="object 156"/>
            <p:cNvSpPr/>
            <p:nvPr/>
          </p:nvSpPr>
          <p:spPr>
            <a:xfrm>
              <a:off x="1557497" y="2124763"/>
              <a:ext cx="688975" cy="60325"/>
            </a:xfrm>
            <a:custGeom>
              <a:avLst/>
              <a:gdLst/>
              <a:ahLst/>
              <a:cxnLst/>
              <a:rect l="l" t="t" r="r" b="b"/>
              <a:pathLst>
                <a:path w="688975" h="60325">
                  <a:moveTo>
                    <a:pt x="0" y="59872"/>
                  </a:moveTo>
                  <a:lnTo>
                    <a:pt x="688678" y="0"/>
                  </a:lnTo>
                </a:path>
              </a:pathLst>
            </a:custGeom>
            <a:ln w="9524">
              <a:solidFill>
                <a:srgbClr val="5B5959"/>
              </a:solidFill>
              <a:prstDash val="lgDash"/>
            </a:ln>
          </p:spPr>
          <p:txBody>
            <a:bodyPr wrap="square" lIns="0" tIns="0" rIns="0" bIns="0" rtlCol="0"/>
            <a:lstStyle/>
            <a:p>
              <a:endParaRPr sz="1050">
                <a:solidFill>
                  <a:prstClr val="black"/>
                </a:solidFill>
                <a:latin typeface="Calibri"/>
              </a:endParaRPr>
            </a:p>
          </p:txBody>
        </p:sp>
        <p:sp>
          <p:nvSpPr>
            <p:cNvPr id="157" name="object 157"/>
            <p:cNvSpPr/>
            <p:nvPr/>
          </p:nvSpPr>
          <p:spPr>
            <a:xfrm>
              <a:off x="2234575" y="2115019"/>
              <a:ext cx="30480" cy="21590"/>
            </a:xfrm>
            <a:custGeom>
              <a:avLst/>
              <a:gdLst/>
              <a:ahLst/>
              <a:cxnLst/>
              <a:rect l="l" t="t" r="r" b="b"/>
              <a:pathLst>
                <a:path w="30480" h="21590">
                  <a:moveTo>
                    <a:pt x="11599" y="9742"/>
                  </a:moveTo>
                  <a:lnTo>
                    <a:pt x="1854" y="21342"/>
                  </a:lnTo>
                  <a:lnTo>
                    <a:pt x="30247" y="8122"/>
                  </a:lnTo>
                  <a:lnTo>
                    <a:pt x="0" y="0"/>
                  </a:lnTo>
                  <a:lnTo>
                    <a:pt x="11599" y="9742"/>
                  </a:lnTo>
                  <a:close/>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58" name="object 158"/>
            <p:cNvSpPr/>
            <p:nvPr/>
          </p:nvSpPr>
          <p:spPr>
            <a:xfrm>
              <a:off x="1405098" y="2032236"/>
              <a:ext cx="857885" cy="46355"/>
            </a:xfrm>
            <a:custGeom>
              <a:avLst/>
              <a:gdLst/>
              <a:ahLst/>
              <a:cxnLst/>
              <a:rect l="l" t="t" r="r" b="b"/>
              <a:pathLst>
                <a:path w="857885" h="46355">
                  <a:moveTo>
                    <a:pt x="0" y="0"/>
                  </a:moveTo>
                  <a:lnTo>
                    <a:pt x="857503" y="46242"/>
                  </a:lnTo>
                </a:path>
              </a:pathLst>
            </a:custGeom>
            <a:ln w="9524">
              <a:solidFill>
                <a:srgbClr val="5B5959"/>
              </a:solidFill>
              <a:prstDash val="lgDash"/>
            </a:ln>
          </p:spPr>
          <p:txBody>
            <a:bodyPr wrap="square" lIns="0" tIns="0" rIns="0" bIns="0" rtlCol="0"/>
            <a:lstStyle/>
            <a:p>
              <a:endParaRPr sz="1050">
                <a:solidFill>
                  <a:prstClr val="black"/>
                </a:solidFill>
                <a:latin typeface="Calibri"/>
              </a:endParaRPr>
            </a:p>
          </p:txBody>
        </p:sp>
        <p:sp>
          <p:nvSpPr>
            <p:cNvPr id="159" name="object 159"/>
            <p:cNvSpPr/>
            <p:nvPr/>
          </p:nvSpPr>
          <p:spPr>
            <a:xfrm>
              <a:off x="2251327" y="2067205"/>
              <a:ext cx="30480" cy="21590"/>
            </a:xfrm>
            <a:custGeom>
              <a:avLst/>
              <a:gdLst/>
              <a:ahLst/>
              <a:cxnLst/>
              <a:rect l="l" t="t" r="r" b="b"/>
              <a:pathLst>
                <a:path w="30480" h="21590">
                  <a:moveTo>
                    <a:pt x="11272" y="11272"/>
                  </a:moveTo>
                  <a:lnTo>
                    <a:pt x="0" y="21392"/>
                  </a:lnTo>
                  <a:lnTo>
                    <a:pt x="29962" y="12279"/>
                  </a:lnTo>
                  <a:lnTo>
                    <a:pt x="1152" y="0"/>
                  </a:lnTo>
                  <a:lnTo>
                    <a:pt x="11272" y="11272"/>
                  </a:lnTo>
                  <a:close/>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60" name="object 160"/>
            <p:cNvSpPr/>
            <p:nvPr/>
          </p:nvSpPr>
          <p:spPr>
            <a:xfrm>
              <a:off x="2690294" y="2273243"/>
              <a:ext cx="176530" cy="160655"/>
            </a:xfrm>
            <a:custGeom>
              <a:avLst/>
              <a:gdLst/>
              <a:ahLst/>
              <a:cxnLst/>
              <a:rect l="l" t="t" r="r" b="b"/>
              <a:pathLst>
                <a:path w="176530" h="160655">
                  <a:moveTo>
                    <a:pt x="0" y="0"/>
                  </a:moveTo>
                  <a:lnTo>
                    <a:pt x="176399" y="0"/>
                  </a:lnTo>
                  <a:lnTo>
                    <a:pt x="176399" y="160499"/>
                  </a:lnTo>
                  <a:lnTo>
                    <a:pt x="0" y="1604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61" name="object 161"/>
            <p:cNvSpPr/>
            <p:nvPr/>
          </p:nvSpPr>
          <p:spPr>
            <a:xfrm>
              <a:off x="2778495" y="2273242"/>
              <a:ext cx="927735" cy="163830"/>
            </a:xfrm>
            <a:custGeom>
              <a:avLst/>
              <a:gdLst/>
              <a:ahLst/>
              <a:cxnLst/>
              <a:rect l="l" t="t" r="r" b="b"/>
              <a:pathLst>
                <a:path w="927735" h="163830">
                  <a:moveTo>
                    <a:pt x="0" y="0"/>
                  </a:moveTo>
                  <a:lnTo>
                    <a:pt x="927298" y="16379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62" name="object 162"/>
            <p:cNvSpPr/>
            <p:nvPr/>
          </p:nvSpPr>
          <p:spPr>
            <a:xfrm>
              <a:off x="2778494" y="2433741"/>
              <a:ext cx="848994" cy="83820"/>
            </a:xfrm>
            <a:custGeom>
              <a:avLst/>
              <a:gdLst/>
              <a:ahLst/>
              <a:cxnLst/>
              <a:rect l="l" t="t" r="r" b="b"/>
              <a:pathLst>
                <a:path w="848995" h="83819">
                  <a:moveTo>
                    <a:pt x="0" y="0"/>
                  </a:moveTo>
                  <a:lnTo>
                    <a:pt x="848398" y="8369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65" name="object 165"/>
            <p:cNvSpPr txBox="1"/>
            <p:nvPr/>
          </p:nvSpPr>
          <p:spPr>
            <a:xfrm>
              <a:off x="4717349" y="2863205"/>
              <a:ext cx="410845" cy="215444"/>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166" name="object 166"/>
            <p:cNvSpPr/>
            <p:nvPr/>
          </p:nvSpPr>
          <p:spPr>
            <a:xfrm>
              <a:off x="5958613" y="1988672"/>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7" name="object 167"/>
            <p:cNvSpPr/>
            <p:nvPr/>
          </p:nvSpPr>
          <p:spPr>
            <a:xfrm>
              <a:off x="5958613" y="2141634"/>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8" name="object 168"/>
            <p:cNvSpPr/>
            <p:nvPr/>
          </p:nvSpPr>
          <p:spPr>
            <a:xfrm>
              <a:off x="5958613" y="2294597"/>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9" name="object 169"/>
            <p:cNvSpPr/>
            <p:nvPr/>
          </p:nvSpPr>
          <p:spPr>
            <a:xfrm>
              <a:off x="5958613" y="2447559"/>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70" name="object 170"/>
            <p:cNvSpPr/>
            <p:nvPr/>
          </p:nvSpPr>
          <p:spPr>
            <a:xfrm>
              <a:off x="5958613" y="2600521"/>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71" name="object 171"/>
            <p:cNvSpPr/>
            <p:nvPr/>
          </p:nvSpPr>
          <p:spPr>
            <a:xfrm>
              <a:off x="5128214" y="2597821"/>
              <a:ext cx="1116330" cy="566420"/>
            </a:xfrm>
            <a:custGeom>
              <a:avLst/>
              <a:gdLst/>
              <a:ahLst/>
              <a:cxnLst/>
              <a:rect l="l" t="t" r="r" b="b"/>
              <a:pathLst>
                <a:path w="1116329" h="566419">
                  <a:moveTo>
                    <a:pt x="0" y="0"/>
                  </a:moveTo>
                  <a:lnTo>
                    <a:pt x="12338" y="26884"/>
                  </a:lnTo>
                  <a:lnTo>
                    <a:pt x="27064" y="63034"/>
                  </a:lnTo>
                  <a:lnTo>
                    <a:pt x="44037" y="106447"/>
                  </a:lnTo>
                  <a:lnTo>
                    <a:pt x="63121" y="155119"/>
                  </a:lnTo>
                  <a:lnTo>
                    <a:pt x="84177" y="207049"/>
                  </a:lnTo>
                  <a:lnTo>
                    <a:pt x="107069" y="260231"/>
                  </a:lnTo>
                  <a:lnTo>
                    <a:pt x="131657" y="312665"/>
                  </a:lnTo>
                  <a:lnTo>
                    <a:pt x="157805" y="362346"/>
                  </a:lnTo>
                  <a:lnTo>
                    <a:pt x="185374" y="407273"/>
                  </a:lnTo>
                  <a:lnTo>
                    <a:pt x="214226" y="445441"/>
                  </a:lnTo>
                  <a:lnTo>
                    <a:pt x="244224" y="474849"/>
                  </a:lnTo>
                  <a:lnTo>
                    <a:pt x="283445" y="502402"/>
                  </a:lnTo>
                  <a:lnTo>
                    <a:pt x="326099" y="525348"/>
                  </a:lnTo>
                  <a:lnTo>
                    <a:pt x="371602" y="543438"/>
                  </a:lnTo>
                  <a:lnTo>
                    <a:pt x="419365" y="556419"/>
                  </a:lnTo>
                  <a:lnTo>
                    <a:pt x="468803" y="564039"/>
                  </a:lnTo>
                  <a:lnTo>
                    <a:pt x="519329" y="566049"/>
                  </a:lnTo>
                  <a:lnTo>
                    <a:pt x="570357" y="562196"/>
                  </a:lnTo>
                  <a:lnTo>
                    <a:pt x="621301" y="552230"/>
                  </a:lnTo>
                  <a:lnTo>
                    <a:pt x="671573" y="535898"/>
                  </a:lnTo>
                  <a:lnTo>
                    <a:pt x="740398" y="498084"/>
                  </a:lnTo>
                  <a:lnTo>
                    <a:pt x="777623" y="471171"/>
                  </a:lnTo>
                  <a:lnTo>
                    <a:pt x="815981" y="440216"/>
                  </a:lnTo>
                  <a:lnTo>
                    <a:pt x="854916" y="406190"/>
                  </a:lnTo>
                  <a:lnTo>
                    <a:pt x="893874" y="370065"/>
                  </a:lnTo>
                  <a:lnTo>
                    <a:pt x="932298" y="332814"/>
                  </a:lnTo>
                  <a:lnTo>
                    <a:pt x="965058" y="300058"/>
                  </a:lnTo>
                  <a:lnTo>
                    <a:pt x="996604" y="267834"/>
                  </a:lnTo>
                  <a:lnTo>
                    <a:pt x="1026565" y="236792"/>
                  </a:lnTo>
                  <a:lnTo>
                    <a:pt x="1054572" y="207584"/>
                  </a:lnTo>
                  <a:lnTo>
                    <a:pt x="1067722" y="193870"/>
                  </a:lnTo>
                  <a:lnTo>
                    <a:pt x="1080247" y="180859"/>
                  </a:lnTo>
                  <a:lnTo>
                    <a:pt x="1110272" y="150159"/>
                  </a:lnTo>
                  <a:lnTo>
                    <a:pt x="1113597" y="146854"/>
                  </a:lnTo>
                  <a:lnTo>
                    <a:pt x="1115922" y="144552"/>
                  </a:lnTo>
                </a:path>
              </a:pathLst>
            </a:custGeom>
            <a:ln w="9524">
              <a:solidFill>
                <a:srgbClr val="999999"/>
              </a:solidFill>
            </a:ln>
          </p:spPr>
          <p:txBody>
            <a:bodyPr wrap="square" lIns="0" tIns="0" rIns="0" bIns="0" rtlCol="0"/>
            <a:lstStyle/>
            <a:p>
              <a:endParaRPr sz="1050">
                <a:solidFill>
                  <a:prstClr val="black"/>
                </a:solidFill>
                <a:latin typeface="Calibri"/>
              </a:endParaRPr>
            </a:p>
          </p:txBody>
        </p:sp>
        <p:sp>
          <p:nvSpPr>
            <p:cNvPr id="172" name="object 172"/>
            <p:cNvSpPr/>
            <p:nvPr/>
          </p:nvSpPr>
          <p:spPr>
            <a:xfrm>
              <a:off x="6228988" y="2729499"/>
              <a:ext cx="29209" cy="28575"/>
            </a:xfrm>
            <a:custGeom>
              <a:avLst/>
              <a:gdLst/>
              <a:ahLst/>
              <a:cxnLst/>
              <a:rect l="l" t="t" r="r" b="b"/>
              <a:pathLst>
                <a:path w="29210" h="28575">
                  <a:moveTo>
                    <a:pt x="15149" y="12874"/>
                  </a:moveTo>
                  <a:lnTo>
                    <a:pt x="14749" y="28017"/>
                  </a:lnTo>
                  <a:lnTo>
                    <a:pt x="28749" y="0"/>
                  </a:lnTo>
                  <a:lnTo>
                    <a:pt x="0" y="12467"/>
                  </a:lnTo>
                  <a:lnTo>
                    <a:pt x="15149" y="12874"/>
                  </a:lnTo>
                  <a:close/>
                </a:path>
              </a:pathLst>
            </a:custGeom>
            <a:ln w="9524">
              <a:solidFill>
                <a:srgbClr val="999999"/>
              </a:solidFill>
            </a:ln>
          </p:spPr>
          <p:txBody>
            <a:bodyPr wrap="square" lIns="0" tIns="0" rIns="0" bIns="0" rtlCol="0"/>
            <a:lstStyle/>
            <a:p>
              <a:endParaRPr sz="1050">
                <a:solidFill>
                  <a:prstClr val="black"/>
                </a:solidFill>
                <a:latin typeface="Calibri"/>
              </a:endParaRPr>
            </a:p>
          </p:txBody>
        </p:sp>
        <p:sp>
          <p:nvSpPr>
            <p:cNvPr id="173" name="object 173"/>
            <p:cNvSpPr/>
            <p:nvPr/>
          </p:nvSpPr>
          <p:spPr>
            <a:xfrm>
              <a:off x="5363640" y="2139907"/>
              <a:ext cx="455399" cy="476576"/>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cxnSp>
          <p:nvCxnSpPr>
            <p:cNvPr id="69" name="Straight Arrow Connector 68"/>
            <p:cNvCxnSpPr/>
            <p:nvPr/>
          </p:nvCxnSpPr>
          <p:spPr>
            <a:xfrm>
              <a:off x="731520" y="3672840"/>
              <a:ext cx="53640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3">
            <a:extLst>
              <a:ext uri="{FF2B5EF4-FFF2-40B4-BE49-F238E27FC236}">
                <a16:creationId xmlns:a16="http://schemas.microsoft.com/office/drawing/2014/main" id="{58C4E524-510E-0442-8D71-D200605B3F0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40</a:t>
            </a:fld>
            <a:endParaRPr lang="en-US" sz="1600">
              <a:solidFill>
                <a:schemeClr val="bg1"/>
              </a:solidFill>
            </a:endParaRPr>
          </a:p>
        </p:txBody>
      </p:sp>
      <p:sp>
        <p:nvSpPr>
          <p:cNvPr id="4" name="Title 1">
            <a:extLst>
              <a:ext uri="{FF2B5EF4-FFF2-40B4-BE49-F238E27FC236}">
                <a16:creationId xmlns:a16="http://schemas.microsoft.com/office/drawing/2014/main" id="{27FA78FB-F580-5ED1-57AB-66D9A82CFA98}"/>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1101258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97665" y="1226999"/>
            <a:ext cx="814864" cy="3078480"/>
          </a:xfrm>
          <a:custGeom>
            <a:avLst/>
            <a:gdLst/>
            <a:ahLst/>
            <a:cxnLst/>
            <a:rect l="l" t="t" r="r" b="b"/>
            <a:pathLst>
              <a:path w="1086485" h="4104640">
                <a:moveTo>
                  <a:pt x="0" y="0"/>
                </a:moveTo>
                <a:lnTo>
                  <a:pt x="1085997" y="0"/>
                </a:lnTo>
                <a:lnTo>
                  <a:pt x="1085997" y="4104291"/>
                </a:lnTo>
                <a:lnTo>
                  <a:pt x="0" y="4104291"/>
                </a:lnTo>
                <a:lnTo>
                  <a:pt x="0" y="0"/>
                </a:lnTo>
                <a:close/>
              </a:path>
            </a:pathLst>
          </a:custGeom>
          <a:ln w="12699">
            <a:solidFill>
              <a:srgbClr val="BFBFBF"/>
            </a:solidFill>
          </a:ln>
        </p:spPr>
        <p:txBody>
          <a:bodyPr wrap="square" lIns="0" tIns="0" rIns="0" bIns="0" rtlCol="0"/>
          <a:lstStyle/>
          <a:p>
            <a:endParaRPr sz="1050">
              <a:solidFill>
                <a:prstClr val="black"/>
              </a:solidFill>
              <a:latin typeface="Calibri"/>
            </a:endParaRPr>
          </a:p>
        </p:txBody>
      </p:sp>
      <p:sp>
        <p:nvSpPr>
          <p:cNvPr id="3" name="object 3"/>
          <p:cNvSpPr/>
          <p:nvPr/>
        </p:nvSpPr>
        <p:spPr>
          <a:xfrm>
            <a:off x="3446095" y="1274961"/>
            <a:ext cx="116205" cy="2930843"/>
          </a:xfrm>
          <a:custGeom>
            <a:avLst/>
            <a:gdLst/>
            <a:ahLst/>
            <a:cxnLst/>
            <a:rect l="l" t="t" r="r" b="b"/>
            <a:pathLst>
              <a:path w="154939" h="3907790">
                <a:moveTo>
                  <a:pt x="154499" y="3907192"/>
                </a:moveTo>
                <a:lnTo>
                  <a:pt x="105666" y="3899315"/>
                </a:lnTo>
                <a:lnTo>
                  <a:pt x="63255" y="3877381"/>
                </a:lnTo>
                <a:lnTo>
                  <a:pt x="29810" y="3843936"/>
                </a:lnTo>
                <a:lnTo>
                  <a:pt x="7876" y="3801525"/>
                </a:lnTo>
                <a:lnTo>
                  <a:pt x="0" y="3752692"/>
                </a:lnTo>
                <a:lnTo>
                  <a:pt x="0" y="154502"/>
                </a:lnTo>
                <a:lnTo>
                  <a:pt x="7876" y="105667"/>
                </a:lnTo>
                <a:lnTo>
                  <a:pt x="29810" y="63254"/>
                </a:lnTo>
                <a:lnTo>
                  <a:pt x="63255" y="29809"/>
                </a:lnTo>
                <a:lnTo>
                  <a:pt x="105666" y="7876"/>
                </a:lnTo>
                <a:lnTo>
                  <a:pt x="154499" y="0"/>
                </a:lnTo>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4" name="object 4"/>
          <p:cNvSpPr/>
          <p:nvPr/>
        </p:nvSpPr>
        <p:spPr>
          <a:xfrm>
            <a:off x="4025469" y="1274961"/>
            <a:ext cx="116205" cy="2930843"/>
          </a:xfrm>
          <a:custGeom>
            <a:avLst/>
            <a:gdLst/>
            <a:ahLst/>
            <a:cxnLst/>
            <a:rect l="l" t="t" r="r" b="b"/>
            <a:pathLst>
              <a:path w="154939" h="3907790">
                <a:moveTo>
                  <a:pt x="0" y="0"/>
                </a:moveTo>
                <a:lnTo>
                  <a:pt x="30281" y="2996"/>
                </a:lnTo>
                <a:lnTo>
                  <a:pt x="59124" y="11760"/>
                </a:lnTo>
                <a:lnTo>
                  <a:pt x="109249" y="45252"/>
                </a:lnTo>
                <a:lnTo>
                  <a:pt x="142740" y="95377"/>
                </a:lnTo>
                <a:lnTo>
                  <a:pt x="154499" y="154502"/>
                </a:lnTo>
                <a:lnTo>
                  <a:pt x="154499" y="3752692"/>
                </a:lnTo>
                <a:lnTo>
                  <a:pt x="146622" y="3801525"/>
                </a:lnTo>
                <a:lnTo>
                  <a:pt x="124689" y="3843936"/>
                </a:lnTo>
                <a:lnTo>
                  <a:pt x="91244" y="3877381"/>
                </a:lnTo>
                <a:lnTo>
                  <a:pt x="48832" y="3899315"/>
                </a:lnTo>
                <a:lnTo>
                  <a:pt x="0" y="3907192"/>
                </a:lnTo>
              </a:path>
            </a:pathLst>
          </a:custGeom>
          <a:ln w="19049">
            <a:solidFill>
              <a:srgbClr val="5B5959"/>
            </a:solidFill>
          </a:ln>
        </p:spPr>
        <p:txBody>
          <a:bodyPr wrap="square" lIns="0" tIns="0" rIns="0" bIns="0" rtlCol="0"/>
          <a:lstStyle/>
          <a:p>
            <a:endParaRPr sz="1050">
              <a:solidFill>
                <a:prstClr val="black"/>
              </a:solidFill>
              <a:latin typeface="Calibri"/>
            </a:endParaRPr>
          </a:p>
        </p:txBody>
      </p:sp>
      <p:sp>
        <p:nvSpPr>
          <p:cNvPr id="5" name="object 5"/>
          <p:cNvSpPr/>
          <p:nvPr/>
        </p:nvSpPr>
        <p:spPr>
          <a:xfrm>
            <a:off x="6923483" y="1202291"/>
            <a:ext cx="932974" cy="3181826"/>
          </a:xfrm>
          <a:custGeom>
            <a:avLst/>
            <a:gdLst/>
            <a:ahLst/>
            <a:cxnLst/>
            <a:rect l="l" t="t" r="r" b="b"/>
            <a:pathLst>
              <a:path w="1243965" h="4242435">
                <a:moveTo>
                  <a:pt x="0" y="0"/>
                </a:moveTo>
                <a:lnTo>
                  <a:pt x="1243797" y="0"/>
                </a:lnTo>
                <a:lnTo>
                  <a:pt x="1243797" y="4241986"/>
                </a:lnTo>
                <a:lnTo>
                  <a:pt x="0" y="4241986"/>
                </a:lnTo>
                <a:lnTo>
                  <a:pt x="0" y="0"/>
                </a:lnTo>
                <a:close/>
              </a:path>
            </a:pathLst>
          </a:custGeom>
          <a:ln w="12699">
            <a:solidFill>
              <a:srgbClr val="BFBFBF"/>
            </a:solidFill>
          </a:ln>
        </p:spPr>
        <p:txBody>
          <a:bodyPr wrap="square" lIns="0" tIns="0" rIns="0" bIns="0" rtlCol="0"/>
          <a:lstStyle/>
          <a:p>
            <a:endParaRPr sz="1050">
              <a:solidFill>
                <a:prstClr val="black"/>
              </a:solidFill>
              <a:latin typeface="Calibri"/>
            </a:endParaRPr>
          </a:p>
        </p:txBody>
      </p:sp>
      <p:sp>
        <p:nvSpPr>
          <p:cNvPr id="6" name="object 6"/>
          <p:cNvSpPr txBox="1"/>
          <p:nvPr/>
        </p:nvSpPr>
        <p:spPr>
          <a:xfrm>
            <a:off x="1293019" y="940361"/>
            <a:ext cx="1071086" cy="265457"/>
          </a:xfrm>
          <a:prstGeom prst="rect">
            <a:avLst/>
          </a:prstGeom>
        </p:spPr>
        <p:txBody>
          <a:bodyPr vert="horz" wrap="square" lIns="0" tIns="0" rIns="0" bIns="0" rtlCol="0">
            <a:spAutoFit/>
          </a:bodyPr>
          <a:lstStyle/>
          <a:p>
            <a:pPr marL="9525"/>
            <a:r>
              <a:rPr sz="1725" spc="-4" dirty="0">
                <a:solidFill>
                  <a:prstClr val="black"/>
                </a:solidFill>
                <a:latin typeface="Times New Roman"/>
                <a:cs typeface="Times New Roman"/>
              </a:rPr>
              <a:t>Input</a:t>
            </a:r>
            <a:r>
              <a:rPr sz="1725" spc="-45" dirty="0">
                <a:solidFill>
                  <a:prstClr val="black"/>
                </a:solidFill>
                <a:latin typeface="Times New Roman"/>
                <a:cs typeface="Times New Roman"/>
              </a:rPr>
              <a:t> </a:t>
            </a:r>
            <a:r>
              <a:rPr sz="1725" spc="-4" dirty="0">
                <a:solidFill>
                  <a:prstClr val="black"/>
                </a:solidFill>
                <a:latin typeface="Times New Roman"/>
                <a:cs typeface="Times New Roman"/>
              </a:rPr>
              <a:t>Video</a:t>
            </a:r>
            <a:endParaRPr sz="1725">
              <a:solidFill>
                <a:prstClr val="black"/>
              </a:solidFill>
              <a:latin typeface="Times New Roman"/>
              <a:cs typeface="Times New Roman"/>
            </a:endParaRPr>
          </a:p>
        </p:txBody>
      </p:sp>
      <p:sp>
        <p:nvSpPr>
          <p:cNvPr id="7" name="object 7"/>
          <p:cNvSpPr txBox="1"/>
          <p:nvPr/>
        </p:nvSpPr>
        <p:spPr>
          <a:xfrm>
            <a:off x="6899362" y="940361"/>
            <a:ext cx="627221" cy="265457"/>
          </a:xfrm>
          <a:prstGeom prst="rect">
            <a:avLst/>
          </a:prstGeom>
        </p:spPr>
        <p:txBody>
          <a:bodyPr vert="horz" wrap="square" lIns="0" tIns="0" rIns="0" bIns="0" rtlCol="0">
            <a:spAutoFit/>
          </a:bodyPr>
          <a:lstStyle/>
          <a:p>
            <a:pPr marL="9525"/>
            <a:r>
              <a:rPr sz="1725" spc="-4" dirty="0">
                <a:solidFill>
                  <a:prstClr val="black"/>
                </a:solidFill>
                <a:latin typeface="Times New Roman"/>
                <a:cs typeface="Times New Roman"/>
              </a:rPr>
              <a:t>Output</a:t>
            </a:r>
            <a:endParaRPr sz="1725">
              <a:solidFill>
                <a:prstClr val="black"/>
              </a:solidFill>
              <a:latin typeface="Times New Roman"/>
              <a:cs typeface="Times New Roman"/>
            </a:endParaRPr>
          </a:p>
        </p:txBody>
      </p:sp>
      <p:sp>
        <p:nvSpPr>
          <p:cNvPr id="8" name="object 8"/>
          <p:cNvSpPr/>
          <p:nvPr/>
        </p:nvSpPr>
        <p:spPr>
          <a:xfrm>
            <a:off x="4473988" y="142222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9" name="object 9"/>
          <p:cNvSpPr/>
          <p:nvPr/>
        </p:nvSpPr>
        <p:spPr>
          <a:xfrm>
            <a:off x="4691563" y="1398630"/>
            <a:ext cx="65246" cy="47625"/>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0" name="object 10"/>
          <p:cNvSpPr/>
          <p:nvPr/>
        </p:nvSpPr>
        <p:spPr>
          <a:xfrm>
            <a:off x="4475206" y="1422230"/>
            <a:ext cx="0" cy="2541746"/>
          </a:xfrm>
          <a:custGeom>
            <a:avLst/>
            <a:gdLst/>
            <a:ahLst/>
            <a:cxnLst/>
            <a:rect l="l" t="t" r="r" b="b"/>
            <a:pathLst>
              <a:path h="3388995">
                <a:moveTo>
                  <a:pt x="0" y="0"/>
                </a:moveTo>
                <a:lnTo>
                  <a:pt x="0" y="3388785"/>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1" name="object 11"/>
          <p:cNvSpPr/>
          <p:nvPr/>
        </p:nvSpPr>
        <p:spPr>
          <a:xfrm>
            <a:off x="4212088" y="2690845"/>
            <a:ext cx="228124" cy="953"/>
          </a:xfrm>
          <a:custGeom>
            <a:avLst/>
            <a:gdLst/>
            <a:ahLst/>
            <a:cxnLst/>
            <a:rect l="l" t="t" r="r" b="b"/>
            <a:pathLst>
              <a:path w="304164" h="1269">
                <a:moveTo>
                  <a:pt x="0" y="1049"/>
                </a:moveTo>
                <a:lnTo>
                  <a:pt x="303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2" name="object 12"/>
          <p:cNvSpPr/>
          <p:nvPr/>
        </p:nvSpPr>
        <p:spPr>
          <a:xfrm>
            <a:off x="4431706" y="2682615"/>
            <a:ext cx="22860" cy="16669"/>
          </a:xfrm>
          <a:custGeom>
            <a:avLst/>
            <a:gdLst/>
            <a:ahLst/>
            <a:cxnLst/>
            <a:rect l="l" t="t" r="r" b="b"/>
            <a:pathLst>
              <a:path w="30479" h="22225">
                <a:moveTo>
                  <a:pt x="11074" y="10974"/>
                </a:moveTo>
                <a:lnTo>
                  <a:pt x="74" y="22049"/>
                </a:lnTo>
                <a:lnTo>
                  <a:pt x="30324" y="10924"/>
                </a:lnTo>
                <a:lnTo>
                  <a:pt x="0" y="0"/>
                </a:lnTo>
                <a:lnTo>
                  <a:pt x="11074" y="1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4828679" y="1315000"/>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4" name="object 14"/>
          <p:cNvSpPr/>
          <p:nvPr/>
        </p:nvSpPr>
        <p:spPr>
          <a:xfrm>
            <a:off x="4797575" y="1283895"/>
            <a:ext cx="790099" cy="249079"/>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5" name="object 15"/>
          <p:cNvSpPr/>
          <p:nvPr/>
        </p:nvSpPr>
        <p:spPr>
          <a:xfrm>
            <a:off x="4828679" y="1315000"/>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6" name="object 16"/>
          <p:cNvSpPr/>
          <p:nvPr/>
        </p:nvSpPr>
        <p:spPr>
          <a:xfrm>
            <a:off x="4797574" y="1283893"/>
            <a:ext cx="31433" cy="31433"/>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4797574" y="1501636"/>
            <a:ext cx="31433" cy="31433"/>
          </a:xfrm>
          <a:custGeom>
            <a:avLst/>
            <a:gdLst/>
            <a:ahLst/>
            <a:cxnLst/>
            <a:rect l="l" t="t" r="r" b="b"/>
            <a:pathLst>
              <a:path w="41910" h="41909">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8" name="object 18"/>
          <p:cNvSpPr/>
          <p:nvPr/>
        </p:nvSpPr>
        <p:spPr>
          <a:xfrm>
            <a:off x="5556216" y="1283893"/>
            <a:ext cx="31433" cy="31433"/>
          </a:xfrm>
          <a:custGeom>
            <a:avLst/>
            <a:gdLst/>
            <a:ahLst/>
            <a:cxnLst/>
            <a:rect l="l" t="t" r="r" b="b"/>
            <a:pathLst>
              <a:path w="41910" h="41909">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5556216" y="1501636"/>
            <a:ext cx="31433" cy="31433"/>
          </a:xfrm>
          <a:custGeom>
            <a:avLst/>
            <a:gdLst/>
            <a:ahLst/>
            <a:cxnLst/>
            <a:rect l="l" t="t" r="r" b="b"/>
            <a:pathLst>
              <a:path w="41910" h="41909">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0" name="object 20"/>
          <p:cNvSpPr/>
          <p:nvPr/>
        </p:nvSpPr>
        <p:spPr>
          <a:xfrm>
            <a:off x="5187930" y="1537745"/>
            <a:ext cx="3334" cy="185738"/>
          </a:xfrm>
          <a:custGeom>
            <a:avLst/>
            <a:gdLst/>
            <a:ahLst/>
            <a:cxnLst/>
            <a:rect l="l" t="t" r="r" b="b"/>
            <a:pathLst>
              <a:path w="4445" h="247650">
                <a:moveTo>
                  <a:pt x="0" y="0"/>
                </a:moveTo>
                <a:lnTo>
                  <a:pt x="4099" y="247214"/>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1" name="object 21"/>
          <p:cNvSpPr/>
          <p:nvPr/>
        </p:nvSpPr>
        <p:spPr>
          <a:xfrm>
            <a:off x="5167398" y="1722766"/>
            <a:ext cx="47625" cy="65246"/>
          </a:xfrm>
          <a:custGeom>
            <a:avLst/>
            <a:gdLst/>
            <a:ahLst/>
            <a:cxnLst/>
            <a:rect l="l" t="t" r="r" b="b"/>
            <a:pathLst>
              <a:path w="63500" h="86994">
                <a:moveTo>
                  <a:pt x="0" y="1044"/>
                </a:moveTo>
                <a:lnTo>
                  <a:pt x="32899" y="86962"/>
                </a:lnTo>
                <a:lnTo>
                  <a:pt x="62924" y="0"/>
                </a:lnTo>
                <a:lnTo>
                  <a:pt x="0" y="104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2" name="object 22"/>
          <p:cNvSpPr/>
          <p:nvPr/>
        </p:nvSpPr>
        <p:spPr>
          <a:xfrm>
            <a:off x="4829430" y="1848800"/>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23" name="object 23"/>
          <p:cNvSpPr/>
          <p:nvPr/>
        </p:nvSpPr>
        <p:spPr>
          <a:xfrm>
            <a:off x="4798325" y="1817694"/>
            <a:ext cx="790099" cy="249079"/>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4829430" y="1848800"/>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4798324" y="1817693"/>
            <a:ext cx="31433" cy="31433"/>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6" name="object 26"/>
          <p:cNvSpPr/>
          <p:nvPr/>
        </p:nvSpPr>
        <p:spPr>
          <a:xfrm>
            <a:off x="4798324" y="2035437"/>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7" name="object 27"/>
          <p:cNvSpPr/>
          <p:nvPr/>
        </p:nvSpPr>
        <p:spPr>
          <a:xfrm>
            <a:off x="5556966" y="1817693"/>
            <a:ext cx="31433" cy="31433"/>
          </a:xfrm>
          <a:custGeom>
            <a:avLst/>
            <a:gdLst/>
            <a:ahLst/>
            <a:cxnLst/>
            <a:rect l="l" t="t" r="r" b="b"/>
            <a:pathLst>
              <a:path w="41910" h="41909">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556966" y="2035437"/>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4828679" y="2358679"/>
            <a:ext cx="727710" cy="186690"/>
          </a:xfrm>
          <a:custGeom>
            <a:avLst/>
            <a:gdLst/>
            <a:ahLst/>
            <a:cxnLst/>
            <a:rect l="l" t="t" r="r" b="b"/>
            <a:pathLst>
              <a:path w="970279" h="248919">
                <a:moveTo>
                  <a:pt x="0" y="0"/>
                </a:moveTo>
                <a:lnTo>
                  <a:pt x="970048" y="0"/>
                </a:lnTo>
                <a:lnTo>
                  <a:pt x="970048" y="248839"/>
                </a:lnTo>
                <a:lnTo>
                  <a:pt x="0" y="24883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30" name="object 30"/>
          <p:cNvSpPr/>
          <p:nvPr/>
        </p:nvSpPr>
        <p:spPr>
          <a:xfrm>
            <a:off x="4797575" y="2327574"/>
            <a:ext cx="790099" cy="249079"/>
          </a:xfrm>
          <a:custGeom>
            <a:avLst/>
            <a:gdLst/>
            <a:ahLst/>
            <a:cxnLst/>
            <a:rect l="l" t="t" r="r" b="b"/>
            <a:pathLst>
              <a:path w="1053464" h="332105">
                <a:moveTo>
                  <a:pt x="0" y="0"/>
                </a:moveTo>
                <a:lnTo>
                  <a:pt x="1052997" y="0"/>
                </a:lnTo>
                <a:lnTo>
                  <a:pt x="1052997" y="331789"/>
                </a:lnTo>
                <a:lnTo>
                  <a:pt x="0" y="33178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4828679" y="2358679"/>
            <a:ext cx="727710" cy="186690"/>
          </a:xfrm>
          <a:custGeom>
            <a:avLst/>
            <a:gdLst/>
            <a:ahLst/>
            <a:cxnLst/>
            <a:rect l="l" t="t" r="r" b="b"/>
            <a:pathLst>
              <a:path w="970279" h="248919">
                <a:moveTo>
                  <a:pt x="0" y="0"/>
                </a:moveTo>
                <a:lnTo>
                  <a:pt x="970048" y="0"/>
                </a:lnTo>
                <a:lnTo>
                  <a:pt x="970048" y="248839"/>
                </a:lnTo>
                <a:lnTo>
                  <a:pt x="0" y="24883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2" name="object 32"/>
          <p:cNvSpPr/>
          <p:nvPr/>
        </p:nvSpPr>
        <p:spPr>
          <a:xfrm>
            <a:off x="4797574" y="2327572"/>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3" name="object 33"/>
          <p:cNvSpPr/>
          <p:nvPr/>
        </p:nvSpPr>
        <p:spPr>
          <a:xfrm>
            <a:off x="4797574" y="2545308"/>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4" name="object 34"/>
          <p:cNvSpPr/>
          <p:nvPr/>
        </p:nvSpPr>
        <p:spPr>
          <a:xfrm>
            <a:off x="5556216" y="2327572"/>
            <a:ext cx="31433" cy="31433"/>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5556216" y="2545308"/>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5189487" y="2048140"/>
            <a:ext cx="3334" cy="171926"/>
          </a:xfrm>
          <a:custGeom>
            <a:avLst/>
            <a:gdLst/>
            <a:ahLst/>
            <a:cxnLst/>
            <a:rect l="l" t="t" r="r" b="b"/>
            <a:pathLst>
              <a:path w="4445" h="229235">
                <a:moveTo>
                  <a:pt x="3999" y="0"/>
                </a:moveTo>
                <a:lnTo>
                  <a:pt x="0" y="229217"/>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7" name="object 37"/>
          <p:cNvSpPr/>
          <p:nvPr/>
        </p:nvSpPr>
        <p:spPr>
          <a:xfrm>
            <a:off x="5165879" y="2219640"/>
            <a:ext cx="47625" cy="65246"/>
          </a:xfrm>
          <a:custGeom>
            <a:avLst/>
            <a:gdLst/>
            <a:ahLst/>
            <a:cxnLst/>
            <a:rect l="l" t="t" r="r" b="b"/>
            <a:pathLst>
              <a:path w="63500" h="86994">
                <a:moveTo>
                  <a:pt x="0" y="0"/>
                </a:moveTo>
                <a:lnTo>
                  <a:pt x="29949" y="86987"/>
                </a:lnTo>
                <a:lnTo>
                  <a:pt x="62924" y="1099"/>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8" name="object 38"/>
          <p:cNvSpPr/>
          <p:nvPr/>
        </p:nvSpPr>
        <p:spPr>
          <a:xfrm>
            <a:off x="4829430" y="2839908"/>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39" name="object 39"/>
          <p:cNvSpPr/>
          <p:nvPr/>
        </p:nvSpPr>
        <p:spPr>
          <a:xfrm>
            <a:off x="4798325" y="2808803"/>
            <a:ext cx="790099" cy="249079"/>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0" name="object 40"/>
          <p:cNvSpPr/>
          <p:nvPr/>
        </p:nvSpPr>
        <p:spPr>
          <a:xfrm>
            <a:off x="4829430" y="2839908"/>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1" name="object 41"/>
          <p:cNvSpPr/>
          <p:nvPr/>
        </p:nvSpPr>
        <p:spPr>
          <a:xfrm>
            <a:off x="4798324" y="2808802"/>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2" name="object 42"/>
          <p:cNvSpPr/>
          <p:nvPr/>
        </p:nvSpPr>
        <p:spPr>
          <a:xfrm>
            <a:off x="4798324" y="3026545"/>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3" name="object 43"/>
          <p:cNvSpPr/>
          <p:nvPr/>
        </p:nvSpPr>
        <p:spPr>
          <a:xfrm>
            <a:off x="5556966" y="2808802"/>
            <a:ext cx="31433" cy="31433"/>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4" name="object 44"/>
          <p:cNvSpPr/>
          <p:nvPr/>
        </p:nvSpPr>
        <p:spPr>
          <a:xfrm>
            <a:off x="5556966" y="3026545"/>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5" name="object 45"/>
          <p:cNvSpPr/>
          <p:nvPr/>
        </p:nvSpPr>
        <p:spPr>
          <a:xfrm>
            <a:off x="4828679" y="3349794"/>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46" name="object 46"/>
          <p:cNvSpPr/>
          <p:nvPr/>
        </p:nvSpPr>
        <p:spPr>
          <a:xfrm>
            <a:off x="4797575" y="3318689"/>
            <a:ext cx="790099" cy="249079"/>
          </a:xfrm>
          <a:custGeom>
            <a:avLst/>
            <a:gdLst/>
            <a:ahLst/>
            <a:cxnLst/>
            <a:rect l="l" t="t" r="r" b="b"/>
            <a:pathLst>
              <a:path w="1053464"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7" name="object 47"/>
          <p:cNvSpPr/>
          <p:nvPr/>
        </p:nvSpPr>
        <p:spPr>
          <a:xfrm>
            <a:off x="4828679" y="3349794"/>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4797574" y="3318688"/>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49" name="object 49"/>
          <p:cNvSpPr/>
          <p:nvPr/>
        </p:nvSpPr>
        <p:spPr>
          <a:xfrm>
            <a:off x="4797574" y="3536431"/>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0" name="object 50"/>
          <p:cNvSpPr/>
          <p:nvPr/>
        </p:nvSpPr>
        <p:spPr>
          <a:xfrm>
            <a:off x="5556216" y="3318688"/>
            <a:ext cx="31433" cy="31433"/>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1" name="object 51"/>
          <p:cNvSpPr/>
          <p:nvPr/>
        </p:nvSpPr>
        <p:spPr>
          <a:xfrm>
            <a:off x="5556216" y="3536431"/>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2" name="object 52"/>
          <p:cNvSpPr/>
          <p:nvPr/>
        </p:nvSpPr>
        <p:spPr>
          <a:xfrm>
            <a:off x="5190199" y="3083958"/>
            <a:ext cx="1429" cy="130969"/>
          </a:xfrm>
          <a:custGeom>
            <a:avLst/>
            <a:gdLst/>
            <a:ahLst/>
            <a:cxnLst/>
            <a:rect l="l" t="t" r="r" b="b"/>
            <a:pathLst>
              <a:path w="1904" h="174625">
                <a:moveTo>
                  <a:pt x="0" y="0"/>
                </a:moveTo>
                <a:lnTo>
                  <a:pt x="1824" y="174324"/>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5167961" y="3214459"/>
            <a:ext cx="47625" cy="65246"/>
          </a:xfrm>
          <a:custGeom>
            <a:avLst/>
            <a:gdLst/>
            <a:ahLst/>
            <a:cxnLst/>
            <a:rect l="l" t="t" r="r" b="b"/>
            <a:pathLst>
              <a:path w="63500" h="86995">
                <a:moveTo>
                  <a:pt x="0" y="649"/>
                </a:moveTo>
                <a:lnTo>
                  <a:pt x="32374" y="86749"/>
                </a:lnTo>
                <a:lnTo>
                  <a:pt x="62924" y="0"/>
                </a:lnTo>
                <a:lnTo>
                  <a:pt x="0" y="64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4" name="object 54"/>
          <p:cNvSpPr/>
          <p:nvPr/>
        </p:nvSpPr>
        <p:spPr>
          <a:xfrm>
            <a:off x="4824124" y="3870556"/>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55" name="object 55"/>
          <p:cNvSpPr/>
          <p:nvPr/>
        </p:nvSpPr>
        <p:spPr>
          <a:xfrm>
            <a:off x="4793019" y="3839451"/>
            <a:ext cx="790099" cy="249079"/>
          </a:xfrm>
          <a:custGeom>
            <a:avLst/>
            <a:gdLst/>
            <a:ahLst/>
            <a:cxnLst/>
            <a:rect l="l" t="t" r="r" b="b"/>
            <a:pathLst>
              <a:path w="1053464"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6" name="object 56"/>
          <p:cNvSpPr/>
          <p:nvPr/>
        </p:nvSpPr>
        <p:spPr>
          <a:xfrm>
            <a:off x="4824124" y="3870556"/>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7" name="object 57"/>
          <p:cNvSpPr/>
          <p:nvPr/>
        </p:nvSpPr>
        <p:spPr>
          <a:xfrm>
            <a:off x="4793017" y="3839449"/>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4793017" y="4057192"/>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59" name="object 59"/>
          <p:cNvSpPr/>
          <p:nvPr/>
        </p:nvSpPr>
        <p:spPr>
          <a:xfrm>
            <a:off x="5551660" y="3839449"/>
            <a:ext cx="31433" cy="31433"/>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60" name="object 60"/>
          <p:cNvSpPr/>
          <p:nvPr/>
        </p:nvSpPr>
        <p:spPr>
          <a:xfrm>
            <a:off x="5551660" y="4057192"/>
            <a:ext cx="31433" cy="31433"/>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61" name="object 61"/>
          <p:cNvSpPr/>
          <p:nvPr/>
        </p:nvSpPr>
        <p:spPr>
          <a:xfrm>
            <a:off x="5187931" y="3560020"/>
            <a:ext cx="2381" cy="174784"/>
          </a:xfrm>
          <a:custGeom>
            <a:avLst/>
            <a:gdLst/>
            <a:ahLst/>
            <a:cxnLst/>
            <a:rect l="l" t="t" r="r" b="b"/>
            <a:pathLst>
              <a:path w="3175" h="233045">
                <a:moveTo>
                  <a:pt x="0" y="0"/>
                </a:moveTo>
                <a:lnTo>
                  <a:pt x="2999" y="232824"/>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2" name="object 62"/>
          <p:cNvSpPr/>
          <p:nvPr/>
        </p:nvSpPr>
        <p:spPr>
          <a:xfrm>
            <a:off x="5166592" y="3734320"/>
            <a:ext cx="47625" cy="65246"/>
          </a:xfrm>
          <a:custGeom>
            <a:avLst/>
            <a:gdLst/>
            <a:ahLst/>
            <a:cxnLst/>
            <a:rect l="l" t="t" r="r" b="b"/>
            <a:pathLst>
              <a:path w="63500" h="86995">
                <a:moveTo>
                  <a:pt x="0" y="824"/>
                </a:moveTo>
                <a:lnTo>
                  <a:pt x="32574" y="86849"/>
                </a:lnTo>
                <a:lnTo>
                  <a:pt x="62924" y="0"/>
                </a:lnTo>
                <a:lnTo>
                  <a:pt x="0" y="8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3" name="object 63"/>
          <p:cNvSpPr/>
          <p:nvPr/>
        </p:nvSpPr>
        <p:spPr>
          <a:xfrm>
            <a:off x="5193236" y="2579583"/>
            <a:ext cx="0" cy="101918"/>
          </a:xfrm>
          <a:custGeom>
            <a:avLst/>
            <a:gdLst/>
            <a:ahLst/>
            <a:cxnLst/>
            <a:rect l="l" t="t" r="r" b="b"/>
            <a:pathLst>
              <a:path h="135889">
                <a:moveTo>
                  <a:pt x="0" y="0"/>
                </a:moveTo>
                <a:lnTo>
                  <a:pt x="0" y="13559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4" name="object 64"/>
          <p:cNvSpPr/>
          <p:nvPr/>
        </p:nvSpPr>
        <p:spPr>
          <a:xfrm>
            <a:off x="5169629" y="2681284"/>
            <a:ext cx="47625" cy="65246"/>
          </a:xfrm>
          <a:custGeom>
            <a:avLst/>
            <a:gdLst/>
            <a:ahLst/>
            <a:cxnLst/>
            <a:rect l="l" t="t" r="r" b="b"/>
            <a:pathLst>
              <a:path w="63500" h="86994">
                <a:moveTo>
                  <a:pt x="0" y="0"/>
                </a:moveTo>
                <a:lnTo>
                  <a:pt x="31474" y="86449"/>
                </a:lnTo>
                <a:lnTo>
                  <a:pt x="62949" y="0"/>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5" name="object 65"/>
          <p:cNvSpPr/>
          <p:nvPr/>
        </p:nvSpPr>
        <p:spPr>
          <a:xfrm>
            <a:off x="4475207" y="1937684"/>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6" name="object 66"/>
          <p:cNvSpPr/>
          <p:nvPr/>
        </p:nvSpPr>
        <p:spPr>
          <a:xfrm>
            <a:off x="4692781" y="1914085"/>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7" name="object 67"/>
          <p:cNvSpPr/>
          <p:nvPr/>
        </p:nvSpPr>
        <p:spPr>
          <a:xfrm>
            <a:off x="4475207" y="2453138"/>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8" name="object 68"/>
          <p:cNvSpPr/>
          <p:nvPr/>
        </p:nvSpPr>
        <p:spPr>
          <a:xfrm>
            <a:off x="4692781" y="2429539"/>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9" name="object 69"/>
          <p:cNvSpPr/>
          <p:nvPr/>
        </p:nvSpPr>
        <p:spPr>
          <a:xfrm>
            <a:off x="4475207" y="2931782"/>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0" name="object 70"/>
          <p:cNvSpPr/>
          <p:nvPr/>
        </p:nvSpPr>
        <p:spPr>
          <a:xfrm>
            <a:off x="4692781" y="2908176"/>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1" name="object 71"/>
          <p:cNvSpPr/>
          <p:nvPr/>
        </p:nvSpPr>
        <p:spPr>
          <a:xfrm>
            <a:off x="4475207" y="344721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2" name="object 72"/>
          <p:cNvSpPr/>
          <p:nvPr/>
        </p:nvSpPr>
        <p:spPr>
          <a:xfrm>
            <a:off x="4692781" y="3423632"/>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3" name="object 73"/>
          <p:cNvSpPr/>
          <p:nvPr/>
        </p:nvSpPr>
        <p:spPr>
          <a:xfrm>
            <a:off x="4475207" y="3962675"/>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4" name="object 74"/>
          <p:cNvSpPr/>
          <p:nvPr/>
        </p:nvSpPr>
        <p:spPr>
          <a:xfrm>
            <a:off x="4692781" y="3939087"/>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5" name="object 75"/>
          <p:cNvSpPr/>
          <p:nvPr/>
        </p:nvSpPr>
        <p:spPr>
          <a:xfrm>
            <a:off x="6696552" y="142222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6" name="object 76"/>
          <p:cNvSpPr/>
          <p:nvPr/>
        </p:nvSpPr>
        <p:spPr>
          <a:xfrm>
            <a:off x="6914127" y="1398630"/>
            <a:ext cx="65246" cy="47625"/>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7" name="object 77"/>
          <p:cNvSpPr/>
          <p:nvPr/>
        </p:nvSpPr>
        <p:spPr>
          <a:xfrm>
            <a:off x="6696552" y="1937684"/>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8" name="object 78"/>
          <p:cNvSpPr/>
          <p:nvPr/>
        </p:nvSpPr>
        <p:spPr>
          <a:xfrm>
            <a:off x="6914127" y="1914085"/>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9" name="object 79"/>
          <p:cNvSpPr/>
          <p:nvPr/>
        </p:nvSpPr>
        <p:spPr>
          <a:xfrm>
            <a:off x="6696552" y="2453138"/>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0" name="object 80"/>
          <p:cNvSpPr/>
          <p:nvPr/>
        </p:nvSpPr>
        <p:spPr>
          <a:xfrm>
            <a:off x="6914127" y="2429539"/>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1" name="object 81"/>
          <p:cNvSpPr/>
          <p:nvPr/>
        </p:nvSpPr>
        <p:spPr>
          <a:xfrm>
            <a:off x="6696552" y="2931782"/>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2" name="object 82"/>
          <p:cNvSpPr/>
          <p:nvPr/>
        </p:nvSpPr>
        <p:spPr>
          <a:xfrm>
            <a:off x="6914127" y="2908176"/>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3" name="object 83"/>
          <p:cNvSpPr/>
          <p:nvPr/>
        </p:nvSpPr>
        <p:spPr>
          <a:xfrm>
            <a:off x="6696552" y="344721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4" name="object 84"/>
          <p:cNvSpPr/>
          <p:nvPr/>
        </p:nvSpPr>
        <p:spPr>
          <a:xfrm>
            <a:off x="6914127" y="3423632"/>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5" name="object 85"/>
          <p:cNvSpPr/>
          <p:nvPr/>
        </p:nvSpPr>
        <p:spPr>
          <a:xfrm>
            <a:off x="6696552" y="3962675"/>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6" name="object 86"/>
          <p:cNvSpPr/>
          <p:nvPr/>
        </p:nvSpPr>
        <p:spPr>
          <a:xfrm>
            <a:off x="6914127" y="3939087"/>
            <a:ext cx="65246" cy="47625"/>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87" name="object 87"/>
          <p:cNvSpPr txBox="1"/>
          <p:nvPr/>
        </p:nvSpPr>
        <p:spPr>
          <a:xfrm>
            <a:off x="7082578" y="1329363"/>
            <a:ext cx="145733"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A</a:t>
            </a:r>
            <a:endParaRPr sz="1725">
              <a:solidFill>
                <a:prstClr val="black"/>
              </a:solidFill>
              <a:latin typeface="Calibri"/>
              <a:cs typeface="Calibri"/>
            </a:endParaRPr>
          </a:p>
        </p:txBody>
      </p:sp>
      <p:sp>
        <p:nvSpPr>
          <p:cNvPr id="88" name="object 88"/>
          <p:cNvSpPr/>
          <p:nvPr/>
        </p:nvSpPr>
        <p:spPr>
          <a:xfrm>
            <a:off x="1309535" y="1216348"/>
            <a:ext cx="1018347" cy="515474"/>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89" name="object 89"/>
          <p:cNvSpPr/>
          <p:nvPr/>
        </p:nvSpPr>
        <p:spPr>
          <a:xfrm>
            <a:off x="1309535" y="1744190"/>
            <a:ext cx="1027797" cy="515474"/>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90" name="object 90"/>
          <p:cNvSpPr/>
          <p:nvPr/>
        </p:nvSpPr>
        <p:spPr>
          <a:xfrm>
            <a:off x="1310835" y="2697484"/>
            <a:ext cx="1027798" cy="1043135"/>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91" name="object 91"/>
          <p:cNvSpPr/>
          <p:nvPr/>
        </p:nvSpPr>
        <p:spPr>
          <a:xfrm>
            <a:off x="1310835" y="3756799"/>
            <a:ext cx="1027798" cy="515474"/>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92" name="object 92"/>
          <p:cNvSpPr txBox="1"/>
          <p:nvPr/>
        </p:nvSpPr>
        <p:spPr>
          <a:xfrm>
            <a:off x="1459243" y="2348273"/>
            <a:ext cx="483466" cy="185738"/>
          </a:xfrm>
          <a:prstGeom prst="rect">
            <a:avLst/>
          </a:prstGeom>
        </p:spPr>
        <p:txBody>
          <a:bodyPr vert="vert" wrap="square" lIns="0" tIns="0" rIns="0" bIns="0" rtlCol="0">
            <a:spAutoFit/>
          </a:bodyPr>
          <a:lstStyle/>
          <a:p>
            <a:pPr marL="9525">
              <a:lnSpc>
                <a:spcPts val="1714"/>
              </a:lnSpc>
            </a:pPr>
            <a:r>
              <a:rPr sz="1725" b="1" dirty="0">
                <a:solidFill>
                  <a:prstClr val="black"/>
                </a:solidFill>
                <a:latin typeface="Calibri"/>
                <a:cs typeface="Calibri"/>
              </a:rPr>
              <a:t>.</a:t>
            </a:r>
            <a:r>
              <a:rPr sz="1725" b="1" spc="-4" dirty="0">
                <a:solidFill>
                  <a:prstClr val="black"/>
                </a:solidFill>
                <a:latin typeface="Calibri"/>
                <a:cs typeface="Calibri"/>
              </a:rPr>
              <a:t> </a:t>
            </a:r>
            <a:r>
              <a:rPr sz="1725" b="1" dirty="0">
                <a:solidFill>
                  <a:prstClr val="black"/>
                </a:solidFill>
                <a:latin typeface="Calibri"/>
                <a:cs typeface="Calibri"/>
              </a:rPr>
              <a:t>.</a:t>
            </a:r>
            <a:endParaRPr sz="1725">
              <a:solidFill>
                <a:prstClr val="black"/>
              </a:solidFill>
              <a:latin typeface="Calibri"/>
              <a:cs typeface="Calibri"/>
            </a:endParaRPr>
          </a:p>
          <a:p>
            <a:pPr marL="9525">
              <a:spcBef>
                <a:spcPts val="11"/>
              </a:spcBef>
            </a:pPr>
            <a:r>
              <a:rPr sz="1725" b="1" dirty="0">
                <a:solidFill>
                  <a:prstClr val="black"/>
                </a:solidFill>
                <a:latin typeface="Calibri"/>
                <a:cs typeface="Calibri"/>
              </a:rPr>
              <a:t>.</a:t>
            </a:r>
            <a:endParaRPr sz="1725">
              <a:solidFill>
                <a:prstClr val="black"/>
              </a:solidFill>
              <a:latin typeface="Calibri"/>
              <a:cs typeface="Calibri"/>
            </a:endParaRPr>
          </a:p>
        </p:txBody>
      </p:sp>
      <p:sp>
        <p:nvSpPr>
          <p:cNvPr id="93" name="object 93"/>
          <p:cNvSpPr txBox="1"/>
          <p:nvPr/>
        </p:nvSpPr>
        <p:spPr>
          <a:xfrm>
            <a:off x="7082579" y="1844817"/>
            <a:ext cx="342424"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boy</a:t>
            </a:r>
            <a:endParaRPr sz="1725">
              <a:solidFill>
                <a:prstClr val="black"/>
              </a:solidFill>
              <a:latin typeface="Calibri"/>
              <a:cs typeface="Calibri"/>
            </a:endParaRPr>
          </a:p>
        </p:txBody>
      </p:sp>
      <p:sp>
        <p:nvSpPr>
          <p:cNvPr id="94" name="object 94"/>
          <p:cNvSpPr txBox="1"/>
          <p:nvPr/>
        </p:nvSpPr>
        <p:spPr>
          <a:xfrm>
            <a:off x="7082579" y="2318532"/>
            <a:ext cx="154781"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is</a:t>
            </a:r>
            <a:endParaRPr sz="1725">
              <a:solidFill>
                <a:prstClr val="black"/>
              </a:solidFill>
              <a:latin typeface="Calibri"/>
              <a:cs typeface="Calibri"/>
            </a:endParaRPr>
          </a:p>
        </p:txBody>
      </p:sp>
      <p:sp>
        <p:nvSpPr>
          <p:cNvPr id="95" name="object 95"/>
          <p:cNvSpPr txBox="1"/>
          <p:nvPr/>
        </p:nvSpPr>
        <p:spPr>
          <a:xfrm>
            <a:off x="7105188" y="2792233"/>
            <a:ext cx="668179"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playing</a:t>
            </a:r>
            <a:endParaRPr sz="1725">
              <a:solidFill>
                <a:prstClr val="black"/>
              </a:solidFill>
              <a:latin typeface="Calibri"/>
              <a:cs typeface="Calibri"/>
            </a:endParaRPr>
          </a:p>
        </p:txBody>
      </p:sp>
      <p:sp>
        <p:nvSpPr>
          <p:cNvPr id="96" name="object 96"/>
          <p:cNvSpPr txBox="1"/>
          <p:nvPr/>
        </p:nvSpPr>
        <p:spPr>
          <a:xfrm>
            <a:off x="7105196" y="3312618"/>
            <a:ext cx="361474"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golf</a:t>
            </a:r>
            <a:endParaRPr sz="1725">
              <a:solidFill>
                <a:prstClr val="black"/>
              </a:solidFill>
              <a:latin typeface="Calibri"/>
              <a:cs typeface="Calibri"/>
            </a:endParaRPr>
          </a:p>
        </p:txBody>
      </p:sp>
      <p:sp>
        <p:nvSpPr>
          <p:cNvPr id="97" name="object 97"/>
          <p:cNvSpPr txBox="1"/>
          <p:nvPr/>
        </p:nvSpPr>
        <p:spPr>
          <a:xfrm>
            <a:off x="7082585" y="3832997"/>
            <a:ext cx="586740" cy="265457"/>
          </a:xfrm>
          <a:prstGeom prst="rect">
            <a:avLst/>
          </a:prstGeom>
        </p:spPr>
        <p:txBody>
          <a:bodyPr vert="horz" wrap="square" lIns="0" tIns="0" rIns="0" bIns="0" rtlCol="0">
            <a:spAutoFit/>
          </a:bodyPr>
          <a:lstStyle/>
          <a:p>
            <a:pPr marL="9525"/>
            <a:r>
              <a:rPr sz="1725" i="1" spc="-4" dirty="0">
                <a:solidFill>
                  <a:prstClr val="black"/>
                </a:solidFill>
                <a:latin typeface="Calibri"/>
                <a:cs typeface="Calibri"/>
              </a:rPr>
              <a:t>&lt;EOS&gt;</a:t>
            </a:r>
            <a:endParaRPr sz="1725">
              <a:solidFill>
                <a:prstClr val="black"/>
              </a:solidFill>
              <a:latin typeface="Calibri"/>
              <a:cs typeface="Calibri"/>
            </a:endParaRPr>
          </a:p>
        </p:txBody>
      </p:sp>
      <p:sp>
        <p:nvSpPr>
          <p:cNvPr id="98" name="object 98"/>
          <p:cNvSpPr/>
          <p:nvPr/>
        </p:nvSpPr>
        <p:spPr>
          <a:xfrm>
            <a:off x="5583630" y="1413293"/>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99" name="object 99"/>
          <p:cNvSpPr/>
          <p:nvPr/>
        </p:nvSpPr>
        <p:spPr>
          <a:xfrm>
            <a:off x="5801204" y="1389694"/>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00" name="object 100"/>
          <p:cNvSpPr/>
          <p:nvPr/>
        </p:nvSpPr>
        <p:spPr>
          <a:xfrm>
            <a:off x="5937084" y="1306064"/>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01" name="object 101"/>
          <p:cNvSpPr/>
          <p:nvPr/>
        </p:nvSpPr>
        <p:spPr>
          <a:xfrm>
            <a:off x="5905979" y="1274958"/>
            <a:ext cx="790099" cy="249079"/>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2" name="object 102"/>
          <p:cNvSpPr/>
          <p:nvPr/>
        </p:nvSpPr>
        <p:spPr>
          <a:xfrm>
            <a:off x="5937084" y="1306064"/>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3" name="object 103"/>
          <p:cNvSpPr/>
          <p:nvPr/>
        </p:nvSpPr>
        <p:spPr>
          <a:xfrm>
            <a:off x="5905978" y="1274957"/>
            <a:ext cx="31433" cy="31433"/>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4" name="object 104"/>
          <p:cNvSpPr/>
          <p:nvPr/>
        </p:nvSpPr>
        <p:spPr>
          <a:xfrm>
            <a:off x="5905978" y="1492700"/>
            <a:ext cx="31433" cy="31433"/>
          </a:xfrm>
          <a:custGeom>
            <a:avLst/>
            <a:gdLst/>
            <a:ahLst/>
            <a:cxnLst/>
            <a:rect l="l" t="t" r="r" b="b"/>
            <a:pathLst>
              <a:path w="41910" h="41909">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5" name="object 105"/>
          <p:cNvSpPr/>
          <p:nvPr/>
        </p:nvSpPr>
        <p:spPr>
          <a:xfrm>
            <a:off x="6664619" y="1274957"/>
            <a:ext cx="31433" cy="31433"/>
          </a:xfrm>
          <a:custGeom>
            <a:avLst/>
            <a:gdLst/>
            <a:ahLst/>
            <a:cxnLst/>
            <a:rect l="l" t="t" r="r" b="b"/>
            <a:pathLst>
              <a:path w="41909" h="41909">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6" name="object 106"/>
          <p:cNvSpPr/>
          <p:nvPr/>
        </p:nvSpPr>
        <p:spPr>
          <a:xfrm>
            <a:off x="6664619" y="1492700"/>
            <a:ext cx="31433" cy="31433"/>
          </a:xfrm>
          <a:custGeom>
            <a:avLst/>
            <a:gdLst/>
            <a:ahLst/>
            <a:cxnLst/>
            <a:rect l="l" t="t" r="r" b="b"/>
            <a:pathLst>
              <a:path w="41909" h="41909">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07" name="object 107"/>
          <p:cNvSpPr/>
          <p:nvPr/>
        </p:nvSpPr>
        <p:spPr>
          <a:xfrm>
            <a:off x="6296333" y="1528810"/>
            <a:ext cx="3810" cy="194309"/>
          </a:xfrm>
          <a:custGeom>
            <a:avLst/>
            <a:gdLst/>
            <a:ahLst/>
            <a:cxnLst/>
            <a:rect l="l" t="t" r="r" b="b"/>
            <a:pathLst>
              <a:path w="5079" h="259080">
                <a:moveTo>
                  <a:pt x="0" y="0"/>
                </a:moveTo>
                <a:lnTo>
                  <a:pt x="4999" y="25891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08" name="object 108"/>
          <p:cNvSpPr/>
          <p:nvPr/>
        </p:nvSpPr>
        <p:spPr>
          <a:xfrm>
            <a:off x="6276496" y="1722543"/>
            <a:ext cx="47625" cy="65723"/>
          </a:xfrm>
          <a:custGeom>
            <a:avLst/>
            <a:gdLst/>
            <a:ahLst/>
            <a:cxnLst/>
            <a:rect l="l" t="t" r="r" b="b"/>
            <a:pathLst>
              <a:path w="63500" h="87630">
                <a:moveTo>
                  <a:pt x="0" y="1214"/>
                </a:moveTo>
                <a:lnTo>
                  <a:pt x="33124" y="87042"/>
                </a:lnTo>
                <a:lnTo>
                  <a:pt x="62899" y="0"/>
                </a:lnTo>
                <a:lnTo>
                  <a:pt x="0" y="121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09" name="object 109"/>
          <p:cNvSpPr/>
          <p:nvPr/>
        </p:nvSpPr>
        <p:spPr>
          <a:xfrm>
            <a:off x="5937853" y="1839863"/>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10" name="object 110"/>
          <p:cNvSpPr/>
          <p:nvPr/>
        </p:nvSpPr>
        <p:spPr>
          <a:xfrm>
            <a:off x="5906748" y="1808758"/>
            <a:ext cx="790099" cy="249079"/>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1" name="object 111"/>
          <p:cNvSpPr/>
          <p:nvPr/>
        </p:nvSpPr>
        <p:spPr>
          <a:xfrm>
            <a:off x="5937853" y="1839863"/>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2" name="object 112"/>
          <p:cNvSpPr/>
          <p:nvPr/>
        </p:nvSpPr>
        <p:spPr>
          <a:xfrm>
            <a:off x="5906746" y="1808757"/>
            <a:ext cx="31433" cy="31433"/>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3" name="object 113"/>
          <p:cNvSpPr/>
          <p:nvPr/>
        </p:nvSpPr>
        <p:spPr>
          <a:xfrm>
            <a:off x="5906746" y="2026501"/>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4" name="object 114"/>
          <p:cNvSpPr/>
          <p:nvPr/>
        </p:nvSpPr>
        <p:spPr>
          <a:xfrm>
            <a:off x="6665389" y="1808757"/>
            <a:ext cx="31433" cy="31433"/>
          </a:xfrm>
          <a:custGeom>
            <a:avLst/>
            <a:gdLst/>
            <a:ahLst/>
            <a:cxnLst/>
            <a:rect l="l" t="t" r="r" b="b"/>
            <a:pathLst>
              <a:path w="41909" h="41909">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5" name="object 115"/>
          <p:cNvSpPr/>
          <p:nvPr/>
        </p:nvSpPr>
        <p:spPr>
          <a:xfrm>
            <a:off x="6665389" y="2026501"/>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6" name="object 116"/>
          <p:cNvSpPr/>
          <p:nvPr/>
        </p:nvSpPr>
        <p:spPr>
          <a:xfrm>
            <a:off x="5937084" y="2349743"/>
            <a:ext cx="727710" cy="186690"/>
          </a:xfrm>
          <a:custGeom>
            <a:avLst/>
            <a:gdLst/>
            <a:ahLst/>
            <a:cxnLst/>
            <a:rect l="l" t="t" r="r" b="b"/>
            <a:pathLst>
              <a:path w="970279" h="248919">
                <a:moveTo>
                  <a:pt x="0" y="0"/>
                </a:moveTo>
                <a:lnTo>
                  <a:pt x="970048" y="0"/>
                </a:lnTo>
                <a:lnTo>
                  <a:pt x="970048" y="248854"/>
                </a:lnTo>
                <a:lnTo>
                  <a:pt x="0" y="248854"/>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17" name="object 117"/>
          <p:cNvSpPr/>
          <p:nvPr/>
        </p:nvSpPr>
        <p:spPr>
          <a:xfrm>
            <a:off x="5905979" y="2318637"/>
            <a:ext cx="790099" cy="249079"/>
          </a:xfrm>
          <a:custGeom>
            <a:avLst/>
            <a:gdLst/>
            <a:ahLst/>
            <a:cxnLst/>
            <a:rect l="l" t="t" r="r" b="b"/>
            <a:pathLst>
              <a:path w="1053465" h="332105">
                <a:moveTo>
                  <a:pt x="0" y="0"/>
                </a:moveTo>
                <a:lnTo>
                  <a:pt x="1052997" y="0"/>
                </a:lnTo>
                <a:lnTo>
                  <a:pt x="1052997" y="331804"/>
                </a:lnTo>
                <a:lnTo>
                  <a:pt x="0" y="331804"/>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8" name="object 118"/>
          <p:cNvSpPr/>
          <p:nvPr/>
        </p:nvSpPr>
        <p:spPr>
          <a:xfrm>
            <a:off x="5937084" y="2349743"/>
            <a:ext cx="727710" cy="186690"/>
          </a:xfrm>
          <a:custGeom>
            <a:avLst/>
            <a:gdLst/>
            <a:ahLst/>
            <a:cxnLst/>
            <a:rect l="l" t="t" r="r" b="b"/>
            <a:pathLst>
              <a:path w="970279" h="248919">
                <a:moveTo>
                  <a:pt x="0" y="0"/>
                </a:moveTo>
                <a:lnTo>
                  <a:pt x="970048" y="0"/>
                </a:lnTo>
                <a:lnTo>
                  <a:pt x="970048" y="248854"/>
                </a:lnTo>
                <a:lnTo>
                  <a:pt x="0" y="248854"/>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19" name="object 119"/>
          <p:cNvSpPr/>
          <p:nvPr/>
        </p:nvSpPr>
        <p:spPr>
          <a:xfrm>
            <a:off x="5905978" y="2318636"/>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0" name="object 120"/>
          <p:cNvSpPr/>
          <p:nvPr/>
        </p:nvSpPr>
        <p:spPr>
          <a:xfrm>
            <a:off x="5905978" y="2536383"/>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1" name="object 121"/>
          <p:cNvSpPr/>
          <p:nvPr/>
        </p:nvSpPr>
        <p:spPr>
          <a:xfrm>
            <a:off x="6664619" y="2318636"/>
            <a:ext cx="31433" cy="31433"/>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2" name="object 122"/>
          <p:cNvSpPr/>
          <p:nvPr/>
        </p:nvSpPr>
        <p:spPr>
          <a:xfrm>
            <a:off x="6664619" y="2536383"/>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3" name="object 123"/>
          <p:cNvSpPr/>
          <p:nvPr/>
        </p:nvSpPr>
        <p:spPr>
          <a:xfrm>
            <a:off x="6297834" y="2039203"/>
            <a:ext cx="3334" cy="183356"/>
          </a:xfrm>
          <a:custGeom>
            <a:avLst/>
            <a:gdLst/>
            <a:ahLst/>
            <a:cxnLst/>
            <a:rect l="l" t="t" r="r" b="b"/>
            <a:pathLst>
              <a:path w="4445" h="244475">
                <a:moveTo>
                  <a:pt x="4074" y="0"/>
                </a:moveTo>
                <a:lnTo>
                  <a:pt x="0" y="243914"/>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24" name="object 124"/>
          <p:cNvSpPr/>
          <p:nvPr/>
        </p:nvSpPr>
        <p:spPr>
          <a:xfrm>
            <a:off x="6274226" y="2221744"/>
            <a:ext cx="47625" cy="65246"/>
          </a:xfrm>
          <a:custGeom>
            <a:avLst/>
            <a:gdLst/>
            <a:ahLst/>
            <a:cxnLst/>
            <a:rect l="l" t="t" r="r" b="b"/>
            <a:pathLst>
              <a:path w="63500" h="86994">
                <a:moveTo>
                  <a:pt x="0" y="0"/>
                </a:moveTo>
                <a:lnTo>
                  <a:pt x="30024" y="86964"/>
                </a:lnTo>
                <a:lnTo>
                  <a:pt x="62924" y="1054"/>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25" name="object 125"/>
          <p:cNvSpPr/>
          <p:nvPr/>
        </p:nvSpPr>
        <p:spPr>
          <a:xfrm>
            <a:off x="5937853" y="2830983"/>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26" name="object 126"/>
          <p:cNvSpPr/>
          <p:nvPr/>
        </p:nvSpPr>
        <p:spPr>
          <a:xfrm>
            <a:off x="5906748" y="2799878"/>
            <a:ext cx="790099" cy="249079"/>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7" name="object 127"/>
          <p:cNvSpPr/>
          <p:nvPr/>
        </p:nvSpPr>
        <p:spPr>
          <a:xfrm>
            <a:off x="5937853" y="2830983"/>
            <a:ext cx="727710" cy="18669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8" name="object 128"/>
          <p:cNvSpPr/>
          <p:nvPr/>
        </p:nvSpPr>
        <p:spPr>
          <a:xfrm>
            <a:off x="5906746" y="2799877"/>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29" name="object 129"/>
          <p:cNvSpPr/>
          <p:nvPr/>
        </p:nvSpPr>
        <p:spPr>
          <a:xfrm>
            <a:off x="5906746" y="3017620"/>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0" name="object 130"/>
          <p:cNvSpPr/>
          <p:nvPr/>
        </p:nvSpPr>
        <p:spPr>
          <a:xfrm>
            <a:off x="6665389" y="2799877"/>
            <a:ext cx="31433" cy="31433"/>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1" name="object 131"/>
          <p:cNvSpPr/>
          <p:nvPr/>
        </p:nvSpPr>
        <p:spPr>
          <a:xfrm>
            <a:off x="6665389" y="3017620"/>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2" name="object 132"/>
          <p:cNvSpPr/>
          <p:nvPr/>
        </p:nvSpPr>
        <p:spPr>
          <a:xfrm>
            <a:off x="5937084" y="3340850"/>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33" name="object 133"/>
          <p:cNvSpPr/>
          <p:nvPr/>
        </p:nvSpPr>
        <p:spPr>
          <a:xfrm>
            <a:off x="5905979" y="3309745"/>
            <a:ext cx="790099" cy="249079"/>
          </a:xfrm>
          <a:custGeom>
            <a:avLst/>
            <a:gdLst/>
            <a:ahLst/>
            <a:cxnLst/>
            <a:rect l="l" t="t" r="r" b="b"/>
            <a:pathLst>
              <a:path w="1053465"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4" name="object 134"/>
          <p:cNvSpPr/>
          <p:nvPr/>
        </p:nvSpPr>
        <p:spPr>
          <a:xfrm>
            <a:off x="5937084" y="3340850"/>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5" name="object 135"/>
          <p:cNvSpPr/>
          <p:nvPr/>
        </p:nvSpPr>
        <p:spPr>
          <a:xfrm>
            <a:off x="5905978" y="3309744"/>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6" name="object 136"/>
          <p:cNvSpPr/>
          <p:nvPr/>
        </p:nvSpPr>
        <p:spPr>
          <a:xfrm>
            <a:off x="5905978" y="3527488"/>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7" name="object 137"/>
          <p:cNvSpPr/>
          <p:nvPr/>
        </p:nvSpPr>
        <p:spPr>
          <a:xfrm>
            <a:off x="6664619" y="3309744"/>
            <a:ext cx="31433" cy="31433"/>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8" name="object 138"/>
          <p:cNvSpPr/>
          <p:nvPr/>
        </p:nvSpPr>
        <p:spPr>
          <a:xfrm>
            <a:off x="6664619" y="3527488"/>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39" name="object 139"/>
          <p:cNvSpPr/>
          <p:nvPr/>
        </p:nvSpPr>
        <p:spPr>
          <a:xfrm>
            <a:off x="6301191" y="3048726"/>
            <a:ext cx="476" cy="157163"/>
          </a:xfrm>
          <a:custGeom>
            <a:avLst/>
            <a:gdLst/>
            <a:ahLst/>
            <a:cxnLst/>
            <a:rect l="l" t="t" r="r" b="b"/>
            <a:pathLst>
              <a:path w="634" h="209550">
                <a:moveTo>
                  <a:pt x="574" y="0"/>
                </a:moveTo>
                <a:lnTo>
                  <a:pt x="0" y="20939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40" name="object 140"/>
          <p:cNvSpPr/>
          <p:nvPr/>
        </p:nvSpPr>
        <p:spPr>
          <a:xfrm>
            <a:off x="6277583" y="3205702"/>
            <a:ext cx="47625" cy="65246"/>
          </a:xfrm>
          <a:custGeom>
            <a:avLst/>
            <a:gdLst/>
            <a:ahLst/>
            <a:cxnLst/>
            <a:rect l="l" t="t" r="r" b="b"/>
            <a:pathLst>
              <a:path w="63500" h="86995">
                <a:moveTo>
                  <a:pt x="0" y="0"/>
                </a:moveTo>
                <a:lnTo>
                  <a:pt x="31224" y="86549"/>
                </a:lnTo>
                <a:lnTo>
                  <a:pt x="62924" y="174"/>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41" name="object 141"/>
          <p:cNvSpPr/>
          <p:nvPr/>
        </p:nvSpPr>
        <p:spPr>
          <a:xfrm>
            <a:off x="5932527" y="3861631"/>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sz="1050">
              <a:solidFill>
                <a:prstClr val="black"/>
              </a:solidFill>
              <a:latin typeface="Calibri"/>
            </a:endParaRPr>
          </a:p>
        </p:txBody>
      </p:sp>
      <p:sp>
        <p:nvSpPr>
          <p:cNvPr id="142" name="object 142"/>
          <p:cNvSpPr/>
          <p:nvPr/>
        </p:nvSpPr>
        <p:spPr>
          <a:xfrm>
            <a:off x="5901423" y="3830526"/>
            <a:ext cx="790099" cy="249079"/>
          </a:xfrm>
          <a:custGeom>
            <a:avLst/>
            <a:gdLst/>
            <a:ahLst/>
            <a:cxnLst/>
            <a:rect l="l" t="t" r="r" b="b"/>
            <a:pathLst>
              <a:path w="1053465"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3" name="object 143"/>
          <p:cNvSpPr/>
          <p:nvPr/>
        </p:nvSpPr>
        <p:spPr>
          <a:xfrm>
            <a:off x="5932527" y="3861631"/>
            <a:ext cx="727710" cy="18669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4" name="object 144"/>
          <p:cNvSpPr/>
          <p:nvPr/>
        </p:nvSpPr>
        <p:spPr>
          <a:xfrm>
            <a:off x="5901421" y="3830524"/>
            <a:ext cx="31433" cy="31433"/>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5" name="object 145"/>
          <p:cNvSpPr/>
          <p:nvPr/>
        </p:nvSpPr>
        <p:spPr>
          <a:xfrm>
            <a:off x="5901421" y="4048267"/>
            <a:ext cx="31433" cy="31433"/>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6" name="object 146"/>
          <p:cNvSpPr/>
          <p:nvPr/>
        </p:nvSpPr>
        <p:spPr>
          <a:xfrm>
            <a:off x="6660064" y="3830524"/>
            <a:ext cx="31433" cy="31433"/>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7" name="object 147"/>
          <p:cNvSpPr/>
          <p:nvPr/>
        </p:nvSpPr>
        <p:spPr>
          <a:xfrm>
            <a:off x="6660064" y="4048267"/>
            <a:ext cx="31433" cy="31433"/>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sz="1050">
              <a:solidFill>
                <a:prstClr val="black"/>
              </a:solidFill>
              <a:latin typeface="Calibri"/>
            </a:endParaRPr>
          </a:p>
        </p:txBody>
      </p:sp>
      <p:sp>
        <p:nvSpPr>
          <p:cNvPr id="148" name="object 148"/>
          <p:cNvSpPr txBox="1"/>
          <p:nvPr/>
        </p:nvSpPr>
        <p:spPr>
          <a:xfrm>
            <a:off x="2564091" y="953158"/>
            <a:ext cx="3990499" cy="3212482"/>
          </a:xfrm>
          <a:prstGeom prst="rect">
            <a:avLst/>
          </a:prstGeom>
        </p:spPr>
        <p:txBody>
          <a:bodyPr vert="horz" wrap="square" lIns="0" tIns="0" rIns="0" bIns="0" rtlCol="0">
            <a:spAutoFit/>
          </a:bodyPr>
          <a:lstStyle/>
          <a:p>
            <a:pPr marL="9525">
              <a:lnSpc>
                <a:spcPts val="1969"/>
              </a:lnSpc>
              <a:tabLst>
                <a:tab pos="2289810" algn="l"/>
              </a:tabLst>
            </a:pPr>
            <a:r>
              <a:rPr sz="1725" spc="-4" dirty="0">
                <a:solidFill>
                  <a:prstClr val="black"/>
                </a:solidFill>
                <a:latin typeface="Times New Roman"/>
                <a:cs typeface="Times New Roman"/>
              </a:rPr>
              <a:t>Convolutional</a:t>
            </a:r>
            <a:r>
              <a:rPr sz="1725" spc="11" dirty="0">
                <a:solidFill>
                  <a:prstClr val="black"/>
                </a:solidFill>
                <a:latin typeface="Times New Roman"/>
                <a:cs typeface="Times New Roman"/>
              </a:rPr>
              <a:t> </a:t>
            </a:r>
            <a:r>
              <a:rPr sz="1725" spc="-4" dirty="0">
                <a:solidFill>
                  <a:prstClr val="black"/>
                </a:solidFill>
                <a:latin typeface="Times New Roman"/>
                <a:cs typeface="Times New Roman"/>
              </a:rPr>
              <a:t>Net	Recurrent</a:t>
            </a:r>
            <a:r>
              <a:rPr sz="1725" spc="-41" dirty="0">
                <a:solidFill>
                  <a:prstClr val="black"/>
                </a:solidFill>
                <a:latin typeface="Times New Roman"/>
                <a:cs typeface="Times New Roman"/>
              </a:rPr>
              <a:t> </a:t>
            </a:r>
            <a:r>
              <a:rPr sz="1725" spc="-4" dirty="0">
                <a:solidFill>
                  <a:prstClr val="black"/>
                </a:solidFill>
                <a:latin typeface="Times New Roman"/>
                <a:cs typeface="Times New Roman"/>
              </a:rPr>
              <a:t>Net</a:t>
            </a:r>
            <a:endParaRPr sz="1725" dirty="0">
              <a:solidFill>
                <a:prstClr val="black"/>
              </a:solidFill>
              <a:latin typeface="Times New Roman"/>
              <a:cs typeface="Times New Roman"/>
            </a:endParaRPr>
          </a:p>
          <a:p>
            <a:pPr marL="2384584">
              <a:spcBef>
                <a:spcPts val="503"/>
              </a:spcBef>
              <a:tabLst>
                <a:tab pos="3493294"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19"/>
              </a:spcBef>
            </a:pPr>
            <a:endParaRPr sz="1838" dirty="0">
              <a:solidFill>
                <a:prstClr val="black"/>
              </a:solidFill>
              <a:latin typeface="Times New Roman"/>
              <a:cs typeface="Times New Roman"/>
            </a:endParaRPr>
          </a:p>
          <a:p>
            <a:pPr marL="2385536">
              <a:tabLst>
                <a:tab pos="3493770"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4"/>
              </a:spcBef>
            </a:pPr>
            <a:endParaRPr sz="1688" dirty="0">
              <a:solidFill>
                <a:prstClr val="black"/>
              </a:solidFill>
              <a:latin typeface="Times New Roman"/>
              <a:cs typeface="Times New Roman"/>
            </a:endParaRPr>
          </a:p>
          <a:p>
            <a:pPr marL="2384584">
              <a:tabLst>
                <a:tab pos="3493294"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38"/>
              </a:spcBef>
            </a:pPr>
            <a:endParaRPr sz="1463" dirty="0">
              <a:solidFill>
                <a:prstClr val="black"/>
              </a:solidFill>
              <a:latin typeface="Times New Roman"/>
              <a:cs typeface="Times New Roman"/>
            </a:endParaRPr>
          </a:p>
          <a:p>
            <a:pPr marL="2385536">
              <a:tabLst>
                <a:tab pos="3493770"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4"/>
              </a:spcBef>
            </a:pPr>
            <a:endParaRPr sz="1688" dirty="0">
              <a:solidFill>
                <a:prstClr val="black"/>
              </a:solidFill>
              <a:latin typeface="Times New Roman"/>
              <a:cs typeface="Times New Roman"/>
            </a:endParaRPr>
          </a:p>
          <a:p>
            <a:pPr marL="2384584">
              <a:tabLst>
                <a:tab pos="3493294"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a:p>
            <a:pPr>
              <a:spcBef>
                <a:spcPts val="4"/>
              </a:spcBef>
            </a:pPr>
            <a:endParaRPr sz="1763" dirty="0">
              <a:solidFill>
                <a:prstClr val="black"/>
              </a:solidFill>
              <a:latin typeface="Times New Roman"/>
              <a:cs typeface="Times New Roman"/>
            </a:endParaRPr>
          </a:p>
          <a:p>
            <a:pPr marL="2380298">
              <a:tabLst>
                <a:tab pos="3488531" algn="l"/>
              </a:tabLst>
            </a:pPr>
            <a:r>
              <a:rPr sz="1725" spc="-4" dirty="0">
                <a:solidFill>
                  <a:prstClr val="black"/>
                </a:solidFill>
                <a:latin typeface="Calibri"/>
                <a:cs typeface="Calibri"/>
              </a:rPr>
              <a:t>LSTM	</a:t>
            </a:r>
            <a:r>
              <a:rPr sz="2588" spc="-5" baseline="2415" dirty="0">
                <a:solidFill>
                  <a:prstClr val="black"/>
                </a:solidFill>
                <a:latin typeface="Calibri"/>
                <a:cs typeface="Calibri"/>
              </a:rPr>
              <a:t>LSTM</a:t>
            </a:r>
            <a:endParaRPr sz="2588" baseline="2415" dirty="0">
              <a:solidFill>
                <a:prstClr val="black"/>
              </a:solidFill>
              <a:latin typeface="Calibri"/>
              <a:cs typeface="Calibri"/>
            </a:endParaRPr>
          </a:p>
        </p:txBody>
      </p:sp>
      <p:sp>
        <p:nvSpPr>
          <p:cNvPr id="149" name="object 149"/>
          <p:cNvSpPr/>
          <p:nvPr/>
        </p:nvSpPr>
        <p:spPr>
          <a:xfrm>
            <a:off x="6296296" y="3551076"/>
            <a:ext cx="0" cy="193834"/>
          </a:xfrm>
          <a:custGeom>
            <a:avLst/>
            <a:gdLst/>
            <a:ahLst/>
            <a:cxnLst/>
            <a:rect l="l" t="t" r="r" b="b"/>
            <a:pathLst>
              <a:path h="258445">
                <a:moveTo>
                  <a:pt x="0" y="0"/>
                </a:moveTo>
                <a:lnTo>
                  <a:pt x="0" y="25829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0" name="object 150"/>
          <p:cNvSpPr/>
          <p:nvPr/>
        </p:nvSpPr>
        <p:spPr>
          <a:xfrm>
            <a:off x="6272708" y="3744801"/>
            <a:ext cx="47625" cy="65246"/>
          </a:xfrm>
          <a:custGeom>
            <a:avLst/>
            <a:gdLst/>
            <a:ahLst/>
            <a:cxnLst/>
            <a:rect l="l" t="t" r="r" b="b"/>
            <a:pathLst>
              <a:path w="63500" h="86995">
                <a:moveTo>
                  <a:pt x="0" y="0"/>
                </a:moveTo>
                <a:lnTo>
                  <a:pt x="31449" y="86449"/>
                </a:lnTo>
                <a:lnTo>
                  <a:pt x="62924" y="0"/>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1" name="object 151"/>
          <p:cNvSpPr/>
          <p:nvPr/>
        </p:nvSpPr>
        <p:spPr>
          <a:xfrm>
            <a:off x="6301658" y="2579583"/>
            <a:ext cx="0" cy="101918"/>
          </a:xfrm>
          <a:custGeom>
            <a:avLst/>
            <a:gdLst/>
            <a:ahLst/>
            <a:cxnLst/>
            <a:rect l="l" t="t" r="r" b="b"/>
            <a:pathLst>
              <a:path h="135889">
                <a:moveTo>
                  <a:pt x="0" y="0"/>
                </a:moveTo>
                <a:lnTo>
                  <a:pt x="0" y="135599"/>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2" name="object 152"/>
          <p:cNvSpPr/>
          <p:nvPr/>
        </p:nvSpPr>
        <p:spPr>
          <a:xfrm>
            <a:off x="6278052" y="2681284"/>
            <a:ext cx="47625" cy="65246"/>
          </a:xfrm>
          <a:custGeom>
            <a:avLst/>
            <a:gdLst/>
            <a:ahLst/>
            <a:cxnLst/>
            <a:rect l="l" t="t" r="r" b="b"/>
            <a:pathLst>
              <a:path w="63500" h="86994">
                <a:moveTo>
                  <a:pt x="0" y="0"/>
                </a:moveTo>
                <a:lnTo>
                  <a:pt x="31474" y="86449"/>
                </a:lnTo>
                <a:lnTo>
                  <a:pt x="62924" y="0"/>
                </a:lnTo>
                <a:lnTo>
                  <a:pt x="0"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3" name="object 153"/>
          <p:cNvSpPr/>
          <p:nvPr/>
        </p:nvSpPr>
        <p:spPr>
          <a:xfrm>
            <a:off x="5583630" y="1928746"/>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4" name="object 154"/>
          <p:cNvSpPr/>
          <p:nvPr/>
        </p:nvSpPr>
        <p:spPr>
          <a:xfrm>
            <a:off x="5801204" y="1905147"/>
            <a:ext cx="65246" cy="47625"/>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5" name="object 155"/>
          <p:cNvSpPr/>
          <p:nvPr/>
        </p:nvSpPr>
        <p:spPr>
          <a:xfrm>
            <a:off x="5583630" y="2444201"/>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6" name="object 156"/>
          <p:cNvSpPr/>
          <p:nvPr/>
        </p:nvSpPr>
        <p:spPr>
          <a:xfrm>
            <a:off x="5801204" y="2420603"/>
            <a:ext cx="65246" cy="47625"/>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7" name="object 157"/>
          <p:cNvSpPr/>
          <p:nvPr/>
        </p:nvSpPr>
        <p:spPr>
          <a:xfrm>
            <a:off x="5583630" y="2922839"/>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8" name="object 158"/>
          <p:cNvSpPr/>
          <p:nvPr/>
        </p:nvSpPr>
        <p:spPr>
          <a:xfrm>
            <a:off x="5801204" y="2899232"/>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59" name="object 159"/>
          <p:cNvSpPr/>
          <p:nvPr/>
        </p:nvSpPr>
        <p:spPr>
          <a:xfrm>
            <a:off x="5583630" y="3438294"/>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60" name="object 160"/>
          <p:cNvSpPr/>
          <p:nvPr/>
        </p:nvSpPr>
        <p:spPr>
          <a:xfrm>
            <a:off x="5801204" y="3414688"/>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61" name="object 161"/>
          <p:cNvSpPr/>
          <p:nvPr/>
        </p:nvSpPr>
        <p:spPr>
          <a:xfrm>
            <a:off x="5583630" y="3953750"/>
            <a:ext cx="217646"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62" name="object 162"/>
          <p:cNvSpPr/>
          <p:nvPr/>
        </p:nvSpPr>
        <p:spPr>
          <a:xfrm>
            <a:off x="5801204" y="3930143"/>
            <a:ext cx="65246" cy="47625"/>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64" name="object 164"/>
          <p:cNvSpPr/>
          <p:nvPr/>
        </p:nvSpPr>
        <p:spPr>
          <a:xfrm>
            <a:off x="3523982" y="1381376"/>
            <a:ext cx="523875" cy="81915"/>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5" name="object 165"/>
          <p:cNvSpPr/>
          <p:nvPr/>
        </p:nvSpPr>
        <p:spPr>
          <a:xfrm>
            <a:off x="3539320" y="1923869"/>
            <a:ext cx="523875" cy="81915"/>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6" name="object 166"/>
          <p:cNvSpPr/>
          <p:nvPr/>
        </p:nvSpPr>
        <p:spPr>
          <a:xfrm>
            <a:off x="3539320" y="2892389"/>
            <a:ext cx="523875" cy="81915"/>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7" name="object 167"/>
          <p:cNvSpPr/>
          <p:nvPr/>
        </p:nvSpPr>
        <p:spPr>
          <a:xfrm>
            <a:off x="3538945" y="3406382"/>
            <a:ext cx="523875" cy="81915"/>
          </a:xfrm>
          <a:custGeom>
            <a:avLst/>
            <a:gdLst/>
            <a:ahLst/>
            <a:cxnLst/>
            <a:rect l="l" t="t" r="r" b="b"/>
            <a:pathLst>
              <a:path w="698500" h="109220">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8" name="object 168"/>
          <p:cNvSpPr/>
          <p:nvPr/>
        </p:nvSpPr>
        <p:spPr>
          <a:xfrm>
            <a:off x="3536657" y="3920375"/>
            <a:ext cx="523875" cy="81915"/>
          </a:xfrm>
          <a:custGeom>
            <a:avLst/>
            <a:gdLst/>
            <a:ahLst/>
            <a:cxnLst/>
            <a:rect l="l" t="t" r="r" b="b"/>
            <a:pathLst>
              <a:path w="698500" h="109220">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69" name="object 169"/>
          <p:cNvSpPr/>
          <p:nvPr/>
        </p:nvSpPr>
        <p:spPr>
          <a:xfrm>
            <a:off x="2455666" y="1226989"/>
            <a:ext cx="862965" cy="399098"/>
          </a:xfrm>
          <a:custGeom>
            <a:avLst/>
            <a:gdLst/>
            <a:ahLst/>
            <a:cxnLst/>
            <a:rect l="l" t="t" r="r" b="b"/>
            <a:pathLst>
              <a:path w="1150620" h="532130">
                <a:moveTo>
                  <a:pt x="0" y="0"/>
                </a:moveTo>
                <a:lnTo>
                  <a:pt x="1150197" y="132974"/>
                </a:lnTo>
                <a:lnTo>
                  <a:pt x="1150197"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0" name="object 170"/>
          <p:cNvSpPr/>
          <p:nvPr/>
        </p:nvSpPr>
        <p:spPr>
          <a:xfrm>
            <a:off x="2485676" y="1300296"/>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1" name="object 171"/>
          <p:cNvSpPr/>
          <p:nvPr/>
        </p:nvSpPr>
        <p:spPr>
          <a:xfrm>
            <a:off x="2810488" y="1311331"/>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2" name="object 172"/>
          <p:cNvSpPr/>
          <p:nvPr/>
        </p:nvSpPr>
        <p:spPr>
          <a:xfrm>
            <a:off x="2514793" y="1325196"/>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73" name="object 173"/>
          <p:cNvSpPr/>
          <p:nvPr/>
        </p:nvSpPr>
        <p:spPr>
          <a:xfrm>
            <a:off x="2514793" y="1325196"/>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4" name="object 174"/>
          <p:cNvSpPr/>
          <p:nvPr/>
        </p:nvSpPr>
        <p:spPr>
          <a:xfrm>
            <a:off x="2540698" y="1347175"/>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75" name="object 175"/>
          <p:cNvSpPr/>
          <p:nvPr/>
        </p:nvSpPr>
        <p:spPr>
          <a:xfrm>
            <a:off x="2540698" y="1347175"/>
            <a:ext cx="212884" cy="173355"/>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6" name="object 176"/>
          <p:cNvSpPr/>
          <p:nvPr/>
        </p:nvSpPr>
        <p:spPr>
          <a:xfrm>
            <a:off x="2834803" y="1331857"/>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77" name="object 177"/>
          <p:cNvSpPr/>
          <p:nvPr/>
        </p:nvSpPr>
        <p:spPr>
          <a:xfrm>
            <a:off x="2834803" y="1331857"/>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78" name="object 178"/>
          <p:cNvSpPr/>
          <p:nvPr/>
        </p:nvSpPr>
        <p:spPr>
          <a:xfrm>
            <a:off x="2865509" y="1358210"/>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79" name="object 179"/>
          <p:cNvSpPr/>
          <p:nvPr/>
        </p:nvSpPr>
        <p:spPr>
          <a:xfrm>
            <a:off x="2865509" y="1358210"/>
            <a:ext cx="143351" cy="105251"/>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0" name="object 180"/>
          <p:cNvSpPr/>
          <p:nvPr/>
        </p:nvSpPr>
        <p:spPr>
          <a:xfrm>
            <a:off x="2888469" y="1396966"/>
            <a:ext cx="36195" cy="27623"/>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1" name="object 181"/>
          <p:cNvSpPr/>
          <p:nvPr/>
        </p:nvSpPr>
        <p:spPr>
          <a:xfrm>
            <a:off x="2682577" y="1396861"/>
            <a:ext cx="224314" cy="36671"/>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82" name="object 182"/>
          <p:cNvSpPr/>
          <p:nvPr/>
        </p:nvSpPr>
        <p:spPr>
          <a:xfrm>
            <a:off x="2682577" y="1424311"/>
            <a:ext cx="224314" cy="58579"/>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183" name="object 183"/>
          <p:cNvSpPr/>
          <p:nvPr/>
        </p:nvSpPr>
        <p:spPr>
          <a:xfrm>
            <a:off x="2650738" y="1433310"/>
            <a:ext cx="63818" cy="49530"/>
          </a:xfrm>
          <a:custGeom>
            <a:avLst/>
            <a:gdLst/>
            <a:ahLst/>
            <a:cxnLst/>
            <a:rect l="l" t="t" r="r" b="b"/>
            <a:pathLst>
              <a:path w="85089" h="66040">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84" name="object 184"/>
          <p:cNvSpPr/>
          <p:nvPr/>
        </p:nvSpPr>
        <p:spPr>
          <a:xfrm>
            <a:off x="2650738" y="1433310"/>
            <a:ext cx="63818" cy="49530"/>
          </a:xfrm>
          <a:custGeom>
            <a:avLst/>
            <a:gdLst/>
            <a:ahLst/>
            <a:cxnLst/>
            <a:rect l="l" t="t" r="r" b="b"/>
            <a:pathLst>
              <a:path w="85089" h="66040">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5" name="object 185"/>
          <p:cNvSpPr/>
          <p:nvPr/>
        </p:nvSpPr>
        <p:spPr>
          <a:xfrm>
            <a:off x="3024297" y="1316445"/>
            <a:ext cx="184784" cy="153353"/>
          </a:xfrm>
          <a:custGeom>
            <a:avLst/>
            <a:gdLst/>
            <a:ahLst/>
            <a:cxnLst/>
            <a:rect l="l" t="t" r="r" b="b"/>
            <a:pathLst>
              <a:path w="246380" h="204469">
                <a:moveTo>
                  <a:pt x="0" y="0"/>
                </a:moveTo>
                <a:lnTo>
                  <a:pt x="245999" y="2039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6" name="object 186"/>
          <p:cNvSpPr/>
          <p:nvPr/>
        </p:nvSpPr>
        <p:spPr>
          <a:xfrm>
            <a:off x="3025798" y="1347926"/>
            <a:ext cx="184784" cy="157163"/>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7" name="object 187"/>
          <p:cNvSpPr/>
          <p:nvPr/>
        </p:nvSpPr>
        <p:spPr>
          <a:xfrm>
            <a:off x="3209547" y="1467969"/>
            <a:ext cx="476" cy="36671"/>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8" name="object 188"/>
          <p:cNvSpPr/>
          <p:nvPr/>
        </p:nvSpPr>
        <p:spPr>
          <a:xfrm>
            <a:off x="3024295" y="1316631"/>
            <a:ext cx="953" cy="32385"/>
          </a:xfrm>
          <a:custGeom>
            <a:avLst/>
            <a:gdLst/>
            <a:ahLst/>
            <a:cxnLst/>
            <a:rect l="l" t="t" r="r" b="b"/>
            <a:pathLst>
              <a:path w="1269" h="43180">
                <a:moveTo>
                  <a:pt x="0" y="0"/>
                </a:moveTo>
                <a:lnTo>
                  <a:pt x="1199"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89" name="object 189"/>
          <p:cNvSpPr/>
          <p:nvPr/>
        </p:nvSpPr>
        <p:spPr>
          <a:xfrm>
            <a:off x="3095659" y="1316445"/>
            <a:ext cx="184784" cy="153353"/>
          </a:xfrm>
          <a:custGeom>
            <a:avLst/>
            <a:gdLst/>
            <a:ahLst/>
            <a:cxnLst/>
            <a:rect l="l" t="t" r="r" b="b"/>
            <a:pathLst>
              <a:path w="246380" h="204469">
                <a:moveTo>
                  <a:pt x="0" y="0"/>
                </a:moveTo>
                <a:lnTo>
                  <a:pt x="245999" y="2039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90" name="object 190"/>
          <p:cNvSpPr/>
          <p:nvPr/>
        </p:nvSpPr>
        <p:spPr>
          <a:xfrm>
            <a:off x="3097178" y="1347926"/>
            <a:ext cx="184784" cy="157163"/>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91" name="object 191"/>
          <p:cNvSpPr/>
          <p:nvPr/>
        </p:nvSpPr>
        <p:spPr>
          <a:xfrm>
            <a:off x="3280909" y="1467969"/>
            <a:ext cx="476" cy="36671"/>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92" name="object 192"/>
          <p:cNvSpPr/>
          <p:nvPr/>
        </p:nvSpPr>
        <p:spPr>
          <a:xfrm>
            <a:off x="3095658" y="1316631"/>
            <a:ext cx="953" cy="32385"/>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193" name="object 193"/>
          <p:cNvSpPr/>
          <p:nvPr/>
        </p:nvSpPr>
        <p:spPr>
          <a:xfrm>
            <a:off x="3318316" y="1423195"/>
            <a:ext cx="156686" cy="3334"/>
          </a:xfrm>
          <a:custGeom>
            <a:avLst/>
            <a:gdLst/>
            <a:ahLst/>
            <a:cxnLst/>
            <a:rect l="l" t="t" r="r" b="b"/>
            <a:pathLst>
              <a:path w="208914" h="4444">
                <a:moveTo>
                  <a:pt x="0" y="4342"/>
                </a:moveTo>
                <a:lnTo>
                  <a:pt x="2089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94" name="object 194"/>
          <p:cNvSpPr/>
          <p:nvPr/>
        </p:nvSpPr>
        <p:spPr>
          <a:xfrm>
            <a:off x="3458620" y="1407463"/>
            <a:ext cx="44768" cy="32385"/>
          </a:xfrm>
          <a:custGeom>
            <a:avLst/>
            <a:gdLst/>
            <a:ahLst/>
            <a:cxnLst/>
            <a:rect l="l" t="t" r="r" b="b"/>
            <a:pathLst>
              <a:path w="59689" h="43180">
                <a:moveTo>
                  <a:pt x="21849" y="20974"/>
                </a:moveTo>
                <a:lnTo>
                  <a:pt x="874" y="42837"/>
                </a:lnTo>
                <a:lnTo>
                  <a:pt x="59274" y="20197"/>
                </a:lnTo>
                <a:lnTo>
                  <a:pt x="0" y="0"/>
                </a:lnTo>
                <a:lnTo>
                  <a:pt x="21849"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95" name="object 195"/>
          <p:cNvSpPr/>
          <p:nvPr/>
        </p:nvSpPr>
        <p:spPr>
          <a:xfrm>
            <a:off x="2448785" y="1771900"/>
            <a:ext cx="862965" cy="399098"/>
          </a:xfrm>
          <a:custGeom>
            <a:avLst/>
            <a:gdLst/>
            <a:ahLst/>
            <a:cxnLst/>
            <a:rect l="l" t="t" r="r" b="b"/>
            <a:pathLst>
              <a:path w="1150620" h="532130">
                <a:moveTo>
                  <a:pt x="0" y="0"/>
                </a:moveTo>
                <a:lnTo>
                  <a:pt x="1150197" y="132974"/>
                </a:lnTo>
                <a:lnTo>
                  <a:pt x="1150197"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96" name="object 196"/>
          <p:cNvSpPr/>
          <p:nvPr/>
        </p:nvSpPr>
        <p:spPr>
          <a:xfrm>
            <a:off x="2478795" y="18452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97" name="object 197"/>
          <p:cNvSpPr/>
          <p:nvPr/>
        </p:nvSpPr>
        <p:spPr>
          <a:xfrm>
            <a:off x="2803606" y="1856243"/>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198" name="object 198"/>
          <p:cNvSpPr/>
          <p:nvPr/>
        </p:nvSpPr>
        <p:spPr>
          <a:xfrm>
            <a:off x="2507912" y="18701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199" name="object 199"/>
          <p:cNvSpPr/>
          <p:nvPr/>
        </p:nvSpPr>
        <p:spPr>
          <a:xfrm>
            <a:off x="2507912" y="18701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0" name="object 200"/>
          <p:cNvSpPr/>
          <p:nvPr/>
        </p:nvSpPr>
        <p:spPr>
          <a:xfrm>
            <a:off x="2533817" y="1892086"/>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01" name="object 201"/>
          <p:cNvSpPr/>
          <p:nvPr/>
        </p:nvSpPr>
        <p:spPr>
          <a:xfrm>
            <a:off x="2533817" y="1892086"/>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2" name="object 202"/>
          <p:cNvSpPr/>
          <p:nvPr/>
        </p:nvSpPr>
        <p:spPr>
          <a:xfrm>
            <a:off x="2827921" y="187676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03" name="object 203"/>
          <p:cNvSpPr/>
          <p:nvPr/>
        </p:nvSpPr>
        <p:spPr>
          <a:xfrm>
            <a:off x="2827921" y="187676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4" name="object 204"/>
          <p:cNvSpPr/>
          <p:nvPr/>
        </p:nvSpPr>
        <p:spPr>
          <a:xfrm>
            <a:off x="2858628" y="1903122"/>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05" name="object 205"/>
          <p:cNvSpPr/>
          <p:nvPr/>
        </p:nvSpPr>
        <p:spPr>
          <a:xfrm>
            <a:off x="2858628" y="1903122"/>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6" name="object 206"/>
          <p:cNvSpPr/>
          <p:nvPr/>
        </p:nvSpPr>
        <p:spPr>
          <a:xfrm>
            <a:off x="2881588" y="1941878"/>
            <a:ext cx="36195" cy="27623"/>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07" name="object 207"/>
          <p:cNvSpPr/>
          <p:nvPr/>
        </p:nvSpPr>
        <p:spPr>
          <a:xfrm>
            <a:off x="2675696" y="1941772"/>
            <a:ext cx="224314" cy="36671"/>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08" name="object 208"/>
          <p:cNvSpPr/>
          <p:nvPr/>
        </p:nvSpPr>
        <p:spPr>
          <a:xfrm>
            <a:off x="2675696" y="1969222"/>
            <a:ext cx="224314" cy="58579"/>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09" name="object 209"/>
          <p:cNvSpPr/>
          <p:nvPr/>
        </p:nvSpPr>
        <p:spPr>
          <a:xfrm>
            <a:off x="2643857" y="1978221"/>
            <a:ext cx="63818" cy="4953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10" name="object 210"/>
          <p:cNvSpPr/>
          <p:nvPr/>
        </p:nvSpPr>
        <p:spPr>
          <a:xfrm>
            <a:off x="2643857" y="1978221"/>
            <a:ext cx="63818" cy="4953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1" name="object 211"/>
          <p:cNvSpPr/>
          <p:nvPr/>
        </p:nvSpPr>
        <p:spPr>
          <a:xfrm>
            <a:off x="3017410" y="1861357"/>
            <a:ext cx="184784" cy="153353"/>
          </a:xfrm>
          <a:custGeom>
            <a:avLst/>
            <a:gdLst/>
            <a:ahLst/>
            <a:cxnLst/>
            <a:rect l="l" t="t" r="r" b="b"/>
            <a:pathLst>
              <a:path w="246380" h="204469">
                <a:moveTo>
                  <a:pt x="0" y="0"/>
                </a:moveTo>
                <a:lnTo>
                  <a:pt x="246007" y="203997"/>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2" name="object 212"/>
          <p:cNvSpPr/>
          <p:nvPr/>
        </p:nvSpPr>
        <p:spPr>
          <a:xfrm>
            <a:off x="3018916" y="1892839"/>
            <a:ext cx="184784" cy="157163"/>
          </a:xfrm>
          <a:custGeom>
            <a:avLst/>
            <a:gdLst/>
            <a:ahLst/>
            <a:cxnLst/>
            <a:rect l="l" t="t" r="r" b="b"/>
            <a:pathLst>
              <a:path w="246380" h="209550">
                <a:moveTo>
                  <a:pt x="0" y="0"/>
                </a:moveTo>
                <a:lnTo>
                  <a:pt x="246299" y="209097"/>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3" name="object 213"/>
          <p:cNvSpPr/>
          <p:nvPr/>
        </p:nvSpPr>
        <p:spPr>
          <a:xfrm>
            <a:off x="3202666" y="2012880"/>
            <a:ext cx="476" cy="36671"/>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4" name="object 214"/>
          <p:cNvSpPr/>
          <p:nvPr/>
        </p:nvSpPr>
        <p:spPr>
          <a:xfrm>
            <a:off x="3017409" y="1861542"/>
            <a:ext cx="953" cy="32385"/>
          </a:xfrm>
          <a:custGeom>
            <a:avLst/>
            <a:gdLst/>
            <a:ahLst/>
            <a:cxnLst/>
            <a:rect l="l" t="t" r="r" b="b"/>
            <a:pathLst>
              <a:path w="1269" h="43180">
                <a:moveTo>
                  <a:pt x="0" y="0"/>
                </a:moveTo>
                <a:lnTo>
                  <a:pt x="1207"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15" name="object 215"/>
          <p:cNvSpPr/>
          <p:nvPr/>
        </p:nvSpPr>
        <p:spPr>
          <a:xfrm>
            <a:off x="3088778" y="1861357"/>
            <a:ext cx="184784" cy="153353"/>
          </a:xfrm>
          <a:custGeom>
            <a:avLst/>
            <a:gdLst/>
            <a:ahLst/>
            <a:cxnLst/>
            <a:rect l="l" t="t" r="r" b="b"/>
            <a:pathLst>
              <a:path w="246380" h="204469">
                <a:moveTo>
                  <a:pt x="0" y="0"/>
                </a:moveTo>
                <a:lnTo>
                  <a:pt x="245999" y="203997"/>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16" name="object 216"/>
          <p:cNvSpPr/>
          <p:nvPr/>
        </p:nvSpPr>
        <p:spPr>
          <a:xfrm>
            <a:off x="3090297" y="1892839"/>
            <a:ext cx="184784" cy="157163"/>
          </a:xfrm>
          <a:custGeom>
            <a:avLst/>
            <a:gdLst/>
            <a:ahLst/>
            <a:cxnLst/>
            <a:rect l="l" t="t" r="r" b="b"/>
            <a:pathLst>
              <a:path w="246380" h="209550">
                <a:moveTo>
                  <a:pt x="0" y="0"/>
                </a:moveTo>
                <a:lnTo>
                  <a:pt x="246299" y="209097"/>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17" name="object 217"/>
          <p:cNvSpPr/>
          <p:nvPr/>
        </p:nvSpPr>
        <p:spPr>
          <a:xfrm>
            <a:off x="3274028" y="2012880"/>
            <a:ext cx="476" cy="36671"/>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18" name="object 218"/>
          <p:cNvSpPr/>
          <p:nvPr/>
        </p:nvSpPr>
        <p:spPr>
          <a:xfrm>
            <a:off x="3088777" y="1861542"/>
            <a:ext cx="953" cy="32385"/>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19" name="object 219"/>
          <p:cNvSpPr/>
          <p:nvPr/>
        </p:nvSpPr>
        <p:spPr>
          <a:xfrm>
            <a:off x="3311434" y="1968107"/>
            <a:ext cx="156686" cy="3334"/>
          </a:xfrm>
          <a:custGeom>
            <a:avLst/>
            <a:gdLst/>
            <a:ahLst/>
            <a:cxnLst/>
            <a:rect l="l" t="t" r="r" b="b"/>
            <a:pathLst>
              <a:path w="208914" h="4444">
                <a:moveTo>
                  <a:pt x="0" y="4342"/>
                </a:moveTo>
                <a:lnTo>
                  <a:pt x="2089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20" name="object 220"/>
          <p:cNvSpPr/>
          <p:nvPr/>
        </p:nvSpPr>
        <p:spPr>
          <a:xfrm>
            <a:off x="3451738" y="1952375"/>
            <a:ext cx="44768" cy="32385"/>
          </a:xfrm>
          <a:custGeom>
            <a:avLst/>
            <a:gdLst/>
            <a:ahLst/>
            <a:cxnLst/>
            <a:rect l="l" t="t" r="r" b="b"/>
            <a:pathLst>
              <a:path w="59689" h="43180">
                <a:moveTo>
                  <a:pt x="21849" y="20974"/>
                </a:moveTo>
                <a:lnTo>
                  <a:pt x="874" y="42837"/>
                </a:lnTo>
                <a:lnTo>
                  <a:pt x="59274" y="20197"/>
                </a:lnTo>
                <a:lnTo>
                  <a:pt x="0" y="0"/>
                </a:lnTo>
                <a:lnTo>
                  <a:pt x="21849"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21" name="object 221"/>
          <p:cNvSpPr/>
          <p:nvPr/>
        </p:nvSpPr>
        <p:spPr>
          <a:xfrm>
            <a:off x="2448794" y="2732864"/>
            <a:ext cx="862965" cy="399098"/>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2" name="object 222"/>
          <p:cNvSpPr/>
          <p:nvPr/>
        </p:nvSpPr>
        <p:spPr>
          <a:xfrm>
            <a:off x="2478804" y="280615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3" name="object 223"/>
          <p:cNvSpPr/>
          <p:nvPr/>
        </p:nvSpPr>
        <p:spPr>
          <a:xfrm>
            <a:off x="2803616" y="2817203"/>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4" name="object 224"/>
          <p:cNvSpPr/>
          <p:nvPr/>
        </p:nvSpPr>
        <p:spPr>
          <a:xfrm>
            <a:off x="2507921" y="283105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25" name="object 225"/>
          <p:cNvSpPr/>
          <p:nvPr/>
        </p:nvSpPr>
        <p:spPr>
          <a:xfrm>
            <a:off x="2507921" y="283105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6" name="object 226"/>
          <p:cNvSpPr/>
          <p:nvPr/>
        </p:nvSpPr>
        <p:spPr>
          <a:xfrm>
            <a:off x="2533826" y="2853032"/>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27" name="object 227"/>
          <p:cNvSpPr/>
          <p:nvPr/>
        </p:nvSpPr>
        <p:spPr>
          <a:xfrm>
            <a:off x="2533826" y="2853032"/>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28" name="object 228"/>
          <p:cNvSpPr/>
          <p:nvPr/>
        </p:nvSpPr>
        <p:spPr>
          <a:xfrm>
            <a:off x="2827930" y="2837716"/>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29" name="object 229"/>
          <p:cNvSpPr/>
          <p:nvPr/>
        </p:nvSpPr>
        <p:spPr>
          <a:xfrm>
            <a:off x="2827930" y="2837716"/>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0" name="object 230"/>
          <p:cNvSpPr/>
          <p:nvPr/>
        </p:nvSpPr>
        <p:spPr>
          <a:xfrm>
            <a:off x="2858638" y="286407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31" name="object 231"/>
          <p:cNvSpPr/>
          <p:nvPr/>
        </p:nvSpPr>
        <p:spPr>
          <a:xfrm>
            <a:off x="2858638" y="286407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2" name="object 232"/>
          <p:cNvSpPr/>
          <p:nvPr/>
        </p:nvSpPr>
        <p:spPr>
          <a:xfrm>
            <a:off x="2881598" y="2902832"/>
            <a:ext cx="36195" cy="27623"/>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3" name="object 233"/>
          <p:cNvSpPr/>
          <p:nvPr/>
        </p:nvSpPr>
        <p:spPr>
          <a:xfrm>
            <a:off x="2675705" y="2902721"/>
            <a:ext cx="224314" cy="36671"/>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34" name="object 234"/>
          <p:cNvSpPr/>
          <p:nvPr/>
        </p:nvSpPr>
        <p:spPr>
          <a:xfrm>
            <a:off x="2675705" y="2930171"/>
            <a:ext cx="224314" cy="58579"/>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35" name="object 235"/>
          <p:cNvSpPr/>
          <p:nvPr/>
        </p:nvSpPr>
        <p:spPr>
          <a:xfrm>
            <a:off x="2643866" y="2939170"/>
            <a:ext cx="63818" cy="4953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36" name="object 236"/>
          <p:cNvSpPr/>
          <p:nvPr/>
        </p:nvSpPr>
        <p:spPr>
          <a:xfrm>
            <a:off x="2643866" y="2939170"/>
            <a:ext cx="63818" cy="4953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7" name="object 237"/>
          <p:cNvSpPr/>
          <p:nvPr/>
        </p:nvSpPr>
        <p:spPr>
          <a:xfrm>
            <a:off x="3017419" y="2822302"/>
            <a:ext cx="184784" cy="153353"/>
          </a:xfrm>
          <a:custGeom>
            <a:avLst/>
            <a:gdLst/>
            <a:ahLst/>
            <a:cxnLst/>
            <a:rect l="l" t="t" r="r" b="b"/>
            <a:pathLst>
              <a:path w="246380" h="204469">
                <a:moveTo>
                  <a:pt x="0" y="0"/>
                </a:moveTo>
                <a:lnTo>
                  <a:pt x="245994" y="2039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8" name="object 238"/>
          <p:cNvSpPr/>
          <p:nvPr/>
        </p:nvSpPr>
        <p:spPr>
          <a:xfrm>
            <a:off x="3018935" y="2853802"/>
            <a:ext cx="184784" cy="157163"/>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39" name="object 239"/>
          <p:cNvSpPr/>
          <p:nvPr/>
        </p:nvSpPr>
        <p:spPr>
          <a:xfrm>
            <a:off x="3202666" y="2973840"/>
            <a:ext cx="476" cy="36671"/>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40" name="object 240"/>
          <p:cNvSpPr/>
          <p:nvPr/>
        </p:nvSpPr>
        <p:spPr>
          <a:xfrm>
            <a:off x="3017418" y="2822489"/>
            <a:ext cx="953" cy="32385"/>
          </a:xfrm>
          <a:custGeom>
            <a:avLst/>
            <a:gdLst/>
            <a:ahLst/>
            <a:cxnLst/>
            <a:rect l="l" t="t" r="r" b="b"/>
            <a:pathLst>
              <a:path w="1269" h="43180">
                <a:moveTo>
                  <a:pt x="0" y="0"/>
                </a:moveTo>
                <a:lnTo>
                  <a:pt x="1194"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41" name="object 241"/>
          <p:cNvSpPr/>
          <p:nvPr/>
        </p:nvSpPr>
        <p:spPr>
          <a:xfrm>
            <a:off x="3088797" y="2822302"/>
            <a:ext cx="184784" cy="153353"/>
          </a:xfrm>
          <a:custGeom>
            <a:avLst/>
            <a:gdLst/>
            <a:ahLst/>
            <a:cxnLst/>
            <a:rect l="l" t="t" r="r" b="b"/>
            <a:pathLst>
              <a:path w="246380" h="204469">
                <a:moveTo>
                  <a:pt x="0" y="0"/>
                </a:moveTo>
                <a:lnTo>
                  <a:pt x="245999" y="2039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42" name="object 242"/>
          <p:cNvSpPr/>
          <p:nvPr/>
        </p:nvSpPr>
        <p:spPr>
          <a:xfrm>
            <a:off x="3090297" y="2853802"/>
            <a:ext cx="184784" cy="157163"/>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43" name="object 243"/>
          <p:cNvSpPr/>
          <p:nvPr/>
        </p:nvSpPr>
        <p:spPr>
          <a:xfrm>
            <a:off x="3274047" y="2973840"/>
            <a:ext cx="476" cy="36671"/>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44" name="object 244"/>
          <p:cNvSpPr/>
          <p:nvPr/>
        </p:nvSpPr>
        <p:spPr>
          <a:xfrm>
            <a:off x="3088795" y="2822489"/>
            <a:ext cx="953" cy="32385"/>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45" name="object 245"/>
          <p:cNvSpPr/>
          <p:nvPr/>
        </p:nvSpPr>
        <p:spPr>
          <a:xfrm>
            <a:off x="3311433" y="2929065"/>
            <a:ext cx="157163" cy="3334"/>
          </a:xfrm>
          <a:custGeom>
            <a:avLst/>
            <a:gdLst/>
            <a:ahLst/>
            <a:cxnLst/>
            <a:rect l="l" t="t" r="r" b="b"/>
            <a:pathLst>
              <a:path w="209550" h="4444">
                <a:moveTo>
                  <a:pt x="0" y="4349"/>
                </a:moveTo>
                <a:lnTo>
                  <a:pt x="20894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46" name="object 246"/>
          <p:cNvSpPr/>
          <p:nvPr/>
        </p:nvSpPr>
        <p:spPr>
          <a:xfrm>
            <a:off x="3451738" y="2913332"/>
            <a:ext cx="44768" cy="32385"/>
          </a:xfrm>
          <a:custGeom>
            <a:avLst/>
            <a:gdLst/>
            <a:ahLst/>
            <a:cxnLst/>
            <a:rect l="l" t="t" r="r" b="b"/>
            <a:pathLst>
              <a:path w="59689" h="43180">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47" name="object 247"/>
          <p:cNvSpPr/>
          <p:nvPr/>
        </p:nvSpPr>
        <p:spPr>
          <a:xfrm>
            <a:off x="2448607" y="3245413"/>
            <a:ext cx="862965" cy="399098"/>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48" name="object 248"/>
          <p:cNvSpPr/>
          <p:nvPr/>
        </p:nvSpPr>
        <p:spPr>
          <a:xfrm>
            <a:off x="2478617" y="33187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49" name="object 249"/>
          <p:cNvSpPr/>
          <p:nvPr/>
        </p:nvSpPr>
        <p:spPr>
          <a:xfrm>
            <a:off x="2803429" y="3329752"/>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0" name="object 250"/>
          <p:cNvSpPr/>
          <p:nvPr/>
        </p:nvSpPr>
        <p:spPr>
          <a:xfrm>
            <a:off x="2507733" y="33436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51" name="object 251"/>
          <p:cNvSpPr/>
          <p:nvPr/>
        </p:nvSpPr>
        <p:spPr>
          <a:xfrm>
            <a:off x="2507733" y="3343607"/>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2" name="object 252"/>
          <p:cNvSpPr/>
          <p:nvPr/>
        </p:nvSpPr>
        <p:spPr>
          <a:xfrm>
            <a:off x="2533638" y="3365582"/>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53" name="object 253"/>
          <p:cNvSpPr/>
          <p:nvPr/>
        </p:nvSpPr>
        <p:spPr>
          <a:xfrm>
            <a:off x="2533638" y="3365582"/>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4" name="object 254"/>
          <p:cNvSpPr/>
          <p:nvPr/>
        </p:nvSpPr>
        <p:spPr>
          <a:xfrm>
            <a:off x="2827743" y="3350264"/>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55" name="object 255"/>
          <p:cNvSpPr/>
          <p:nvPr/>
        </p:nvSpPr>
        <p:spPr>
          <a:xfrm>
            <a:off x="2827743" y="3350264"/>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6" name="object 256"/>
          <p:cNvSpPr/>
          <p:nvPr/>
        </p:nvSpPr>
        <p:spPr>
          <a:xfrm>
            <a:off x="2858450" y="3376627"/>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57" name="object 257"/>
          <p:cNvSpPr/>
          <p:nvPr/>
        </p:nvSpPr>
        <p:spPr>
          <a:xfrm>
            <a:off x="2858450" y="3376627"/>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8" name="object 258"/>
          <p:cNvSpPr/>
          <p:nvPr/>
        </p:nvSpPr>
        <p:spPr>
          <a:xfrm>
            <a:off x="2881410" y="3415381"/>
            <a:ext cx="36195" cy="27623"/>
          </a:xfrm>
          <a:custGeom>
            <a:avLst/>
            <a:gdLst/>
            <a:ahLst/>
            <a:cxnLst/>
            <a:rect l="l" t="t" r="r" b="b"/>
            <a:pathLst>
              <a:path w="48260" h="36829">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59" name="object 259"/>
          <p:cNvSpPr/>
          <p:nvPr/>
        </p:nvSpPr>
        <p:spPr>
          <a:xfrm>
            <a:off x="2675517" y="3415270"/>
            <a:ext cx="224314" cy="36671"/>
          </a:xfrm>
          <a:custGeom>
            <a:avLst/>
            <a:gdLst/>
            <a:ahLst/>
            <a:cxnLst/>
            <a:rect l="l" t="t" r="r" b="b"/>
            <a:pathLst>
              <a:path w="299085" h="48895">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60" name="object 260"/>
          <p:cNvSpPr/>
          <p:nvPr/>
        </p:nvSpPr>
        <p:spPr>
          <a:xfrm>
            <a:off x="2675517" y="3442720"/>
            <a:ext cx="224314" cy="58579"/>
          </a:xfrm>
          <a:custGeom>
            <a:avLst/>
            <a:gdLst/>
            <a:ahLst/>
            <a:cxnLst/>
            <a:rect l="l" t="t" r="r" b="b"/>
            <a:pathLst>
              <a:path w="299085" h="78104">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61" name="object 261"/>
          <p:cNvSpPr/>
          <p:nvPr/>
        </p:nvSpPr>
        <p:spPr>
          <a:xfrm>
            <a:off x="2643679" y="3451719"/>
            <a:ext cx="63818" cy="4953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62" name="object 262"/>
          <p:cNvSpPr/>
          <p:nvPr/>
        </p:nvSpPr>
        <p:spPr>
          <a:xfrm>
            <a:off x="2643679" y="3451719"/>
            <a:ext cx="63818" cy="4953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3" name="object 263"/>
          <p:cNvSpPr/>
          <p:nvPr/>
        </p:nvSpPr>
        <p:spPr>
          <a:xfrm>
            <a:off x="3017232" y="3334850"/>
            <a:ext cx="184784" cy="153353"/>
          </a:xfrm>
          <a:custGeom>
            <a:avLst/>
            <a:gdLst/>
            <a:ahLst/>
            <a:cxnLst/>
            <a:rect l="l" t="t" r="r" b="b"/>
            <a:pathLst>
              <a:path w="246380" h="204470">
                <a:moveTo>
                  <a:pt x="0" y="0"/>
                </a:moveTo>
                <a:lnTo>
                  <a:pt x="245994" y="2039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4" name="object 264"/>
          <p:cNvSpPr/>
          <p:nvPr/>
        </p:nvSpPr>
        <p:spPr>
          <a:xfrm>
            <a:off x="3018748" y="3366350"/>
            <a:ext cx="184784" cy="157163"/>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5" name="object 265"/>
          <p:cNvSpPr/>
          <p:nvPr/>
        </p:nvSpPr>
        <p:spPr>
          <a:xfrm>
            <a:off x="3202478" y="3486389"/>
            <a:ext cx="476" cy="36671"/>
          </a:xfrm>
          <a:custGeom>
            <a:avLst/>
            <a:gdLst/>
            <a:ahLst/>
            <a:cxnLst/>
            <a:rect l="l" t="t" r="r" b="b"/>
            <a:pathLst>
              <a:path w="635" h="48895">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6" name="object 266"/>
          <p:cNvSpPr/>
          <p:nvPr/>
        </p:nvSpPr>
        <p:spPr>
          <a:xfrm>
            <a:off x="3017230" y="3335038"/>
            <a:ext cx="953" cy="32385"/>
          </a:xfrm>
          <a:custGeom>
            <a:avLst/>
            <a:gdLst/>
            <a:ahLst/>
            <a:cxnLst/>
            <a:rect l="l" t="t" r="r" b="b"/>
            <a:pathLst>
              <a:path w="1269" h="43179">
                <a:moveTo>
                  <a:pt x="0" y="0"/>
                </a:moveTo>
                <a:lnTo>
                  <a:pt x="1194"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67" name="object 267"/>
          <p:cNvSpPr/>
          <p:nvPr/>
        </p:nvSpPr>
        <p:spPr>
          <a:xfrm>
            <a:off x="3088609" y="3334850"/>
            <a:ext cx="184784" cy="153353"/>
          </a:xfrm>
          <a:custGeom>
            <a:avLst/>
            <a:gdLst/>
            <a:ahLst/>
            <a:cxnLst/>
            <a:rect l="l" t="t" r="r" b="b"/>
            <a:pathLst>
              <a:path w="246380" h="204470">
                <a:moveTo>
                  <a:pt x="0" y="0"/>
                </a:moveTo>
                <a:lnTo>
                  <a:pt x="245999" y="2039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68" name="object 268"/>
          <p:cNvSpPr/>
          <p:nvPr/>
        </p:nvSpPr>
        <p:spPr>
          <a:xfrm>
            <a:off x="3090109" y="3366350"/>
            <a:ext cx="184784" cy="157163"/>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69" name="object 269"/>
          <p:cNvSpPr/>
          <p:nvPr/>
        </p:nvSpPr>
        <p:spPr>
          <a:xfrm>
            <a:off x="3273859" y="3486389"/>
            <a:ext cx="476" cy="36671"/>
          </a:xfrm>
          <a:custGeom>
            <a:avLst/>
            <a:gdLst/>
            <a:ahLst/>
            <a:cxnLst/>
            <a:rect l="l" t="t" r="r" b="b"/>
            <a:pathLst>
              <a:path w="635" h="48895">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70" name="object 270"/>
          <p:cNvSpPr/>
          <p:nvPr/>
        </p:nvSpPr>
        <p:spPr>
          <a:xfrm>
            <a:off x="3088608" y="3335038"/>
            <a:ext cx="953" cy="32385"/>
          </a:xfrm>
          <a:custGeom>
            <a:avLst/>
            <a:gdLst/>
            <a:ahLst/>
            <a:cxnLst/>
            <a:rect l="l" t="t" r="r" b="b"/>
            <a:pathLst>
              <a:path w="1269" h="43179">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71" name="object 271"/>
          <p:cNvSpPr/>
          <p:nvPr/>
        </p:nvSpPr>
        <p:spPr>
          <a:xfrm>
            <a:off x="3311245" y="3441614"/>
            <a:ext cx="157163" cy="3334"/>
          </a:xfrm>
          <a:custGeom>
            <a:avLst/>
            <a:gdLst/>
            <a:ahLst/>
            <a:cxnLst/>
            <a:rect l="l" t="t" r="r" b="b"/>
            <a:pathLst>
              <a:path w="209550" h="4445">
                <a:moveTo>
                  <a:pt x="0" y="4349"/>
                </a:moveTo>
                <a:lnTo>
                  <a:pt x="20894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72" name="object 272"/>
          <p:cNvSpPr/>
          <p:nvPr/>
        </p:nvSpPr>
        <p:spPr>
          <a:xfrm>
            <a:off x="3451551" y="3425882"/>
            <a:ext cx="44768" cy="32385"/>
          </a:xfrm>
          <a:custGeom>
            <a:avLst/>
            <a:gdLst/>
            <a:ahLst/>
            <a:cxnLst/>
            <a:rect l="l" t="t" r="r" b="b"/>
            <a:pathLst>
              <a:path w="59689" h="43179">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73" name="object 273"/>
          <p:cNvSpPr/>
          <p:nvPr/>
        </p:nvSpPr>
        <p:spPr>
          <a:xfrm>
            <a:off x="2447462" y="3772399"/>
            <a:ext cx="862965" cy="399098"/>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74" name="object 274"/>
          <p:cNvSpPr/>
          <p:nvPr/>
        </p:nvSpPr>
        <p:spPr>
          <a:xfrm>
            <a:off x="2477473" y="3845693"/>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75" name="object 275"/>
          <p:cNvSpPr/>
          <p:nvPr/>
        </p:nvSpPr>
        <p:spPr>
          <a:xfrm>
            <a:off x="2802285" y="3856738"/>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76" name="object 276"/>
          <p:cNvSpPr/>
          <p:nvPr/>
        </p:nvSpPr>
        <p:spPr>
          <a:xfrm>
            <a:off x="2506590" y="3870593"/>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77" name="object 277"/>
          <p:cNvSpPr/>
          <p:nvPr/>
        </p:nvSpPr>
        <p:spPr>
          <a:xfrm>
            <a:off x="2506590" y="3870593"/>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78" name="object 278"/>
          <p:cNvSpPr/>
          <p:nvPr/>
        </p:nvSpPr>
        <p:spPr>
          <a:xfrm>
            <a:off x="2532495" y="389256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79" name="object 279"/>
          <p:cNvSpPr/>
          <p:nvPr/>
        </p:nvSpPr>
        <p:spPr>
          <a:xfrm>
            <a:off x="2532495" y="3892568"/>
            <a:ext cx="212884" cy="173355"/>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0" name="object 280"/>
          <p:cNvSpPr/>
          <p:nvPr/>
        </p:nvSpPr>
        <p:spPr>
          <a:xfrm>
            <a:off x="2826600" y="3877251"/>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81" name="object 281"/>
          <p:cNvSpPr/>
          <p:nvPr/>
        </p:nvSpPr>
        <p:spPr>
          <a:xfrm>
            <a:off x="2826600" y="3877251"/>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2" name="object 282"/>
          <p:cNvSpPr/>
          <p:nvPr/>
        </p:nvSpPr>
        <p:spPr>
          <a:xfrm>
            <a:off x="2857306" y="3903613"/>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83" name="object 283"/>
          <p:cNvSpPr/>
          <p:nvPr/>
        </p:nvSpPr>
        <p:spPr>
          <a:xfrm>
            <a:off x="2857306" y="3903613"/>
            <a:ext cx="143351" cy="105251"/>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4" name="object 284"/>
          <p:cNvSpPr/>
          <p:nvPr/>
        </p:nvSpPr>
        <p:spPr>
          <a:xfrm>
            <a:off x="2880266" y="3942368"/>
            <a:ext cx="36195" cy="27623"/>
          </a:xfrm>
          <a:custGeom>
            <a:avLst/>
            <a:gdLst/>
            <a:ahLst/>
            <a:cxnLst/>
            <a:rect l="l" t="t" r="r" b="b"/>
            <a:pathLst>
              <a:path w="48260" h="36829">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5" name="object 285"/>
          <p:cNvSpPr/>
          <p:nvPr/>
        </p:nvSpPr>
        <p:spPr>
          <a:xfrm>
            <a:off x="2674374" y="3942257"/>
            <a:ext cx="224314" cy="36671"/>
          </a:xfrm>
          <a:custGeom>
            <a:avLst/>
            <a:gdLst/>
            <a:ahLst/>
            <a:cxnLst/>
            <a:rect l="l" t="t" r="r" b="b"/>
            <a:pathLst>
              <a:path w="299085" h="48895">
                <a:moveTo>
                  <a:pt x="0" y="485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86" name="object 286"/>
          <p:cNvSpPr/>
          <p:nvPr/>
        </p:nvSpPr>
        <p:spPr>
          <a:xfrm>
            <a:off x="2674374" y="3969706"/>
            <a:ext cx="224314" cy="58579"/>
          </a:xfrm>
          <a:custGeom>
            <a:avLst/>
            <a:gdLst/>
            <a:ahLst/>
            <a:cxnLst/>
            <a:rect l="l" t="t" r="r" b="b"/>
            <a:pathLst>
              <a:path w="299085" h="78104">
                <a:moveTo>
                  <a:pt x="0" y="77999"/>
                </a:moveTo>
                <a:lnTo>
                  <a:pt x="298499" y="0"/>
                </a:lnTo>
              </a:path>
            </a:pathLst>
          </a:custGeom>
          <a:ln w="9524">
            <a:solidFill>
              <a:srgbClr val="5B5959"/>
            </a:solidFill>
          </a:ln>
        </p:spPr>
        <p:txBody>
          <a:bodyPr wrap="square" lIns="0" tIns="0" rIns="0" bIns="0" rtlCol="0"/>
          <a:lstStyle/>
          <a:p>
            <a:endParaRPr sz="1050">
              <a:solidFill>
                <a:prstClr val="black"/>
              </a:solidFill>
              <a:latin typeface="Calibri"/>
            </a:endParaRPr>
          </a:p>
        </p:txBody>
      </p:sp>
      <p:sp>
        <p:nvSpPr>
          <p:cNvPr id="287" name="object 287"/>
          <p:cNvSpPr/>
          <p:nvPr/>
        </p:nvSpPr>
        <p:spPr>
          <a:xfrm>
            <a:off x="2642536" y="3978705"/>
            <a:ext cx="63818" cy="4953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sz="1050">
              <a:solidFill>
                <a:prstClr val="black"/>
              </a:solidFill>
              <a:latin typeface="Calibri"/>
            </a:endParaRPr>
          </a:p>
        </p:txBody>
      </p:sp>
      <p:sp>
        <p:nvSpPr>
          <p:cNvPr id="288" name="object 288"/>
          <p:cNvSpPr/>
          <p:nvPr/>
        </p:nvSpPr>
        <p:spPr>
          <a:xfrm>
            <a:off x="2642536" y="3978705"/>
            <a:ext cx="63818" cy="4953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89" name="object 289"/>
          <p:cNvSpPr/>
          <p:nvPr/>
        </p:nvSpPr>
        <p:spPr>
          <a:xfrm>
            <a:off x="3016088" y="3861837"/>
            <a:ext cx="184784" cy="153353"/>
          </a:xfrm>
          <a:custGeom>
            <a:avLst/>
            <a:gdLst/>
            <a:ahLst/>
            <a:cxnLst/>
            <a:rect l="l" t="t" r="r" b="b"/>
            <a:pathLst>
              <a:path w="246380" h="204470">
                <a:moveTo>
                  <a:pt x="0" y="0"/>
                </a:moveTo>
                <a:lnTo>
                  <a:pt x="245994" y="2039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90" name="object 290"/>
          <p:cNvSpPr/>
          <p:nvPr/>
        </p:nvSpPr>
        <p:spPr>
          <a:xfrm>
            <a:off x="3017596" y="3893337"/>
            <a:ext cx="184784" cy="157163"/>
          </a:xfrm>
          <a:custGeom>
            <a:avLst/>
            <a:gdLst/>
            <a:ahLst/>
            <a:cxnLst/>
            <a:rect l="l" t="t" r="r" b="b"/>
            <a:pathLst>
              <a:path w="246380" h="209550">
                <a:moveTo>
                  <a:pt x="0" y="0"/>
                </a:moveTo>
                <a:lnTo>
                  <a:pt x="246309" y="2090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91" name="object 291"/>
          <p:cNvSpPr/>
          <p:nvPr/>
        </p:nvSpPr>
        <p:spPr>
          <a:xfrm>
            <a:off x="3201334" y="4013376"/>
            <a:ext cx="476" cy="36671"/>
          </a:xfrm>
          <a:custGeom>
            <a:avLst/>
            <a:gdLst/>
            <a:ahLst/>
            <a:cxnLst/>
            <a:rect l="l" t="t" r="r" b="b"/>
            <a:pathLst>
              <a:path w="635" h="48895">
                <a:moveTo>
                  <a:pt x="299" y="0"/>
                </a:moveTo>
                <a:lnTo>
                  <a:pt x="0" y="48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92" name="object 292"/>
          <p:cNvSpPr/>
          <p:nvPr/>
        </p:nvSpPr>
        <p:spPr>
          <a:xfrm>
            <a:off x="3016087" y="3862025"/>
            <a:ext cx="953" cy="32385"/>
          </a:xfrm>
          <a:custGeom>
            <a:avLst/>
            <a:gdLst/>
            <a:ahLst/>
            <a:cxnLst/>
            <a:rect l="l" t="t" r="r" b="b"/>
            <a:pathLst>
              <a:path w="1269" h="43179">
                <a:moveTo>
                  <a:pt x="0" y="0"/>
                </a:moveTo>
                <a:lnTo>
                  <a:pt x="1199" y="42599"/>
                </a:lnTo>
              </a:path>
            </a:pathLst>
          </a:custGeom>
          <a:ln w="9524">
            <a:solidFill>
              <a:srgbClr val="000000"/>
            </a:solidFill>
          </a:ln>
        </p:spPr>
        <p:txBody>
          <a:bodyPr wrap="square" lIns="0" tIns="0" rIns="0" bIns="0" rtlCol="0"/>
          <a:lstStyle/>
          <a:p>
            <a:endParaRPr sz="1050">
              <a:solidFill>
                <a:prstClr val="black"/>
              </a:solidFill>
              <a:latin typeface="Calibri"/>
            </a:endParaRPr>
          </a:p>
        </p:txBody>
      </p:sp>
      <p:sp>
        <p:nvSpPr>
          <p:cNvPr id="293" name="object 293"/>
          <p:cNvSpPr/>
          <p:nvPr/>
        </p:nvSpPr>
        <p:spPr>
          <a:xfrm>
            <a:off x="3087466" y="3861837"/>
            <a:ext cx="184784" cy="153353"/>
          </a:xfrm>
          <a:custGeom>
            <a:avLst/>
            <a:gdLst/>
            <a:ahLst/>
            <a:cxnLst/>
            <a:rect l="l" t="t" r="r" b="b"/>
            <a:pathLst>
              <a:path w="246380" h="204470">
                <a:moveTo>
                  <a:pt x="0" y="0"/>
                </a:moveTo>
                <a:lnTo>
                  <a:pt x="245999" y="2039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94" name="object 294"/>
          <p:cNvSpPr/>
          <p:nvPr/>
        </p:nvSpPr>
        <p:spPr>
          <a:xfrm>
            <a:off x="3088966" y="3893337"/>
            <a:ext cx="184784" cy="157163"/>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95" name="object 295"/>
          <p:cNvSpPr/>
          <p:nvPr/>
        </p:nvSpPr>
        <p:spPr>
          <a:xfrm>
            <a:off x="3272716" y="4013376"/>
            <a:ext cx="476" cy="36671"/>
          </a:xfrm>
          <a:custGeom>
            <a:avLst/>
            <a:gdLst/>
            <a:ahLst/>
            <a:cxnLst/>
            <a:rect l="l" t="t" r="r" b="b"/>
            <a:pathLst>
              <a:path w="635" h="48895">
                <a:moveTo>
                  <a:pt x="299" y="0"/>
                </a:moveTo>
                <a:lnTo>
                  <a:pt x="0" y="48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96" name="object 296"/>
          <p:cNvSpPr/>
          <p:nvPr/>
        </p:nvSpPr>
        <p:spPr>
          <a:xfrm>
            <a:off x="3087464" y="3862025"/>
            <a:ext cx="953" cy="32385"/>
          </a:xfrm>
          <a:custGeom>
            <a:avLst/>
            <a:gdLst/>
            <a:ahLst/>
            <a:cxnLst/>
            <a:rect l="l" t="t" r="r" b="b"/>
            <a:pathLst>
              <a:path w="1269" h="43179">
                <a:moveTo>
                  <a:pt x="0" y="0"/>
                </a:moveTo>
                <a:lnTo>
                  <a:pt x="1199" y="42599"/>
                </a:lnTo>
              </a:path>
            </a:pathLst>
          </a:custGeom>
          <a:ln w="9524">
            <a:solidFill>
              <a:srgbClr val="0000FF"/>
            </a:solidFill>
          </a:ln>
        </p:spPr>
        <p:txBody>
          <a:bodyPr wrap="square" lIns="0" tIns="0" rIns="0" bIns="0" rtlCol="0"/>
          <a:lstStyle/>
          <a:p>
            <a:endParaRPr sz="1050">
              <a:solidFill>
                <a:prstClr val="black"/>
              </a:solidFill>
              <a:latin typeface="Calibri"/>
            </a:endParaRPr>
          </a:p>
        </p:txBody>
      </p:sp>
      <p:sp>
        <p:nvSpPr>
          <p:cNvPr id="297" name="object 297"/>
          <p:cNvSpPr/>
          <p:nvPr/>
        </p:nvSpPr>
        <p:spPr>
          <a:xfrm>
            <a:off x="3310102" y="3968601"/>
            <a:ext cx="157163" cy="3334"/>
          </a:xfrm>
          <a:custGeom>
            <a:avLst/>
            <a:gdLst/>
            <a:ahLst/>
            <a:cxnLst/>
            <a:rect l="l" t="t" r="r" b="b"/>
            <a:pathLst>
              <a:path w="209550" h="4445">
                <a:moveTo>
                  <a:pt x="0" y="4349"/>
                </a:moveTo>
                <a:lnTo>
                  <a:pt x="20894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98" name="object 298"/>
          <p:cNvSpPr/>
          <p:nvPr/>
        </p:nvSpPr>
        <p:spPr>
          <a:xfrm>
            <a:off x="3450407" y="3952868"/>
            <a:ext cx="44768" cy="32385"/>
          </a:xfrm>
          <a:custGeom>
            <a:avLst/>
            <a:gdLst/>
            <a:ahLst/>
            <a:cxnLst/>
            <a:rect l="l" t="t" r="r" b="b"/>
            <a:pathLst>
              <a:path w="59689" h="43179">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99" name="object 299"/>
          <p:cNvSpPr/>
          <p:nvPr/>
        </p:nvSpPr>
        <p:spPr>
          <a:xfrm>
            <a:off x="3591857" y="2466324"/>
            <a:ext cx="381164" cy="398877"/>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301" name="TextBox 300"/>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sp>
        <p:nvSpPr>
          <p:cNvPr id="302" name="object 98">
            <a:extLst>
              <a:ext uri="{FF2B5EF4-FFF2-40B4-BE49-F238E27FC236}">
                <a16:creationId xmlns:a16="http://schemas.microsoft.com/office/drawing/2014/main" id="{A60B4492-4D58-4944-82DB-0D5637C52CA7}"/>
              </a:ext>
            </a:extLst>
          </p:cNvPr>
          <p:cNvSpPr txBox="1"/>
          <p:nvPr/>
        </p:nvSpPr>
        <p:spPr>
          <a:xfrm>
            <a:off x="1303639" y="4445177"/>
            <a:ext cx="2899886" cy="307777"/>
          </a:xfrm>
          <a:prstGeom prst="rect">
            <a:avLst/>
          </a:prstGeom>
        </p:spPr>
        <p:txBody>
          <a:bodyPr vert="horz" wrap="square" lIns="0" tIns="0" rIns="0" bIns="0" rtlCol="0">
            <a:spAutoFit/>
          </a:bodyPr>
          <a:lstStyle/>
          <a:p>
            <a:pPr marL="2219801" marR="3810" indent="-92869">
              <a:lnSpc>
                <a:spcPts val="1238"/>
              </a:lnSpc>
              <a:spcBef>
                <a:spcPts val="510"/>
              </a:spcBef>
            </a:pPr>
            <a:r>
              <a:rPr sz="1050" spc="-4" dirty="0">
                <a:solidFill>
                  <a:prstClr val="black"/>
                </a:solidFill>
              </a:rPr>
              <a:t>Mean</a:t>
            </a:r>
            <a:r>
              <a:rPr sz="1050" spc="-64" dirty="0">
                <a:solidFill>
                  <a:prstClr val="black"/>
                </a:solidFill>
              </a:rPr>
              <a:t> </a:t>
            </a:r>
            <a:r>
              <a:rPr sz="1050" dirty="0">
                <a:solidFill>
                  <a:prstClr val="black"/>
                </a:solidFill>
              </a:rPr>
              <a:t>across  </a:t>
            </a:r>
            <a:r>
              <a:rPr sz="1050" spc="-4" dirty="0">
                <a:solidFill>
                  <a:prstClr val="black"/>
                </a:solidFill>
              </a:rPr>
              <a:t>all</a:t>
            </a:r>
            <a:r>
              <a:rPr sz="1050" spc="-49" dirty="0">
                <a:solidFill>
                  <a:prstClr val="black"/>
                </a:solidFill>
              </a:rPr>
              <a:t> </a:t>
            </a:r>
            <a:r>
              <a:rPr sz="1050" spc="-4" dirty="0">
                <a:solidFill>
                  <a:prstClr val="black"/>
                </a:solidFill>
              </a:rPr>
              <a:t>frames</a:t>
            </a:r>
            <a:endParaRPr sz="1050" dirty="0">
              <a:solidFill>
                <a:prstClr val="black"/>
              </a:solidFill>
            </a:endParaRPr>
          </a:p>
        </p:txBody>
      </p:sp>
      <p:sp>
        <p:nvSpPr>
          <p:cNvPr id="163" name="Slide Number Placeholder 3">
            <a:extLst>
              <a:ext uri="{FF2B5EF4-FFF2-40B4-BE49-F238E27FC236}">
                <a16:creationId xmlns:a16="http://schemas.microsoft.com/office/drawing/2014/main" id="{EA5B0051-F707-962B-85E2-A3E26160E09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41</a:t>
            </a:fld>
            <a:endParaRPr lang="en-US" sz="1600">
              <a:solidFill>
                <a:schemeClr val="bg1"/>
              </a:solidFill>
            </a:endParaRPr>
          </a:p>
        </p:txBody>
      </p:sp>
      <p:sp>
        <p:nvSpPr>
          <p:cNvPr id="303" name="Title 1">
            <a:extLst>
              <a:ext uri="{FF2B5EF4-FFF2-40B4-BE49-F238E27FC236}">
                <a16:creationId xmlns:a16="http://schemas.microsoft.com/office/drawing/2014/main" id="{DE573A1A-4823-1BAC-F4DD-DD357C7FE677}"/>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1189880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968984" y="1093968"/>
            <a:ext cx="938270" cy="808873"/>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4" name="object 4"/>
          <p:cNvSpPr/>
          <p:nvPr/>
        </p:nvSpPr>
        <p:spPr>
          <a:xfrm>
            <a:off x="2941184" y="1093967"/>
            <a:ext cx="938270" cy="808868"/>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 name="object 5"/>
          <p:cNvSpPr txBox="1"/>
          <p:nvPr/>
        </p:nvSpPr>
        <p:spPr>
          <a:xfrm>
            <a:off x="1596026" y="1954510"/>
            <a:ext cx="2603183" cy="607346"/>
          </a:xfrm>
          <a:prstGeom prst="rect">
            <a:avLst/>
          </a:prstGeom>
        </p:spPr>
        <p:txBody>
          <a:bodyPr vert="horz" wrap="square" lIns="0" tIns="0" rIns="0" bIns="0" rtlCol="0">
            <a:spAutoFit/>
          </a:bodyPr>
          <a:lstStyle/>
          <a:p>
            <a:pPr marL="9525" marR="3810">
              <a:lnSpc>
                <a:spcPct val="119300"/>
              </a:lnSpc>
            </a:pPr>
            <a:r>
              <a:rPr sz="825" spc="-4" dirty="0">
                <a:solidFill>
                  <a:prstClr val="black"/>
                </a:solidFill>
              </a:rPr>
              <a:t>FGM: A person </a:t>
            </a:r>
            <a:r>
              <a:rPr sz="825" dirty="0">
                <a:solidFill>
                  <a:prstClr val="black"/>
                </a:solidFill>
              </a:rPr>
              <a:t>is </a:t>
            </a:r>
            <a:r>
              <a:rPr sz="825" spc="-4" dirty="0">
                <a:solidFill>
                  <a:prstClr val="black"/>
                </a:solidFill>
              </a:rPr>
              <a:t>dancing with the person on the stage.  YT: A group of men are riding the</a:t>
            </a:r>
            <a:r>
              <a:rPr sz="825" spc="34" dirty="0">
                <a:solidFill>
                  <a:prstClr val="black"/>
                </a:solidFill>
              </a:rPr>
              <a:t> </a:t>
            </a:r>
            <a:r>
              <a:rPr sz="825" spc="-4" dirty="0">
                <a:solidFill>
                  <a:prstClr val="black"/>
                </a:solidFill>
              </a:rPr>
              <a:t>forest.</a:t>
            </a:r>
            <a:endParaRPr sz="825">
              <a:solidFill>
                <a:prstClr val="black"/>
              </a:solidFill>
            </a:endParaRPr>
          </a:p>
          <a:p>
            <a:pPr marL="9525">
              <a:spcBef>
                <a:spcPts val="191"/>
              </a:spcBef>
            </a:pPr>
            <a:r>
              <a:rPr sz="825" spc="-4" dirty="0">
                <a:solidFill>
                  <a:prstClr val="black"/>
                </a:solidFill>
              </a:rPr>
              <a:t>I+V: </a:t>
            </a:r>
            <a:r>
              <a:rPr sz="825" b="1" spc="-4" dirty="0">
                <a:solidFill>
                  <a:prstClr val="black"/>
                </a:solidFill>
              </a:rPr>
              <a:t>A group of people are</a:t>
            </a:r>
            <a:r>
              <a:rPr sz="825" b="1" spc="19" dirty="0">
                <a:solidFill>
                  <a:prstClr val="black"/>
                </a:solidFill>
              </a:rPr>
              <a:t> </a:t>
            </a:r>
            <a:r>
              <a:rPr sz="825" b="1" spc="-4" dirty="0">
                <a:solidFill>
                  <a:prstClr val="black"/>
                </a:solidFill>
              </a:rPr>
              <a:t>dancing.</a:t>
            </a:r>
            <a:endParaRPr sz="825">
              <a:solidFill>
                <a:prstClr val="black"/>
              </a:solidFill>
            </a:endParaRPr>
          </a:p>
          <a:p>
            <a:pPr marL="9525">
              <a:spcBef>
                <a:spcPts val="191"/>
              </a:spcBef>
            </a:pPr>
            <a:r>
              <a:rPr sz="825" spc="-4" dirty="0">
                <a:solidFill>
                  <a:prstClr val="black"/>
                </a:solidFill>
              </a:rPr>
              <a:t>GT: </a:t>
            </a:r>
            <a:r>
              <a:rPr sz="825" dirty="0">
                <a:solidFill>
                  <a:prstClr val="black"/>
                </a:solidFill>
              </a:rPr>
              <a:t>Many </a:t>
            </a:r>
            <a:r>
              <a:rPr sz="825" spc="-4" dirty="0">
                <a:solidFill>
                  <a:prstClr val="black"/>
                </a:solidFill>
              </a:rPr>
              <a:t>men and women are dancing in the</a:t>
            </a:r>
            <a:r>
              <a:rPr sz="825" spc="41" dirty="0">
                <a:solidFill>
                  <a:prstClr val="black"/>
                </a:solidFill>
              </a:rPr>
              <a:t> </a:t>
            </a:r>
            <a:r>
              <a:rPr sz="825" spc="-4" dirty="0">
                <a:solidFill>
                  <a:prstClr val="black"/>
                </a:solidFill>
              </a:rPr>
              <a:t>street.</a:t>
            </a:r>
            <a:endParaRPr sz="825">
              <a:solidFill>
                <a:prstClr val="black"/>
              </a:solidFill>
            </a:endParaRPr>
          </a:p>
        </p:txBody>
      </p:sp>
      <p:sp>
        <p:nvSpPr>
          <p:cNvPr id="6" name="object 6"/>
          <p:cNvSpPr/>
          <p:nvPr/>
        </p:nvSpPr>
        <p:spPr>
          <a:xfrm>
            <a:off x="4939699" y="1093968"/>
            <a:ext cx="955646" cy="808873"/>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7" name="object 7"/>
          <p:cNvSpPr/>
          <p:nvPr/>
        </p:nvSpPr>
        <p:spPr>
          <a:xfrm>
            <a:off x="5929903" y="1093968"/>
            <a:ext cx="955646" cy="808873"/>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8" name="object 8"/>
          <p:cNvSpPr txBox="1"/>
          <p:nvPr/>
        </p:nvSpPr>
        <p:spPr>
          <a:xfrm>
            <a:off x="4923284" y="1959484"/>
            <a:ext cx="2295525" cy="607346"/>
          </a:xfrm>
          <a:prstGeom prst="rect">
            <a:avLst/>
          </a:prstGeom>
        </p:spPr>
        <p:txBody>
          <a:bodyPr vert="horz" wrap="square" lIns="0" tIns="0" rIns="0" bIns="0" rtlCol="0">
            <a:spAutoFit/>
          </a:bodyPr>
          <a:lstStyle/>
          <a:p>
            <a:pPr marL="9525" marR="3810">
              <a:lnSpc>
                <a:spcPct val="119300"/>
              </a:lnSpc>
            </a:pPr>
            <a:r>
              <a:rPr sz="825" spc="-26" dirty="0">
                <a:solidFill>
                  <a:prstClr val="black"/>
                </a:solidFill>
                <a:latin typeface="Lucida Sans"/>
                <a:cs typeface="Lucida Sans"/>
              </a:rPr>
              <a:t>FGM:</a:t>
            </a:r>
            <a:r>
              <a:rPr sz="825" spc="-71" dirty="0">
                <a:solidFill>
                  <a:prstClr val="black"/>
                </a:solidFill>
                <a:latin typeface="Lucida Sans"/>
                <a:cs typeface="Lucida Sans"/>
              </a:rPr>
              <a:t> </a:t>
            </a:r>
            <a:r>
              <a:rPr sz="825" spc="-23" dirty="0">
                <a:solidFill>
                  <a:prstClr val="black"/>
                </a:solidFill>
                <a:latin typeface="Lucida Sans"/>
                <a:cs typeface="Lucida Sans"/>
              </a:rPr>
              <a:t>A</a:t>
            </a:r>
            <a:r>
              <a:rPr sz="825" spc="-71" dirty="0">
                <a:solidFill>
                  <a:prstClr val="black"/>
                </a:solidFill>
                <a:latin typeface="Lucida Sans"/>
                <a:cs typeface="Lucida Sans"/>
              </a:rPr>
              <a:t> </a:t>
            </a:r>
            <a:r>
              <a:rPr sz="825" spc="-30" dirty="0">
                <a:solidFill>
                  <a:prstClr val="black"/>
                </a:solidFill>
                <a:latin typeface="Lucida Sans"/>
                <a:cs typeface="Lucida Sans"/>
              </a:rPr>
              <a:t>person</a:t>
            </a:r>
            <a:r>
              <a:rPr sz="825" spc="-71" dirty="0">
                <a:solidFill>
                  <a:prstClr val="black"/>
                </a:solidFill>
                <a:latin typeface="Lucida Sans"/>
                <a:cs typeface="Lucida Sans"/>
              </a:rPr>
              <a:t> </a:t>
            </a:r>
            <a:r>
              <a:rPr sz="825" spc="-41" dirty="0">
                <a:solidFill>
                  <a:prstClr val="black"/>
                </a:solidFill>
                <a:latin typeface="Lucida Sans"/>
                <a:cs typeface="Lucida Sans"/>
              </a:rPr>
              <a:t>is</a:t>
            </a:r>
            <a:r>
              <a:rPr sz="825" spc="-71" dirty="0">
                <a:solidFill>
                  <a:prstClr val="black"/>
                </a:solidFill>
                <a:latin typeface="Lucida Sans"/>
                <a:cs typeface="Lucida Sans"/>
              </a:rPr>
              <a:t> </a:t>
            </a:r>
            <a:r>
              <a:rPr sz="825" spc="-23" dirty="0">
                <a:solidFill>
                  <a:prstClr val="black"/>
                </a:solidFill>
                <a:latin typeface="Lucida Sans"/>
                <a:cs typeface="Lucida Sans"/>
              </a:rPr>
              <a:t>cutting</a:t>
            </a:r>
            <a:r>
              <a:rPr sz="825" spc="-71" dirty="0">
                <a:solidFill>
                  <a:prstClr val="black"/>
                </a:solidFill>
                <a:latin typeface="Lucida Sans"/>
                <a:cs typeface="Lucida Sans"/>
              </a:rPr>
              <a:t> </a:t>
            </a:r>
            <a:r>
              <a:rPr sz="825" spc="-26" dirty="0">
                <a:solidFill>
                  <a:prstClr val="black"/>
                </a:solidFill>
                <a:latin typeface="Lucida Sans"/>
                <a:cs typeface="Lucida Sans"/>
              </a:rPr>
              <a:t>a</a:t>
            </a:r>
            <a:r>
              <a:rPr sz="825" spc="-71" dirty="0">
                <a:solidFill>
                  <a:prstClr val="black"/>
                </a:solidFill>
                <a:latin typeface="Lucida Sans"/>
                <a:cs typeface="Lucida Sans"/>
              </a:rPr>
              <a:t> </a:t>
            </a:r>
            <a:r>
              <a:rPr sz="825" spc="-11" dirty="0">
                <a:solidFill>
                  <a:prstClr val="black"/>
                </a:solidFill>
                <a:latin typeface="Lucida Sans"/>
                <a:cs typeface="Lucida Sans"/>
              </a:rPr>
              <a:t>potato</a:t>
            </a:r>
            <a:r>
              <a:rPr sz="825" spc="-71" dirty="0">
                <a:solidFill>
                  <a:prstClr val="black"/>
                </a:solidFill>
                <a:latin typeface="Lucida Sans"/>
                <a:cs typeface="Lucida Sans"/>
              </a:rPr>
              <a:t> </a:t>
            </a:r>
            <a:r>
              <a:rPr sz="825" spc="-38" dirty="0">
                <a:solidFill>
                  <a:prstClr val="black"/>
                </a:solidFill>
                <a:latin typeface="Lucida Sans"/>
                <a:cs typeface="Lucida Sans"/>
              </a:rPr>
              <a:t>in</a:t>
            </a:r>
            <a:r>
              <a:rPr sz="825" spc="-71" dirty="0">
                <a:solidFill>
                  <a:prstClr val="black"/>
                </a:solidFill>
                <a:latin typeface="Lucida Sans"/>
                <a:cs typeface="Lucida Sans"/>
              </a:rPr>
              <a:t> </a:t>
            </a:r>
            <a:r>
              <a:rPr sz="825" spc="-8" dirty="0">
                <a:solidFill>
                  <a:prstClr val="black"/>
                </a:solidFill>
                <a:latin typeface="Lucida Sans"/>
                <a:cs typeface="Lucida Sans"/>
              </a:rPr>
              <a:t>the</a:t>
            </a:r>
            <a:r>
              <a:rPr sz="825" spc="-71" dirty="0">
                <a:solidFill>
                  <a:prstClr val="black"/>
                </a:solidFill>
                <a:latin typeface="Lucida Sans"/>
                <a:cs typeface="Lucida Sans"/>
              </a:rPr>
              <a:t> </a:t>
            </a:r>
            <a:r>
              <a:rPr sz="825" spc="-30" dirty="0">
                <a:solidFill>
                  <a:prstClr val="black"/>
                </a:solidFill>
                <a:latin typeface="Lucida Sans"/>
                <a:cs typeface="Lucida Sans"/>
              </a:rPr>
              <a:t>kitchen.  </a:t>
            </a:r>
            <a:r>
              <a:rPr sz="825" spc="-45" dirty="0">
                <a:solidFill>
                  <a:prstClr val="black"/>
                </a:solidFill>
                <a:latin typeface="Lucida Sans"/>
                <a:cs typeface="Lucida Sans"/>
              </a:rPr>
              <a:t>YT:</a:t>
            </a:r>
            <a:r>
              <a:rPr sz="825" spc="-79" dirty="0">
                <a:solidFill>
                  <a:prstClr val="black"/>
                </a:solidFill>
                <a:latin typeface="Lucida Sans"/>
                <a:cs typeface="Lucida Sans"/>
              </a:rPr>
              <a:t> </a:t>
            </a:r>
            <a:r>
              <a:rPr sz="825" spc="-23" dirty="0">
                <a:solidFill>
                  <a:prstClr val="black"/>
                </a:solidFill>
                <a:latin typeface="Lucida Sans"/>
                <a:cs typeface="Lucida Sans"/>
              </a:rPr>
              <a:t>A</a:t>
            </a:r>
            <a:r>
              <a:rPr sz="825" spc="-79" dirty="0">
                <a:solidFill>
                  <a:prstClr val="black"/>
                </a:solidFill>
                <a:latin typeface="Lucida Sans"/>
                <a:cs typeface="Lucida Sans"/>
              </a:rPr>
              <a:t> </a:t>
            </a:r>
            <a:r>
              <a:rPr sz="825" spc="-41" dirty="0">
                <a:solidFill>
                  <a:prstClr val="black"/>
                </a:solidFill>
                <a:latin typeface="Lucida Sans"/>
                <a:cs typeface="Lucida Sans"/>
              </a:rPr>
              <a:t>man</a:t>
            </a:r>
            <a:r>
              <a:rPr sz="825" spc="-79" dirty="0">
                <a:solidFill>
                  <a:prstClr val="black"/>
                </a:solidFill>
                <a:latin typeface="Lucida Sans"/>
                <a:cs typeface="Lucida Sans"/>
              </a:rPr>
              <a:t> </a:t>
            </a:r>
            <a:r>
              <a:rPr sz="825" spc="-41" dirty="0">
                <a:solidFill>
                  <a:prstClr val="black"/>
                </a:solidFill>
                <a:latin typeface="Lucida Sans"/>
                <a:cs typeface="Lucida Sans"/>
              </a:rPr>
              <a:t>is</a:t>
            </a:r>
            <a:r>
              <a:rPr sz="825" spc="-79" dirty="0">
                <a:solidFill>
                  <a:prstClr val="black"/>
                </a:solidFill>
                <a:latin typeface="Lucida Sans"/>
                <a:cs typeface="Lucida Sans"/>
              </a:rPr>
              <a:t> </a:t>
            </a:r>
            <a:r>
              <a:rPr sz="825" spc="-38" dirty="0">
                <a:solidFill>
                  <a:prstClr val="black"/>
                </a:solidFill>
                <a:latin typeface="Lucida Sans"/>
                <a:cs typeface="Lucida Sans"/>
              </a:rPr>
              <a:t>slicing</a:t>
            </a:r>
            <a:r>
              <a:rPr sz="825" spc="-79" dirty="0">
                <a:solidFill>
                  <a:prstClr val="black"/>
                </a:solidFill>
                <a:latin typeface="Lucida Sans"/>
                <a:cs typeface="Lucida Sans"/>
              </a:rPr>
              <a:t> </a:t>
            </a:r>
            <a:r>
              <a:rPr sz="825" spc="-26" dirty="0">
                <a:solidFill>
                  <a:prstClr val="black"/>
                </a:solidFill>
                <a:latin typeface="Lucida Sans"/>
                <a:cs typeface="Lucida Sans"/>
              </a:rPr>
              <a:t>a</a:t>
            </a:r>
            <a:r>
              <a:rPr sz="825" spc="-79" dirty="0">
                <a:solidFill>
                  <a:prstClr val="black"/>
                </a:solidFill>
                <a:latin typeface="Lucida Sans"/>
                <a:cs typeface="Lucida Sans"/>
              </a:rPr>
              <a:t> </a:t>
            </a:r>
            <a:r>
              <a:rPr sz="825" spc="-23" dirty="0">
                <a:solidFill>
                  <a:prstClr val="black"/>
                </a:solidFill>
                <a:latin typeface="Lucida Sans"/>
                <a:cs typeface="Lucida Sans"/>
              </a:rPr>
              <a:t>tomato.</a:t>
            </a:r>
            <a:endParaRPr sz="825">
              <a:solidFill>
                <a:prstClr val="black"/>
              </a:solidFill>
              <a:latin typeface="Lucida Sans"/>
              <a:cs typeface="Lucida Sans"/>
            </a:endParaRPr>
          </a:p>
          <a:p>
            <a:pPr marL="9525">
              <a:spcBef>
                <a:spcPts val="191"/>
              </a:spcBef>
            </a:pPr>
            <a:r>
              <a:rPr sz="825" spc="-34" dirty="0">
                <a:solidFill>
                  <a:prstClr val="black"/>
                </a:solidFill>
                <a:latin typeface="Lucida Sans"/>
                <a:cs typeface="Lucida Sans"/>
              </a:rPr>
              <a:t>I+V:</a:t>
            </a:r>
            <a:r>
              <a:rPr sz="825" spc="-83" dirty="0">
                <a:solidFill>
                  <a:prstClr val="black"/>
                </a:solidFill>
                <a:latin typeface="Lucida Sans"/>
                <a:cs typeface="Lucida Sans"/>
              </a:rPr>
              <a:t> </a:t>
            </a:r>
            <a:r>
              <a:rPr sz="825" b="1" spc="-15" dirty="0">
                <a:solidFill>
                  <a:prstClr val="black"/>
                </a:solidFill>
                <a:latin typeface="Lucida Sans"/>
                <a:cs typeface="Lucida Sans"/>
              </a:rPr>
              <a:t>A</a:t>
            </a:r>
            <a:r>
              <a:rPr sz="825" b="1" spc="-75" dirty="0">
                <a:solidFill>
                  <a:prstClr val="black"/>
                </a:solidFill>
                <a:latin typeface="Lucida Sans"/>
                <a:cs typeface="Lucida Sans"/>
              </a:rPr>
              <a:t> </a:t>
            </a:r>
            <a:r>
              <a:rPr sz="825" b="1" spc="-60" dirty="0">
                <a:solidFill>
                  <a:prstClr val="black"/>
                </a:solidFill>
                <a:latin typeface="Lucida Sans"/>
                <a:cs typeface="Lucida Sans"/>
              </a:rPr>
              <a:t>man</a:t>
            </a:r>
            <a:r>
              <a:rPr sz="825" b="1" spc="-75" dirty="0">
                <a:solidFill>
                  <a:prstClr val="black"/>
                </a:solidFill>
                <a:latin typeface="Lucida Sans"/>
                <a:cs typeface="Lucida Sans"/>
              </a:rPr>
              <a:t> </a:t>
            </a:r>
            <a:r>
              <a:rPr sz="825" b="1" spc="-49" dirty="0">
                <a:solidFill>
                  <a:prstClr val="black"/>
                </a:solidFill>
                <a:latin typeface="Lucida Sans"/>
                <a:cs typeface="Lucida Sans"/>
              </a:rPr>
              <a:t>is</a:t>
            </a:r>
            <a:r>
              <a:rPr sz="825" b="1" spc="-75" dirty="0">
                <a:solidFill>
                  <a:prstClr val="black"/>
                </a:solidFill>
                <a:latin typeface="Lucida Sans"/>
                <a:cs typeface="Lucida Sans"/>
              </a:rPr>
              <a:t> </a:t>
            </a:r>
            <a:r>
              <a:rPr sz="825" b="1" spc="-41" dirty="0">
                <a:solidFill>
                  <a:prstClr val="black"/>
                </a:solidFill>
                <a:latin typeface="Lucida Sans"/>
                <a:cs typeface="Lucida Sans"/>
              </a:rPr>
              <a:t>slicing</a:t>
            </a:r>
            <a:r>
              <a:rPr sz="825" b="1" spc="-75" dirty="0">
                <a:solidFill>
                  <a:prstClr val="black"/>
                </a:solidFill>
                <a:latin typeface="Lucida Sans"/>
                <a:cs typeface="Lucida Sans"/>
              </a:rPr>
              <a:t> </a:t>
            </a:r>
            <a:r>
              <a:rPr sz="825" b="1" spc="-30" dirty="0">
                <a:solidFill>
                  <a:prstClr val="black"/>
                </a:solidFill>
                <a:latin typeface="Lucida Sans"/>
                <a:cs typeface="Lucida Sans"/>
              </a:rPr>
              <a:t>a</a:t>
            </a:r>
            <a:r>
              <a:rPr sz="825" b="1" spc="-75" dirty="0">
                <a:solidFill>
                  <a:prstClr val="black"/>
                </a:solidFill>
                <a:latin typeface="Lucida Sans"/>
                <a:cs typeface="Lucida Sans"/>
              </a:rPr>
              <a:t> </a:t>
            </a:r>
            <a:r>
              <a:rPr sz="825" b="1" spc="-15" dirty="0">
                <a:solidFill>
                  <a:prstClr val="black"/>
                </a:solidFill>
                <a:latin typeface="Lucida Sans"/>
                <a:cs typeface="Lucida Sans"/>
              </a:rPr>
              <a:t>carrot.</a:t>
            </a:r>
            <a:endParaRPr sz="825">
              <a:solidFill>
                <a:prstClr val="black"/>
              </a:solidFill>
              <a:latin typeface="Lucida Sans"/>
              <a:cs typeface="Lucida Sans"/>
            </a:endParaRPr>
          </a:p>
          <a:p>
            <a:pPr marL="9525">
              <a:spcBef>
                <a:spcPts val="191"/>
              </a:spcBef>
            </a:pPr>
            <a:r>
              <a:rPr sz="825" spc="-53" dirty="0">
                <a:solidFill>
                  <a:prstClr val="black"/>
                </a:solidFill>
                <a:latin typeface="Lucida Sans"/>
                <a:cs typeface="Lucida Sans"/>
              </a:rPr>
              <a:t>GT: </a:t>
            </a:r>
            <a:r>
              <a:rPr sz="825" spc="-23" dirty="0">
                <a:solidFill>
                  <a:prstClr val="black"/>
                </a:solidFill>
                <a:latin typeface="Lucida Sans"/>
                <a:cs typeface="Lucida Sans"/>
              </a:rPr>
              <a:t>A </a:t>
            </a:r>
            <a:r>
              <a:rPr sz="825" spc="-41" dirty="0">
                <a:solidFill>
                  <a:prstClr val="black"/>
                </a:solidFill>
                <a:latin typeface="Lucida Sans"/>
                <a:cs typeface="Lucida Sans"/>
              </a:rPr>
              <a:t>man is </a:t>
            </a:r>
            <a:r>
              <a:rPr sz="825" spc="-38" dirty="0">
                <a:solidFill>
                  <a:prstClr val="black"/>
                </a:solidFill>
                <a:latin typeface="Lucida Sans"/>
                <a:cs typeface="Lucida Sans"/>
              </a:rPr>
              <a:t>slicing</a:t>
            </a:r>
            <a:r>
              <a:rPr sz="825" spc="-60" dirty="0">
                <a:solidFill>
                  <a:prstClr val="black"/>
                </a:solidFill>
                <a:latin typeface="Lucida Sans"/>
                <a:cs typeface="Lucida Sans"/>
              </a:rPr>
              <a:t> </a:t>
            </a:r>
            <a:r>
              <a:rPr sz="825" spc="-26" dirty="0">
                <a:solidFill>
                  <a:prstClr val="black"/>
                </a:solidFill>
                <a:latin typeface="Lucida Sans"/>
                <a:cs typeface="Lucida Sans"/>
              </a:rPr>
              <a:t>carrots.</a:t>
            </a:r>
            <a:endParaRPr sz="825">
              <a:solidFill>
                <a:prstClr val="black"/>
              </a:solidFill>
              <a:latin typeface="Lucida Sans"/>
              <a:cs typeface="Lucida Sans"/>
            </a:endParaRPr>
          </a:p>
        </p:txBody>
      </p:sp>
      <p:sp>
        <p:nvSpPr>
          <p:cNvPr id="9" name="object 9"/>
          <p:cNvSpPr/>
          <p:nvPr/>
        </p:nvSpPr>
        <p:spPr>
          <a:xfrm>
            <a:off x="2004534" y="2781559"/>
            <a:ext cx="935495" cy="808873"/>
          </a:xfrm>
          <a:prstGeom prst="rect">
            <a:avLst/>
          </a:prstGeom>
          <a:blipFill>
            <a:blip r:embed="rId6" cstate="print"/>
            <a:stretch>
              <a:fillRect/>
            </a:stretch>
          </a:blipFill>
        </p:spPr>
        <p:txBody>
          <a:bodyPr wrap="square" lIns="0" tIns="0" rIns="0" bIns="0" rtlCol="0"/>
          <a:lstStyle/>
          <a:p>
            <a:endParaRPr sz="1050">
              <a:solidFill>
                <a:prstClr val="black"/>
              </a:solidFill>
              <a:latin typeface="Calibri"/>
            </a:endParaRPr>
          </a:p>
        </p:txBody>
      </p:sp>
      <p:sp>
        <p:nvSpPr>
          <p:cNvPr id="10" name="object 10"/>
          <p:cNvSpPr/>
          <p:nvPr/>
        </p:nvSpPr>
        <p:spPr>
          <a:xfrm>
            <a:off x="2979508" y="2781559"/>
            <a:ext cx="935486" cy="808873"/>
          </a:xfrm>
          <a:prstGeom prst="rect">
            <a:avLst/>
          </a:prstGeom>
          <a:blipFill>
            <a:blip r:embed="rId7" cstate="print"/>
            <a:stretch>
              <a:fillRect/>
            </a:stretch>
          </a:blipFill>
        </p:spPr>
        <p:txBody>
          <a:bodyPr wrap="square" lIns="0" tIns="0" rIns="0" bIns="0" rtlCol="0"/>
          <a:lstStyle/>
          <a:p>
            <a:endParaRPr sz="1050">
              <a:solidFill>
                <a:prstClr val="black"/>
              </a:solidFill>
              <a:latin typeface="Calibri"/>
            </a:endParaRPr>
          </a:p>
        </p:txBody>
      </p:sp>
      <p:sp>
        <p:nvSpPr>
          <p:cNvPr id="11" name="object 11"/>
          <p:cNvSpPr txBox="1"/>
          <p:nvPr/>
        </p:nvSpPr>
        <p:spPr>
          <a:xfrm>
            <a:off x="1596027" y="3566746"/>
            <a:ext cx="2675572" cy="742639"/>
          </a:xfrm>
          <a:prstGeom prst="rect">
            <a:avLst/>
          </a:prstGeom>
        </p:spPr>
        <p:txBody>
          <a:bodyPr vert="horz" wrap="square" lIns="0" tIns="0" rIns="0" bIns="0" rtlCol="0">
            <a:spAutoFit/>
          </a:bodyPr>
          <a:lstStyle/>
          <a:p>
            <a:pPr marL="9525" marR="178118">
              <a:lnSpc>
                <a:spcPct val="119300"/>
              </a:lnSpc>
            </a:pPr>
            <a:r>
              <a:rPr sz="825" spc="-26" dirty="0">
                <a:solidFill>
                  <a:prstClr val="black"/>
                </a:solidFill>
                <a:latin typeface="Lucida Sans"/>
                <a:cs typeface="Lucida Sans"/>
              </a:rPr>
              <a:t>FGM:</a:t>
            </a:r>
            <a:r>
              <a:rPr sz="825" spc="-71" dirty="0">
                <a:solidFill>
                  <a:prstClr val="black"/>
                </a:solidFill>
                <a:latin typeface="Lucida Sans"/>
                <a:cs typeface="Lucida Sans"/>
              </a:rPr>
              <a:t> </a:t>
            </a:r>
            <a:r>
              <a:rPr sz="825" spc="-23" dirty="0">
                <a:solidFill>
                  <a:prstClr val="black"/>
                </a:solidFill>
                <a:latin typeface="Lucida Sans"/>
                <a:cs typeface="Lucida Sans"/>
              </a:rPr>
              <a:t>A</a:t>
            </a:r>
            <a:r>
              <a:rPr sz="825" spc="-71" dirty="0">
                <a:solidFill>
                  <a:prstClr val="black"/>
                </a:solidFill>
                <a:latin typeface="Lucida Sans"/>
                <a:cs typeface="Lucida Sans"/>
              </a:rPr>
              <a:t> </a:t>
            </a:r>
            <a:r>
              <a:rPr sz="825" spc="-30" dirty="0">
                <a:solidFill>
                  <a:prstClr val="black"/>
                </a:solidFill>
                <a:latin typeface="Lucida Sans"/>
                <a:cs typeface="Lucida Sans"/>
              </a:rPr>
              <a:t>person</a:t>
            </a:r>
            <a:r>
              <a:rPr sz="825" spc="-71" dirty="0">
                <a:solidFill>
                  <a:prstClr val="black"/>
                </a:solidFill>
                <a:latin typeface="Lucida Sans"/>
                <a:cs typeface="Lucida Sans"/>
              </a:rPr>
              <a:t> </a:t>
            </a:r>
            <a:r>
              <a:rPr sz="825" spc="-41" dirty="0">
                <a:solidFill>
                  <a:prstClr val="black"/>
                </a:solidFill>
                <a:latin typeface="Lucida Sans"/>
                <a:cs typeface="Lucida Sans"/>
              </a:rPr>
              <a:t>is</a:t>
            </a:r>
            <a:r>
              <a:rPr sz="825" spc="-71" dirty="0">
                <a:solidFill>
                  <a:prstClr val="black"/>
                </a:solidFill>
                <a:latin typeface="Lucida Sans"/>
                <a:cs typeface="Lucida Sans"/>
              </a:rPr>
              <a:t> </a:t>
            </a:r>
            <a:r>
              <a:rPr sz="825" spc="-30" dirty="0">
                <a:solidFill>
                  <a:prstClr val="black"/>
                </a:solidFill>
                <a:latin typeface="Lucida Sans"/>
                <a:cs typeface="Lucida Sans"/>
              </a:rPr>
              <a:t>walking</a:t>
            </a:r>
            <a:r>
              <a:rPr sz="825" spc="-71" dirty="0">
                <a:solidFill>
                  <a:prstClr val="black"/>
                </a:solidFill>
                <a:latin typeface="Lucida Sans"/>
                <a:cs typeface="Lucida Sans"/>
              </a:rPr>
              <a:t> </a:t>
            </a:r>
            <a:r>
              <a:rPr sz="825" spc="-11" dirty="0">
                <a:solidFill>
                  <a:prstClr val="black"/>
                </a:solidFill>
                <a:latin typeface="Lucida Sans"/>
                <a:cs typeface="Lucida Sans"/>
              </a:rPr>
              <a:t>with</a:t>
            </a:r>
            <a:r>
              <a:rPr sz="825" spc="-71" dirty="0">
                <a:solidFill>
                  <a:prstClr val="black"/>
                </a:solidFill>
                <a:latin typeface="Lucida Sans"/>
                <a:cs typeface="Lucida Sans"/>
              </a:rPr>
              <a:t> </a:t>
            </a:r>
            <a:r>
              <a:rPr sz="825" spc="-26" dirty="0">
                <a:solidFill>
                  <a:prstClr val="black"/>
                </a:solidFill>
                <a:latin typeface="Lucida Sans"/>
                <a:cs typeface="Lucida Sans"/>
              </a:rPr>
              <a:t>a</a:t>
            </a:r>
            <a:r>
              <a:rPr sz="825" spc="-71" dirty="0">
                <a:solidFill>
                  <a:prstClr val="black"/>
                </a:solidFill>
                <a:latin typeface="Lucida Sans"/>
                <a:cs typeface="Lucida Sans"/>
              </a:rPr>
              <a:t> </a:t>
            </a:r>
            <a:r>
              <a:rPr sz="825" spc="-30" dirty="0">
                <a:solidFill>
                  <a:prstClr val="black"/>
                </a:solidFill>
                <a:latin typeface="Lucida Sans"/>
                <a:cs typeface="Lucida Sans"/>
              </a:rPr>
              <a:t>person</a:t>
            </a:r>
            <a:r>
              <a:rPr sz="825" spc="-71" dirty="0">
                <a:solidFill>
                  <a:prstClr val="black"/>
                </a:solidFill>
                <a:latin typeface="Lucida Sans"/>
                <a:cs typeface="Lucida Sans"/>
              </a:rPr>
              <a:t> </a:t>
            </a:r>
            <a:r>
              <a:rPr sz="825" spc="-38" dirty="0">
                <a:solidFill>
                  <a:prstClr val="black"/>
                </a:solidFill>
                <a:latin typeface="Lucida Sans"/>
                <a:cs typeface="Lucida Sans"/>
              </a:rPr>
              <a:t>in</a:t>
            </a:r>
            <a:r>
              <a:rPr sz="825" spc="-71" dirty="0">
                <a:solidFill>
                  <a:prstClr val="black"/>
                </a:solidFill>
                <a:latin typeface="Lucida Sans"/>
                <a:cs typeface="Lucida Sans"/>
              </a:rPr>
              <a:t> </a:t>
            </a:r>
            <a:r>
              <a:rPr sz="825" spc="-8" dirty="0">
                <a:solidFill>
                  <a:prstClr val="black"/>
                </a:solidFill>
                <a:latin typeface="Lucida Sans"/>
                <a:cs typeface="Lucida Sans"/>
              </a:rPr>
              <a:t>the</a:t>
            </a:r>
            <a:r>
              <a:rPr sz="825" spc="-71" dirty="0">
                <a:solidFill>
                  <a:prstClr val="black"/>
                </a:solidFill>
                <a:latin typeface="Lucida Sans"/>
                <a:cs typeface="Lucida Sans"/>
              </a:rPr>
              <a:t> </a:t>
            </a:r>
            <a:r>
              <a:rPr sz="825" spc="-19" dirty="0">
                <a:solidFill>
                  <a:prstClr val="black"/>
                </a:solidFill>
                <a:latin typeface="Lucida Sans"/>
                <a:cs typeface="Lucida Sans"/>
              </a:rPr>
              <a:t>forest.  </a:t>
            </a:r>
            <a:r>
              <a:rPr sz="825" spc="-45" dirty="0">
                <a:solidFill>
                  <a:prstClr val="black"/>
                </a:solidFill>
                <a:latin typeface="Lucida Sans"/>
                <a:cs typeface="Lucida Sans"/>
              </a:rPr>
              <a:t>YT:</a:t>
            </a:r>
            <a:r>
              <a:rPr sz="825" spc="-83" dirty="0">
                <a:solidFill>
                  <a:prstClr val="black"/>
                </a:solidFill>
                <a:latin typeface="Lucida Sans"/>
                <a:cs typeface="Lucida Sans"/>
              </a:rPr>
              <a:t> </a:t>
            </a:r>
            <a:r>
              <a:rPr sz="825" spc="-23" dirty="0">
                <a:solidFill>
                  <a:prstClr val="black"/>
                </a:solidFill>
                <a:latin typeface="Lucida Sans"/>
                <a:cs typeface="Lucida Sans"/>
              </a:rPr>
              <a:t>A</a:t>
            </a:r>
            <a:r>
              <a:rPr sz="825" spc="-83" dirty="0">
                <a:solidFill>
                  <a:prstClr val="black"/>
                </a:solidFill>
                <a:latin typeface="Lucida Sans"/>
                <a:cs typeface="Lucida Sans"/>
              </a:rPr>
              <a:t> </a:t>
            </a:r>
            <a:r>
              <a:rPr sz="825" spc="-34" dirty="0">
                <a:solidFill>
                  <a:prstClr val="black"/>
                </a:solidFill>
                <a:latin typeface="Lucida Sans"/>
                <a:cs typeface="Lucida Sans"/>
              </a:rPr>
              <a:t>monkey</a:t>
            </a:r>
            <a:r>
              <a:rPr sz="825" spc="-83" dirty="0">
                <a:solidFill>
                  <a:prstClr val="black"/>
                </a:solidFill>
                <a:latin typeface="Lucida Sans"/>
                <a:cs typeface="Lucida Sans"/>
              </a:rPr>
              <a:t> </a:t>
            </a:r>
            <a:r>
              <a:rPr sz="825" spc="-41" dirty="0">
                <a:solidFill>
                  <a:prstClr val="black"/>
                </a:solidFill>
                <a:latin typeface="Lucida Sans"/>
                <a:cs typeface="Lucida Sans"/>
              </a:rPr>
              <a:t>is</a:t>
            </a:r>
            <a:r>
              <a:rPr sz="825" spc="-83" dirty="0">
                <a:solidFill>
                  <a:prstClr val="black"/>
                </a:solidFill>
                <a:latin typeface="Lucida Sans"/>
                <a:cs typeface="Lucida Sans"/>
              </a:rPr>
              <a:t> </a:t>
            </a:r>
            <a:r>
              <a:rPr sz="825" spc="-34" dirty="0">
                <a:solidFill>
                  <a:prstClr val="black"/>
                </a:solidFill>
                <a:latin typeface="Lucida Sans"/>
                <a:cs typeface="Lucida Sans"/>
              </a:rPr>
              <a:t>walking.</a:t>
            </a:r>
            <a:endParaRPr sz="825">
              <a:solidFill>
                <a:prstClr val="black"/>
              </a:solidFill>
              <a:latin typeface="Lucida Sans"/>
              <a:cs typeface="Lucida Sans"/>
            </a:endParaRPr>
          </a:p>
          <a:p>
            <a:pPr marL="9525">
              <a:spcBef>
                <a:spcPts val="191"/>
              </a:spcBef>
            </a:pPr>
            <a:r>
              <a:rPr sz="825" spc="-34" dirty="0">
                <a:solidFill>
                  <a:prstClr val="black"/>
                </a:solidFill>
                <a:latin typeface="Lucida Sans"/>
                <a:cs typeface="Lucida Sans"/>
              </a:rPr>
              <a:t>I+V:</a:t>
            </a:r>
            <a:r>
              <a:rPr sz="825" spc="-83" dirty="0">
                <a:solidFill>
                  <a:prstClr val="black"/>
                </a:solidFill>
                <a:latin typeface="Lucida Sans"/>
                <a:cs typeface="Lucida Sans"/>
              </a:rPr>
              <a:t> </a:t>
            </a:r>
            <a:r>
              <a:rPr sz="825" b="1" spc="-15" dirty="0">
                <a:solidFill>
                  <a:prstClr val="black"/>
                </a:solidFill>
                <a:latin typeface="Lucida Sans"/>
                <a:cs typeface="Lucida Sans"/>
              </a:rPr>
              <a:t>A</a:t>
            </a:r>
            <a:r>
              <a:rPr sz="825" b="1" spc="-75" dirty="0">
                <a:solidFill>
                  <a:prstClr val="black"/>
                </a:solidFill>
                <a:latin typeface="Lucida Sans"/>
                <a:cs typeface="Lucida Sans"/>
              </a:rPr>
              <a:t> </a:t>
            </a:r>
            <a:r>
              <a:rPr sz="825" b="1" spc="-30" dirty="0">
                <a:solidFill>
                  <a:prstClr val="black"/>
                </a:solidFill>
                <a:latin typeface="Lucida Sans"/>
                <a:cs typeface="Lucida Sans"/>
              </a:rPr>
              <a:t>bear</a:t>
            </a:r>
            <a:r>
              <a:rPr sz="825" b="1" spc="-75" dirty="0">
                <a:solidFill>
                  <a:prstClr val="black"/>
                </a:solidFill>
                <a:latin typeface="Lucida Sans"/>
                <a:cs typeface="Lucida Sans"/>
              </a:rPr>
              <a:t> </a:t>
            </a:r>
            <a:r>
              <a:rPr sz="825" b="1" spc="-49" dirty="0">
                <a:solidFill>
                  <a:prstClr val="black"/>
                </a:solidFill>
                <a:latin typeface="Lucida Sans"/>
                <a:cs typeface="Lucida Sans"/>
              </a:rPr>
              <a:t>is</a:t>
            </a:r>
            <a:r>
              <a:rPr sz="825" b="1" spc="-75" dirty="0">
                <a:solidFill>
                  <a:prstClr val="black"/>
                </a:solidFill>
                <a:latin typeface="Lucida Sans"/>
                <a:cs typeface="Lucida Sans"/>
              </a:rPr>
              <a:t> </a:t>
            </a:r>
            <a:r>
              <a:rPr sz="825" b="1" spc="-26" dirty="0">
                <a:solidFill>
                  <a:prstClr val="black"/>
                </a:solidFill>
                <a:latin typeface="Lucida Sans"/>
                <a:cs typeface="Lucida Sans"/>
              </a:rPr>
              <a:t>eating</a:t>
            </a:r>
            <a:r>
              <a:rPr sz="825" b="1" spc="-75" dirty="0">
                <a:solidFill>
                  <a:prstClr val="black"/>
                </a:solidFill>
                <a:latin typeface="Lucida Sans"/>
                <a:cs typeface="Lucida Sans"/>
              </a:rPr>
              <a:t> </a:t>
            </a:r>
            <a:r>
              <a:rPr sz="825" b="1" spc="-30" dirty="0">
                <a:solidFill>
                  <a:prstClr val="black"/>
                </a:solidFill>
                <a:latin typeface="Lucida Sans"/>
                <a:cs typeface="Lucida Sans"/>
              </a:rPr>
              <a:t>a</a:t>
            </a:r>
            <a:r>
              <a:rPr sz="825" b="1" spc="-75" dirty="0">
                <a:solidFill>
                  <a:prstClr val="black"/>
                </a:solidFill>
                <a:latin typeface="Lucida Sans"/>
                <a:cs typeface="Lucida Sans"/>
              </a:rPr>
              <a:t> </a:t>
            </a:r>
            <a:r>
              <a:rPr sz="825" b="1" dirty="0">
                <a:solidFill>
                  <a:prstClr val="black"/>
                </a:solidFill>
                <a:latin typeface="Lucida Sans"/>
                <a:cs typeface="Lucida Sans"/>
              </a:rPr>
              <a:t>tree.</a:t>
            </a:r>
            <a:endParaRPr sz="825">
              <a:solidFill>
                <a:prstClr val="black"/>
              </a:solidFill>
              <a:latin typeface="Lucida Sans"/>
              <a:cs typeface="Lucida Sans"/>
            </a:endParaRPr>
          </a:p>
          <a:p>
            <a:pPr marL="9525" marR="3810">
              <a:lnSpc>
                <a:spcPct val="119300"/>
              </a:lnSpc>
            </a:pPr>
            <a:r>
              <a:rPr sz="825" spc="-53" dirty="0">
                <a:solidFill>
                  <a:prstClr val="black"/>
                </a:solidFill>
                <a:latin typeface="Lucida Sans"/>
                <a:cs typeface="Lucida Sans"/>
              </a:rPr>
              <a:t>GT:</a:t>
            </a:r>
            <a:r>
              <a:rPr sz="825" spc="-71" dirty="0">
                <a:solidFill>
                  <a:prstClr val="black"/>
                </a:solidFill>
                <a:latin typeface="Lucida Sans"/>
                <a:cs typeface="Lucida Sans"/>
              </a:rPr>
              <a:t> </a:t>
            </a:r>
            <a:r>
              <a:rPr sz="825" spc="-26" dirty="0">
                <a:solidFill>
                  <a:prstClr val="black"/>
                </a:solidFill>
                <a:latin typeface="Lucida Sans"/>
                <a:cs typeface="Lucida Sans"/>
              </a:rPr>
              <a:t>Two</a:t>
            </a:r>
            <a:r>
              <a:rPr sz="825" spc="-71" dirty="0">
                <a:solidFill>
                  <a:prstClr val="black"/>
                </a:solidFill>
                <a:latin typeface="Lucida Sans"/>
                <a:cs typeface="Lucida Sans"/>
              </a:rPr>
              <a:t> </a:t>
            </a:r>
            <a:r>
              <a:rPr sz="825" spc="-23" dirty="0">
                <a:solidFill>
                  <a:prstClr val="black"/>
                </a:solidFill>
                <a:latin typeface="Lucida Sans"/>
                <a:cs typeface="Lucida Sans"/>
              </a:rPr>
              <a:t>bear</a:t>
            </a:r>
            <a:r>
              <a:rPr sz="825" spc="-71" dirty="0">
                <a:solidFill>
                  <a:prstClr val="black"/>
                </a:solidFill>
                <a:latin typeface="Lucida Sans"/>
                <a:cs typeface="Lucida Sans"/>
              </a:rPr>
              <a:t> </a:t>
            </a:r>
            <a:r>
              <a:rPr sz="825" spc="-41" dirty="0">
                <a:solidFill>
                  <a:prstClr val="black"/>
                </a:solidFill>
                <a:latin typeface="Lucida Sans"/>
                <a:cs typeface="Lucida Sans"/>
              </a:rPr>
              <a:t>cubs</a:t>
            </a:r>
            <a:r>
              <a:rPr sz="825" spc="-71" dirty="0">
                <a:solidFill>
                  <a:prstClr val="black"/>
                </a:solidFill>
                <a:latin typeface="Lucida Sans"/>
                <a:cs typeface="Lucida Sans"/>
              </a:rPr>
              <a:t> </a:t>
            </a:r>
            <a:r>
              <a:rPr sz="825" spc="-15" dirty="0">
                <a:solidFill>
                  <a:prstClr val="black"/>
                </a:solidFill>
                <a:latin typeface="Lucida Sans"/>
                <a:cs typeface="Lucida Sans"/>
              </a:rPr>
              <a:t>are</a:t>
            </a:r>
            <a:r>
              <a:rPr sz="825" spc="-71" dirty="0">
                <a:solidFill>
                  <a:prstClr val="black"/>
                </a:solidFill>
                <a:latin typeface="Lucida Sans"/>
                <a:cs typeface="Lucida Sans"/>
              </a:rPr>
              <a:t> </a:t>
            </a:r>
            <a:r>
              <a:rPr sz="825" spc="-38" dirty="0">
                <a:solidFill>
                  <a:prstClr val="black"/>
                </a:solidFill>
                <a:latin typeface="Lucida Sans"/>
                <a:cs typeface="Lucida Sans"/>
              </a:rPr>
              <a:t>digging</a:t>
            </a:r>
            <a:r>
              <a:rPr sz="825" spc="-71" dirty="0">
                <a:solidFill>
                  <a:prstClr val="black"/>
                </a:solidFill>
                <a:latin typeface="Lucida Sans"/>
                <a:cs typeface="Lucida Sans"/>
              </a:rPr>
              <a:t> </a:t>
            </a:r>
            <a:r>
              <a:rPr sz="825" spc="-19" dirty="0">
                <a:solidFill>
                  <a:prstClr val="black"/>
                </a:solidFill>
                <a:latin typeface="Lucida Sans"/>
                <a:cs typeface="Lucida Sans"/>
              </a:rPr>
              <a:t>into</a:t>
            </a:r>
            <a:r>
              <a:rPr sz="825" spc="-71" dirty="0">
                <a:solidFill>
                  <a:prstClr val="black"/>
                </a:solidFill>
                <a:latin typeface="Lucida Sans"/>
                <a:cs typeface="Lucida Sans"/>
              </a:rPr>
              <a:t> </a:t>
            </a:r>
            <a:r>
              <a:rPr sz="825" spc="-15" dirty="0">
                <a:solidFill>
                  <a:prstClr val="black"/>
                </a:solidFill>
                <a:latin typeface="Lucida Sans"/>
                <a:cs typeface="Lucida Sans"/>
              </a:rPr>
              <a:t>dirt</a:t>
            </a:r>
            <a:r>
              <a:rPr sz="825" spc="-71" dirty="0">
                <a:solidFill>
                  <a:prstClr val="black"/>
                </a:solidFill>
                <a:latin typeface="Lucida Sans"/>
                <a:cs typeface="Lucida Sans"/>
              </a:rPr>
              <a:t> </a:t>
            </a:r>
            <a:r>
              <a:rPr sz="825" spc="-34" dirty="0">
                <a:solidFill>
                  <a:prstClr val="black"/>
                </a:solidFill>
                <a:latin typeface="Lucida Sans"/>
                <a:cs typeface="Lucida Sans"/>
              </a:rPr>
              <a:t>and</a:t>
            </a:r>
            <a:r>
              <a:rPr sz="825" spc="-71" dirty="0">
                <a:solidFill>
                  <a:prstClr val="black"/>
                </a:solidFill>
                <a:latin typeface="Lucida Sans"/>
                <a:cs typeface="Lucida Sans"/>
              </a:rPr>
              <a:t> </a:t>
            </a:r>
            <a:r>
              <a:rPr sz="825" spc="-19" dirty="0">
                <a:solidFill>
                  <a:prstClr val="black"/>
                </a:solidFill>
                <a:latin typeface="Lucida Sans"/>
                <a:cs typeface="Lucida Sans"/>
              </a:rPr>
              <a:t>plant</a:t>
            </a:r>
            <a:r>
              <a:rPr sz="825" spc="-71" dirty="0">
                <a:solidFill>
                  <a:prstClr val="black"/>
                </a:solidFill>
                <a:latin typeface="Lucida Sans"/>
                <a:cs typeface="Lucida Sans"/>
              </a:rPr>
              <a:t> </a:t>
            </a:r>
            <a:r>
              <a:rPr sz="825" spc="-11" dirty="0">
                <a:solidFill>
                  <a:prstClr val="black"/>
                </a:solidFill>
                <a:latin typeface="Lucida Sans"/>
                <a:cs typeface="Lucida Sans"/>
              </a:rPr>
              <a:t>matter  </a:t>
            </a:r>
            <a:r>
              <a:rPr sz="825" spc="-4" dirty="0">
                <a:solidFill>
                  <a:prstClr val="black"/>
                </a:solidFill>
                <a:latin typeface="Lucida Sans"/>
                <a:cs typeface="Lucida Sans"/>
              </a:rPr>
              <a:t>at</a:t>
            </a:r>
            <a:r>
              <a:rPr sz="825" spc="-83" dirty="0">
                <a:solidFill>
                  <a:prstClr val="black"/>
                </a:solidFill>
                <a:latin typeface="Lucida Sans"/>
                <a:cs typeface="Lucida Sans"/>
              </a:rPr>
              <a:t> </a:t>
            </a:r>
            <a:r>
              <a:rPr sz="825" spc="-8" dirty="0">
                <a:solidFill>
                  <a:prstClr val="black"/>
                </a:solidFill>
                <a:latin typeface="Lucida Sans"/>
                <a:cs typeface="Lucida Sans"/>
              </a:rPr>
              <a:t>the</a:t>
            </a:r>
            <a:r>
              <a:rPr sz="825" spc="-83" dirty="0">
                <a:solidFill>
                  <a:prstClr val="black"/>
                </a:solidFill>
                <a:latin typeface="Lucida Sans"/>
                <a:cs typeface="Lucida Sans"/>
              </a:rPr>
              <a:t> </a:t>
            </a:r>
            <a:r>
              <a:rPr sz="825" spc="-30" dirty="0">
                <a:solidFill>
                  <a:prstClr val="black"/>
                </a:solidFill>
                <a:latin typeface="Lucida Sans"/>
                <a:cs typeface="Lucida Sans"/>
              </a:rPr>
              <a:t>base</a:t>
            </a:r>
            <a:r>
              <a:rPr sz="825" spc="-83" dirty="0">
                <a:solidFill>
                  <a:prstClr val="black"/>
                </a:solidFill>
                <a:latin typeface="Lucida Sans"/>
                <a:cs typeface="Lucida Sans"/>
              </a:rPr>
              <a:t> </a:t>
            </a:r>
            <a:r>
              <a:rPr sz="825" spc="-4" dirty="0">
                <a:solidFill>
                  <a:prstClr val="black"/>
                </a:solidFill>
                <a:latin typeface="Lucida Sans"/>
                <a:cs typeface="Lucida Sans"/>
              </a:rPr>
              <a:t>of</a:t>
            </a:r>
            <a:r>
              <a:rPr sz="825" spc="-83" dirty="0">
                <a:solidFill>
                  <a:prstClr val="black"/>
                </a:solidFill>
                <a:latin typeface="Lucida Sans"/>
                <a:cs typeface="Lucida Sans"/>
              </a:rPr>
              <a:t> </a:t>
            </a:r>
            <a:r>
              <a:rPr sz="825" spc="-26" dirty="0">
                <a:solidFill>
                  <a:prstClr val="black"/>
                </a:solidFill>
                <a:latin typeface="Lucida Sans"/>
                <a:cs typeface="Lucida Sans"/>
              </a:rPr>
              <a:t>a</a:t>
            </a:r>
            <a:r>
              <a:rPr sz="825" spc="-83" dirty="0">
                <a:solidFill>
                  <a:prstClr val="black"/>
                </a:solidFill>
                <a:latin typeface="Lucida Sans"/>
                <a:cs typeface="Lucida Sans"/>
              </a:rPr>
              <a:t> </a:t>
            </a:r>
            <a:r>
              <a:rPr sz="825" spc="-11" dirty="0">
                <a:solidFill>
                  <a:prstClr val="black"/>
                </a:solidFill>
                <a:latin typeface="Lucida Sans"/>
                <a:cs typeface="Lucida Sans"/>
              </a:rPr>
              <a:t>tree.</a:t>
            </a:r>
            <a:endParaRPr sz="825">
              <a:solidFill>
                <a:prstClr val="black"/>
              </a:solidFill>
              <a:latin typeface="Lucida Sans"/>
              <a:cs typeface="Lucida Sans"/>
            </a:endParaRPr>
          </a:p>
        </p:txBody>
      </p:sp>
      <p:sp>
        <p:nvSpPr>
          <p:cNvPr id="12" name="object 12"/>
          <p:cNvSpPr txBox="1"/>
          <p:nvPr/>
        </p:nvSpPr>
        <p:spPr>
          <a:xfrm>
            <a:off x="4754441" y="3641759"/>
            <a:ext cx="2638425" cy="605807"/>
          </a:xfrm>
          <a:prstGeom prst="rect">
            <a:avLst/>
          </a:prstGeom>
        </p:spPr>
        <p:txBody>
          <a:bodyPr vert="horz" wrap="square" lIns="0" tIns="0" rIns="0" bIns="0" rtlCol="0">
            <a:spAutoFit/>
          </a:bodyPr>
          <a:lstStyle/>
          <a:p>
            <a:pPr marL="9525" marR="512445" algn="just">
              <a:lnSpc>
                <a:spcPct val="119300"/>
              </a:lnSpc>
            </a:pPr>
            <a:r>
              <a:rPr sz="825" spc="-26" dirty="0">
                <a:solidFill>
                  <a:prstClr val="black"/>
                </a:solidFill>
                <a:latin typeface="Lucida Sans"/>
                <a:cs typeface="Lucida Sans"/>
              </a:rPr>
              <a:t>FGM:</a:t>
            </a:r>
            <a:r>
              <a:rPr sz="825" spc="-75" dirty="0">
                <a:solidFill>
                  <a:prstClr val="black"/>
                </a:solidFill>
                <a:latin typeface="Lucida Sans"/>
                <a:cs typeface="Lucida Sans"/>
              </a:rPr>
              <a:t> </a:t>
            </a:r>
            <a:r>
              <a:rPr sz="825" spc="-23" dirty="0">
                <a:solidFill>
                  <a:prstClr val="black"/>
                </a:solidFill>
                <a:latin typeface="Lucida Sans"/>
                <a:cs typeface="Lucida Sans"/>
              </a:rPr>
              <a:t>A</a:t>
            </a:r>
            <a:r>
              <a:rPr sz="825" spc="-75" dirty="0">
                <a:solidFill>
                  <a:prstClr val="black"/>
                </a:solidFill>
                <a:latin typeface="Lucida Sans"/>
                <a:cs typeface="Lucida Sans"/>
              </a:rPr>
              <a:t> </a:t>
            </a:r>
            <a:r>
              <a:rPr sz="825" spc="-30" dirty="0">
                <a:solidFill>
                  <a:prstClr val="black"/>
                </a:solidFill>
                <a:latin typeface="Lucida Sans"/>
                <a:cs typeface="Lucida Sans"/>
              </a:rPr>
              <a:t>person</a:t>
            </a:r>
            <a:r>
              <a:rPr sz="825" spc="-75" dirty="0">
                <a:solidFill>
                  <a:prstClr val="black"/>
                </a:solidFill>
                <a:latin typeface="Lucida Sans"/>
                <a:cs typeface="Lucida Sans"/>
              </a:rPr>
              <a:t> </a:t>
            </a:r>
            <a:r>
              <a:rPr sz="825" spc="-41" dirty="0">
                <a:solidFill>
                  <a:prstClr val="black"/>
                </a:solidFill>
                <a:latin typeface="Lucida Sans"/>
                <a:cs typeface="Lucida Sans"/>
              </a:rPr>
              <a:t>is</a:t>
            </a:r>
            <a:r>
              <a:rPr sz="825" spc="-75" dirty="0">
                <a:solidFill>
                  <a:prstClr val="black"/>
                </a:solidFill>
                <a:latin typeface="Lucida Sans"/>
                <a:cs typeface="Lucida Sans"/>
              </a:rPr>
              <a:t> </a:t>
            </a:r>
            <a:r>
              <a:rPr sz="825" spc="-34" dirty="0">
                <a:solidFill>
                  <a:prstClr val="black"/>
                </a:solidFill>
                <a:latin typeface="Lucida Sans"/>
                <a:cs typeface="Lucida Sans"/>
              </a:rPr>
              <a:t>riding</a:t>
            </a:r>
            <a:r>
              <a:rPr sz="825" spc="-75" dirty="0">
                <a:solidFill>
                  <a:prstClr val="black"/>
                </a:solidFill>
                <a:latin typeface="Lucida Sans"/>
                <a:cs typeface="Lucida Sans"/>
              </a:rPr>
              <a:t> </a:t>
            </a:r>
            <a:r>
              <a:rPr sz="825" spc="-26" dirty="0">
                <a:solidFill>
                  <a:prstClr val="black"/>
                </a:solidFill>
                <a:latin typeface="Lucida Sans"/>
                <a:cs typeface="Lucida Sans"/>
              </a:rPr>
              <a:t>a</a:t>
            </a:r>
            <a:r>
              <a:rPr sz="825" spc="-75" dirty="0">
                <a:solidFill>
                  <a:prstClr val="black"/>
                </a:solidFill>
                <a:latin typeface="Lucida Sans"/>
                <a:cs typeface="Lucida Sans"/>
              </a:rPr>
              <a:t> </a:t>
            </a:r>
            <a:r>
              <a:rPr sz="825" spc="-26" dirty="0">
                <a:solidFill>
                  <a:prstClr val="black"/>
                </a:solidFill>
                <a:latin typeface="Lucida Sans"/>
                <a:cs typeface="Lucida Sans"/>
              </a:rPr>
              <a:t>horse</a:t>
            </a:r>
            <a:r>
              <a:rPr sz="825" spc="-75" dirty="0">
                <a:solidFill>
                  <a:prstClr val="black"/>
                </a:solidFill>
                <a:latin typeface="Lucida Sans"/>
                <a:cs typeface="Lucida Sans"/>
              </a:rPr>
              <a:t> </a:t>
            </a:r>
            <a:r>
              <a:rPr sz="825" spc="-30" dirty="0">
                <a:solidFill>
                  <a:prstClr val="black"/>
                </a:solidFill>
                <a:latin typeface="Lucida Sans"/>
                <a:cs typeface="Lucida Sans"/>
              </a:rPr>
              <a:t>on</a:t>
            </a:r>
            <a:r>
              <a:rPr sz="825" spc="-75" dirty="0">
                <a:solidFill>
                  <a:prstClr val="black"/>
                </a:solidFill>
                <a:latin typeface="Lucida Sans"/>
                <a:cs typeface="Lucida Sans"/>
              </a:rPr>
              <a:t> </a:t>
            </a:r>
            <a:r>
              <a:rPr sz="825" spc="-8" dirty="0">
                <a:solidFill>
                  <a:prstClr val="black"/>
                </a:solidFill>
                <a:latin typeface="Lucida Sans"/>
                <a:cs typeface="Lucida Sans"/>
              </a:rPr>
              <a:t>the</a:t>
            </a:r>
            <a:r>
              <a:rPr sz="825" spc="-75" dirty="0">
                <a:solidFill>
                  <a:prstClr val="black"/>
                </a:solidFill>
                <a:latin typeface="Lucida Sans"/>
                <a:cs typeface="Lucida Sans"/>
              </a:rPr>
              <a:t> </a:t>
            </a:r>
            <a:r>
              <a:rPr sz="825" spc="-26" dirty="0">
                <a:solidFill>
                  <a:prstClr val="black"/>
                </a:solidFill>
                <a:latin typeface="Lucida Sans"/>
                <a:cs typeface="Lucida Sans"/>
              </a:rPr>
              <a:t>stage.  </a:t>
            </a:r>
            <a:r>
              <a:rPr sz="825" spc="-45" dirty="0">
                <a:solidFill>
                  <a:prstClr val="black"/>
                </a:solidFill>
                <a:latin typeface="Lucida Sans"/>
                <a:cs typeface="Lucida Sans"/>
              </a:rPr>
              <a:t>YT:</a:t>
            </a:r>
            <a:r>
              <a:rPr sz="825" spc="-75" dirty="0">
                <a:solidFill>
                  <a:prstClr val="black"/>
                </a:solidFill>
                <a:latin typeface="Lucida Sans"/>
                <a:cs typeface="Lucida Sans"/>
              </a:rPr>
              <a:t> </a:t>
            </a:r>
            <a:r>
              <a:rPr sz="825" spc="-23" dirty="0">
                <a:solidFill>
                  <a:prstClr val="black"/>
                </a:solidFill>
                <a:latin typeface="Lucida Sans"/>
                <a:cs typeface="Lucida Sans"/>
              </a:rPr>
              <a:t>A</a:t>
            </a:r>
            <a:r>
              <a:rPr sz="825" spc="-75" dirty="0">
                <a:solidFill>
                  <a:prstClr val="black"/>
                </a:solidFill>
                <a:latin typeface="Lucida Sans"/>
                <a:cs typeface="Lucida Sans"/>
              </a:rPr>
              <a:t> </a:t>
            </a:r>
            <a:r>
              <a:rPr sz="825" spc="-30" dirty="0">
                <a:solidFill>
                  <a:prstClr val="black"/>
                </a:solidFill>
                <a:latin typeface="Lucida Sans"/>
                <a:cs typeface="Lucida Sans"/>
              </a:rPr>
              <a:t>group</a:t>
            </a:r>
            <a:r>
              <a:rPr sz="825" spc="-75" dirty="0">
                <a:solidFill>
                  <a:prstClr val="black"/>
                </a:solidFill>
                <a:latin typeface="Lucida Sans"/>
                <a:cs typeface="Lucida Sans"/>
              </a:rPr>
              <a:t> </a:t>
            </a:r>
            <a:r>
              <a:rPr sz="825" spc="-4" dirty="0">
                <a:solidFill>
                  <a:prstClr val="black"/>
                </a:solidFill>
                <a:latin typeface="Lucida Sans"/>
                <a:cs typeface="Lucida Sans"/>
              </a:rPr>
              <a:t>of</a:t>
            </a:r>
            <a:r>
              <a:rPr sz="825" spc="-75" dirty="0">
                <a:solidFill>
                  <a:prstClr val="black"/>
                </a:solidFill>
                <a:latin typeface="Lucida Sans"/>
                <a:cs typeface="Lucida Sans"/>
              </a:rPr>
              <a:t> </a:t>
            </a:r>
            <a:r>
              <a:rPr sz="825" spc="-30" dirty="0">
                <a:solidFill>
                  <a:prstClr val="black"/>
                </a:solidFill>
                <a:latin typeface="Lucida Sans"/>
                <a:cs typeface="Lucida Sans"/>
              </a:rPr>
              <a:t>playing</a:t>
            </a:r>
            <a:r>
              <a:rPr sz="825" spc="-75" dirty="0">
                <a:solidFill>
                  <a:prstClr val="black"/>
                </a:solidFill>
                <a:latin typeface="Lucida Sans"/>
                <a:cs typeface="Lucida Sans"/>
              </a:rPr>
              <a:t> </a:t>
            </a:r>
            <a:r>
              <a:rPr sz="825" spc="-15" dirty="0">
                <a:solidFill>
                  <a:prstClr val="black"/>
                </a:solidFill>
                <a:latin typeface="Lucida Sans"/>
                <a:cs typeface="Lucida Sans"/>
              </a:rPr>
              <a:t>are</a:t>
            </a:r>
            <a:r>
              <a:rPr sz="825" spc="-75" dirty="0">
                <a:solidFill>
                  <a:prstClr val="black"/>
                </a:solidFill>
                <a:latin typeface="Lucida Sans"/>
                <a:cs typeface="Lucida Sans"/>
              </a:rPr>
              <a:t> </a:t>
            </a:r>
            <a:r>
              <a:rPr sz="825" spc="-30" dirty="0">
                <a:solidFill>
                  <a:prstClr val="black"/>
                </a:solidFill>
                <a:latin typeface="Lucida Sans"/>
                <a:cs typeface="Lucida Sans"/>
              </a:rPr>
              <a:t>playing</a:t>
            </a:r>
            <a:r>
              <a:rPr sz="825" spc="-75" dirty="0">
                <a:solidFill>
                  <a:prstClr val="black"/>
                </a:solidFill>
                <a:latin typeface="Lucida Sans"/>
                <a:cs typeface="Lucida Sans"/>
              </a:rPr>
              <a:t> </a:t>
            </a:r>
            <a:r>
              <a:rPr sz="825" spc="-38" dirty="0">
                <a:solidFill>
                  <a:prstClr val="black"/>
                </a:solidFill>
                <a:latin typeface="Lucida Sans"/>
                <a:cs typeface="Lucida Sans"/>
              </a:rPr>
              <a:t>in</a:t>
            </a:r>
            <a:r>
              <a:rPr sz="825" spc="-75" dirty="0">
                <a:solidFill>
                  <a:prstClr val="black"/>
                </a:solidFill>
                <a:latin typeface="Lucida Sans"/>
                <a:cs typeface="Lucida Sans"/>
              </a:rPr>
              <a:t> </a:t>
            </a:r>
            <a:r>
              <a:rPr sz="825" spc="-8" dirty="0">
                <a:solidFill>
                  <a:prstClr val="black"/>
                </a:solidFill>
                <a:latin typeface="Lucida Sans"/>
                <a:cs typeface="Lucida Sans"/>
              </a:rPr>
              <a:t>the</a:t>
            </a:r>
            <a:r>
              <a:rPr sz="825" spc="-75" dirty="0">
                <a:solidFill>
                  <a:prstClr val="black"/>
                </a:solidFill>
                <a:latin typeface="Lucida Sans"/>
                <a:cs typeface="Lucida Sans"/>
              </a:rPr>
              <a:t> </a:t>
            </a:r>
            <a:r>
              <a:rPr sz="825" spc="-30" dirty="0">
                <a:solidFill>
                  <a:prstClr val="black"/>
                </a:solidFill>
                <a:latin typeface="Lucida Sans"/>
                <a:cs typeface="Lucida Sans"/>
              </a:rPr>
              <a:t>ball.  </a:t>
            </a:r>
            <a:r>
              <a:rPr sz="825" spc="-34" dirty="0">
                <a:solidFill>
                  <a:prstClr val="black"/>
                </a:solidFill>
                <a:latin typeface="Lucida Sans"/>
                <a:cs typeface="Lucida Sans"/>
              </a:rPr>
              <a:t>I+V:</a:t>
            </a:r>
            <a:r>
              <a:rPr sz="825" spc="-83" dirty="0">
                <a:solidFill>
                  <a:prstClr val="black"/>
                </a:solidFill>
                <a:latin typeface="Lucida Sans"/>
                <a:cs typeface="Lucida Sans"/>
              </a:rPr>
              <a:t> </a:t>
            </a:r>
            <a:r>
              <a:rPr sz="825" b="1" spc="-15" dirty="0">
                <a:solidFill>
                  <a:prstClr val="black"/>
                </a:solidFill>
                <a:latin typeface="Lucida Sans"/>
                <a:cs typeface="Lucida Sans"/>
              </a:rPr>
              <a:t>A</a:t>
            </a:r>
            <a:r>
              <a:rPr sz="825" b="1" spc="-75" dirty="0">
                <a:solidFill>
                  <a:prstClr val="black"/>
                </a:solidFill>
                <a:latin typeface="Lucida Sans"/>
                <a:cs typeface="Lucida Sans"/>
              </a:rPr>
              <a:t> </a:t>
            </a:r>
            <a:r>
              <a:rPr sz="825" b="1" spc="-26" dirty="0">
                <a:solidFill>
                  <a:prstClr val="black"/>
                </a:solidFill>
                <a:latin typeface="Lucida Sans"/>
                <a:cs typeface="Lucida Sans"/>
              </a:rPr>
              <a:t>basketball</a:t>
            </a:r>
            <a:r>
              <a:rPr sz="825" b="1" spc="-75" dirty="0">
                <a:solidFill>
                  <a:prstClr val="black"/>
                </a:solidFill>
                <a:latin typeface="Lucida Sans"/>
                <a:cs typeface="Lucida Sans"/>
              </a:rPr>
              <a:t> </a:t>
            </a:r>
            <a:r>
              <a:rPr sz="825" b="1" spc="-26" dirty="0">
                <a:solidFill>
                  <a:prstClr val="black"/>
                </a:solidFill>
                <a:latin typeface="Lucida Sans"/>
                <a:cs typeface="Lucida Sans"/>
              </a:rPr>
              <a:t>player</a:t>
            </a:r>
            <a:r>
              <a:rPr sz="825" b="1" spc="-75" dirty="0">
                <a:solidFill>
                  <a:prstClr val="black"/>
                </a:solidFill>
                <a:latin typeface="Lucida Sans"/>
                <a:cs typeface="Lucida Sans"/>
              </a:rPr>
              <a:t> </a:t>
            </a:r>
            <a:r>
              <a:rPr sz="825" b="1" spc="-49" dirty="0">
                <a:solidFill>
                  <a:prstClr val="black"/>
                </a:solidFill>
                <a:latin typeface="Lucida Sans"/>
                <a:cs typeface="Lucida Sans"/>
              </a:rPr>
              <a:t>is</a:t>
            </a:r>
            <a:r>
              <a:rPr sz="825" b="1" spc="-75" dirty="0">
                <a:solidFill>
                  <a:prstClr val="black"/>
                </a:solidFill>
                <a:latin typeface="Lucida Sans"/>
                <a:cs typeface="Lucida Sans"/>
              </a:rPr>
              <a:t> </a:t>
            </a:r>
            <a:r>
              <a:rPr sz="825" b="1" spc="-41" dirty="0">
                <a:solidFill>
                  <a:prstClr val="black"/>
                </a:solidFill>
                <a:latin typeface="Lucida Sans"/>
                <a:cs typeface="Lucida Sans"/>
              </a:rPr>
              <a:t>playing</a:t>
            </a:r>
            <a:r>
              <a:rPr sz="825" spc="-41" dirty="0">
                <a:solidFill>
                  <a:prstClr val="black"/>
                </a:solidFill>
                <a:latin typeface="Lucida Sans"/>
                <a:cs typeface="Lucida Sans"/>
              </a:rPr>
              <a:t>.</a:t>
            </a:r>
            <a:endParaRPr sz="825">
              <a:solidFill>
                <a:prstClr val="black"/>
              </a:solidFill>
              <a:latin typeface="Lucida Sans"/>
              <a:cs typeface="Lucida Sans"/>
            </a:endParaRPr>
          </a:p>
          <a:p>
            <a:pPr marL="9525" algn="just">
              <a:spcBef>
                <a:spcPts val="191"/>
              </a:spcBef>
            </a:pPr>
            <a:r>
              <a:rPr sz="825" spc="-53" dirty="0">
                <a:solidFill>
                  <a:prstClr val="black"/>
                </a:solidFill>
                <a:latin typeface="Lucida Sans"/>
                <a:cs typeface="Lucida Sans"/>
              </a:rPr>
              <a:t>GT:</a:t>
            </a:r>
            <a:r>
              <a:rPr sz="825" spc="-75" dirty="0">
                <a:solidFill>
                  <a:prstClr val="black"/>
                </a:solidFill>
                <a:latin typeface="Lucida Sans"/>
                <a:cs typeface="Lucida Sans"/>
              </a:rPr>
              <a:t> </a:t>
            </a:r>
            <a:r>
              <a:rPr sz="825" spc="-19" dirty="0">
                <a:solidFill>
                  <a:prstClr val="black"/>
                </a:solidFill>
                <a:latin typeface="Lucida Sans"/>
                <a:cs typeface="Lucida Sans"/>
              </a:rPr>
              <a:t>Dwayne</a:t>
            </a:r>
            <a:r>
              <a:rPr sz="825" spc="-75" dirty="0">
                <a:solidFill>
                  <a:prstClr val="black"/>
                </a:solidFill>
                <a:latin typeface="Lucida Sans"/>
                <a:cs typeface="Lucida Sans"/>
              </a:rPr>
              <a:t> </a:t>
            </a:r>
            <a:r>
              <a:rPr sz="825" spc="-15" dirty="0">
                <a:solidFill>
                  <a:prstClr val="black"/>
                </a:solidFill>
                <a:latin typeface="Lucida Sans"/>
                <a:cs typeface="Lucida Sans"/>
              </a:rPr>
              <a:t>wade</a:t>
            </a:r>
            <a:r>
              <a:rPr sz="825" spc="-75" dirty="0">
                <a:solidFill>
                  <a:prstClr val="black"/>
                </a:solidFill>
                <a:latin typeface="Lucida Sans"/>
                <a:cs typeface="Lucida Sans"/>
              </a:rPr>
              <a:t> </a:t>
            </a:r>
            <a:r>
              <a:rPr sz="825" spc="-26" dirty="0">
                <a:solidFill>
                  <a:prstClr val="black"/>
                </a:solidFill>
                <a:latin typeface="Lucida Sans"/>
                <a:cs typeface="Lucida Sans"/>
              </a:rPr>
              <a:t>does</a:t>
            </a:r>
            <a:r>
              <a:rPr sz="825" spc="-75" dirty="0">
                <a:solidFill>
                  <a:prstClr val="black"/>
                </a:solidFill>
                <a:latin typeface="Lucida Sans"/>
                <a:cs typeface="Lucida Sans"/>
              </a:rPr>
              <a:t> </a:t>
            </a:r>
            <a:r>
              <a:rPr sz="825" spc="-26" dirty="0">
                <a:solidFill>
                  <a:prstClr val="black"/>
                </a:solidFill>
                <a:latin typeface="Lucida Sans"/>
                <a:cs typeface="Lucida Sans"/>
              </a:rPr>
              <a:t>a</a:t>
            </a:r>
            <a:r>
              <a:rPr sz="825" spc="-75" dirty="0">
                <a:solidFill>
                  <a:prstClr val="black"/>
                </a:solidFill>
                <a:latin typeface="Lucida Sans"/>
                <a:cs typeface="Lucida Sans"/>
              </a:rPr>
              <a:t> </a:t>
            </a:r>
            <a:r>
              <a:rPr sz="825" spc="-23" dirty="0">
                <a:solidFill>
                  <a:prstClr val="black"/>
                </a:solidFill>
                <a:latin typeface="Lucida Sans"/>
                <a:cs typeface="Lucida Sans"/>
              </a:rPr>
              <a:t>fancy</a:t>
            </a:r>
            <a:r>
              <a:rPr sz="825" spc="-75" dirty="0">
                <a:solidFill>
                  <a:prstClr val="black"/>
                </a:solidFill>
                <a:latin typeface="Lucida Sans"/>
                <a:cs typeface="Lucida Sans"/>
              </a:rPr>
              <a:t> </a:t>
            </a:r>
            <a:r>
              <a:rPr sz="825" spc="-26" dirty="0">
                <a:solidFill>
                  <a:prstClr val="black"/>
                </a:solidFill>
                <a:latin typeface="Lucida Sans"/>
                <a:cs typeface="Lucida Sans"/>
              </a:rPr>
              <a:t>layup</a:t>
            </a:r>
            <a:r>
              <a:rPr sz="825" spc="-75" dirty="0">
                <a:solidFill>
                  <a:prstClr val="black"/>
                </a:solidFill>
                <a:latin typeface="Lucida Sans"/>
                <a:cs typeface="Lucida Sans"/>
              </a:rPr>
              <a:t> </a:t>
            </a:r>
            <a:r>
              <a:rPr sz="825" spc="-38" dirty="0">
                <a:solidFill>
                  <a:prstClr val="black"/>
                </a:solidFill>
                <a:latin typeface="Lucida Sans"/>
                <a:cs typeface="Lucida Sans"/>
              </a:rPr>
              <a:t>in</a:t>
            </a:r>
            <a:r>
              <a:rPr sz="825" spc="-75" dirty="0">
                <a:solidFill>
                  <a:prstClr val="black"/>
                </a:solidFill>
                <a:latin typeface="Lucida Sans"/>
                <a:cs typeface="Lucida Sans"/>
              </a:rPr>
              <a:t> </a:t>
            </a:r>
            <a:r>
              <a:rPr sz="825" spc="-34" dirty="0">
                <a:solidFill>
                  <a:prstClr val="black"/>
                </a:solidFill>
                <a:latin typeface="Lucida Sans"/>
                <a:cs typeface="Lucida Sans"/>
              </a:rPr>
              <a:t>an</a:t>
            </a:r>
            <a:r>
              <a:rPr sz="825" spc="-75" dirty="0">
                <a:solidFill>
                  <a:prstClr val="black"/>
                </a:solidFill>
                <a:latin typeface="Lucida Sans"/>
                <a:cs typeface="Lucida Sans"/>
              </a:rPr>
              <a:t> </a:t>
            </a:r>
            <a:r>
              <a:rPr sz="825" spc="-19" dirty="0">
                <a:solidFill>
                  <a:prstClr val="black"/>
                </a:solidFill>
                <a:latin typeface="Lucida Sans"/>
                <a:cs typeface="Lucida Sans"/>
              </a:rPr>
              <a:t>allstar</a:t>
            </a:r>
            <a:r>
              <a:rPr sz="825" spc="-75" dirty="0">
                <a:solidFill>
                  <a:prstClr val="black"/>
                </a:solidFill>
                <a:latin typeface="Lucida Sans"/>
                <a:cs typeface="Lucida Sans"/>
              </a:rPr>
              <a:t> </a:t>
            </a:r>
            <a:r>
              <a:rPr sz="825" spc="-38" dirty="0">
                <a:solidFill>
                  <a:prstClr val="black"/>
                </a:solidFill>
                <a:latin typeface="Lucida Sans"/>
                <a:cs typeface="Lucida Sans"/>
              </a:rPr>
              <a:t>game.</a:t>
            </a:r>
            <a:endParaRPr sz="825">
              <a:solidFill>
                <a:prstClr val="black"/>
              </a:solidFill>
              <a:latin typeface="Lucida Sans"/>
              <a:cs typeface="Lucida Sans"/>
            </a:endParaRPr>
          </a:p>
        </p:txBody>
      </p:sp>
      <p:sp>
        <p:nvSpPr>
          <p:cNvPr id="13" name="object 13"/>
          <p:cNvSpPr/>
          <p:nvPr/>
        </p:nvSpPr>
        <p:spPr>
          <a:xfrm>
            <a:off x="4939699" y="2781559"/>
            <a:ext cx="924728" cy="808873"/>
          </a:xfrm>
          <a:prstGeom prst="rect">
            <a:avLst/>
          </a:prstGeom>
          <a:blipFill>
            <a:blip r:embed="rId8" cstate="print"/>
            <a:stretch>
              <a:fillRect/>
            </a:stretch>
          </a:blipFill>
        </p:spPr>
        <p:txBody>
          <a:bodyPr wrap="square" lIns="0" tIns="0" rIns="0" bIns="0" rtlCol="0"/>
          <a:lstStyle/>
          <a:p>
            <a:endParaRPr sz="1050">
              <a:solidFill>
                <a:prstClr val="black"/>
              </a:solidFill>
              <a:latin typeface="Calibri"/>
            </a:endParaRPr>
          </a:p>
        </p:txBody>
      </p:sp>
      <p:sp>
        <p:nvSpPr>
          <p:cNvPr id="14" name="object 14"/>
          <p:cNvSpPr/>
          <p:nvPr/>
        </p:nvSpPr>
        <p:spPr>
          <a:xfrm>
            <a:off x="5925460" y="2781559"/>
            <a:ext cx="924710" cy="808873"/>
          </a:xfrm>
          <a:prstGeom prst="rect">
            <a:avLst/>
          </a:prstGeom>
          <a:blipFill>
            <a:blip r:embed="rId9" cstate="print"/>
            <a:stretch>
              <a:fillRect/>
            </a:stretch>
          </a:blipFill>
        </p:spPr>
        <p:txBody>
          <a:bodyPr wrap="square" lIns="0" tIns="0" rIns="0" bIns="0" rtlCol="0"/>
          <a:lstStyle/>
          <a:p>
            <a:endParaRPr sz="1050">
              <a:solidFill>
                <a:prstClr val="black"/>
              </a:solidFill>
              <a:latin typeface="Calibri"/>
            </a:endParaRPr>
          </a:p>
        </p:txBody>
      </p:sp>
      <p:sp>
        <p:nvSpPr>
          <p:cNvPr id="15" name="object 15"/>
          <p:cNvSpPr txBox="1">
            <a:spLocks noGrp="1"/>
          </p:cNvSpPr>
          <p:nvPr>
            <p:ph type="sldNum" sz="quarter" idx="7"/>
          </p:nvPr>
        </p:nvSpPr>
        <p:spPr>
          <a:xfrm>
            <a:off x="7751065" y="6141311"/>
            <a:ext cx="176213" cy="141064"/>
          </a:xfrm>
          <a:prstGeom prst="rect">
            <a:avLst/>
          </a:prstGeom>
        </p:spPr>
        <p:txBody>
          <a:bodyPr spcFirstLastPara="1" vert="horz" wrap="square" lIns="0" tIns="0" rIns="0" bIns="0" rtlCol="0" anchor="ctr" anchorCtr="0">
            <a:spAutoFit/>
          </a:bodyPr>
          <a:lstStyle/>
          <a:p>
            <a:pPr marL="19050">
              <a:lnSpc>
                <a:spcPts val="1061"/>
              </a:lnSpc>
            </a:pPr>
            <a:fld id="{81D60167-4931-47E6-BA6A-407CBD079E47}" type="slidenum">
              <a:rPr spc="-4" dirty="0">
                <a:solidFill>
                  <a:prstClr val="black"/>
                </a:solidFill>
              </a:rPr>
              <a:pPr marL="19050">
                <a:lnSpc>
                  <a:spcPts val="1061"/>
                </a:lnSpc>
              </a:pPr>
              <a:t>42</a:t>
            </a:fld>
            <a:endParaRPr spc="-4" dirty="0">
              <a:solidFill>
                <a:prstClr val="black"/>
              </a:solidFill>
            </a:endParaRPr>
          </a:p>
        </p:txBody>
      </p:sp>
      <p:sp>
        <p:nvSpPr>
          <p:cNvPr id="16" name="TextBox 15"/>
          <p:cNvSpPr txBox="1"/>
          <p:nvPr/>
        </p:nvSpPr>
        <p:spPr>
          <a:xfrm>
            <a:off x="1143000" y="4923719"/>
            <a:ext cx="6353021" cy="230832"/>
          </a:xfrm>
          <a:prstGeom prst="rect">
            <a:avLst/>
          </a:prstGeom>
          <a:noFill/>
        </p:spPr>
        <p:txBody>
          <a:bodyPr wrap="none" rtlCol="0">
            <a:spAutoFit/>
          </a:bodyPr>
          <a:lstStyle/>
          <a:p>
            <a:r>
              <a:rPr lang="en-US" sz="900" dirty="0" err="1"/>
              <a:t>Venugopalan</a:t>
            </a:r>
            <a:r>
              <a:rPr lang="en-US" sz="900" dirty="0"/>
              <a:t> et al., “Translating Videos to Natural Language using Deep Recurrent Neural Networks”, NAACL-HTL 2015</a:t>
            </a:r>
          </a:p>
        </p:txBody>
      </p:sp>
      <p:sp>
        <p:nvSpPr>
          <p:cNvPr id="2" name="Slide Number Placeholder 3">
            <a:extLst>
              <a:ext uri="{FF2B5EF4-FFF2-40B4-BE49-F238E27FC236}">
                <a16:creationId xmlns:a16="http://schemas.microsoft.com/office/drawing/2014/main" id="{7C36AD7C-C893-638C-92ED-FD109897911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42</a:t>
            </a:fld>
            <a:endParaRPr lang="en-US" sz="1600">
              <a:solidFill>
                <a:schemeClr val="bg1"/>
              </a:solidFill>
            </a:endParaRPr>
          </a:p>
        </p:txBody>
      </p:sp>
      <p:sp>
        <p:nvSpPr>
          <p:cNvPr id="17" name="Title 1">
            <a:extLst>
              <a:ext uri="{FF2B5EF4-FFF2-40B4-BE49-F238E27FC236}">
                <a16:creationId xmlns:a16="http://schemas.microsoft.com/office/drawing/2014/main" id="{7DA316D3-8C79-56D9-3377-B3C449CB4216}"/>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3879890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5539" y="3783238"/>
            <a:ext cx="516411" cy="35114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3" name="object 3"/>
          <p:cNvSpPr/>
          <p:nvPr/>
        </p:nvSpPr>
        <p:spPr>
          <a:xfrm>
            <a:off x="1941392" y="3692863"/>
            <a:ext cx="516411" cy="35114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4" name="object 4"/>
          <p:cNvSpPr/>
          <p:nvPr/>
        </p:nvSpPr>
        <p:spPr>
          <a:xfrm>
            <a:off x="2020733" y="3826157"/>
            <a:ext cx="516411" cy="35114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5" name="object 5"/>
          <p:cNvSpPr/>
          <p:nvPr/>
        </p:nvSpPr>
        <p:spPr>
          <a:xfrm>
            <a:off x="1985558" y="3751476"/>
            <a:ext cx="516411" cy="351149"/>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6" name="object 6"/>
          <p:cNvSpPr txBox="1"/>
          <p:nvPr/>
        </p:nvSpPr>
        <p:spPr>
          <a:xfrm>
            <a:off x="2880296" y="3751475"/>
            <a:ext cx="641985" cy="291426"/>
          </a:xfrm>
          <a:prstGeom prst="rect">
            <a:avLst/>
          </a:prstGeom>
        </p:spPr>
        <p:txBody>
          <a:bodyPr vert="horz" wrap="square" lIns="0" tIns="2858" rIns="0" bIns="0" rtlCol="0">
            <a:spAutoFit/>
          </a:bodyPr>
          <a:lstStyle/>
          <a:p>
            <a:pPr>
              <a:spcBef>
                <a:spcPts val="23"/>
              </a:spcBef>
            </a:pPr>
            <a:endParaRPr sz="825">
              <a:solidFill>
                <a:prstClr val="black"/>
              </a:solidFill>
              <a:latin typeface="Times New Roman"/>
              <a:cs typeface="Times New Roman"/>
            </a:endParaRPr>
          </a:p>
          <a:p>
            <a:pPr marL="94773"/>
            <a:r>
              <a:rPr sz="1050" spc="-4" dirty="0">
                <a:solidFill>
                  <a:prstClr val="black"/>
                </a:solidFill>
              </a:rPr>
              <a:t>Encode</a:t>
            </a:r>
            <a:endParaRPr sz="1050">
              <a:solidFill>
                <a:prstClr val="black"/>
              </a:solidFill>
            </a:endParaRPr>
          </a:p>
        </p:txBody>
      </p:sp>
      <p:sp>
        <p:nvSpPr>
          <p:cNvPr id="8" name="object 8"/>
          <p:cNvSpPr txBox="1"/>
          <p:nvPr/>
        </p:nvSpPr>
        <p:spPr>
          <a:xfrm>
            <a:off x="6310434" y="1796053"/>
            <a:ext cx="1536859" cy="161583"/>
          </a:xfrm>
          <a:prstGeom prst="rect">
            <a:avLst/>
          </a:prstGeom>
        </p:spPr>
        <p:txBody>
          <a:bodyPr vert="horz" wrap="square" lIns="0" tIns="0" rIns="0" bIns="0" rtlCol="0">
            <a:spAutoFit/>
          </a:bodyPr>
          <a:lstStyle/>
          <a:p>
            <a:pPr marL="9525"/>
            <a:r>
              <a:rPr sz="1050" spc="-4" dirty="0">
                <a:solidFill>
                  <a:srgbClr val="424242"/>
                </a:solidFill>
              </a:rPr>
              <a:t>[Sutskever et al. NIPS’14]</a:t>
            </a:r>
            <a:endParaRPr sz="1050">
              <a:solidFill>
                <a:prstClr val="black"/>
              </a:solidFill>
            </a:endParaRPr>
          </a:p>
        </p:txBody>
      </p:sp>
      <p:sp>
        <p:nvSpPr>
          <p:cNvPr id="9" name="object 9"/>
          <p:cNvSpPr txBox="1"/>
          <p:nvPr/>
        </p:nvSpPr>
        <p:spPr>
          <a:xfrm>
            <a:off x="6310434" y="2360320"/>
            <a:ext cx="1544954" cy="347339"/>
          </a:xfrm>
          <a:prstGeom prst="rect">
            <a:avLst/>
          </a:prstGeom>
        </p:spPr>
        <p:txBody>
          <a:bodyPr vert="horz" wrap="square" lIns="0" tIns="0" rIns="0" bIns="0" rtlCol="0">
            <a:spAutoFit/>
          </a:bodyPr>
          <a:lstStyle/>
          <a:p>
            <a:pPr marL="9525" marR="3810">
              <a:lnSpc>
                <a:spcPct val="112100"/>
              </a:lnSpc>
            </a:pPr>
            <a:r>
              <a:rPr sz="1050" spc="-4" dirty="0">
                <a:solidFill>
                  <a:srgbClr val="424242"/>
                </a:solidFill>
              </a:rPr>
              <a:t>[Donahue et al. CVPR’15]  [Vinyals et al.</a:t>
            </a:r>
            <a:r>
              <a:rPr sz="1050" spc="-11" dirty="0">
                <a:solidFill>
                  <a:srgbClr val="424242"/>
                </a:solidFill>
              </a:rPr>
              <a:t> </a:t>
            </a:r>
            <a:r>
              <a:rPr sz="1050" spc="-4" dirty="0">
                <a:solidFill>
                  <a:srgbClr val="424242"/>
                </a:solidFill>
              </a:rPr>
              <a:t>CVPR’15]</a:t>
            </a:r>
            <a:endParaRPr sz="1050">
              <a:solidFill>
                <a:prstClr val="black"/>
              </a:solidFill>
            </a:endParaRPr>
          </a:p>
        </p:txBody>
      </p:sp>
      <p:sp>
        <p:nvSpPr>
          <p:cNvPr id="10" name="object 10"/>
          <p:cNvSpPr txBox="1"/>
          <p:nvPr/>
        </p:nvSpPr>
        <p:spPr>
          <a:xfrm>
            <a:off x="1908491" y="1742473"/>
            <a:ext cx="582454" cy="307777"/>
          </a:xfrm>
          <a:prstGeom prst="rect">
            <a:avLst/>
          </a:prstGeom>
        </p:spPr>
        <p:txBody>
          <a:bodyPr vert="horz" wrap="square" lIns="0" tIns="0" rIns="0" bIns="0" rtlCol="0">
            <a:spAutoFit/>
          </a:bodyPr>
          <a:lstStyle/>
          <a:p>
            <a:pPr marL="9525" marR="3810" indent="62865">
              <a:lnSpc>
                <a:spcPts val="1238"/>
              </a:lnSpc>
            </a:pPr>
            <a:r>
              <a:rPr sz="1050" spc="-4" dirty="0">
                <a:solidFill>
                  <a:prstClr val="black"/>
                </a:solidFill>
              </a:rPr>
              <a:t>English  Sentence</a:t>
            </a:r>
            <a:endParaRPr sz="1050">
              <a:solidFill>
                <a:prstClr val="black"/>
              </a:solidFill>
            </a:endParaRPr>
          </a:p>
        </p:txBody>
      </p:sp>
      <p:sp>
        <p:nvSpPr>
          <p:cNvPr id="11" name="object 11"/>
          <p:cNvSpPr/>
          <p:nvPr/>
        </p:nvSpPr>
        <p:spPr>
          <a:xfrm>
            <a:off x="2602572" y="1880109"/>
            <a:ext cx="217170" cy="3334"/>
          </a:xfrm>
          <a:custGeom>
            <a:avLst/>
            <a:gdLst/>
            <a:ahLst/>
            <a:cxnLst/>
            <a:rect l="l" t="t" r="r" b="b"/>
            <a:pathLst>
              <a:path w="289560" h="4444">
                <a:moveTo>
                  <a:pt x="0" y="4159"/>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2" name="object 12"/>
          <p:cNvSpPr/>
          <p:nvPr/>
        </p:nvSpPr>
        <p:spPr>
          <a:xfrm>
            <a:off x="2803266" y="1864272"/>
            <a:ext cx="44768" cy="32385"/>
          </a:xfrm>
          <a:custGeom>
            <a:avLst/>
            <a:gdLst/>
            <a:ahLst/>
            <a:cxnLst/>
            <a:rect l="l" t="t" r="r" b="b"/>
            <a:pathLst>
              <a:path w="59689" h="43180">
                <a:moveTo>
                  <a:pt x="21727" y="21114"/>
                </a:moveTo>
                <a:lnTo>
                  <a:pt x="614" y="42842"/>
                </a:lnTo>
                <a:lnTo>
                  <a:pt x="59162" y="20574"/>
                </a:lnTo>
                <a:lnTo>
                  <a:pt x="0" y="0"/>
                </a:lnTo>
                <a:lnTo>
                  <a:pt x="21727" y="2111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3" name="object 13"/>
          <p:cNvSpPr/>
          <p:nvPr/>
        </p:nvSpPr>
        <p:spPr>
          <a:xfrm>
            <a:off x="2892090" y="1675893"/>
            <a:ext cx="641985" cy="414814"/>
          </a:xfrm>
          <a:custGeom>
            <a:avLst/>
            <a:gdLst/>
            <a:ahLst/>
            <a:cxnLst/>
            <a:rect l="l" t="t" r="r" b="b"/>
            <a:pathLst>
              <a:path w="855980"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sz="1050">
              <a:solidFill>
                <a:prstClr val="black"/>
              </a:solidFill>
              <a:latin typeface="Calibri"/>
            </a:endParaRPr>
          </a:p>
        </p:txBody>
      </p:sp>
      <p:sp>
        <p:nvSpPr>
          <p:cNvPr id="14" name="object 14"/>
          <p:cNvSpPr/>
          <p:nvPr/>
        </p:nvSpPr>
        <p:spPr>
          <a:xfrm>
            <a:off x="2892090" y="1675893"/>
            <a:ext cx="641985" cy="414814"/>
          </a:xfrm>
          <a:custGeom>
            <a:avLst/>
            <a:gdLst/>
            <a:ahLst/>
            <a:cxnLst/>
            <a:rect l="l" t="t" r="r" b="b"/>
            <a:pathLst>
              <a:path w="855980" h="553085">
                <a:moveTo>
                  <a:pt x="0" y="0"/>
                </a:moveTo>
                <a:lnTo>
                  <a:pt x="855598" y="0"/>
                </a:lnTo>
                <a:lnTo>
                  <a:pt x="855598" y="552898"/>
                </a:lnTo>
                <a:lnTo>
                  <a:pt x="0" y="552898"/>
                </a:lnTo>
                <a:lnTo>
                  <a:pt x="0" y="0"/>
                </a:lnTo>
                <a:close/>
              </a:path>
            </a:pathLst>
          </a:custGeom>
          <a:ln w="19049">
            <a:solidFill>
              <a:srgbClr val="424242"/>
            </a:solidFill>
          </a:ln>
        </p:spPr>
        <p:txBody>
          <a:bodyPr wrap="square" lIns="0" tIns="0" rIns="0" bIns="0" rtlCol="0"/>
          <a:lstStyle/>
          <a:p>
            <a:endParaRPr sz="1050">
              <a:solidFill>
                <a:prstClr val="black"/>
              </a:solidFill>
              <a:latin typeface="Calibri"/>
            </a:endParaRPr>
          </a:p>
        </p:txBody>
      </p:sp>
      <p:sp>
        <p:nvSpPr>
          <p:cNvPr id="15" name="object 15"/>
          <p:cNvSpPr txBox="1"/>
          <p:nvPr/>
        </p:nvSpPr>
        <p:spPr>
          <a:xfrm>
            <a:off x="2962604" y="1720734"/>
            <a:ext cx="501015" cy="307777"/>
          </a:xfrm>
          <a:prstGeom prst="rect">
            <a:avLst/>
          </a:prstGeom>
        </p:spPr>
        <p:txBody>
          <a:bodyPr vert="horz" wrap="square" lIns="0" tIns="0" rIns="0" bIns="0" rtlCol="0">
            <a:spAutoFit/>
          </a:bodyPr>
          <a:lstStyle/>
          <a:p>
            <a:pPr algn="ctr">
              <a:lnSpc>
                <a:spcPts val="1248"/>
              </a:lnSpc>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encoder</a:t>
            </a:r>
            <a:endParaRPr sz="1050">
              <a:solidFill>
                <a:prstClr val="black"/>
              </a:solidFill>
            </a:endParaRPr>
          </a:p>
        </p:txBody>
      </p:sp>
      <p:sp>
        <p:nvSpPr>
          <p:cNvPr id="16" name="object 16"/>
          <p:cNvSpPr/>
          <p:nvPr/>
        </p:nvSpPr>
        <p:spPr>
          <a:xfrm>
            <a:off x="3752827" y="1804986"/>
            <a:ext cx="516731" cy="156686"/>
          </a:xfrm>
          <a:custGeom>
            <a:avLst/>
            <a:gdLst/>
            <a:ahLst/>
            <a:cxnLst/>
            <a:rect l="l" t="t" r="r" b="b"/>
            <a:pathLst>
              <a:path w="688975" h="208914">
                <a:moveTo>
                  <a:pt x="110774" y="0"/>
                </a:moveTo>
                <a:lnTo>
                  <a:pt x="577773" y="0"/>
                </a:lnTo>
                <a:lnTo>
                  <a:pt x="620890" y="8198"/>
                </a:lnTo>
                <a:lnTo>
                  <a:pt x="656101" y="30557"/>
                </a:lnTo>
                <a:lnTo>
                  <a:pt x="679842" y="63718"/>
                </a:lnTo>
                <a:lnTo>
                  <a:pt x="688548" y="104327"/>
                </a:lnTo>
                <a:lnTo>
                  <a:pt x="679842" y="144936"/>
                </a:lnTo>
                <a:lnTo>
                  <a:pt x="656101" y="178098"/>
                </a:lnTo>
                <a:lnTo>
                  <a:pt x="620890" y="200456"/>
                </a:lnTo>
                <a:lnTo>
                  <a:pt x="577773" y="208654"/>
                </a:lnTo>
                <a:lnTo>
                  <a:pt x="110774" y="208654"/>
                </a:lnTo>
                <a:lnTo>
                  <a:pt x="67658" y="200456"/>
                </a:lnTo>
                <a:lnTo>
                  <a:pt x="32446" y="178098"/>
                </a:lnTo>
                <a:lnTo>
                  <a:pt x="8705" y="144936"/>
                </a:lnTo>
                <a:lnTo>
                  <a:pt x="0" y="104327"/>
                </a:lnTo>
                <a:lnTo>
                  <a:pt x="8705" y="63718"/>
                </a:lnTo>
                <a:lnTo>
                  <a:pt x="32446" y="30557"/>
                </a:lnTo>
                <a:lnTo>
                  <a:pt x="67658" y="8198"/>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7" name="object 17"/>
          <p:cNvSpPr/>
          <p:nvPr/>
        </p:nvSpPr>
        <p:spPr>
          <a:xfrm>
            <a:off x="3533790" y="1883228"/>
            <a:ext cx="170497" cy="0"/>
          </a:xfrm>
          <a:custGeom>
            <a:avLst/>
            <a:gdLst/>
            <a:ahLst/>
            <a:cxnLst/>
            <a:rect l="l" t="t" r="r" b="b"/>
            <a:pathLst>
              <a:path w="227329">
                <a:moveTo>
                  <a:pt x="0" y="0"/>
                </a:moveTo>
                <a:lnTo>
                  <a:pt x="2269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8" name="object 18"/>
          <p:cNvSpPr/>
          <p:nvPr/>
        </p:nvSpPr>
        <p:spPr>
          <a:xfrm>
            <a:off x="3687915"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19" name="object 19"/>
          <p:cNvSpPr/>
          <p:nvPr/>
        </p:nvSpPr>
        <p:spPr>
          <a:xfrm>
            <a:off x="4488275" y="1675893"/>
            <a:ext cx="641985" cy="414814"/>
          </a:xfrm>
          <a:custGeom>
            <a:avLst/>
            <a:gdLst/>
            <a:ahLst/>
            <a:cxnLst/>
            <a:rect l="l" t="t" r="r" b="b"/>
            <a:pathLst>
              <a:path w="855979"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sz="1050">
              <a:solidFill>
                <a:prstClr val="black"/>
              </a:solidFill>
              <a:latin typeface="Calibri"/>
            </a:endParaRPr>
          </a:p>
        </p:txBody>
      </p:sp>
      <p:sp>
        <p:nvSpPr>
          <p:cNvPr id="20" name="object 20"/>
          <p:cNvSpPr/>
          <p:nvPr/>
        </p:nvSpPr>
        <p:spPr>
          <a:xfrm>
            <a:off x="4488275" y="1675893"/>
            <a:ext cx="641985" cy="414814"/>
          </a:xfrm>
          <a:custGeom>
            <a:avLst/>
            <a:gdLst/>
            <a:ahLst/>
            <a:cxnLst/>
            <a:rect l="l" t="t" r="r" b="b"/>
            <a:pathLst>
              <a:path w="855979" h="553085">
                <a:moveTo>
                  <a:pt x="0" y="0"/>
                </a:moveTo>
                <a:lnTo>
                  <a:pt x="855598" y="0"/>
                </a:lnTo>
                <a:lnTo>
                  <a:pt x="855598" y="552898"/>
                </a:lnTo>
                <a:lnTo>
                  <a:pt x="0" y="552898"/>
                </a:lnTo>
                <a:lnTo>
                  <a:pt x="0" y="0"/>
                </a:lnTo>
                <a:close/>
              </a:path>
            </a:pathLst>
          </a:custGeom>
          <a:ln w="19049">
            <a:solidFill>
              <a:srgbClr val="424242"/>
            </a:solidFill>
          </a:ln>
        </p:spPr>
        <p:txBody>
          <a:bodyPr wrap="square" lIns="0" tIns="0" rIns="0" bIns="0" rtlCol="0"/>
          <a:lstStyle/>
          <a:p>
            <a:endParaRPr sz="1050">
              <a:solidFill>
                <a:prstClr val="black"/>
              </a:solidFill>
              <a:latin typeface="Calibri"/>
            </a:endParaRPr>
          </a:p>
        </p:txBody>
      </p:sp>
      <p:sp>
        <p:nvSpPr>
          <p:cNvPr id="21" name="object 21"/>
          <p:cNvSpPr txBox="1"/>
          <p:nvPr/>
        </p:nvSpPr>
        <p:spPr>
          <a:xfrm>
            <a:off x="4259712" y="1720734"/>
            <a:ext cx="800100" cy="307777"/>
          </a:xfrm>
          <a:prstGeom prst="rect">
            <a:avLst/>
          </a:prstGeom>
        </p:spPr>
        <p:txBody>
          <a:bodyPr vert="horz" wrap="square" lIns="0" tIns="0" rIns="0" bIns="0" rtlCol="0">
            <a:spAutoFit/>
          </a:bodyPr>
          <a:lstStyle/>
          <a:p>
            <a:pPr marL="9525">
              <a:lnSpc>
                <a:spcPts val="1248"/>
              </a:lnSpc>
              <a:tabLst>
                <a:tab pos="210979" algn="l"/>
                <a:tab pos="404813" algn="l"/>
              </a:tabLst>
            </a:pPr>
            <a:r>
              <a:rPr sz="1050" u="heavy" dirty="0">
                <a:solidFill>
                  <a:prstClr val="black"/>
                </a:solidFill>
                <a:latin typeface="Times New Roman"/>
                <a:cs typeface="Times New Roman"/>
              </a:rPr>
              <a:t> 	</a:t>
            </a:r>
            <a:r>
              <a:rPr sz="1050" dirty="0">
                <a:solidFill>
                  <a:prstClr val="black"/>
                </a:solidFill>
                <a:latin typeface="Times New Roman"/>
                <a:cs typeface="Times New Roman"/>
              </a:rPr>
              <a:t>	</a:t>
            </a:r>
            <a:r>
              <a:rPr sz="1050" spc="-4" dirty="0">
                <a:solidFill>
                  <a:prstClr val="black"/>
                </a:solidFill>
              </a:rPr>
              <a:t>RNN</a:t>
            </a:r>
            <a:endParaRPr sz="1050">
              <a:solidFill>
                <a:prstClr val="black"/>
              </a:solidFill>
            </a:endParaRPr>
          </a:p>
          <a:p>
            <a:pPr marL="308134">
              <a:lnSpc>
                <a:spcPts val="1248"/>
              </a:lnSpc>
            </a:pPr>
            <a:r>
              <a:rPr sz="1050" spc="-4" dirty="0">
                <a:solidFill>
                  <a:prstClr val="black"/>
                </a:solidFill>
              </a:rPr>
              <a:t>decoder</a:t>
            </a:r>
            <a:endParaRPr sz="1050">
              <a:solidFill>
                <a:prstClr val="black"/>
              </a:solidFill>
            </a:endParaRPr>
          </a:p>
        </p:txBody>
      </p:sp>
      <p:sp>
        <p:nvSpPr>
          <p:cNvPr id="22" name="object 22"/>
          <p:cNvSpPr/>
          <p:nvPr/>
        </p:nvSpPr>
        <p:spPr>
          <a:xfrm>
            <a:off x="4423363"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3" name="object 23"/>
          <p:cNvSpPr/>
          <p:nvPr/>
        </p:nvSpPr>
        <p:spPr>
          <a:xfrm>
            <a:off x="39602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4" name="object 24"/>
          <p:cNvSpPr/>
          <p:nvPr/>
        </p:nvSpPr>
        <p:spPr>
          <a:xfrm>
            <a:off x="38057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5" name="object 25"/>
          <p:cNvSpPr/>
          <p:nvPr/>
        </p:nvSpPr>
        <p:spPr>
          <a:xfrm>
            <a:off x="4114738" y="1828442"/>
            <a:ext cx="101918" cy="110014"/>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26" name="object 26"/>
          <p:cNvSpPr txBox="1"/>
          <p:nvPr/>
        </p:nvSpPr>
        <p:spPr>
          <a:xfrm>
            <a:off x="5513676" y="1742473"/>
            <a:ext cx="582454" cy="307777"/>
          </a:xfrm>
          <a:prstGeom prst="rect">
            <a:avLst/>
          </a:prstGeom>
        </p:spPr>
        <p:txBody>
          <a:bodyPr vert="horz" wrap="square" lIns="0" tIns="0" rIns="0" bIns="0" rtlCol="0">
            <a:spAutoFit/>
          </a:bodyPr>
          <a:lstStyle/>
          <a:p>
            <a:pPr marL="9525" marR="3810" indent="73819">
              <a:lnSpc>
                <a:spcPts val="1238"/>
              </a:lnSpc>
            </a:pPr>
            <a:r>
              <a:rPr sz="1050" spc="-4" dirty="0">
                <a:solidFill>
                  <a:prstClr val="black"/>
                </a:solidFill>
              </a:rPr>
              <a:t>French  Sentence</a:t>
            </a:r>
            <a:endParaRPr sz="1050">
              <a:solidFill>
                <a:prstClr val="black"/>
              </a:solidFill>
            </a:endParaRPr>
          </a:p>
        </p:txBody>
      </p:sp>
      <p:sp>
        <p:nvSpPr>
          <p:cNvPr id="27" name="object 27"/>
          <p:cNvSpPr/>
          <p:nvPr/>
        </p:nvSpPr>
        <p:spPr>
          <a:xfrm>
            <a:off x="5129973" y="1883228"/>
            <a:ext cx="222885" cy="0"/>
          </a:xfrm>
          <a:custGeom>
            <a:avLst/>
            <a:gdLst/>
            <a:ahLst/>
            <a:cxnLst/>
            <a:rect l="l" t="t" r="r" b="b"/>
            <a:pathLst>
              <a:path w="297179">
                <a:moveTo>
                  <a:pt x="0" y="0"/>
                </a:moveTo>
                <a:lnTo>
                  <a:pt x="2971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8" name="object 28"/>
          <p:cNvSpPr/>
          <p:nvPr/>
        </p:nvSpPr>
        <p:spPr>
          <a:xfrm>
            <a:off x="5336749" y="1867162"/>
            <a:ext cx="44291" cy="32385"/>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29" name="object 29"/>
          <p:cNvSpPr/>
          <p:nvPr/>
        </p:nvSpPr>
        <p:spPr>
          <a:xfrm>
            <a:off x="2602562" y="2524947"/>
            <a:ext cx="217170" cy="3334"/>
          </a:xfrm>
          <a:custGeom>
            <a:avLst/>
            <a:gdLst/>
            <a:ahLst/>
            <a:cxnLst/>
            <a:rect l="l" t="t" r="r" b="b"/>
            <a:pathLst>
              <a:path w="289560" h="4444">
                <a:moveTo>
                  <a:pt x="0" y="4149"/>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0" name="object 30"/>
          <p:cNvSpPr/>
          <p:nvPr/>
        </p:nvSpPr>
        <p:spPr>
          <a:xfrm>
            <a:off x="2803256" y="2509103"/>
            <a:ext cx="44768" cy="32385"/>
          </a:xfrm>
          <a:custGeom>
            <a:avLst/>
            <a:gdLst/>
            <a:ahLst/>
            <a:cxnLst/>
            <a:rect l="l" t="t" r="r" b="b"/>
            <a:pathLst>
              <a:path w="59689" h="43180">
                <a:moveTo>
                  <a:pt x="21727" y="21124"/>
                </a:moveTo>
                <a:lnTo>
                  <a:pt x="614" y="42849"/>
                </a:lnTo>
                <a:lnTo>
                  <a:pt x="59162" y="20574"/>
                </a:lnTo>
                <a:lnTo>
                  <a:pt x="0" y="0"/>
                </a:lnTo>
                <a:lnTo>
                  <a:pt x="21727" y="211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1" name="object 31"/>
          <p:cNvSpPr/>
          <p:nvPr/>
        </p:nvSpPr>
        <p:spPr>
          <a:xfrm>
            <a:off x="2892080" y="2320722"/>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sz="1050">
              <a:solidFill>
                <a:prstClr val="black"/>
              </a:solidFill>
              <a:latin typeface="Calibri"/>
            </a:endParaRPr>
          </a:p>
        </p:txBody>
      </p:sp>
      <p:sp>
        <p:nvSpPr>
          <p:cNvPr id="32" name="object 32"/>
          <p:cNvSpPr/>
          <p:nvPr/>
        </p:nvSpPr>
        <p:spPr>
          <a:xfrm>
            <a:off x="2892080" y="2320722"/>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424242"/>
            </a:solidFill>
          </a:ln>
        </p:spPr>
        <p:txBody>
          <a:bodyPr wrap="square" lIns="0" tIns="0" rIns="0" bIns="0" rtlCol="0"/>
          <a:lstStyle/>
          <a:p>
            <a:endParaRPr sz="1050">
              <a:solidFill>
                <a:prstClr val="black"/>
              </a:solidFill>
              <a:latin typeface="Calibri"/>
            </a:endParaRPr>
          </a:p>
        </p:txBody>
      </p:sp>
      <p:sp>
        <p:nvSpPr>
          <p:cNvPr id="33" name="object 33"/>
          <p:cNvSpPr txBox="1"/>
          <p:nvPr/>
        </p:nvSpPr>
        <p:spPr>
          <a:xfrm>
            <a:off x="2977395" y="2444144"/>
            <a:ext cx="471488" cy="161583"/>
          </a:xfrm>
          <a:prstGeom prst="rect">
            <a:avLst/>
          </a:prstGeom>
        </p:spPr>
        <p:txBody>
          <a:bodyPr vert="horz" wrap="square" lIns="0" tIns="0" rIns="0" bIns="0" rtlCol="0">
            <a:spAutoFit/>
          </a:bodyPr>
          <a:lstStyle/>
          <a:p>
            <a:pPr marL="9525"/>
            <a:r>
              <a:rPr sz="1050" spc="-4" dirty="0">
                <a:solidFill>
                  <a:prstClr val="black"/>
                </a:solidFill>
              </a:rPr>
              <a:t>Encode</a:t>
            </a:r>
            <a:endParaRPr sz="1050">
              <a:solidFill>
                <a:prstClr val="black"/>
              </a:solidFill>
            </a:endParaRPr>
          </a:p>
        </p:txBody>
      </p:sp>
      <p:sp>
        <p:nvSpPr>
          <p:cNvPr id="34" name="object 34"/>
          <p:cNvSpPr/>
          <p:nvPr/>
        </p:nvSpPr>
        <p:spPr>
          <a:xfrm>
            <a:off x="3752809" y="2449816"/>
            <a:ext cx="516731" cy="156686"/>
          </a:xfrm>
          <a:custGeom>
            <a:avLst/>
            <a:gdLst/>
            <a:ahLst/>
            <a:cxnLst/>
            <a:rect l="l" t="t" r="r" b="b"/>
            <a:pathLst>
              <a:path w="688975" h="208914">
                <a:moveTo>
                  <a:pt x="110774" y="0"/>
                </a:moveTo>
                <a:lnTo>
                  <a:pt x="577798" y="0"/>
                </a:lnTo>
                <a:lnTo>
                  <a:pt x="620915" y="8198"/>
                </a:lnTo>
                <a:lnTo>
                  <a:pt x="656126" y="30556"/>
                </a:lnTo>
                <a:lnTo>
                  <a:pt x="679867" y="63717"/>
                </a:lnTo>
                <a:lnTo>
                  <a:pt x="688573" y="104324"/>
                </a:lnTo>
                <a:lnTo>
                  <a:pt x="679867" y="144936"/>
                </a:lnTo>
                <a:lnTo>
                  <a:pt x="656126" y="178096"/>
                </a:lnTo>
                <a:lnTo>
                  <a:pt x="620915" y="200452"/>
                </a:lnTo>
                <a:lnTo>
                  <a:pt x="577798" y="208649"/>
                </a:lnTo>
                <a:lnTo>
                  <a:pt x="110774" y="208649"/>
                </a:lnTo>
                <a:lnTo>
                  <a:pt x="67658" y="200452"/>
                </a:lnTo>
                <a:lnTo>
                  <a:pt x="32446" y="178096"/>
                </a:lnTo>
                <a:lnTo>
                  <a:pt x="8705" y="144936"/>
                </a:lnTo>
                <a:lnTo>
                  <a:pt x="0" y="104324"/>
                </a:lnTo>
                <a:lnTo>
                  <a:pt x="8705" y="63717"/>
                </a:lnTo>
                <a:lnTo>
                  <a:pt x="32446" y="30556"/>
                </a:lnTo>
                <a:lnTo>
                  <a:pt x="67658" y="8198"/>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5" name="object 35"/>
          <p:cNvSpPr/>
          <p:nvPr/>
        </p:nvSpPr>
        <p:spPr>
          <a:xfrm>
            <a:off x="3533790" y="2528059"/>
            <a:ext cx="170497"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6" name="object 36"/>
          <p:cNvSpPr/>
          <p:nvPr/>
        </p:nvSpPr>
        <p:spPr>
          <a:xfrm>
            <a:off x="3687896" y="2511992"/>
            <a:ext cx="44291" cy="32385"/>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37" name="object 37"/>
          <p:cNvSpPr txBox="1"/>
          <p:nvPr/>
        </p:nvSpPr>
        <p:spPr>
          <a:xfrm>
            <a:off x="4488275" y="2320722"/>
            <a:ext cx="641985" cy="345768"/>
          </a:xfrm>
          <a:prstGeom prst="rect">
            <a:avLst/>
          </a:prstGeom>
          <a:solidFill>
            <a:srgbClr val="F4CCCC"/>
          </a:solidFill>
          <a:ln w="19049">
            <a:solidFill>
              <a:srgbClr val="424242"/>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38" name="object 38"/>
          <p:cNvSpPr txBox="1"/>
          <p:nvPr/>
        </p:nvSpPr>
        <p:spPr>
          <a:xfrm>
            <a:off x="4259693" y="2365563"/>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39" name="object 39"/>
          <p:cNvSpPr/>
          <p:nvPr/>
        </p:nvSpPr>
        <p:spPr>
          <a:xfrm>
            <a:off x="4423345" y="2511992"/>
            <a:ext cx="44291" cy="32385"/>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0" name="object 40"/>
          <p:cNvSpPr/>
          <p:nvPr/>
        </p:nvSpPr>
        <p:spPr>
          <a:xfrm>
            <a:off x="3960238" y="2473272"/>
            <a:ext cx="101918" cy="110014"/>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34" y="45094"/>
                </a:lnTo>
                <a:lnTo>
                  <a:pt x="135599" y="73049"/>
                </a:lnTo>
                <a:lnTo>
                  <a:pt x="130268" y="101486"/>
                </a:lnTo>
                <a:lnTo>
                  <a:pt x="115731" y="124705"/>
                </a:lnTo>
                <a:lnTo>
                  <a:pt x="94171"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41" name="object 41"/>
          <p:cNvSpPr/>
          <p:nvPr/>
        </p:nvSpPr>
        <p:spPr>
          <a:xfrm>
            <a:off x="3805738" y="2473272"/>
            <a:ext cx="101918" cy="110014"/>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21" y="45094"/>
                </a:lnTo>
                <a:lnTo>
                  <a:pt x="135574" y="73049"/>
                </a:lnTo>
                <a:lnTo>
                  <a:pt x="130247" y="101486"/>
                </a:lnTo>
                <a:lnTo>
                  <a:pt x="115718" y="124705"/>
                </a:lnTo>
                <a:lnTo>
                  <a:pt x="94167"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42" name="object 42"/>
          <p:cNvSpPr/>
          <p:nvPr/>
        </p:nvSpPr>
        <p:spPr>
          <a:xfrm>
            <a:off x="4114718" y="2473272"/>
            <a:ext cx="101918" cy="110014"/>
          </a:xfrm>
          <a:custGeom>
            <a:avLst/>
            <a:gdLst/>
            <a:ahLst/>
            <a:cxnLst/>
            <a:rect l="l" t="t" r="r" b="b"/>
            <a:pathLst>
              <a:path w="135889" h="146685">
                <a:moveTo>
                  <a:pt x="0" y="73049"/>
                </a:moveTo>
                <a:lnTo>
                  <a:pt x="5330" y="44615"/>
                </a:lnTo>
                <a:lnTo>
                  <a:pt x="19865" y="21395"/>
                </a:lnTo>
                <a:lnTo>
                  <a:pt x="41417" y="5740"/>
                </a:lnTo>
                <a:lnTo>
                  <a:pt x="67799" y="0"/>
                </a:lnTo>
                <a:lnTo>
                  <a:pt x="105431" y="12273"/>
                </a:lnTo>
                <a:lnTo>
                  <a:pt x="130459" y="45094"/>
                </a:lnTo>
                <a:lnTo>
                  <a:pt x="135624" y="73049"/>
                </a:lnTo>
                <a:lnTo>
                  <a:pt x="130293" y="101486"/>
                </a:lnTo>
                <a:lnTo>
                  <a:pt x="115756" y="124705"/>
                </a:lnTo>
                <a:lnTo>
                  <a:pt x="94196" y="140359"/>
                </a:lnTo>
                <a:lnTo>
                  <a:pt x="67799" y="146099"/>
                </a:lnTo>
                <a:lnTo>
                  <a:pt x="41417" y="140359"/>
                </a:lnTo>
                <a:lnTo>
                  <a:pt x="19865" y="124705"/>
                </a:lnTo>
                <a:lnTo>
                  <a:pt x="5330" y="101486"/>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43" name="object 43"/>
          <p:cNvSpPr txBox="1"/>
          <p:nvPr/>
        </p:nvSpPr>
        <p:spPr>
          <a:xfrm>
            <a:off x="5480503" y="2447412"/>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44" name="object 44"/>
          <p:cNvSpPr/>
          <p:nvPr/>
        </p:nvSpPr>
        <p:spPr>
          <a:xfrm>
            <a:off x="5129955" y="2526558"/>
            <a:ext cx="247174" cy="1905"/>
          </a:xfrm>
          <a:custGeom>
            <a:avLst/>
            <a:gdLst/>
            <a:ahLst/>
            <a:cxnLst/>
            <a:rect l="l" t="t" r="r" b="b"/>
            <a:pathLst>
              <a:path w="329564" h="2539">
                <a:moveTo>
                  <a:pt x="0" y="1999"/>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5" name="object 45"/>
          <p:cNvSpPr/>
          <p:nvPr/>
        </p:nvSpPr>
        <p:spPr>
          <a:xfrm>
            <a:off x="5360711" y="2510587"/>
            <a:ext cx="44291" cy="32385"/>
          </a:xfrm>
          <a:custGeom>
            <a:avLst/>
            <a:gdLst/>
            <a:ahLst/>
            <a:cxnLst/>
            <a:rect l="l" t="t" r="r" b="b"/>
            <a:pathLst>
              <a:path w="59054" h="43180">
                <a:moveTo>
                  <a:pt x="21549" y="21294"/>
                </a:moveTo>
                <a:lnTo>
                  <a:pt x="249" y="42844"/>
                </a:lnTo>
                <a:lnTo>
                  <a:pt x="58999" y="21069"/>
                </a:lnTo>
                <a:lnTo>
                  <a:pt x="0" y="0"/>
                </a:lnTo>
                <a:lnTo>
                  <a:pt x="21549" y="2129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6" name="object 46"/>
          <p:cNvSpPr/>
          <p:nvPr/>
        </p:nvSpPr>
        <p:spPr>
          <a:xfrm>
            <a:off x="2602562" y="3209921"/>
            <a:ext cx="217170" cy="3334"/>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7" name="object 47"/>
          <p:cNvSpPr/>
          <p:nvPr/>
        </p:nvSpPr>
        <p:spPr>
          <a:xfrm>
            <a:off x="2803256" y="3194095"/>
            <a:ext cx="44768" cy="32385"/>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48" name="object 48"/>
          <p:cNvSpPr/>
          <p:nvPr/>
        </p:nvSpPr>
        <p:spPr>
          <a:xfrm>
            <a:off x="2892080" y="3005715"/>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sz="1050">
              <a:solidFill>
                <a:prstClr val="black"/>
              </a:solidFill>
              <a:latin typeface="Calibri"/>
            </a:endParaRPr>
          </a:p>
        </p:txBody>
      </p:sp>
      <p:sp>
        <p:nvSpPr>
          <p:cNvPr id="49" name="object 49"/>
          <p:cNvSpPr/>
          <p:nvPr/>
        </p:nvSpPr>
        <p:spPr>
          <a:xfrm>
            <a:off x="2892080" y="3005715"/>
            <a:ext cx="641985" cy="414814"/>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424242"/>
            </a:solidFill>
          </a:ln>
        </p:spPr>
        <p:txBody>
          <a:bodyPr wrap="square" lIns="0" tIns="0" rIns="0" bIns="0" rtlCol="0"/>
          <a:lstStyle/>
          <a:p>
            <a:endParaRPr sz="1050">
              <a:solidFill>
                <a:prstClr val="black"/>
              </a:solidFill>
              <a:latin typeface="Calibri"/>
            </a:endParaRPr>
          </a:p>
        </p:txBody>
      </p:sp>
      <p:sp>
        <p:nvSpPr>
          <p:cNvPr id="50" name="object 50"/>
          <p:cNvSpPr txBox="1"/>
          <p:nvPr/>
        </p:nvSpPr>
        <p:spPr>
          <a:xfrm>
            <a:off x="2977395" y="3129128"/>
            <a:ext cx="471488" cy="161583"/>
          </a:xfrm>
          <a:prstGeom prst="rect">
            <a:avLst/>
          </a:prstGeom>
        </p:spPr>
        <p:txBody>
          <a:bodyPr vert="horz" wrap="square" lIns="0" tIns="0" rIns="0" bIns="0" rtlCol="0">
            <a:spAutoFit/>
          </a:bodyPr>
          <a:lstStyle/>
          <a:p>
            <a:pPr marL="9525"/>
            <a:r>
              <a:rPr sz="1050" spc="-4" dirty="0">
                <a:solidFill>
                  <a:prstClr val="black"/>
                </a:solidFill>
              </a:rPr>
              <a:t>Encode</a:t>
            </a:r>
            <a:endParaRPr sz="1050">
              <a:solidFill>
                <a:prstClr val="black"/>
              </a:solidFill>
            </a:endParaRPr>
          </a:p>
        </p:txBody>
      </p:sp>
      <p:sp>
        <p:nvSpPr>
          <p:cNvPr id="51" name="object 51"/>
          <p:cNvSpPr/>
          <p:nvPr/>
        </p:nvSpPr>
        <p:spPr>
          <a:xfrm>
            <a:off x="3752809" y="3134790"/>
            <a:ext cx="516731" cy="156686"/>
          </a:xfrm>
          <a:custGeom>
            <a:avLst/>
            <a:gdLst/>
            <a:ahLst/>
            <a:cxnLst/>
            <a:rect l="l" t="t" r="r" b="b"/>
            <a:pathLst>
              <a:path w="688975" h="208914">
                <a:moveTo>
                  <a:pt x="110774" y="0"/>
                </a:moveTo>
                <a:lnTo>
                  <a:pt x="577798" y="0"/>
                </a:lnTo>
                <a:lnTo>
                  <a:pt x="620915" y="8201"/>
                </a:lnTo>
                <a:lnTo>
                  <a:pt x="656126" y="30565"/>
                </a:lnTo>
                <a:lnTo>
                  <a:pt x="679867" y="63734"/>
                </a:lnTo>
                <a:lnTo>
                  <a:pt x="688573" y="104349"/>
                </a:lnTo>
                <a:lnTo>
                  <a:pt x="679867" y="144950"/>
                </a:lnTo>
                <a:lnTo>
                  <a:pt x="656126" y="178112"/>
                </a:lnTo>
                <a:lnTo>
                  <a:pt x="620915" y="200473"/>
                </a:lnTo>
                <a:lnTo>
                  <a:pt x="577798" y="208674"/>
                </a:lnTo>
                <a:lnTo>
                  <a:pt x="110774" y="208674"/>
                </a:lnTo>
                <a:lnTo>
                  <a:pt x="67658" y="200473"/>
                </a:lnTo>
                <a:lnTo>
                  <a:pt x="32446" y="178112"/>
                </a:lnTo>
                <a:lnTo>
                  <a:pt x="8705" y="144950"/>
                </a:lnTo>
                <a:lnTo>
                  <a:pt x="0" y="104349"/>
                </a:lnTo>
                <a:lnTo>
                  <a:pt x="8705" y="63734"/>
                </a:lnTo>
                <a:lnTo>
                  <a:pt x="32446" y="30565"/>
                </a:lnTo>
                <a:lnTo>
                  <a:pt x="67658" y="8201"/>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2" name="object 52"/>
          <p:cNvSpPr/>
          <p:nvPr/>
        </p:nvSpPr>
        <p:spPr>
          <a:xfrm>
            <a:off x="3533790" y="3213050"/>
            <a:ext cx="170497"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3" name="object 53"/>
          <p:cNvSpPr/>
          <p:nvPr/>
        </p:nvSpPr>
        <p:spPr>
          <a:xfrm>
            <a:off x="3687896" y="3196982"/>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4" name="object 54"/>
          <p:cNvSpPr txBox="1"/>
          <p:nvPr/>
        </p:nvSpPr>
        <p:spPr>
          <a:xfrm>
            <a:off x="4488275" y="3005714"/>
            <a:ext cx="641985" cy="345768"/>
          </a:xfrm>
          <a:prstGeom prst="rect">
            <a:avLst/>
          </a:prstGeom>
          <a:solidFill>
            <a:srgbClr val="F4CCCC"/>
          </a:solidFill>
          <a:ln w="19049">
            <a:solidFill>
              <a:srgbClr val="424242"/>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55" name="object 55"/>
          <p:cNvSpPr txBox="1"/>
          <p:nvPr/>
        </p:nvSpPr>
        <p:spPr>
          <a:xfrm>
            <a:off x="4259693" y="3050548"/>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56" name="object 56"/>
          <p:cNvSpPr/>
          <p:nvPr/>
        </p:nvSpPr>
        <p:spPr>
          <a:xfrm>
            <a:off x="4423345" y="3196982"/>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57" name="object 57"/>
          <p:cNvSpPr/>
          <p:nvPr/>
        </p:nvSpPr>
        <p:spPr>
          <a:xfrm>
            <a:off x="3960238" y="3158246"/>
            <a:ext cx="101918" cy="110014"/>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34" y="45109"/>
                </a:lnTo>
                <a:lnTo>
                  <a:pt x="135599" y="73074"/>
                </a:lnTo>
                <a:lnTo>
                  <a:pt x="130268" y="101500"/>
                </a:lnTo>
                <a:lnTo>
                  <a:pt x="115731" y="124721"/>
                </a:lnTo>
                <a:lnTo>
                  <a:pt x="94171"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8" name="object 58"/>
          <p:cNvSpPr/>
          <p:nvPr/>
        </p:nvSpPr>
        <p:spPr>
          <a:xfrm>
            <a:off x="3805738" y="3158246"/>
            <a:ext cx="101918" cy="110014"/>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21" y="45109"/>
                </a:lnTo>
                <a:lnTo>
                  <a:pt x="135574" y="73074"/>
                </a:lnTo>
                <a:lnTo>
                  <a:pt x="130247" y="101500"/>
                </a:lnTo>
                <a:lnTo>
                  <a:pt x="115718" y="124721"/>
                </a:lnTo>
                <a:lnTo>
                  <a:pt x="94167"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59" name="object 59"/>
          <p:cNvSpPr/>
          <p:nvPr/>
        </p:nvSpPr>
        <p:spPr>
          <a:xfrm>
            <a:off x="4114718" y="3158246"/>
            <a:ext cx="101918" cy="110014"/>
          </a:xfrm>
          <a:custGeom>
            <a:avLst/>
            <a:gdLst/>
            <a:ahLst/>
            <a:cxnLst/>
            <a:rect l="l" t="t" r="r" b="b"/>
            <a:pathLst>
              <a:path w="135889" h="146685">
                <a:moveTo>
                  <a:pt x="0" y="73074"/>
                </a:moveTo>
                <a:lnTo>
                  <a:pt x="5330" y="44634"/>
                </a:lnTo>
                <a:lnTo>
                  <a:pt x="19865" y="21406"/>
                </a:lnTo>
                <a:lnTo>
                  <a:pt x="41417" y="5743"/>
                </a:lnTo>
                <a:lnTo>
                  <a:pt x="67799" y="0"/>
                </a:lnTo>
                <a:lnTo>
                  <a:pt x="105431" y="12276"/>
                </a:lnTo>
                <a:lnTo>
                  <a:pt x="130459" y="45109"/>
                </a:lnTo>
                <a:lnTo>
                  <a:pt x="135624" y="73074"/>
                </a:lnTo>
                <a:lnTo>
                  <a:pt x="130293" y="101500"/>
                </a:lnTo>
                <a:lnTo>
                  <a:pt x="115756" y="124721"/>
                </a:lnTo>
                <a:lnTo>
                  <a:pt x="94196" y="140381"/>
                </a:lnTo>
                <a:lnTo>
                  <a:pt x="67799" y="146124"/>
                </a:lnTo>
                <a:lnTo>
                  <a:pt x="41417" y="140381"/>
                </a:lnTo>
                <a:lnTo>
                  <a:pt x="19865" y="124721"/>
                </a:lnTo>
                <a:lnTo>
                  <a:pt x="5330" y="101500"/>
                </a:lnTo>
                <a:lnTo>
                  <a:pt x="0" y="73074"/>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60" name="object 60"/>
          <p:cNvSpPr txBox="1"/>
          <p:nvPr/>
        </p:nvSpPr>
        <p:spPr>
          <a:xfrm>
            <a:off x="5480503" y="3132396"/>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61" name="object 61"/>
          <p:cNvSpPr/>
          <p:nvPr/>
        </p:nvSpPr>
        <p:spPr>
          <a:xfrm>
            <a:off x="5129955" y="3211532"/>
            <a:ext cx="247174" cy="1905"/>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2" name="object 62"/>
          <p:cNvSpPr/>
          <p:nvPr/>
        </p:nvSpPr>
        <p:spPr>
          <a:xfrm>
            <a:off x="5360711" y="3195576"/>
            <a:ext cx="44291" cy="32385"/>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3" name="object 63"/>
          <p:cNvSpPr/>
          <p:nvPr/>
        </p:nvSpPr>
        <p:spPr>
          <a:xfrm>
            <a:off x="1973896" y="2302366"/>
            <a:ext cx="451405" cy="451405"/>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64" name="object 64"/>
          <p:cNvSpPr/>
          <p:nvPr/>
        </p:nvSpPr>
        <p:spPr>
          <a:xfrm>
            <a:off x="1973895" y="3030521"/>
            <a:ext cx="516411" cy="35114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5" name="object 65"/>
          <p:cNvSpPr txBox="1"/>
          <p:nvPr/>
        </p:nvSpPr>
        <p:spPr>
          <a:xfrm>
            <a:off x="6310434" y="3134973"/>
            <a:ext cx="1204436" cy="307777"/>
          </a:xfrm>
          <a:prstGeom prst="rect">
            <a:avLst/>
          </a:prstGeom>
        </p:spPr>
        <p:txBody>
          <a:bodyPr vert="horz" wrap="square" lIns="0" tIns="0" rIns="0" bIns="0" rtlCol="0">
            <a:spAutoFit/>
          </a:bodyPr>
          <a:lstStyle/>
          <a:p>
            <a:pPr marL="9525" marR="3810">
              <a:lnSpc>
                <a:spcPts val="1238"/>
              </a:lnSpc>
            </a:pPr>
            <a:r>
              <a:rPr sz="1050" spc="-4" dirty="0">
                <a:solidFill>
                  <a:srgbClr val="424242"/>
                </a:solidFill>
              </a:rPr>
              <a:t>[Venugopalan et.</a:t>
            </a:r>
            <a:r>
              <a:rPr sz="1050" spc="-19" dirty="0">
                <a:solidFill>
                  <a:srgbClr val="424242"/>
                </a:solidFill>
              </a:rPr>
              <a:t> </a:t>
            </a:r>
            <a:r>
              <a:rPr sz="1050" spc="-4" dirty="0">
                <a:solidFill>
                  <a:srgbClr val="424242"/>
                </a:solidFill>
              </a:rPr>
              <a:t>al.  NAACL’15]</a:t>
            </a:r>
            <a:endParaRPr sz="1050" dirty="0">
              <a:solidFill>
                <a:prstClr val="black"/>
              </a:solidFill>
            </a:endParaRPr>
          </a:p>
        </p:txBody>
      </p:sp>
      <p:sp>
        <p:nvSpPr>
          <p:cNvPr id="66" name="object 66"/>
          <p:cNvSpPr/>
          <p:nvPr/>
        </p:nvSpPr>
        <p:spPr>
          <a:xfrm>
            <a:off x="2602562" y="3962638"/>
            <a:ext cx="217170" cy="3334"/>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7" name="object 67"/>
          <p:cNvSpPr/>
          <p:nvPr/>
        </p:nvSpPr>
        <p:spPr>
          <a:xfrm>
            <a:off x="2803256" y="3946811"/>
            <a:ext cx="44768" cy="32385"/>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8" name="object 68"/>
          <p:cNvSpPr/>
          <p:nvPr/>
        </p:nvSpPr>
        <p:spPr>
          <a:xfrm>
            <a:off x="3752809" y="3887526"/>
            <a:ext cx="516731" cy="156686"/>
          </a:xfrm>
          <a:custGeom>
            <a:avLst/>
            <a:gdLst/>
            <a:ahLst/>
            <a:cxnLst/>
            <a:rect l="l" t="t" r="r" b="b"/>
            <a:pathLst>
              <a:path w="688975" h="208914">
                <a:moveTo>
                  <a:pt x="110774" y="0"/>
                </a:moveTo>
                <a:lnTo>
                  <a:pt x="577798" y="0"/>
                </a:lnTo>
                <a:lnTo>
                  <a:pt x="620915" y="8197"/>
                </a:lnTo>
                <a:lnTo>
                  <a:pt x="656126" y="30553"/>
                </a:lnTo>
                <a:lnTo>
                  <a:pt x="679867" y="63713"/>
                </a:lnTo>
                <a:lnTo>
                  <a:pt x="688573" y="104324"/>
                </a:lnTo>
                <a:lnTo>
                  <a:pt x="679867" y="144925"/>
                </a:lnTo>
                <a:lnTo>
                  <a:pt x="656126" y="178087"/>
                </a:lnTo>
                <a:lnTo>
                  <a:pt x="620915" y="200448"/>
                </a:lnTo>
                <a:lnTo>
                  <a:pt x="577798" y="208649"/>
                </a:lnTo>
                <a:lnTo>
                  <a:pt x="110774" y="208649"/>
                </a:lnTo>
                <a:lnTo>
                  <a:pt x="67658" y="200448"/>
                </a:lnTo>
                <a:lnTo>
                  <a:pt x="32446" y="178087"/>
                </a:lnTo>
                <a:lnTo>
                  <a:pt x="8705" y="144925"/>
                </a:lnTo>
                <a:lnTo>
                  <a:pt x="0" y="104324"/>
                </a:lnTo>
                <a:lnTo>
                  <a:pt x="8705" y="63713"/>
                </a:lnTo>
                <a:lnTo>
                  <a:pt x="32446" y="30553"/>
                </a:lnTo>
                <a:lnTo>
                  <a:pt x="67658" y="8197"/>
                </a:lnTo>
                <a:lnTo>
                  <a:pt x="110774" y="0"/>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69" name="object 69"/>
          <p:cNvSpPr/>
          <p:nvPr/>
        </p:nvSpPr>
        <p:spPr>
          <a:xfrm>
            <a:off x="3687784" y="3949700"/>
            <a:ext cx="44291" cy="32385"/>
          </a:xfrm>
          <a:custGeom>
            <a:avLst/>
            <a:gdLst/>
            <a:ahLst/>
            <a:cxnLst/>
            <a:rect l="l" t="t" r="r" b="b"/>
            <a:pathLst>
              <a:path w="59054" h="43179">
                <a:moveTo>
                  <a:pt x="21424" y="21424"/>
                </a:moveTo>
                <a:lnTo>
                  <a:pt x="0" y="42849"/>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0" name="object 70"/>
          <p:cNvSpPr txBox="1"/>
          <p:nvPr/>
        </p:nvSpPr>
        <p:spPr>
          <a:xfrm>
            <a:off x="4488275" y="3758413"/>
            <a:ext cx="641985" cy="345768"/>
          </a:xfrm>
          <a:prstGeom prst="rect">
            <a:avLst/>
          </a:prstGeom>
          <a:solidFill>
            <a:srgbClr val="F4CCCC"/>
          </a:solidFill>
          <a:ln w="19049">
            <a:solidFill>
              <a:srgbClr val="424242"/>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decoder</a:t>
            </a:r>
            <a:endParaRPr sz="1050">
              <a:solidFill>
                <a:prstClr val="black"/>
              </a:solidFill>
            </a:endParaRPr>
          </a:p>
        </p:txBody>
      </p:sp>
      <p:sp>
        <p:nvSpPr>
          <p:cNvPr id="71" name="object 71"/>
          <p:cNvSpPr/>
          <p:nvPr/>
        </p:nvSpPr>
        <p:spPr>
          <a:xfrm>
            <a:off x="4423345" y="3949700"/>
            <a:ext cx="44291" cy="32385"/>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2" name="object 72"/>
          <p:cNvSpPr/>
          <p:nvPr/>
        </p:nvSpPr>
        <p:spPr>
          <a:xfrm>
            <a:off x="3960238" y="3910982"/>
            <a:ext cx="101918" cy="110014"/>
          </a:xfrm>
          <a:custGeom>
            <a:avLst/>
            <a:gdLst/>
            <a:ahLst/>
            <a:cxnLst/>
            <a:rect l="l" t="t" r="r" b="b"/>
            <a:pathLst>
              <a:path w="135889" h="146685">
                <a:moveTo>
                  <a:pt x="0" y="73049"/>
                </a:moveTo>
                <a:lnTo>
                  <a:pt x="5326" y="44613"/>
                </a:lnTo>
                <a:lnTo>
                  <a:pt x="19853" y="21393"/>
                </a:lnTo>
                <a:lnTo>
                  <a:pt x="41396" y="5739"/>
                </a:lnTo>
                <a:lnTo>
                  <a:pt x="67774" y="0"/>
                </a:lnTo>
                <a:lnTo>
                  <a:pt x="105406" y="12255"/>
                </a:lnTo>
                <a:lnTo>
                  <a:pt x="130434" y="45084"/>
                </a:lnTo>
                <a:lnTo>
                  <a:pt x="135599" y="73049"/>
                </a:lnTo>
                <a:lnTo>
                  <a:pt x="130268" y="101475"/>
                </a:lnTo>
                <a:lnTo>
                  <a:pt x="115731" y="124696"/>
                </a:lnTo>
                <a:lnTo>
                  <a:pt x="94171" y="140356"/>
                </a:lnTo>
                <a:lnTo>
                  <a:pt x="67774" y="146099"/>
                </a:lnTo>
                <a:lnTo>
                  <a:pt x="41396" y="140356"/>
                </a:lnTo>
                <a:lnTo>
                  <a:pt x="19853" y="124696"/>
                </a:lnTo>
                <a:lnTo>
                  <a:pt x="5326" y="101475"/>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73" name="object 73"/>
          <p:cNvSpPr/>
          <p:nvPr/>
        </p:nvSpPr>
        <p:spPr>
          <a:xfrm>
            <a:off x="3805738" y="3910982"/>
            <a:ext cx="101918" cy="110014"/>
          </a:xfrm>
          <a:custGeom>
            <a:avLst/>
            <a:gdLst/>
            <a:ahLst/>
            <a:cxnLst/>
            <a:rect l="l" t="t" r="r" b="b"/>
            <a:pathLst>
              <a:path w="135889" h="146685">
                <a:moveTo>
                  <a:pt x="0" y="73049"/>
                </a:moveTo>
                <a:lnTo>
                  <a:pt x="5326" y="44613"/>
                </a:lnTo>
                <a:lnTo>
                  <a:pt x="19853" y="21393"/>
                </a:lnTo>
                <a:lnTo>
                  <a:pt x="41396" y="5739"/>
                </a:lnTo>
                <a:lnTo>
                  <a:pt x="67774" y="0"/>
                </a:lnTo>
                <a:lnTo>
                  <a:pt x="105406" y="12255"/>
                </a:lnTo>
                <a:lnTo>
                  <a:pt x="130421" y="45084"/>
                </a:lnTo>
                <a:lnTo>
                  <a:pt x="135574" y="73049"/>
                </a:lnTo>
                <a:lnTo>
                  <a:pt x="130247" y="101475"/>
                </a:lnTo>
                <a:lnTo>
                  <a:pt x="115718" y="124696"/>
                </a:lnTo>
                <a:lnTo>
                  <a:pt x="94167" y="140356"/>
                </a:lnTo>
                <a:lnTo>
                  <a:pt x="67774" y="146099"/>
                </a:lnTo>
                <a:lnTo>
                  <a:pt x="41396" y="140356"/>
                </a:lnTo>
                <a:lnTo>
                  <a:pt x="19853" y="124696"/>
                </a:lnTo>
                <a:lnTo>
                  <a:pt x="5326" y="101475"/>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74" name="object 74"/>
          <p:cNvSpPr/>
          <p:nvPr/>
        </p:nvSpPr>
        <p:spPr>
          <a:xfrm>
            <a:off x="4114718" y="3910982"/>
            <a:ext cx="101918" cy="110014"/>
          </a:xfrm>
          <a:custGeom>
            <a:avLst/>
            <a:gdLst/>
            <a:ahLst/>
            <a:cxnLst/>
            <a:rect l="l" t="t" r="r" b="b"/>
            <a:pathLst>
              <a:path w="135889" h="146685">
                <a:moveTo>
                  <a:pt x="0" y="73049"/>
                </a:moveTo>
                <a:lnTo>
                  <a:pt x="5330" y="44613"/>
                </a:lnTo>
                <a:lnTo>
                  <a:pt x="19865" y="21393"/>
                </a:lnTo>
                <a:lnTo>
                  <a:pt x="41417" y="5739"/>
                </a:lnTo>
                <a:lnTo>
                  <a:pt x="67799" y="0"/>
                </a:lnTo>
                <a:lnTo>
                  <a:pt x="105431" y="12255"/>
                </a:lnTo>
                <a:lnTo>
                  <a:pt x="130459" y="45084"/>
                </a:lnTo>
                <a:lnTo>
                  <a:pt x="135624" y="73049"/>
                </a:lnTo>
                <a:lnTo>
                  <a:pt x="130293" y="101475"/>
                </a:lnTo>
                <a:lnTo>
                  <a:pt x="115756" y="124696"/>
                </a:lnTo>
                <a:lnTo>
                  <a:pt x="94196" y="140356"/>
                </a:lnTo>
                <a:lnTo>
                  <a:pt x="67799" y="146099"/>
                </a:lnTo>
                <a:lnTo>
                  <a:pt x="41417" y="140356"/>
                </a:lnTo>
                <a:lnTo>
                  <a:pt x="19865" y="124696"/>
                </a:lnTo>
                <a:lnTo>
                  <a:pt x="5330" y="101475"/>
                </a:lnTo>
                <a:lnTo>
                  <a:pt x="0" y="73049"/>
                </a:lnTo>
                <a:close/>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75" name="object 75"/>
          <p:cNvSpPr txBox="1"/>
          <p:nvPr/>
        </p:nvSpPr>
        <p:spPr>
          <a:xfrm>
            <a:off x="5480503" y="3885117"/>
            <a:ext cx="582454" cy="161583"/>
          </a:xfrm>
          <a:prstGeom prst="rect">
            <a:avLst/>
          </a:prstGeom>
        </p:spPr>
        <p:txBody>
          <a:bodyPr vert="horz" wrap="square" lIns="0" tIns="0" rIns="0" bIns="0" rtlCol="0">
            <a:spAutoFit/>
          </a:bodyPr>
          <a:lstStyle/>
          <a:p>
            <a:pPr marL="9525"/>
            <a:r>
              <a:rPr sz="1050" spc="-4" dirty="0">
                <a:solidFill>
                  <a:prstClr val="black"/>
                </a:solidFill>
              </a:rPr>
              <a:t>Sentence</a:t>
            </a:r>
            <a:endParaRPr sz="1050">
              <a:solidFill>
                <a:prstClr val="black"/>
              </a:solidFill>
            </a:endParaRPr>
          </a:p>
        </p:txBody>
      </p:sp>
      <p:sp>
        <p:nvSpPr>
          <p:cNvPr id="76" name="object 76"/>
          <p:cNvSpPr/>
          <p:nvPr/>
        </p:nvSpPr>
        <p:spPr>
          <a:xfrm>
            <a:off x="5129955" y="3964250"/>
            <a:ext cx="247174" cy="1905"/>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7" name="object 77"/>
          <p:cNvSpPr/>
          <p:nvPr/>
        </p:nvSpPr>
        <p:spPr>
          <a:xfrm>
            <a:off x="5360711" y="3948293"/>
            <a:ext cx="44291" cy="32385"/>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sz="1050">
              <a:solidFill>
                <a:prstClr val="black"/>
              </a:solidFill>
              <a:latin typeface="Calibri"/>
            </a:endParaRPr>
          </a:p>
        </p:txBody>
      </p:sp>
      <p:sp>
        <p:nvSpPr>
          <p:cNvPr id="78" name="object 78"/>
          <p:cNvSpPr/>
          <p:nvPr/>
        </p:nvSpPr>
        <p:spPr>
          <a:xfrm>
            <a:off x="1280203" y="3751476"/>
            <a:ext cx="516411" cy="351149"/>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79" name="object 79"/>
          <p:cNvSpPr txBox="1"/>
          <p:nvPr/>
        </p:nvSpPr>
        <p:spPr>
          <a:xfrm>
            <a:off x="2880301" y="3751475"/>
            <a:ext cx="641985" cy="345768"/>
          </a:xfrm>
          <a:prstGeom prst="rect">
            <a:avLst/>
          </a:prstGeom>
          <a:solidFill>
            <a:srgbClr val="F4CCCC"/>
          </a:solidFill>
          <a:ln w="19049">
            <a:solidFill>
              <a:srgbClr val="424242"/>
            </a:solidFill>
          </a:ln>
        </p:spPr>
        <p:txBody>
          <a:bodyPr vert="horz" wrap="square" lIns="0" tIns="37624" rIns="0" bIns="0" rtlCol="0">
            <a:spAutoFit/>
          </a:bodyPr>
          <a:lstStyle/>
          <a:p>
            <a:pPr algn="ctr">
              <a:lnSpc>
                <a:spcPts val="1248"/>
              </a:lnSpc>
              <a:spcBef>
                <a:spcPts val="296"/>
              </a:spcBef>
            </a:pPr>
            <a:r>
              <a:rPr sz="1050" spc="-4" dirty="0">
                <a:solidFill>
                  <a:prstClr val="black"/>
                </a:solidFill>
              </a:rPr>
              <a:t>RNN</a:t>
            </a:r>
            <a:endParaRPr sz="1050">
              <a:solidFill>
                <a:prstClr val="black"/>
              </a:solidFill>
            </a:endParaRPr>
          </a:p>
          <a:p>
            <a:pPr algn="ctr">
              <a:lnSpc>
                <a:spcPts val="1248"/>
              </a:lnSpc>
            </a:pPr>
            <a:r>
              <a:rPr sz="1050" spc="-4" dirty="0">
                <a:solidFill>
                  <a:prstClr val="black"/>
                </a:solidFill>
              </a:rPr>
              <a:t>encoder</a:t>
            </a:r>
            <a:endParaRPr sz="1050">
              <a:solidFill>
                <a:prstClr val="black"/>
              </a:solidFill>
            </a:endParaRPr>
          </a:p>
        </p:txBody>
      </p:sp>
      <p:sp>
        <p:nvSpPr>
          <p:cNvPr id="80" name="object 80"/>
          <p:cNvSpPr txBox="1"/>
          <p:nvPr/>
        </p:nvSpPr>
        <p:spPr>
          <a:xfrm>
            <a:off x="3524151" y="3796318"/>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81" name="object 81"/>
          <p:cNvSpPr txBox="1"/>
          <p:nvPr/>
        </p:nvSpPr>
        <p:spPr>
          <a:xfrm>
            <a:off x="4259693" y="3796318"/>
            <a:ext cx="220980" cy="161583"/>
          </a:xfrm>
          <a:prstGeom prst="rect">
            <a:avLst/>
          </a:prstGeom>
        </p:spPr>
        <p:txBody>
          <a:bodyPr vert="horz" wrap="square" lIns="0" tIns="0" rIns="0" bIns="0" rtlCol="0">
            <a:spAutoFit/>
          </a:bodyPr>
          <a:lstStyle/>
          <a:p>
            <a:pPr marL="9525">
              <a:tabLst>
                <a:tab pos="210979" algn="l"/>
              </a:tabLst>
            </a:pPr>
            <a:r>
              <a:rPr sz="1050" u="heavy" dirty="0">
                <a:solidFill>
                  <a:prstClr val="black"/>
                </a:solidFill>
                <a:latin typeface="Times New Roman"/>
                <a:cs typeface="Times New Roman"/>
              </a:rPr>
              <a:t> 	</a:t>
            </a:r>
            <a:endParaRPr sz="1050">
              <a:solidFill>
                <a:prstClr val="black"/>
              </a:solidFill>
              <a:latin typeface="Times New Roman"/>
              <a:cs typeface="Times New Roman"/>
            </a:endParaRPr>
          </a:p>
        </p:txBody>
      </p:sp>
      <p:sp>
        <p:nvSpPr>
          <p:cNvPr id="82" name="object 82"/>
          <p:cNvSpPr txBox="1"/>
          <p:nvPr/>
        </p:nvSpPr>
        <p:spPr>
          <a:xfrm>
            <a:off x="6310434" y="3887694"/>
            <a:ext cx="1607344" cy="512961"/>
          </a:xfrm>
          <a:prstGeom prst="rect">
            <a:avLst/>
          </a:prstGeom>
        </p:spPr>
        <p:txBody>
          <a:bodyPr vert="horz" wrap="square" lIns="0" tIns="0" rIns="0" bIns="0" rtlCol="0">
            <a:spAutoFit/>
          </a:bodyPr>
          <a:lstStyle/>
          <a:p>
            <a:pPr marL="9525" marR="21431">
              <a:lnSpc>
                <a:spcPts val="1238"/>
              </a:lnSpc>
            </a:pPr>
            <a:r>
              <a:rPr sz="1050" spc="-4" dirty="0"/>
              <a:t>[Venugopalan et. al. ICCV’  15] (this</a:t>
            </a:r>
            <a:r>
              <a:rPr sz="1050" spc="-34" dirty="0"/>
              <a:t> </a:t>
            </a:r>
            <a:r>
              <a:rPr sz="1050" spc="-4" dirty="0"/>
              <a:t>work)</a:t>
            </a:r>
            <a:endParaRPr sz="1050" dirty="0"/>
          </a:p>
          <a:p>
            <a:pPr marR="3810" algn="r">
              <a:spcBef>
                <a:spcPts val="709"/>
              </a:spcBef>
            </a:pPr>
            <a:r>
              <a:rPr sz="750" dirty="0">
                <a:latin typeface="Courier New"/>
                <a:cs typeface="Courier New"/>
              </a:rPr>
              <a:t>3</a:t>
            </a:r>
          </a:p>
        </p:txBody>
      </p:sp>
      <p:sp>
        <p:nvSpPr>
          <p:cNvPr id="83" name="TextBox 82"/>
          <p:cNvSpPr txBox="1"/>
          <p:nvPr/>
        </p:nvSpPr>
        <p:spPr>
          <a:xfrm>
            <a:off x="1143000" y="4923719"/>
            <a:ext cx="4193748" cy="230832"/>
          </a:xfrm>
          <a:prstGeom prst="rect">
            <a:avLst/>
          </a:prstGeom>
          <a:noFill/>
        </p:spPr>
        <p:txBody>
          <a:bodyPr wrap="square" rtlCol="0">
            <a:spAutoFit/>
          </a:bodyPr>
          <a:lstStyle/>
          <a:p>
            <a:r>
              <a:rPr lang="en-US" sz="900" dirty="0" err="1"/>
              <a:t>Venugopalan</a:t>
            </a:r>
            <a:r>
              <a:rPr lang="en-US" sz="900" dirty="0"/>
              <a:t> et al., “Sequence to Sequence - Video to Text”, ICCV 2015</a:t>
            </a:r>
          </a:p>
        </p:txBody>
      </p:sp>
      <p:sp>
        <p:nvSpPr>
          <p:cNvPr id="85" name="Slide Number Placeholder 3">
            <a:extLst>
              <a:ext uri="{FF2B5EF4-FFF2-40B4-BE49-F238E27FC236}">
                <a16:creationId xmlns:a16="http://schemas.microsoft.com/office/drawing/2014/main" id="{31D2F49C-4BFC-8412-5E69-D463FA62B88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43</a:t>
            </a:fld>
            <a:endParaRPr lang="en-US" sz="1600">
              <a:solidFill>
                <a:schemeClr val="bg1"/>
              </a:solidFill>
            </a:endParaRPr>
          </a:p>
        </p:txBody>
      </p:sp>
      <p:sp>
        <p:nvSpPr>
          <p:cNvPr id="86" name="Title 1">
            <a:extLst>
              <a:ext uri="{FF2B5EF4-FFF2-40B4-BE49-F238E27FC236}">
                <a16:creationId xmlns:a16="http://schemas.microsoft.com/office/drawing/2014/main" id="{DF8C5D92-F393-9C45-A676-04ADCE24B1EC}"/>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81197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89178" y="1395653"/>
            <a:ext cx="1773458" cy="242374"/>
          </a:xfrm>
          <a:prstGeom prst="rect">
            <a:avLst/>
          </a:prstGeom>
        </p:spPr>
        <p:txBody>
          <a:bodyPr spcFirstLastPara="1" vert="horz" wrap="square" lIns="0" tIns="0" rIns="0" bIns="0" rtlCol="0" anchor="ctr" anchorCtr="0">
            <a:spAutoFit/>
          </a:bodyPr>
          <a:lstStyle/>
          <a:p>
            <a:pPr marL="9525"/>
            <a:r>
              <a:rPr sz="1575" spc="75" dirty="0"/>
              <a:t>S2VT Overview</a:t>
            </a:r>
          </a:p>
        </p:txBody>
      </p:sp>
      <p:sp>
        <p:nvSpPr>
          <p:cNvPr id="3" name="object 3"/>
          <p:cNvSpPr/>
          <p:nvPr/>
        </p:nvSpPr>
        <p:spPr>
          <a:xfrm>
            <a:off x="136668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4" name="object 4"/>
          <p:cNvSpPr/>
          <p:nvPr/>
        </p:nvSpPr>
        <p:spPr>
          <a:xfrm>
            <a:off x="136668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 name="object 5"/>
          <p:cNvSpPr txBox="1"/>
          <p:nvPr/>
        </p:nvSpPr>
        <p:spPr>
          <a:xfrm>
            <a:off x="1421456"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6" name="object 6"/>
          <p:cNvSpPr/>
          <p:nvPr/>
        </p:nvSpPr>
        <p:spPr>
          <a:xfrm>
            <a:off x="377170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7" name="object 7"/>
          <p:cNvSpPr/>
          <p:nvPr/>
        </p:nvSpPr>
        <p:spPr>
          <a:xfrm>
            <a:off x="377170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 name="object 8"/>
          <p:cNvSpPr txBox="1"/>
          <p:nvPr/>
        </p:nvSpPr>
        <p:spPr>
          <a:xfrm>
            <a:off x="3826478"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9" name="object 9"/>
          <p:cNvSpPr/>
          <p:nvPr/>
        </p:nvSpPr>
        <p:spPr>
          <a:xfrm>
            <a:off x="2970034"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10" name="object 10"/>
          <p:cNvSpPr/>
          <p:nvPr/>
        </p:nvSpPr>
        <p:spPr>
          <a:xfrm>
            <a:off x="2970034"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 name="object 11"/>
          <p:cNvSpPr txBox="1"/>
          <p:nvPr/>
        </p:nvSpPr>
        <p:spPr>
          <a:xfrm>
            <a:off x="3024801"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12" name="object 12"/>
          <p:cNvSpPr/>
          <p:nvPr/>
        </p:nvSpPr>
        <p:spPr>
          <a:xfrm>
            <a:off x="2168360"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13" name="object 13"/>
          <p:cNvSpPr/>
          <p:nvPr/>
        </p:nvSpPr>
        <p:spPr>
          <a:xfrm>
            <a:off x="2168360"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 name="object 14"/>
          <p:cNvSpPr txBox="1"/>
          <p:nvPr/>
        </p:nvSpPr>
        <p:spPr>
          <a:xfrm>
            <a:off x="2223131"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15" name="object 15"/>
          <p:cNvSpPr/>
          <p:nvPr/>
        </p:nvSpPr>
        <p:spPr>
          <a:xfrm>
            <a:off x="4573380"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16" name="object 16"/>
          <p:cNvSpPr/>
          <p:nvPr/>
        </p:nvSpPr>
        <p:spPr>
          <a:xfrm>
            <a:off x="4573380"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7" name="object 17"/>
          <p:cNvSpPr txBox="1"/>
          <p:nvPr/>
        </p:nvSpPr>
        <p:spPr>
          <a:xfrm>
            <a:off x="4628148"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18" name="object 18"/>
          <p:cNvSpPr/>
          <p:nvPr/>
        </p:nvSpPr>
        <p:spPr>
          <a:xfrm>
            <a:off x="6978401"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19" name="object 19"/>
          <p:cNvSpPr/>
          <p:nvPr/>
        </p:nvSpPr>
        <p:spPr>
          <a:xfrm>
            <a:off x="6978401"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20" name="object 20"/>
          <p:cNvSpPr txBox="1"/>
          <p:nvPr/>
        </p:nvSpPr>
        <p:spPr>
          <a:xfrm>
            <a:off x="7033173"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21" name="object 21"/>
          <p:cNvSpPr/>
          <p:nvPr/>
        </p:nvSpPr>
        <p:spPr>
          <a:xfrm>
            <a:off x="617672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22" name="object 22"/>
          <p:cNvSpPr/>
          <p:nvPr/>
        </p:nvSpPr>
        <p:spPr>
          <a:xfrm>
            <a:off x="6176727"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23" name="object 23"/>
          <p:cNvSpPr txBox="1"/>
          <p:nvPr/>
        </p:nvSpPr>
        <p:spPr>
          <a:xfrm>
            <a:off x="6231495"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24" name="object 24"/>
          <p:cNvSpPr/>
          <p:nvPr/>
        </p:nvSpPr>
        <p:spPr>
          <a:xfrm>
            <a:off x="5375054"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sz="1050">
              <a:solidFill>
                <a:prstClr val="black"/>
              </a:solidFill>
              <a:latin typeface="Calibri"/>
            </a:endParaRPr>
          </a:p>
        </p:txBody>
      </p:sp>
      <p:sp>
        <p:nvSpPr>
          <p:cNvPr id="25" name="object 25"/>
          <p:cNvSpPr/>
          <p:nvPr/>
        </p:nvSpPr>
        <p:spPr>
          <a:xfrm>
            <a:off x="5375054" y="278744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26" name="object 26"/>
          <p:cNvSpPr txBox="1"/>
          <p:nvPr/>
        </p:nvSpPr>
        <p:spPr>
          <a:xfrm>
            <a:off x="5429826" y="282614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27" name="object 27"/>
          <p:cNvSpPr/>
          <p:nvPr/>
        </p:nvSpPr>
        <p:spPr>
          <a:xfrm>
            <a:off x="136668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28" name="object 28"/>
          <p:cNvSpPr/>
          <p:nvPr/>
        </p:nvSpPr>
        <p:spPr>
          <a:xfrm>
            <a:off x="136668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29" name="object 29"/>
          <p:cNvSpPr txBox="1"/>
          <p:nvPr/>
        </p:nvSpPr>
        <p:spPr>
          <a:xfrm>
            <a:off x="1421456"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30" name="object 30"/>
          <p:cNvSpPr/>
          <p:nvPr/>
        </p:nvSpPr>
        <p:spPr>
          <a:xfrm>
            <a:off x="377170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31" name="object 31"/>
          <p:cNvSpPr/>
          <p:nvPr/>
        </p:nvSpPr>
        <p:spPr>
          <a:xfrm>
            <a:off x="377170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32" name="object 32"/>
          <p:cNvSpPr txBox="1"/>
          <p:nvPr/>
        </p:nvSpPr>
        <p:spPr>
          <a:xfrm>
            <a:off x="3826478"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33" name="object 33"/>
          <p:cNvSpPr/>
          <p:nvPr/>
        </p:nvSpPr>
        <p:spPr>
          <a:xfrm>
            <a:off x="2970034"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34" name="object 34"/>
          <p:cNvSpPr/>
          <p:nvPr/>
        </p:nvSpPr>
        <p:spPr>
          <a:xfrm>
            <a:off x="2970034"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35" name="object 35"/>
          <p:cNvSpPr txBox="1"/>
          <p:nvPr/>
        </p:nvSpPr>
        <p:spPr>
          <a:xfrm>
            <a:off x="3024801"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36" name="object 36"/>
          <p:cNvSpPr/>
          <p:nvPr/>
        </p:nvSpPr>
        <p:spPr>
          <a:xfrm>
            <a:off x="2168360"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37" name="object 37"/>
          <p:cNvSpPr/>
          <p:nvPr/>
        </p:nvSpPr>
        <p:spPr>
          <a:xfrm>
            <a:off x="2168360"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38" name="object 38"/>
          <p:cNvSpPr txBox="1"/>
          <p:nvPr/>
        </p:nvSpPr>
        <p:spPr>
          <a:xfrm>
            <a:off x="2223131"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39" name="object 39"/>
          <p:cNvSpPr/>
          <p:nvPr/>
        </p:nvSpPr>
        <p:spPr>
          <a:xfrm>
            <a:off x="4573380"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40" name="object 40"/>
          <p:cNvSpPr/>
          <p:nvPr/>
        </p:nvSpPr>
        <p:spPr>
          <a:xfrm>
            <a:off x="4573380"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41" name="object 41"/>
          <p:cNvSpPr txBox="1"/>
          <p:nvPr/>
        </p:nvSpPr>
        <p:spPr>
          <a:xfrm>
            <a:off x="4628148"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42" name="object 42"/>
          <p:cNvSpPr/>
          <p:nvPr/>
        </p:nvSpPr>
        <p:spPr>
          <a:xfrm>
            <a:off x="6978401"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43" name="object 43"/>
          <p:cNvSpPr/>
          <p:nvPr/>
        </p:nvSpPr>
        <p:spPr>
          <a:xfrm>
            <a:off x="6978401"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44" name="object 44"/>
          <p:cNvSpPr txBox="1"/>
          <p:nvPr/>
        </p:nvSpPr>
        <p:spPr>
          <a:xfrm>
            <a:off x="7033173"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45" name="object 45"/>
          <p:cNvSpPr/>
          <p:nvPr/>
        </p:nvSpPr>
        <p:spPr>
          <a:xfrm>
            <a:off x="617672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46" name="object 46"/>
          <p:cNvSpPr/>
          <p:nvPr/>
        </p:nvSpPr>
        <p:spPr>
          <a:xfrm>
            <a:off x="6176727"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47" name="object 47"/>
          <p:cNvSpPr txBox="1"/>
          <p:nvPr/>
        </p:nvSpPr>
        <p:spPr>
          <a:xfrm>
            <a:off x="6231495"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48" name="object 48"/>
          <p:cNvSpPr/>
          <p:nvPr/>
        </p:nvSpPr>
        <p:spPr>
          <a:xfrm>
            <a:off x="5375054"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sz="1050">
              <a:solidFill>
                <a:prstClr val="black"/>
              </a:solidFill>
              <a:latin typeface="Calibri"/>
            </a:endParaRPr>
          </a:p>
        </p:txBody>
      </p:sp>
      <p:sp>
        <p:nvSpPr>
          <p:cNvPr id="49" name="object 49"/>
          <p:cNvSpPr/>
          <p:nvPr/>
        </p:nvSpPr>
        <p:spPr>
          <a:xfrm>
            <a:off x="5375054" y="3403620"/>
            <a:ext cx="514350" cy="245269"/>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0" name="object 50"/>
          <p:cNvSpPr txBox="1"/>
          <p:nvPr/>
        </p:nvSpPr>
        <p:spPr>
          <a:xfrm>
            <a:off x="5429826" y="3442337"/>
            <a:ext cx="374809" cy="161583"/>
          </a:xfrm>
          <a:prstGeom prst="rect">
            <a:avLst/>
          </a:prstGeom>
        </p:spPr>
        <p:txBody>
          <a:bodyPr vert="horz" wrap="square" lIns="0" tIns="0" rIns="0" bIns="0" rtlCol="0">
            <a:spAutoFit/>
          </a:bodyPr>
          <a:lstStyle/>
          <a:p>
            <a:pPr marL="9525"/>
            <a:r>
              <a:rPr sz="1050" spc="-4" dirty="0">
                <a:solidFill>
                  <a:prstClr val="black"/>
                </a:solidFill>
              </a:rPr>
              <a:t>LSTM</a:t>
            </a:r>
            <a:endParaRPr sz="1050">
              <a:solidFill>
                <a:prstClr val="black"/>
              </a:solidFill>
            </a:endParaRPr>
          </a:p>
        </p:txBody>
      </p:sp>
      <p:sp>
        <p:nvSpPr>
          <p:cNvPr id="51" name="object 51"/>
          <p:cNvSpPr/>
          <p:nvPr/>
        </p:nvSpPr>
        <p:spPr>
          <a:xfrm>
            <a:off x="1366687" y="2004347"/>
            <a:ext cx="514350" cy="561975"/>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2" name="object 52"/>
          <p:cNvSpPr txBox="1"/>
          <p:nvPr/>
        </p:nvSpPr>
        <p:spPr>
          <a:xfrm>
            <a:off x="1469853" y="2063343"/>
            <a:ext cx="308134" cy="161583"/>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53" name="object 53"/>
          <p:cNvSpPr/>
          <p:nvPr/>
        </p:nvSpPr>
        <p:spPr>
          <a:xfrm>
            <a:off x="2168360" y="2004347"/>
            <a:ext cx="514350" cy="561975"/>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4" name="object 54"/>
          <p:cNvSpPr txBox="1"/>
          <p:nvPr/>
        </p:nvSpPr>
        <p:spPr>
          <a:xfrm>
            <a:off x="2271528" y="2063343"/>
            <a:ext cx="308134" cy="161583"/>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55" name="object 55"/>
          <p:cNvSpPr/>
          <p:nvPr/>
        </p:nvSpPr>
        <p:spPr>
          <a:xfrm>
            <a:off x="2970034" y="2004347"/>
            <a:ext cx="514350" cy="561975"/>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6" name="object 56"/>
          <p:cNvSpPr txBox="1"/>
          <p:nvPr/>
        </p:nvSpPr>
        <p:spPr>
          <a:xfrm>
            <a:off x="3073199" y="2063343"/>
            <a:ext cx="308134" cy="161583"/>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57" name="object 57"/>
          <p:cNvSpPr/>
          <p:nvPr/>
        </p:nvSpPr>
        <p:spPr>
          <a:xfrm>
            <a:off x="3771707" y="2004347"/>
            <a:ext cx="514350" cy="561975"/>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58" name="object 58"/>
          <p:cNvSpPr txBox="1"/>
          <p:nvPr/>
        </p:nvSpPr>
        <p:spPr>
          <a:xfrm>
            <a:off x="3874876" y="2063343"/>
            <a:ext cx="308134" cy="161583"/>
          </a:xfrm>
          <a:prstGeom prst="rect">
            <a:avLst/>
          </a:prstGeom>
        </p:spPr>
        <p:txBody>
          <a:bodyPr vert="horz" wrap="square" lIns="0" tIns="0" rIns="0" bIns="0" rtlCol="0">
            <a:spAutoFit/>
          </a:bodyPr>
          <a:lstStyle/>
          <a:p>
            <a:pPr marL="9525"/>
            <a:r>
              <a:rPr sz="1050" spc="-4" dirty="0">
                <a:solidFill>
                  <a:prstClr val="black"/>
                </a:solidFill>
              </a:rPr>
              <a:t>CNN</a:t>
            </a:r>
            <a:endParaRPr sz="1050">
              <a:solidFill>
                <a:prstClr val="black"/>
              </a:solidFill>
            </a:endParaRPr>
          </a:p>
        </p:txBody>
      </p:sp>
      <p:sp>
        <p:nvSpPr>
          <p:cNvPr id="59" name="object 59"/>
          <p:cNvSpPr/>
          <p:nvPr/>
        </p:nvSpPr>
        <p:spPr>
          <a:xfrm>
            <a:off x="1312988" y="1394487"/>
            <a:ext cx="621505" cy="464342"/>
          </a:xfrm>
          <a:prstGeom prst="rect">
            <a:avLst/>
          </a:prstGeom>
          <a:blipFill>
            <a:blip r:embed="rId2" cstate="print"/>
            <a:stretch>
              <a:fillRect/>
            </a:stretch>
          </a:blipFill>
        </p:spPr>
        <p:txBody>
          <a:bodyPr wrap="square" lIns="0" tIns="0" rIns="0" bIns="0" rtlCol="0"/>
          <a:lstStyle/>
          <a:p>
            <a:endParaRPr sz="1050">
              <a:solidFill>
                <a:prstClr val="black"/>
              </a:solidFill>
              <a:latin typeface="Calibri"/>
            </a:endParaRPr>
          </a:p>
        </p:txBody>
      </p:sp>
      <p:sp>
        <p:nvSpPr>
          <p:cNvPr id="60" name="object 60"/>
          <p:cNvSpPr/>
          <p:nvPr/>
        </p:nvSpPr>
        <p:spPr>
          <a:xfrm>
            <a:off x="2916335" y="1394487"/>
            <a:ext cx="621505" cy="464342"/>
          </a:xfrm>
          <a:prstGeom prst="rect">
            <a:avLst/>
          </a:prstGeom>
          <a:blipFill>
            <a:blip r:embed="rId3" cstate="print"/>
            <a:stretch>
              <a:fillRect/>
            </a:stretch>
          </a:blipFill>
        </p:spPr>
        <p:txBody>
          <a:bodyPr wrap="square" lIns="0" tIns="0" rIns="0" bIns="0" rtlCol="0"/>
          <a:lstStyle/>
          <a:p>
            <a:endParaRPr sz="1050">
              <a:solidFill>
                <a:prstClr val="black"/>
              </a:solidFill>
              <a:latin typeface="Calibri"/>
            </a:endParaRPr>
          </a:p>
        </p:txBody>
      </p:sp>
      <p:sp>
        <p:nvSpPr>
          <p:cNvPr id="61" name="object 61"/>
          <p:cNvSpPr/>
          <p:nvPr/>
        </p:nvSpPr>
        <p:spPr>
          <a:xfrm>
            <a:off x="3718008" y="1394487"/>
            <a:ext cx="621505" cy="464342"/>
          </a:xfrm>
          <a:prstGeom prst="rect">
            <a:avLst/>
          </a:prstGeom>
          <a:blipFill>
            <a:blip r:embed="rId4" cstate="print"/>
            <a:stretch>
              <a:fillRect/>
            </a:stretch>
          </a:blipFill>
        </p:spPr>
        <p:txBody>
          <a:bodyPr wrap="square" lIns="0" tIns="0" rIns="0" bIns="0" rtlCol="0"/>
          <a:lstStyle/>
          <a:p>
            <a:endParaRPr sz="1050">
              <a:solidFill>
                <a:prstClr val="black"/>
              </a:solidFill>
              <a:latin typeface="Calibri"/>
            </a:endParaRPr>
          </a:p>
        </p:txBody>
      </p:sp>
      <p:sp>
        <p:nvSpPr>
          <p:cNvPr id="62" name="object 62"/>
          <p:cNvSpPr/>
          <p:nvPr/>
        </p:nvSpPr>
        <p:spPr>
          <a:xfrm>
            <a:off x="2114661" y="1394487"/>
            <a:ext cx="621505" cy="464342"/>
          </a:xfrm>
          <a:prstGeom prst="rect">
            <a:avLst/>
          </a:prstGeom>
          <a:blipFill>
            <a:blip r:embed="rId5" cstate="print"/>
            <a:stretch>
              <a:fillRect/>
            </a:stretch>
          </a:blipFill>
        </p:spPr>
        <p:txBody>
          <a:bodyPr wrap="square" lIns="0" tIns="0" rIns="0" bIns="0" rtlCol="0"/>
          <a:lstStyle/>
          <a:p>
            <a:endParaRPr sz="1050">
              <a:solidFill>
                <a:prstClr val="black"/>
              </a:solidFill>
              <a:latin typeface="Calibri"/>
            </a:endParaRPr>
          </a:p>
        </p:txBody>
      </p:sp>
      <p:sp>
        <p:nvSpPr>
          <p:cNvPr id="63" name="object 63"/>
          <p:cNvSpPr txBox="1"/>
          <p:nvPr/>
        </p:nvSpPr>
        <p:spPr>
          <a:xfrm>
            <a:off x="4772797" y="3978257"/>
            <a:ext cx="115729" cy="161583"/>
          </a:xfrm>
          <a:prstGeom prst="rect">
            <a:avLst/>
          </a:prstGeom>
        </p:spPr>
        <p:txBody>
          <a:bodyPr vert="horz" wrap="square" lIns="0" tIns="0" rIns="0" bIns="0" rtlCol="0">
            <a:spAutoFit/>
          </a:bodyPr>
          <a:lstStyle/>
          <a:p>
            <a:pPr marL="9525"/>
            <a:r>
              <a:rPr sz="1050" b="1" spc="-4" dirty="0">
                <a:solidFill>
                  <a:prstClr val="black"/>
                </a:solidFill>
              </a:rPr>
              <a:t>A</a:t>
            </a:r>
            <a:endParaRPr sz="1050">
              <a:solidFill>
                <a:prstClr val="black"/>
              </a:solidFill>
            </a:endParaRPr>
          </a:p>
        </p:txBody>
      </p:sp>
      <p:sp>
        <p:nvSpPr>
          <p:cNvPr id="64" name="object 64"/>
          <p:cNvSpPr txBox="1"/>
          <p:nvPr/>
        </p:nvSpPr>
        <p:spPr>
          <a:xfrm>
            <a:off x="5485566" y="3978257"/>
            <a:ext cx="293370" cy="161583"/>
          </a:xfrm>
          <a:prstGeom prst="rect">
            <a:avLst/>
          </a:prstGeom>
        </p:spPr>
        <p:txBody>
          <a:bodyPr vert="horz" wrap="square" lIns="0" tIns="0" rIns="0" bIns="0" rtlCol="0">
            <a:spAutoFit/>
          </a:bodyPr>
          <a:lstStyle/>
          <a:p>
            <a:pPr marL="9525"/>
            <a:r>
              <a:rPr sz="1050" b="1" spc="-4" dirty="0">
                <a:solidFill>
                  <a:prstClr val="black"/>
                </a:solidFill>
              </a:rPr>
              <a:t>man</a:t>
            </a:r>
            <a:endParaRPr sz="1050">
              <a:solidFill>
                <a:prstClr val="black"/>
              </a:solidFill>
            </a:endParaRPr>
          </a:p>
        </p:txBody>
      </p:sp>
      <p:sp>
        <p:nvSpPr>
          <p:cNvPr id="65" name="object 65"/>
          <p:cNvSpPr txBox="1"/>
          <p:nvPr/>
        </p:nvSpPr>
        <p:spPr>
          <a:xfrm>
            <a:off x="6368691" y="3978257"/>
            <a:ext cx="130493" cy="161583"/>
          </a:xfrm>
          <a:prstGeom prst="rect">
            <a:avLst/>
          </a:prstGeom>
        </p:spPr>
        <p:txBody>
          <a:bodyPr vert="horz" wrap="square" lIns="0" tIns="0" rIns="0" bIns="0" rtlCol="0">
            <a:spAutoFit/>
          </a:bodyPr>
          <a:lstStyle/>
          <a:p>
            <a:pPr marL="9525"/>
            <a:r>
              <a:rPr sz="1050" b="1" spc="-4" dirty="0">
                <a:solidFill>
                  <a:prstClr val="black"/>
                </a:solidFill>
              </a:rPr>
              <a:t>is</a:t>
            </a:r>
            <a:endParaRPr sz="1050">
              <a:solidFill>
                <a:prstClr val="black"/>
              </a:solidFill>
            </a:endParaRPr>
          </a:p>
        </p:txBody>
      </p:sp>
      <p:sp>
        <p:nvSpPr>
          <p:cNvPr id="66" name="object 66"/>
          <p:cNvSpPr txBox="1"/>
          <p:nvPr/>
        </p:nvSpPr>
        <p:spPr>
          <a:xfrm>
            <a:off x="7670787" y="3133875"/>
            <a:ext cx="130016" cy="161583"/>
          </a:xfrm>
          <a:prstGeom prst="rect">
            <a:avLst/>
          </a:prstGeom>
        </p:spPr>
        <p:txBody>
          <a:bodyPr vert="horz" wrap="square" lIns="0" tIns="0" rIns="0" bIns="0" rtlCol="0">
            <a:spAutoFit/>
          </a:bodyPr>
          <a:lstStyle/>
          <a:p>
            <a:pPr marL="9525"/>
            <a:r>
              <a:rPr sz="1050" b="1" spc="-4" dirty="0">
                <a:solidFill>
                  <a:prstClr val="black"/>
                </a:solidFill>
              </a:rPr>
              <a:t>...</a:t>
            </a:r>
            <a:endParaRPr sz="1050">
              <a:solidFill>
                <a:prstClr val="black"/>
              </a:solidFill>
            </a:endParaRPr>
          </a:p>
        </p:txBody>
      </p:sp>
      <p:sp>
        <p:nvSpPr>
          <p:cNvPr id="67" name="object 67"/>
          <p:cNvSpPr/>
          <p:nvPr/>
        </p:nvSpPr>
        <p:spPr>
          <a:xfrm>
            <a:off x="1623740" y="1858829"/>
            <a:ext cx="0" cy="10287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68" name="object 68"/>
          <p:cNvSpPr/>
          <p:nvPr/>
        </p:nvSpPr>
        <p:spPr>
          <a:xfrm>
            <a:off x="1611940" y="1961542"/>
            <a:ext cx="23813" cy="32861"/>
          </a:xfrm>
          <a:custGeom>
            <a:avLst/>
            <a:gdLst/>
            <a:ahLst/>
            <a:cxnLst/>
            <a:rect l="l" t="t" r="r" b="b"/>
            <a:pathLst>
              <a:path w="31750" h="43815">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69" name="object 69"/>
          <p:cNvSpPr/>
          <p:nvPr/>
        </p:nvSpPr>
        <p:spPr>
          <a:xfrm>
            <a:off x="1623749" y="2565966"/>
            <a:ext cx="0" cy="178594"/>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0" name="object 70"/>
          <p:cNvSpPr/>
          <p:nvPr/>
        </p:nvSpPr>
        <p:spPr>
          <a:xfrm>
            <a:off x="1611949" y="2744503"/>
            <a:ext cx="23813" cy="32861"/>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1" name="object 71"/>
          <p:cNvSpPr/>
          <p:nvPr/>
        </p:nvSpPr>
        <p:spPr>
          <a:xfrm>
            <a:off x="1623749"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2" name="object 72"/>
          <p:cNvSpPr/>
          <p:nvPr/>
        </p:nvSpPr>
        <p:spPr>
          <a:xfrm>
            <a:off x="1611949" y="3360851"/>
            <a:ext cx="23813" cy="32861"/>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3" name="object 73"/>
          <p:cNvSpPr/>
          <p:nvPr/>
        </p:nvSpPr>
        <p:spPr>
          <a:xfrm>
            <a:off x="2425422" y="2565966"/>
            <a:ext cx="0" cy="178594"/>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4" name="object 74"/>
          <p:cNvSpPr/>
          <p:nvPr/>
        </p:nvSpPr>
        <p:spPr>
          <a:xfrm>
            <a:off x="2413623" y="2744503"/>
            <a:ext cx="23813" cy="32861"/>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5" name="object 75"/>
          <p:cNvSpPr/>
          <p:nvPr/>
        </p:nvSpPr>
        <p:spPr>
          <a:xfrm>
            <a:off x="2425394" y="1858829"/>
            <a:ext cx="0" cy="10287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6" name="object 76"/>
          <p:cNvSpPr/>
          <p:nvPr/>
        </p:nvSpPr>
        <p:spPr>
          <a:xfrm>
            <a:off x="2413594" y="1961542"/>
            <a:ext cx="23813" cy="32861"/>
          </a:xfrm>
          <a:custGeom>
            <a:avLst/>
            <a:gdLst/>
            <a:ahLst/>
            <a:cxnLst/>
            <a:rect l="l" t="t" r="r" b="b"/>
            <a:pathLst>
              <a:path w="31750" h="43815">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7" name="object 77"/>
          <p:cNvSpPr/>
          <p:nvPr/>
        </p:nvSpPr>
        <p:spPr>
          <a:xfrm>
            <a:off x="3227096" y="1858829"/>
            <a:ext cx="0" cy="10287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8" name="object 78"/>
          <p:cNvSpPr/>
          <p:nvPr/>
        </p:nvSpPr>
        <p:spPr>
          <a:xfrm>
            <a:off x="3215283" y="1961542"/>
            <a:ext cx="23813" cy="32861"/>
          </a:xfrm>
          <a:custGeom>
            <a:avLst/>
            <a:gdLst/>
            <a:ahLst/>
            <a:cxnLst/>
            <a:rect l="l" t="t" r="r" b="b"/>
            <a:pathLst>
              <a:path w="31750" h="43815">
                <a:moveTo>
                  <a:pt x="0" y="0"/>
                </a:moveTo>
                <a:lnTo>
                  <a:pt x="15749" y="43224"/>
                </a:lnTo>
                <a:lnTo>
                  <a:pt x="3147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79" name="object 79"/>
          <p:cNvSpPr/>
          <p:nvPr/>
        </p:nvSpPr>
        <p:spPr>
          <a:xfrm>
            <a:off x="3227096" y="2565966"/>
            <a:ext cx="0" cy="178594"/>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0" name="object 80"/>
          <p:cNvSpPr/>
          <p:nvPr/>
        </p:nvSpPr>
        <p:spPr>
          <a:xfrm>
            <a:off x="3215302" y="2744503"/>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1" name="object 81"/>
          <p:cNvSpPr/>
          <p:nvPr/>
        </p:nvSpPr>
        <p:spPr>
          <a:xfrm>
            <a:off x="4028769" y="1858829"/>
            <a:ext cx="0" cy="10287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2" name="object 82"/>
          <p:cNvSpPr/>
          <p:nvPr/>
        </p:nvSpPr>
        <p:spPr>
          <a:xfrm>
            <a:off x="4016956" y="1961542"/>
            <a:ext cx="23813" cy="32861"/>
          </a:xfrm>
          <a:custGeom>
            <a:avLst/>
            <a:gdLst/>
            <a:ahLst/>
            <a:cxnLst/>
            <a:rect l="l" t="t" r="r" b="b"/>
            <a:pathLst>
              <a:path w="31750" h="43815">
                <a:moveTo>
                  <a:pt x="0" y="0"/>
                </a:moveTo>
                <a:lnTo>
                  <a:pt x="15749" y="43224"/>
                </a:lnTo>
                <a:lnTo>
                  <a:pt x="3147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3" name="object 83"/>
          <p:cNvSpPr/>
          <p:nvPr/>
        </p:nvSpPr>
        <p:spPr>
          <a:xfrm>
            <a:off x="4028769" y="2565966"/>
            <a:ext cx="0" cy="178594"/>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4" name="object 84"/>
          <p:cNvSpPr/>
          <p:nvPr/>
        </p:nvSpPr>
        <p:spPr>
          <a:xfrm>
            <a:off x="4016975" y="2744503"/>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5" name="object 85"/>
          <p:cNvSpPr/>
          <p:nvPr/>
        </p:nvSpPr>
        <p:spPr>
          <a:xfrm>
            <a:off x="2425422"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6" name="object 86"/>
          <p:cNvSpPr/>
          <p:nvPr/>
        </p:nvSpPr>
        <p:spPr>
          <a:xfrm>
            <a:off x="2413623" y="3360851"/>
            <a:ext cx="23813" cy="32861"/>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7" name="object 87"/>
          <p:cNvSpPr/>
          <p:nvPr/>
        </p:nvSpPr>
        <p:spPr>
          <a:xfrm>
            <a:off x="3227096"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8" name="object 88"/>
          <p:cNvSpPr/>
          <p:nvPr/>
        </p:nvSpPr>
        <p:spPr>
          <a:xfrm>
            <a:off x="3215302"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89" name="object 89"/>
          <p:cNvSpPr/>
          <p:nvPr/>
        </p:nvSpPr>
        <p:spPr>
          <a:xfrm>
            <a:off x="4028769"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0" name="object 90"/>
          <p:cNvSpPr/>
          <p:nvPr/>
        </p:nvSpPr>
        <p:spPr>
          <a:xfrm>
            <a:off x="4016975"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1" name="object 91"/>
          <p:cNvSpPr/>
          <p:nvPr/>
        </p:nvSpPr>
        <p:spPr>
          <a:xfrm>
            <a:off x="1880810" y="2910064"/>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2" name="object 92"/>
          <p:cNvSpPr/>
          <p:nvPr/>
        </p:nvSpPr>
        <p:spPr>
          <a:xfrm>
            <a:off x="2125499" y="2898264"/>
            <a:ext cx="32861" cy="23813"/>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3" name="object 93"/>
          <p:cNvSpPr/>
          <p:nvPr/>
        </p:nvSpPr>
        <p:spPr>
          <a:xfrm>
            <a:off x="2682484" y="2910064"/>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4" name="object 94"/>
          <p:cNvSpPr/>
          <p:nvPr/>
        </p:nvSpPr>
        <p:spPr>
          <a:xfrm>
            <a:off x="2927173" y="2898264"/>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5" name="object 95"/>
          <p:cNvSpPr/>
          <p:nvPr/>
        </p:nvSpPr>
        <p:spPr>
          <a:xfrm>
            <a:off x="3484157" y="2910064"/>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6" name="object 96"/>
          <p:cNvSpPr/>
          <p:nvPr/>
        </p:nvSpPr>
        <p:spPr>
          <a:xfrm>
            <a:off x="3728846" y="2898264"/>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7" name="object 97"/>
          <p:cNvSpPr/>
          <p:nvPr/>
        </p:nvSpPr>
        <p:spPr>
          <a:xfrm>
            <a:off x="1880810" y="3526262"/>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8" name="object 98"/>
          <p:cNvSpPr/>
          <p:nvPr/>
        </p:nvSpPr>
        <p:spPr>
          <a:xfrm>
            <a:off x="2125499" y="3514450"/>
            <a:ext cx="32861" cy="23813"/>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99" name="object 99"/>
          <p:cNvSpPr/>
          <p:nvPr/>
        </p:nvSpPr>
        <p:spPr>
          <a:xfrm>
            <a:off x="2682484" y="3526262"/>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0" name="object 100"/>
          <p:cNvSpPr/>
          <p:nvPr/>
        </p:nvSpPr>
        <p:spPr>
          <a:xfrm>
            <a:off x="2927173" y="3514450"/>
            <a:ext cx="32861" cy="23813"/>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1" name="object 101"/>
          <p:cNvSpPr/>
          <p:nvPr/>
        </p:nvSpPr>
        <p:spPr>
          <a:xfrm>
            <a:off x="3484157" y="3526262"/>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2" name="object 102"/>
          <p:cNvSpPr/>
          <p:nvPr/>
        </p:nvSpPr>
        <p:spPr>
          <a:xfrm>
            <a:off x="3728846" y="3514450"/>
            <a:ext cx="32861" cy="23813"/>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3" name="object 103"/>
          <p:cNvSpPr/>
          <p:nvPr/>
        </p:nvSpPr>
        <p:spPr>
          <a:xfrm>
            <a:off x="4285831" y="3526262"/>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4" name="object 104"/>
          <p:cNvSpPr/>
          <p:nvPr/>
        </p:nvSpPr>
        <p:spPr>
          <a:xfrm>
            <a:off x="4530519" y="3514450"/>
            <a:ext cx="32861" cy="23813"/>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5" name="object 105"/>
          <p:cNvSpPr/>
          <p:nvPr/>
        </p:nvSpPr>
        <p:spPr>
          <a:xfrm>
            <a:off x="4285831" y="2910064"/>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6" name="object 106"/>
          <p:cNvSpPr/>
          <p:nvPr/>
        </p:nvSpPr>
        <p:spPr>
          <a:xfrm>
            <a:off x="4530519" y="2898264"/>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7" name="object 107"/>
          <p:cNvSpPr/>
          <p:nvPr/>
        </p:nvSpPr>
        <p:spPr>
          <a:xfrm>
            <a:off x="4830443"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8" name="object 108"/>
          <p:cNvSpPr/>
          <p:nvPr/>
        </p:nvSpPr>
        <p:spPr>
          <a:xfrm>
            <a:off x="4818649"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09" name="object 109"/>
          <p:cNvSpPr/>
          <p:nvPr/>
        </p:nvSpPr>
        <p:spPr>
          <a:xfrm>
            <a:off x="5632115"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0" name="object 110"/>
          <p:cNvSpPr/>
          <p:nvPr/>
        </p:nvSpPr>
        <p:spPr>
          <a:xfrm>
            <a:off x="5620322"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1" name="object 111"/>
          <p:cNvSpPr/>
          <p:nvPr/>
        </p:nvSpPr>
        <p:spPr>
          <a:xfrm>
            <a:off x="5087504" y="2910064"/>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2" name="object 112"/>
          <p:cNvSpPr/>
          <p:nvPr/>
        </p:nvSpPr>
        <p:spPr>
          <a:xfrm>
            <a:off x="5332192" y="2898264"/>
            <a:ext cx="32861" cy="23813"/>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3" name="object 113"/>
          <p:cNvSpPr/>
          <p:nvPr/>
        </p:nvSpPr>
        <p:spPr>
          <a:xfrm>
            <a:off x="5087504" y="3526262"/>
            <a:ext cx="244793"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4" name="object 114"/>
          <p:cNvSpPr/>
          <p:nvPr/>
        </p:nvSpPr>
        <p:spPr>
          <a:xfrm>
            <a:off x="5332192" y="3514450"/>
            <a:ext cx="32861" cy="23813"/>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5" name="object 115"/>
          <p:cNvSpPr/>
          <p:nvPr/>
        </p:nvSpPr>
        <p:spPr>
          <a:xfrm>
            <a:off x="5889178" y="2910064"/>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6" name="object 116"/>
          <p:cNvSpPr/>
          <p:nvPr/>
        </p:nvSpPr>
        <p:spPr>
          <a:xfrm>
            <a:off x="6133866" y="2898264"/>
            <a:ext cx="32861" cy="23813"/>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7" name="object 117"/>
          <p:cNvSpPr/>
          <p:nvPr/>
        </p:nvSpPr>
        <p:spPr>
          <a:xfrm>
            <a:off x="5889178" y="3526262"/>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8" name="object 118"/>
          <p:cNvSpPr/>
          <p:nvPr/>
        </p:nvSpPr>
        <p:spPr>
          <a:xfrm>
            <a:off x="6133866" y="3514450"/>
            <a:ext cx="32861" cy="23813"/>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19" name="object 119"/>
          <p:cNvSpPr/>
          <p:nvPr/>
        </p:nvSpPr>
        <p:spPr>
          <a:xfrm>
            <a:off x="6690851" y="2910064"/>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0" name="object 120"/>
          <p:cNvSpPr/>
          <p:nvPr/>
        </p:nvSpPr>
        <p:spPr>
          <a:xfrm>
            <a:off x="6935539" y="2898264"/>
            <a:ext cx="32861" cy="23813"/>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1" name="object 121"/>
          <p:cNvSpPr/>
          <p:nvPr/>
        </p:nvSpPr>
        <p:spPr>
          <a:xfrm>
            <a:off x="6690851" y="3526262"/>
            <a:ext cx="244793"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2" name="object 122"/>
          <p:cNvSpPr/>
          <p:nvPr/>
        </p:nvSpPr>
        <p:spPr>
          <a:xfrm>
            <a:off x="6935539" y="3514450"/>
            <a:ext cx="32861" cy="23813"/>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3" name="object 123"/>
          <p:cNvSpPr/>
          <p:nvPr/>
        </p:nvSpPr>
        <p:spPr>
          <a:xfrm>
            <a:off x="7235463"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4" name="object 124"/>
          <p:cNvSpPr/>
          <p:nvPr/>
        </p:nvSpPr>
        <p:spPr>
          <a:xfrm>
            <a:off x="7223668"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5" name="object 125"/>
          <p:cNvSpPr/>
          <p:nvPr/>
        </p:nvSpPr>
        <p:spPr>
          <a:xfrm>
            <a:off x="6433789" y="3032688"/>
            <a:ext cx="0" cy="328613"/>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6" name="object 126"/>
          <p:cNvSpPr/>
          <p:nvPr/>
        </p:nvSpPr>
        <p:spPr>
          <a:xfrm>
            <a:off x="6421996" y="3360851"/>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7" name="object 127"/>
          <p:cNvSpPr/>
          <p:nvPr/>
        </p:nvSpPr>
        <p:spPr>
          <a:xfrm>
            <a:off x="4830443" y="3648868"/>
            <a:ext cx="0" cy="227648"/>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8" name="object 128"/>
          <p:cNvSpPr/>
          <p:nvPr/>
        </p:nvSpPr>
        <p:spPr>
          <a:xfrm>
            <a:off x="4818649" y="3876475"/>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29" name="object 129"/>
          <p:cNvSpPr/>
          <p:nvPr/>
        </p:nvSpPr>
        <p:spPr>
          <a:xfrm>
            <a:off x="5632115" y="3648868"/>
            <a:ext cx="0" cy="227648"/>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0" name="object 130"/>
          <p:cNvSpPr/>
          <p:nvPr/>
        </p:nvSpPr>
        <p:spPr>
          <a:xfrm>
            <a:off x="5620322" y="3876475"/>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1" name="object 131"/>
          <p:cNvSpPr/>
          <p:nvPr/>
        </p:nvSpPr>
        <p:spPr>
          <a:xfrm>
            <a:off x="6433789" y="3648868"/>
            <a:ext cx="0" cy="227648"/>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2" name="object 132"/>
          <p:cNvSpPr/>
          <p:nvPr/>
        </p:nvSpPr>
        <p:spPr>
          <a:xfrm>
            <a:off x="6421996" y="3876475"/>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3" name="object 133"/>
          <p:cNvSpPr/>
          <p:nvPr/>
        </p:nvSpPr>
        <p:spPr>
          <a:xfrm>
            <a:off x="7235463" y="3648868"/>
            <a:ext cx="0" cy="227648"/>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4" name="object 134"/>
          <p:cNvSpPr/>
          <p:nvPr/>
        </p:nvSpPr>
        <p:spPr>
          <a:xfrm>
            <a:off x="7223668" y="3876475"/>
            <a:ext cx="23813" cy="32861"/>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35" name="object 135"/>
          <p:cNvSpPr txBox="1"/>
          <p:nvPr/>
        </p:nvSpPr>
        <p:spPr>
          <a:xfrm>
            <a:off x="7011188" y="3978257"/>
            <a:ext cx="789623" cy="161583"/>
          </a:xfrm>
          <a:prstGeom prst="rect">
            <a:avLst/>
          </a:prstGeom>
        </p:spPr>
        <p:txBody>
          <a:bodyPr vert="horz" wrap="square" lIns="0" tIns="0" rIns="0" bIns="0" rtlCol="0">
            <a:spAutoFit/>
          </a:bodyPr>
          <a:lstStyle/>
          <a:p>
            <a:pPr marL="9525">
              <a:tabLst>
                <a:tab pos="668655" algn="l"/>
              </a:tabLst>
            </a:pPr>
            <a:r>
              <a:rPr sz="1050" b="1" spc="-4" dirty="0">
                <a:solidFill>
                  <a:prstClr val="black"/>
                </a:solidFill>
              </a:rPr>
              <a:t>talking	...</a:t>
            </a:r>
            <a:endParaRPr sz="1050">
              <a:solidFill>
                <a:prstClr val="black"/>
              </a:solidFill>
            </a:endParaRPr>
          </a:p>
        </p:txBody>
      </p:sp>
      <p:sp>
        <p:nvSpPr>
          <p:cNvPr id="136" name="object 136"/>
          <p:cNvSpPr/>
          <p:nvPr/>
        </p:nvSpPr>
        <p:spPr>
          <a:xfrm>
            <a:off x="1348238" y="3859338"/>
            <a:ext cx="2956084" cy="198596"/>
          </a:xfrm>
          <a:custGeom>
            <a:avLst/>
            <a:gdLst/>
            <a:ahLst/>
            <a:cxnLst/>
            <a:rect l="l" t="t" r="r" b="b"/>
            <a:pathLst>
              <a:path w="3941445" h="264795">
                <a:moveTo>
                  <a:pt x="3941392" y="0"/>
                </a:moveTo>
                <a:lnTo>
                  <a:pt x="3939662" y="51434"/>
                </a:lnTo>
                <a:lnTo>
                  <a:pt x="3934945" y="93440"/>
                </a:lnTo>
                <a:lnTo>
                  <a:pt x="3927944" y="121763"/>
                </a:lnTo>
                <a:lnTo>
                  <a:pt x="3919367" y="132149"/>
                </a:lnTo>
                <a:lnTo>
                  <a:pt x="2001745" y="132149"/>
                </a:lnTo>
                <a:lnTo>
                  <a:pt x="1993172" y="142536"/>
                </a:lnTo>
                <a:lnTo>
                  <a:pt x="1986171" y="170859"/>
                </a:lnTo>
                <a:lnTo>
                  <a:pt x="1981451" y="212864"/>
                </a:lnTo>
                <a:lnTo>
                  <a:pt x="1979721" y="264299"/>
                </a:lnTo>
                <a:lnTo>
                  <a:pt x="1977990" y="212864"/>
                </a:lnTo>
                <a:lnTo>
                  <a:pt x="1973270" y="170859"/>
                </a:lnTo>
                <a:lnTo>
                  <a:pt x="1966270" y="142536"/>
                </a:lnTo>
                <a:lnTo>
                  <a:pt x="1957698" y="132149"/>
                </a:lnTo>
                <a:lnTo>
                  <a:pt x="22024" y="132149"/>
                </a:lnTo>
                <a:lnTo>
                  <a:pt x="13451" y="121763"/>
                </a:lnTo>
                <a:lnTo>
                  <a:pt x="6450" y="93440"/>
                </a:lnTo>
                <a:lnTo>
                  <a:pt x="1730" y="51434"/>
                </a:lnTo>
                <a:lnTo>
                  <a:pt x="0" y="0"/>
                </a:lnTo>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137" name="object 137"/>
          <p:cNvSpPr txBox="1"/>
          <p:nvPr/>
        </p:nvSpPr>
        <p:spPr>
          <a:xfrm>
            <a:off x="2379556" y="4053709"/>
            <a:ext cx="938213" cy="161583"/>
          </a:xfrm>
          <a:prstGeom prst="rect">
            <a:avLst/>
          </a:prstGeom>
        </p:spPr>
        <p:txBody>
          <a:bodyPr vert="horz" wrap="square" lIns="0" tIns="0" rIns="0" bIns="0" rtlCol="0">
            <a:spAutoFit/>
          </a:bodyPr>
          <a:lstStyle/>
          <a:p>
            <a:pPr marL="9525"/>
            <a:r>
              <a:rPr sz="1050" spc="-4" dirty="0">
                <a:solidFill>
                  <a:srgbClr val="0000FF"/>
                </a:solidFill>
              </a:rPr>
              <a:t>Encoding</a:t>
            </a:r>
            <a:r>
              <a:rPr sz="1050" spc="-34" dirty="0">
                <a:solidFill>
                  <a:srgbClr val="0000FF"/>
                </a:solidFill>
              </a:rPr>
              <a:t> </a:t>
            </a:r>
            <a:r>
              <a:rPr sz="1050" spc="-4" dirty="0">
                <a:solidFill>
                  <a:srgbClr val="0000FF"/>
                </a:solidFill>
              </a:rPr>
              <a:t>stage</a:t>
            </a:r>
            <a:endParaRPr sz="1050">
              <a:solidFill>
                <a:prstClr val="black"/>
              </a:solidFill>
            </a:endParaRPr>
          </a:p>
        </p:txBody>
      </p:sp>
      <p:sp>
        <p:nvSpPr>
          <p:cNvPr id="138" name="object 138"/>
          <p:cNvSpPr/>
          <p:nvPr/>
        </p:nvSpPr>
        <p:spPr>
          <a:xfrm>
            <a:off x="4701294" y="4164512"/>
            <a:ext cx="2956084" cy="198596"/>
          </a:xfrm>
          <a:custGeom>
            <a:avLst/>
            <a:gdLst/>
            <a:ahLst/>
            <a:cxnLst/>
            <a:rect l="l" t="t" r="r" b="b"/>
            <a:pathLst>
              <a:path w="3941445" h="264795">
                <a:moveTo>
                  <a:pt x="3941392" y="0"/>
                </a:moveTo>
                <a:lnTo>
                  <a:pt x="3939662" y="51434"/>
                </a:lnTo>
                <a:lnTo>
                  <a:pt x="3934945" y="93440"/>
                </a:lnTo>
                <a:lnTo>
                  <a:pt x="3927944" y="121763"/>
                </a:lnTo>
                <a:lnTo>
                  <a:pt x="3919367" y="132149"/>
                </a:lnTo>
                <a:lnTo>
                  <a:pt x="2001745" y="132149"/>
                </a:lnTo>
                <a:lnTo>
                  <a:pt x="1993168" y="142536"/>
                </a:lnTo>
                <a:lnTo>
                  <a:pt x="1986167" y="170859"/>
                </a:lnTo>
                <a:lnTo>
                  <a:pt x="1981450" y="212864"/>
                </a:lnTo>
                <a:lnTo>
                  <a:pt x="1979721" y="264299"/>
                </a:lnTo>
                <a:lnTo>
                  <a:pt x="1977991" y="212864"/>
                </a:lnTo>
                <a:lnTo>
                  <a:pt x="1973274" y="170859"/>
                </a:lnTo>
                <a:lnTo>
                  <a:pt x="1966273" y="142536"/>
                </a:lnTo>
                <a:lnTo>
                  <a:pt x="1957696" y="132149"/>
                </a:lnTo>
                <a:lnTo>
                  <a:pt x="22024" y="132149"/>
                </a:lnTo>
                <a:lnTo>
                  <a:pt x="13447" y="121763"/>
                </a:lnTo>
                <a:lnTo>
                  <a:pt x="6446" y="93440"/>
                </a:lnTo>
                <a:lnTo>
                  <a:pt x="1729" y="51434"/>
                </a:lnTo>
                <a:lnTo>
                  <a:pt x="0" y="0"/>
                </a:lnTo>
              </a:path>
            </a:pathLst>
          </a:custGeom>
          <a:ln w="19049">
            <a:solidFill>
              <a:srgbClr val="0000FF"/>
            </a:solidFill>
          </a:ln>
        </p:spPr>
        <p:txBody>
          <a:bodyPr wrap="square" lIns="0" tIns="0" rIns="0" bIns="0" rtlCol="0"/>
          <a:lstStyle/>
          <a:p>
            <a:endParaRPr sz="1050">
              <a:solidFill>
                <a:prstClr val="black"/>
              </a:solidFill>
              <a:latin typeface="Calibri"/>
            </a:endParaRPr>
          </a:p>
        </p:txBody>
      </p:sp>
      <p:sp>
        <p:nvSpPr>
          <p:cNvPr id="139" name="object 139"/>
          <p:cNvSpPr txBox="1"/>
          <p:nvPr/>
        </p:nvSpPr>
        <p:spPr>
          <a:xfrm>
            <a:off x="5698588" y="4421698"/>
            <a:ext cx="945356" cy="161583"/>
          </a:xfrm>
          <a:prstGeom prst="rect">
            <a:avLst/>
          </a:prstGeom>
        </p:spPr>
        <p:txBody>
          <a:bodyPr vert="horz" wrap="square" lIns="0" tIns="0" rIns="0" bIns="0" rtlCol="0">
            <a:spAutoFit/>
          </a:bodyPr>
          <a:lstStyle/>
          <a:p>
            <a:pPr marL="9525"/>
            <a:r>
              <a:rPr sz="1050" spc="-4" dirty="0">
                <a:solidFill>
                  <a:srgbClr val="0000FF"/>
                </a:solidFill>
              </a:rPr>
              <a:t>Decoding</a:t>
            </a:r>
            <a:r>
              <a:rPr sz="1050" spc="-34" dirty="0">
                <a:solidFill>
                  <a:srgbClr val="0000FF"/>
                </a:solidFill>
              </a:rPr>
              <a:t> </a:t>
            </a:r>
            <a:r>
              <a:rPr sz="1050" spc="-4" dirty="0">
                <a:solidFill>
                  <a:srgbClr val="0000FF"/>
                </a:solidFill>
              </a:rPr>
              <a:t>stage</a:t>
            </a:r>
            <a:endParaRPr sz="1050">
              <a:solidFill>
                <a:prstClr val="black"/>
              </a:solidFill>
            </a:endParaRPr>
          </a:p>
        </p:txBody>
      </p:sp>
      <p:sp>
        <p:nvSpPr>
          <p:cNvPr id="140" name="object 140"/>
          <p:cNvSpPr txBox="1"/>
          <p:nvPr/>
        </p:nvSpPr>
        <p:spPr>
          <a:xfrm>
            <a:off x="4709807" y="2322838"/>
            <a:ext cx="2225732" cy="161583"/>
          </a:xfrm>
          <a:prstGeom prst="rect">
            <a:avLst/>
          </a:prstGeom>
        </p:spPr>
        <p:txBody>
          <a:bodyPr vert="horz" wrap="square" lIns="0" tIns="0" rIns="0" bIns="0" rtlCol="0">
            <a:spAutoFit/>
          </a:bodyPr>
          <a:lstStyle/>
          <a:p>
            <a:pPr marL="9525"/>
            <a:r>
              <a:rPr sz="1050" spc="-158" dirty="0">
                <a:solidFill>
                  <a:prstClr val="black"/>
                </a:solidFill>
              </a:rPr>
              <a:t>Now </a:t>
            </a:r>
            <a:r>
              <a:rPr lang="en-US" sz="1050" spc="-158" dirty="0">
                <a:solidFill>
                  <a:prstClr val="black"/>
                </a:solidFill>
              </a:rPr>
              <a:t> </a:t>
            </a:r>
            <a:r>
              <a:rPr sz="1050" spc="-105" dirty="0">
                <a:solidFill>
                  <a:prstClr val="black"/>
                </a:solidFill>
              </a:rPr>
              <a:t>decode </a:t>
            </a:r>
            <a:r>
              <a:rPr sz="1050" spc="60" dirty="0">
                <a:solidFill>
                  <a:prstClr val="black"/>
                </a:solidFill>
              </a:rPr>
              <a:t>it </a:t>
            </a:r>
            <a:r>
              <a:rPr sz="1050" spc="-23" dirty="0">
                <a:solidFill>
                  <a:prstClr val="black"/>
                </a:solidFill>
              </a:rPr>
              <a:t>to</a:t>
            </a:r>
            <a:r>
              <a:rPr sz="1050" spc="-210" dirty="0">
                <a:solidFill>
                  <a:prstClr val="black"/>
                </a:solidFill>
              </a:rPr>
              <a:t> </a:t>
            </a:r>
            <a:r>
              <a:rPr sz="1050" spc="-124" dirty="0">
                <a:solidFill>
                  <a:prstClr val="black"/>
                </a:solidFill>
              </a:rPr>
              <a:t>a </a:t>
            </a:r>
            <a:r>
              <a:rPr sz="1050" spc="-98" dirty="0">
                <a:solidFill>
                  <a:prstClr val="black"/>
                </a:solidFill>
              </a:rPr>
              <a:t>sentence!</a:t>
            </a:r>
            <a:endParaRPr sz="1050" dirty="0">
              <a:solidFill>
                <a:prstClr val="black"/>
              </a:solidFill>
            </a:endParaRPr>
          </a:p>
        </p:txBody>
      </p:sp>
      <p:sp>
        <p:nvSpPr>
          <p:cNvPr id="141" name="object 141"/>
          <p:cNvSpPr/>
          <p:nvPr/>
        </p:nvSpPr>
        <p:spPr>
          <a:xfrm>
            <a:off x="4836517" y="3244114"/>
            <a:ext cx="789623" cy="729139"/>
          </a:xfrm>
          <a:custGeom>
            <a:avLst/>
            <a:gdLst/>
            <a:ahLst/>
            <a:cxnLst/>
            <a:rect l="l" t="t" r="r" b="b"/>
            <a:pathLst>
              <a:path w="1052829" h="972185">
                <a:moveTo>
                  <a:pt x="0" y="972023"/>
                </a:moveTo>
                <a:lnTo>
                  <a:pt x="47835" y="969234"/>
                </a:lnTo>
                <a:lnTo>
                  <a:pt x="92778" y="961107"/>
                </a:lnTo>
                <a:lnTo>
                  <a:pt x="135023" y="947995"/>
                </a:lnTo>
                <a:lnTo>
                  <a:pt x="174762" y="930257"/>
                </a:lnTo>
                <a:lnTo>
                  <a:pt x="212188" y="908247"/>
                </a:lnTo>
                <a:lnTo>
                  <a:pt x="247493" y="882322"/>
                </a:lnTo>
                <a:lnTo>
                  <a:pt x="280871" y="852837"/>
                </a:lnTo>
                <a:lnTo>
                  <a:pt x="312514" y="820148"/>
                </a:lnTo>
                <a:lnTo>
                  <a:pt x="342616" y="784612"/>
                </a:lnTo>
                <a:lnTo>
                  <a:pt x="371368" y="746584"/>
                </a:lnTo>
                <a:lnTo>
                  <a:pt x="398964" y="706420"/>
                </a:lnTo>
                <a:lnTo>
                  <a:pt x="425597" y="664476"/>
                </a:lnTo>
                <a:lnTo>
                  <a:pt x="451459" y="621109"/>
                </a:lnTo>
                <a:lnTo>
                  <a:pt x="476743" y="576674"/>
                </a:lnTo>
                <a:lnTo>
                  <a:pt x="501642" y="531527"/>
                </a:lnTo>
                <a:lnTo>
                  <a:pt x="526348" y="486024"/>
                </a:lnTo>
                <a:lnTo>
                  <a:pt x="551051" y="440516"/>
                </a:lnTo>
                <a:lnTo>
                  <a:pt x="575947" y="395365"/>
                </a:lnTo>
                <a:lnTo>
                  <a:pt x="601229" y="350927"/>
                </a:lnTo>
                <a:lnTo>
                  <a:pt x="627090" y="307556"/>
                </a:lnTo>
                <a:lnTo>
                  <a:pt x="653722" y="265610"/>
                </a:lnTo>
                <a:lnTo>
                  <a:pt x="681318" y="225445"/>
                </a:lnTo>
                <a:lnTo>
                  <a:pt x="710071" y="187415"/>
                </a:lnTo>
                <a:lnTo>
                  <a:pt x="740173" y="151877"/>
                </a:lnTo>
                <a:lnTo>
                  <a:pt x="771818" y="119188"/>
                </a:lnTo>
                <a:lnTo>
                  <a:pt x="805197" y="89702"/>
                </a:lnTo>
                <a:lnTo>
                  <a:pt x="840504" y="63776"/>
                </a:lnTo>
                <a:lnTo>
                  <a:pt x="877931" y="41765"/>
                </a:lnTo>
                <a:lnTo>
                  <a:pt x="917672" y="24027"/>
                </a:lnTo>
                <a:lnTo>
                  <a:pt x="959918" y="10916"/>
                </a:lnTo>
                <a:lnTo>
                  <a:pt x="1004862" y="2788"/>
                </a:lnTo>
                <a:lnTo>
                  <a:pt x="1052697"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2" name="object 142"/>
          <p:cNvSpPr/>
          <p:nvPr/>
        </p:nvSpPr>
        <p:spPr>
          <a:xfrm>
            <a:off x="5638191" y="3244114"/>
            <a:ext cx="789623" cy="729139"/>
          </a:xfrm>
          <a:custGeom>
            <a:avLst/>
            <a:gdLst/>
            <a:ahLst/>
            <a:cxnLst/>
            <a:rect l="l" t="t" r="r" b="b"/>
            <a:pathLst>
              <a:path w="1052829" h="972185">
                <a:moveTo>
                  <a:pt x="0" y="972023"/>
                </a:moveTo>
                <a:lnTo>
                  <a:pt x="47835" y="969234"/>
                </a:lnTo>
                <a:lnTo>
                  <a:pt x="92778" y="961107"/>
                </a:lnTo>
                <a:lnTo>
                  <a:pt x="135023" y="947995"/>
                </a:lnTo>
                <a:lnTo>
                  <a:pt x="174762" y="930257"/>
                </a:lnTo>
                <a:lnTo>
                  <a:pt x="212188" y="908247"/>
                </a:lnTo>
                <a:lnTo>
                  <a:pt x="247493" y="882322"/>
                </a:lnTo>
                <a:lnTo>
                  <a:pt x="280871" y="852837"/>
                </a:lnTo>
                <a:lnTo>
                  <a:pt x="312514" y="820148"/>
                </a:lnTo>
                <a:lnTo>
                  <a:pt x="342616" y="784612"/>
                </a:lnTo>
                <a:lnTo>
                  <a:pt x="371368" y="746584"/>
                </a:lnTo>
                <a:lnTo>
                  <a:pt x="398964" y="706420"/>
                </a:lnTo>
                <a:lnTo>
                  <a:pt x="425597" y="664476"/>
                </a:lnTo>
                <a:lnTo>
                  <a:pt x="451459" y="621109"/>
                </a:lnTo>
                <a:lnTo>
                  <a:pt x="476743" y="576674"/>
                </a:lnTo>
                <a:lnTo>
                  <a:pt x="501642" y="531527"/>
                </a:lnTo>
                <a:lnTo>
                  <a:pt x="526348" y="486024"/>
                </a:lnTo>
                <a:lnTo>
                  <a:pt x="551051" y="440516"/>
                </a:lnTo>
                <a:lnTo>
                  <a:pt x="575947" y="395365"/>
                </a:lnTo>
                <a:lnTo>
                  <a:pt x="601229" y="350927"/>
                </a:lnTo>
                <a:lnTo>
                  <a:pt x="627090" y="307556"/>
                </a:lnTo>
                <a:lnTo>
                  <a:pt x="653722" y="265610"/>
                </a:lnTo>
                <a:lnTo>
                  <a:pt x="681318" y="225445"/>
                </a:lnTo>
                <a:lnTo>
                  <a:pt x="710071" y="187415"/>
                </a:lnTo>
                <a:lnTo>
                  <a:pt x="740173" y="151877"/>
                </a:lnTo>
                <a:lnTo>
                  <a:pt x="771818" y="119188"/>
                </a:lnTo>
                <a:lnTo>
                  <a:pt x="805197" y="89702"/>
                </a:lnTo>
                <a:lnTo>
                  <a:pt x="840504" y="63776"/>
                </a:lnTo>
                <a:lnTo>
                  <a:pt x="877931" y="41765"/>
                </a:lnTo>
                <a:lnTo>
                  <a:pt x="917672" y="24027"/>
                </a:lnTo>
                <a:lnTo>
                  <a:pt x="959918" y="10916"/>
                </a:lnTo>
                <a:lnTo>
                  <a:pt x="1004862" y="2788"/>
                </a:lnTo>
                <a:lnTo>
                  <a:pt x="1052697"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3" name="object 143"/>
          <p:cNvSpPr/>
          <p:nvPr/>
        </p:nvSpPr>
        <p:spPr>
          <a:xfrm>
            <a:off x="6439864" y="3244133"/>
            <a:ext cx="789623" cy="729139"/>
          </a:xfrm>
          <a:custGeom>
            <a:avLst/>
            <a:gdLst/>
            <a:ahLst/>
            <a:cxnLst/>
            <a:rect l="l" t="t" r="r" b="b"/>
            <a:pathLst>
              <a:path w="1052829" h="972185">
                <a:moveTo>
                  <a:pt x="0" y="971998"/>
                </a:moveTo>
                <a:lnTo>
                  <a:pt x="47835" y="969209"/>
                </a:lnTo>
                <a:lnTo>
                  <a:pt x="92779" y="961082"/>
                </a:lnTo>
                <a:lnTo>
                  <a:pt x="135025" y="947970"/>
                </a:lnTo>
                <a:lnTo>
                  <a:pt x="174766" y="930232"/>
                </a:lnTo>
                <a:lnTo>
                  <a:pt x="212193" y="908222"/>
                </a:lnTo>
                <a:lnTo>
                  <a:pt x="247500" y="882297"/>
                </a:lnTo>
                <a:lnTo>
                  <a:pt x="280879" y="852812"/>
                </a:lnTo>
                <a:lnTo>
                  <a:pt x="312524" y="820123"/>
                </a:lnTo>
                <a:lnTo>
                  <a:pt x="342626" y="784587"/>
                </a:lnTo>
                <a:lnTo>
                  <a:pt x="371379" y="746559"/>
                </a:lnTo>
                <a:lnTo>
                  <a:pt x="398975" y="706395"/>
                </a:lnTo>
                <a:lnTo>
                  <a:pt x="425607" y="664451"/>
                </a:lnTo>
                <a:lnTo>
                  <a:pt x="451468" y="621084"/>
                </a:lnTo>
                <a:lnTo>
                  <a:pt x="476750" y="576649"/>
                </a:lnTo>
                <a:lnTo>
                  <a:pt x="501646" y="531502"/>
                </a:lnTo>
                <a:lnTo>
                  <a:pt x="526348" y="485999"/>
                </a:lnTo>
                <a:lnTo>
                  <a:pt x="551051" y="440495"/>
                </a:lnTo>
                <a:lnTo>
                  <a:pt x="575947" y="395348"/>
                </a:lnTo>
                <a:lnTo>
                  <a:pt x="601229" y="350913"/>
                </a:lnTo>
                <a:lnTo>
                  <a:pt x="627090" y="307546"/>
                </a:lnTo>
                <a:lnTo>
                  <a:pt x="653722" y="265602"/>
                </a:lnTo>
                <a:lnTo>
                  <a:pt x="681318" y="225438"/>
                </a:lnTo>
                <a:lnTo>
                  <a:pt x="710071" y="187410"/>
                </a:lnTo>
                <a:lnTo>
                  <a:pt x="740173" y="151874"/>
                </a:lnTo>
                <a:lnTo>
                  <a:pt x="771818" y="119186"/>
                </a:lnTo>
                <a:lnTo>
                  <a:pt x="805197" y="89700"/>
                </a:lnTo>
                <a:lnTo>
                  <a:pt x="840504" y="63775"/>
                </a:lnTo>
                <a:lnTo>
                  <a:pt x="877931" y="41765"/>
                </a:lnTo>
                <a:lnTo>
                  <a:pt x="917672" y="24027"/>
                </a:lnTo>
                <a:lnTo>
                  <a:pt x="959918" y="10915"/>
                </a:lnTo>
                <a:lnTo>
                  <a:pt x="1004862" y="2788"/>
                </a:lnTo>
                <a:lnTo>
                  <a:pt x="1052697"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4" name="object 144"/>
          <p:cNvSpPr/>
          <p:nvPr/>
        </p:nvSpPr>
        <p:spPr>
          <a:xfrm>
            <a:off x="5548886" y="3244132"/>
            <a:ext cx="31909"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5" name="object 145"/>
          <p:cNvSpPr/>
          <p:nvPr/>
        </p:nvSpPr>
        <p:spPr>
          <a:xfrm>
            <a:off x="5580611" y="3232338"/>
            <a:ext cx="32861" cy="23813"/>
          </a:xfrm>
          <a:custGeom>
            <a:avLst/>
            <a:gdLst/>
            <a:ahLst/>
            <a:cxnLst/>
            <a:rect l="l" t="t" r="r" b="b"/>
            <a:pathLst>
              <a:path w="43814"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6" name="object 146"/>
          <p:cNvSpPr/>
          <p:nvPr/>
        </p:nvSpPr>
        <p:spPr>
          <a:xfrm>
            <a:off x="6349452" y="3244132"/>
            <a:ext cx="31909"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7" name="object 147"/>
          <p:cNvSpPr/>
          <p:nvPr/>
        </p:nvSpPr>
        <p:spPr>
          <a:xfrm>
            <a:off x="6381178" y="3232338"/>
            <a:ext cx="32861" cy="23813"/>
          </a:xfrm>
          <a:custGeom>
            <a:avLst/>
            <a:gdLst/>
            <a:ahLst/>
            <a:cxnLst/>
            <a:rect l="l" t="t" r="r" b="b"/>
            <a:pathLst>
              <a:path w="43815"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8" name="object 148"/>
          <p:cNvSpPr/>
          <p:nvPr/>
        </p:nvSpPr>
        <p:spPr>
          <a:xfrm>
            <a:off x="7145913" y="3244132"/>
            <a:ext cx="31909"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49" name="object 149"/>
          <p:cNvSpPr/>
          <p:nvPr/>
        </p:nvSpPr>
        <p:spPr>
          <a:xfrm>
            <a:off x="7177639" y="3232338"/>
            <a:ext cx="32861" cy="23813"/>
          </a:xfrm>
          <a:custGeom>
            <a:avLst/>
            <a:gdLst/>
            <a:ahLst/>
            <a:cxnLst/>
            <a:rect l="l" t="t" r="r" b="b"/>
            <a:pathLst>
              <a:path w="43815"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sz="1050">
              <a:solidFill>
                <a:prstClr val="black"/>
              </a:solidFill>
              <a:latin typeface="Calibri"/>
            </a:endParaRPr>
          </a:p>
        </p:txBody>
      </p:sp>
      <p:sp>
        <p:nvSpPr>
          <p:cNvPr id="151" name="TextBox 150"/>
          <p:cNvSpPr txBox="1"/>
          <p:nvPr/>
        </p:nvSpPr>
        <p:spPr>
          <a:xfrm>
            <a:off x="1143000" y="4923719"/>
            <a:ext cx="4193748" cy="230832"/>
          </a:xfrm>
          <a:prstGeom prst="rect">
            <a:avLst/>
          </a:prstGeom>
          <a:noFill/>
        </p:spPr>
        <p:txBody>
          <a:bodyPr wrap="square" rtlCol="0">
            <a:spAutoFit/>
          </a:bodyPr>
          <a:lstStyle/>
          <a:p>
            <a:r>
              <a:rPr lang="en-US" sz="900" dirty="0" err="1"/>
              <a:t>Venugopalan</a:t>
            </a:r>
            <a:r>
              <a:rPr lang="en-US" sz="900" dirty="0"/>
              <a:t> et al., “Sequence to Sequence - Video to Text”, ICCV 2015</a:t>
            </a:r>
          </a:p>
        </p:txBody>
      </p:sp>
      <p:sp>
        <p:nvSpPr>
          <p:cNvPr id="154" name="Slide Number Placeholder 3">
            <a:extLst>
              <a:ext uri="{FF2B5EF4-FFF2-40B4-BE49-F238E27FC236}">
                <a16:creationId xmlns:a16="http://schemas.microsoft.com/office/drawing/2014/main" id="{40E934DF-A5A5-B025-3525-C2E87F518BE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44</a:t>
            </a:fld>
            <a:endParaRPr lang="en-US" sz="1600">
              <a:solidFill>
                <a:schemeClr val="bg1"/>
              </a:solidFill>
            </a:endParaRPr>
          </a:p>
        </p:txBody>
      </p:sp>
      <p:sp>
        <p:nvSpPr>
          <p:cNvPr id="155" name="Title 1">
            <a:extLst>
              <a:ext uri="{FF2B5EF4-FFF2-40B4-BE49-F238E27FC236}">
                <a16:creationId xmlns:a16="http://schemas.microsoft.com/office/drawing/2014/main" id="{235D6A68-88DB-002E-BEAD-88DE7DC7C045}"/>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Video Captioning</a:t>
            </a:r>
          </a:p>
        </p:txBody>
      </p:sp>
    </p:spTree>
    <p:extLst>
      <p:ext uri="{BB962C8B-B14F-4D97-AF65-F5344CB8AC3E}">
        <p14:creationId xmlns:p14="http://schemas.microsoft.com/office/powerpoint/2010/main" val="35128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4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4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4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4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4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4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9"/>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animBg="1"/>
      <p:bldP spid="19" grpId="0" animBg="1"/>
      <p:bldP spid="20" grpId="0"/>
      <p:bldP spid="21" grpId="0" animBg="1"/>
      <p:bldP spid="22" grpId="0" animBg="1"/>
      <p:bldP spid="23" grpId="0"/>
      <p:bldP spid="24" grpId="0" animBg="1"/>
      <p:bldP spid="25" grpId="0" animBg="1"/>
      <p:bldP spid="26" grpId="0"/>
      <p:bldP spid="39" grpId="0" animBg="1"/>
      <p:bldP spid="40" grpId="0" animBg="1"/>
      <p:bldP spid="41" grpId="0"/>
      <p:bldP spid="42" grpId="0" animBg="1"/>
      <p:bldP spid="43" grpId="0" animBg="1"/>
      <p:bldP spid="44" grpId="0"/>
      <p:bldP spid="45" grpId="0" animBg="1"/>
      <p:bldP spid="46" grpId="0" animBg="1"/>
      <p:bldP spid="47" grpId="0"/>
      <p:bldP spid="48" grpId="0" animBg="1"/>
      <p:bldP spid="49" grpId="0" animBg="1"/>
      <p:bldP spid="50" grpId="0"/>
      <p:bldP spid="63" grpId="0"/>
      <p:bldP spid="64" grpId="0"/>
      <p:bldP spid="65" grpId="0"/>
      <p:bldP spid="66" grpId="0"/>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p:bldP spid="138" grpId="0" animBg="1"/>
      <p:bldP spid="139" grpId="0"/>
      <p:bldP spid="140" grpId="0"/>
      <p:bldP spid="141" grpId="0" animBg="1"/>
      <p:bldP spid="142" grpId="0" animBg="1"/>
      <p:bldP spid="143" grpId="0" animBg="1"/>
      <p:bldP spid="144" grpId="0" animBg="1"/>
      <p:bldP spid="145" grpId="0" animBg="1"/>
      <p:bldP spid="146" grpId="0" animBg="1"/>
      <p:bldP spid="147" grpId="0" animBg="1"/>
      <p:bldP spid="148" grpId="0" animBg="1"/>
      <p:bldP spid="14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99197" y="2214790"/>
            <a:ext cx="179536" cy="943451"/>
          </a:xfrm>
          <a:prstGeom prst="rect">
            <a:avLst/>
          </a:prstGeom>
        </p:spPr>
        <p:txBody>
          <a:bodyPr vert="vert270" wrap="square" lIns="0" tIns="0" rIns="0" bIns="0" rtlCol="0">
            <a:spAutoFit/>
          </a:bodyPr>
          <a:lstStyle/>
          <a:p>
            <a:pPr marL="9525" defTabSz="685800">
              <a:lnSpc>
                <a:spcPts val="1358"/>
              </a:lnSpc>
              <a:buClrTx/>
              <a:defRPr/>
            </a:pPr>
            <a:r>
              <a:rPr sz="1350" kern="1200" spc="-83" dirty="0">
                <a:solidFill>
                  <a:srgbClr val="C00000"/>
                </a:solidFill>
                <a:ea typeface="+mn-ea"/>
              </a:rPr>
              <a:t>Encoder</a:t>
            </a:r>
            <a:r>
              <a:rPr sz="1350" kern="1200" spc="-105" dirty="0">
                <a:solidFill>
                  <a:srgbClr val="C00000"/>
                </a:solidFill>
                <a:ea typeface="+mn-ea"/>
              </a:rPr>
              <a:t> </a:t>
            </a:r>
            <a:r>
              <a:rPr sz="1350" kern="1200" spc="-150" dirty="0">
                <a:solidFill>
                  <a:srgbClr val="C00000"/>
                </a:solidFill>
                <a:ea typeface="+mn-ea"/>
              </a:rPr>
              <a:t>RNN</a:t>
            </a:r>
            <a:endParaRPr sz="1350" kern="1200">
              <a:solidFill>
                <a:prstClr val="black"/>
              </a:solidFill>
              <a:ea typeface="+mn-ea"/>
            </a:endParaRPr>
          </a:p>
        </p:txBody>
      </p:sp>
      <p:sp>
        <p:nvSpPr>
          <p:cNvPr id="3" name="object 3"/>
          <p:cNvSpPr/>
          <p:nvPr/>
        </p:nvSpPr>
        <p:spPr>
          <a:xfrm>
            <a:off x="1415606" y="2393717"/>
            <a:ext cx="140970" cy="584359"/>
          </a:xfrm>
          <a:custGeom>
            <a:avLst/>
            <a:gdLst/>
            <a:ahLst/>
            <a:cxnLst/>
            <a:rect l="l" t="t" r="r" b="b"/>
            <a:pathLst>
              <a:path w="187959" h="779145">
                <a:moveTo>
                  <a:pt x="187452" y="778763"/>
                </a:moveTo>
                <a:lnTo>
                  <a:pt x="150968" y="772991"/>
                </a:lnTo>
                <a:lnTo>
                  <a:pt x="121177" y="757253"/>
                </a:lnTo>
                <a:lnTo>
                  <a:pt x="101091" y="733919"/>
                </a:lnTo>
                <a:lnTo>
                  <a:pt x="93725" y="705357"/>
                </a:lnTo>
                <a:lnTo>
                  <a:pt x="93725" y="462788"/>
                </a:lnTo>
                <a:lnTo>
                  <a:pt x="86360" y="434226"/>
                </a:lnTo>
                <a:lnTo>
                  <a:pt x="66274" y="410892"/>
                </a:lnTo>
                <a:lnTo>
                  <a:pt x="36483" y="395154"/>
                </a:lnTo>
                <a:lnTo>
                  <a:pt x="0" y="389381"/>
                </a:lnTo>
                <a:lnTo>
                  <a:pt x="36483" y="383609"/>
                </a:lnTo>
                <a:lnTo>
                  <a:pt x="66274" y="367871"/>
                </a:lnTo>
                <a:lnTo>
                  <a:pt x="86360" y="344537"/>
                </a:lnTo>
                <a:lnTo>
                  <a:pt x="93725" y="315975"/>
                </a:lnTo>
                <a:lnTo>
                  <a:pt x="93725" y="73405"/>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nvGrpSpPr>
          <p:cNvPr id="4" name="object 4"/>
          <p:cNvGrpSpPr/>
          <p:nvPr/>
        </p:nvGrpSpPr>
        <p:grpSpPr>
          <a:xfrm>
            <a:off x="1880235" y="1889654"/>
            <a:ext cx="3472815" cy="1545431"/>
            <a:chOff x="982980" y="2003298"/>
            <a:chExt cx="4630420" cy="2060575"/>
          </a:xfrm>
        </p:grpSpPr>
        <p:sp>
          <p:nvSpPr>
            <p:cNvPr id="5" name="object 5"/>
            <p:cNvSpPr/>
            <p:nvPr/>
          </p:nvSpPr>
          <p:spPr>
            <a:xfrm>
              <a:off x="982980" y="2656332"/>
              <a:ext cx="2098548" cy="1407413"/>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3071622" y="3000629"/>
              <a:ext cx="1039494" cy="111760"/>
            </a:xfrm>
            <a:custGeom>
              <a:avLst/>
              <a:gdLst/>
              <a:ahLst/>
              <a:cxnLst/>
              <a:rect l="l" t="t" r="r" b="b"/>
              <a:pathLst>
                <a:path w="1039495" h="111760">
                  <a:moveTo>
                    <a:pt x="1000270" y="55753"/>
                  </a:moveTo>
                  <a:lnTo>
                    <a:pt x="938656" y="91694"/>
                  </a:lnTo>
                  <a:lnTo>
                    <a:pt x="933957" y="94361"/>
                  </a:lnTo>
                  <a:lnTo>
                    <a:pt x="932306" y="100457"/>
                  </a:lnTo>
                  <a:lnTo>
                    <a:pt x="935101" y="105156"/>
                  </a:lnTo>
                  <a:lnTo>
                    <a:pt x="937894" y="109982"/>
                  </a:lnTo>
                  <a:lnTo>
                    <a:pt x="943863" y="111506"/>
                  </a:lnTo>
                  <a:lnTo>
                    <a:pt x="1022509" y="65659"/>
                  </a:lnTo>
                  <a:lnTo>
                    <a:pt x="1019810" y="65659"/>
                  </a:lnTo>
                  <a:lnTo>
                    <a:pt x="1019810" y="64262"/>
                  </a:lnTo>
                  <a:lnTo>
                    <a:pt x="1014856" y="64262"/>
                  </a:lnTo>
                  <a:lnTo>
                    <a:pt x="1000270" y="55753"/>
                  </a:lnTo>
                  <a:close/>
                </a:path>
                <a:path w="1039495" h="111760">
                  <a:moveTo>
                    <a:pt x="983288" y="45847"/>
                  </a:moveTo>
                  <a:lnTo>
                    <a:pt x="0" y="45847"/>
                  </a:lnTo>
                  <a:lnTo>
                    <a:pt x="0" y="65659"/>
                  </a:lnTo>
                  <a:lnTo>
                    <a:pt x="983288" y="65659"/>
                  </a:lnTo>
                  <a:lnTo>
                    <a:pt x="1000270" y="55753"/>
                  </a:lnTo>
                  <a:lnTo>
                    <a:pt x="983288" y="45847"/>
                  </a:lnTo>
                  <a:close/>
                </a:path>
                <a:path w="1039495" h="111760">
                  <a:moveTo>
                    <a:pt x="1022509" y="45847"/>
                  </a:moveTo>
                  <a:lnTo>
                    <a:pt x="1019810" y="45847"/>
                  </a:lnTo>
                  <a:lnTo>
                    <a:pt x="1019810" y="65659"/>
                  </a:lnTo>
                  <a:lnTo>
                    <a:pt x="1022509" y="65659"/>
                  </a:lnTo>
                  <a:lnTo>
                    <a:pt x="1039494" y="55753"/>
                  </a:lnTo>
                  <a:lnTo>
                    <a:pt x="1022509" y="45847"/>
                  </a:lnTo>
                  <a:close/>
                </a:path>
                <a:path w="1039495" h="111760">
                  <a:moveTo>
                    <a:pt x="1014856" y="47244"/>
                  </a:moveTo>
                  <a:lnTo>
                    <a:pt x="1000270" y="55753"/>
                  </a:lnTo>
                  <a:lnTo>
                    <a:pt x="1014856" y="64262"/>
                  </a:lnTo>
                  <a:lnTo>
                    <a:pt x="1014856" y="47244"/>
                  </a:lnTo>
                  <a:close/>
                </a:path>
                <a:path w="1039495" h="111760">
                  <a:moveTo>
                    <a:pt x="1019810" y="47244"/>
                  </a:moveTo>
                  <a:lnTo>
                    <a:pt x="1014856" y="47244"/>
                  </a:lnTo>
                  <a:lnTo>
                    <a:pt x="1014856" y="64262"/>
                  </a:lnTo>
                  <a:lnTo>
                    <a:pt x="1019810" y="64262"/>
                  </a:lnTo>
                  <a:lnTo>
                    <a:pt x="1019810" y="47244"/>
                  </a:lnTo>
                  <a:close/>
                </a:path>
                <a:path w="1039495" h="111760">
                  <a:moveTo>
                    <a:pt x="943863" y="0"/>
                  </a:moveTo>
                  <a:lnTo>
                    <a:pt x="937894" y="1524"/>
                  </a:lnTo>
                  <a:lnTo>
                    <a:pt x="935101" y="6350"/>
                  </a:lnTo>
                  <a:lnTo>
                    <a:pt x="932306" y="11049"/>
                  </a:lnTo>
                  <a:lnTo>
                    <a:pt x="933957" y="17145"/>
                  </a:lnTo>
                  <a:lnTo>
                    <a:pt x="938656" y="19812"/>
                  </a:lnTo>
                  <a:lnTo>
                    <a:pt x="1000270" y="55753"/>
                  </a:lnTo>
                  <a:lnTo>
                    <a:pt x="1014856" y="47244"/>
                  </a:lnTo>
                  <a:lnTo>
                    <a:pt x="1019810" y="47244"/>
                  </a:lnTo>
                  <a:lnTo>
                    <a:pt x="1019810" y="45847"/>
                  </a:lnTo>
                  <a:lnTo>
                    <a:pt x="1022509" y="45847"/>
                  </a:lnTo>
                  <a:lnTo>
                    <a:pt x="943863" y="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4184903" y="2731008"/>
              <a:ext cx="126491"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4184903" y="2900172"/>
              <a:ext cx="126491"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4184903" y="3069336"/>
              <a:ext cx="126491"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4184903" y="3238500"/>
              <a:ext cx="126491"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4110990" y="2666238"/>
              <a:ext cx="266700" cy="780415"/>
            </a:xfrm>
            <a:custGeom>
              <a:avLst/>
              <a:gdLst/>
              <a:ahLst/>
              <a:cxnLst/>
              <a:rect l="l" t="t" r="r" b="b"/>
              <a:pathLst>
                <a:path w="266700" h="780414">
                  <a:moveTo>
                    <a:pt x="222250" y="0"/>
                  </a:moveTo>
                  <a:lnTo>
                    <a:pt x="239535" y="3498"/>
                  </a:lnTo>
                  <a:lnTo>
                    <a:pt x="253666" y="13033"/>
                  </a:lnTo>
                  <a:lnTo>
                    <a:pt x="263201" y="27164"/>
                  </a:lnTo>
                  <a:lnTo>
                    <a:pt x="266700" y="44450"/>
                  </a:lnTo>
                  <a:lnTo>
                    <a:pt x="266700" y="735838"/>
                  </a:lnTo>
                  <a:lnTo>
                    <a:pt x="263201" y="753123"/>
                  </a:lnTo>
                  <a:lnTo>
                    <a:pt x="253666" y="767254"/>
                  </a:lnTo>
                  <a:lnTo>
                    <a:pt x="239535" y="776789"/>
                  </a:lnTo>
                  <a:lnTo>
                    <a:pt x="222250" y="780288"/>
                  </a:lnTo>
                  <a:lnTo>
                    <a:pt x="44450" y="780288"/>
                  </a:lnTo>
                  <a:lnTo>
                    <a:pt x="27164" y="776789"/>
                  </a:lnTo>
                  <a:lnTo>
                    <a:pt x="13033" y="767254"/>
                  </a:lnTo>
                  <a:lnTo>
                    <a:pt x="3498" y="753123"/>
                  </a:lnTo>
                  <a:lnTo>
                    <a:pt x="0" y="735838"/>
                  </a:lnTo>
                  <a:lnTo>
                    <a:pt x="0" y="44450"/>
                  </a:lnTo>
                  <a:lnTo>
                    <a:pt x="3498" y="27164"/>
                  </a:lnTo>
                  <a:lnTo>
                    <a:pt x="13033" y="13033"/>
                  </a:lnTo>
                  <a:lnTo>
                    <a:pt x="27164" y="3498"/>
                  </a:lnTo>
                  <a:lnTo>
                    <a:pt x="44450" y="0"/>
                  </a:lnTo>
                  <a:lnTo>
                    <a:pt x="222250" y="0"/>
                  </a:lnTo>
                  <a:close/>
                </a:path>
              </a:pathLst>
            </a:custGeom>
            <a:ln w="19812">
              <a:solidFill>
                <a:srgbClr val="177145"/>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4189349" y="3000628"/>
              <a:ext cx="533400" cy="1056005"/>
            </a:xfrm>
            <a:custGeom>
              <a:avLst/>
              <a:gdLst/>
              <a:ahLst/>
              <a:cxnLst/>
              <a:rect l="l" t="t" r="r" b="b"/>
              <a:pathLst>
                <a:path w="533400" h="1056004">
                  <a:moveTo>
                    <a:pt x="111506" y="541401"/>
                  </a:moveTo>
                  <a:lnTo>
                    <a:pt x="108712" y="536702"/>
                  </a:lnTo>
                  <a:lnTo>
                    <a:pt x="67157" y="465455"/>
                  </a:lnTo>
                  <a:lnTo>
                    <a:pt x="55753" y="445897"/>
                  </a:lnTo>
                  <a:lnTo>
                    <a:pt x="2794" y="536702"/>
                  </a:lnTo>
                  <a:lnTo>
                    <a:pt x="0" y="541401"/>
                  </a:lnTo>
                  <a:lnTo>
                    <a:pt x="1524" y="547497"/>
                  </a:lnTo>
                  <a:lnTo>
                    <a:pt x="6350" y="550303"/>
                  </a:lnTo>
                  <a:lnTo>
                    <a:pt x="11049" y="553085"/>
                  </a:lnTo>
                  <a:lnTo>
                    <a:pt x="17145" y="551434"/>
                  </a:lnTo>
                  <a:lnTo>
                    <a:pt x="19812" y="546735"/>
                  </a:lnTo>
                  <a:lnTo>
                    <a:pt x="45834" y="502107"/>
                  </a:lnTo>
                  <a:lnTo>
                    <a:pt x="45847" y="465455"/>
                  </a:lnTo>
                  <a:lnTo>
                    <a:pt x="45847" y="502107"/>
                  </a:lnTo>
                  <a:lnTo>
                    <a:pt x="45847" y="1055497"/>
                  </a:lnTo>
                  <a:lnTo>
                    <a:pt x="65659" y="1055497"/>
                  </a:lnTo>
                  <a:lnTo>
                    <a:pt x="65659" y="502107"/>
                  </a:lnTo>
                  <a:lnTo>
                    <a:pt x="91694" y="546735"/>
                  </a:lnTo>
                  <a:lnTo>
                    <a:pt x="94361" y="551434"/>
                  </a:lnTo>
                  <a:lnTo>
                    <a:pt x="100457" y="553085"/>
                  </a:lnTo>
                  <a:lnTo>
                    <a:pt x="105156" y="550303"/>
                  </a:lnTo>
                  <a:lnTo>
                    <a:pt x="109982" y="547497"/>
                  </a:lnTo>
                  <a:lnTo>
                    <a:pt x="111506" y="541401"/>
                  </a:lnTo>
                  <a:close/>
                </a:path>
                <a:path w="533400" h="1056004">
                  <a:moveTo>
                    <a:pt x="533019" y="55753"/>
                  </a:moveTo>
                  <a:lnTo>
                    <a:pt x="516026" y="45847"/>
                  </a:lnTo>
                  <a:lnTo>
                    <a:pt x="442214" y="2794"/>
                  </a:lnTo>
                  <a:lnTo>
                    <a:pt x="437515" y="0"/>
                  </a:lnTo>
                  <a:lnTo>
                    <a:pt x="431419" y="1524"/>
                  </a:lnTo>
                  <a:lnTo>
                    <a:pt x="428625" y="6350"/>
                  </a:lnTo>
                  <a:lnTo>
                    <a:pt x="425958" y="11049"/>
                  </a:lnTo>
                  <a:lnTo>
                    <a:pt x="427482" y="17145"/>
                  </a:lnTo>
                  <a:lnTo>
                    <a:pt x="432181" y="19812"/>
                  </a:lnTo>
                  <a:lnTo>
                    <a:pt x="476796" y="45847"/>
                  </a:lnTo>
                  <a:lnTo>
                    <a:pt x="188341" y="45847"/>
                  </a:lnTo>
                  <a:lnTo>
                    <a:pt x="188341" y="65659"/>
                  </a:lnTo>
                  <a:lnTo>
                    <a:pt x="476796" y="65659"/>
                  </a:lnTo>
                  <a:lnTo>
                    <a:pt x="432181" y="91694"/>
                  </a:lnTo>
                  <a:lnTo>
                    <a:pt x="427482" y="94361"/>
                  </a:lnTo>
                  <a:lnTo>
                    <a:pt x="425958" y="100457"/>
                  </a:lnTo>
                  <a:lnTo>
                    <a:pt x="428625" y="105156"/>
                  </a:lnTo>
                  <a:lnTo>
                    <a:pt x="431419" y="109982"/>
                  </a:lnTo>
                  <a:lnTo>
                    <a:pt x="437515" y="111506"/>
                  </a:lnTo>
                  <a:lnTo>
                    <a:pt x="442214" y="108712"/>
                  </a:lnTo>
                  <a:lnTo>
                    <a:pt x="516026" y="65659"/>
                  </a:lnTo>
                  <a:lnTo>
                    <a:pt x="533019" y="55753"/>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4796027" y="2740152"/>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4796027" y="2909316"/>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4796027" y="3078480"/>
              <a:ext cx="126491" cy="131063"/>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4796027" y="3246120"/>
              <a:ext cx="126491" cy="132587"/>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4722114" y="2675382"/>
              <a:ext cx="265430" cy="779145"/>
            </a:xfrm>
            <a:custGeom>
              <a:avLst/>
              <a:gdLst/>
              <a:ahLst/>
              <a:cxnLst/>
              <a:rect l="l" t="t" r="r" b="b"/>
              <a:pathLst>
                <a:path w="265429" h="779145">
                  <a:moveTo>
                    <a:pt x="220980" y="0"/>
                  </a:moveTo>
                  <a:lnTo>
                    <a:pt x="238172" y="3476"/>
                  </a:lnTo>
                  <a:lnTo>
                    <a:pt x="252222" y="12953"/>
                  </a:lnTo>
                  <a:lnTo>
                    <a:pt x="261699" y="27003"/>
                  </a:lnTo>
                  <a:lnTo>
                    <a:pt x="265175" y="44195"/>
                  </a:lnTo>
                  <a:lnTo>
                    <a:pt x="265175" y="734567"/>
                  </a:lnTo>
                  <a:lnTo>
                    <a:pt x="261699" y="751760"/>
                  </a:lnTo>
                  <a:lnTo>
                    <a:pt x="252222" y="765809"/>
                  </a:lnTo>
                  <a:lnTo>
                    <a:pt x="238172" y="775287"/>
                  </a:lnTo>
                  <a:lnTo>
                    <a:pt x="220980" y="778763"/>
                  </a:lnTo>
                  <a:lnTo>
                    <a:pt x="44196" y="778763"/>
                  </a:lnTo>
                  <a:lnTo>
                    <a:pt x="27003" y="775287"/>
                  </a:lnTo>
                  <a:lnTo>
                    <a:pt x="12954" y="765810"/>
                  </a:lnTo>
                  <a:lnTo>
                    <a:pt x="3476" y="751760"/>
                  </a:lnTo>
                  <a:lnTo>
                    <a:pt x="0" y="734567"/>
                  </a:lnTo>
                  <a:lnTo>
                    <a:pt x="0" y="44195"/>
                  </a:lnTo>
                  <a:lnTo>
                    <a:pt x="3476" y="27003"/>
                  </a:lnTo>
                  <a:lnTo>
                    <a:pt x="12953" y="12953"/>
                  </a:lnTo>
                  <a:lnTo>
                    <a:pt x="27003" y="3476"/>
                  </a:lnTo>
                  <a:lnTo>
                    <a:pt x="44196" y="0"/>
                  </a:lnTo>
                  <a:lnTo>
                    <a:pt x="220980" y="0"/>
                  </a:lnTo>
                  <a:close/>
                </a:path>
              </a:pathLst>
            </a:custGeom>
            <a:ln w="19812">
              <a:solidFill>
                <a:srgbClr val="177145"/>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4798949" y="3009772"/>
              <a:ext cx="533400" cy="1054100"/>
            </a:xfrm>
            <a:custGeom>
              <a:avLst/>
              <a:gdLst/>
              <a:ahLst/>
              <a:cxnLst/>
              <a:rect l="l" t="t" r="r" b="b"/>
              <a:pathLst>
                <a:path w="533400" h="1054100">
                  <a:moveTo>
                    <a:pt x="111506" y="539877"/>
                  </a:moveTo>
                  <a:lnTo>
                    <a:pt x="108712" y="535178"/>
                  </a:lnTo>
                  <a:lnTo>
                    <a:pt x="67157" y="463931"/>
                  </a:lnTo>
                  <a:lnTo>
                    <a:pt x="55753" y="444373"/>
                  </a:lnTo>
                  <a:lnTo>
                    <a:pt x="2794" y="535178"/>
                  </a:lnTo>
                  <a:lnTo>
                    <a:pt x="0" y="539877"/>
                  </a:lnTo>
                  <a:lnTo>
                    <a:pt x="1524" y="545985"/>
                  </a:lnTo>
                  <a:lnTo>
                    <a:pt x="6350" y="548767"/>
                  </a:lnTo>
                  <a:lnTo>
                    <a:pt x="11049" y="551573"/>
                  </a:lnTo>
                  <a:lnTo>
                    <a:pt x="17145" y="549922"/>
                  </a:lnTo>
                  <a:lnTo>
                    <a:pt x="19812" y="545223"/>
                  </a:lnTo>
                  <a:lnTo>
                    <a:pt x="45834" y="500583"/>
                  </a:lnTo>
                  <a:lnTo>
                    <a:pt x="45847" y="463931"/>
                  </a:lnTo>
                  <a:lnTo>
                    <a:pt x="45847" y="500583"/>
                  </a:lnTo>
                  <a:lnTo>
                    <a:pt x="45847" y="1053973"/>
                  </a:lnTo>
                  <a:lnTo>
                    <a:pt x="65659" y="1053973"/>
                  </a:lnTo>
                  <a:lnTo>
                    <a:pt x="65659" y="500583"/>
                  </a:lnTo>
                  <a:lnTo>
                    <a:pt x="91694" y="545223"/>
                  </a:lnTo>
                  <a:lnTo>
                    <a:pt x="94361" y="549922"/>
                  </a:lnTo>
                  <a:lnTo>
                    <a:pt x="100457" y="551573"/>
                  </a:lnTo>
                  <a:lnTo>
                    <a:pt x="105156" y="548767"/>
                  </a:lnTo>
                  <a:lnTo>
                    <a:pt x="109982" y="545985"/>
                  </a:lnTo>
                  <a:lnTo>
                    <a:pt x="111506" y="539877"/>
                  </a:lnTo>
                  <a:close/>
                </a:path>
                <a:path w="533400" h="1054100">
                  <a:moveTo>
                    <a:pt x="533019" y="55753"/>
                  </a:moveTo>
                  <a:lnTo>
                    <a:pt x="516026" y="45847"/>
                  </a:lnTo>
                  <a:lnTo>
                    <a:pt x="442214" y="2794"/>
                  </a:lnTo>
                  <a:lnTo>
                    <a:pt x="437515" y="0"/>
                  </a:lnTo>
                  <a:lnTo>
                    <a:pt x="431419" y="1524"/>
                  </a:lnTo>
                  <a:lnTo>
                    <a:pt x="428625" y="6350"/>
                  </a:lnTo>
                  <a:lnTo>
                    <a:pt x="425958" y="11049"/>
                  </a:lnTo>
                  <a:lnTo>
                    <a:pt x="427482" y="17145"/>
                  </a:lnTo>
                  <a:lnTo>
                    <a:pt x="432181" y="19812"/>
                  </a:lnTo>
                  <a:lnTo>
                    <a:pt x="476796" y="45847"/>
                  </a:lnTo>
                  <a:lnTo>
                    <a:pt x="188341" y="45847"/>
                  </a:lnTo>
                  <a:lnTo>
                    <a:pt x="188341" y="65659"/>
                  </a:lnTo>
                  <a:lnTo>
                    <a:pt x="476796" y="65659"/>
                  </a:lnTo>
                  <a:lnTo>
                    <a:pt x="432181" y="91694"/>
                  </a:lnTo>
                  <a:lnTo>
                    <a:pt x="427482" y="94361"/>
                  </a:lnTo>
                  <a:lnTo>
                    <a:pt x="425958" y="100457"/>
                  </a:lnTo>
                  <a:lnTo>
                    <a:pt x="428625" y="105156"/>
                  </a:lnTo>
                  <a:lnTo>
                    <a:pt x="431419" y="109982"/>
                  </a:lnTo>
                  <a:lnTo>
                    <a:pt x="437515" y="111506"/>
                  </a:lnTo>
                  <a:lnTo>
                    <a:pt x="442214" y="108712"/>
                  </a:lnTo>
                  <a:lnTo>
                    <a:pt x="516026" y="65659"/>
                  </a:lnTo>
                  <a:lnTo>
                    <a:pt x="533019" y="55753"/>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9" name="object 19"/>
            <p:cNvSpPr/>
            <p:nvPr/>
          </p:nvSpPr>
          <p:spPr>
            <a:xfrm>
              <a:off x="5411724" y="2731008"/>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object 20"/>
            <p:cNvSpPr/>
            <p:nvPr/>
          </p:nvSpPr>
          <p:spPr>
            <a:xfrm>
              <a:off x="5411724" y="2900172"/>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1" name="object 21"/>
            <p:cNvSpPr/>
            <p:nvPr/>
          </p:nvSpPr>
          <p:spPr>
            <a:xfrm>
              <a:off x="5411724" y="3069336"/>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2" name="object 22"/>
            <p:cNvSpPr/>
            <p:nvPr/>
          </p:nvSpPr>
          <p:spPr>
            <a:xfrm>
              <a:off x="5411724" y="3238500"/>
              <a:ext cx="126491" cy="132587"/>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3" name="object 23"/>
            <p:cNvSpPr/>
            <p:nvPr/>
          </p:nvSpPr>
          <p:spPr>
            <a:xfrm>
              <a:off x="5337809" y="2666238"/>
              <a:ext cx="265430" cy="780415"/>
            </a:xfrm>
            <a:custGeom>
              <a:avLst/>
              <a:gdLst/>
              <a:ahLst/>
              <a:cxnLst/>
              <a:rect l="l" t="t" r="r" b="b"/>
              <a:pathLst>
                <a:path w="265429" h="780414">
                  <a:moveTo>
                    <a:pt x="220979" y="0"/>
                  </a:moveTo>
                  <a:lnTo>
                    <a:pt x="238172" y="3476"/>
                  </a:lnTo>
                  <a:lnTo>
                    <a:pt x="252221" y="12953"/>
                  </a:lnTo>
                  <a:lnTo>
                    <a:pt x="261699" y="27003"/>
                  </a:lnTo>
                  <a:lnTo>
                    <a:pt x="265175" y="44196"/>
                  </a:lnTo>
                  <a:lnTo>
                    <a:pt x="265175" y="736091"/>
                  </a:lnTo>
                  <a:lnTo>
                    <a:pt x="261699" y="753284"/>
                  </a:lnTo>
                  <a:lnTo>
                    <a:pt x="252222" y="767333"/>
                  </a:lnTo>
                  <a:lnTo>
                    <a:pt x="238172" y="776811"/>
                  </a:lnTo>
                  <a:lnTo>
                    <a:pt x="220979" y="780288"/>
                  </a:lnTo>
                  <a:lnTo>
                    <a:pt x="44195" y="780288"/>
                  </a:lnTo>
                  <a:lnTo>
                    <a:pt x="27003" y="776811"/>
                  </a:lnTo>
                  <a:lnTo>
                    <a:pt x="12953" y="767334"/>
                  </a:lnTo>
                  <a:lnTo>
                    <a:pt x="3476" y="753284"/>
                  </a:lnTo>
                  <a:lnTo>
                    <a:pt x="0" y="736091"/>
                  </a:lnTo>
                  <a:lnTo>
                    <a:pt x="0" y="44196"/>
                  </a:lnTo>
                  <a:lnTo>
                    <a:pt x="3476" y="27003"/>
                  </a:lnTo>
                  <a:lnTo>
                    <a:pt x="12953" y="12954"/>
                  </a:lnTo>
                  <a:lnTo>
                    <a:pt x="27003" y="3476"/>
                  </a:lnTo>
                  <a:lnTo>
                    <a:pt x="44195" y="0"/>
                  </a:lnTo>
                  <a:lnTo>
                    <a:pt x="220979" y="0"/>
                  </a:lnTo>
                  <a:close/>
                </a:path>
              </a:pathLst>
            </a:custGeom>
            <a:ln w="19811">
              <a:solidFill>
                <a:srgbClr val="177145"/>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p:nvPr/>
          </p:nvSpPr>
          <p:spPr>
            <a:xfrm>
              <a:off x="5414645" y="3446526"/>
              <a:ext cx="111760" cy="609600"/>
            </a:xfrm>
            <a:custGeom>
              <a:avLst/>
              <a:gdLst/>
              <a:ahLst/>
              <a:cxnLst/>
              <a:rect l="l" t="t" r="r" b="b"/>
              <a:pathLst>
                <a:path w="111760" h="609600">
                  <a:moveTo>
                    <a:pt x="55752" y="39224"/>
                  </a:moveTo>
                  <a:lnTo>
                    <a:pt x="45846" y="56206"/>
                  </a:lnTo>
                  <a:lnTo>
                    <a:pt x="45846" y="609600"/>
                  </a:lnTo>
                  <a:lnTo>
                    <a:pt x="65658" y="609600"/>
                  </a:lnTo>
                  <a:lnTo>
                    <a:pt x="65658" y="56206"/>
                  </a:lnTo>
                  <a:lnTo>
                    <a:pt x="55752" y="39224"/>
                  </a:lnTo>
                  <a:close/>
                </a:path>
                <a:path w="111760" h="609600">
                  <a:moveTo>
                    <a:pt x="55752" y="0"/>
                  </a:moveTo>
                  <a:lnTo>
                    <a:pt x="2793" y="90804"/>
                  </a:lnTo>
                  <a:lnTo>
                    <a:pt x="0" y="95503"/>
                  </a:lnTo>
                  <a:lnTo>
                    <a:pt x="1524" y="101600"/>
                  </a:lnTo>
                  <a:lnTo>
                    <a:pt x="6350" y="104394"/>
                  </a:lnTo>
                  <a:lnTo>
                    <a:pt x="11049" y="107187"/>
                  </a:lnTo>
                  <a:lnTo>
                    <a:pt x="17144" y="105537"/>
                  </a:lnTo>
                  <a:lnTo>
                    <a:pt x="19812" y="100837"/>
                  </a:lnTo>
                  <a:lnTo>
                    <a:pt x="45846" y="56206"/>
                  </a:lnTo>
                  <a:lnTo>
                    <a:pt x="45846" y="19558"/>
                  </a:lnTo>
                  <a:lnTo>
                    <a:pt x="67159" y="19558"/>
                  </a:lnTo>
                  <a:lnTo>
                    <a:pt x="55752" y="0"/>
                  </a:lnTo>
                  <a:close/>
                </a:path>
                <a:path w="111760" h="609600">
                  <a:moveTo>
                    <a:pt x="67159" y="19558"/>
                  </a:moveTo>
                  <a:lnTo>
                    <a:pt x="65658" y="19558"/>
                  </a:lnTo>
                  <a:lnTo>
                    <a:pt x="65659" y="56206"/>
                  </a:lnTo>
                  <a:lnTo>
                    <a:pt x="91693" y="100837"/>
                  </a:lnTo>
                  <a:lnTo>
                    <a:pt x="94360" y="105537"/>
                  </a:lnTo>
                  <a:lnTo>
                    <a:pt x="100456" y="107187"/>
                  </a:lnTo>
                  <a:lnTo>
                    <a:pt x="105155" y="104394"/>
                  </a:lnTo>
                  <a:lnTo>
                    <a:pt x="109981" y="101600"/>
                  </a:lnTo>
                  <a:lnTo>
                    <a:pt x="111505" y="95503"/>
                  </a:lnTo>
                  <a:lnTo>
                    <a:pt x="108712" y="90804"/>
                  </a:lnTo>
                  <a:lnTo>
                    <a:pt x="67159" y="19558"/>
                  </a:lnTo>
                  <a:close/>
                </a:path>
                <a:path w="111760" h="609600">
                  <a:moveTo>
                    <a:pt x="65658" y="19558"/>
                  </a:moveTo>
                  <a:lnTo>
                    <a:pt x="45846" y="19558"/>
                  </a:lnTo>
                  <a:lnTo>
                    <a:pt x="45846" y="56206"/>
                  </a:lnTo>
                  <a:lnTo>
                    <a:pt x="55752" y="39224"/>
                  </a:lnTo>
                  <a:lnTo>
                    <a:pt x="47243" y="24637"/>
                  </a:lnTo>
                  <a:lnTo>
                    <a:pt x="65658" y="24637"/>
                  </a:lnTo>
                  <a:lnTo>
                    <a:pt x="65658" y="19558"/>
                  </a:lnTo>
                  <a:close/>
                </a:path>
                <a:path w="111760" h="609600">
                  <a:moveTo>
                    <a:pt x="65658" y="24637"/>
                  </a:moveTo>
                  <a:lnTo>
                    <a:pt x="64262" y="24637"/>
                  </a:lnTo>
                  <a:lnTo>
                    <a:pt x="55752" y="39224"/>
                  </a:lnTo>
                  <a:lnTo>
                    <a:pt x="65659" y="56206"/>
                  </a:lnTo>
                  <a:lnTo>
                    <a:pt x="65658" y="24637"/>
                  </a:lnTo>
                  <a:close/>
                </a:path>
                <a:path w="111760" h="609600">
                  <a:moveTo>
                    <a:pt x="64262" y="24637"/>
                  </a:moveTo>
                  <a:lnTo>
                    <a:pt x="47243" y="24637"/>
                  </a:lnTo>
                  <a:lnTo>
                    <a:pt x="55752" y="39224"/>
                  </a:lnTo>
                  <a:lnTo>
                    <a:pt x="64262" y="2463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5" name="object 25"/>
            <p:cNvSpPr/>
            <p:nvPr/>
          </p:nvSpPr>
          <p:spPr>
            <a:xfrm>
              <a:off x="2196211" y="2120265"/>
              <a:ext cx="386715" cy="355600"/>
            </a:xfrm>
            <a:custGeom>
              <a:avLst/>
              <a:gdLst/>
              <a:ahLst/>
              <a:cxnLst/>
              <a:rect l="l" t="t" r="r" b="b"/>
              <a:pathLst>
                <a:path w="386714" h="355600">
                  <a:moveTo>
                    <a:pt x="289296" y="292060"/>
                  </a:moveTo>
                  <a:lnTo>
                    <a:pt x="263525" y="320294"/>
                  </a:lnTo>
                  <a:lnTo>
                    <a:pt x="386588" y="355092"/>
                  </a:lnTo>
                  <a:lnTo>
                    <a:pt x="367248" y="304926"/>
                  </a:lnTo>
                  <a:lnTo>
                    <a:pt x="303402" y="304926"/>
                  </a:lnTo>
                  <a:lnTo>
                    <a:pt x="289296" y="292060"/>
                  </a:lnTo>
                  <a:close/>
                </a:path>
                <a:path w="386714" h="355600">
                  <a:moveTo>
                    <a:pt x="314934" y="263972"/>
                  </a:moveTo>
                  <a:lnTo>
                    <a:pt x="289296" y="292060"/>
                  </a:lnTo>
                  <a:lnTo>
                    <a:pt x="303402" y="304926"/>
                  </a:lnTo>
                  <a:lnTo>
                    <a:pt x="329056" y="276860"/>
                  </a:lnTo>
                  <a:lnTo>
                    <a:pt x="314934" y="263972"/>
                  </a:lnTo>
                  <a:close/>
                </a:path>
                <a:path w="386714" h="355600">
                  <a:moveTo>
                    <a:pt x="340613" y="235838"/>
                  </a:moveTo>
                  <a:lnTo>
                    <a:pt x="314934" y="263972"/>
                  </a:lnTo>
                  <a:lnTo>
                    <a:pt x="329056" y="276860"/>
                  </a:lnTo>
                  <a:lnTo>
                    <a:pt x="303402" y="304926"/>
                  </a:lnTo>
                  <a:lnTo>
                    <a:pt x="367248" y="304926"/>
                  </a:lnTo>
                  <a:lnTo>
                    <a:pt x="340613" y="235838"/>
                  </a:lnTo>
                  <a:close/>
                </a:path>
                <a:path w="386714" h="355600">
                  <a:moveTo>
                    <a:pt x="25653" y="0"/>
                  </a:moveTo>
                  <a:lnTo>
                    <a:pt x="0" y="28194"/>
                  </a:lnTo>
                  <a:lnTo>
                    <a:pt x="289296" y="292060"/>
                  </a:lnTo>
                  <a:lnTo>
                    <a:pt x="314934" y="263972"/>
                  </a:lnTo>
                  <a:lnTo>
                    <a:pt x="25653" y="0"/>
                  </a:lnTo>
                  <a:close/>
                </a:path>
              </a:pathLst>
            </a:custGeom>
            <a:solidFill>
              <a:srgbClr val="FF8600"/>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p:nvPr/>
          </p:nvSpPr>
          <p:spPr>
            <a:xfrm>
              <a:off x="2625090" y="2497074"/>
              <a:ext cx="645160" cy="1077595"/>
            </a:xfrm>
            <a:custGeom>
              <a:avLst/>
              <a:gdLst/>
              <a:ahLst/>
              <a:cxnLst/>
              <a:rect l="l" t="t" r="r" b="b"/>
              <a:pathLst>
                <a:path w="645160" h="1077595">
                  <a:moveTo>
                    <a:pt x="0" y="1077467"/>
                  </a:moveTo>
                  <a:lnTo>
                    <a:pt x="644651" y="1077467"/>
                  </a:lnTo>
                  <a:lnTo>
                    <a:pt x="644651" y="0"/>
                  </a:lnTo>
                  <a:lnTo>
                    <a:pt x="0" y="0"/>
                  </a:lnTo>
                  <a:lnTo>
                    <a:pt x="0" y="1077467"/>
                  </a:lnTo>
                  <a:close/>
                </a:path>
              </a:pathLst>
            </a:custGeom>
            <a:ln w="28955">
              <a:solidFill>
                <a:srgbClr val="FF86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7" name="object 27"/>
            <p:cNvSpPr/>
            <p:nvPr/>
          </p:nvSpPr>
          <p:spPr>
            <a:xfrm>
              <a:off x="4189349" y="2003298"/>
              <a:ext cx="111760" cy="664210"/>
            </a:xfrm>
            <a:custGeom>
              <a:avLst/>
              <a:gdLst/>
              <a:ahLst/>
              <a:cxnLst/>
              <a:rect l="l" t="t" r="r" b="b"/>
              <a:pathLst>
                <a:path w="111760" h="664210">
                  <a:moveTo>
                    <a:pt x="55752" y="39224"/>
                  </a:moveTo>
                  <a:lnTo>
                    <a:pt x="45847" y="56206"/>
                  </a:lnTo>
                  <a:lnTo>
                    <a:pt x="45847" y="663828"/>
                  </a:lnTo>
                  <a:lnTo>
                    <a:pt x="65659" y="663828"/>
                  </a:lnTo>
                  <a:lnTo>
                    <a:pt x="65659" y="56206"/>
                  </a:lnTo>
                  <a:lnTo>
                    <a:pt x="55752" y="39224"/>
                  </a:lnTo>
                  <a:close/>
                </a:path>
                <a:path w="111760" h="664210">
                  <a:moveTo>
                    <a:pt x="55752" y="0"/>
                  </a:moveTo>
                  <a:lnTo>
                    <a:pt x="2793" y="90804"/>
                  </a:lnTo>
                  <a:lnTo>
                    <a:pt x="0" y="95503"/>
                  </a:lnTo>
                  <a:lnTo>
                    <a:pt x="1524" y="101600"/>
                  </a:lnTo>
                  <a:lnTo>
                    <a:pt x="6350" y="104393"/>
                  </a:lnTo>
                  <a:lnTo>
                    <a:pt x="11049" y="107187"/>
                  </a:lnTo>
                  <a:lnTo>
                    <a:pt x="17145" y="105537"/>
                  </a:lnTo>
                  <a:lnTo>
                    <a:pt x="19812" y="100837"/>
                  </a:lnTo>
                  <a:lnTo>
                    <a:pt x="45846" y="56206"/>
                  </a:lnTo>
                  <a:lnTo>
                    <a:pt x="45847" y="19557"/>
                  </a:lnTo>
                  <a:lnTo>
                    <a:pt x="67159" y="19557"/>
                  </a:lnTo>
                  <a:lnTo>
                    <a:pt x="55752" y="0"/>
                  </a:lnTo>
                  <a:close/>
                </a:path>
                <a:path w="111760" h="664210">
                  <a:moveTo>
                    <a:pt x="67159" y="19557"/>
                  </a:moveTo>
                  <a:lnTo>
                    <a:pt x="65659" y="19557"/>
                  </a:lnTo>
                  <a:lnTo>
                    <a:pt x="65659" y="56206"/>
                  </a:lnTo>
                  <a:lnTo>
                    <a:pt x="91693" y="100837"/>
                  </a:lnTo>
                  <a:lnTo>
                    <a:pt x="94361" y="105537"/>
                  </a:lnTo>
                  <a:lnTo>
                    <a:pt x="100456" y="107187"/>
                  </a:lnTo>
                  <a:lnTo>
                    <a:pt x="105155" y="104393"/>
                  </a:lnTo>
                  <a:lnTo>
                    <a:pt x="109981" y="101600"/>
                  </a:lnTo>
                  <a:lnTo>
                    <a:pt x="111505" y="95503"/>
                  </a:lnTo>
                  <a:lnTo>
                    <a:pt x="108712" y="90804"/>
                  </a:lnTo>
                  <a:lnTo>
                    <a:pt x="67159" y="19557"/>
                  </a:lnTo>
                  <a:close/>
                </a:path>
                <a:path w="111760" h="664210">
                  <a:moveTo>
                    <a:pt x="65659" y="19557"/>
                  </a:moveTo>
                  <a:lnTo>
                    <a:pt x="45847" y="19557"/>
                  </a:lnTo>
                  <a:lnTo>
                    <a:pt x="45847" y="56206"/>
                  </a:lnTo>
                  <a:lnTo>
                    <a:pt x="55752" y="39224"/>
                  </a:lnTo>
                  <a:lnTo>
                    <a:pt x="47243" y="24637"/>
                  </a:lnTo>
                  <a:lnTo>
                    <a:pt x="65659" y="24637"/>
                  </a:lnTo>
                  <a:lnTo>
                    <a:pt x="65659" y="19557"/>
                  </a:lnTo>
                  <a:close/>
                </a:path>
                <a:path w="111760" h="664210">
                  <a:moveTo>
                    <a:pt x="65659" y="24637"/>
                  </a:moveTo>
                  <a:lnTo>
                    <a:pt x="64262" y="24637"/>
                  </a:lnTo>
                  <a:lnTo>
                    <a:pt x="55752" y="39224"/>
                  </a:lnTo>
                  <a:lnTo>
                    <a:pt x="65659" y="56206"/>
                  </a:lnTo>
                  <a:lnTo>
                    <a:pt x="65659" y="24637"/>
                  </a:lnTo>
                  <a:close/>
                </a:path>
                <a:path w="111760" h="664210">
                  <a:moveTo>
                    <a:pt x="64262" y="24637"/>
                  </a:moveTo>
                  <a:lnTo>
                    <a:pt x="47243" y="24637"/>
                  </a:lnTo>
                  <a:lnTo>
                    <a:pt x="55752" y="39224"/>
                  </a:lnTo>
                  <a:lnTo>
                    <a:pt x="64262" y="2463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29" name="object 29"/>
          <p:cNvSpPr txBox="1"/>
          <p:nvPr/>
        </p:nvSpPr>
        <p:spPr>
          <a:xfrm>
            <a:off x="4054030" y="3452287"/>
            <a:ext cx="3105626" cy="193803"/>
          </a:xfrm>
          <a:prstGeom prst="rect">
            <a:avLst/>
          </a:prstGeom>
        </p:spPr>
        <p:txBody>
          <a:bodyPr vert="horz" wrap="square" lIns="0" tIns="9049" rIns="0" bIns="0" rtlCol="0">
            <a:spAutoFit/>
          </a:bodyPr>
          <a:lstStyle/>
          <a:p>
            <a:pPr marL="9525" defTabSz="685800">
              <a:spcBef>
                <a:spcPts val="71"/>
              </a:spcBef>
              <a:buClrTx/>
              <a:tabLst>
                <a:tab pos="652463" algn="l"/>
                <a:tab pos="1106805" algn="l"/>
                <a:tab pos="1537335" algn="l"/>
                <a:tab pos="1971675" algn="l"/>
                <a:tab pos="2521744" algn="l"/>
                <a:tab pos="2909888" algn="l"/>
              </a:tabLst>
              <a:defRPr/>
            </a:pPr>
            <a:r>
              <a:rPr sz="1200" i="1" kern="1200" spc="-176" dirty="0">
                <a:solidFill>
                  <a:prstClr val="black"/>
                </a:solidFill>
                <a:ea typeface="+mn-ea"/>
              </a:rPr>
              <a:t>&lt;</a:t>
            </a:r>
            <a:r>
              <a:rPr sz="1200" i="1" kern="1200" spc="-210" dirty="0">
                <a:solidFill>
                  <a:prstClr val="black"/>
                </a:solidFill>
                <a:ea typeface="+mn-ea"/>
              </a:rPr>
              <a:t>S</a:t>
            </a:r>
            <a:r>
              <a:rPr sz="1200" i="1" kern="1200" spc="-240" dirty="0">
                <a:solidFill>
                  <a:prstClr val="black"/>
                </a:solidFill>
                <a:ea typeface="+mn-ea"/>
              </a:rPr>
              <a:t>T</a:t>
            </a:r>
            <a:r>
              <a:rPr sz="1200" i="1" kern="1200" spc="-158" dirty="0">
                <a:solidFill>
                  <a:prstClr val="black"/>
                </a:solidFill>
                <a:ea typeface="+mn-ea"/>
              </a:rPr>
              <a:t>A</a:t>
            </a:r>
            <a:r>
              <a:rPr sz="1200" i="1" kern="1200" spc="-199" dirty="0">
                <a:solidFill>
                  <a:prstClr val="black"/>
                </a:solidFill>
                <a:ea typeface="+mn-ea"/>
              </a:rPr>
              <a:t>R</a:t>
            </a:r>
            <a:r>
              <a:rPr sz="1200" i="1" kern="1200" spc="-135" dirty="0">
                <a:solidFill>
                  <a:prstClr val="black"/>
                </a:solidFill>
                <a:ea typeface="+mn-ea"/>
              </a:rPr>
              <a:t>T</a:t>
            </a:r>
            <a:r>
              <a:rPr sz="1200" i="1" kern="1200" spc="-127" dirty="0">
                <a:solidFill>
                  <a:prstClr val="black"/>
                </a:solidFill>
                <a:ea typeface="+mn-ea"/>
              </a:rPr>
              <a:t>&gt;</a:t>
            </a:r>
            <a:r>
              <a:rPr sz="1200" i="1" kern="1200" dirty="0">
                <a:solidFill>
                  <a:prstClr val="black"/>
                </a:solidFill>
                <a:ea typeface="+mn-ea"/>
              </a:rPr>
              <a:t>	</a:t>
            </a:r>
            <a:r>
              <a:rPr sz="1800" i="1" kern="1200" spc="-124" baseline="5208" dirty="0">
                <a:solidFill>
                  <a:prstClr val="black"/>
                </a:solidFill>
                <a:ea typeface="+mn-ea"/>
              </a:rPr>
              <a:t>h</a:t>
            </a:r>
            <a:r>
              <a:rPr sz="1800" i="1" kern="1200" spc="-113" baseline="5208" dirty="0">
                <a:solidFill>
                  <a:prstClr val="black"/>
                </a:solidFill>
                <a:ea typeface="+mn-ea"/>
              </a:rPr>
              <a:t>e</a:t>
            </a:r>
            <a:r>
              <a:rPr sz="1800" i="1" kern="1200" baseline="5208" dirty="0">
                <a:solidFill>
                  <a:prstClr val="black"/>
                </a:solidFill>
                <a:ea typeface="+mn-ea"/>
              </a:rPr>
              <a:t>	</a:t>
            </a:r>
            <a:r>
              <a:rPr sz="1800" i="1" kern="1200" spc="5" baseline="3472" dirty="0">
                <a:solidFill>
                  <a:prstClr val="black"/>
                </a:solidFill>
                <a:ea typeface="+mn-ea"/>
              </a:rPr>
              <a:t>hit</a:t>
            </a:r>
            <a:r>
              <a:rPr sz="1800" i="1" kern="1200" baseline="3472" dirty="0">
                <a:solidFill>
                  <a:prstClr val="black"/>
                </a:solidFill>
                <a:ea typeface="+mn-ea"/>
              </a:rPr>
              <a:t>	</a:t>
            </a:r>
            <a:r>
              <a:rPr sz="1800" i="1" kern="1200" spc="-113" baseline="3472" dirty="0">
                <a:solidFill>
                  <a:prstClr val="black"/>
                </a:solidFill>
                <a:ea typeface="+mn-ea"/>
              </a:rPr>
              <a:t>me</a:t>
            </a:r>
            <a:r>
              <a:rPr sz="1800" i="1" kern="1200" baseline="3472" dirty="0">
                <a:solidFill>
                  <a:prstClr val="black"/>
                </a:solidFill>
                <a:ea typeface="+mn-ea"/>
              </a:rPr>
              <a:t>	</a:t>
            </a:r>
            <a:r>
              <a:rPr sz="1800" i="1" kern="1200" spc="33" baseline="3472" dirty="0">
                <a:solidFill>
                  <a:prstClr val="black"/>
                </a:solidFill>
                <a:ea typeface="+mn-ea"/>
              </a:rPr>
              <a:t>wi</a:t>
            </a:r>
            <a:r>
              <a:rPr sz="1800" i="1" kern="1200" spc="23" baseline="3472" dirty="0">
                <a:solidFill>
                  <a:prstClr val="black"/>
                </a:solidFill>
                <a:ea typeface="+mn-ea"/>
              </a:rPr>
              <a:t>t</a:t>
            </a:r>
            <a:r>
              <a:rPr sz="1800" i="1" kern="1200" spc="-78" baseline="3472" dirty="0">
                <a:solidFill>
                  <a:prstClr val="black"/>
                </a:solidFill>
                <a:ea typeface="+mn-ea"/>
              </a:rPr>
              <a:t>h</a:t>
            </a:r>
            <a:r>
              <a:rPr sz="1800" i="1" kern="1200" baseline="3472" dirty="0">
                <a:solidFill>
                  <a:prstClr val="black"/>
                </a:solidFill>
                <a:ea typeface="+mn-ea"/>
              </a:rPr>
              <a:t>	</a:t>
            </a:r>
            <a:r>
              <a:rPr sz="1800" i="1" kern="1200" spc="-78" baseline="3472" dirty="0">
                <a:solidFill>
                  <a:prstClr val="black"/>
                </a:solidFill>
                <a:ea typeface="+mn-ea"/>
              </a:rPr>
              <a:t>a</a:t>
            </a:r>
            <a:r>
              <a:rPr sz="1800" i="1" kern="1200" baseline="3472" dirty="0">
                <a:solidFill>
                  <a:prstClr val="black"/>
                </a:solidFill>
                <a:ea typeface="+mn-ea"/>
              </a:rPr>
              <a:t>	</a:t>
            </a:r>
            <a:r>
              <a:rPr sz="1800" i="1" kern="1200" spc="-90" baseline="3472" dirty="0">
                <a:solidFill>
                  <a:prstClr val="black"/>
                </a:solidFill>
                <a:ea typeface="+mn-ea"/>
              </a:rPr>
              <a:t>p</a:t>
            </a:r>
            <a:r>
              <a:rPr sz="1800" i="1" kern="1200" spc="11" baseline="3472" dirty="0">
                <a:solidFill>
                  <a:prstClr val="black"/>
                </a:solidFill>
                <a:ea typeface="+mn-ea"/>
              </a:rPr>
              <a:t>i</a:t>
            </a:r>
            <a:r>
              <a:rPr sz="1800" i="1" kern="1200" spc="-146" baseline="3472" dirty="0">
                <a:solidFill>
                  <a:prstClr val="black"/>
                </a:solidFill>
                <a:ea typeface="+mn-ea"/>
              </a:rPr>
              <a:t>e</a:t>
            </a:r>
            <a:endParaRPr sz="1800" kern="1200" baseline="3472">
              <a:solidFill>
                <a:prstClr val="black"/>
              </a:solidFill>
              <a:ea typeface="+mn-ea"/>
            </a:endParaRPr>
          </a:p>
        </p:txBody>
      </p:sp>
      <p:sp>
        <p:nvSpPr>
          <p:cNvPr id="30" name="object 30"/>
          <p:cNvSpPr txBox="1"/>
          <p:nvPr/>
        </p:nvSpPr>
        <p:spPr>
          <a:xfrm>
            <a:off x="1964664" y="3931908"/>
            <a:ext cx="1672590" cy="217367"/>
          </a:xfrm>
          <a:prstGeom prst="rect">
            <a:avLst/>
          </a:prstGeom>
        </p:spPr>
        <p:txBody>
          <a:bodyPr vert="horz" wrap="square" lIns="0" tIns="9525" rIns="0" bIns="0" rtlCol="0">
            <a:spAutoFit/>
          </a:bodyPr>
          <a:lstStyle/>
          <a:p>
            <a:pPr marL="9525" defTabSz="685800">
              <a:spcBef>
                <a:spcPts val="75"/>
              </a:spcBef>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31" name="object 31"/>
          <p:cNvSpPr/>
          <p:nvPr/>
        </p:nvSpPr>
        <p:spPr>
          <a:xfrm>
            <a:off x="1879663" y="3737884"/>
            <a:ext cx="1826895" cy="203835"/>
          </a:xfrm>
          <a:custGeom>
            <a:avLst/>
            <a:gdLst/>
            <a:ahLst/>
            <a:cxnLst/>
            <a:rect l="l" t="t" r="r" b="b"/>
            <a:pathLst>
              <a:path w="2435860" h="271779">
                <a:moveTo>
                  <a:pt x="2435352" y="0"/>
                </a:moveTo>
                <a:lnTo>
                  <a:pt x="2427013" y="52804"/>
                </a:lnTo>
                <a:lnTo>
                  <a:pt x="2404268" y="95916"/>
                </a:lnTo>
                <a:lnTo>
                  <a:pt x="2370522" y="124979"/>
                </a:lnTo>
                <a:lnTo>
                  <a:pt x="2329180" y="135636"/>
                </a:lnTo>
                <a:lnTo>
                  <a:pt x="1323848" y="135636"/>
                </a:lnTo>
                <a:lnTo>
                  <a:pt x="1282505" y="146292"/>
                </a:lnTo>
                <a:lnTo>
                  <a:pt x="1248759" y="175355"/>
                </a:lnTo>
                <a:lnTo>
                  <a:pt x="1226014" y="218467"/>
                </a:lnTo>
                <a:lnTo>
                  <a:pt x="1217676" y="271272"/>
                </a:lnTo>
                <a:lnTo>
                  <a:pt x="1209337" y="218467"/>
                </a:lnTo>
                <a:lnTo>
                  <a:pt x="1186592" y="175355"/>
                </a:lnTo>
                <a:lnTo>
                  <a:pt x="1152846" y="146292"/>
                </a:lnTo>
                <a:lnTo>
                  <a:pt x="1111504" y="135636"/>
                </a:lnTo>
                <a:lnTo>
                  <a:pt x="106146" y="135636"/>
                </a:lnTo>
                <a:lnTo>
                  <a:pt x="64829" y="124979"/>
                </a:lnTo>
                <a:lnTo>
                  <a:pt x="31089" y="95916"/>
                </a:lnTo>
                <a:lnTo>
                  <a:pt x="8341" y="52804"/>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2" name="object 32"/>
          <p:cNvSpPr txBox="1"/>
          <p:nvPr/>
        </p:nvSpPr>
        <p:spPr>
          <a:xfrm>
            <a:off x="1931974" y="3459183"/>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dirty="0">
              <a:solidFill>
                <a:prstClr val="black"/>
              </a:solidFill>
              <a:ea typeface="+mn-ea"/>
            </a:endParaRPr>
          </a:p>
        </p:txBody>
      </p:sp>
      <p:sp>
        <p:nvSpPr>
          <p:cNvPr id="33" name="object 33"/>
          <p:cNvSpPr txBox="1"/>
          <p:nvPr/>
        </p:nvSpPr>
        <p:spPr>
          <a:xfrm>
            <a:off x="2381155" y="3459183"/>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34" name="object 34"/>
          <p:cNvSpPr txBox="1"/>
          <p:nvPr/>
        </p:nvSpPr>
        <p:spPr>
          <a:xfrm>
            <a:off x="2770451" y="3459183"/>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35" name="object 35"/>
          <p:cNvSpPr txBox="1"/>
          <p:nvPr/>
        </p:nvSpPr>
        <p:spPr>
          <a:xfrm>
            <a:off x="1430655" y="847575"/>
            <a:ext cx="2530316" cy="678071"/>
          </a:xfrm>
          <a:prstGeom prst="rect">
            <a:avLst/>
          </a:prstGeom>
        </p:spPr>
        <p:txBody>
          <a:bodyPr vert="horz" wrap="square" lIns="0" tIns="134303" rIns="0" bIns="0" rtlCol="0">
            <a:spAutoFit/>
          </a:bodyPr>
          <a:lstStyle/>
          <a:p>
            <a:pPr marR="20003" algn="r" defTabSz="685800">
              <a:spcBef>
                <a:spcPts val="1058"/>
              </a:spcBef>
              <a:buClrTx/>
              <a:defRPr/>
            </a:pPr>
            <a:r>
              <a:rPr sz="1425" kern="1200" spc="-109" dirty="0">
                <a:solidFill>
                  <a:srgbClr val="3986FF"/>
                </a:solidFill>
                <a:ea typeface="+mn-ea"/>
              </a:rPr>
              <a:t>The </a:t>
            </a:r>
            <a:r>
              <a:rPr sz="1425" kern="1200" spc="-71" dirty="0">
                <a:solidFill>
                  <a:srgbClr val="3986FF"/>
                </a:solidFill>
                <a:ea typeface="+mn-ea"/>
              </a:rPr>
              <a:t>sequence-to-sequence</a:t>
            </a:r>
            <a:r>
              <a:rPr sz="1425" kern="1200" spc="-34" dirty="0">
                <a:solidFill>
                  <a:srgbClr val="3986FF"/>
                </a:solidFill>
                <a:ea typeface="+mn-ea"/>
              </a:rPr>
              <a:t> </a:t>
            </a:r>
            <a:r>
              <a:rPr sz="1425" kern="1200" spc="-49" dirty="0">
                <a:solidFill>
                  <a:srgbClr val="3986FF"/>
                </a:solidFill>
                <a:ea typeface="+mn-ea"/>
              </a:rPr>
              <a:t>model</a:t>
            </a:r>
            <a:endParaRPr sz="1425" kern="1200">
              <a:solidFill>
                <a:prstClr val="black"/>
              </a:solidFill>
              <a:ea typeface="+mn-ea"/>
            </a:endParaRPr>
          </a:p>
          <a:p>
            <a:pPr marR="3810" algn="r" defTabSz="685800">
              <a:spcBef>
                <a:spcPts val="938"/>
              </a:spcBef>
              <a:buClrTx/>
              <a:defRPr/>
            </a:pPr>
            <a:r>
              <a:rPr sz="1350" kern="1200" spc="-83" dirty="0">
                <a:solidFill>
                  <a:srgbClr val="FF8600"/>
                </a:solidFill>
                <a:ea typeface="+mn-ea"/>
              </a:rPr>
              <a:t>Encoding </a:t>
            </a:r>
            <a:r>
              <a:rPr sz="1350" kern="1200" spc="-4" dirty="0">
                <a:solidFill>
                  <a:srgbClr val="FF8600"/>
                </a:solidFill>
                <a:ea typeface="+mn-ea"/>
              </a:rPr>
              <a:t>of </a:t>
            </a:r>
            <a:r>
              <a:rPr sz="1350" kern="1200" spc="-15" dirty="0">
                <a:solidFill>
                  <a:srgbClr val="FF8600"/>
                </a:solidFill>
                <a:ea typeface="+mn-ea"/>
              </a:rPr>
              <a:t>the </a:t>
            </a:r>
            <a:r>
              <a:rPr sz="1350" kern="1200" spc="-71" dirty="0">
                <a:solidFill>
                  <a:srgbClr val="FF8600"/>
                </a:solidFill>
                <a:ea typeface="+mn-ea"/>
              </a:rPr>
              <a:t>source</a:t>
            </a:r>
            <a:r>
              <a:rPr sz="1350" kern="1200" spc="-206" dirty="0">
                <a:solidFill>
                  <a:srgbClr val="FF8600"/>
                </a:solidFill>
                <a:ea typeface="+mn-ea"/>
              </a:rPr>
              <a:t> </a:t>
            </a:r>
            <a:r>
              <a:rPr sz="1350" kern="1200" spc="-64" dirty="0">
                <a:solidFill>
                  <a:srgbClr val="FF8600"/>
                </a:solidFill>
                <a:ea typeface="+mn-ea"/>
              </a:rPr>
              <a:t>sentence.</a:t>
            </a:r>
            <a:endParaRPr sz="1350" kern="1200">
              <a:solidFill>
                <a:prstClr val="black"/>
              </a:solidFill>
              <a:ea typeface="+mn-ea"/>
            </a:endParaRPr>
          </a:p>
        </p:txBody>
      </p:sp>
      <p:sp>
        <p:nvSpPr>
          <p:cNvPr id="36" name="object 36"/>
          <p:cNvSpPr txBox="1"/>
          <p:nvPr/>
        </p:nvSpPr>
        <p:spPr>
          <a:xfrm>
            <a:off x="4873847" y="1096125"/>
            <a:ext cx="1738313" cy="217367"/>
          </a:xfrm>
          <a:prstGeom prst="rect">
            <a:avLst/>
          </a:prstGeom>
        </p:spPr>
        <p:txBody>
          <a:bodyPr vert="horz" wrap="square" lIns="0" tIns="9525" rIns="0" bIns="0" rtlCol="0">
            <a:spAutoFit/>
          </a:bodyPr>
          <a:lstStyle/>
          <a:p>
            <a:pPr marL="9525" defTabSz="685800">
              <a:spcBef>
                <a:spcPts val="75"/>
              </a:spcBef>
              <a:buClrTx/>
              <a:defRPr/>
            </a:pPr>
            <a:r>
              <a:rPr sz="1350" kern="1200" spc="-86" dirty="0">
                <a:solidFill>
                  <a:prstClr val="black"/>
                </a:solidFill>
                <a:ea typeface="+mn-ea"/>
              </a:rPr>
              <a:t>Target </a:t>
            </a:r>
            <a:r>
              <a:rPr sz="1350" kern="1200" spc="-68" dirty="0">
                <a:solidFill>
                  <a:prstClr val="black"/>
                </a:solidFill>
                <a:ea typeface="+mn-ea"/>
              </a:rPr>
              <a:t>sentence</a:t>
            </a:r>
            <a:r>
              <a:rPr sz="1350" kern="1200" spc="-94" dirty="0">
                <a:solidFill>
                  <a:prstClr val="black"/>
                </a:solidFill>
                <a:ea typeface="+mn-ea"/>
              </a:rPr>
              <a:t> </a:t>
            </a:r>
            <a:r>
              <a:rPr sz="1350" kern="1200" spc="-15" dirty="0">
                <a:solidFill>
                  <a:prstClr val="black"/>
                </a:solidFill>
                <a:ea typeface="+mn-ea"/>
              </a:rPr>
              <a:t>(output)</a:t>
            </a:r>
            <a:endParaRPr sz="1350" kern="1200">
              <a:solidFill>
                <a:prstClr val="black"/>
              </a:solidFill>
              <a:ea typeface="+mn-ea"/>
            </a:endParaRPr>
          </a:p>
        </p:txBody>
      </p:sp>
      <p:sp>
        <p:nvSpPr>
          <p:cNvPr id="37" name="object 37"/>
          <p:cNvSpPr/>
          <p:nvPr/>
        </p:nvSpPr>
        <p:spPr>
          <a:xfrm>
            <a:off x="4206811" y="1374161"/>
            <a:ext cx="3073718" cy="203835"/>
          </a:xfrm>
          <a:custGeom>
            <a:avLst/>
            <a:gdLst/>
            <a:ahLst/>
            <a:cxnLst/>
            <a:rect l="l" t="t" r="r" b="b"/>
            <a:pathLst>
              <a:path w="4098290" h="271780">
                <a:moveTo>
                  <a:pt x="0" y="271272"/>
                </a:moveTo>
                <a:lnTo>
                  <a:pt x="8338" y="218467"/>
                </a:lnTo>
                <a:lnTo>
                  <a:pt x="31083" y="175355"/>
                </a:lnTo>
                <a:lnTo>
                  <a:pt x="64829" y="146292"/>
                </a:lnTo>
                <a:lnTo>
                  <a:pt x="106171" y="135636"/>
                </a:lnTo>
                <a:lnTo>
                  <a:pt x="1942845" y="135636"/>
                </a:lnTo>
                <a:lnTo>
                  <a:pt x="1984188" y="124979"/>
                </a:lnTo>
                <a:lnTo>
                  <a:pt x="2017934" y="95916"/>
                </a:lnTo>
                <a:lnTo>
                  <a:pt x="2040679" y="52804"/>
                </a:lnTo>
                <a:lnTo>
                  <a:pt x="2049017" y="0"/>
                </a:lnTo>
                <a:lnTo>
                  <a:pt x="2057356" y="52804"/>
                </a:lnTo>
                <a:lnTo>
                  <a:pt x="2080101" y="95916"/>
                </a:lnTo>
                <a:lnTo>
                  <a:pt x="2113847" y="124979"/>
                </a:lnTo>
                <a:lnTo>
                  <a:pt x="2155190" y="135636"/>
                </a:lnTo>
                <a:lnTo>
                  <a:pt x="3991864" y="135636"/>
                </a:lnTo>
                <a:lnTo>
                  <a:pt x="4033206" y="146292"/>
                </a:lnTo>
                <a:lnTo>
                  <a:pt x="4066952" y="175355"/>
                </a:lnTo>
                <a:lnTo>
                  <a:pt x="4089697" y="218467"/>
                </a:lnTo>
                <a:lnTo>
                  <a:pt x="4098036" y="271272"/>
                </a:lnTo>
              </a:path>
            </a:pathLst>
          </a:custGeom>
          <a:ln w="19812">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8" name="object 38"/>
          <p:cNvSpPr txBox="1"/>
          <p:nvPr/>
        </p:nvSpPr>
        <p:spPr>
          <a:xfrm>
            <a:off x="7795937" y="222150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9" name="object 39"/>
          <p:cNvSpPr/>
          <p:nvPr/>
        </p:nvSpPr>
        <p:spPr>
          <a:xfrm>
            <a:off x="7602664" y="2410862"/>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2"/>
                </a:lnTo>
                <a:lnTo>
                  <a:pt x="152191" y="395198"/>
                </a:lnTo>
                <a:lnTo>
                  <a:pt x="122158" y="411051"/>
                </a:lnTo>
                <a:lnTo>
                  <a:pt x="101911" y="434548"/>
                </a:lnTo>
                <a:lnTo>
                  <a:pt x="94488" y="463296"/>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0" name="object 40"/>
          <p:cNvSpPr txBox="1"/>
          <p:nvPr/>
        </p:nvSpPr>
        <p:spPr>
          <a:xfrm>
            <a:off x="1799654" y="4452259"/>
            <a:ext cx="1826895" cy="646811"/>
          </a:xfrm>
          <a:prstGeom prst="rect">
            <a:avLst/>
          </a:prstGeom>
          <a:ln w="19811">
            <a:solidFill>
              <a:srgbClr val="C00000"/>
            </a:solidFill>
          </a:ln>
        </p:spPr>
        <p:txBody>
          <a:bodyPr vert="horz" wrap="square" lIns="0" tIns="23336" rIns="0" bIns="0" rtlCol="0">
            <a:spAutoFit/>
          </a:bodyPr>
          <a:lstStyle/>
          <a:p>
            <a:pPr marL="108585" marR="104299" algn="ctr" defTabSz="685800">
              <a:spcBef>
                <a:spcPts val="184"/>
              </a:spcBef>
              <a:buClrTx/>
              <a:defRPr/>
            </a:pPr>
            <a:r>
              <a:rPr sz="1350" kern="1200" spc="-83" dirty="0">
                <a:solidFill>
                  <a:srgbClr val="C00000"/>
                </a:solidFill>
                <a:ea typeface="+mn-ea"/>
              </a:rPr>
              <a:t>Encoder </a:t>
            </a:r>
            <a:r>
              <a:rPr sz="1350" kern="1200" spc="-150" dirty="0">
                <a:solidFill>
                  <a:srgbClr val="C00000"/>
                </a:solidFill>
                <a:ea typeface="+mn-ea"/>
              </a:rPr>
              <a:t>RNN </a:t>
            </a:r>
            <a:r>
              <a:rPr sz="1350" kern="1200" spc="-68" dirty="0">
                <a:solidFill>
                  <a:prstClr val="black"/>
                </a:solidFill>
                <a:ea typeface="+mn-ea"/>
              </a:rPr>
              <a:t>produces  </a:t>
            </a:r>
            <a:r>
              <a:rPr sz="1350" kern="1200" spc="-75" dirty="0">
                <a:solidFill>
                  <a:prstClr val="black"/>
                </a:solidFill>
                <a:ea typeface="+mn-ea"/>
              </a:rPr>
              <a:t>an </a:t>
            </a:r>
            <a:r>
              <a:rPr sz="1350" kern="1200" spc="-60" dirty="0">
                <a:solidFill>
                  <a:srgbClr val="FF8600"/>
                </a:solidFill>
                <a:ea typeface="+mn-ea"/>
              </a:rPr>
              <a:t>encoding </a:t>
            </a:r>
            <a:r>
              <a:rPr sz="1350" kern="1200" spc="-4" dirty="0">
                <a:solidFill>
                  <a:prstClr val="black"/>
                </a:solidFill>
                <a:ea typeface="+mn-ea"/>
              </a:rPr>
              <a:t>of </a:t>
            </a:r>
            <a:r>
              <a:rPr sz="1350" kern="1200" spc="-15" dirty="0">
                <a:solidFill>
                  <a:prstClr val="black"/>
                </a:solidFill>
                <a:ea typeface="+mn-ea"/>
              </a:rPr>
              <a:t>the  </a:t>
            </a:r>
            <a:r>
              <a:rPr sz="1350" kern="1200" spc="-71" dirty="0">
                <a:solidFill>
                  <a:prstClr val="black"/>
                </a:solidFill>
                <a:ea typeface="+mn-ea"/>
              </a:rPr>
              <a:t>source</a:t>
            </a:r>
            <a:r>
              <a:rPr sz="1350" kern="1200" spc="-83" dirty="0">
                <a:solidFill>
                  <a:prstClr val="black"/>
                </a:solidFill>
                <a:ea typeface="+mn-ea"/>
              </a:rPr>
              <a:t> </a:t>
            </a:r>
            <a:r>
              <a:rPr sz="1350" kern="1200" spc="-64" dirty="0">
                <a:solidFill>
                  <a:prstClr val="black"/>
                </a:solidFill>
                <a:ea typeface="+mn-ea"/>
              </a:rPr>
              <a:t>sentence.</a:t>
            </a:r>
            <a:endParaRPr sz="1350" kern="1200">
              <a:solidFill>
                <a:prstClr val="black"/>
              </a:solidFill>
              <a:ea typeface="+mn-ea"/>
            </a:endParaRPr>
          </a:p>
        </p:txBody>
      </p:sp>
      <p:sp>
        <p:nvSpPr>
          <p:cNvPr id="41" name="object 41"/>
          <p:cNvSpPr txBox="1"/>
          <p:nvPr/>
        </p:nvSpPr>
        <p:spPr>
          <a:xfrm>
            <a:off x="1825676" y="1514464"/>
            <a:ext cx="1946434" cy="425116"/>
          </a:xfrm>
          <a:prstGeom prst="rect">
            <a:avLst/>
          </a:prstGeom>
        </p:spPr>
        <p:txBody>
          <a:bodyPr vert="horz" wrap="square" lIns="0" tIns="9525" rIns="0" bIns="0" rtlCol="0">
            <a:spAutoFit/>
          </a:bodyPr>
          <a:lstStyle/>
          <a:p>
            <a:pPr algn="ctr" defTabSz="685800">
              <a:spcBef>
                <a:spcPts val="75"/>
              </a:spcBef>
              <a:buClrTx/>
              <a:defRPr/>
            </a:pPr>
            <a:r>
              <a:rPr sz="1350" kern="1200" spc="-75" dirty="0">
                <a:solidFill>
                  <a:srgbClr val="FF8600"/>
                </a:solidFill>
                <a:ea typeface="+mn-ea"/>
              </a:rPr>
              <a:t>Provides </a:t>
            </a:r>
            <a:r>
              <a:rPr sz="1350" kern="1200" spc="-8" dirty="0">
                <a:solidFill>
                  <a:srgbClr val="FF8600"/>
                </a:solidFill>
                <a:ea typeface="+mn-ea"/>
              </a:rPr>
              <a:t>initial </a:t>
            </a:r>
            <a:r>
              <a:rPr sz="1350" kern="1200" spc="-45" dirty="0">
                <a:solidFill>
                  <a:srgbClr val="FF8600"/>
                </a:solidFill>
                <a:ea typeface="+mn-ea"/>
              </a:rPr>
              <a:t>hidden</a:t>
            </a:r>
            <a:r>
              <a:rPr sz="1350" kern="1200" spc="-113" dirty="0">
                <a:solidFill>
                  <a:srgbClr val="FF8600"/>
                </a:solidFill>
                <a:ea typeface="+mn-ea"/>
              </a:rPr>
              <a:t> </a:t>
            </a:r>
            <a:r>
              <a:rPr sz="1350" kern="1200" spc="-53" dirty="0">
                <a:solidFill>
                  <a:srgbClr val="FF8600"/>
                </a:solidFill>
                <a:ea typeface="+mn-ea"/>
              </a:rPr>
              <a:t>state</a:t>
            </a:r>
            <a:endParaRPr sz="1350" kern="1200">
              <a:solidFill>
                <a:prstClr val="black"/>
              </a:solidFill>
              <a:ea typeface="+mn-ea"/>
            </a:endParaRPr>
          </a:p>
          <a:p>
            <a:pPr marL="953" algn="ctr" defTabSz="685800">
              <a:buClrTx/>
              <a:defRPr/>
            </a:pPr>
            <a:r>
              <a:rPr sz="1350" kern="1200" spc="-4" dirty="0">
                <a:solidFill>
                  <a:srgbClr val="FF8600"/>
                </a:solidFill>
                <a:ea typeface="+mn-ea"/>
              </a:rPr>
              <a:t>for </a:t>
            </a:r>
            <a:r>
              <a:rPr sz="1350" kern="1200" spc="-71" dirty="0">
                <a:solidFill>
                  <a:srgbClr val="00AF50"/>
                </a:solidFill>
                <a:ea typeface="+mn-ea"/>
              </a:rPr>
              <a:t>Decoder</a:t>
            </a:r>
            <a:r>
              <a:rPr sz="1350" kern="1200" spc="-139" dirty="0">
                <a:solidFill>
                  <a:srgbClr val="00AF50"/>
                </a:solidFill>
                <a:ea typeface="+mn-ea"/>
              </a:rPr>
              <a:t> </a:t>
            </a:r>
            <a:r>
              <a:rPr sz="1350" kern="1200" spc="-124" dirty="0">
                <a:solidFill>
                  <a:srgbClr val="00AF50"/>
                </a:solidFill>
                <a:ea typeface="+mn-ea"/>
              </a:rPr>
              <a:t>RNN</a:t>
            </a:r>
            <a:r>
              <a:rPr sz="1350" kern="1200" spc="-124" dirty="0">
                <a:solidFill>
                  <a:srgbClr val="FF8600"/>
                </a:solidFill>
                <a:ea typeface="+mn-ea"/>
              </a:rPr>
              <a:t>.</a:t>
            </a:r>
            <a:endParaRPr sz="1350" kern="1200">
              <a:solidFill>
                <a:prstClr val="black"/>
              </a:solidFill>
              <a:ea typeface="+mn-ea"/>
            </a:endParaRPr>
          </a:p>
        </p:txBody>
      </p:sp>
      <p:sp>
        <p:nvSpPr>
          <p:cNvPr id="42" name="object 42"/>
          <p:cNvSpPr txBox="1"/>
          <p:nvPr/>
        </p:nvSpPr>
        <p:spPr>
          <a:xfrm>
            <a:off x="4205669" y="3903619"/>
            <a:ext cx="3654266" cy="439062"/>
          </a:xfrm>
          <a:prstGeom prst="rect">
            <a:avLst/>
          </a:prstGeom>
          <a:ln w="19811">
            <a:solidFill>
              <a:srgbClr val="00AF50"/>
            </a:solidFill>
          </a:ln>
        </p:spPr>
        <p:txBody>
          <a:bodyPr vert="horz" wrap="square" lIns="0" tIns="23336" rIns="0" bIns="0" rtlCol="0">
            <a:spAutoFit/>
          </a:bodyPr>
          <a:lstStyle/>
          <a:p>
            <a:pPr marL="369094" marR="75248" indent="-251460" defTabSz="685800">
              <a:spcBef>
                <a:spcPts val="184"/>
              </a:spcBef>
              <a:buClrTx/>
              <a:defRPr/>
            </a:pPr>
            <a:r>
              <a:rPr sz="1350" kern="1200" spc="-71" dirty="0">
                <a:solidFill>
                  <a:srgbClr val="00AF50"/>
                </a:solidFill>
                <a:ea typeface="+mn-ea"/>
              </a:rPr>
              <a:t>Decoder </a:t>
            </a:r>
            <a:r>
              <a:rPr sz="1350" kern="1200" spc="-150" dirty="0">
                <a:solidFill>
                  <a:srgbClr val="00AF50"/>
                </a:solidFill>
                <a:ea typeface="+mn-ea"/>
              </a:rPr>
              <a:t>RNN </a:t>
            </a:r>
            <a:r>
              <a:rPr sz="1350" kern="1200" spc="-71" dirty="0">
                <a:solidFill>
                  <a:prstClr val="black"/>
                </a:solidFill>
                <a:ea typeface="+mn-ea"/>
              </a:rPr>
              <a:t>is </a:t>
            </a:r>
            <a:r>
              <a:rPr sz="1350" kern="1200" spc="-105" dirty="0">
                <a:solidFill>
                  <a:prstClr val="black"/>
                </a:solidFill>
                <a:ea typeface="+mn-ea"/>
              </a:rPr>
              <a:t>a </a:t>
            </a:r>
            <a:r>
              <a:rPr sz="1350" kern="1200" spc="-101" dirty="0">
                <a:solidFill>
                  <a:prstClr val="black"/>
                </a:solidFill>
                <a:ea typeface="+mn-ea"/>
              </a:rPr>
              <a:t>Language </a:t>
            </a:r>
            <a:r>
              <a:rPr sz="1350" kern="1200" spc="-26" dirty="0">
                <a:solidFill>
                  <a:prstClr val="black"/>
                </a:solidFill>
                <a:ea typeface="+mn-ea"/>
              </a:rPr>
              <a:t>Model </a:t>
            </a:r>
            <a:r>
              <a:rPr sz="1350" kern="1200" spc="-4" dirty="0">
                <a:solidFill>
                  <a:prstClr val="black"/>
                </a:solidFill>
                <a:ea typeface="+mn-ea"/>
              </a:rPr>
              <a:t>that </a:t>
            </a:r>
            <a:r>
              <a:rPr sz="1350" kern="1200" spc="-71" dirty="0">
                <a:solidFill>
                  <a:prstClr val="black"/>
                </a:solidFill>
                <a:ea typeface="+mn-ea"/>
              </a:rPr>
              <a:t>generates  </a:t>
            </a:r>
            <a:r>
              <a:rPr sz="1350" kern="1200" spc="-34" dirty="0">
                <a:solidFill>
                  <a:prstClr val="black"/>
                </a:solidFill>
                <a:ea typeface="+mn-ea"/>
              </a:rPr>
              <a:t>target </a:t>
            </a:r>
            <a:r>
              <a:rPr sz="1350" kern="1200" spc="-64" dirty="0">
                <a:solidFill>
                  <a:prstClr val="black"/>
                </a:solidFill>
                <a:ea typeface="+mn-ea"/>
              </a:rPr>
              <a:t>sentence, </a:t>
            </a:r>
            <a:r>
              <a:rPr sz="1350" i="1" kern="1200" spc="-49" dirty="0">
                <a:solidFill>
                  <a:prstClr val="black"/>
                </a:solidFill>
                <a:ea typeface="+mn-ea"/>
              </a:rPr>
              <a:t>conditioned </a:t>
            </a:r>
            <a:r>
              <a:rPr sz="1350" i="1" kern="1200" spc="-60" dirty="0">
                <a:solidFill>
                  <a:prstClr val="black"/>
                </a:solidFill>
                <a:ea typeface="+mn-ea"/>
              </a:rPr>
              <a:t>on</a:t>
            </a:r>
            <a:r>
              <a:rPr sz="1350" i="1" kern="1200" spc="-101" dirty="0">
                <a:solidFill>
                  <a:prstClr val="black"/>
                </a:solidFill>
                <a:ea typeface="+mn-ea"/>
              </a:rPr>
              <a:t> </a:t>
            </a:r>
            <a:r>
              <a:rPr sz="1350" i="1" kern="1200" spc="-64" dirty="0">
                <a:solidFill>
                  <a:srgbClr val="FF8600"/>
                </a:solidFill>
                <a:ea typeface="+mn-ea"/>
              </a:rPr>
              <a:t>encoding</a:t>
            </a:r>
            <a:r>
              <a:rPr sz="1350" kern="1200" spc="-64" dirty="0">
                <a:solidFill>
                  <a:prstClr val="black"/>
                </a:solidFill>
                <a:ea typeface="+mn-ea"/>
              </a:rPr>
              <a:t>.</a:t>
            </a:r>
            <a:endParaRPr sz="1350" kern="1200">
              <a:solidFill>
                <a:prstClr val="black"/>
              </a:solidFill>
              <a:ea typeface="+mn-ea"/>
            </a:endParaRPr>
          </a:p>
        </p:txBody>
      </p:sp>
      <p:sp>
        <p:nvSpPr>
          <p:cNvPr id="43" name="object 43"/>
          <p:cNvSpPr txBox="1"/>
          <p:nvPr/>
        </p:nvSpPr>
        <p:spPr>
          <a:xfrm>
            <a:off x="4243388" y="1631107"/>
            <a:ext cx="169069" cy="193803"/>
          </a:xfrm>
          <a:prstGeom prst="rect">
            <a:avLst/>
          </a:prstGeom>
        </p:spPr>
        <p:txBody>
          <a:bodyPr vert="horz" wrap="square" lIns="0" tIns="9049" rIns="0" bIns="0" rtlCol="0">
            <a:spAutoFit/>
          </a:bodyPr>
          <a:lstStyle/>
          <a:p>
            <a:pPr marL="9525" defTabSz="685800">
              <a:spcBef>
                <a:spcPts val="71"/>
              </a:spcBef>
              <a:buClrTx/>
              <a:defRPr/>
            </a:pPr>
            <a:r>
              <a:rPr sz="1200" i="1" kern="1200" spc="-83" dirty="0">
                <a:solidFill>
                  <a:prstClr val="black"/>
                </a:solidFill>
                <a:ea typeface="+mn-ea"/>
              </a:rPr>
              <a:t>he</a:t>
            </a:r>
            <a:endParaRPr sz="1200" kern="1200">
              <a:solidFill>
                <a:prstClr val="black"/>
              </a:solidFill>
              <a:ea typeface="+mn-ea"/>
            </a:endParaRPr>
          </a:p>
        </p:txBody>
      </p:sp>
      <p:sp>
        <p:nvSpPr>
          <p:cNvPr id="44" name="object 44"/>
          <p:cNvSpPr txBox="1"/>
          <p:nvPr/>
        </p:nvSpPr>
        <p:spPr>
          <a:xfrm>
            <a:off x="4162235" y="1958165"/>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dirty="0">
              <a:solidFill>
                <a:prstClr val="black"/>
              </a:solidFill>
              <a:ea typeface="+mn-ea"/>
            </a:endParaRPr>
          </a:p>
        </p:txBody>
      </p:sp>
      <p:grpSp>
        <p:nvGrpSpPr>
          <p:cNvPr id="45" name="object 45"/>
          <p:cNvGrpSpPr/>
          <p:nvPr/>
        </p:nvGrpSpPr>
        <p:grpSpPr>
          <a:xfrm>
            <a:off x="4383691" y="1895368"/>
            <a:ext cx="442436" cy="1548765"/>
            <a:chOff x="4320921" y="2010917"/>
            <a:chExt cx="589915" cy="2065020"/>
          </a:xfrm>
        </p:grpSpPr>
        <p:sp>
          <p:nvSpPr>
            <p:cNvPr id="46" name="object 46"/>
            <p:cNvSpPr/>
            <p:nvPr/>
          </p:nvSpPr>
          <p:spPr>
            <a:xfrm>
              <a:off x="4320921" y="2016886"/>
              <a:ext cx="507365" cy="2058670"/>
            </a:xfrm>
            <a:custGeom>
              <a:avLst/>
              <a:gdLst/>
              <a:ahLst/>
              <a:cxnLst/>
              <a:rect l="l" t="t" r="r" b="b"/>
              <a:pathLst>
                <a:path w="507364" h="2058670">
                  <a:moveTo>
                    <a:pt x="28193" y="0"/>
                  </a:moveTo>
                  <a:lnTo>
                    <a:pt x="0" y="6223"/>
                  </a:lnTo>
                  <a:lnTo>
                    <a:pt x="6223" y="34543"/>
                  </a:lnTo>
                  <a:lnTo>
                    <a:pt x="34416" y="28321"/>
                  </a:lnTo>
                  <a:lnTo>
                    <a:pt x="28193" y="0"/>
                  </a:lnTo>
                  <a:close/>
                </a:path>
                <a:path w="507364" h="2058670">
                  <a:moveTo>
                    <a:pt x="40639" y="56641"/>
                  </a:moveTo>
                  <a:lnTo>
                    <a:pt x="12445" y="62864"/>
                  </a:lnTo>
                  <a:lnTo>
                    <a:pt x="18668" y="91186"/>
                  </a:lnTo>
                  <a:lnTo>
                    <a:pt x="46862" y="84962"/>
                  </a:lnTo>
                  <a:lnTo>
                    <a:pt x="40639" y="56641"/>
                  </a:lnTo>
                  <a:close/>
                </a:path>
                <a:path w="507364" h="2058670">
                  <a:moveTo>
                    <a:pt x="53086" y="113157"/>
                  </a:moveTo>
                  <a:lnTo>
                    <a:pt x="24891" y="119379"/>
                  </a:lnTo>
                  <a:lnTo>
                    <a:pt x="31114" y="147700"/>
                  </a:lnTo>
                  <a:lnTo>
                    <a:pt x="59308" y="141477"/>
                  </a:lnTo>
                  <a:lnTo>
                    <a:pt x="53086" y="113157"/>
                  </a:lnTo>
                  <a:close/>
                </a:path>
                <a:path w="507364" h="2058670">
                  <a:moveTo>
                    <a:pt x="65531" y="169799"/>
                  </a:moveTo>
                  <a:lnTo>
                    <a:pt x="37337" y="176022"/>
                  </a:lnTo>
                  <a:lnTo>
                    <a:pt x="43561" y="204215"/>
                  </a:lnTo>
                  <a:lnTo>
                    <a:pt x="71754" y="197992"/>
                  </a:lnTo>
                  <a:lnTo>
                    <a:pt x="65531" y="169799"/>
                  </a:lnTo>
                  <a:close/>
                </a:path>
                <a:path w="507364" h="2058670">
                  <a:moveTo>
                    <a:pt x="77977" y="226313"/>
                  </a:moveTo>
                  <a:lnTo>
                    <a:pt x="49783" y="232537"/>
                  </a:lnTo>
                  <a:lnTo>
                    <a:pt x="56006" y="260858"/>
                  </a:lnTo>
                  <a:lnTo>
                    <a:pt x="84200" y="254635"/>
                  </a:lnTo>
                  <a:lnTo>
                    <a:pt x="77977" y="226313"/>
                  </a:lnTo>
                  <a:close/>
                </a:path>
                <a:path w="507364" h="2058670">
                  <a:moveTo>
                    <a:pt x="90424" y="282828"/>
                  </a:moveTo>
                  <a:lnTo>
                    <a:pt x="62229" y="289051"/>
                  </a:lnTo>
                  <a:lnTo>
                    <a:pt x="68452" y="317373"/>
                  </a:lnTo>
                  <a:lnTo>
                    <a:pt x="96646" y="311150"/>
                  </a:lnTo>
                  <a:lnTo>
                    <a:pt x="90424" y="282828"/>
                  </a:lnTo>
                  <a:close/>
                </a:path>
                <a:path w="507364" h="2058670">
                  <a:moveTo>
                    <a:pt x="102869" y="339471"/>
                  </a:moveTo>
                  <a:lnTo>
                    <a:pt x="74675" y="345693"/>
                  </a:lnTo>
                  <a:lnTo>
                    <a:pt x="80899" y="373888"/>
                  </a:lnTo>
                  <a:lnTo>
                    <a:pt x="109092" y="367664"/>
                  </a:lnTo>
                  <a:lnTo>
                    <a:pt x="102869" y="339471"/>
                  </a:lnTo>
                  <a:close/>
                </a:path>
                <a:path w="507364" h="2058670">
                  <a:moveTo>
                    <a:pt x="115315" y="395986"/>
                  </a:moveTo>
                  <a:lnTo>
                    <a:pt x="87121" y="402209"/>
                  </a:lnTo>
                  <a:lnTo>
                    <a:pt x="93344" y="430529"/>
                  </a:lnTo>
                  <a:lnTo>
                    <a:pt x="121538" y="424307"/>
                  </a:lnTo>
                  <a:lnTo>
                    <a:pt x="115315" y="395986"/>
                  </a:lnTo>
                  <a:close/>
                </a:path>
                <a:path w="507364" h="2058670">
                  <a:moveTo>
                    <a:pt x="127762" y="452500"/>
                  </a:moveTo>
                  <a:lnTo>
                    <a:pt x="99567" y="458724"/>
                  </a:lnTo>
                  <a:lnTo>
                    <a:pt x="105790" y="487045"/>
                  </a:lnTo>
                  <a:lnTo>
                    <a:pt x="133984" y="480822"/>
                  </a:lnTo>
                  <a:lnTo>
                    <a:pt x="127762" y="452500"/>
                  </a:lnTo>
                  <a:close/>
                </a:path>
                <a:path w="507364" h="2058670">
                  <a:moveTo>
                    <a:pt x="140207" y="509142"/>
                  </a:moveTo>
                  <a:lnTo>
                    <a:pt x="112013" y="515365"/>
                  </a:lnTo>
                  <a:lnTo>
                    <a:pt x="118237" y="543560"/>
                  </a:lnTo>
                  <a:lnTo>
                    <a:pt x="146430" y="537337"/>
                  </a:lnTo>
                  <a:lnTo>
                    <a:pt x="140207" y="509142"/>
                  </a:lnTo>
                  <a:close/>
                </a:path>
                <a:path w="507364" h="2058670">
                  <a:moveTo>
                    <a:pt x="152653" y="565658"/>
                  </a:moveTo>
                  <a:lnTo>
                    <a:pt x="124459" y="571880"/>
                  </a:lnTo>
                  <a:lnTo>
                    <a:pt x="130682" y="600201"/>
                  </a:lnTo>
                  <a:lnTo>
                    <a:pt x="158876" y="593978"/>
                  </a:lnTo>
                  <a:lnTo>
                    <a:pt x="152653" y="565658"/>
                  </a:lnTo>
                  <a:close/>
                </a:path>
                <a:path w="507364" h="2058670">
                  <a:moveTo>
                    <a:pt x="165100" y="622173"/>
                  </a:moveTo>
                  <a:lnTo>
                    <a:pt x="136905" y="628396"/>
                  </a:lnTo>
                  <a:lnTo>
                    <a:pt x="143128" y="656716"/>
                  </a:lnTo>
                  <a:lnTo>
                    <a:pt x="171323" y="650493"/>
                  </a:lnTo>
                  <a:lnTo>
                    <a:pt x="165100" y="622173"/>
                  </a:lnTo>
                  <a:close/>
                </a:path>
                <a:path w="507364" h="2058670">
                  <a:moveTo>
                    <a:pt x="177545" y="678814"/>
                  </a:moveTo>
                  <a:lnTo>
                    <a:pt x="149351" y="685038"/>
                  </a:lnTo>
                  <a:lnTo>
                    <a:pt x="155575" y="713232"/>
                  </a:lnTo>
                  <a:lnTo>
                    <a:pt x="183768" y="707009"/>
                  </a:lnTo>
                  <a:lnTo>
                    <a:pt x="177545" y="678814"/>
                  </a:lnTo>
                  <a:close/>
                </a:path>
                <a:path w="507364" h="2058670">
                  <a:moveTo>
                    <a:pt x="189991" y="735329"/>
                  </a:moveTo>
                  <a:lnTo>
                    <a:pt x="161798" y="741552"/>
                  </a:lnTo>
                  <a:lnTo>
                    <a:pt x="168020" y="769874"/>
                  </a:lnTo>
                  <a:lnTo>
                    <a:pt x="196214" y="763651"/>
                  </a:lnTo>
                  <a:lnTo>
                    <a:pt x="189991" y="735329"/>
                  </a:lnTo>
                  <a:close/>
                </a:path>
                <a:path w="507364" h="2058670">
                  <a:moveTo>
                    <a:pt x="202437" y="791845"/>
                  </a:moveTo>
                  <a:lnTo>
                    <a:pt x="174243" y="798067"/>
                  </a:lnTo>
                  <a:lnTo>
                    <a:pt x="180466" y="826388"/>
                  </a:lnTo>
                  <a:lnTo>
                    <a:pt x="208661" y="820165"/>
                  </a:lnTo>
                  <a:lnTo>
                    <a:pt x="202437" y="791845"/>
                  </a:lnTo>
                  <a:close/>
                </a:path>
                <a:path w="507364" h="2058670">
                  <a:moveTo>
                    <a:pt x="214883" y="848487"/>
                  </a:moveTo>
                  <a:lnTo>
                    <a:pt x="186689" y="854710"/>
                  </a:lnTo>
                  <a:lnTo>
                    <a:pt x="192912" y="882903"/>
                  </a:lnTo>
                  <a:lnTo>
                    <a:pt x="221106" y="876680"/>
                  </a:lnTo>
                  <a:lnTo>
                    <a:pt x="214883" y="848487"/>
                  </a:lnTo>
                  <a:close/>
                </a:path>
                <a:path w="507364" h="2058670">
                  <a:moveTo>
                    <a:pt x="227329" y="905001"/>
                  </a:moveTo>
                  <a:lnTo>
                    <a:pt x="199136" y="911225"/>
                  </a:lnTo>
                  <a:lnTo>
                    <a:pt x="205358" y="939546"/>
                  </a:lnTo>
                  <a:lnTo>
                    <a:pt x="233552" y="933323"/>
                  </a:lnTo>
                  <a:lnTo>
                    <a:pt x="227329" y="905001"/>
                  </a:lnTo>
                  <a:close/>
                </a:path>
                <a:path w="507364" h="2058670">
                  <a:moveTo>
                    <a:pt x="239775" y="961516"/>
                  </a:moveTo>
                  <a:lnTo>
                    <a:pt x="211581" y="967739"/>
                  </a:lnTo>
                  <a:lnTo>
                    <a:pt x="217804" y="996061"/>
                  </a:lnTo>
                  <a:lnTo>
                    <a:pt x="245999" y="989838"/>
                  </a:lnTo>
                  <a:lnTo>
                    <a:pt x="239775" y="961516"/>
                  </a:lnTo>
                  <a:close/>
                </a:path>
                <a:path w="507364" h="2058670">
                  <a:moveTo>
                    <a:pt x="252221" y="1018159"/>
                  </a:moveTo>
                  <a:lnTo>
                    <a:pt x="224027" y="1024382"/>
                  </a:lnTo>
                  <a:lnTo>
                    <a:pt x="230250" y="1052576"/>
                  </a:lnTo>
                  <a:lnTo>
                    <a:pt x="258444" y="1046352"/>
                  </a:lnTo>
                  <a:lnTo>
                    <a:pt x="252221" y="1018159"/>
                  </a:lnTo>
                  <a:close/>
                </a:path>
                <a:path w="507364" h="2058670">
                  <a:moveTo>
                    <a:pt x="264667" y="1074674"/>
                  </a:moveTo>
                  <a:lnTo>
                    <a:pt x="236474" y="1080897"/>
                  </a:lnTo>
                  <a:lnTo>
                    <a:pt x="242696" y="1109217"/>
                  </a:lnTo>
                  <a:lnTo>
                    <a:pt x="270890" y="1102995"/>
                  </a:lnTo>
                  <a:lnTo>
                    <a:pt x="264667" y="1074674"/>
                  </a:lnTo>
                  <a:close/>
                </a:path>
                <a:path w="507364" h="2058670">
                  <a:moveTo>
                    <a:pt x="277113" y="1131189"/>
                  </a:moveTo>
                  <a:lnTo>
                    <a:pt x="248919" y="1137412"/>
                  </a:lnTo>
                  <a:lnTo>
                    <a:pt x="255142" y="1165733"/>
                  </a:lnTo>
                  <a:lnTo>
                    <a:pt x="283337" y="1159510"/>
                  </a:lnTo>
                  <a:lnTo>
                    <a:pt x="277113" y="1131189"/>
                  </a:lnTo>
                  <a:close/>
                </a:path>
                <a:path w="507364" h="2058670">
                  <a:moveTo>
                    <a:pt x="289559" y="1187830"/>
                  </a:moveTo>
                  <a:lnTo>
                    <a:pt x="261365" y="1194053"/>
                  </a:lnTo>
                  <a:lnTo>
                    <a:pt x="267588" y="1222248"/>
                  </a:lnTo>
                  <a:lnTo>
                    <a:pt x="295782" y="1216025"/>
                  </a:lnTo>
                  <a:lnTo>
                    <a:pt x="289559" y="1187830"/>
                  </a:lnTo>
                  <a:close/>
                </a:path>
                <a:path w="507364" h="2058670">
                  <a:moveTo>
                    <a:pt x="302005" y="1244346"/>
                  </a:moveTo>
                  <a:lnTo>
                    <a:pt x="273812" y="1250568"/>
                  </a:lnTo>
                  <a:lnTo>
                    <a:pt x="280034" y="1278889"/>
                  </a:lnTo>
                  <a:lnTo>
                    <a:pt x="308228" y="1272666"/>
                  </a:lnTo>
                  <a:lnTo>
                    <a:pt x="302005" y="1244346"/>
                  </a:lnTo>
                  <a:close/>
                </a:path>
                <a:path w="507364" h="2058670">
                  <a:moveTo>
                    <a:pt x="314451" y="1300861"/>
                  </a:moveTo>
                  <a:lnTo>
                    <a:pt x="286257" y="1307084"/>
                  </a:lnTo>
                  <a:lnTo>
                    <a:pt x="292480" y="1335404"/>
                  </a:lnTo>
                  <a:lnTo>
                    <a:pt x="320675" y="1329182"/>
                  </a:lnTo>
                  <a:lnTo>
                    <a:pt x="314451" y="1300861"/>
                  </a:lnTo>
                  <a:close/>
                </a:path>
                <a:path w="507364" h="2058670">
                  <a:moveTo>
                    <a:pt x="326898" y="1357502"/>
                  </a:moveTo>
                  <a:lnTo>
                    <a:pt x="298703" y="1363726"/>
                  </a:lnTo>
                  <a:lnTo>
                    <a:pt x="304926" y="1391920"/>
                  </a:lnTo>
                  <a:lnTo>
                    <a:pt x="333120" y="1385697"/>
                  </a:lnTo>
                  <a:lnTo>
                    <a:pt x="326898" y="1357502"/>
                  </a:lnTo>
                  <a:close/>
                </a:path>
                <a:path w="507364" h="2058670">
                  <a:moveTo>
                    <a:pt x="339343" y="1414017"/>
                  </a:moveTo>
                  <a:lnTo>
                    <a:pt x="311150" y="1420240"/>
                  </a:lnTo>
                  <a:lnTo>
                    <a:pt x="317373" y="1448562"/>
                  </a:lnTo>
                  <a:lnTo>
                    <a:pt x="345566" y="1442339"/>
                  </a:lnTo>
                  <a:lnTo>
                    <a:pt x="339343" y="1414017"/>
                  </a:lnTo>
                  <a:close/>
                </a:path>
                <a:path w="507364" h="2058670">
                  <a:moveTo>
                    <a:pt x="351789" y="1470533"/>
                  </a:moveTo>
                  <a:lnTo>
                    <a:pt x="323595" y="1476755"/>
                  </a:lnTo>
                  <a:lnTo>
                    <a:pt x="329818" y="1505077"/>
                  </a:lnTo>
                  <a:lnTo>
                    <a:pt x="358013" y="1498853"/>
                  </a:lnTo>
                  <a:lnTo>
                    <a:pt x="351789" y="1470533"/>
                  </a:lnTo>
                  <a:close/>
                </a:path>
                <a:path w="507364" h="2058670">
                  <a:moveTo>
                    <a:pt x="364236" y="1527175"/>
                  </a:moveTo>
                  <a:lnTo>
                    <a:pt x="336041" y="1533398"/>
                  </a:lnTo>
                  <a:lnTo>
                    <a:pt x="342264" y="1561591"/>
                  </a:lnTo>
                  <a:lnTo>
                    <a:pt x="370458" y="1555368"/>
                  </a:lnTo>
                  <a:lnTo>
                    <a:pt x="364236" y="1527175"/>
                  </a:lnTo>
                  <a:close/>
                </a:path>
                <a:path w="507364" h="2058670">
                  <a:moveTo>
                    <a:pt x="376681" y="1583689"/>
                  </a:moveTo>
                  <a:lnTo>
                    <a:pt x="348488" y="1589913"/>
                  </a:lnTo>
                  <a:lnTo>
                    <a:pt x="354711" y="1618233"/>
                  </a:lnTo>
                  <a:lnTo>
                    <a:pt x="382904" y="1612011"/>
                  </a:lnTo>
                  <a:lnTo>
                    <a:pt x="376681" y="1583689"/>
                  </a:lnTo>
                  <a:close/>
                </a:path>
                <a:path w="507364" h="2058670">
                  <a:moveTo>
                    <a:pt x="389254" y="1640205"/>
                  </a:moveTo>
                  <a:lnTo>
                    <a:pt x="360933" y="1646427"/>
                  </a:lnTo>
                  <a:lnTo>
                    <a:pt x="367156" y="1674749"/>
                  </a:lnTo>
                  <a:lnTo>
                    <a:pt x="395477" y="1668526"/>
                  </a:lnTo>
                  <a:lnTo>
                    <a:pt x="389254" y="1640205"/>
                  </a:lnTo>
                  <a:close/>
                </a:path>
                <a:path w="507364" h="2058670">
                  <a:moveTo>
                    <a:pt x="401700" y="1696846"/>
                  </a:moveTo>
                  <a:lnTo>
                    <a:pt x="373379" y="1703070"/>
                  </a:lnTo>
                  <a:lnTo>
                    <a:pt x="379602" y="1731264"/>
                  </a:lnTo>
                  <a:lnTo>
                    <a:pt x="407924" y="1725040"/>
                  </a:lnTo>
                  <a:lnTo>
                    <a:pt x="401700" y="1696846"/>
                  </a:lnTo>
                  <a:close/>
                </a:path>
                <a:path w="507364" h="2058670">
                  <a:moveTo>
                    <a:pt x="414146" y="1753362"/>
                  </a:moveTo>
                  <a:lnTo>
                    <a:pt x="385825" y="1759585"/>
                  </a:lnTo>
                  <a:lnTo>
                    <a:pt x="392049" y="1787906"/>
                  </a:lnTo>
                  <a:lnTo>
                    <a:pt x="420369" y="1781683"/>
                  </a:lnTo>
                  <a:lnTo>
                    <a:pt x="414146" y="1753362"/>
                  </a:lnTo>
                  <a:close/>
                </a:path>
                <a:path w="507364" h="2058670">
                  <a:moveTo>
                    <a:pt x="426592" y="1809877"/>
                  </a:moveTo>
                  <a:lnTo>
                    <a:pt x="398271" y="1816100"/>
                  </a:lnTo>
                  <a:lnTo>
                    <a:pt x="404494" y="1844420"/>
                  </a:lnTo>
                  <a:lnTo>
                    <a:pt x="432815" y="1838198"/>
                  </a:lnTo>
                  <a:lnTo>
                    <a:pt x="426592" y="1809877"/>
                  </a:lnTo>
                  <a:close/>
                </a:path>
                <a:path w="507364" h="2058670">
                  <a:moveTo>
                    <a:pt x="439038" y="1866519"/>
                  </a:moveTo>
                  <a:lnTo>
                    <a:pt x="410717" y="1872742"/>
                  </a:lnTo>
                  <a:lnTo>
                    <a:pt x="416940" y="1900936"/>
                  </a:lnTo>
                  <a:lnTo>
                    <a:pt x="445262" y="1894713"/>
                  </a:lnTo>
                  <a:lnTo>
                    <a:pt x="439038" y="1866519"/>
                  </a:lnTo>
                  <a:close/>
                </a:path>
                <a:path w="507364" h="2058670">
                  <a:moveTo>
                    <a:pt x="388112" y="1940560"/>
                  </a:moveTo>
                  <a:lnTo>
                    <a:pt x="382269" y="1945894"/>
                  </a:lnTo>
                  <a:lnTo>
                    <a:pt x="376427" y="1951355"/>
                  </a:lnTo>
                  <a:lnTo>
                    <a:pt x="376046" y="1960499"/>
                  </a:lnTo>
                  <a:lnTo>
                    <a:pt x="381507" y="1966340"/>
                  </a:lnTo>
                  <a:lnTo>
                    <a:pt x="466470" y="2058543"/>
                  </a:lnTo>
                  <a:lnTo>
                    <a:pt x="476927" y="2026031"/>
                  </a:lnTo>
                  <a:lnTo>
                    <a:pt x="446531" y="2026031"/>
                  </a:lnTo>
                  <a:lnTo>
                    <a:pt x="450368" y="2014093"/>
                  </a:lnTo>
                  <a:lnTo>
                    <a:pt x="441832" y="2014093"/>
                  </a:lnTo>
                  <a:lnTo>
                    <a:pt x="435609" y="1985899"/>
                  </a:lnTo>
                  <a:lnTo>
                    <a:pt x="438269" y="1985314"/>
                  </a:lnTo>
                  <a:lnTo>
                    <a:pt x="402716" y="1946783"/>
                  </a:lnTo>
                  <a:lnTo>
                    <a:pt x="397382" y="1940940"/>
                  </a:lnTo>
                  <a:lnTo>
                    <a:pt x="388112" y="1940560"/>
                  </a:lnTo>
                  <a:close/>
                </a:path>
                <a:path w="507364" h="2058670">
                  <a:moveTo>
                    <a:pt x="460947" y="2009892"/>
                  </a:moveTo>
                  <a:lnTo>
                    <a:pt x="451017" y="2012074"/>
                  </a:lnTo>
                  <a:lnTo>
                    <a:pt x="446531" y="2026031"/>
                  </a:lnTo>
                  <a:lnTo>
                    <a:pt x="470915" y="2020696"/>
                  </a:lnTo>
                  <a:lnTo>
                    <a:pt x="460947" y="2009892"/>
                  </a:lnTo>
                  <a:close/>
                </a:path>
                <a:path w="507364" h="2058670">
                  <a:moveTo>
                    <a:pt x="491836" y="1979676"/>
                  </a:moveTo>
                  <a:lnTo>
                    <a:pt x="463930" y="1979676"/>
                  </a:lnTo>
                  <a:lnTo>
                    <a:pt x="470153" y="2007870"/>
                  </a:lnTo>
                  <a:lnTo>
                    <a:pt x="460947" y="2009892"/>
                  </a:lnTo>
                  <a:lnTo>
                    <a:pt x="470915" y="2020696"/>
                  </a:lnTo>
                  <a:lnTo>
                    <a:pt x="446531" y="2026031"/>
                  </a:lnTo>
                  <a:lnTo>
                    <a:pt x="476927" y="2026031"/>
                  </a:lnTo>
                  <a:lnTo>
                    <a:pt x="491836" y="1979676"/>
                  </a:lnTo>
                  <a:close/>
                </a:path>
                <a:path w="507364" h="2058670">
                  <a:moveTo>
                    <a:pt x="438269" y="1985314"/>
                  </a:moveTo>
                  <a:lnTo>
                    <a:pt x="435609" y="1985899"/>
                  </a:lnTo>
                  <a:lnTo>
                    <a:pt x="441832" y="2014093"/>
                  </a:lnTo>
                  <a:lnTo>
                    <a:pt x="451017" y="2012074"/>
                  </a:lnTo>
                  <a:lnTo>
                    <a:pt x="454102" y="2002474"/>
                  </a:lnTo>
                  <a:lnTo>
                    <a:pt x="438269" y="1985314"/>
                  </a:lnTo>
                  <a:close/>
                </a:path>
                <a:path w="507364" h="2058670">
                  <a:moveTo>
                    <a:pt x="451017" y="2012074"/>
                  </a:moveTo>
                  <a:lnTo>
                    <a:pt x="441832" y="2014093"/>
                  </a:lnTo>
                  <a:lnTo>
                    <a:pt x="450368" y="2014093"/>
                  </a:lnTo>
                  <a:lnTo>
                    <a:pt x="451017" y="2012074"/>
                  </a:lnTo>
                  <a:close/>
                </a:path>
                <a:path w="507364" h="2058670">
                  <a:moveTo>
                    <a:pt x="454102" y="2002474"/>
                  </a:moveTo>
                  <a:lnTo>
                    <a:pt x="451017" y="2012074"/>
                  </a:lnTo>
                  <a:lnTo>
                    <a:pt x="460947" y="2009892"/>
                  </a:lnTo>
                  <a:lnTo>
                    <a:pt x="454102" y="2002474"/>
                  </a:lnTo>
                  <a:close/>
                </a:path>
                <a:path w="507364" h="2058670">
                  <a:moveTo>
                    <a:pt x="463930" y="1979676"/>
                  </a:moveTo>
                  <a:lnTo>
                    <a:pt x="461239" y="1980267"/>
                  </a:lnTo>
                  <a:lnTo>
                    <a:pt x="454102" y="2002474"/>
                  </a:lnTo>
                  <a:lnTo>
                    <a:pt x="460947" y="2009892"/>
                  </a:lnTo>
                  <a:lnTo>
                    <a:pt x="470153" y="2007870"/>
                  </a:lnTo>
                  <a:lnTo>
                    <a:pt x="463930" y="1979676"/>
                  </a:lnTo>
                  <a:close/>
                </a:path>
                <a:path w="507364" h="2058670">
                  <a:moveTo>
                    <a:pt x="461239" y="1980267"/>
                  </a:moveTo>
                  <a:lnTo>
                    <a:pt x="438269" y="1985314"/>
                  </a:lnTo>
                  <a:lnTo>
                    <a:pt x="454102" y="2002474"/>
                  </a:lnTo>
                  <a:lnTo>
                    <a:pt x="461239" y="1980267"/>
                  </a:lnTo>
                  <a:close/>
                </a:path>
                <a:path w="507364" h="2058670">
                  <a:moveTo>
                    <a:pt x="487933" y="1918589"/>
                  </a:moveTo>
                  <a:lnTo>
                    <a:pt x="479678" y="1922780"/>
                  </a:lnTo>
                  <a:lnTo>
                    <a:pt x="477265" y="1930400"/>
                  </a:lnTo>
                  <a:lnTo>
                    <a:pt x="461239" y="1980267"/>
                  </a:lnTo>
                  <a:lnTo>
                    <a:pt x="463930" y="1979676"/>
                  </a:lnTo>
                  <a:lnTo>
                    <a:pt x="491836" y="1979676"/>
                  </a:lnTo>
                  <a:lnTo>
                    <a:pt x="504825" y="1939289"/>
                  </a:lnTo>
                  <a:lnTo>
                    <a:pt x="507364" y="1931670"/>
                  </a:lnTo>
                  <a:lnTo>
                    <a:pt x="503174" y="1923414"/>
                  </a:lnTo>
                  <a:lnTo>
                    <a:pt x="487933" y="1918589"/>
                  </a:lnTo>
                  <a:close/>
                </a:path>
                <a:path w="507364" h="2058670">
                  <a:moveTo>
                    <a:pt x="451484" y="1923033"/>
                  </a:moveTo>
                  <a:lnTo>
                    <a:pt x="423163" y="1929257"/>
                  </a:lnTo>
                  <a:lnTo>
                    <a:pt x="429387" y="1957577"/>
                  </a:lnTo>
                  <a:lnTo>
                    <a:pt x="457707" y="1951355"/>
                  </a:lnTo>
                  <a:lnTo>
                    <a:pt x="451484" y="1923033"/>
                  </a:lnTo>
                  <a:close/>
                </a:path>
              </a:pathLst>
            </a:custGeom>
            <a:solidFill>
              <a:srgbClr val="FF89D7"/>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7" name="object 47"/>
            <p:cNvSpPr/>
            <p:nvPr/>
          </p:nvSpPr>
          <p:spPr>
            <a:xfrm>
              <a:off x="4798949" y="2010917"/>
              <a:ext cx="111760" cy="664210"/>
            </a:xfrm>
            <a:custGeom>
              <a:avLst/>
              <a:gdLst/>
              <a:ahLst/>
              <a:cxnLst/>
              <a:rect l="l" t="t" r="r" b="b"/>
              <a:pathLst>
                <a:path w="111760" h="664210">
                  <a:moveTo>
                    <a:pt x="55752" y="39224"/>
                  </a:moveTo>
                  <a:lnTo>
                    <a:pt x="45847" y="56206"/>
                  </a:lnTo>
                  <a:lnTo>
                    <a:pt x="45847" y="663829"/>
                  </a:lnTo>
                  <a:lnTo>
                    <a:pt x="65659" y="663829"/>
                  </a:lnTo>
                  <a:lnTo>
                    <a:pt x="65659" y="56206"/>
                  </a:lnTo>
                  <a:lnTo>
                    <a:pt x="55752" y="39224"/>
                  </a:lnTo>
                  <a:close/>
                </a:path>
                <a:path w="111760" h="664210">
                  <a:moveTo>
                    <a:pt x="55752" y="0"/>
                  </a:moveTo>
                  <a:lnTo>
                    <a:pt x="2793" y="90805"/>
                  </a:lnTo>
                  <a:lnTo>
                    <a:pt x="0" y="95504"/>
                  </a:lnTo>
                  <a:lnTo>
                    <a:pt x="1524" y="101600"/>
                  </a:lnTo>
                  <a:lnTo>
                    <a:pt x="6350" y="104394"/>
                  </a:lnTo>
                  <a:lnTo>
                    <a:pt x="11049" y="107187"/>
                  </a:lnTo>
                  <a:lnTo>
                    <a:pt x="17145" y="105537"/>
                  </a:lnTo>
                  <a:lnTo>
                    <a:pt x="19812" y="100837"/>
                  </a:lnTo>
                  <a:lnTo>
                    <a:pt x="45846" y="56206"/>
                  </a:lnTo>
                  <a:lnTo>
                    <a:pt x="45847" y="19558"/>
                  </a:lnTo>
                  <a:lnTo>
                    <a:pt x="67159" y="19558"/>
                  </a:lnTo>
                  <a:lnTo>
                    <a:pt x="55752" y="0"/>
                  </a:lnTo>
                  <a:close/>
                </a:path>
                <a:path w="111760" h="664210">
                  <a:moveTo>
                    <a:pt x="67159" y="19558"/>
                  </a:moveTo>
                  <a:lnTo>
                    <a:pt x="65659" y="19558"/>
                  </a:lnTo>
                  <a:lnTo>
                    <a:pt x="65659" y="56206"/>
                  </a:lnTo>
                  <a:lnTo>
                    <a:pt x="91693" y="100837"/>
                  </a:lnTo>
                  <a:lnTo>
                    <a:pt x="94361" y="105537"/>
                  </a:lnTo>
                  <a:lnTo>
                    <a:pt x="100456" y="107187"/>
                  </a:lnTo>
                  <a:lnTo>
                    <a:pt x="105155" y="104394"/>
                  </a:lnTo>
                  <a:lnTo>
                    <a:pt x="109981" y="101600"/>
                  </a:lnTo>
                  <a:lnTo>
                    <a:pt x="111505" y="95504"/>
                  </a:lnTo>
                  <a:lnTo>
                    <a:pt x="108712" y="90805"/>
                  </a:lnTo>
                  <a:lnTo>
                    <a:pt x="67159" y="19558"/>
                  </a:lnTo>
                  <a:close/>
                </a:path>
                <a:path w="111760" h="664210">
                  <a:moveTo>
                    <a:pt x="65659" y="19558"/>
                  </a:moveTo>
                  <a:lnTo>
                    <a:pt x="45847" y="19558"/>
                  </a:lnTo>
                  <a:lnTo>
                    <a:pt x="45847" y="56206"/>
                  </a:lnTo>
                  <a:lnTo>
                    <a:pt x="55752" y="39224"/>
                  </a:lnTo>
                  <a:lnTo>
                    <a:pt x="47243" y="24637"/>
                  </a:lnTo>
                  <a:lnTo>
                    <a:pt x="65659" y="24637"/>
                  </a:lnTo>
                  <a:lnTo>
                    <a:pt x="65659" y="19558"/>
                  </a:lnTo>
                  <a:close/>
                </a:path>
                <a:path w="111760" h="664210">
                  <a:moveTo>
                    <a:pt x="65659" y="24637"/>
                  </a:moveTo>
                  <a:lnTo>
                    <a:pt x="64262" y="24637"/>
                  </a:lnTo>
                  <a:lnTo>
                    <a:pt x="55752" y="39224"/>
                  </a:lnTo>
                  <a:lnTo>
                    <a:pt x="65659" y="56206"/>
                  </a:lnTo>
                  <a:lnTo>
                    <a:pt x="65659" y="24637"/>
                  </a:lnTo>
                  <a:close/>
                </a:path>
                <a:path w="111760" h="664210">
                  <a:moveTo>
                    <a:pt x="64262" y="24637"/>
                  </a:moveTo>
                  <a:lnTo>
                    <a:pt x="47243" y="24637"/>
                  </a:lnTo>
                  <a:lnTo>
                    <a:pt x="55752" y="39224"/>
                  </a:lnTo>
                  <a:lnTo>
                    <a:pt x="64262" y="2463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48" name="object 48"/>
          <p:cNvSpPr txBox="1"/>
          <p:nvPr/>
        </p:nvSpPr>
        <p:spPr>
          <a:xfrm>
            <a:off x="4611242" y="1958165"/>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49" name="object 49"/>
          <p:cNvSpPr txBox="1"/>
          <p:nvPr/>
        </p:nvSpPr>
        <p:spPr>
          <a:xfrm>
            <a:off x="4696015" y="1629049"/>
            <a:ext cx="183356" cy="193803"/>
          </a:xfrm>
          <a:prstGeom prst="rect">
            <a:avLst/>
          </a:prstGeom>
        </p:spPr>
        <p:txBody>
          <a:bodyPr vert="horz" wrap="square" lIns="0" tIns="9049" rIns="0" bIns="0" rtlCol="0">
            <a:spAutoFit/>
          </a:bodyPr>
          <a:lstStyle/>
          <a:p>
            <a:pPr marL="9525" defTabSz="685800">
              <a:spcBef>
                <a:spcPts val="71"/>
              </a:spcBef>
              <a:buClrTx/>
              <a:defRPr/>
            </a:pPr>
            <a:r>
              <a:rPr sz="1200" i="1" kern="1200" spc="4" dirty="0">
                <a:solidFill>
                  <a:prstClr val="black"/>
                </a:solidFill>
                <a:ea typeface="+mn-ea"/>
              </a:rPr>
              <a:t>hit</a:t>
            </a:r>
            <a:endParaRPr sz="1200" kern="1200">
              <a:solidFill>
                <a:prstClr val="black"/>
              </a:solidFill>
              <a:ea typeface="+mn-ea"/>
            </a:endParaRPr>
          </a:p>
        </p:txBody>
      </p:sp>
      <p:grpSp>
        <p:nvGrpSpPr>
          <p:cNvPr id="50" name="object 50"/>
          <p:cNvGrpSpPr/>
          <p:nvPr/>
        </p:nvGrpSpPr>
        <p:grpSpPr>
          <a:xfrm>
            <a:off x="4851177" y="1891939"/>
            <a:ext cx="441008" cy="1544954"/>
            <a:chOff x="4944236" y="2006345"/>
            <a:chExt cx="588010" cy="2059939"/>
          </a:xfrm>
        </p:grpSpPr>
        <p:sp>
          <p:nvSpPr>
            <p:cNvPr id="51" name="object 51"/>
            <p:cNvSpPr/>
            <p:nvPr/>
          </p:nvSpPr>
          <p:spPr>
            <a:xfrm>
              <a:off x="4944236" y="2007742"/>
              <a:ext cx="507365" cy="2058670"/>
            </a:xfrm>
            <a:custGeom>
              <a:avLst/>
              <a:gdLst/>
              <a:ahLst/>
              <a:cxnLst/>
              <a:rect l="l" t="t" r="r" b="b"/>
              <a:pathLst>
                <a:path w="507364" h="2058670">
                  <a:moveTo>
                    <a:pt x="28193" y="0"/>
                  </a:moveTo>
                  <a:lnTo>
                    <a:pt x="0" y="6223"/>
                  </a:lnTo>
                  <a:lnTo>
                    <a:pt x="6223" y="34544"/>
                  </a:lnTo>
                  <a:lnTo>
                    <a:pt x="34416" y="28321"/>
                  </a:lnTo>
                  <a:lnTo>
                    <a:pt x="28193" y="0"/>
                  </a:lnTo>
                  <a:close/>
                </a:path>
                <a:path w="507364" h="2058670">
                  <a:moveTo>
                    <a:pt x="40639" y="56642"/>
                  </a:moveTo>
                  <a:lnTo>
                    <a:pt x="12446" y="62865"/>
                  </a:lnTo>
                  <a:lnTo>
                    <a:pt x="18668" y="91186"/>
                  </a:lnTo>
                  <a:lnTo>
                    <a:pt x="46862" y="84962"/>
                  </a:lnTo>
                  <a:lnTo>
                    <a:pt x="40639" y="56642"/>
                  </a:lnTo>
                  <a:close/>
                </a:path>
                <a:path w="507364" h="2058670">
                  <a:moveTo>
                    <a:pt x="53086" y="113157"/>
                  </a:moveTo>
                  <a:lnTo>
                    <a:pt x="24891" y="119380"/>
                  </a:lnTo>
                  <a:lnTo>
                    <a:pt x="31114" y="147701"/>
                  </a:lnTo>
                  <a:lnTo>
                    <a:pt x="59309" y="141478"/>
                  </a:lnTo>
                  <a:lnTo>
                    <a:pt x="53086" y="113157"/>
                  </a:lnTo>
                  <a:close/>
                </a:path>
                <a:path w="507364" h="2058670">
                  <a:moveTo>
                    <a:pt x="65532" y="169799"/>
                  </a:moveTo>
                  <a:lnTo>
                    <a:pt x="37337" y="176022"/>
                  </a:lnTo>
                  <a:lnTo>
                    <a:pt x="43561" y="204216"/>
                  </a:lnTo>
                  <a:lnTo>
                    <a:pt x="71754" y="197993"/>
                  </a:lnTo>
                  <a:lnTo>
                    <a:pt x="65532" y="169799"/>
                  </a:lnTo>
                  <a:close/>
                </a:path>
                <a:path w="507364" h="2058670">
                  <a:moveTo>
                    <a:pt x="77977" y="226314"/>
                  </a:moveTo>
                  <a:lnTo>
                    <a:pt x="49784" y="232537"/>
                  </a:lnTo>
                  <a:lnTo>
                    <a:pt x="56007" y="260858"/>
                  </a:lnTo>
                  <a:lnTo>
                    <a:pt x="84200" y="254635"/>
                  </a:lnTo>
                  <a:lnTo>
                    <a:pt x="77977" y="226314"/>
                  </a:lnTo>
                  <a:close/>
                </a:path>
                <a:path w="507364" h="2058670">
                  <a:moveTo>
                    <a:pt x="90424" y="282829"/>
                  </a:moveTo>
                  <a:lnTo>
                    <a:pt x="62229" y="289052"/>
                  </a:lnTo>
                  <a:lnTo>
                    <a:pt x="68452" y="317373"/>
                  </a:lnTo>
                  <a:lnTo>
                    <a:pt x="96647" y="311150"/>
                  </a:lnTo>
                  <a:lnTo>
                    <a:pt x="90424" y="282829"/>
                  </a:lnTo>
                  <a:close/>
                </a:path>
                <a:path w="507364" h="2058670">
                  <a:moveTo>
                    <a:pt x="102870" y="339471"/>
                  </a:moveTo>
                  <a:lnTo>
                    <a:pt x="74675" y="345694"/>
                  </a:lnTo>
                  <a:lnTo>
                    <a:pt x="80899" y="373888"/>
                  </a:lnTo>
                  <a:lnTo>
                    <a:pt x="109092" y="367665"/>
                  </a:lnTo>
                  <a:lnTo>
                    <a:pt x="102870" y="339471"/>
                  </a:lnTo>
                  <a:close/>
                </a:path>
                <a:path w="507364" h="2058670">
                  <a:moveTo>
                    <a:pt x="115315" y="395986"/>
                  </a:moveTo>
                  <a:lnTo>
                    <a:pt x="87122" y="402209"/>
                  </a:lnTo>
                  <a:lnTo>
                    <a:pt x="93345" y="430530"/>
                  </a:lnTo>
                  <a:lnTo>
                    <a:pt x="121538" y="424307"/>
                  </a:lnTo>
                  <a:lnTo>
                    <a:pt x="115315" y="395986"/>
                  </a:lnTo>
                  <a:close/>
                </a:path>
                <a:path w="507364" h="2058670">
                  <a:moveTo>
                    <a:pt x="127762" y="452501"/>
                  </a:moveTo>
                  <a:lnTo>
                    <a:pt x="99567" y="458724"/>
                  </a:lnTo>
                  <a:lnTo>
                    <a:pt x="105790" y="487045"/>
                  </a:lnTo>
                  <a:lnTo>
                    <a:pt x="133985" y="480822"/>
                  </a:lnTo>
                  <a:lnTo>
                    <a:pt x="127762" y="452501"/>
                  </a:lnTo>
                  <a:close/>
                </a:path>
                <a:path w="507364" h="2058670">
                  <a:moveTo>
                    <a:pt x="140208" y="509143"/>
                  </a:moveTo>
                  <a:lnTo>
                    <a:pt x="112013" y="515366"/>
                  </a:lnTo>
                  <a:lnTo>
                    <a:pt x="118237" y="543560"/>
                  </a:lnTo>
                  <a:lnTo>
                    <a:pt x="146430" y="537337"/>
                  </a:lnTo>
                  <a:lnTo>
                    <a:pt x="140208" y="509143"/>
                  </a:lnTo>
                  <a:close/>
                </a:path>
                <a:path w="507364" h="2058670">
                  <a:moveTo>
                    <a:pt x="152653" y="565658"/>
                  </a:moveTo>
                  <a:lnTo>
                    <a:pt x="124460" y="571881"/>
                  </a:lnTo>
                  <a:lnTo>
                    <a:pt x="130683" y="600202"/>
                  </a:lnTo>
                  <a:lnTo>
                    <a:pt x="158876" y="593979"/>
                  </a:lnTo>
                  <a:lnTo>
                    <a:pt x="152653" y="565658"/>
                  </a:lnTo>
                  <a:close/>
                </a:path>
                <a:path w="507364" h="2058670">
                  <a:moveTo>
                    <a:pt x="165100" y="622173"/>
                  </a:moveTo>
                  <a:lnTo>
                    <a:pt x="136905" y="628396"/>
                  </a:lnTo>
                  <a:lnTo>
                    <a:pt x="143128" y="656717"/>
                  </a:lnTo>
                  <a:lnTo>
                    <a:pt x="171323" y="650494"/>
                  </a:lnTo>
                  <a:lnTo>
                    <a:pt x="165100" y="622173"/>
                  </a:lnTo>
                  <a:close/>
                </a:path>
                <a:path w="507364" h="2058670">
                  <a:moveTo>
                    <a:pt x="177546" y="678815"/>
                  </a:moveTo>
                  <a:lnTo>
                    <a:pt x="149351" y="685038"/>
                  </a:lnTo>
                  <a:lnTo>
                    <a:pt x="155575" y="713232"/>
                  </a:lnTo>
                  <a:lnTo>
                    <a:pt x="183768" y="707009"/>
                  </a:lnTo>
                  <a:lnTo>
                    <a:pt x="177546" y="678815"/>
                  </a:lnTo>
                  <a:close/>
                </a:path>
                <a:path w="507364" h="2058670">
                  <a:moveTo>
                    <a:pt x="189991" y="735330"/>
                  </a:moveTo>
                  <a:lnTo>
                    <a:pt x="161798" y="741553"/>
                  </a:lnTo>
                  <a:lnTo>
                    <a:pt x="168021" y="769874"/>
                  </a:lnTo>
                  <a:lnTo>
                    <a:pt x="196214" y="763651"/>
                  </a:lnTo>
                  <a:lnTo>
                    <a:pt x="189991" y="735330"/>
                  </a:lnTo>
                  <a:close/>
                </a:path>
                <a:path w="507364" h="2058670">
                  <a:moveTo>
                    <a:pt x="202437" y="791845"/>
                  </a:moveTo>
                  <a:lnTo>
                    <a:pt x="174243" y="798068"/>
                  </a:lnTo>
                  <a:lnTo>
                    <a:pt x="180466" y="826389"/>
                  </a:lnTo>
                  <a:lnTo>
                    <a:pt x="208661" y="820166"/>
                  </a:lnTo>
                  <a:lnTo>
                    <a:pt x="202437" y="791845"/>
                  </a:lnTo>
                  <a:close/>
                </a:path>
                <a:path w="507364" h="2058670">
                  <a:moveTo>
                    <a:pt x="214884" y="848487"/>
                  </a:moveTo>
                  <a:lnTo>
                    <a:pt x="186689" y="854710"/>
                  </a:lnTo>
                  <a:lnTo>
                    <a:pt x="192912" y="882904"/>
                  </a:lnTo>
                  <a:lnTo>
                    <a:pt x="221107" y="876681"/>
                  </a:lnTo>
                  <a:lnTo>
                    <a:pt x="214884" y="848487"/>
                  </a:lnTo>
                  <a:close/>
                </a:path>
                <a:path w="507364" h="2058670">
                  <a:moveTo>
                    <a:pt x="227329" y="905002"/>
                  </a:moveTo>
                  <a:lnTo>
                    <a:pt x="199136" y="911225"/>
                  </a:lnTo>
                  <a:lnTo>
                    <a:pt x="205359" y="939546"/>
                  </a:lnTo>
                  <a:lnTo>
                    <a:pt x="233552" y="933323"/>
                  </a:lnTo>
                  <a:lnTo>
                    <a:pt x="227329" y="905002"/>
                  </a:lnTo>
                  <a:close/>
                </a:path>
                <a:path w="507364" h="2058670">
                  <a:moveTo>
                    <a:pt x="239775" y="961517"/>
                  </a:moveTo>
                  <a:lnTo>
                    <a:pt x="211582" y="967740"/>
                  </a:lnTo>
                  <a:lnTo>
                    <a:pt x="217804" y="996061"/>
                  </a:lnTo>
                  <a:lnTo>
                    <a:pt x="245999" y="989838"/>
                  </a:lnTo>
                  <a:lnTo>
                    <a:pt x="239775" y="961517"/>
                  </a:lnTo>
                  <a:close/>
                </a:path>
                <a:path w="507364" h="2058670">
                  <a:moveTo>
                    <a:pt x="252222" y="1018159"/>
                  </a:moveTo>
                  <a:lnTo>
                    <a:pt x="224027" y="1024382"/>
                  </a:lnTo>
                  <a:lnTo>
                    <a:pt x="230250" y="1052576"/>
                  </a:lnTo>
                  <a:lnTo>
                    <a:pt x="258445" y="1046353"/>
                  </a:lnTo>
                  <a:lnTo>
                    <a:pt x="252222" y="1018159"/>
                  </a:lnTo>
                  <a:close/>
                </a:path>
                <a:path w="507364" h="2058670">
                  <a:moveTo>
                    <a:pt x="264667" y="1074674"/>
                  </a:moveTo>
                  <a:lnTo>
                    <a:pt x="236474" y="1080897"/>
                  </a:lnTo>
                  <a:lnTo>
                    <a:pt x="242697" y="1109218"/>
                  </a:lnTo>
                  <a:lnTo>
                    <a:pt x="270890" y="1102995"/>
                  </a:lnTo>
                  <a:lnTo>
                    <a:pt x="264667" y="1074674"/>
                  </a:lnTo>
                  <a:close/>
                </a:path>
                <a:path w="507364" h="2058670">
                  <a:moveTo>
                    <a:pt x="277113" y="1131189"/>
                  </a:moveTo>
                  <a:lnTo>
                    <a:pt x="248920" y="1137412"/>
                  </a:lnTo>
                  <a:lnTo>
                    <a:pt x="255142" y="1165733"/>
                  </a:lnTo>
                  <a:lnTo>
                    <a:pt x="283337" y="1159510"/>
                  </a:lnTo>
                  <a:lnTo>
                    <a:pt x="277113" y="1131189"/>
                  </a:lnTo>
                  <a:close/>
                </a:path>
                <a:path w="507364" h="2058670">
                  <a:moveTo>
                    <a:pt x="289560" y="1187831"/>
                  </a:moveTo>
                  <a:lnTo>
                    <a:pt x="261365" y="1194054"/>
                  </a:lnTo>
                  <a:lnTo>
                    <a:pt x="267588" y="1222248"/>
                  </a:lnTo>
                  <a:lnTo>
                    <a:pt x="295783" y="1216025"/>
                  </a:lnTo>
                  <a:lnTo>
                    <a:pt x="289560" y="1187831"/>
                  </a:lnTo>
                  <a:close/>
                </a:path>
                <a:path w="507364" h="2058670">
                  <a:moveTo>
                    <a:pt x="302005" y="1244346"/>
                  </a:moveTo>
                  <a:lnTo>
                    <a:pt x="273812" y="1250569"/>
                  </a:lnTo>
                  <a:lnTo>
                    <a:pt x="280035" y="1278890"/>
                  </a:lnTo>
                  <a:lnTo>
                    <a:pt x="308228" y="1272667"/>
                  </a:lnTo>
                  <a:lnTo>
                    <a:pt x="302005" y="1244346"/>
                  </a:lnTo>
                  <a:close/>
                </a:path>
                <a:path w="507364" h="2058670">
                  <a:moveTo>
                    <a:pt x="314451" y="1300861"/>
                  </a:moveTo>
                  <a:lnTo>
                    <a:pt x="286258" y="1307084"/>
                  </a:lnTo>
                  <a:lnTo>
                    <a:pt x="292480" y="1335405"/>
                  </a:lnTo>
                  <a:lnTo>
                    <a:pt x="320675" y="1329182"/>
                  </a:lnTo>
                  <a:lnTo>
                    <a:pt x="314451" y="1300861"/>
                  </a:lnTo>
                  <a:close/>
                </a:path>
                <a:path w="507364" h="2058670">
                  <a:moveTo>
                    <a:pt x="326898" y="1357503"/>
                  </a:moveTo>
                  <a:lnTo>
                    <a:pt x="298703" y="1363726"/>
                  </a:lnTo>
                  <a:lnTo>
                    <a:pt x="304926" y="1391920"/>
                  </a:lnTo>
                  <a:lnTo>
                    <a:pt x="333121" y="1385697"/>
                  </a:lnTo>
                  <a:lnTo>
                    <a:pt x="326898" y="1357503"/>
                  </a:lnTo>
                  <a:close/>
                </a:path>
                <a:path w="507364" h="2058670">
                  <a:moveTo>
                    <a:pt x="339343" y="1414018"/>
                  </a:moveTo>
                  <a:lnTo>
                    <a:pt x="311150" y="1420241"/>
                  </a:lnTo>
                  <a:lnTo>
                    <a:pt x="317373" y="1448562"/>
                  </a:lnTo>
                  <a:lnTo>
                    <a:pt x="345566" y="1442339"/>
                  </a:lnTo>
                  <a:lnTo>
                    <a:pt x="339343" y="1414018"/>
                  </a:lnTo>
                  <a:close/>
                </a:path>
                <a:path w="507364" h="2058670">
                  <a:moveTo>
                    <a:pt x="351789" y="1470533"/>
                  </a:moveTo>
                  <a:lnTo>
                    <a:pt x="323596" y="1476756"/>
                  </a:lnTo>
                  <a:lnTo>
                    <a:pt x="329818" y="1505077"/>
                  </a:lnTo>
                  <a:lnTo>
                    <a:pt x="358013" y="1498854"/>
                  </a:lnTo>
                  <a:lnTo>
                    <a:pt x="351789" y="1470533"/>
                  </a:lnTo>
                  <a:close/>
                </a:path>
                <a:path w="507364" h="2058670">
                  <a:moveTo>
                    <a:pt x="364236" y="1527175"/>
                  </a:moveTo>
                  <a:lnTo>
                    <a:pt x="336041" y="1533398"/>
                  </a:lnTo>
                  <a:lnTo>
                    <a:pt x="342264" y="1561592"/>
                  </a:lnTo>
                  <a:lnTo>
                    <a:pt x="370459" y="1555369"/>
                  </a:lnTo>
                  <a:lnTo>
                    <a:pt x="364236" y="1527175"/>
                  </a:lnTo>
                  <a:close/>
                </a:path>
                <a:path w="507364" h="2058670">
                  <a:moveTo>
                    <a:pt x="376682" y="1583690"/>
                  </a:moveTo>
                  <a:lnTo>
                    <a:pt x="348488" y="1589913"/>
                  </a:lnTo>
                  <a:lnTo>
                    <a:pt x="354711" y="1618234"/>
                  </a:lnTo>
                  <a:lnTo>
                    <a:pt x="382904" y="1612011"/>
                  </a:lnTo>
                  <a:lnTo>
                    <a:pt x="376682" y="1583690"/>
                  </a:lnTo>
                  <a:close/>
                </a:path>
                <a:path w="507364" h="2058670">
                  <a:moveTo>
                    <a:pt x="389254" y="1640205"/>
                  </a:moveTo>
                  <a:lnTo>
                    <a:pt x="360934" y="1646428"/>
                  </a:lnTo>
                  <a:lnTo>
                    <a:pt x="367157" y="1674749"/>
                  </a:lnTo>
                  <a:lnTo>
                    <a:pt x="395477" y="1668526"/>
                  </a:lnTo>
                  <a:lnTo>
                    <a:pt x="389254" y="1640205"/>
                  </a:lnTo>
                  <a:close/>
                </a:path>
                <a:path w="507364" h="2058670">
                  <a:moveTo>
                    <a:pt x="401700" y="1696847"/>
                  </a:moveTo>
                  <a:lnTo>
                    <a:pt x="373379" y="1703070"/>
                  </a:lnTo>
                  <a:lnTo>
                    <a:pt x="379602" y="1731264"/>
                  </a:lnTo>
                  <a:lnTo>
                    <a:pt x="407924" y="1725041"/>
                  </a:lnTo>
                  <a:lnTo>
                    <a:pt x="401700" y="1696847"/>
                  </a:lnTo>
                  <a:close/>
                </a:path>
                <a:path w="507364" h="2058670">
                  <a:moveTo>
                    <a:pt x="414147" y="1753362"/>
                  </a:moveTo>
                  <a:lnTo>
                    <a:pt x="385825" y="1759585"/>
                  </a:lnTo>
                  <a:lnTo>
                    <a:pt x="392049" y="1787906"/>
                  </a:lnTo>
                  <a:lnTo>
                    <a:pt x="420370" y="1781683"/>
                  </a:lnTo>
                  <a:lnTo>
                    <a:pt x="414147" y="1753362"/>
                  </a:lnTo>
                  <a:close/>
                </a:path>
                <a:path w="507364" h="2058670">
                  <a:moveTo>
                    <a:pt x="426592" y="1809877"/>
                  </a:moveTo>
                  <a:lnTo>
                    <a:pt x="398272" y="1816100"/>
                  </a:lnTo>
                  <a:lnTo>
                    <a:pt x="404495" y="1844421"/>
                  </a:lnTo>
                  <a:lnTo>
                    <a:pt x="432815" y="1838198"/>
                  </a:lnTo>
                  <a:lnTo>
                    <a:pt x="426592" y="1809877"/>
                  </a:lnTo>
                  <a:close/>
                </a:path>
                <a:path w="507364" h="2058670">
                  <a:moveTo>
                    <a:pt x="439038" y="1866519"/>
                  </a:moveTo>
                  <a:lnTo>
                    <a:pt x="410717" y="1872742"/>
                  </a:lnTo>
                  <a:lnTo>
                    <a:pt x="416940" y="1900936"/>
                  </a:lnTo>
                  <a:lnTo>
                    <a:pt x="445262" y="1894713"/>
                  </a:lnTo>
                  <a:lnTo>
                    <a:pt x="439038" y="1866519"/>
                  </a:lnTo>
                  <a:close/>
                </a:path>
                <a:path w="507364" h="2058670">
                  <a:moveTo>
                    <a:pt x="388112" y="1940560"/>
                  </a:moveTo>
                  <a:lnTo>
                    <a:pt x="382270" y="1945894"/>
                  </a:lnTo>
                  <a:lnTo>
                    <a:pt x="376427" y="1951355"/>
                  </a:lnTo>
                  <a:lnTo>
                    <a:pt x="376047" y="1960499"/>
                  </a:lnTo>
                  <a:lnTo>
                    <a:pt x="381508" y="1966341"/>
                  </a:lnTo>
                  <a:lnTo>
                    <a:pt x="466471" y="2058543"/>
                  </a:lnTo>
                  <a:lnTo>
                    <a:pt x="476927" y="2026031"/>
                  </a:lnTo>
                  <a:lnTo>
                    <a:pt x="446532" y="2026031"/>
                  </a:lnTo>
                  <a:lnTo>
                    <a:pt x="450368" y="2014093"/>
                  </a:lnTo>
                  <a:lnTo>
                    <a:pt x="441833" y="2014093"/>
                  </a:lnTo>
                  <a:lnTo>
                    <a:pt x="435610" y="1985899"/>
                  </a:lnTo>
                  <a:lnTo>
                    <a:pt x="438269" y="1985314"/>
                  </a:lnTo>
                  <a:lnTo>
                    <a:pt x="402716" y="1946783"/>
                  </a:lnTo>
                  <a:lnTo>
                    <a:pt x="397383" y="1940941"/>
                  </a:lnTo>
                  <a:lnTo>
                    <a:pt x="388112" y="1940560"/>
                  </a:lnTo>
                  <a:close/>
                </a:path>
                <a:path w="507364" h="2058670">
                  <a:moveTo>
                    <a:pt x="460947" y="2009892"/>
                  </a:moveTo>
                  <a:lnTo>
                    <a:pt x="451017" y="2012074"/>
                  </a:lnTo>
                  <a:lnTo>
                    <a:pt x="446532" y="2026031"/>
                  </a:lnTo>
                  <a:lnTo>
                    <a:pt x="470915" y="2020697"/>
                  </a:lnTo>
                  <a:lnTo>
                    <a:pt x="460947" y="2009892"/>
                  </a:lnTo>
                  <a:close/>
                </a:path>
                <a:path w="507364" h="2058670">
                  <a:moveTo>
                    <a:pt x="491836" y="1979676"/>
                  </a:moveTo>
                  <a:lnTo>
                    <a:pt x="463930" y="1979676"/>
                  </a:lnTo>
                  <a:lnTo>
                    <a:pt x="470153" y="2007870"/>
                  </a:lnTo>
                  <a:lnTo>
                    <a:pt x="460947" y="2009892"/>
                  </a:lnTo>
                  <a:lnTo>
                    <a:pt x="470915" y="2020697"/>
                  </a:lnTo>
                  <a:lnTo>
                    <a:pt x="446532" y="2026031"/>
                  </a:lnTo>
                  <a:lnTo>
                    <a:pt x="476927" y="2026031"/>
                  </a:lnTo>
                  <a:lnTo>
                    <a:pt x="491836" y="1979676"/>
                  </a:lnTo>
                  <a:close/>
                </a:path>
                <a:path w="507364" h="2058670">
                  <a:moveTo>
                    <a:pt x="438269" y="1985314"/>
                  </a:moveTo>
                  <a:lnTo>
                    <a:pt x="435610" y="1985899"/>
                  </a:lnTo>
                  <a:lnTo>
                    <a:pt x="441833" y="2014093"/>
                  </a:lnTo>
                  <a:lnTo>
                    <a:pt x="451017" y="2012074"/>
                  </a:lnTo>
                  <a:lnTo>
                    <a:pt x="454102" y="2002474"/>
                  </a:lnTo>
                  <a:lnTo>
                    <a:pt x="438269" y="1985314"/>
                  </a:lnTo>
                  <a:close/>
                </a:path>
                <a:path w="507364" h="2058670">
                  <a:moveTo>
                    <a:pt x="451017" y="2012074"/>
                  </a:moveTo>
                  <a:lnTo>
                    <a:pt x="441833" y="2014093"/>
                  </a:lnTo>
                  <a:lnTo>
                    <a:pt x="450368" y="2014093"/>
                  </a:lnTo>
                  <a:lnTo>
                    <a:pt x="451017" y="2012074"/>
                  </a:lnTo>
                  <a:close/>
                </a:path>
                <a:path w="507364" h="2058670">
                  <a:moveTo>
                    <a:pt x="454102" y="2002474"/>
                  </a:moveTo>
                  <a:lnTo>
                    <a:pt x="451017" y="2012074"/>
                  </a:lnTo>
                  <a:lnTo>
                    <a:pt x="460947" y="2009892"/>
                  </a:lnTo>
                  <a:lnTo>
                    <a:pt x="454102" y="2002474"/>
                  </a:lnTo>
                  <a:close/>
                </a:path>
                <a:path w="507364" h="2058670">
                  <a:moveTo>
                    <a:pt x="463930" y="1979676"/>
                  </a:moveTo>
                  <a:lnTo>
                    <a:pt x="461239" y="1980267"/>
                  </a:lnTo>
                  <a:lnTo>
                    <a:pt x="454102" y="2002474"/>
                  </a:lnTo>
                  <a:lnTo>
                    <a:pt x="460947" y="2009892"/>
                  </a:lnTo>
                  <a:lnTo>
                    <a:pt x="470153" y="2007870"/>
                  </a:lnTo>
                  <a:lnTo>
                    <a:pt x="463930" y="1979676"/>
                  </a:lnTo>
                  <a:close/>
                </a:path>
                <a:path w="507364" h="2058670">
                  <a:moveTo>
                    <a:pt x="461239" y="1980267"/>
                  </a:moveTo>
                  <a:lnTo>
                    <a:pt x="438269" y="1985314"/>
                  </a:lnTo>
                  <a:lnTo>
                    <a:pt x="454102" y="2002474"/>
                  </a:lnTo>
                  <a:lnTo>
                    <a:pt x="461239" y="1980267"/>
                  </a:lnTo>
                  <a:close/>
                </a:path>
                <a:path w="507364" h="2058670">
                  <a:moveTo>
                    <a:pt x="487934" y="1918589"/>
                  </a:moveTo>
                  <a:lnTo>
                    <a:pt x="479678" y="1922780"/>
                  </a:lnTo>
                  <a:lnTo>
                    <a:pt x="477265" y="1930400"/>
                  </a:lnTo>
                  <a:lnTo>
                    <a:pt x="461239" y="1980267"/>
                  </a:lnTo>
                  <a:lnTo>
                    <a:pt x="463930" y="1979676"/>
                  </a:lnTo>
                  <a:lnTo>
                    <a:pt x="491836" y="1979676"/>
                  </a:lnTo>
                  <a:lnTo>
                    <a:pt x="504825" y="1939290"/>
                  </a:lnTo>
                  <a:lnTo>
                    <a:pt x="507364" y="1931670"/>
                  </a:lnTo>
                  <a:lnTo>
                    <a:pt x="503174" y="1923415"/>
                  </a:lnTo>
                  <a:lnTo>
                    <a:pt x="487934" y="1918589"/>
                  </a:lnTo>
                  <a:close/>
                </a:path>
                <a:path w="507364" h="2058670">
                  <a:moveTo>
                    <a:pt x="451485" y="1923034"/>
                  </a:moveTo>
                  <a:lnTo>
                    <a:pt x="423163" y="1929257"/>
                  </a:lnTo>
                  <a:lnTo>
                    <a:pt x="429387" y="1957578"/>
                  </a:lnTo>
                  <a:lnTo>
                    <a:pt x="457708" y="1951355"/>
                  </a:lnTo>
                  <a:lnTo>
                    <a:pt x="451485" y="1923034"/>
                  </a:lnTo>
                  <a:close/>
                </a:path>
              </a:pathLst>
            </a:custGeom>
            <a:solidFill>
              <a:srgbClr val="FF89D7"/>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2" name="object 52"/>
            <p:cNvSpPr/>
            <p:nvPr/>
          </p:nvSpPr>
          <p:spPr>
            <a:xfrm>
              <a:off x="5420740" y="2006345"/>
              <a:ext cx="111760" cy="664210"/>
            </a:xfrm>
            <a:custGeom>
              <a:avLst/>
              <a:gdLst/>
              <a:ahLst/>
              <a:cxnLst/>
              <a:rect l="l" t="t" r="r" b="b"/>
              <a:pathLst>
                <a:path w="111760" h="664210">
                  <a:moveTo>
                    <a:pt x="55753" y="39224"/>
                  </a:moveTo>
                  <a:lnTo>
                    <a:pt x="45847" y="56206"/>
                  </a:lnTo>
                  <a:lnTo>
                    <a:pt x="45847" y="663828"/>
                  </a:lnTo>
                  <a:lnTo>
                    <a:pt x="65659" y="663828"/>
                  </a:lnTo>
                  <a:lnTo>
                    <a:pt x="65659" y="56206"/>
                  </a:lnTo>
                  <a:lnTo>
                    <a:pt x="55753" y="39224"/>
                  </a:lnTo>
                  <a:close/>
                </a:path>
                <a:path w="111760" h="664210">
                  <a:moveTo>
                    <a:pt x="55753" y="0"/>
                  </a:moveTo>
                  <a:lnTo>
                    <a:pt x="2794" y="90804"/>
                  </a:lnTo>
                  <a:lnTo>
                    <a:pt x="0" y="95503"/>
                  </a:lnTo>
                  <a:lnTo>
                    <a:pt x="1524" y="101600"/>
                  </a:lnTo>
                  <a:lnTo>
                    <a:pt x="6350" y="104393"/>
                  </a:lnTo>
                  <a:lnTo>
                    <a:pt x="11049" y="107187"/>
                  </a:lnTo>
                  <a:lnTo>
                    <a:pt x="17145" y="105537"/>
                  </a:lnTo>
                  <a:lnTo>
                    <a:pt x="19812" y="100837"/>
                  </a:lnTo>
                  <a:lnTo>
                    <a:pt x="45847" y="56206"/>
                  </a:lnTo>
                  <a:lnTo>
                    <a:pt x="45847" y="19557"/>
                  </a:lnTo>
                  <a:lnTo>
                    <a:pt x="67159" y="19557"/>
                  </a:lnTo>
                  <a:lnTo>
                    <a:pt x="55753" y="0"/>
                  </a:lnTo>
                  <a:close/>
                </a:path>
                <a:path w="111760" h="664210">
                  <a:moveTo>
                    <a:pt x="67159" y="19557"/>
                  </a:moveTo>
                  <a:lnTo>
                    <a:pt x="65659" y="19557"/>
                  </a:lnTo>
                  <a:lnTo>
                    <a:pt x="65659" y="56206"/>
                  </a:lnTo>
                  <a:lnTo>
                    <a:pt x="91694" y="100837"/>
                  </a:lnTo>
                  <a:lnTo>
                    <a:pt x="94361" y="105537"/>
                  </a:lnTo>
                  <a:lnTo>
                    <a:pt x="100457" y="107187"/>
                  </a:lnTo>
                  <a:lnTo>
                    <a:pt x="105156" y="104393"/>
                  </a:lnTo>
                  <a:lnTo>
                    <a:pt x="109982" y="101600"/>
                  </a:lnTo>
                  <a:lnTo>
                    <a:pt x="111506" y="95503"/>
                  </a:lnTo>
                  <a:lnTo>
                    <a:pt x="108712" y="90804"/>
                  </a:lnTo>
                  <a:lnTo>
                    <a:pt x="67159" y="19557"/>
                  </a:lnTo>
                  <a:close/>
                </a:path>
                <a:path w="111760" h="664210">
                  <a:moveTo>
                    <a:pt x="65659" y="19557"/>
                  </a:moveTo>
                  <a:lnTo>
                    <a:pt x="45847" y="19557"/>
                  </a:lnTo>
                  <a:lnTo>
                    <a:pt x="45847" y="56206"/>
                  </a:lnTo>
                  <a:lnTo>
                    <a:pt x="55753" y="39224"/>
                  </a:lnTo>
                  <a:lnTo>
                    <a:pt x="47244" y="24637"/>
                  </a:lnTo>
                  <a:lnTo>
                    <a:pt x="65659" y="24637"/>
                  </a:lnTo>
                  <a:lnTo>
                    <a:pt x="65659" y="19557"/>
                  </a:lnTo>
                  <a:close/>
                </a:path>
                <a:path w="111760" h="664210">
                  <a:moveTo>
                    <a:pt x="65659" y="24637"/>
                  </a:moveTo>
                  <a:lnTo>
                    <a:pt x="64262" y="24637"/>
                  </a:lnTo>
                  <a:lnTo>
                    <a:pt x="55753" y="39224"/>
                  </a:lnTo>
                  <a:lnTo>
                    <a:pt x="65659" y="56206"/>
                  </a:lnTo>
                  <a:lnTo>
                    <a:pt x="65659" y="24637"/>
                  </a:lnTo>
                  <a:close/>
                </a:path>
                <a:path w="111760" h="664210">
                  <a:moveTo>
                    <a:pt x="64262" y="24637"/>
                  </a:moveTo>
                  <a:lnTo>
                    <a:pt x="47244" y="24637"/>
                  </a:lnTo>
                  <a:lnTo>
                    <a:pt x="55753" y="39224"/>
                  </a:lnTo>
                  <a:lnTo>
                    <a:pt x="64262" y="2463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53" name="object 53"/>
          <p:cNvSpPr txBox="1"/>
          <p:nvPr/>
        </p:nvSpPr>
        <p:spPr>
          <a:xfrm>
            <a:off x="5076920" y="1954069"/>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54" name="object 54"/>
          <p:cNvSpPr txBox="1"/>
          <p:nvPr/>
        </p:nvSpPr>
        <p:spPr>
          <a:xfrm>
            <a:off x="5142929" y="1629049"/>
            <a:ext cx="211455" cy="193803"/>
          </a:xfrm>
          <a:prstGeom prst="rect">
            <a:avLst/>
          </a:prstGeom>
        </p:spPr>
        <p:txBody>
          <a:bodyPr vert="horz" wrap="square" lIns="0" tIns="9049" rIns="0" bIns="0" rtlCol="0">
            <a:spAutoFit/>
          </a:bodyPr>
          <a:lstStyle/>
          <a:p>
            <a:pPr marL="9525" defTabSz="685800">
              <a:spcBef>
                <a:spcPts val="71"/>
              </a:spcBef>
              <a:buClrTx/>
              <a:defRPr/>
            </a:pPr>
            <a:r>
              <a:rPr sz="1200" i="1" kern="1200" spc="-79" dirty="0">
                <a:solidFill>
                  <a:prstClr val="black"/>
                </a:solidFill>
                <a:ea typeface="+mn-ea"/>
              </a:rPr>
              <a:t>me</a:t>
            </a:r>
            <a:endParaRPr sz="1200" kern="1200">
              <a:solidFill>
                <a:prstClr val="black"/>
              </a:solidFill>
              <a:ea typeface="+mn-ea"/>
            </a:endParaRPr>
          </a:p>
        </p:txBody>
      </p:sp>
      <p:sp>
        <p:nvSpPr>
          <p:cNvPr id="55" name="object 55"/>
          <p:cNvSpPr/>
          <p:nvPr/>
        </p:nvSpPr>
        <p:spPr>
          <a:xfrm>
            <a:off x="6033325" y="4873912"/>
            <a:ext cx="339566" cy="100965"/>
          </a:xfrm>
          <a:custGeom>
            <a:avLst/>
            <a:gdLst/>
            <a:ahLst/>
            <a:cxnLst/>
            <a:rect l="l" t="t" r="r" b="b"/>
            <a:pathLst>
              <a:path w="452754" h="134620">
                <a:moveTo>
                  <a:pt x="28956" y="52730"/>
                </a:moveTo>
                <a:lnTo>
                  <a:pt x="0" y="52730"/>
                </a:lnTo>
                <a:lnTo>
                  <a:pt x="0" y="81686"/>
                </a:lnTo>
                <a:lnTo>
                  <a:pt x="28956" y="81686"/>
                </a:lnTo>
                <a:lnTo>
                  <a:pt x="28956" y="52730"/>
                </a:lnTo>
                <a:close/>
              </a:path>
              <a:path w="452754" h="134620">
                <a:moveTo>
                  <a:pt x="86868" y="52730"/>
                </a:moveTo>
                <a:lnTo>
                  <a:pt x="57912" y="52730"/>
                </a:lnTo>
                <a:lnTo>
                  <a:pt x="57912" y="81686"/>
                </a:lnTo>
                <a:lnTo>
                  <a:pt x="86868" y="81686"/>
                </a:lnTo>
                <a:lnTo>
                  <a:pt x="86868" y="52730"/>
                </a:lnTo>
                <a:close/>
              </a:path>
              <a:path w="452754" h="134620">
                <a:moveTo>
                  <a:pt x="144780" y="52730"/>
                </a:moveTo>
                <a:lnTo>
                  <a:pt x="115824" y="52730"/>
                </a:lnTo>
                <a:lnTo>
                  <a:pt x="115824" y="81686"/>
                </a:lnTo>
                <a:lnTo>
                  <a:pt x="144780" y="81686"/>
                </a:lnTo>
                <a:lnTo>
                  <a:pt x="144780" y="52730"/>
                </a:lnTo>
                <a:close/>
              </a:path>
              <a:path w="452754" h="134620">
                <a:moveTo>
                  <a:pt x="202692" y="52730"/>
                </a:moveTo>
                <a:lnTo>
                  <a:pt x="173736" y="52730"/>
                </a:lnTo>
                <a:lnTo>
                  <a:pt x="173736" y="81686"/>
                </a:lnTo>
                <a:lnTo>
                  <a:pt x="202692" y="81686"/>
                </a:lnTo>
                <a:lnTo>
                  <a:pt x="202692" y="52730"/>
                </a:lnTo>
                <a:close/>
              </a:path>
              <a:path w="452754" h="134620">
                <a:moveTo>
                  <a:pt x="260604" y="52730"/>
                </a:moveTo>
                <a:lnTo>
                  <a:pt x="231648" y="52730"/>
                </a:lnTo>
                <a:lnTo>
                  <a:pt x="231648" y="81686"/>
                </a:lnTo>
                <a:lnTo>
                  <a:pt x="260604" y="81686"/>
                </a:lnTo>
                <a:lnTo>
                  <a:pt x="260604" y="52730"/>
                </a:lnTo>
                <a:close/>
              </a:path>
              <a:path w="452754" h="134620">
                <a:moveTo>
                  <a:pt x="318516" y="52730"/>
                </a:moveTo>
                <a:lnTo>
                  <a:pt x="289560" y="52730"/>
                </a:lnTo>
                <a:lnTo>
                  <a:pt x="289560" y="81686"/>
                </a:lnTo>
                <a:lnTo>
                  <a:pt x="318516" y="81686"/>
                </a:lnTo>
                <a:lnTo>
                  <a:pt x="318516" y="52730"/>
                </a:lnTo>
                <a:close/>
              </a:path>
              <a:path w="452754" h="134620">
                <a:moveTo>
                  <a:pt x="376427" y="77961"/>
                </a:moveTo>
                <a:lnTo>
                  <a:pt x="322580" y="109397"/>
                </a:lnTo>
                <a:lnTo>
                  <a:pt x="320294" y="118275"/>
                </a:lnTo>
                <a:lnTo>
                  <a:pt x="324231" y="125171"/>
                </a:lnTo>
                <a:lnTo>
                  <a:pt x="328295" y="132079"/>
                </a:lnTo>
                <a:lnTo>
                  <a:pt x="337185" y="134416"/>
                </a:lnTo>
                <a:lnTo>
                  <a:pt x="427550" y="81686"/>
                </a:lnTo>
                <a:lnTo>
                  <a:pt x="376427" y="81686"/>
                </a:lnTo>
                <a:lnTo>
                  <a:pt x="376427" y="77961"/>
                </a:lnTo>
                <a:close/>
              </a:path>
              <a:path w="452754" h="134620">
                <a:moveTo>
                  <a:pt x="370041" y="52730"/>
                </a:moveTo>
                <a:lnTo>
                  <a:pt x="347472" y="52730"/>
                </a:lnTo>
                <a:lnTo>
                  <a:pt x="347472" y="81686"/>
                </a:lnTo>
                <a:lnTo>
                  <a:pt x="370041" y="81686"/>
                </a:lnTo>
                <a:lnTo>
                  <a:pt x="376427" y="77961"/>
                </a:lnTo>
                <a:lnTo>
                  <a:pt x="376427" y="56455"/>
                </a:lnTo>
                <a:lnTo>
                  <a:pt x="370041" y="52730"/>
                </a:lnTo>
                <a:close/>
              </a:path>
              <a:path w="452754" h="134620">
                <a:moveTo>
                  <a:pt x="394861" y="67208"/>
                </a:moveTo>
                <a:lnTo>
                  <a:pt x="376427" y="77961"/>
                </a:lnTo>
                <a:lnTo>
                  <a:pt x="376427" y="81686"/>
                </a:lnTo>
                <a:lnTo>
                  <a:pt x="405384" y="81686"/>
                </a:lnTo>
                <a:lnTo>
                  <a:pt x="405384" y="73346"/>
                </a:lnTo>
                <a:lnTo>
                  <a:pt x="394861" y="67208"/>
                </a:lnTo>
                <a:close/>
              </a:path>
              <a:path w="452754" h="134620">
                <a:moveTo>
                  <a:pt x="405384" y="73346"/>
                </a:moveTo>
                <a:lnTo>
                  <a:pt x="405384" y="81686"/>
                </a:lnTo>
                <a:lnTo>
                  <a:pt x="423672" y="81686"/>
                </a:lnTo>
                <a:lnTo>
                  <a:pt x="423672" y="79717"/>
                </a:lnTo>
                <a:lnTo>
                  <a:pt x="416306" y="79717"/>
                </a:lnTo>
                <a:lnTo>
                  <a:pt x="405384" y="73346"/>
                </a:lnTo>
                <a:close/>
              </a:path>
              <a:path w="452754" h="134620">
                <a:moveTo>
                  <a:pt x="427550" y="52730"/>
                </a:moveTo>
                <a:lnTo>
                  <a:pt x="423672" y="52730"/>
                </a:lnTo>
                <a:lnTo>
                  <a:pt x="423672" y="81686"/>
                </a:lnTo>
                <a:lnTo>
                  <a:pt x="427550" y="81686"/>
                </a:lnTo>
                <a:lnTo>
                  <a:pt x="452374" y="67208"/>
                </a:lnTo>
                <a:lnTo>
                  <a:pt x="427550" y="52730"/>
                </a:lnTo>
                <a:close/>
              </a:path>
              <a:path w="452754" h="134620">
                <a:moveTo>
                  <a:pt x="416306" y="54698"/>
                </a:moveTo>
                <a:lnTo>
                  <a:pt x="405384" y="61070"/>
                </a:lnTo>
                <a:lnTo>
                  <a:pt x="405384" y="73346"/>
                </a:lnTo>
                <a:lnTo>
                  <a:pt x="416306" y="79717"/>
                </a:lnTo>
                <a:lnTo>
                  <a:pt x="416306" y="54698"/>
                </a:lnTo>
                <a:close/>
              </a:path>
              <a:path w="452754" h="134620">
                <a:moveTo>
                  <a:pt x="423672" y="54698"/>
                </a:moveTo>
                <a:lnTo>
                  <a:pt x="416306" y="54698"/>
                </a:lnTo>
                <a:lnTo>
                  <a:pt x="416306" y="79717"/>
                </a:lnTo>
                <a:lnTo>
                  <a:pt x="423672" y="79717"/>
                </a:lnTo>
                <a:lnTo>
                  <a:pt x="423672" y="54698"/>
                </a:lnTo>
                <a:close/>
              </a:path>
              <a:path w="452754" h="134620">
                <a:moveTo>
                  <a:pt x="405384" y="61070"/>
                </a:moveTo>
                <a:lnTo>
                  <a:pt x="394861" y="67208"/>
                </a:lnTo>
                <a:lnTo>
                  <a:pt x="405384" y="73346"/>
                </a:lnTo>
                <a:lnTo>
                  <a:pt x="405384" y="61070"/>
                </a:lnTo>
                <a:close/>
              </a:path>
              <a:path w="452754" h="134620">
                <a:moveTo>
                  <a:pt x="405384" y="52730"/>
                </a:moveTo>
                <a:lnTo>
                  <a:pt x="376427" y="52730"/>
                </a:lnTo>
                <a:lnTo>
                  <a:pt x="376427" y="56455"/>
                </a:lnTo>
                <a:lnTo>
                  <a:pt x="394861" y="67208"/>
                </a:lnTo>
                <a:lnTo>
                  <a:pt x="405384" y="61070"/>
                </a:lnTo>
                <a:lnTo>
                  <a:pt x="405384" y="52730"/>
                </a:lnTo>
                <a:close/>
              </a:path>
              <a:path w="452754" h="134620">
                <a:moveTo>
                  <a:pt x="423672" y="52730"/>
                </a:moveTo>
                <a:lnTo>
                  <a:pt x="405384" y="52730"/>
                </a:lnTo>
                <a:lnTo>
                  <a:pt x="405384" y="61070"/>
                </a:lnTo>
                <a:lnTo>
                  <a:pt x="416306" y="54698"/>
                </a:lnTo>
                <a:lnTo>
                  <a:pt x="423672" y="54698"/>
                </a:lnTo>
                <a:lnTo>
                  <a:pt x="423672" y="52730"/>
                </a:lnTo>
                <a:close/>
              </a:path>
              <a:path w="452754" h="134620">
                <a:moveTo>
                  <a:pt x="337185" y="0"/>
                </a:moveTo>
                <a:lnTo>
                  <a:pt x="328295" y="2336"/>
                </a:lnTo>
                <a:lnTo>
                  <a:pt x="324231" y="9245"/>
                </a:lnTo>
                <a:lnTo>
                  <a:pt x="320294" y="16141"/>
                </a:lnTo>
                <a:lnTo>
                  <a:pt x="322580" y="25006"/>
                </a:lnTo>
                <a:lnTo>
                  <a:pt x="376427" y="56455"/>
                </a:lnTo>
                <a:lnTo>
                  <a:pt x="376427" y="52730"/>
                </a:lnTo>
                <a:lnTo>
                  <a:pt x="427550" y="52730"/>
                </a:lnTo>
                <a:lnTo>
                  <a:pt x="337185" y="0"/>
                </a:lnTo>
                <a:close/>
              </a:path>
            </a:pathLst>
          </a:custGeom>
          <a:solidFill>
            <a:srgbClr val="FF89D7"/>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6" name="object 56"/>
          <p:cNvSpPr txBox="1"/>
          <p:nvPr/>
        </p:nvSpPr>
        <p:spPr>
          <a:xfrm>
            <a:off x="4205669" y="4575703"/>
            <a:ext cx="3654266" cy="438101"/>
          </a:xfrm>
          <a:prstGeom prst="rect">
            <a:avLst/>
          </a:prstGeom>
          <a:ln w="19811">
            <a:solidFill>
              <a:srgbClr val="FF89D7"/>
            </a:solidFill>
          </a:ln>
        </p:spPr>
        <p:txBody>
          <a:bodyPr vert="horz" wrap="square" lIns="0" tIns="22384" rIns="0" bIns="0" rtlCol="0">
            <a:spAutoFit/>
          </a:bodyPr>
          <a:lstStyle/>
          <a:p>
            <a:pPr algn="ctr" defTabSz="685800">
              <a:spcBef>
                <a:spcPts val="176"/>
              </a:spcBef>
              <a:buClrTx/>
              <a:defRPr/>
            </a:pPr>
            <a:r>
              <a:rPr sz="1350" kern="1200" spc="-38" dirty="0">
                <a:solidFill>
                  <a:srgbClr val="FF89D7"/>
                </a:solidFill>
                <a:ea typeface="+mn-ea"/>
              </a:rPr>
              <a:t>Note: </a:t>
            </a:r>
            <a:r>
              <a:rPr sz="1350" kern="1200" spc="-90" dirty="0">
                <a:solidFill>
                  <a:srgbClr val="FF89D7"/>
                </a:solidFill>
                <a:ea typeface="+mn-ea"/>
              </a:rPr>
              <a:t>This </a:t>
            </a:r>
            <a:r>
              <a:rPr sz="1350" kern="1200" spc="-64" dirty="0">
                <a:solidFill>
                  <a:srgbClr val="FF89D7"/>
                </a:solidFill>
                <a:ea typeface="+mn-ea"/>
              </a:rPr>
              <a:t>diagram </a:t>
            </a:r>
            <a:r>
              <a:rPr sz="1350" kern="1200" spc="-83" dirty="0">
                <a:solidFill>
                  <a:srgbClr val="FF89D7"/>
                </a:solidFill>
                <a:ea typeface="+mn-ea"/>
              </a:rPr>
              <a:t>shows </a:t>
            </a:r>
            <a:r>
              <a:rPr sz="1350" b="1" kern="1200" spc="-79" dirty="0">
                <a:solidFill>
                  <a:srgbClr val="FF89D7"/>
                </a:solidFill>
                <a:latin typeface="Trebuchet MS"/>
                <a:ea typeface="+mn-ea"/>
                <a:cs typeface="Trebuchet MS"/>
              </a:rPr>
              <a:t>test </a:t>
            </a:r>
            <a:r>
              <a:rPr sz="1350" b="1" kern="1200" spc="-75" dirty="0">
                <a:solidFill>
                  <a:srgbClr val="FF89D7"/>
                </a:solidFill>
                <a:latin typeface="Trebuchet MS"/>
                <a:ea typeface="+mn-ea"/>
                <a:cs typeface="Trebuchet MS"/>
              </a:rPr>
              <a:t>time</a:t>
            </a:r>
            <a:r>
              <a:rPr sz="1350" b="1" kern="1200" spc="-127" dirty="0">
                <a:solidFill>
                  <a:srgbClr val="FF89D7"/>
                </a:solidFill>
                <a:latin typeface="Trebuchet MS"/>
                <a:ea typeface="+mn-ea"/>
                <a:cs typeface="Trebuchet MS"/>
              </a:rPr>
              <a:t> </a:t>
            </a:r>
            <a:r>
              <a:rPr sz="1350" kern="1200" spc="-45" dirty="0">
                <a:solidFill>
                  <a:srgbClr val="FF89D7"/>
                </a:solidFill>
                <a:ea typeface="+mn-ea"/>
              </a:rPr>
              <a:t>behavior:</a:t>
            </a:r>
            <a:endParaRPr sz="1350" kern="1200">
              <a:solidFill>
                <a:prstClr val="black"/>
              </a:solidFill>
              <a:ea typeface="+mn-ea"/>
            </a:endParaRPr>
          </a:p>
          <a:p>
            <a:pPr algn="ctr" defTabSz="685800">
              <a:buClrTx/>
              <a:tabLst>
                <a:tab pos="2096929" algn="l"/>
              </a:tabLst>
              <a:defRPr/>
            </a:pPr>
            <a:r>
              <a:rPr sz="1350" kern="1200" spc="-56" dirty="0">
                <a:solidFill>
                  <a:srgbClr val="FF89D7"/>
                </a:solidFill>
                <a:ea typeface="+mn-ea"/>
              </a:rPr>
              <a:t>decoder </a:t>
            </a:r>
            <a:r>
              <a:rPr sz="1350" kern="1200" spc="-8" dirty="0">
                <a:solidFill>
                  <a:srgbClr val="FF89D7"/>
                </a:solidFill>
                <a:ea typeface="+mn-ea"/>
              </a:rPr>
              <a:t>output </a:t>
            </a:r>
            <a:r>
              <a:rPr sz="1350" kern="1200" spc="-75" dirty="0">
                <a:solidFill>
                  <a:srgbClr val="FF89D7"/>
                </a:solidFill>
                <a:ea typeface="+mn-ea"/>
              </a:rPr>
              <a:t>is</a:t>
            </a:r>
            <a:r>
              <a:rPr sz="1350" kern="1200" spc="-124" dirty="0">
                <a:solidFill>
                  <a:srgbClr val="FF89D7"/>
                </a:solidFill>
                <a:ea typeface="+mn-ea"/>
              </a:rPr>
              <a:t> </a:t>
            </a:r>
            <a:r>
              <a:rPr sz="1350" kern="1200" spc="-41" dirty="0">
                <a:solidFill>
                  <a:srgbClr val="FF89D7"/>
                </a:solidFill>
                <a:ea typeface="+mn-ea"/>
              </a:rPr>
              <a:t>fed</a:t>
            </a:r>
            <a:r>
              <a:rPr sz="1350" kern="1200" spc="-53" dirty="0">
                <a:solidFill>
                  <a:srgbClr val="FF89D7"/>
                </a:solidFill>
                <a:ea typeface="+mn-ea"/>
              </a:rPr>
              <a:t> </a:t>
            </a:r>
            <a:r>
              <a:rPr sz="1350" kern="1200" spc="-23" dirty="0">
                <a:solidFill>
                  <a:srgbClr val="FF89D7"/>
                </a:solidFill>
                <a:ea typeface="+mn-ea"/>
              </a:rPr>
              <a:t>in	</a:t>
            </a:r>
            <a:r>
              <a:rPr sz="1350" kern="1200" spc="-127" dirty="0">
                <a:solidFill>
                  <a:srgbClr val="FF89D7"/>
                </a:solidFill>
                <a:ea typeface="+mn-ea"/>
              </a:rPr>
              <a:t>as </a:t>
            </a:r>
            <a:r>
              <a:rPr sz="1350" kern="1200" spc="-41" dirty="0">
                <a:solidFill>
                  <a:srgbClr val="FF89D7"/>
                </a:solidFill>
                <a:ea typeface="+mn-ea"/>
              </a:rPr>
              <a:t>next </a:t>
            </a:r>
            <a:r>
              <a:rPr sz="1350" kern="1200" spc="-71" dirty="0">
                <a:solidFill>
                  <a:srgbClr val="FF89D7"/>
                </a:solidFill>
                <a:ea typeface="+mn-ea"/>
              </a:rPr>
              <a:t>step’s </a:t>
            </a:r>
            <a:r>
              <a:rPr sz="1350" kern="1200" spc="-8" dirty="0">
                <a:solidFill>
                  <a:srgbClr val="FF89D7"/>
                </a:solidFill>
                <a:ea typeface="+mn-ea"/>
              </a:rPr>
              <a:t>input</a:t>
            </a:r>
            <a:endParaRPr sz="1350" kern="1200">
              <a:solidFill>
                <a:prstClr val="black"/>
              </a:solidFill>
              <a:ea typeface="+mn-ea"/>
            </a:endParaRPr>
          </a:p>
        </p:txBody>
      </p:sp>
      <p:grpSp>
        <p:nvGrpSpPr>
          <p:cNvPr id="57" name="object 57"/>
          <p:cNvGrpSpPr/>
          <p:nvPr/>
        </p:nvGrpSpPr>
        <p:grpSpPr>
          <a:xfrm>
            <a:off x="5323236" y="1866699"/>
            <a:ext cx="1846898" cy="1568291"/>
            <a:chOff x="5573648" y="1972691"/>
            <a:chExt cx="2462530" cy="2091055"/>
          </a:xfrm>
        </p:grpSpPr>
        <p:sp>
          <p:nvSpPr>
            <p:cNvPr id="58" name="object 58"/>
            <p:cNvSpPr/>
            <p:nvPr/>
          </p:nvSpPr>
          <p:spPr>
            <a:xfrm>
              <a:off x="5602985" y="2003298"/>
              <a:ext cx="2433066" cy="2060447"/>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9" name="object 59"/>
            <p:cNvSpPr/>
            <p:nvPr/>
          </p:nvSpPr>
          <p:spPr>
            <a:xfrm>
              <a:off x="5573649" y="1972690"/>
              <a:ext cx="2307590" cy="2083435"/>
            </a:xfrm>
            <a:custGeom>
              <a:avLst/>
              <a:gdLst/>
              <a:ahLst/>
              <a:cxnLst/>
              <a:rect l="l" t="t" r="r" b="b"/>
              <a:pathLst>
                <a:path w="2307590" h="2083435">
                  <a:moveTo>
                    <a:pt x="34417" y="52705"/>
                  </a:moveTo>
                  <a:lnTo>
                    <a:pt x="28194" y="24384"/>
                  </a:lnTo>
                  <a:lnTo>
                    <a:pt x="0" y="30607"/>
                  </a:lnTo>
                  <a:lnTo>
                    <a:pt x="6223" y="58928"/>
                  </a:lnTo>
                  <a:lnTo>
                    <a:pt x="34417" y="52705"/>
                  </a:lnTo>
                  <a:close/>
                </a:path>
                <a:path w="2307590" h="2083435">
                  <a:moveTo>
                    <a:pt x="46863" y="109347"/>
                  </a:moveTo>
                  <a:lnTo>
                    <a:pt x="40640" y="81026"/>
                  </a:lnTo>
                  <a:lnTo>
                    <a:pt x="12446" y="87249"/>
                  </a:lnTo>
                  <a:lnTo>
                    <a:pt x="18669" y="115570"/>
                  </a:lnTo>
                  <a:lnTo>
                    <a:pt x="46863" y="109347"/>
                  </a:lnTo>
                  <a:close/>
                </a:path>
                <a:path w="2307590" h="2083435">
                  <a:moveTo>
                    <a:pt x="59309" y="165862"/>
                  </a:moveTo>
                  <a:lnTo>
                    <a:pt x="53086" y="137541"/>
                  </a:lnTo>
                  <a:lnTo>
                    <a:pt x="24892" y="143764"/>
                  </a:lnTo>
                  <a:lnTo>
                    <a:pt x="31115" y="172085"/>
                  </a:lnTo>
                  <a:lnTo>
                    <a:pt x="59309" y="165862"/>
                  </a:lnTo>
                  <a:close/>
                </a:path>
                <a:path w="2307590" h="2083435">
                  <a:moveTo>
                    <a:pt x="71755" y="222377"/>
                  </a:moveTo>
                  <a:lnTo>
                    <a:pt x="65532" y="194183"/>
                  </a:lnTo>
                  <a:lnTo>
                    <a:pt x="37338" y="200406"/>
                  </a:lnTo>
                  <a:lnTo>
                    <a:pt x="43561" y="228600"/>
                  </a:lnTo>
                  <a:lnTo>
                    <a:pt x="71755" y="222377"/>
                  </a:lnTo>
                  <a:close/>
                </a:path>
                <a:path w="2307590" h="2083435">
                  <a:moveTo>
                    <a:pt x="84201" y="279019"/>
                  </a:moveTo>
                  <a:lnTo>
                    <a:pt x="77978" y="250698"/>
                  </a:lnTo>
                  <a:lnTo>
                    <a:pt x="49784" y="256921"/>
                  </a:lnTo>
                  <a:lnTo>
                    <a:pt x="56007" y="285242"/>
                  </a:lnTo>
                  <a:lnTo>
                    <a:pt x="84201" y="279019"/>
                  </a:lnTo>
                  <a:close/>
                </a:path>
                <a:path w="2307590" h="2083435">
                  <a:moveTo>
                    <a:pt x="96647" y="335534"/>
                  </a:moveTo>
                  <a:lnTo>
                    <a:pt x="90424" y="307213"/>
                  </a:lnTo>
                  <a:lnTo>
                    <a:pt x="62230" y="313436"/>
                  </a:lnTo>
                  <a:lnTo>
                    <a:pt x="68453" y="341757"/>
                  </a:lnTo>
                  <a:lnTo>
                    <a:pt x="96647" y="335534"/>
                  </a:lnTo>
                  <a:close/>
                </a:path>
                <a:path w="2307590" h="2083435">
                  <a:moveTo>
                    <a:pt x="109093" y="392049"/>
                  </a:moveTo>
                  <a:lnTo>
                    <a:pt x="102870" y="363855"/>
                  </a:lnTo>
                  <a:lnTo>
                    <a:pt x="74676" y="370078"/>
                  </a:lnTo>
                  <a:lnTo>
                    <a:pt x="80899" y="398272"/>
                  </a:lnTo>
                  <a:lnTo>
                    <a:pt x="109093" y="392049"/>
                  </a:lnTo>
                  <a:close/>
                </a:path>
                <a:path w="2307590" h="2083435">
                  <a:moveTo>
                    <a:pt x="121539" y="448691"/>
                  </a:moveTo>
                  <a:lnTo>
                    <a:pt x="115316" y="420370"/>
                  </a:lnTo>
                  <a:lnTo>
                    <a:pt x="87122" y="426593"/>
                  </a:lnTo>
                  <a:lnTo>
                    <a:pt x="93345" y="454914"/>
                  </a:lnTo>
                  <a:lnTo>
                    <a:pt x="121539" y="448691"/>
                  </a:lnTo>
                  <a:close/>
                </a:path>
                <a:path w="2307590" h="2083435">
                  <a:moveTo>
                    <a:pt x="133985" y="505206"/>
                  </a:moveTo>
                  <a:lnTo>
                    <a:pt x="127762" y="476885"/>
                  </a:lnTo>
                  <a:lnTo>
                    <a:pt x="99568" y="483108"/>
                  </a:lnTo>
                  <a:lnTo>
                    <a:pt x="105791" y="511429"/>
                  </a:lnTo>
                  <a:lnTo>
                    <a:pt x="133985" y="505206"/>
                  </a:lnTo>
                  <a:close/>
                </a:path>
                <a:path w="2307590" h="2083435">
                  <a:moveTo>
                    <a:pt x="146431" y="561721"/>
                  </a:moveTo>
                  <a:lnTo>
                    <a:pt x="140208" y="533527"/>
                  </a:lnTo>
                  <a:lnTo>
                    <a:pt x="112014" y="539750"/>
                  </a:lnTo>
                  <a:lnTo>
                    <a:pt x="118237" y="567944"/>
                  </a:lnTo>
                  <a:lnTo>
                    <a:pt x="146431" y="561721"/>
                  </a:lnTo>
                  <a:close/>
                </a:path>
                <a:path w="2307590" h="2083435">
                  <a:moveTo>
                    <a:pt x="158877" y="618363"/>
                  </a:moveTo>
                  <a:lnTo>
                    <a:pt x="152654" y="590042"/>
                  </a:lnTo>
                  <a:lnTo>
                    <a:pt x="124460" y="596265"/>
                  </a:lnTo>
                  <a:lnTo>
                    <a:pt x="130683" y="624586"/>
                  </a:lnTo>
                  <a:lnTo>
                    <a:pt x="158877" y="618363"/>
                  </a:lnTo>
                  <a:close/>
                </a:path>
                <a:path w="2307590" h="2083435">
                  <a:moveTo>
                    <a:pt x="171323" y="674878"/>
                  </a:moveTo>
                  <a:lnTo>
                    <a:pt x="165100" y="646557"/>
                  </a:lnTo>
                  <a:lnTo>
                    <a:pt x="136906" y="652780"/>
                  </a:lnTo>
                  <a:lnTo>
                    <a:pt x="143129" y="681101"/>
                  </a:lnTo>
                  <a:lnTo>
                    <a:pt x="171323" y="674878"/>
                  </a:lnTo>
                  <a:close/>
                </a:path>
                <a:path w="2307590" h="2083435">
                  <a:moveTo>
                    <a:pt x="183769" y="731393"/>
                  </a:moveTo>
                  <a:lnTo>
                    <a:pt x="177546" y="703199"/>
                  </a:lnTo>
                  <a:lnTo>
                    <a:pt x="149352" y="709422"/>
                  </a:lnTo>
                  <a:lnTo>
                    <a:pt x="155575" y="737616"/>
                  </a:lnTo>
                  <a:lnTo>
                    <a:pt x="183769" y="731393"/>
                  </a:lnTo>
                  <a:close/>
                </a:path>
                <a:path w="2307590" h="2083435">
                  <a:moveTo>
                    <a:pt x="196215" y="788035"/>
                  </a:moveTo>
                  <a:lnTo>
                    <a:pt x="189992" y="759714"/>
                  </a:lnTo>
                  <a:lnTo>
                    <a:pt x="161798" y="765937"/>
                  </a:lnTo>
                  <a:lnTo>
                    <a:pt x="168021" y="794258"/>
                  </a:lnTo>
                  <a:lnTo>
                    <a:pt x="196215" y="788035"/>
                  </a:lnTo>
                  <a:close/>
                </a:path>
                <a:path w="2307590" h="2083435">
                  <a:moveTo>
                    <a:pt x="208661" y="844550"/>
                  </a:moveTo>
                  <a:lnTo>
                    <a:pt x="202438" y="816229"/>
                  </a:lnTo>
                  <a:lnTo>
                    <a:pt x="174244" y="822452"/>
                  </a:lnTo>
                  <a:lnTo>
                    <a:pt x="180467" y="850773"/>
                  </a:lnTo>
                  <a:lnTo>
                    <a:pt x="208661" y="844550"/>
                  </a:lnTo>
                  <a:close/>
                </a:path>
                <a:path w="2307590" h="2083435">
                  <a:moveTo>
                    <a:pt x="221107" y="901065"/>
                  </a:moveTo>
                  <a:lnTo>
                    <a:pt x="214884" y="872871"/>
                  </a:lnTo>
                  <a:lnTo>
                    <a:pt x="186690" y="879094"/>
                  </a:lnTo>
                  <a:lnTo>
                    <a:pt x="192913" y="907288"/>
                  </a:lnTo>
                  <a:lnTo>
                    <a:pt x="221107" y="901065"/>
                  </a:lnTo>
                  <a:close/>
                </a:path>
                <a:path w="2307590" h="2083435">
                  <a:moveTo>
                    <a:pt x="233553" y="957707"/>
                  </a:moveTo>
                  <a:lnTo>
                    <a:pt x="227330" y="929386"/>
                  </a:lnTo>
                  <a:lnTo>
                    <a:pt x="199136" y="935609"/>
                  </a:lnTo>
                  <a:lnTo>
                    <a:pt x="205359" y="963930"/>
                  </a:lnTo>
                  <a:lnTo>
                    <a:pt x="233553" y="957707"/>
                  </a:lnTo>
                  <a:close/>
                </a:path>
                <a:path w="2307590" h="2083435">
                  <a:moveTo>
                    <a:pt x="245999" y="1014222"/>
                  </a:moveTo>
                  <a:lnTo>
                    <a:pt x="239776" y="985901"/>
                  </a:lnTo>
                  <a:lnTo>
                    <a:pt x="211582" y="992124"/>
                  </a:lnTo>
                  <a:lnTo>
                    <a:pt x="217805" y="1020445"/>
                  </a:lnTo>
                  <a:lnTo>
                    <a:pt x="245999" y="1014222"/>
                  </a:lnTo>
                  <a:close/>
                </a:path>
                <a:path w="2307590" h="2083435">
                  <a:moveTo>
                    <a:pt x="258445" y="1070737"/>
                  </a:moveTo>
                  <a:lnTo>
                    <a:pt x="252222" y="1042543"/>
                  </a:lnTo>
                  <a:lnTo>
                    <a:pt x="224028" y="1048766"/>
                  </a:lnTo>
                  <a:lnTo>
                    <a:pt x="230251" y="1076960"/>
                  </a:lnTo>
                  <a:lnTo>
                    <a:pt x="258445" y="1070737"/>
                  </a:lnTo>
                  <a:close/>
                </a:path>
                <a:path w="2307590" h="2083435">
                  <a:moveTo>
                    <a:pt x="270891" y="1127379"/>
                  </a:moveTo>
                  <a:lnTo>
                    <a:pt x="264668" y="1099058"/>
                  </a:lnTo>
                  <a:lnTo>
                    <a:pt x="236474" y="1105281"/>
                  </a:lnTo>
                  <a:lnTo>
                    <a:pt x="242697" y="1133602"/>
                  </a:lnTo>
                  <a:lnTo>
                    <a:pt x="270891" y="1127379"/>
                  </a:lnTo>
                  <a:close/>
                </a:path>
                <a:path w="2307590" h="2083435">
                  <a:moveTo>
                    <a:pt x="283337" y="1183894"/>
                  </a:moveTo>
                  <a:lnTo>
                    <a:pt x="277114" y="1155573"/>
                  </a:lnTo>
                  <a:lnTo>
                    <a:pt x="248920" y="1161796"/>
                  </a:lnTo>
                  <a:lnTo>
                    <a:pt x="255143" y="1190117"/>
                  </a:lnTo>
                  <a:lnTo>
                    <a:pt x="283337" y="1183894"/>
                  </a:lnTo>
                  <a:close/>
                </a:path>
                <a:path w="2307590" h="2083435">
                  <a:moveTo>
                    <a:pt x="295783" y="1240409"/>
                  </a:moveTo>
                  <a:lnTo>
                    <a:pt x="289560" y="1212215"/>
                  </a:lnTo>
                  <a:lnTo>
                    <a:pt x="261366" y="1218438"/>
                  </a:lnTo>
                  <a:lnTo>
                    <a:pt x="267589" y="1246632"/>
                  </a:lnTo>
                  <a:lnTo>
                    <a:pt x="295783" y="1240409"/>
                  </a:lnTo>
                  <a:close/>
                </a:path>
                <a:path w="2307590" h="2083435">
                  <a:moveTo>
                    <a:pt x="308229" y="1297051"/>
                  </a:moveTo>
                  <a:lnTo>
                    <a:pt x="302006" y="1268730"/>
                  </a:lnTo>
                  <a:lnTo>
                    <a:pt x="273812" y="1274953"/>
                  </a:lnTo>
                  <a:lnTo>
                    <a:pt x="280035" y="1303274"/>
                  </a:lnTo>
                  <a:lnTo>
                    <a:pt x="308229" y="1297051"/>
                  </a:lnTo>
                  <a:close/>
                </a:path>
                <a:path w="2307590" h="2083435">
                  <a:moveTo>
                    <a:pt x="320675" y="1353566"/>
                  </a:moveTo>
                  <a:lnTo>
                    <a:pt x="314452" y="1325245"/>
                  </a:lnTo>
                  <a:lnTo>
                    <a:pt x="286258" y="1331468"/>
                  </a:lnTo>
                  <a:lnTo>
                    <a:pt x="292481" y="1359789"/>
                  </a:lnTo>
                  <a:lnTo>
                    <a:pt x="320675" y="1353566"/>
                  </a:lnTo>
                  <a:close/>
                </a:path>
                <a:path w="2307590" h="2083435">
                  <a:moveTo>
                    <a:pt x="333121" y="1410081"/>
                  </a:moveTo>
                  <a:lnTo>
                    <a:pt x="326898" y="1381887"/>
                  </a:lnTo>
                  <a:lnTo>
                    <a:pt x="298704" y="1388110"/>
                  </a:lnTo>
                  <a:lnTo>
                    <a:pt x="304927" y="1416304"/>
                  </a:lnTo>
                  <a:lnTo>
                    <a:pt x="333121" y="1410081"/>
                  </a:lnTo>
                  <a:close/>
                </a:path>
                <a:path w="2307590" h="2083435">
                  <a:moveTo>
                    <a:pt x="345567" y="1466723"/>
                  </a:moveTo>
                  <a:lnTo>
                    <a:pt x="339344" y="1438402"/>
                  </a:lnTo>
                  <a:lnTo>
                    <a:pt x="311150" y="1444625"/>
                  </a:lnTo>
                  <a:lnTo>
                    <a:pt x="317373" y="1472946"/>
                  </a:lnTo>
                  <a:lnTo>
                    <a:pt x="345567" y="1466723"/>
                  </a:lnTo>
                  <a:close/>
                </a:path>
                <a:path w="2307590" h="2083435">
                  <a:moveTo>
                    <a:pt x="358013" y="1523238"/>
                  </a:moveTo>
                  <a:lnTo>
                    <a:pt x="351790" y="1494917"/>
                  </a:lnTo>
                  <a:lnTo>
                    <a:pt x="323596" y="1501140"/>
                  </a:lnTo>
                  <a:lnTo>
                    <a:pt x="329819" y="1529461"/>
                  </a:lnTo>
                  <a:lnTo>
                    <a:pt x="358013" y="1523238"/>
                  </a:lnTo>
                  <a:close/>
                </a:path>
                <a:path w="2307590" h="2083435">
                  <a:moveTo>
                    <a:pt x="370459" y="1579765"/>
                  </a:moveTo>
                  <a:lnTo>
                    <a:pt x="364236" y="1551559"/>
                  </a:lnTo>
                  <a:lnTo>
                    <a:pt x="336042" y="1557782"/>
                  </a:lnTo>
                  <a:lnTo>
                    <a:pt x="342265" y="1585976"/>
                  </a:lnTo>
                  <a:lnTo>
                    <a:pt x="370459" y="1579765"/>
                  </a:lnTo>
                  <a:close/>
                </a:path>
                <a:path w="2307590" h="2083435">
                  <a:moveTo>
                    <a:pt x="382905" y="1636395"/>
                  </a:moveTo>
                  <a:lnTo>
                    <a:pt x="376682" y="1608074"/>
                  </a:lnTo>
                  <a:lnTo>
                    <a:pt x="348488" y="1614297"/>
                  </a:lnTo>
                  <a:lnTo>
                    <a:pt x="354711" y="1642618"/>
                  </a:lnTo>
                  <a:lnTo>
                    <a:pt x="382905" y="1636395"/>
                  </a:lnTo>
                  <a:close/>
                </a:path>
                <a:path w="2307590" h="2083435">
                  <a:moveTo>
                    <a:pt x="395478" y="1692910"/>
                  </a:moveTo>
                  <a:lnTo>
                    <a:pt x="389255" y="1664589"/>
                  </a:lnTo>
                  <a:lnTo>
                    <a:pt x="360934" y="1670812"/>
                  </a:lnTo>
                  <a:lnTo>
                    <a:pt x="367157" y="1699133"/>
                  </a:lnTo>
                  <a:lnTo>
                    <a:pt x="395478" y="1692910"/>
                  </a:lnTo>
                  <a:close/>
                </a:path>
                <a:path w="2307590" h="2083435">
                  <a:moveTo>
                    <a:pt x="407924" y="1749425"/>
                  </a:moveTo>
                  <a:lnTo>
                    <a:pt x="401701" y="1721231"/>
                  </a:lnTo>
                  <a:lnTo>
                    <a:pt x="373380" y="1727454"/>
                  </a:lnTo>
                  <a:lnTo>
                    <a:pt x="379603" y="1755648"/>
                  </a:lnTo>
                  <a:lnTo>
                    <a:pt x="407924" y="1749425"/>
                  </a:lnTo>
                  <a:close/>
                </a:path>
                <a:path w="2307590" h="2083435">
                  <a:moveTo>
                    <a:pt x="420370" y="1806067"/>
                  </a:moveTo>
                  <a:lnTo>
                    <a:pt x="414147" y="1777746"/>
                  </a:lnTo>
                  <a:lnTo>
                    <a:pt x="385826" y="1783969"/>
                  </a:lnTo>
                  <a:lnTo>
                    <a:pt x="392049" y="1812290"/>
                  </a:lnTo>
                  <a:lnTo>
                    <a:pt x="420370" y="1806067"/>
                  </a:lnTo>
                  <a:close/>
                </a:path>
                <a:path w="2307590" h="2083435">
                  <a:moveTo>
                    <a:pt x="432816" y="1862582"/>
                  </a:moveTo>
                  <a:lnTo>
                    <a:pt x="426593" y="1834261"/>
                  </a:lnTo>
                  <a:lnTo>
                    <a:pt x="398272" y="1840484"/>
                  </a:lnTo>
                  <a:lnTo>
                    <a:pt x="404495" y="1868805"/>
                  </a:lnTo>
                  <a:lnTo>
                    <a:pt x="432816" y="1862582"/>
                  </a:lnTo>
                  <a:close/>
                </a:path>
                <a:path w="2307590" h="2083435">
                  <a:moveTo>
                    <a:pt x="445262" y="1919097"/>
                  </a:moveTo>
                  <a:lnTo>
                    <a:pt x="439039" y="1890903"/>
                  </a:lnTo>
                  <a:lnTo>
                    <a:pt x="410718" y="1897126"/>
                  </a:lnTo>
                  <a:lnTo>
                    <a:pt x="416941" y="1925320"/>
                  </a:lnTo>
                  <a:lnTo>
                    <a:pt x="445262" y="1919097"/>
                  </a:lnTo>
                  <a:close/>
                </a:path>
                <a:path w="2307590" h="2083435">
                  <a:moveTo>
                    <a:pt x="457708" y="1975739"/>
                  </a:moveTo>
                  <a:lnTo>
                    <a:pt x="451485" y="1947418"/>
                  </a:lnTo>
                  <a:lnTo>
                    <a:pt x="423164" y="1953641"/>
                  </a:lnTo>
                  <a:lnTo>
                    <a:pt x="429387" y="1981962"/>
                  </a:lnTo>
                  <a:lnTo>
                    <a:pt x="457708" y="1975739"/>
                  </a:lnTo>
                  <a:close/>
                </a:path>
                <a:path w="2307590" h="2083435">
                  <a:moveTo>
                    <a:pt x="507365" y="1956054"/>
                  </a:moveTo>
                  <a:lnTo>
                    <a:pt x="503174" y="1947799"/>
                  </a:lnTo>
                  <a:lnTo>
                    <a:pt x="487934" y="1942973"/>
                  </a:lnTo>
                  <a:lnTo>
                    <a:pt x="479679" y="1947164"/>
                  </a:lnTo>
                  <a:lnTo>
                    <a:pt x="477266" y="1954784"/>
                  </a:lnTo>
                  <a:lnTo>
                    <a:pt x="461238" y="2004656"/>
                  </a:lnTo>
                  <a:lnTo>
                    <a:pt x="438264" y="2009698"/>
                  </a:lnTo>
                  <a:lnTo>
                    <a:pt x="402717" y="1971167"/>
                  </a:lnTo>
                  <a:lnTo>
                    <a:pt x="397383" y="1965325"/>
                  </a:lnTo>
                  <a:lnTo>
                    <a:pt x="388112" y="1964944"/>
                  </a:lnTo>
                  <a:lnTo>
                    <a:pt x="382270" y="1970278"/>
                  </a:lnTo>
                  <a:lnTo>
                    <a:pt x="376428" y="1975739"/>
                  </a:lnTo>
                  <a:lnTo>
                    <a:pt x="376047" y="1984883"/>
                  </a:lnTo>
                  <a:lnTo>
                    <a:pt x="381508" y="1990725"/>
                  </a:lnTo>
                  <a:lnTo>
                    <a:pt x="466471" y="2082927"/>
                  </a:lnTo>
                  <a:lnTo>
                    <a:pt x="476923" y="2050415"/>
                  </a:lnTo>
                  <a:lnTo>
                    <a:pt x="491832" y="2004060"/>
                  </a:lnTo>
                  <a:lnTo>
                    <a:pt x="504825" y="1963674"/>
                  </a:lnTo>
                  <a:lnTo>
                    <a:pt x="507365" y="1956054"/>
                  </a:lnTo>
                  <a:close/>
                </a:path>
                <a:path w="2307590" h="2083435">
                  <a:moveTo>
                    <a:pt x="630301" y="52705"/>
                  </a:moveTo>
                  <a:lnTo>
                    <a:pt x="624078" y="24384"/>
                  </a:lnTo>
                  <a:lnTo>
                    <a:pt x="595884" y="30607"/>
                  </a:lnTo>
                  <a:lnTo>
                    <a:pt x="602107" y="58928"/>
                  </a:lnTo>
                  <a:lnTo>
                    <a:pt x="630301" y="52705"/>
                  </a:lnTo>
                  <a:close/>
                </a:path>
                <a:path w="2307590" h="2083435">
                  <a:moveTo>
                    <a:pt x="642747" y="109347"/>
                  </a:moveTo>
                  <a:lnTo>
                    <a:pt x="636524" y="81026"/>
                  </a:lnTo>
                  <a:lnTo>
                    <a:pt x="608330" y="87249"/>
                  </a:lnTo>
                  <a:lnTo>
                    <a:pt x="614553" y="115570"/>
                  </a:lnTo>
                  <a:lnTo>
                    <a:pt x="642747" y="109347"/>
                  </a:lnTo>
                  <a:close/>
                </a:path>
                <a:path w="2307590" h="2083435">
                  <a:moveTo>
                    <a:pt x="655193" y="165862"/>
                  </a:moveTo>
                  <a:lnTo>
                    <a:pt x="648970" y="137541"/>
                  </a:lnTo>
                  <a:lnTo>
                    <a:pt x="620776" y="143764"/>
                  </a:lnTo>
                  <a:lnTo>
                    <a:pt x="626999" y="172085"/>
                  </a:lnTo>
                  <a:lnTo>
                    <a:pt x="655193" y="165862"/>
                  </a:lnTo>
                  <a:close/>
                </a:path>
                <a:path w="2307590" h="2083435">
                  <a:moveTo>
                    <a:pt x="667639" y="222377"/>
                  </a:moveTo>
                  <a:lnTo>
                    <a:pt x="661416" y="194183"/>
                  </a:lnTo>
                  <a:lnTo>
                    <a:pt x="633222" y="200406"/>
                  </a:lnTo>
                  <a:lnTo>
                    <a:pt x="639445" y="228600"/>
                  </a:lnTo>
                  <a:lnTo>
                    <a:pt x="667639" y="222377"/>
                  </a:lnTo>
                  <a:close/>
                </a:path>
                <a:path w="2307590" h="2083435">
                  <a:moveTo>
                    <a:pt x="680085" y="279019"/>
                  </a:moveTo>
                  <a:lnTo>
                    <a:pt x="673862" y="250698"/>
                  </a:lnTo>
                  <a:lnTo>
                    <a:pt x="645668" y="256921"/>
                  </a:lnTo>
                  <a:lnTo>
                    <a:pt x="651891" y="285242"/>
                  </a:lnTo>
                  <a:lnTo>
                    <a:pt x="680085" y="279019"/>
                  </a:lnTo>
                  <a:close/>
                </a:path>
                <a:path w="2307590" h="2083435">
                  <a:moveTo>
                    <a:pt x="692531" y="335534"/>
                  </a:moveTo>
                  <a:lnTo>
                    <a:pt x="686308" y="307213"/>
                  </a:lnTo>
                  <a:lnTo>
                    <a:pt x="658114" y="313436"/>
                  </a:lnTo>
                  <a:lnTo>
                    <a:pt x="664337" y="341757"/>
                  </a:lnTo>
                  <a:lnTo>
                    <a:pt x="692531" y="335534"/>
                  </a:lnTo>
                  <a:close/>
                </a:path>
                <a:path w="2307590" h="2083435">
                  <a:moveTo>
                    <a:pt x="704977" y="392049"/>
                  </a:moveTo>
                  <a:lnTo>
                    <a:pt x="698754" y="363855"/>
                  </a:lnTo>
                  <a:lnTo>
                    <a:pt x="670560" y="370078"/>
                  </a:lnTo>
                  <a:lnTo>
                    <a:pt x="676783" y="398272"/>
                  </a:lnTo>
                  <a:lnTo>
                    <a:pt x="704977" y="392049"/>
                  </a:lnTo>
                  <a:close/>
                </a:path>
                <a:path w="2307590" h="2083435">
                  <a:moveTo>
                    <a:pt x="717423" y="448691"/>
                  </a:moveTo>
                  <a:lnTo>
                    <a:pt x="711200" y="420370"/>
                  </a:lnTo>
                  <a:lnTo>
                    <a:pt x="683006" y="426593"/>
                  </a:lnTo>
                  <a:lnTo>
                    <a:pt x="689229" y="454914"/>
                  </a:lnTo>
                  <a:lnTo>
                    <a:pt x="717423" y="448691"/>
                  </a:lnTo>
                  <a:close/>
                </a:path>
                <a:path w="2307590" h="2083435">
                  <a:moveTo>
                    <a:pt x="729869" y="505206"/>
                  </a:moveTo>
                  <a:lnTo>
                    <a:pt x="723646" y="476885"/>
                  </a:lnTo>
                  <a:lnTo>
                    <a:pt x="695452" y="483108"/>
                  </a:lnTo>
                  <a:lnTo>
                    <a:pt x="701675" y="511429"/>
                  </a:lnTo>
                  <a:lnTo>
                    <a:pt x="729869" y="505206"/>
                  </a:lnTo>
                  <a:close/>
                </a:path>
                <a:path w="2307590" h="2083435">
                  <a:moveTo>
                    <a:pt x="742315" y="561721"/>
                  </a:moveTo>
                  <a:lnTo>
                    <a:pt x="736092" y="533527"/>
                  </a:lnTo>
                  <a:lnTo>
                    <a:pt x="707898" y="539750"/>
                  </a:lnTo>
                  <a:lnTo>
                    <a:pt x="714121" y="567944"/>
                  </a:lnTo>
                  <a:lnTo>
                    <a:pt x="742315" y="561721"/>
                  </a:lnTo>
                  <a:close/>
                </a:path>
                <a:path w="2307590" h="2083435">
                  <a:moveTo>
                    <a:pt x="754761" y="618363"/>
                  </a:moveTo>
                  <a:lnTo>
                    <a:pt x="748538" y="590042"/>
                  </a:lnTo>
                  <a:lnTo>
                    <a:pt x="720344" y="596265"/>
                  </a:lnTo>
                  <a:lnTo>
                    <a:pt x="726567" y="624586"/>
                  </a:lnTo>
                  <a:lnTo>
                    <a:pt x="754761" y="618363"/>
                  </a:lnTo>
                  <a:close/>
                </a:path>
                <a:path w="2307590" h="2083435">
                  <a:moveTo>
                    <a:pt x="767207" y="674878"/>
                  </a:moveTo>
                  <a:lnTo>
                    <a:pt x="760984" y="646557"/>
                  </a:lnTo>
                  <a:lnTo>
                    <a:pt x="732790" y="652780"/>
                  </a:lnTo>
                  <a:lnTo>
                    <a:pt x="739013" y="681101"/>
                  </a:lnTo>
                  <a:lnTo>
                    <a:pt x="767207" y="674878"/>
                  </a:lnTo>
                  <a:close/>
                </a:path>
                <a:path w="2307590" h="2083435">
                  <a:moveTo>
                    <a:pt x="779653" y="731393"/>
                  </a:moveTo>
                  <a:lnTo>
                    <a:pt x="773430" y="703199"/>
                  </a:lnTo>
                  <a:lnTo>
                    <a:pt x="745236" y="709422"/>
                  </a:lnTo>
                  <a:lnTo>
                    <a:pt x="751459" y="737616"/>
                  </a:lnTo>
                  <a:lnTo>
                    <a:pt x="779653" y="731393"/>
                  </a:lnTo>
                  <a:close/>
                </a:path>
                <a:path w="2307590" h="2083435">
                  <a:moveTo>
                    <a:pt x="792099" y="788035"/>
                  </a:moveTo>
                  <a:lnTo>
                    <a:pt x="785876" y="759714"/>
                  </a:lnTo>
                  <a:lnTo>
                    <a:pt x="757682" y="765937"/>
                  </a:lnTo>
                  <a:lnTo>
                    <a:pt x="763905" y="794258"/>
                  </a:lnTo>
                  <a:lnTo>
                    <a:pt x="792099" y="788035"/>
                  </a:lnTo>
                  <a:close/>
                </a:path>
                <a:path w="2307590" h="2083435">
                  <a:moveTo>
                    <a:pt x="804545" y="844550"/>
                  </a:moveTo>
                  <a:lnTo>
                    <a:pt x="798322" y="816229"/>
                  </a:lnTo>
                  <a:lnTo>
                    <a:pt x="770128" y="822452"/>
                  </a:lnTo>
                  <a:lnTo>
                    <a:pt x="776351" y="850773"/>
                  </a:lnTo>
                  <a:lnTo>
                    <a:pt x="804545" y="844550"/>
                  </a:lnTo>
                  <a:close/>
                </a:path>
                <a:path w="2307590" h="2083435">
                  <a:moveTo>
                    <a:pt x="816991" y="901065"/>
                  </a:moveTo>
                  <a:lnTo>
                    <a:pt x="810768" y="872871"/>
                  </a:lnTo>
                  <a:lnTo>
                    <a:pt x="782574" y="879094"/>
                  </a:lnTo>
                  <a:lnTo>
                    <a:pt x="788797" y="907288"/>
                  </a:lnTo>
                  <a:lnTo>
                    <a:pt x="816991" y="901065"/>
                  </a:lnTo>
                  <a:close/>
                </a:path>
                <a:path w="2307590" h="2083435">
                  <a:moveTo>
                    <a:pt x="829437" y="957707"/>
                  </a:moveTo>
                  <a:lnTo>
                    <a:pt x="823214" y="929386"/>
                  </a:lnTo>
                  <a:lnTo>
                    <a:pt x="795020" y="935609"/>
                  </a:lnTo>
                  <a:lnTo>
                    <a:pt x="801243" y="963930"/>
                  </a:lnTo>
                  <a:lnTo>
                    <a:pt x="829437" y="957707"/>
                  </a:lnTo>
                  <a:close/>
                </a:path>
                <a:path w="2307590" h="2083435">
                  <a:moveTo>
                    <a:pt x="841883" y="1014222"/>
                  </a:moveTo>
                  <a:lnTo>
                    <a:pt x="835660" y="985901"/>
                  </a:lnTo>
                  <a:lnTo>
                    <a:pt x="807466" y="992124"/>
                  </a:lnTo>
                  <a:lnTo>
                    <a:pt x="813689" y="1020445"/>
                  </a:lnTo>
                  <a:lnTo>
                    <a:pt x="841883" y="1014222"/>
                  </a:lnTo>
                  <a:close/>
                </a:path>
                <a:path w="2307590" h="2083435">
                  <a:moveTo>
                    <a:pt x="854329" y="1070737"/>
                  </a:moveTo>
                  <a:lnTo>
                    <a:pt x="848106" y="1042543"/>
                  </a:lnTo>
                  <a:lnTo>
                    <a:pt x="819912" y="1048766"/>
                  </a:lnTo>
                  <a:lnTo>
                    <a:pt x="826135" y="1076960"/>
                  </a:lnTo>
                  <a:lnTo>
                    <a:pt x="854329" y="1070737"/>
                  </a:lnTo>
                  <a:close/>
                </a:path>
                <a:path w="2307590" h="2083435">
                  <a:moveTo>
                    <a:pt x="866775" y="1127379"/>
                  </a:moveTo>
                  <a:lnTo>
                    <a:pt x="860552" y="1099058"/>
                  </a:lnTo>
                  <a:lnTo>
                    <a:pt x="832358" y="1105281"/>
                  </a:lnTo>
                  <a:lnTo>
                    <a:pt x="838581" y="1133602"/>
                  </a:lnTo>
                  <a:lnTo>
                    <a:pt x="866775" y="1127379"/>
                  </a:lnTo>
                  <a:close/>
                </a:path>
                <a:path w="2307590" h="2083435">
                  <a:moveTo>
                    <a:pt x="879221" y="1183894"/>
                  </a:moveTo>
                  <a:lnTo>
                    <a:pt x="872998" y="1155573"/>
                  </a:lnTo>
                  <a:lnTo>
                    <a:pt x="844804" y="1161796"/>
                  </a:lnTo>
                  <a:lnTo>
                    <a:pt x="851027" y="1190117"/>
                  </a:lnTo>
                  <a:lnTo>
                    <a:pt x="879221" y="1183894"/>
                  </a:lnTo>
                  <a:close/>
                </a:path>
                <a:path w="2307590" h="2083435">
                  <a:moveTo>
                    <a:pt x="891667" y="1240409"/>
                  </a:moveTo>
                  <a:lnTo>
                    <a:pt x="885444" y="1212215"/>
                  </a:lnTo>
                  <a:lnTo>
                    <a:pt x="857250" y="1218438"/>
                  </a:lnTo>
                  <a:lnTo>
                    <a:pt x="863473" y="1246632"/>
                  </a:lnTo>
                  <a:lnTo>
                    <a:pt x="891667" y="1240409"/>
                  </a:lnTo>
                  <a:close/>
                </a:path>
                <a:path w="2307590" h="2083435">
                  <a:moveTo>
                    <a:pt x="904113" y="1297051"/>
                  </a:moveTo>
                  <a:lnTo>
                    <a:pt x="897890" y="1268730"/>
                  </a:lnTo>
                  <a:lnTo>
                    <a:pt x="869696" y="1274953"/>
                  </a:lnTo>
                  <a:lnTo>
                    <a:pt x="875919" y="1303274"/>
                  </a:lnTo>
                  <a:lnTo>
                    <a:pt x="904113" y="1297051"/>
                  </a:lnTo>
                  <a:close/>
                </a:path>
                <a:path w="2307590" h="2083435">
                  <a:moveTo>
                    <a:pt x="916559" y="1353566"/>
                  </a:moveTo>
                  <a:lnTo>
                    <a:pt x="910336" y="1325245"/>
                  </a:lnTo>
                  <a:lnTo>
                    <a:pt x="882142" y="1331468"/>
                  </a:lnTo>
                  <a:lnTo>
                    <a:pt x="888365" y="1359789"/>
                  </a:lnTo>
                  <a:lnTo>
                    <a:pt x="916559" y="1353566"/>
                  </a:lnTo>
                  <a:close/>
                </a:path>
                <a:path w="2307590" h="2083435">
                  <a:moveTo>
                    <a:pt x="929005" y="1410081"/>
                  </a:moveTo>
                  <a:lnTo>
                    <a:pt x="922782" y="1381887"/>
                  </a:lnTo>
                  <a:lnTo>
                    <a:pt x="894588" y="1388110"/>
                  </a:lnTo>
                  <a:lnTo>
                    <a:pt x="900811" y="1416304"/>
                  </a:lnTo>
                  <a:lnTo>
                    <a:pt x="929005" y="1410081"/>
                  </a:lnTo>
                  <a:close/>
                </a:path>
                <a:path w="2307590" h="2083435">
                  <a:moveTo>
                    <a:pt x="941451" y="1466723"/>
                  </a:moveTo>
                  <a:lnTo>
                    <a:pt x="935228" y="1438402"/>
                  </a:lnTo>
                  <a:lnTo>
                    <a:pt x="907034" y="1444625"/>
                  </a:lnTo>
                  <a:lnTo>
                    <a:pt x="913257" y="1472946"/>
                  </a:lnTo>
                  <a:lnTo>
                    <a:pt x="941451" y="1466723"/>
                  </a:lnTo>
                  <a:close/>
                </a:path>
                <a:path w="2307590" h="2083435">
                  <a:moveTo>
                    <a:pt x="953897" y="1523238"/>
                  </a:moveTo>
                  <a:lnTo>
                    <a:pt x="947674" y="1494917"/>
                  </a:lnTo>
                  <a:lnTo>
                    <a:pt x="919480" y="1501140"/>
                  </a:lnTo>
                  <a:lnTo>
                    <a:pt x="925703" y="1529461"/>
                  </a:lnTo>
                  <a:lnTo>
                    <a:pt x="953897" y="1523238"/>
                  </a:lnTo>
                  <a:close/>
                </a:path>
                <a:path w="2307590" h="2083435">
                  <a:moveTo>
                    <a:pt x="966343" y="1579765"/>
                  </a:moveTo>
                  <a:lnTo>
                    <a:pt x="960120" y="1551559"/>
                  </a:lnTo>
                  <a:lnTo>
                    <a:pt x="931926" y="1557782"/>
                  </a:lnTo>
                  <a:lnTo>
                    <a:pt x="938149" y="1585976"/>
                  </a:lnTo>
                  <a:lnTo>
                    <a:pt x="966343" y="1579765"/>
                  </a:lnTo>
                  <a:close/>
                </a:path>
                <a:path w="2307590" h="2083435">
                  <a:moveTo>
                    <a:pt x="978789" y="1636395"/>
                  </a:moveTo>
                  <a:lnTo>
                    <a:pt x="972566" y="1608074"/>
                  </a:lnTo>
                  <a:lnTo>
                    <a:pt x="944372" y="1614297"/>
                  </a:lnTo>
                  <a:lnTo>
                    <a:pt x="950595" y="1642618"/>
                  </a:lnTo>
                  <a:lnTo>
                    <a:pt x="978789" y="1636395"/>
                  </a:lnTo>
                  <a:close/>
                </a:path>
                <a:path w="2307590" h="2083435">
                  <a:moveTo>
                    <a:pt x="991222" y="1692910"/>
                  </a:moveTo>
                  <a:lnTo>
                    <a:pt x="984999" y="1664589"/>
                  </a:lnTo>
                  <a:lnTo>
                    <a:pt x="956818" y="1670812"/>
                  </a:lnTo>
                  <a:lnTo>
                    <a:pt x="963041" y="1699133"/>
                  </a:lnTo>
                  <a:lnTo>
                    <a:pt x="991222" y="1692910"/>
                  </a:lnTo>
                  <a:close/>
                </a:path>
                <a:path w="2307590" h="2083435">
                  <a:moveTo>
                    <a:pt x="1003681" y="1749425"/>
                  </a:moveTo>
                  <a:lnTo>
                    <a:pt x="997445" y="1721231"/>
                  </a:lnTo>
                  <a:lnTo>
                    <a:pt x="969264" y="1727454"/>
                  </a:lnTo>
                  <a:lnTo>
                    <a:pt x="975474" y="1755648"/>
                  </a:lnTo>
                  <a:lnTo>
                    <a:pt x="1003681" y="1749425"/>
                  </a:lnTo>
                  <a:close/>
                </a:path>
                <a:path w="2307590" h="2083435">
                  <a:moveTo>
                    <a:pt x="1016254" y="1806067"/>
                  </a:moveTo>
                  <a:lnTo>
                    <a:pt x="1010031" y="1777746"/>
                  </a:lnTo>
                  <a:lnTo>
                    <a:pt x="981697" y="1783969"/>
                  </a:lnTo>
                  <a:lnTo>
                    <a:pt x="987920" y="1812290"/>
                  </a:lnTo>
                  <a:lnTo>
                    <a:pt x="1016254" y="1806067"/>
                  </a:lnTo>
                  <a:close/>
                </a:path>
                <a:path w="2307590" h="2083435">
                  <a:moveTo>
                    <a:pt x="1028700" y="1862582"/>
                  </a:moveTo>
                  <a:lnTo>
                    <a:pt x="1022477" y="1834261"/>
                  </a:lnTo>
                  <a:lnTo>
                    <a:pt x="994156" y="1840484"/>
                  </a:lnTo>
                  <a:lnTo>
                    <a:pt x="1000379" y="1868805"/>
                  </a:lnTo>
                  <a:lnTo>
                    <a:pt x="1028700" y="1862582"/>
                  </a:lnTo>
                  <a:close/>
                </a:path>
                <a:path w="2307590" h="2083435">
                  <a:moveTo>
                    <a:pt x="1041146" y="1919097"/>
                  </a:moveTo>
                  <a:lnTo>
                    <a:pt x="1034923" y="1890903"/>
                  </a:lnTo>
                  <a:lnTo>
                    <a:pt x="1006602" y="1897126"/>
                  </a:lnTo>
                  <a:lnTo>
                    <a:pt x="1012825" y="1925320"/>
                  </a:lnTo>
                  <a:lnTo>
                    <a:pt x="1041146" y="1919097"/>
                  </a:lnTo>
                  <a:close/>
                </a:path>
                <a:path w="2307590" h="2083435">
                  <a:moveTo>
                    <a:pt x="1053592" y="1975739"/>
                  </a:moveTo>
                  <a:lnTo>
                    <a:pt x="1047369" y="1947418"/>
                  </a:lnTo>
                  <a:lnTo>
                    <a:pt x="1019048" y="1953641"/>
                  </a:lnTo>
                  <a:lnTo>
                    <a:pt x="1025271" y="1981962"/>
                  </a:lnTo>
                  <a:lnTo>
                    <a:pt x="1053592" y="1975739"/>
                  </a:lnTo>
                  <a:close/>
                </a:path>
                <a:path w="2307590" h="2083435">
                  <a:moveTo>
                    <a:pt x="1103249" y="1956054"/>
                  </a:moveTo>
                  <a:lnTo>
                    <a:pt x="1099058" y="1947799"/>
                  </a:lnTo>
                  <a:lnTo>
                    <a:pt x="1083818" y="1942973"/>
                  </a:lnTo>
                  <a:lnTo>
                    <a:pt x="1075550" y="1947164"/>
                  </a:lnTo>
                  <a:lnTo>
                    <a:pt x="1073150" y="1954784"/>
                  </a:lnTo>
                  <a:lnTo>
                    <a:pt x="1057122" y="2004656"/>
                  </a:lnTo>
                  <a:lnTo>
                    <a:pt x="1034148" y="2009698"/>
                  </a:lnTo>
                  <a:lnTo>
                    <a:pt x="998601" y="1971167"/>
                  </a:lnTo>
                  <a:lnTo>
                    <a:pt x="993267" y="1965325"/>
                  </a:lnTo>
                  <a:lnTo>
                    <a:pt x="983996" y="1964944"/>
                  </a:lnTo>
                  <a:lnTo>
                    <a:pt x="978154" y="1970278"/>
                  </a:lnTo>
                  <a:lnTo>
                    <a:pt x="972299" y="1975739"/>
                  </a:lnTo>
                  <a:lnTo>
                    <a:pt x="971931" y="1984883"/>
                  </a:lnTo>
                  <a:lnTo>
                    <a:pt x="977392" y="1990725"/>
                  </a:lnTo>
                  <a:lnTo>
                    <a:pt x="1062355" y="2082927"/>
                  </a:lnTo>
                  <a:lnTo>
                    <a:pt x="1072807" y="2050415"/>
                  </a:lnTo>
                  <a:lnTo>
                    <a:pt x="1087716" y="2004060"/>
                  </a:lnTo>
                  <a:lnTo>
                    <a:pt x="1100709" y="1963674"/>
                  </a:lnTo>
                  <a:lnTo>
                    <a:pt x="1103249" y="1956054"/>
                  </a:lnTo>
                  <a:close/>
                </a:path>
                <a:path w="2307590" h="2083435">
                  <a:moveTo>
                    <a:pt x="1241425" y="28321"/>
                  </a:moveTo>
                  <a:lnTo>
                    <a:pt x="1235202" y="0"/>
                  </a:lnTo>
                  <a:lnTo>
                    <a:pt x="1207008" y="6223"/>
                  </a:lnTo>
                  <a:lnTo>
                    <a:pt x="1213231" y="34544"/>
                  </a:lnTo>
                  <a:lnTo>
                    <a:pt x="1241425" y="28321"/>
                  </a:lnTo>
                  <a:close/>
                </a:path>
                <a:path w="2307590" h="2083435">
                  <a:moveTo>
                    <a:pt x="1253871" y="84963"/>
                  </a:moveTo>
                  <a:lnTo>
                    <a:pt x="1247648" y="56642"/>
                  </a:lnTo>
                  <a:lnTo>
                    <a:pt x="1219454" y="62865"/>
                  </a:lnTo>
                  <a:lnTo>
                    <a:pt x="1225677" y="91186"/>
                  </a:lnTo>
                  <a:lnTo>
                    <a:pt x="1253871" y="84963"/>
                  </a:lnTo>
                  <a:close/>
                </a:path>
                <a:path w="2307590" h="2083435">
                  <a:moveTo>
                    <a:pt x="1266317" y="141478"/>
                  </a:moveTo>
                  <a:lnTo>
                    <a:pt x="1260094" y="113157"/>
                  </a:lnTo>
                  <a:lnTo>
                    <a:pt x="1231900" y="119380"/>
                  </a:lnTo>
                  <a:lnTo>
                    <a:pt x="1238123" y="147701"/>
                  </a:lnTo>
                  <a:lnTo>
                    <a:pt x="1266317" y="141478"/>
                  </a:lnTo>
                  <a:close/>
                </a:path>
                <a:path w="2307590" h="2083435">
                  <a:moveTo>
                    <a:pt x="1278763" y="197993"/>
                  </a:moveTo>
                  <a:lnTo>
                    <a:pt x="1272540" y="169799"/>
                  </a:lnTo>
                  <a:lnTo>
                    <a:pt x="1244346" y="176022"/>
                  </a:lnTo>
                  <a:lnTo>
                    <a:pt x="1250569" y="204216"/>
                  </a:lnTo>
                  <a:lnTo>
                    <a:pt x="1278763" y="197993"/>
                  </a:lnTo>
                  <a:close/>
                </a:path>
                <a:path w="2307590" h="2083435">
                  <a:moveTo>
                    <a:pt x="1291209" y="254635"/>
                  </a:moveTo>
                  <a:lnTo>
                    <a:pt x="1284986" y="226314"/>
                  </a:lnTo>
                  <a:lnTo>
                    <a:pt x="1256792" y="232537"/>
                  </a:lnTo>
                  <a:lnTo>
                    <a:pt x="1263015" y="260858"/>
                  </a:lnTo>
                  <a:lnTo>
                    <a:pt x="1291209" y="254635"/>
                  </a:lnTo>
                  <a:close/>
                </a:path>
                <a:path w="2307590" h="2083435">
                  <a:moveTo>
                    <a:pt x="1303655" y="311150"/>
                  </a:moveTo>
                  <a:lnTo>
                    <a:pt x="1297432" y="282829"/>
                  </a:lnTo>
                  <a:lnTo>
                    <a:pt x="1269238" y="289052"/>
                  </a:lnTo>
                  <a:lnTo>
                    <a:pt x="1275461" y="317373"/>
                  </a:lnTo>
                  <a:lnTo>
                    <a:pt x="1303655" y="311150"/>
                  </a:lnTo>
                  <a:close/>
                </a:path>
                <a:path w="2307590" h="2083435">
                  <a:moveTo>
                    <a:pt x="1316101" y="367665"/>
                  </a:moveTo>
                  <a:lnTo>
                    <a:pt x="1309878" y="339471"/>
                  </a:lnTo>
                  <a:lnTo>
                    <a:pt x="1281684" y="345694"/>
                  </a:lnTo>
                  <a:lnTo>
                    <a:pt x="1287907" y="373888"/>
                  </a:lnTo>
                  <a:lnTo>
                    <a:pt x="1316101" y="367665"/>
                  </a:lnTo>
                  <a:close/>
                </a:path>
                <a:path w="2307590" h="2083435">
                  <a:moveTo>
                    <a:pt x="1328547" y="424307"/>
                  </a:moveTo>
                  <a:lnTo>
                    <a:pt x="1322324" y="395986"/>
                  </a:lnTo>
                  <a:lnTo>
                    <a:pt x="1294130" y="402209"/>
                  </a:lnTo>
                  <a:lnTo>
                    <a:pt x="1300353" y="430530"/>
                  </a:lnTo>
                  <a:lnTo>
                    <a:pt x="1328547" y="424307"/>
                  </a:lnTo>
                  <a:close/>
                </a:path>
                <a:path w="2307590" h="2083435">
                  <a:moveTo>
                    <a:pt x="1340993" y="480822"/>
                  </a:moveTo>
                  <a:lnTo>
                    <a:pt x="1334770" y="452501"/>
                  </a:lnTo>
                  <a:lnTo>
                    <a:pt x="1306576" y="458724"/>
                  </a:lnTo>
                  <a:lnTo>
                    <a:pt x="1312799" y="487045"/>
                  </a:lnTo>
                  <a:lnTo>
                    <a:pt x="1340993" y="480822"/>
                  </a:lnTo>
                  <a:close/>
                </a:path>
                <a:path w="2307590" h="2083435">
                  <a:moveTo>
                    <a:pt x="1353439" y="537337"/>
                  </a:moveTo>
                  <a:lnTo>
                    <a:pt x="1347216" y="509143"/>
                  </a:lnTo>
                  <a:lnTo>
                    <a:pt x="1319022" y="515366"/>
                  </a:lnTo>
                  <a:lnTo>
                    <a:pt x="1325245" y="543560"/>
                  </a:lnTo>
                  <a:lnTo>
                    <a:pt x="1353439" y="537337"/>
                  </a:lnTo>
                  <a:close/>
                </a:path>
                <a:path w="2307590" h="2083435">
                  <a:moveTo>
                    <a:pt x="1365885" y="593979"/>
                  </a:moveTo>
                  <a:lnTo>
                    <a:pt x="1359662" y="565658"/>
                  </a:lnTo>
                  <a:lnTo>
                    <a:pt x="1331468" y="571881"/>
                  </a:lnTo>
                  <a:lnTo>
                    <a:pt x="1337691" y="600202"/>
                  </a:lnTo>
                  <a:lnTo>
                    <a:pt x="1365885" y="593979"/>
                  </a:lnTo>
                  <a:close/>
                </a:path>
                <a:path w="2307590" h="2083435">
                  <a:moveTo>
                    <a:pt x="1378331" y="650494"/>
                  </a:moveTo>
                  <a:lnTo>
                    <a:pt x="1372108" y="622173"/>
                  </a:lnTo>
                  <a:lnTo>
                    <a:pt x="1343914" y="628396"/>
                  </a:lnTo>
                  <a:lnTo>
                    <a:pt x="1350137" y="656717"/>
                  </a:lnTo>
                  <a:lnTo>
                    <a:pt x="1378331" y="650494"/>
                  </a:lnTo>
                  <a:close/>
                </a:path>
                <a:path w="2307590" h="2083435">
                  <a:moveTo>
                    <a:pt x="1390777" y="707009"/>
                  </a:moveTo>
                  <a:lnTo>
                    <a:pt x="1384554" y="678815"/>
                  </a:lnTo>
                  <a:lnTo>
                    <a:pt x="1356360" y="685038"/>
                  </a:lnTo>
                  <a:lnTo>
                    <a:pt x="1362583" y="713232"/>
                  </a:lnTo>
                  <a:lnTo>
                    <a:pt x="1390777" y="707009"/>
                  </a:lnTo>
                  <a:close/>
                </a:path>
                <a:path w="2307590" h="2083435">
                  <a:moveTo>
                    <a:pt x="1403223" y="763651"/>
                  </a:moveTo>
                  <a:lnTo>
                    <a:pt x="1397000" y="735330"/>
                  </a:lnTo>
                  <a:lnTo>
                    <a:pt x="1368806" y="741553"/>
                  </a:lnTo>
                  <a:lnTo>
                    <a:pt x="1375029" y="769874"/>
                  </a:lnTo>
                  <a:lnTo>
                    <a:pt x="1403223" y="763651"/>
                  </a:lnTo>
                  <a:close/>
                </a:path>
                <a:path w="2307590" h="2083435">
                  <a:moveTo>
                    <a:pt x="1415669" y="820166"/>
                  </a:moveTo>
                  <a:lnTo>
                    <a:pt x="1409446" y="791845"/>
                  </a:lnTo>
                  <a:lnTo>
                    <a:pt x="1381252" y="798068"/>
                  </a:lnTo>
                  <a:lnTo>
                    <a:pt x="1387475" y="826389"/>
                  </a:lnTo>
                  <a:lnTo>
                    <a:pt x="1415669" y="820166"/>
                  </a:lnTo>
                  <a:close/>
                </a:path>
                <a:path w="2307590" h="2083435">
                  <a:moveTo>
                    <a:pt x="1428115" y="876681"/>
                  </a:moveTo>
                  <a:lnTo>
                    <a:pt x="1421892" y="848487"/>
                  </a:lnTo>
                  <a:lnTo>
                    <a:pt x="1393698" y="854710"/>
                  </a:lnTo>
                  <a:lnTo>
                    <a:pt x="1399921" y="882904"/>
                  </a:lnTo>
                  <a:lnTo>
                    <a:pt x="1428115" y="876681"/>
                  </a:lnTo>
                  <a:close/>
                </a:path>
                <a:path w="2307590" h="2083435">
                  <a:moveTo>
                    <a:pt x="1440561" y="933323"/>
                  </a:moveTo>
                  <a:lnTo>
                    <a:pt x="1434338" y="905002"/>
                  </a:lnTo>
                  <a:lnTo>
                    <a:pt x="1406144" y="911225"/>
                  </a:lnTo>
                  <a:lnTo>
                    <a:pt x="1412367" y="939546"/>
                  </a:lnTo>
                  <a:lnTo>
                    <a:pt x="1440561" y="933323"/>
                  </a:lnTo>
                  <a:close/>
                </a:path>
                <a:path w="2307590" h="2083435">
                  <a:moveTo>
                    <a:pt x="1453007" y="989838"/>
                  </a:moveTo>
                  <a:lnTo>
                    <a:pt x="1446784" y="961517"/>
                  </a:lnTo>
                  <a:lnTo>
                    <a:pt x="1418590" y="967740"/>
                  </a:lnTo>
                  <a:lnTo>
                    <a:pt x="1424813" y="996061"/>
                  </a:lnTo>
                  <a:lnTo>
                    <a:pt x="1453007" y="989838"/>
                  </a:lnTo>
                  <a:close/>
                </a:path>
                <a:path w="2307590" h="2083435">
                  <a:moveTo>
                    <a:pt x="1465453" y="1046353"/>
                  </a:moveTo>
                  <a:lnTo>
                    <a:pt x="1459230" y="1018159"/>
                  </a:lnTo>
                  <a:lnTo>
                    <a:pt x="1431036" y="1024382"/>
                  </a:lnTo>
                  <a:lnTo>
                    <a:pt x="1437259" y="1052576"/>
                  </a:lnTo>
                  <a:lnTo>
                    <a:pt x="1465453" y="1046353"/>
                  </a:lnTo>
                  <a:close/>
                </a:path>
                <a:path w="2307590" h="2083435">
                  <a:moveTo>
                    <a:pt x="1477899" y="1102995"/>
                  </a:moveTo>
                  <a:lnTo>
                    <a:pt x="1471676" y="1074674"/>
                  </a:lnTo>
                  <a:lnTo>
                    <a:pt x="1443482" y="1080897"/>
                  </a:lnTo>
                  <a:lnTo>
                    <a:pt x="1449705" y="1109218"/>
                  </a:lnTo>
                  <a:lnTo>
                    <a:pt x="1477899" y="1102995"/>
                  </a:lnTo>
                  <a:close/>
                </a:path>
                <a:path w="2307590" h="2083435">
                  <a:moveTo>
                    <a:pt x="1490345" y="1159510"/>
                  </a:moveTo>
                  <a:lnTo>
                    <a:pt x="1484122" y="1131189"/>
                  </a:lnTo>
                  <a:lnTo>
                    <a:pt x="1455928" y="1137412"/>
                  </a:lnTo>
                  <a:lnTo>
                    <a:pt x="1462151" y="1165733"/>
                  </a:lnTo>
                  <a:lnTo>
                    <a:pt x="1490345" y="1159510"/>
                  </a:lnTo>
                  <a:close/>
                </a:path>
                <a:path w="2307590" h="2083435">
                  <a:moveTo>
                    <a:pt x="1502791" y="1216025"/>
                  </a:moveTo>
                  <a:lnTo>
                    <a:pt x="1496568" y="1187831"/>
                  </a:lnTo>
                  <a:lnTo>
                    <a:pt x="1468374" y="1194054"/>
                  </a:lnTo>
                  <a:lnTo>
                    <a:pt x="1474597" y="1222248"/>
                  </a:lnTo>
                  <a:lnTo>
                    <a:pt x="1502791" y="1216025"/>
                  </a:lnTo>
                  <a:close/>
                </a:path>
                <a:path w="2307590" h="2083435">
                  <a:moveTo>
                    <a:pt x="1515237" y="1272667"/>
                  </a:moveTo>
                  <a:lnTo>
                    <a:pt x="1509014" y="1244346"/>
                  </a:lnTo>
                  <a:lnTo>
                    <a:pt x="1480820" y="1250569"/>
                  </a:lnTo>
                  <a:lnTo>
                    <a:pt x="1487043" y="1278890"/>
                  </a:lnTo>
                  <a:lnTo>
                    <a:pt x="1515237" y="1272667"/>
                  </a:lnTo>
                  <a:close/>
                </a:path>
                <a:path w="2307590" h="2083435">
                  <a:moveTo>
                    <a:pt x="1527683" y="1329182"/>
                  </a:moveTo>
                  <a:lnTo>
                    <a:pt x="1521460" y="1300861"/>
                  </a:lnTo>
                  <a:lnTo>
                    <a:pt x="1493266" y="1307084"/>
                  </a:lnTo>
                  <a:lnTo>
                    <a:pt x="1499489" y="1335405"/>
                  </a:lnTo>
                  <a:lnTo>
                    <a:pt x="1527683" y="1329182"/>
                  </a:lnTo>
                  <a:close/>
                </a:path>
                <a:path w="2307590" h="2083435">
                  <a:moveTo>
                    <a:pt x="1540129" y="1385697"/>
                  </a:moveTo>
                  <a:lnTo>
                    <a:pt x="1533906" y="1357503"/>
                  </a:lnTo>
                  <a:lnTo>
                    <a:pt x="1505712" y="1363726"/>
                  </a:lnTo>
                  <a:lnTo>
                    <a:pt x="1511935" y="1391920"/>
                  </a:lnTo>
                  <a:lnTo>
                    <a:pt x="1540129" y="1385697"/>
                  </a:lnTo>
                  <a:close/>
                </a:path>
                <a:path w="2307590" h="2083435">
                  <a:moveTo>
                    <a:pt x="1552575" y="1442339"/>
                  </a:moveTo>
                  <a:lnTo>
                    <a:pt x="1546352" y="1414018"/>
                  </a:lnTo>
                  <a:lnTo>
                    <a:pt x="1518158" y="1420241"/>
                  </a:lnTo>
                  <a:lnTo>
                    <a:pt x="1524381" y="1448562"/>
                  </a:lnTo>
                  <a:lnTo>
                    <a:pt x="1552575" y="1442339"/>
                  </a:lnTo>
                  <a:close/>
                </a:path>
                <a:path w="2307590" h="2083435">
                  <a:moveTo>
                    <a:pt x="1565021" y="1498854"/>
                  </a:moveTo>
                  <a:lnTo>
                    <a:pt x="1558798" y="1470533"/>
                  </a:lnTo>
                  <a:lnTo>
                    <a:pt x="1530604" y="1476756"/>
                  </a:lnTo>
                  <a:lnTo>
                    <a:pt x="1536827" y="1505077"/>
                  </a:lnTo>
                  <a:lnTo>
                    <a:pt x="1565021" y="1498854"/>
                  </a:lnTo>
                  <a:close/>
                </a:path>
                <a:path w="2307590" h="2083435">
                  <a:moveTo>
                    <a:pt x="1577467" y="1555369"/>
                  </a:moveTo>
                  <a:lnTo>
                    <a:pt x="1571244" y="1527175"/>
                  </a:lnTo>
                  <a:lnTo>
                    <a:pt x="1543050" y="1533398"/>
                  </a:lnTo>
                  <a:lnTo>
                    <a:pt x="1549273" y="1561604"/>
                  </a:lnTo>
                  <a:lnTo>
                    <a:pt x="1577467" y="1555369"/>
                  </a:lnTo>
                  <a:close/>
                </a:path>
                <a:path w="2307590" h="2083435">
                  <a:moveTo>
                    <a:pt x="1589913" y="1612011"/>
                  </a:moveTo>
                  <a:lnTo>
                    <a:pt x="1583690" y="1583690"/>
                  </a:lnTo>
                  <a:lnTo>
                    <a:pt x="1555496" y="1589913"/>
                  </a:lnTo>
                  <a:lnTo>
                    <a:pt x="1561719" y="1618234"/>
                  </a:lnTo>
                  <a:lnTo>
                    <a:pt x="1589913" y="1612011"/>
                  </a:lnTo>
                  <a:close/>
                </a:path>
                <a:path w="2307590" h="2083435">
                  <a:moveTo>
                    <a:pt x="1602359" y="1668526"/>
                  </a:moveTo>
                  <a:lnTo>
                    <a:pt x="1596136" y="1640205"/>
                  </a:lnTo>
                  <a:lnTo>
                    <a:pt x="1567942" y="1646428"/>
                  </a:lnTo>
                  <a:lnTo>
                    <a:pt x="1574165" y="1674749"/>
                  </a:lnTo>
                  <a:lnTo>
                    <a:pt x="1602359" y="1668526"/>
                  </a:lnTo>
                  <a:close/>
                </a:path>
                <a:path w="2307590" h="2083435">
                  <a:moveTo>
                    <a:pt x="1614932" y="1725041"/>
                  </a:moveTo>
                  <a:lnTo>
                    <a:pt x="1608582" y="1696847"/>
                  </a:lnTo>
                  <a:lnTo>
                    <a:pt x="1580388" y="1703070"/>
                  </a:lnTo>
                  <a:lnTo>
                    <a:pt x="1586611" y="1731264"/>
                  </a:lnTo>
                  <a:lnTo>
                    <a:pt x="1614932" y="1725041"/>
                  </a:lnTo>
                  <a:close/>
                </a:path>
                <a:path w="2307590" h="2083435">
                  <a:moveTo>
                    <a:pt x="1627378" y="1781683"/>
                  </a:moveTo>
                  <a:lnTo>
                    <a:pt x="1621155" y="1753362"/>
                  </a:lnTo>
                  <a:lnTo>
                    <a:pt x="1592834" y="1759585"/>
                  </a:lnTo>
                  <a:lnTo>
                    <a:pt x="1599057" y="1787906"/>
                  </a:lnTo>
                  <a:lnTo>
                    <a:pt x="1627378" y="1781683"/>
                  </a:lnTo>
                  <a:close/>
                </a:path>
                <a:path w="2307590" h="2083435">
                  <a:moveTo>
                    <a:pt x="1639824" y="1838198"/>
                  </a:moveTo>
                  <a:lnTo>
                    <a:pt x="1633601" y="1809877"/>
                  </a:lnTo>
                  <a:lnTo>
                    <a:pt x="1605280" y="1816100"/>
                  </a:lnTo>
                  <a:lnTo>
                    <a:pt x="1611503" y="1844421"/>
                  </a:lnTo>
                  <a:lnTo>
                    <a:pt x="1639824" y="1838198"/>
                  </a:lnTo>
                  <a:close/>
                </a:path>
                <a:path w="2307590" h="2083435">
                  <a:moveTo>
                    <a:pt x="1652270" y="1894713"/>
                  </a:moveTo>
                  <a:lnTo>
                    <a:pt x="1646047" y="1866519"/>
                  </a:lnTo>
                  <a:lnTo>
                    <a:pt x="1617726" y="1872742"/>
                  </a:lnTo>
                  <a:lnTo>
                    <a:pt x="1623949" y="1900936"/>
                  </a:lnTo>
                  <a:lnTo>
                    <a:pt x="1652270" y="1894713"/>
                  </a:lnTo>
                  <a:close/>
                </a:path>
                <a:path w="2307590" h="2083435">
                  <a:moveTo>
                    <a:pt x="1664716" y="1951355"/>
                  </a:moveTo>
                  <a:lnTo>
                    <a:pt x="1658493" y="1923034"/>
                  </a:lnTo>
                  <a:lnTo>
                    <a:pt x="1630172" y="1929257"/>
                  </a:lnTo>
                  <a:lnTo>
                    <a:pt x="1636395" y="1957578"/>
                  </a:lnTo>
                  <a:lnTo>
                    <a:pt x="1664716" y="1951355"/>
                  </a:lnTo>
                  <a:close/>
                </a:path>
                <a:path w="2307590" h="2083435">
                  <a:moveTo>
                    <a:pt x="1714373" y="1931670"/>
                  </a:moveTo>
                  <a:lnTo>
                    <a:pt x="1710182" y="1923415"/>
                  </a:lnTo>
                  <a:lnTo>
                    <a:pt x="1694942" y="1918589"/>
                  </a:lnTo>
                  <a:lnTo>
                    <a:pt x="1686687" y="1922780"/>
                  </a:lnTo>
                  <a:lnTo>
                    <a:pt x="1684274" y="1930400"/>
                  </a:lnTo>
                  <a:lnTo>
                    <a:pt x="1668246" y="1980272"/>
                  </a:lnTo>
                  <a:lnTo>
                    <a:pt x="1645272" y="1985314"/>
                  </a:lnTo>
                  <a:lnTo>
                    <a:pt x="1609725" y="1946783"/>
                  </a:lnTo>
                  <a:lnTo>
                    <a:pt x="1604391" y="1940941"/>
                  </a:lnTo>
                  <a:lnTo>
                    <a:pt x="1595120" y="1940560"/>
                  </a:lnTo>
                  <a:lnTo>
                    <a:pt x="1589278" y="1945894"/>
                  </a:lnTo>
                  <a:lnTo>
                    <a:pt x="1583436" y="1951355"/>
                  </a:lnTo>
                  <a:lnTo>
                    <a:pt x="1583055" y="1960499"/>
                  </a:lnTo>
                  <a:lnTo>
                    <a:pt x="1588516" y="1966341"/>
                  </a:lnTo>
                  <a:lnTo>
                    <a:pt x="1673479" y="2058543"/>
                  </a:lnTo>
                  <a:lnTo>
                    <a:pt x="1683931" y="2026031"/>
                  </a:lnTo>
                  <a:lnTo>
                    <a:pt x="1698840" y="1979676"/>
                  </a:lnTo>
                  <a:lnTo>
                    <a:pt x="1711833" y="1939290"/>
                  </a:lnTo>
                  <a:lnTo>
                    <a:pt x="1714373" y="1931670"/>
                  </a:lnTo>
                  <a:close/>
                </a:path>
                <a:path w="2307590" h="2083435">
                  <a:moveTo>
                    <a:pt x="1834261" y="52705"/>
                  </a:moveTo>
                  <a:lnTo>
                    <a:pt x="1828038" y="24384"/>
                  </a:lnTo>
                  <a:lnTo>
                    <a:pt x="1799844" y="30607"/>
                  </a:lnTo>
                  <a:lnTo>
                    <a:pt x="1806067" y="58928"/>
                  </a:lnTo>
                  <a:lnTo>
                    <a:pt x="1834261" y="52705"/>
                  </a:lnTo>
                  <a:close/>
                </a:path>
                <a:path w="2307590" h="2083435">
                  <a:moveTo>
                    <a:pt x="1846707" y="109347"/>
                  </a:moveTo>
                  <a:lnTo>
                    <a:pt x="1840484" y="81026"/>
                  </a:lnTo>
                  <a:lnTo>
                    <a:pt x="1812290" y="87249"/>
                  </a:lnTo>
                  <a:lnTo>
                    <a:pt x="1818513" y="115570"/>
                  </a:lnTo>
                  <a:lnTo>
                    <a:pt x="1846707" y="109347"/>
                  </a:lnTo>
                  <a:close/>
                </a:path>
                <a:path w="2307590" h="2083435">
                  <a:moveTo>
                    <a:pt x="1859153" y="165862"/>
                  </a:moveTo>
                  <a:lnTo>
                    <a:pt x="1852930" y="137541"/>
                  </a:lnTo>
                  <a:lnTo>
                    <a:pt x="1824736" y="143764"/>
                  </a:lnTo>
                  <a:lnTo>
                    <a:pt x="1830959" y="172085"/>
                  </a:lnTo>
                  <a:lnTo>
                    <a:pt x="1859153" y="165862"/>
                  </a:lnTo>
                  <a:close/>
                </a:path>
                <a:path w="2307590" h="2083435">
                  <a:moveTo>
                    <a:pt x="1871599" y="222377"/>
                  </a:moveTo>
                  <a:lnTo>
                    <a:pt x="1865376" y="194183"/>
                  </a:lnTo>
                  <a:lnTo>
                    <a:pt x="1837182" y="200406"/>
                  </a:lnTo>
                  <a:lnTo>
                    <a:pt x="1843405" y="228600"/>
                  </a:lnTo>
                  <a:lnTo>
                    <a:pt x="1871599" y="222377"/>
                  </a:lnTo>
                  <a:close/>
                </a:path>
                <a:path w="2307590" h="2083435">
                  <a:moveTo>
                    <a:pt x="1884045" y="279019"/>
                  </a:moveTo>
                  <a:lnTo>
                    <a:pt x="1877822" y="250698"/>
                  </a:lnTo>
                  <a:lnTo>
                    <a:pt x="1849628" y="256921"/>
                  </a:lnTo>
                  <a:lnTo>
                    <a:pt x="1855851" y="285242"/>
                  </a:lnTo>
                  <a:lnTo>
                    <a:pt x="1884045" y="279019"/>
                  </a:lnTo>
                  <a:close/>
                </a:path>
                <a:path w="2307590" h="2083435">
                  <a:moveTo>
                    <a:pt x="1896491" y="335534"/>
                  </a:moveTo>
                  <a:lnTo>
                    <a:pt x="1890268" y="307213"/>
                  </a:lnTo>
                  <a:lnTo>
                    <a:pt x="1862074" y="313436"/>
                  </a:lnTo>
                  <a:lnTo>
                    <a:pt x="1868297" y="341757"/>
                  </a:lnTo>
                  <a:lnTo>
                    <a:pt x="1896491" y="335534"/>
                  </a:lnTo>
                  <a:close/>
                </a:path>
                <a:path w="2307590" h="2083435">
                  <a:moveTo>
                    <a:pt x="1908937" y="392049"/>
                  </a:moveTo>
                  <a:lnTo>
                    <a:pt x="1902714" y="363855"/>
                  </a:lnTo>
                  <a:lnTo>
                    <a:pt x="1874520" y="370078"/>
                  </a:lnTo>
                  <a:lnTo>
                    <a:pt x="1880743" y="398272"/>
                  </a:lnTo>
                  <a:lnTo>
                    <a:pt x="1908937" y="392049"/>
                  </a:lnTo>
                  <a:close/>
                </a:path>
                <a:path w="2307590" h="2083435">
                  <a:moveTo>
                    <a:pt x="1921383" y="448691"/>
                  </a:moveTo>
                  <a:lnTo>
                    <a:pt x="1915160" y="420370"/>
                  </a:lnTo>
                  <a:lnTo>
                    <a:pt x="1886966" y="426593"/>
                  </a:lnTo>
                  <a:lnTo>
                    <a:pt x="1893189" y="454914"/>
                  </a:lnTo>
                  <a:lnTo>
                    <a:pt x="1921383" y="448691"/>
                  </a:lnTo>
                  <a:close/>
                </a:path>
                <a:path w="2307590" h="2083435">
                  <a:moveTo>
                    <a:pt x="1933829" y="505206"/>
                  </a:moveTo>
                  <a:lnTo>
                    <a:pt x="1927606" y="476885"/>
                  </a:lnTo>
                  <a:lnTo>
                    <a:pt x="1899412" y="483108"/>
                  </a:lnTo>
                  <a:lnTo>
                    <a:pt x="1905635" y="511429"/>
                  </a:lnTo>
                  <a:lnTo>
                    <a:pt x="1933829" y="505206"/>
                  </a:lnTo>
                  <a:close/>
                </a:path>
                <a:path w="2307590" h="2083435">
                  <a:moveTo>
                    <a:pt x="1946275" y="561721"/>
                  </a:moveTo>
                  <a:lnTo>
                    <a:pt x="1940052" y="533527"/>
                  </a:lnTo>
                  <a:lnTo>
                    <a:pt x="1911858" y="539750"/>
                  </a:lnTo>
                  <a:lnTo>
                    <a:pt x="1918081" y="567944"/>
                  </a:lnTo>
                  <a:lnTo>
                    <a:pt x="1946275" y="561721"/>
                  </a:lnTo>
                  <a:close/>
                </a:path>
                <a:path w="2307590" h="2083435">
                  <a:moveTo>
                    <a:pt x="1958721" y="618363"/>
                  </a:moveTo>
                  <a:lnTo>
                    <a:pt x="1952498" y="590042"/>
                  </a:lnTo>
                  <a:lnTo>
                    <a:pt x="1924304" y="596265"/>
                  </a:lnTo>
                  <a:lnTo>
                    <a:pt x="1930527" y="624586"/>
                  </a:lnTo>
                  <a:lnTo>
                    <a:pt x="1958721" y="618363"/>
                  </a:lnTo>
                  <a:close/>
                </a:path>
                <a:path w="2307590" h="2083435">
                  <a:moveTo>
                    <a:pt x="1971167" y="674878"/>
                  </a:moveTo>
                  <a:lnTo>
                    <a:pt x="1964944" y="646557"/>
                  </a:lnTo>
                  <a:lnTo>
                    <a:pt x="1936750" y="652780"/>
                  </a:lnTo>
                  <a:lnTo>
                    <a:pt x="1942973" y="681101"/>
                  </a:lnTo>
                  <a:lnTo>
                    <a:pt x="1971167" y="674878"/>
                  </a:lnTo>
                  <a:close/>
                </a:path>
                <a:path w="2307590" h="2083435">
                  <a:moveTo>
                    <a:pt x="1983613" y="731393"/>
                  </a:moveTo>
                  <a:lnTo>
                    <a:pt x="1977390" y="703199"/>
                  </a:lnTo>
                  <a:lnTo>
                    <a:pt x="1949196" y="709422"/>
                  </a:lnTo>
                  <a:lnTo>
                    <a:pt x="1955419" y="737616"/>
                  </a:lnTo>
                  <a:lnTo>
                    <a:pt x="1983613" y="731393"/>
                  </a:lnTo>
                  <a:close/>
                </a:path>
                <a:path w="2307590" h="2083435">
                  <a:moveTo>
                    <a:pt x="1996059" y="788035"/>
                  </a:moveTo>
                  <a:lnTo>
                    <a:pt x="1989836" y="759714"/>
                  </a:lnTo>
                  <a:lnTo>
                    <a:pt x="1961642" y="765937"/>
                  </a:lnTo>
                  <a:lnTo>
                    <a:pt x="1967865" y="794258"/>
                  </a:lnTo>
                  <a:lnTo>
                    <a:pt x="1996059" y="788035"/>
                  </a:lnTo>
                  <a:close/>
                </a:path>
                <a:path w="2307590" h="2083435">
                  <a:moveTo>
                    <a:pt x="2008505" y="844550"/>
                  </a:moveTo>
                  <a:lnTo>
                    <a:pt x="2002282" y="816229"/>
                  </a:lnTo>
                  <a:lnTo>
                    <a:pt x="1974088" y="822452"/>
                  </a:lnTo>
                  <a:lnTo>
                    <a:pt x="1980311" y="850773"/>
                  </a:lnTo>
                  <a:lnTo>
                    <a:pt x="2008505" y="844550"/>
                  </a:lnTo>
                  <a:close/>
                </a:path>
                <a:path w="2307590" h="2083435">
                  <a:moveTo>
                    <a:pt x="2020951" y="901065"/>
                  </a:moveTo>
                  <a:lnTo>
                    <a:pt x="2014728" y="872871"/>
                  </a:lnTo>
                  <a:lnTo>
                    <a:pt x="1986534" y="879094"/>
                  </a:lnTo>
                  <a:lnTo>
                    <a:pt x="1992757" y="907288"/>
                  </a:lnTo>
                  <a:lnTo>
                    <a:pt x="2020951" y="901065"/>
                  </a:lnTo>
                  <a:close/>
                </a:path>
                <a:path w="2307590" h="2083435">
                  <a:moveTo>
                    <a:pt x="2033397" y="957707"/>
                  </a:moveTo>
                  <a:lnTo>
                    <a:pt x="2027174" y="929386"/>
                  </a:lnTo>
                  <a:lnTo>
                    <a:pt x="1998980" y="935609"/>
                  </a:lnTo>
                  <a:lnTo>
                    <a:pt x="2005203" y="963930"/>
                  </a:lnTo>
                  <a:lnTo>
                    <a:pt x="2033397" y="957707"/>
                  </a:lnTo>
                  <a:close/>
                </a:path>
                <a:path w="2307590" h="2083435">
                  <a:moveTo>
                    <a:pt x="2045843" y="1014222"/>
                  </a:moveTo>
                  <a:lnTo>
                    <a:pt x="2039620" y="985901"/>
                  </a:lnTo>
                  <a:lnTo>
                    <a:pt x="2011426" y="992124"/>
                  </a:lnTo>
                  <a:lnTo>
                    <a:pt x="2017649" y="1020445"/>
                  </a:lnTo>
                  <a:lnTo>
                    <a:pt x="2045843" y="1014222"/>
                  </a:lnTo>
                  <a:close/>
                </a:path>
                <a:path w="2307590" h="2083435">
                  <a:moveTo>
                    <a:pt x="2058289" y="1070737"/>
                  </a:moveTo>
                  <a:lnTo>
                    <a:pt x="2052066" y="1042543"/>
                  </a:lnTo>
                  <a:lnTo>
                    <a:pt x="2023872" y="1048766"/>
                  </a:lnTo>
                  <a:lnTo>
                    <a:pt x="2030095" y="1076960"/>
                  </a:lnTo>
                  <a:lnTo>
                    <a:pt x="2058289" y="1070737"/>
                  </a:lnTo>
                  <a:close/>
                </a:path>
                <a:path w="2307590" h="2083435">
                  <a:moveTo>
                    <a:pt x="2070735" y="1127379"/>
                  </a:moveTo>
                  <a:lnTo>
                    <a:pt x="2064512" y="1099058"/>
                  </a:lnTo>
                  <a:lnTo>
                    <a:pt x="2036318" y="1105281"/>
                  </a:lnTo>
                  <a:lnTo>
                    <a:pt x="2042541" y="1133602"/>
                  </a:lnTo>
                  <a:lnTo>
                    <a:pt x="2070735" y="1127379"/>
                  </a:lnTo>
                  <a:close/>
                </a:path>
                <a:path w="2307590" h="2083435">
                  <a:moveTo>
                    <a:pt x="2083181" y="1183894"/>
                  </a:moveTo>
                  <a:lnTo>
                    <a:pt x="2076958" y="1155573"/>
                  </a:lnTo>
                  <a:lnTo>
                    <a:pt x="2048764" y="1161796"/>
                  </a:lnTo>
                  <a:lnTo>
                    <a:pt x="2054987" y="1190117"/>
                  </a:lnTo>
                  <a:lnTo>
                    <a:pt x="2083181" y="1183894"/>
                  </a:lnTo>
                  <a:close/>
                </a:path>
                <a:path w="2307590" h="2083435">
                  <a:moveTo>
                    <a:pt x="2095627" y="1240409"/>
                  </a:moveTo>
                  <a:lnTo>
                    <a:pt x="2089404" y="1212215"/>
                  </a:lnTo>
                  <a:lnTo>
                    <a:pt x="2061210" y="1218438"/>
                  </a:lnTo>
                  <a:lnTo>
                    <a:pt x="2067433" y="1246632"/>
                  </a:lnTo>
                  <a:lnTo>
                    <a:pt x="2095627" y="1240409"/>
                  </a:lnTo>
                  <a:close/>
                </a:path>
                <a:path w="2307590" h="2083435">
                  <a:moveTo>
                    <a:pt x="2108073" y="1297051"/>
                  </a:moveTo>
                  <a:lnTo>
                    <a:pt x="2101850" y="1268730"/>
                  </a:lnTo>
                  <a:lnTo>
                    <a:pt x="2073656" y="1274953"/>
                  </a:lnTo>
                  <a:lnTo>
                    <a:pt x="2079879" y="1303274"/>
                  </a:lnTo>
                  <a:lnTo>
                    <a:pt x="2108073" y="1297051"/>
                  </a:lnTo>
                  <a:close/>
                </a:path>
                <a:path w="2307590" h="2083435">
                  <a:moveTo>
                    <a:pt x="2120519" y="1353566"/>
                  </a:moveTo>
                  <a:lnTo>
                    <a:pt x="2114296" y="1325245"/>
                  </a:lnTo>
                  <a:lnTo>
                    <a:pt x="2086102" y="1331468"/>
                  </a:lnTo>
                  <a:lnTo>
                    <a:pt x="2092325" y="1359789"/>
                  </a:lnTo>
                  <a:lnTo>
                    <a:pt x="2120519" y="1353566"/>
                  </a:lnTo>
                  <a:close/>
                </a:path>
                <a:path w="2307590" h="2083435">
                  <a:moveTo>
                    <a:pt x="2132965" y="1410081"/>
                  </a:moveTo>
                  <a:lnTo>
                    <a:pt x="2126742" y="1381887"/>
                  </a:lnTo>
                  <a:lnTo>
                    <a:pt x="2098548" y="1388110"/>
                  </a:lnTo>
                  <a:lnTo>
                    <a:pt x="2104771" y="1416304"/>
                  </a:lnTo>
                  <a:lnTo>
                    <a:pt x="2132965" y="1410081"/>
                  </a:lnTo>
                  <a:close/>
                </a:path>
                <a:path w="2307590" h="2083435">
                  <a:moveTo>
                    <a:pt x="2145411" y="1466723"/>
                  </a:moveTo>
                  <a:lnTo>
                    <a:pt x="2139188" y="1438402"/>
                  </a:lnTo>
                  <a:lnTo>
                    <a:pt x="2110994" y="1444625"/>
                  </a:lnTo>
                  <a:lnTo>
                    <a:pt x="2117217" y="1472946"/>
                  </a:lnTo>
                  <a:lnTo>
                    <a:pt x="2145411" y="1466723"/>
                  </a:lnTo>
                  <a:close/>
                </a:path>
                <a:path w="2307590" h="2083435">
                  <a:moveTo>
                    <a:pt x="2157857" y="1523238"/>
                  </a:moveTo>
                  <a:lnTo>
                    <a:pt x="2151634" y="1494917"/>
                  </a:lnTo>
                  <a:lnTo>
                    <a:pt x="2123440" y="1501140"/>
                  </a:lnTo>
                  <a:lnTo>
                    <a:pt x="2129663" y="1529461"/>
                  </a:lnTo>
                  <a:lnTo>
                    <a:pt x="2157857" y="1523238"/>
                  </a:lnTo>
                  <a:close/>
                </a:path>
                <a:path w="2307590" h="2083435">
                  <a:moveTo>
                    <a:pt x="2170303" y="1579765"/>
                  </a:moveTo>
                  <a:lnTo>
                    <a:pt x="2164080" y="1551559"/>
                  </a:lnTo>
                  <a:lnTo>
                    <a:pt x="2135886" y="1557782"/>
                  </a:lnTo>
                  <a:lnTo>
                    <a:pt x="2142109" y="1585976"/>
                  </a:lnTo>
                  <a:lnTo>
                    <a:pt x="2170303" y="1579765"/>
                  </a:lnTo>
                  <a:close/>
                </a:path>
                <a:path w="2307590" h="2083435">
                  <a:moveTo>
                    <a:pt x="2182749" y="1636395"/>
                  </a:moveTo>
                  <a:lnTo>
                    <a:pt x="2176526" y="1608074"/>
                  </a:lnTo>
                  <a:lnTo>
                    <a:pt x="2148332" y="1614297"/>
                  </a:lnTo>
                  <a:lnTo>
                    <a:pt x="2154555" y="1642618"/>
                  </a:lnTo>
                  <a:lnTo>
                    <a:pt x="2182749" y="1636395"/>
                  </a:lnTo>
                  <a:close/>
                </a:path>
                <a:path w="2307590" h="2083435">
                  <a:moveTo>
                    <a:pt x="2195195" y="1692910"/>
                  </a:moveTo>
                  <a:lnTo>
                    <a:pt x="2188972" y="1664589"/>
                  </a:lnTo>
                  <a:lnTo>
                    <a:pt x="2160778" y="1670812"/>
                  </a:lnTo>
                  <a:lnTo>
                    <a:pt x="2167001" y="1699133"/>
                  </a:lnTo>
                  <a:lnTo>
                    <a:pt x="2195195" y="1692910"/>
                  </a:lnTo>
                  <a:close/>
                </a:path>
                <a:path w="2307590" h="2083435">
                  <a:moveTo>
                    <a:pt x="2207768" y="1749425"/>
                  </a:moveTo>
                  <a:lnTo>
                    <a:pt x="2201545" y="1721231"/>
                  </a:lnTo>
                  <a:lnTo>
                    <a:pt x="2173224" y="1727454"/>
                  </a:lnTo>
                  <a:lnTo>
                    <a:pt x="2179447" y="1755648"/>
                  </a:lnTo>
                  <a:lnTo>
                    <a:pt x="2207768" y="1749425"/>
                  </a:lnTo>
                  <a:close/>
                </a:path>
                <a:path w="2307590" h="2083435">
                  <a:moveTo>
                    <a:pt x="2220214" y="1806067"/>
                  </a:moveTo>
                  <a:lnTo>
                    <a:pt x="2213991" y="1777746"/>
                  </a:lnTo>
                  <a:lnTo>
                    <a:pt x="2185670" y="1783969"/>
                  </a:lnTo>
                  <a:lnTo>
                    <a:pt x="2191893" y="1812290"/>
                  </a:lnTo>
                  <a:lnTo>
                    <a:pt x="2220214" y="1806067"/>
                  </a:lnTo>
                  <a:close/>
                </a:path>
                <a:path w="2307590" h="2083435">
                  <a:moveTo>
                    <a:pt x="2232660" y="1862582"/>
                  </a:moveTo>
                  <a:lnTo>
                    <a:pt x="2226437" y="1834261"/>
                  </a:lnTo>
                  <a:lnTo>
                    <a:pt x="2198116" y="1840484"/>
                  </a:lnTo>
                  <a:lnTo>
                    <a:pt x="2204339" y="1868805"/>
                  </a:lnTo>
                  <a:lnTo>
                    <a:pt x="2232660" y="1862582"/>
                  </a:lnTo>
                  <a:close/>
                </a:path>
                <a:path w="2307590" h="2083435">
                  <a:moveTo>
                    <a:pt x="2245106" y="1919097"/>
                  </a:moveTo>
                  <a:lnTo>
                    <a:pt x="2238883" y="1890903"/>
                  </a:lnTo>
                  <a:lnTo>
                    <a:pt x="2210562" y="1897126"/>
                  </a:lnTo>
                  <a:lnTo>
                    <a:pt x="2216785" y="1925320"/>
                  </a:lnTo>
                  <a:lnTo>
                    <a:pt x="2245106" y="1919097"/>
                  </a:lnTo>
                  <a:close/>
                </a:path>
                <a:path w="2307590" h="2083435">
                  <a:moveTo>
                    <a:pt x="2257552" y="1975739"/>
                  </a:moveTo>
                  <a:lnTo>
                    <a:pt x="2251329" y="1947418"/>
                  </a:lnTo>
                  <a:lnTo>
                    <a:pt x="2223008" y="1953641"/>
                  </a:lnTo>
                  <a:lnTo>
                    <a:pt x="2229231" y="1981962"/>
                  </a:lnTo>
                  <a:lnTo>
                    <a:pt x="2257552" y="1975739"/>
                  </a:lnTo>
                  <a:close/>
                </a:path>
                <a:path w="2307590" h="2083435">
                  <a:moveTo>
                    <a:pt x="2307209" y="1956054"/>
                  </a:moveTo>
                  <a:lnTo>
                    <a:pt x="2303018" y="1947799"/>
                  </a:lnTo>
                  <a:lnTo>
                    <a:pt x="2287778" y="1942973"/>
                  </a:lnTo>
                  <a:lnTo>
                    <a:pt x="2279523" y="1947164"/>
                  </a:lnTo>
                  <a:lnTo>
                    <a:pt x="2277110" y="1954784"/>
                  </a:lnTo>
                  <a:lnTo>
                    <a:pt x="2261082" y="2004656"/>
                  </a:lnTo>
                  <a:lnTo>
                    <a:pt x="2238108" y="2009698"/>
                  </a:lnTo>
                  <a:lnTo>
                    <a:pt x="2202561" y="1971167"/>
                  </a:lnTo>
                  <a:lnTo>
                    <a:pt x="2197227" y="1965325"/>
                  </a:lnTo>
                  <a:lnTo>
                    <a:pt x="2187956" y="1964944"/>
                  </a:lnTo>
                  <a:lnTo>
                    <a:pt x="2182114" y="1970278"/>
                  </a:lnTo>
                  <a:lnTo>
                    <a:pt x="2176272" y="1975739"/>
                  </a:lnTo>
                  <a:lnTo>
                    <a:pt x="2175891" y="1984883"/>
                  </a:lnTo>
                  <a:lnTo>
                    <a:pt x="2181352" y="1990725"/>
                  </a:lnTo>
                  <a:lnTo>
                    <a:pt x="2266315" y="2082927"/>
                  </a:lnTo>
                  <a:lnTo>
                    <a:pt x="2276767" y="2050415"/>
                  </a:lnTo>
                  <a:lnTo>
                    <a:pt x="2291677" y="2004060"/>
                  </a:lnTo>
                  <a:lnTo>
                    <a:pt x="2304669" y="1963674"/>
                  </a:lnTo>
                  <a:lnTo>
                    <a:pt x="2307209" y="1956054"/>
                  </a:lnTo>
                  <a:close/>
                </a:path>
              </a:pathLst>
            </a:custGeom>
            <a:solidFill>
              <a:srgbClr val="FF89D7"/>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60" name="object 60"/>
          <p:cNvSpPr txBox="1"/>
          <p:nvPr/>
        </p:nvSpPr>
        <p:spPr>
          <a:xfrm>
            <a:off x="5536121" y="1623525"/>
            <a:ext cx="292894" cy="193803"/>
          </a:xfrm>
          <a:prstGeom prst="rect">
            <a:avLst/>
          </a:prstGeom>
        </p:spPr>
        <p:txBody>
          <a:bodyPr vert="horz" wrap="square" lIns="0" tIns="9049" rIns="0" bIns="0" rtlCol="0">
            <a:spAutoFit/>
          </a:bodyPr>
          <a:lstStyle/>
          <a:p>
            <a:pPr marL="9525" defTabSz="685800">
              <a:spcBef>
                <a:spcPts val="71"/>
              </a:spcBef>
              <a:buClrTx/>
              <a:defRPr/>
            </a:pPr>
            <a:r>
              <a:rPr sz="1200" i="1" kern="1200" spc="23" dirty="0">
                <a:solidFill>
                  <a:prstClr val="black"/>
                </a:solidFill>
                <a:ea typeface="+mn-ea"/>
              </a:rPr>
              <a:t>wi</a:t>
            </a:r>
            <a:r>
              <a:rPr sz="1200" i="1" kern="1200" spc="15" dirty="0">
                <a:solidFill>
                  <a:prstClr val="black"/>
                </a:solidFill>
                <a:ea typeface="+mn-ea"/>
              </a:rPr>
              <a:t>t</a:t>
            </a:r>
            <a:r>
              <a:rPr sz="1200" i="1" kern="1200" spc="-53" dirty="0">
                <a:solidFill>
                  <a:prstClr val="black"/>
                </a:solidFill>
                <a:ea typeface="+mn-ea"/>
              </a:rPr>
              <a:t>h</a:t>
            </a:r>
            <a:endParaRPr sz="1200" kern="1200">
              <a:solidFill>
                <a:prstClr val="black"/>
              </a:solidFill>
              <a:ea typeface="+mn-ea"/>
            </a:endParaRPr>
          </a:p>
        </p:txBody>
      </p:sp>
      <p:sp>
        <p:nvSpPr>
          <p:cNvPr id="61" name="object 61"/>
          <p:cNvSpPr txBox="1"/>
          <p:nvPr/>
        </p:nvSpPr>
        <p:spPr>
          <a:xfrm>
            <a:off x="6119965" y="1623525"/>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62" name="object 62"/>
          <p:cNvSpPr txBox="1"/>
          <p:nvPr/>
        </p:nvSpPr>
        <p:spPr>
          <a:xfrm>
            <a:off x="6543490" y="1623525"/>
            <a:ext cx="760571" cy="193803"/>
          </a:xfrm>
          <a:prstGeom prst="rect">
            <a:avLst/>
          </a:prstGeom>
        </p:spPr>
        <p:txBody>
          <a:bodyPr vert="horz" wrap="square" lIns="0" tIns="9049" rIns="0" bIns="0" rtlCol="0">
            <a:spAutoFit/>
          </a:bodyPr>
          <a:lstStyle/>
          <a:p>
            <a:pPr marL="9525" defTabSz="685800">
              <a:spcBef>
                <a:spcPts val="71"/>
              </a:spcBef>
              <a:buClrTx/>
              <a:tabLst>
                <a:tab pos="333375" algn="l"/>
              </a:tabLst>
              <a:defRPr/>
            </a:pPr>
            <a:r>
              <a:rPr sz="1200" i="1" kern="1200" spc="-60" dirty="0">
                <a:solidFill>
                  <a:prstClr val="black"/>
                </a:solidFill>
                <a:ea typeface="+mn-ea"/>
              </a:rPr>
              <a:t>p</a:t>
            </a:r>
            <a:r>
              <a:rPr sz="1200" i="1" kern="1200" spc="8" dirty="0">
                <a:solidFill>
                  <a:prstClr val="black"/>
                </a:solidFill>
                <a:ea typeface="+mn-ea"/>
              </a:rPr>
              <a:t>i</a:t>
            </a:r>
            <a:r>
              <a:rPr sz="1200" i="1" kern="1200" spc="-98" dirty="0">
                <a:solidFill>
                  <a:prstClr val="black"/>
                </a:solidFill>
                <a:ea typeface="+mn-ea"/>
              </a:rPr>
              <a:t>e</a:t>
            </a:r>
            <a:r>
              <a:rPr sz="1200" i="1" kern="1200" dirty="0">
                <a:solidFill>
                  <a:prstClr val="black"/>
                </a:solidFill>
                <a:ea typeface="+mn-ea"/>
              </a:rPr>
              <a:t>	</a:t>
            </a:r>
            <a:r>
              <a:rPr sz="1200" i="1" kern="1200" spc="-135" dirty="0">
                <a:solidFill>
                  <a:prstClr val="black"/>
                </a:solidFill>
                <a:ea typeface="+mn-ea"/>
              </a:rPr>
              <a:t>&lt;END&gt;</a:t>
            </a:r>
            <a:endParaRPr sz="1200" kern="1200">
              <a:solidFill>
                <a:prstClr val="black"/>
              </a:solidFill>
              <a:ea typeface="+mn-ea"/>
            </a:endParaRPr>
          </a:p>
        </p:txBody>
      </p:sp>
      <p:sp>
        <p:nvSpPr>
          <p:cNvPr id="63" name="object 63"/>
          <p:cNvSpPr txBox="1"/>
          <p:nvPr/>
        </p:nvSpPr>
        <p:spPr>
          <a:xfrm>
            <a:off x="5552789" y="1955403"/>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64" name="object 64"/>
          <p:cNvSpPr txBox="1"/>
          <p:nvPr/>
        </p:nvSpPr>
        <p:spPr>
          <a:xfrm>
            <a:off x="6006369" y="1955403"/>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65" name="object 65"/>
          <p:cNvSpPr txBox="1"/>
          <p:nvPr/>
        </p:nvSpPr>
        <p:spPr>
          <a:xfrm>
            <a:off x="6459779" y="1955257"/>
            <a:ext cx="132024" cy="418148"/>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66" name="object 66"/>
          <p:cNvSpPr txBox="1"/>
          <p:nvPr/>
        </p:nvSpPr>
        <p:spPr>
          <a:xfrm>
            <a:off x="6913721" y="1955403"/>
            <a:ext cx="132024" cy="417671"/>
          </a:xfrm>
          <a:prstGeom prst="rect">
            <a:avLst/>
          </a:prstGeom>
        </p:spPr>
        <p:txBody>
          <a:bodyPr vert="vert270" wrap="square" lIns="0" tIns="0" rIns="0" bIns="0" rtlCol="0">
            <a:spAutoFit/>
          </a:bodyPr>
          <a:lstStyle/>
          <a:p>
            <a:pPr marL="9525" defTabSz="685800">
              <a:lnSpc>
                <a:spcPts val="1076"/>
              </a:lnSpc>
              <a:buClrTx/>
              <a:defRPr/>
            </a:pPr>
            <a:r>
              <a:rPr sz="900" kern="1200" dirty="0">
                <a:solidFill>
                  <a:srgbClr val="7E7E7E"/>
                </a:solidFill>
                <a:ea typeface="+mn-ea"/>
              </a:rPr>
              <a:t>a</a:t>
            </a:r>
            <a:r>
              <a:rPr sz="900" kern="1200" spc="-19" dirty="0">
                <a:solidFill>
                  <a:srgbClr val="7E7E7E"/>
                </a:solidFill>
                <a:ea typeface="+mn-ea"/>
              </a:rPr>
              <a:t>r</a:t>
            </a:r>
            <a:r>
              <a:rPr sz="900" kern="1200" dirty="0">
                <a:solidFill>
                  <a:srgbClr val="7E7E7E"/>
                </a:solidFill>
                <a:ea typeface="+mn-ea"/>
              </a:rPr>
              <a:t>g</a:t>
            </a:r>
            <a:r>
              <a:rPr sz="900" kern="1200" spc="-8" dirty="0">
                <a:solidFill>
                  <a:srgbClr val="7E7E7E"/>
                </a:solidFill>
                <a:ea typeface="+mn-ea"/>
              </a:rPr>
              <a:t>m</a:t>
            </a:r>
            <a:r>
              <a:rPr sz="900" kern="1200" spc="-11" dirty="0">
                <a:solidFill>
                  <a:srgbClr val="7E7E7E"/>
                </a:solidFill>
                <a:ea typeface="+mn-ea"/>
              </a:rPr>
              <a:t>a</a:t>
            </a:r>
            <a:r>
              <a:rPr sz="900" kern="1200" dirty="0">
                <a:solidFill>
                  <a:srgbClr val="7E7E7E"/>
                </a:solidFill>
                <a:ea typeface="+mn-ea"/>
              </a:rPr>
              <a:t>x</a:t>
            </a:r>
            <a:endParaRPr sz="900" kern="1200">
              <a:solidFill>
                <a:prstClr val="black"/>
              </a:solidFill>
              <a:ea typeface="+mn-ea"/>
            </a:endParaRPr>
          </a:p>
        </p:txBody>
      </p:sp>
      <p:sp>
        <p:nvSpPr>
          <p:cNvPr id="68" name="TextBox 67">
            <a:extLst>
              <a:ext uri="{FF2B5EF4-FFF2-40B4-BE49-F238E27FC236}">
                <a16:creationId xmlns:a16="http://schemas.microsoft.com/office/drawing/2014/main" id="{F8265D41-A4FE-4385-8BD0-44E6D1ED51B5}"/>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67" name="Slide Number Placeholder 3">
            <a:extLst>
              <a:ext uri="{FF2B5EF4-FFF2-40B4-BE49-F238E27FC236}">
                <a16:creationId xmlns:a16="http://schemas.microsoft.com/office/drawing/2014/main" id="{97A67905-4F88-F4B1-7A6C-328A80E2BB8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45</a:t>
            </a:fld>
            <a:endParaRPr lang="en-US" sz="1600">
              <a:solidFill>
                <a:schemeClr val="bg1"/>
              </a:solidFill>
            </a:endParaRPr>
          </a:p>
        </p:txBody>
      </p:sp>
      <p:sp>
        <p:nvSpPr>
          <p:cNvPr id="72" name="Title 1">
            <a:extLst>
              <a:ext uri="{FF2B5EF4-FFF2-40B4-BE49-F238E27FC236}">
                <a16:creationId xmlns:a16="http://schemas.microsoft.com/office/drawing/2014/main" id="{C8D24BE1-4C57-BB5C-21AA-5183B639B3A0}"/>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Neural Machine Translation (NMT)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044" y="2255094"/>
            <a:ext cx="5290185" cy="1545431"/>
            <a:chOff x="982725" y="2611373"/>
            <a:chExt cx="7053580" cy="2060575"/>
          </a:xfrm>
        </p:grpSpPr>
        <p:sp>
          <p:nvSpPr>
            <p:cNvPr id="4" name="object 4"/>
            <p:cNvSpPr/>
            <p:nvPr/>
          </p:nvSpPr>
          <p:spPr>
            <a:xfrm>
              <a:off x="1066799" y="3348227"/>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799" y="3517391"/>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799" y="3686555"/>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799" y="3855719"/>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5" y="3283457"/>
              <a:ext cx="266700" cy="779145"/>
            </a:xfrm>
            <a:custGeom>
              <a:avLst/>
              <a:gdLst/>
              <a:ahLst/>
              <a:cxnLst/>
              <a:rect l="l" t="t" r="r" b="b"/>
              <a:pathLst>
                <a:path w="266700" h="779145">
                  <a:moveTo>
                    <a:pt x="222250" y="0"/>
                  </a:moveTo>
                  <a:lnTo>
                    <a:pt x="239551" y="3498"/>
                  </a:lnTo>
                  <a:lnTo>
                    <a:pt x="253680" y="13033"/>
                  </a:lnTo>
                  <a:lnTo>
                    <a:pt x="263206" y="27164"/>
                  </a:lnTo>
                  <a:lnTo>
                    <a:pt x="266700" y="44450"/>
                  </a:lnTo>
                  <a:lnTo>
                    <a:pt x="266700" y="734313"/>
                  </a:lnTo>
                  <a:lnTo>
                    <a:pt x="263206" y="751599"/>
                  </a:lnTo>
                  <a:lnTo>
                    <a:pt x="253680" y="765730"/>
                  </a:lnTo>
                  <a:lnTo>
                    <a:pt x="239551" y="775265"/>
                  </a:lnTo>
                  <a:lnTo>
                    <a:pt x="222250" y="778763"/>
                  </a:lnTo>
                  <a:lnTo>
                    <a:pt x="44450" y="778763"/>
                  </a:lnTo>
                  <a:lnTo>
                    <a:pt x="27148" y="775265"/>
                  </a:lnTo>
                  <a:lnTo>
                    <a:pt x="13019" y="765730"/>
                  </a:lnTo>
                  <a:lnTo>
                    <a:pt x="3493" y="751599"/>
                  </a:lnTo>
                  <a:lnTo>
                    <a:pt x="0" y="734313"/>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3617848"/>
              <a:ext cx="533400" cy="1054100"/>
            </a:xfrm>
            <a:custGeom>
              <a:avLst/>
              <a:gdLst/>
              <a:ahLst/>
              <a:cxnLst/>
              <a:rect l="l" t="t" r="r" b="b"/>
              <a:pathLst>
                <a:path w="533400" h="1054100">
                  <a:moveTo>
                    <a:pt x="111531" y="539877"/>
                  </a:moveTo>
                  <a:lnTo>
                    <a:pt x="67183" y="463931"/>
                  </a:lnTo>
                  <a:lnTo>
                    <a:pt x="55765" y="444373"/>
                  </a:lnTo>
                  <a:lnTo>
                    <a:pt x="0" y="539877"/>
                  </a:lnTo>
                  <a:lnTo>
                    <a:pt x="1600" y="545973"/>
                  </a:lnTo>
                  <a:lnTo>
                    <a:pt x="11049" y="551561"/>
                  </a:lnTo>
                  <a:lnTo>
                    <a:pt x="17119" y="549910"/>
                  </a:lnTo>
                  <a:lnTo>
                    <a:pt x="45859" y="500659"/>
                  </a:lnTo>
                  <a:lnTo>
                    <a:pt x="45859" y="1053973"/>
                  </a:lnTo>
                  <a:lnTo>
                    <a:pt x="65671" y="1053973"/>
                  </a:lnTo>
                  <a:lnTo>
                    <a:pt x="65671" y="500659"/>
                  </a:lnTo>
                  <a:lnTo>
                    <a:pt x="94411" y="549910"/>
                  </a:lnTo>
                  <a:lnTo>
                    <a:pt x="100482" y="551561"/>
                  </a:lnTo>
                  <a:lnTo>
                    <a:pt x="109931" y="545973"/>
                  </a:lnTo>
                  <a:lnTo>
                    <a:pt x="111531" y="539877"/>
                  </a:lnTo>
                  <a:close/>
                </a:path>
                <a:path w="533400" h="1054100">
                  <a:moveTo>
                    <a:pt x="533031" y="55753"/>
                  </a:moveTo>
                  <a:lnTo>
                    <a:pt x="516039" y="45847"/>
                  </a:lnTo>
                  <a:lnTo>
                    <a:pt x="442226" y="2794"/>
                  </a:lnTo>
                  <a:lnTo>
                    <a:pt x="437527" y="0"/>
                  </a:lnTo>
                  <a:lnTo>
                    <a:pt x="431431" y="1524"/>
                  </a:lnTo>
                  <a:lnTo>
                    <a:pt x="428637" y="6350"/>
                  </a:lnTo>
                  <a:lnTo>
                    <a:pt x="425970" y="11049"/>
                  </a:lnTo>
                  <a:lnTo>
                    <a:pt x="427494" y="17145"/>
                  </a:lnTo>
                  <a:lnTo>
                    <a:pt x="432193" y="19812"/>
                  </a:lnTo>
                  <a:lnTo>
                    <a:pt x="476808" y="45847"/>
                  </a:lnTo>
                  <a:lnTo>
                    <a:pt x="188353" y="45847"/>
                  </a:lnTo>
                  <a:lnTo>
                    <a:pt x="188353" y="65659"/>
                  </a:lnTo>
                  <a:lnTo>
                    <a:pt x="476808" y="65659"/>
                  </a:lnTo>
                  <a:lnTo>
                    <a:pt x="432193" y="91694"/>
                  </a:lnTo>
                  <a:lnTo>
                    <a:pt x="427494" y="94361"/>
                  </a:lnTo>
                  <a:lnTo>
                    <a:pt x="425970" y="100457"/>
                  </a:lnTo>
                  <a:lnTo>
                    <a:pt x="428637" y="105156"/>
                  </a:lnTo>
                  <a:lnTo>
                    <a:pt x="431431" y="109982"/>
                  </a:lnTo>
                  <a:lnTo>
                    <a:pt x="437527" y="111506"/>
                  </a:lnTo>
                  <a:lnTo>
                    <a:pt x="442226" y="108712"/>
                  </a:lnTo>
                  <a:lnTo>
                    <a:pt x="516039" y="65659"/>
                  </a:lnTo>
                  <a:lnTo>
                    <a:pt x="533031" y="55753"/>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5" y="2611373"/>
              <a:ext cx="6444996" cy="2060448"/>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2625090" y="3105149"/>
              <a:ext cx="645160" cy="1077595"/>
            </a:xfrm>
            <a:custGeom>
              <a:avLst/>
              <a:gdLst/>
              <a:ahLst/>
              <a:cxnLst/>
              <a:rect l="l" t="t" r="r" b="b"/>
              <a:pathLst>
                <a:path w="645160" h="1077595">
                  <a:moveTo>
                    <a:pt x="0" y="1077468"/>
                  </a:moveTo>
                  <a:lnTo>
                    <a:pt x="644651" y="1077468"/>
                  </a:lnTo>
                  <a:lnTo>
                    <a:pt x="644651" y="0"/>
                  </a:lnTo>
                  <a:lnTo>
                    <a:pt x="0" y="0"/>
                  </a:lnTo>
                  <a:lnTo>
                    <a:pt x="0" y="1077468"/>
                  </a:lnTo>
                  <a:close/>
                </a:path>
              </a:pathLst>
            </a:custGeom>
            <a:ln w="28956">
              <a:solidFill>
                <a:srgbClr val="FF86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2" name="object 12"/>
          <p:cNvSpPr txBox="1"/>
          <p:nvPr/>
        </p:nvSpPr>
        <p:spPr>
          <a:xfrm>
            <a:off x="1199197" y="2580422"/>
            <a:ext cx="179536" cy="943451"/>
          </a:xfrm>
          <a:prstGeom prst="rect">
            <a:avLst/>
          </a:prstGeom>
        </p:spPr>
        <p:txBody>
          <a:bodyPr vert="vert270" wrap="square" lIns="0" tIns="0" rIns="0" bIns="0" rtlCol="0">
            <a:spAutoFit/>
          </a:bodyPr>
          <a:lstStyle/>
          <a:p>
            <a:pPr marL="9525" defTabSz="685800">
              <a:lnSpc>
                <a:spcPts val="1358"/>
              </a:lnSpc>
              <a:buClrTx/>
              <a:defRPr/>
            </a:pPr>
            <a:r>
              <a:rPr sz="1350" kern="1200" spc="-83" dirty="0">
                <a:solidFill>
                  <a:srgbClr val="C00000"/>
                </a:solidFill>
                <a:ea typeface="+mn-ea"/>
              </a:rPr>
              <a:t>Encoder</a:t>
            </a:r>
            <a:r>
              <a:rPr sz="1350" kern="1200" spc="-105" dirty="0">
                <a:solidFill>
                  <a:srgbClr val="C00000"/>
                </a:solidFill>
                <a:ea typeface="+mn-ea"/>
              </a:rPr>
              <a:t> </a:t>
            </a:r>
            <a:r>
              <a:rPr sz="1350" kern="1200" spc="-150" dirty="0">
                <a:solidFill>
                  <a:srgbClr val="C00000"/>
                </a:solidFill>
                <a:ea typeface="+mn-ea"/>
              </a:rPr>
              <a:t>RNN</a:t>
            </a:r>
            <a:endParaRPr sz="1350" kern="1200">
              <a:solidFill>
                <a:prstClr val="black"/>
              </a:solidFill>
              <a:ea typeface="+mn-ea"/>
            </a:endParaRPr>
          </a:p>
        </p:txBody>
      </p:sp>
      <p:sp>
        <p:nvSpPr>
          <p:cNvPr id="13" name="object 13"/>
          <p:cNvSpPr txBox="1"/>
          <p:nvPr/>
        </p:nvSpPr>
        <p:spPr>
          <a:xfrm>
            <a:off x="1964664" y="4297635"/>
            <a:ext cx="1672590" cy="217367"/>
          </a:xfrm>
          <a:prstGeom prst="rect">
            <a:avLst/>
          </a:prstGeom>
        </p:spPr>
        <p:txBody>
          <a:bodyPr vert="horz" wrap="square" lIns="0" tIns="9525" rIns="0" bIns="0" rtlCol="0">
            <a:spAutoFit/>
          </a:bodyPr>
          <a:lstStyle/>
          <a:p>
            <a:pPr marL="9525" defTabSz="685800">
              <a:spcBef>
                <a:spcPts val="75"/>
              </a:spcBef>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14" name="object 14"/>
          <p:cNvSpPr/>
          <p:nvPr/>
        </p:nvSpPr>
        <p:spPr>
          <a:xfrm>
            <a:off x="1879663" y="4103326"/>
            <a:ext cx="1826895" cy="203835"/>
          </a:xfrm>
          <a:custGeom>
            <a:avLst/>
            <a:gdLst/>
            <a:ahLst/>
            <a:cxnLst/>
            <a:rect l="l" t="t" r="r" b="b"/>
            <a:pathLst>
              <a:path w="2435860" h="271779">
                <a:moveTo>
                  <a:pt x="2435352" y="0"/>
                </a:moveTo>
                <a:lnTo>
                  <a:pt x="2427013" y="52804"/>
                </a:lnTo>
                <a:lnTo>
                  <a:pt x="2404268" y="95916"/>
                </a:lnTo>
                <a:lnTo>
                  <a:pt x="2370522" y="124979"/>
                </a:lnTo>
                <a:lnTo>
                  <a:pt x="2329180" y="135636"/>
                </a:lnTo>
                <a:lnTo>
                  <a:pt x="1323848" y="135636"/>
                </a:lnTo>
                <a:lnTo>
                  <a:pt x="1282505" y="146292"/>
                </a:lnTo>
                <a:lnTo>
                  <a:pt x="1248759" y="175355"/>
                </a:lnTo>
                <a:lnTo>
                  <a:pt x="1226014" y="218467"/>
                </a:lnTo>
                <a:lnTo>
                  <a:pt x="1217676" y="271272"/>
                </a:lnTo>
                <a:lnTo>
                  <a:pt x="1209337" y="218467"/>
                </a:lnTo>
                <a:lnTo>
                  <a:pt x="1186592" y="175355"/>
                </a:lnTo>
                <a:lnTo>
                  <a:pt x="1152846" y="146292"/>
                </a:lnTo>
                <a:lnTo>
                  <a:pt x="1111504" y="135636"/>
                </a:lnTo>
                <a:lnTo>
                  <a:pt x="106146" y="135636"/>
                </a:lnTo>
                <a:lnTo>
                  <a:pt x="64829" y="124979"/>
                </a:lnTo>
                <a:lnTo>
                  <a:pt x="31089" y="95916"/>
                </a:lnTo>
                <a:lnTo>
                  <a:pt x="8341" y="52804"/>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1415606" y="2759158"/>
            <a:ext cx="140970" cy="584359"/>
          </a:xfrm>
          <a:custGeom>
            <a:avLst/>
            <a:gdLst/>
            <a:ahLst/>
            <a:cxnLst/>
            <a:rect l="l" t="t" r="r" b="b"/>
            <a:pathLst>
              <a:path w="187959" h="779145">
                <a:moveTo>
                  <a:pt x="187452" y="778763"/>
                </a:moveTo>
                <a:lnTo>
                  <a:pt x="150968" y="772991"/>
                </a:lnTo>
                <a:lnTo>
                  <a:pt x="121177" y="757253"/>
                </a:lnTo>
                <a:lnTo>
                  <a:pt x="101091" y="733919"/>
                </a:lnTo>
                <a:lnTo>
                  <a:pt x="93725" y="705357"/>
                </a:lnTo>
                <a:lnTo>
                  <a:pt x="93725" y="462787"/>
                </a:lnTo>
                <a:lnTo>
                  <a:pt x="86360" y="434226"/>
                </a:lnTo>
                <a:lnTo>
                  <a:pt x="66274" y="410892"/>
                </a:lnTo>
                <a:lnTo>
                  <a:pt x="36483" y="395154"/>
                </a:lnTo>
                <a:lnTo>
                  <a:pt x="0" y="389381"/>
                </a:lnTo>
                <a:lnTo>
                  <a:pt x="36483" y="383609"/>
                </a:lnTo>
                <a:lnTo>
                  <a:pt x="66274" y="367871"/>
                </a:lnTo>
                <a:lnTo>
                  <a:pt x="86360" y="344537"/>
                </a:lnTo>
                <a:lnTo>
                  <a:pt x="93725" y="315975"/>
                </a:lnTo>
                <a:lnTo>
                  <a:pt x="93725" y="73405"/>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txBox="1"/>
          <p:nvPr/>
        </p:nvSpPr>
        <p:spPr>
          <a:xfrm>
            <a:off x="4042220" y="3818243"/>
            <a:ext cx="832485" cy="193803"/>
          </a:xfrm>
          <a:prstGeom prst="rect">
            <a:avLst/>
          </a:prstGeom>
        </p:spPr>
        <p:txBody>
          <a:bodyPr vert="horz" wrap="square" lIns="0" tIns="9049" rIns="0" bIns="0" rtlCol="0">
            <a:spAutoFit/>
          </a:bodyPr>
          <a:lstStyle/>
          <a:p>
            <a:pPr marL="9525" defTabSz="685800">
              <a:spcBef>
                <a:spcPts val="71"/>
              </a:spcBef>
              <a:buClrTx/>
              <a:tabLst>
                <a:tab pos="671989" algn="l"/>
              </a:tabLst>
              <a:defRPr/>
            </a:pPr>
            <a:r>
              <a:rPr sz="1200" i="1" kern="1200" spc="-176" dirty="0">
                <a:solidFill>
                  <a:prstClr val="black"/>
                </a:solidFill>
                <a:ea typeface="+mn-ea"/>
              </a:rPr>
              <a:t>&lt;</a:t>
            </a:r>
            <a:r>
              <a:rPr sz="1200" i="1" kern="1200" spc="-210" dirty="0">
                <a:solidFill>
                  <a:prstClr val="black"/>
                </a:solidFill>
                <a:ea typeface="+mn-ea"/>
              </a:rPr>
              <a:t>S</a:t>
            </a:r>
            <a:r>
              <a:rPr sz="1200" i="1" kern="1200" spc="-240" dirty="0">
                <a:solidFill>
                  <a:prstClr val="black"/>
                </a:solidFill>
                <a:ea typeface="+mn-ea"/>
              </a:rPr>
              <a:t>T</a:t>
            </a:r>
            <a:r>
              <a:rPr sz="1200" i="1" kern="1200" spc="-158" dirty="0">
                <a:solidFill>
                  <a:prstClr val="black"/>
                </a:solidFill>
                <a:ea typeface="+mn-ea"/>
              </a:rPr>
              <a:t>A</a:t>
            </a:r>
            <a:r>
              <a:rPr sz="1200" i="1" kern="1200" spc="-199" dirty="0">
                <a:solidFill>
                  <a:prstClr val="black"/>
                </a:solidFill>
                <a:ea typeface="+mn-ea"/>
              </a:rPr>
              <a:t>R</a:t>
            </a:r>
            <a:r>
              <a:rPr sz="1200" i="1" kern="1200" spc="-135" dirty="0">
                <a:solidFill>
                  <a:prstClr val="black"/>
                </a:solidFill>
                <a:ea typeface="+mn-ea"/>
              </a:rPr>
              <a:t>T</a:t>
            </a:r>
            <a:r>
              <a:rPr sz="1200" i="1" kern="1200" spc="-127" dirty="0">
                <a:solidFill>
                  <a:prstClr val="black"/>
                </a:solidFill>
                <a:ea typeface="+mn-ea"/>
              </a:rPr>
              <a:t>&gt;</a:t>
            </a:r>
            <a:r>
              <a:rPr sz="1200" i="1" kern="1200" dirty="0">
                <a:solidFill>
                  <a:prstClr val="black"/>
                </a:solidFill>
                <a:ea typeface="+mn-ea"/>
              </a:rPr>
              <a:t>	</a:t>
            </a:r>
            <a:r>
              <a:rPr sz="1200" i="1" kern="1200" spc="-56" dirty="0">
                <a:solidFill>
                  <a:prstClr val="black"/>
                </a:solidFill>
                <a:ea typeface="+mn-ea"/>
              </a:rPr>
              <a:t>h</a:t>
            </a:r>
            <a:r>
              <a:rPr sz="1200" i="1" kern="1200" spc="-98" dirty="0">
                <a:solidFill>
                  <a:prstClr val="black"/>
                </a:solidFill>
                <a:ea typeface="+mn-ea"/>
              </a:rPr>
              <a:t>e</a:t>
            </a:r>
            <a:endParaRPr sz="1200" kern="1200">
              <a:solidFill>
                <a:prstClr val="black"/>
              </a:solidFill>
              <a:ea typeface="+mn-ea"/>
            </a:endParaRPr>
          </a:p>
        </p:txBody>
      </p:sp>
      <p:sp>
        <p:nvSpPr>
          <p:cNvPr id="17" name="object 17"/>
          <p:cNvSpPr txBox="1"/>
          <p:nvPr/>
        </p:nvSpPr>
        <p:spPr>
          <a:xfrm>
            <a:off x="5131982" y="3818243"/>
            <a:ext cx="183356" cy="193803"/>
          </a:xfrm>
          <a:prstGeom prst="rect">
            <a:avLst/>
          </a:prstGeom>
        </p:spPr>
        <p:txBody>
          <a:bodyPr vert="horz" wrap="square" lIns="0" tIns="9049" rIns="0" bIns="0" rtlCol="0">
            <a:spAutoFit/>
          </a:bodyPr>
          <a:lstStyle/>
          <a:p>
            <a:pPr marL="9525" defTabSz="685800">
              <a:spcBef>
                <a:spcPts val="71"/>
              </a:spcBef>
              <a:buClrTx/>
              <a:defRPr/>
            </a:pPr>
            <a:r>
              <a:rPr sz="1200" i="1" kern="1200" spc="4" dirty="0">
                <a:solidFill>
                  <a:prstClr val="black"/>
                </a:solidFill>
                <a:ea typeface="+mn-ea"/>
              </a:rPr>
              <a:t>hit</a:t>
            </a:r>
            <a:endParaRPr sz="1200" kern="1200">
              <a:solidFill>
                <a:prstClr val="black"/>
              </a:solidFill>
              <a:ea typeface="+mn-ea"/>
            </a:endParaRPr>
          </a:p>
        </p:txBody>
      </p:sp>
      <p:sp>
        <p:nvSpPr>
          <p:cNvPr id="18" name="object 18"/>
          <p:cNvSpPr txBox="1"/>
          <p:nvPr/>
        </p:nvSpPr>
        <p:spPr>
          <a:xfrm>
            <a:off x="5571792" y="3818243"/>
            <a:ext cx="726758" cy="193803"/>
          </a:xfrm>
          <a:prstGeom prst="rect">
            <a:avLst/>
          </a:prstGeom>
        </p:spPr>
        <p:txBody>
          <a:bodyPr vert="horz" wrap="square" lIns="0" tIns="9049" rIns="0" bIns="0" rtlCol="0">
            <a:spAutoFit/>
          </a:bodyPr>
          <a:lstStyle/>
          <a:p>
            <a:pPr marL="9525" defTabSz="685800">
              <a:spcBef>
                <a:spcPts val="71"/>
              </a:spcBef>
              <a:buClrTx/>
              <a:tabLst>
                <a:tab pos="443389" algn="l"/>
              </a:tabLst>
              <a:defRPr/>
            </a:pPr>
            <a:r>
              <a:rPr sz="1200" i="1" kern="1200" spc="-75" dirty="0">
                <a:solidFill>
                  <a:prstClr val="black"/>
                </a:solidFill>
                <a:ea typeface="+mn-ea"/>
              </a:rPr>
              <a:t>me	</a:t>
            </a:r>
            <a:r>
              <a:rPr sz="1200" i="1" kern="1200" spc="23" dirty="0">
                <a:solidFill>
                  <a:prstClr val="black"/>
                </a:solidFill>
                <a:ea typeface="+mn-ea"/>
              </a:rPr>
              <a:t>wi</a:t>
            </a:r>
            <a:r>
              <a:rPr sz="1200" i="1" kern="1200" spc="15" dirty="0">
                <a:solidFill>
                  <a:prstClr val="black"/>
                </a:solidFill>
                <a:ea typeface="+mn-ea"/>
              </a:rPr>
              <a:t>t</a:t>
            </a:r>
            <a:r>
              <a:rPr sz="1200" i="1" kern="1200" spc="-53" dirty="0">
                <a:solidFill>
                  <a:prstClr val="black"/>
                </a:solidFill>
                <a:ea typeface="+mn-ea"/>
              </a:rPr>
              <a:t>h</a:t>
            </a:r>
            <a:endParaRPr sz="1200" kern="1200">
              <a:solidFill>
                <a:prstClr val="black"/>
              </a:solidFill>
              <a:ea typeface="+mn-ea"/>
            </a:endParaRPr>
          </a:p>
        </p:txBody>
      </p:sp>
      <p:sp>
        <p:nvSpPr>
          <p:cNvPr id="19" name="object 19"/>
          <p:cNvSpPr txBox="1"/>
          <p:nvPr/>
        </p:nvSpPr>
        <p:spPr>
          <a:xfrm>
            <a:off x="6555979" y="3818243"/>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0" name="object 20"/>
          <p:cNvSpPr txBox="1"/>
          <p:nvPr/>
        </p:nvSpPr>
        <p:spPr>
          <a:xfrm>
            <a:off x="6944362" y="3818243"/>
            <a:ext cx="204788" cy="193803"/>
          </a:xfrm>
          <a:prstGeom prst="rect">
            <a:avLst/>
          </a:prstGeom>
        </p:spPr>
        <p:txBody>
          <a:bodyPr vert="horz" wrap="square" lIns="0" tIns="9049" rIns="0" bIns="0" rtlCol="0">
            <a:spAutoFit/>
          </a:bodyPr>
          <a:lstStyle/>
          <a:p>
            <a:pPr marL="9525" defTabSz="685800">
              <a:spcBef>
                <a:spcPts val="71"/>
              </a:spcBef>
              <a:buClrTx/>
              <a:defRPr/>
            </a:pPr>
            <a:r>
              <a:rPr sz="1200" i="1" kern="1200" spc="-60" dirty="0">
                <a:solidFill>
                  <a:prstClr val="black"/>
                </a:solidFill>
                <a:ea typeface="+mn-ea"/>
              </a:rPr>
              <a:t>p</a:t>
            </a:r>
            <a:r>
              <a:rPr sz="1200" i="1" kern="1200" spc="8" dirty="0">
                <a:solidFill>
                  <a:prstClr val="black"/>
                </a:solidFill>
                <a:ea typeface="+mn-ea"/>
              </a:rPr>
              <a:t>i</a:t>
            </a:r>
            <a:r>
              <a:rPr sz="1200" i="1" kern="1200" spc="-98" dirty="0">
                <a:solidFill>
                  <a:prstClr val="black"/>
                </a:solidFill>
                <a:ea typeface="+mn-ea"/>
              </a:rPr>
              <a:t>e</a:t>
            </a:r>
            <a:endParaRPr sz="1200" kern="1200">
              <a:solidFill>
                <a:prstClr val="black"/>
              </a:solidFill>
              <a:ea typeface="+mn-ea"/>
            </a:endParaRPr>
          </a:p>
        </p:txBody>
      </p:sp>
      <p:sp>
        <p:nvSpPr>
          <p:cNvPr id="21" name="object 21"/>
          <p:cNvSpPr txBox="1"/>
          <p:nvPr/>
        </p:nvSpPr>
        <p:spPr>
          <a:xfrm>
            <a:off x="1931974" y="3824815"/>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2" name="object 22"/>
          <p:cNvSpPr txBox="1"/>
          <p:nvPr/>
        </p:nvSpPr>
        <p:spPr>
          <a:xfrm>
            <a:off x="2381155" y="3824815"/>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3" name="object 23"/>
          <p:cNvSpPr txBox="1"/>
          <p:nvPr/>
        </p:nvSpPr>
        <p:spPr>
          <a:xfrm>
            <a:off x="2770451" y="3824815"/>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4" name="object 24"/>
          <p:cNvSpPr txBox="1"/>
          <p:nvPr/>
        </p:nvSpPr>
        <p:spPr>
          <a:xfrm>
            <a:off x="4256818" y="1996967"/>
            <a:ext cx="170021" cy="193803"/>
          </a:xfrm>
          <a:prstGeom prst="rect">
            <a:avLst/>
          </a:prstGeom>
        </p:spPr>
        <p:txBody>
          <a:bodyPr vert="horz" wrap="square" lIns="0" tIns="9049" rIns="0" bIns="0" rtlCol="0">
            <a:spAutoFit/>
          </a:bodyPr>
          <a:lstStyle/>
          <a:p>
            <a:pPr marL="9525" defTabSz="685800">
              <a:spcBef>
                <a:spcPts val="71"/>
              </a:spcBef>
              <a:buClrTx/>
              <a:defRPr/>
            </a:pPr>
            <a:r>
              <a:rPr sz="1200" i="1" kern="1200" spc="-79" dirty="0">
                <a:solidFill>
                  <a:prstClr val="black"/>
                </a:solidFill>
                <a:ea typeface="+mn-ea"/>
              </a:rPr>
              <a:t>he</a:t>
            </a:r>
            <a:endParaRPr sz="1200" kern="1200">
              <a:solidFill>
                <a:prstClr val="black"/>
              </a:solidFill>
              <a:ea typeface="+mn-ea"/>
            </a:endParaRPr>
          </a:p>
        </p:txBody>
      </p:sp>
      <p:sp>
        <p:nvSpPr>
          <p:cNvPr id="25" name="object 25"/>
          <p:cNvSpPr txBox="1"/>
          <p:nvPr/>
        </p:nvSpPr>
        <p:spPr>
          <a:xfrm>
            <a:off x="4684353" y="1996967"/>
            <a:ext cx="183356" cy="193803"/>
          </a:xfrm>
          <a:prstGeom prst="rect">
            <a:avLst/>
          </a:prstGeom>
        </p:spPr>
        <p:txBody>
          <a:bodyPr vert="horz" wrap="square" lIns="0" tIns="9049" rIns="0" bIns="0" rtlCol="0">
            <a:spAutoFit/>
          </a:bodyPr>
          <a:lstStyle/>
          <a:p>
            <a:pPr marL="9525" defTabSz="685800">
              <a:spcBef>
                <a:spcPts val="71"/>
              </a:spcBef>
              <a:buClrTx/>
              <a:defRPr/>
            </a:pPr>
            <a:r>
              <a:rPr sz="1200" i="1" kern="1200" spc="4" dirty="0">
                <a:solidFill>
                  <a:prstClr val="black"/>
                </a:solidFill>
                <a:ea typeface="+mn-ea"/>
              </a:rPr>
              <a:t>hit</a:t>
            </a:r>
            <a:endParaRPr sz="1200" kern="1200">
              <a:solidFill>
                <a:prstClr val="black"/>
              </a:solidFill>
              <a:ea typeface="+mn-ea"/>
            </a:endParaRPr>
          </a:p>
        </p:txBody>
      </p:sp>
      <p:sp>
        <p:nvSpPr>
          <p:cNvPr id="26" name="object 26"/>
          <p:cNvSpPr txBox="1"/>
          <p:nvPr/>
        </p:nvSpPr>
        <p:spPr>
          <a:xfrm>
            <a:off x="5125076" y="1996967"/>
            <a:ext cx="727233" cy="193803"/>
          </a:xfrm>
          <a:prstGeom prst="rect">
            <a:avLst/>
          </a:prstGeom>
        </p:spPr>
        <p:txBody>
          <a:bodyPr vert="horz" wrap="square" lIns="0" tIns="9049" rIns="0" bIns="0" rtlCol="0">
            <a:spAutoFit/>
          </a:bodyPr>
          <a:lstStyle/>
          <a:p>
            <a:pPr marL="9525" defTabSz="685800">
              <a:spcBef>
                <a:spcPts val="71"/>
              </a:spcBef>
              <a:buClrTx/>
              <a:tabLst>
                <a:tab pos="443865" algn="l"/>
              </a:tabLst>
              <a:defRPr/>
            </a:pPr>
            <a:r>
              <a:rPr sz="1200" i="1" kern="1200" spc="-75" dirty="0">
                <a:solidFill>
                  <a:prstClr val="black"/>
                </a:solidFill>
                <a:ea typeface="+mn-ea"/>
              </a:rPr>
              <a:t>me	</a:t>
            </a:r>
            <a:r>
              <a:rPr sz="1200" i="1" kern="1200" spc="-4" dirty="0">
                <a:solidFill>
                  <a:prstClr val="black"/>
                </a:solidFill>
                <a:ea typeface="+mn-ea"/>
              </a:rPr>
              <a:t>wi</a:t>
            </a:r>
            <a:r>
              <a:rPr sz="1200" i="1" kern="1200" spc="71" dirty="0">
                <a:solidFill>
                  <a:prstClr val="black"/>
                </a:solidFill>
                <a:ea typeface="+mn-ea"/>
              </a:rPr>
              <a:t>t</a:t>
            </a:r>
            <a:r>
              <a:rPr sz="1200" i="1" kern="1200" spc="-53" dirty="0">
                <a:solidFill>
                  <a:prstClr val="black"/>
                </a:solidFill>
                <a:ea typeface="+mn-ea"/>
              </a:rPr>
              <a:t>h</a:t>
            </a:r>
            <a:endParaRPr sz="1200" kern="1200">
              <a:solidFill>
                <a:prstClr val="black"/>
              </a:solidFill>
              <a:ea typeface="+mn-ea"/>
            </a:endParaRPr>
          </a:p>
        </p:txBody>
      </p:sp>
      <p:sp>
        <p:nvSpPr>
          <p:cNvPr id="27" name="object 27"/>
          <p:cNvSpPr txBox="1"/>
          <p:nvPr/>
        </p:nvSpPr>
        <p:spPr>
          <a:xfrm>
            <a:off x="6109401" y="1996967"/>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8" name="object 28"/>
          <p:cNvSpPr txBox="1"/>
          <p:nvPr/>
        </p:nvSpPr>
        <p:spPr>
          <a:xfrm>
            <a:off x="6533053" y="1996967"/>
            <a:ext cx="760571" cy="193803"/>
          </a:xfrm>
          <a:prstGeom prst="rect">
            <a:avLst/>
          </a:prstGeom>
        </p:spPr>
        <p:txBody>
          <a:bodyPr vert="horz" wrap="square" lIns="0" tIns="9049" rIns="0" bIns="0" rtlCol="0">
            <a:spAutoFit/>
          </a:bodyPr>
          <a:lstStyle/>
          <a:p>
            <a:pPr marL="9525" defTabSz="685800">
              <a:spcBef>
                <a:spcPts val="71"/>
              </a:spcBef>
              <a:buClrTx/>
              <a:tabLst>
                <a:tab pos="332899" algn="l"/>
              </a:tabLst>
              <a:defRPr/>
            </a:pPr>
            <a:r>
              <a:rPr sz="1200" i="1" kern="1200" spc="-53" dirty="0">
                <a:solidFill>
                  <a:prstClr val="black"/>
                </a:solidFill>
                <a:ea typeface="+mn-ea"/>
              </a:rPr>
              <a:t>pie	</a:t>
            </a:r>
            <a:r>
              <a:rPr sz="1200" i="1" kern="1200" spc="-135" dirty="0">
                <a:solidFill>
                  <a:prstClr val="black"/>
                </a:solidFill>
                <a:ea typeface="+mn-ea"/>
              </a:rPr>
              <a:t>&lt;END&gt;</a:t>
            </a:r>
            <a:endParaRPr sz="1200" kern="1200">
              <a:solidFill>
                <a:prstClr val="black"/>
              </a:solidFill>
              <a:ea typeface="+mn-ea"/>
            </a:endParaRPr>
          </a:p>
        </p:txBody>
      </p:sp>
      <p:sp>
        <p:nvSpPr>
          <p:cNvPr id="29" name="object 29"/>
          <p:cNvSpPr txBox="1"/>
          <p:nvPr/>
        </p:nvSpPr>
        <p:spPr>
          <a:xfrm>
            <a:off x="7795937" y="2587231"/>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0" name="object 30"/>
          <p:cNvSpPr txBox="1"/>
          <p:nvPr/>
        </p:nvSpPr>
        <p:spPr>
          <a:xfrm>
            <a:off x="4873847" y="1461852"/>
            <a:ext cx="1738313" cy="217367"/>
          </a:xfrm>
          <a:prstGeom prst="rect">
            <a:avLst/>
          </a:prstGeom>
        </p:spPr>
        <p:txBody>
          <a:bodyPr vert="horz" wrap="square" lIns="0" tIns="9525" rIns="0" bIns="0" rtlCol="0">
            <a:spAutoFit/>
          </a:bodyPr>
          <a:lstStyle/>
          <a:p>
            <a:pPr marL="9525" defTabSz="685800">
              <a:spcBef>
                <a:spcPts val="75"/>
              </a:spcBef>
              <a:buClrTx/>
              <a:defRPr/>
            </a:pPr>
            <a:r>
              <a:rPr sz="1350" kern="1200" spc="-86" dirty="0">
                <a:solidFill>
                  <a:prstClr val="black"/>
                </a:solidFill>
                <a:ea typeface="+mn-ea"/>
              </a:rPr>
              <a:t>Target </a:t>
            </a:r>
            <a:r>
              <a:rPr sz="1350" kern="1200" spc="-68" dirty="0">
                <a:solidFill>
                  <a:prstClr val="black"/>
                </a:solidFill>
                <a:ea typeface="+mn-ea"/>
              </a:rPr>
              <a:t>sentence</a:t>
            </a:r>
            <a:r>
              <a:rPr sz="1350" kern="1200" spc="-94" dirty="0">
                <a:solidFill>
                  <a:prstClr val="black"/>
                </a:solidFill>
                <a:ea typeface="+mn-ea"/>
              </a:rPr>
              <a:t> </a:t>
            </a:r>
            <a:r>
              <a:rPr sz="1350" kern="1200" spc="-15" dirty="0">
                <a:solidFill>
                  <a:prstClr val="black"/>
                </a:solidFill>
                <a:ea typeface="+mn-ea"/>
              </a:rPr>
              <a:t>(output)</a:t>
            </a:r>
            <a:endParaRPr sz="1350" kern="1200">
              <a:solidFill>
                <a:prstClr val="black"/>
              </a:solidFill>
              <a:ea typeface="+mn-ea"/>
            </a:endParaRPr>
          </a:p>
        </p:txBody>
      </p:sp>
      <p:sp>
        <p:nvSpPr>
          <p:cNvPr id="31" name="object 31"/>
          <p:cNvSpPr/>
          <p:nvPr/>
        </p:nvSpPr>
        <p:spPr>
          <a:xfrm>
            <a:off x="4206811" y="1739602"/>
            <a:ext cx="3073718" cy="203835"/>
          </a:xfrm>
          <a:custGeom>
            <a:avLst/>
            <a:gdLst/>
            <a:ahLst/>
            <a:cxnLst/>
            <a:rect l="l" t="t" r="r" b="b"/>
            <a:pathLst>
              <a:path w="4098290" h="271780">
                <a:moveTo>
                  <a:pt x="0" y="271272"/>
                </a:moveTo>
                <a:lnTo>
                  <a:pt x="8338" y="218467"/>
                </a:lnTo>
                <a:lnTo>
                  <a:pt x="31083" y="175355"/>
                </a:lnTo>
                <a:lnTo>
                  <a:pt x="64829" y="146292"/>
                </a:lnTo>
                <a:lnTo>
                  <a:pt x="106171" y="135636"/>
                </a:lnTo>
                <a:lnTo>
                  <a:pt x="1942845" y="135636"/>
                </a:lnTo>
                <a:lnTo>
                  <a:pt x="1984188" y="124979"/>
                </a:lnTo>
                <a:lnTo>
                  <a:pt x="2017934" y="95916"/>
                </a:lnTo>
                <a:lnTo>
                  <a:pt x="2040679" y="52804"/>
                </a:lnTo>
                <a:lnTo>
                  <a:pt x="2049017" y="0"/>
                </a:lnTo>
                <a:lnTo>
                  <a:pt x="2057356" y="52804"/>
                </a:lnTo>
                <a:lnTo>
                  <a:pt x="2080101" y="95916"/>
                </a:lnTo>
                <a:lnTo>
                  <a:pt x="2113847" y="124979"/>
                </a:lnTo>
                <a:lnTo>
                  <a:pt x="2155190" y="135636"/>
                </a:lnTo>
                <a:lnTo>
                  <a:pt x="3991864" y="135636"/>
                </a:lnTo>
                <a:lnTo>
                  <a:pt x="4033206" y="146292"/>
                </a:lnTo>
                <a:lnTo>
                  <a:pt x="4066952" y="175355"/>
                </a:lnTo>
                <a:lnTo>
                  <a:pt x="4089697" y="218467"/>
                </a:lnTo>
                <a:lnTo>
                  <a:pt x="4098036" y="271272"/>
                </a:lnTo>
              </a:path>
            </a:pathLst>
          </a:custGeom>
          <a:ln w="19812">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2" name="object 32"/>
          <p:cNvSpPr/>
          <p:nvPr/>
        </p:nvSpPr>
        <p:spPr>
          <a:xfrm>
            <a:off x="7602664" y="2776302"/>
            <a:ext cx="141923" cy="584359"/>
          </a:xfrm>
          <a:custGeom>
            <a:avLst/>
            <a:gdLst/>
            <a:ahLst/>
            <a:cxnLst/>
            <a:rect l="l" t="t" r="r" b="b"/>
            <a:pathLst>
              <a:path w="189229" h="779145">
                <a:moveTo>
                  <a:pt x="0" y="0"/>
                </a:moveTo>
                <a:lnTo>
                  <a:pt x="36784" y="5816"/>
                </a:lnTo>
                <a:lnTo>
                  <a:pt x="66817" y="21669"/>
                </a:lnTo>
                <a:lnTo>
                  <a:pt x="87064" y="45166"/>
                </a:lnTo>
                <a:lnTo>
                  <a:pt x="94488" y="73914"/>
                </a:lnTo>
                <a:lnTo>
                  <a:pt x="94488" y="315468"/>
                </a:lnTo>
                <a:lnTo>
                  <a:pt x="101911" y="344215"/>
                </a:lnTo>
                <a:lnTo>
                  <a:pt x="122158" y="367712"/>
                </a:lnTo>
                <a:lnTo>
                  <a:pt x="152191" y="383565"/>
                </a:lnTo>
                <a:lnTo>
                  <a:pt x="188975" y="389382"/>
                </a:lnTo>
                <a:lnTo>
                  <a:pt x="152191" y="395198"/>
                </a:lnTo>
                <a:lnTo>
                  <a:pt x="122158" y="411051"/>
                </a:lnTo>
                <a:lnTo>
                  <a:pt x="101911" y="434548"/>
                </a:lnTo>
                <a:lnTo>
                  <a:pt x="94488" y="463296"/>
                </a:lnTo>
                <a:lnTo>
                  <a:pt x="94488" y="704850"/>
                </a:lnTo>
                <a:lnTo>
                  <a:pt x="87064" y="733597"/>
                </a:lnTo>
                <a:lnTo>
                  <a:pt x="66817" y="757094"/>
                </a:lnTo>
                <a:lnTo>
                  <a:pt x="36784" y="772947"/>
                </a:lnTo>
                <a:lnTo>
                  <a:pt x="0" y="778764"/>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3" name="object 33"/>
          <p:cNvSpPr txBox="1"/>
          <p:nvPr/>
        </p:nvSpPr>
        <p:spPr>
          <a:xfrm>
            <a:off x="1811731" y="1040523"/>
            <a:ext cx="1194911" cy="425116"/>
          </a:xfrm>
          <a:prstGeom prst="rect">
            <a:avLst/>
          </a:prstGeom>
        </p:spPr>
        <p:txBody>
          <a:bodyPr vert="horz" wrap="square" lIns="0" tIns="9525" rIns="0" bIns="0" rtlCol="0">
            <a:spAutoFit/>
          </a:bodyPr>
          <a:lstStyle/>
          <a:p>
            <a:pPr marL="51435" defTabSz="685800">
              <a:spcBef>
                <a:spcPts val="75"/>
              </a:spcBef>
              <a:buClrTx/>
              <a:defRPr/>
            </a:pPr>
            <a:r>
              <a:rPr sz="1350" kern="1200" spc="-83" dirty="0">
                <a:solidFill>
                  <a:srgbClr val="FF8600"/>
                </a:solidFill>
                <a:ea typeface="+mn-ea"/>
              </a:rPr>
              <a:t>Encoding </a:t>
            </a:r>
            <a:r>
              <a:rPr sz="1350" kern="1200" spc="-4" dirty="0">
                <a:solidFill>
                  <a:srgbClr val="FF8600"/>
                </a:solidFill>
                <a:ea typeface="+mn-ea"/>
              </a:rPr>
              <a:t>of</a:t>
            </a:r>
            <a:r>
              <a:rPr sz="1350" kern="1200" spc="-79" dirty="0">
                <a:solidFill>
                  <a:srgbClr val="FF8600"/>
                </a:solidFill>
                <a:ea typeface="+mn-ea"/>
              </a:rPr>
              <a:t> </a:t>
            </a:r>
            <a:r>
              <a:rPr sz="1350" kern="1200" spc="-15" dirty="0">
                <a:solidFill>
                  <a:srgbClr val="FF8600"/>
                </a:solidFill>
                <a:ea typeface="+mn-ea"/>
              </a:rPr>
              <a:t>the</a:t>
            </a:r>
            <a:endParaRPr sz="1350" kern="1200">
              <a:solidFill>
                <a:prstClr val="black"/>
              </a:solidFill>
              <a:ea typeface="+mn-ea"/>
            </a:endParaRPr>
          </a:p>
          <a:p>
            <a:pPr marL="9525" defTabSz="685800">
              <a:spcBef>
                <a:spcPts val="4"/>
              </a:spcBef>
              <a:buClrTx/>
              <a:defRPr/>
            </a:pPr>
            <a:r>
              <a:rPr sz="1350" kern="1200" spc="-71" dirty="0">
                <a:solidFill>
                  <a:srgbClr val="FF8600"/>
                </a:solidFill>
                <a:ea typeface="+mn-ea"/>
              </a:rPr>
              <a:t>source</a:t>
            </a:r>
            <a:r>
              <a:rPr sz="1350" kern="1200" spc="-113" dirty="0">
                <a:solidFill>
                  <a:srgbClr val="FF8600"/>
                </a:solidFill>
                <a:ea typeface="+mn-ea"/>
              </a:rPr>
              <a:t> </a:t>
            </a:r>
            <a:r>
              <a:rPr sz="1350" kern="1200" spc="-64" dirty="0">
                <a:solidFill>
                  <a:srgbClr val="FF8600"/>
                </a:solidFill>
                <a:ea typeface="+mn-ea"/>
              </a:rPr>
              <a:t>sentence.</a:t>
            </a:r>
            <a:endParaRPr sz="1350" kern="1200">
              <a:solidFill>
                <a:prstClr val="black"/>
              </a:solidFill>
              <a:ea typeface="+mn-ea"/>
            </a:endParaRPr>
          </a:p>
        </p:txBody>
      </p:sp>
      <p:sp>
        <p:nvSpPr>
          <p:cNvPr id="34" name="object 34"/>
          <p:cNvSpPr txBox="1"/>
          <p:nvPr/>
        </p:nvSpPr>
        <p:spPr>
          <a:xfrm>
            <a:off x="1548841" y="1452423"/>
            <a:ext cx="1721644" cy="840615"/>
          </a:xfrm>
          <a:prstGeom prst="rect">
            <a:avLst/>
          </a:prstGeom>
        </p:spPr>
        <p:txBody>
          <a:bodyPr vert="horz" wrap="square" lIns="0" tIns="9525" rIns="0" bIns="0" rtlCol="0">
            <a:spAutoFit/>
          </a:bodyPr>
          <a:lstStyle/>
          <a:p>
            <a:pPr marL="9049" marR="3810" algn="ctr" defTabSz="685800">
              <a:spcBef>
                <a:spcPts val="75"/>
              </a:spcBef>
              <a:buClrTx/>
              <a:defRPr/>
            </a:pPr>
            <a:r>
              <a:rPr sz="1350" kern="1200" spc="-90" dirty="0">
                <a:solidFill>
                  <a:srgbClr val="FF8600"/>
                </a:solidFill>
                <a:ea typeface="+mn-ea"/>
              </a:rPr>
              <a:t>This </a:t>
            </a:r>
            <a:r>
              <a:rPr sz="1350" kern="1200" spc="-79" dirty="0">
                <a:solidFill>
                  <a:srgbClr val="FF8600"/>
                </a:solidFill>
                <a:ea typeface="+mn-ea"/>
              </a:rPr>
              <a:t>needs </a:t>
            </a:r>
            <a:r>
              <a:rPr sz="1350" kern="1200" spc="11" dirty="0">
                <a:solidFill>
                  <a:srgbClr val="FF8600"/>
                </a:solidFill>
                <a:ea typeface="+mn-ea"/>
              </a:rPr>
              <a:t>to </a:t>
            </a:r>
            <a:r>
              <a:rPr sz="1350" kern="1200" spc="-49" dirty="0">
                <a:solidFill>
                  <a:srgbClr val="FF8600"/>
                </a:solidFill>
                <a:ea typeface="+mn-ea"/>
              </a:rPr>
              <a:t>capture</a:t>
            </a:r>
            <a:r>
              <a:rPr sz="1350" kern="1200" spc="-124" dirty="0">
                <a:solidFill>
                  <a:srgbClr val="FF8600"/>
                </a:solidFill>
                <a:ea typeface="+mn-ea"/>
              </a:rPr>
              <a:t> </a:t>
            </a:r>
            <a:r>
              <a:rPr sz="1350" i="1" kern="1200" spc="-19" dirty="0">
                <a:solidFill>
                  <a:srgbClr val="FF8600"/>
                </a:solidFill>
                <a:ea typeface="+mn-ea"/>
              </a:rPr>
              <a:t>all  </a:t>
            </a:r>
            <a:r>
              <a:rPr sz="1350" i="1" kern="1200" spc="-26" dirty="0">
                <a:solidFill>
                  <a:srgbClr val="FF8600"/>
                </a:solidFill>
                <a:ea typeface="+mn-ea"/>
              </a:rPr>
              <a:t>information </a:t>
            </a:r>
            <a:r>
              <a:rPr sz="1350" kern="1200" spc="-30" dirty="0">
                <a:solidFill>
                  <a:srgbClr val="FF8600"/>
                </a:solidFill>
                <a:ea typeface="+mn-ea"/>
              </a:rPr>
              <a:t>about </a:t>
            </a:r>
            <a:r>
              <a:rPr sz="1350" kern="1200" spc="-15" dirty="0">
                <a:solidFill>
                  <a:srgbClr val="FF8600"/>
                </a:solidFill>
                <a:ea typeface="+mn-ea"/>
              </a:rPr>
              <a:t>the  </a:t>
            </a:r>
            <a:r>
              <a:rPr sz="1350" kern="1200" spc="-71" dirty="0">
                <a:solidFill>
                  <a:srgbClr val="FF8600"/>
                </a:solidFill>
                <a:ea typeface="+mn-ea"/>
              </a:rPr>
              <a:t>source</a:t>
            </a:r>
            <a:r>
              <a:rPr sz="1350" kern="1200" spc="-79" dirty="0">
                <a:solidFill>
                  <a:srgbClr val="FF8600"/>
                </a:solidFill>
                <a:ea typeface="+mn-ea"/>
              </a:rPr>
              <a:t> </a:t>
            </a:r>
            <a:r>
              <a:rPr sz="1350" kern="1200" spc="-64" dirty="0">
                <a:solidFill>
                  <a:srgbClr val="FF8600"/>
                </a:solidFill>
                <a:ea typeface="+mn-ea"/>
              </a:rPr>
              <a:t>sentence.</a:t>
            </a:r>
            <a:endParaRPr sz="1350" kern="1200">
              <a:solidFill>
                <a:prstClr val="black"/>
              </a:solidFill>
              <a:ea typeface="+mn-ea"/>
            </a:endParaRPr>
          </a:p>
          <a:p>
            <a:pPr algn="ctr" defTabSz="685800">
              <a:buClrTx/>
              <a:defRPr/>
            </a:pPr>
            <a:r>
              <a:rPr sz="1350" kern="1200" spc="-26" dirty="0">
                <a:solidFill>
                  <a:srgbClr val="FF8600"/>
                </a:solidFill>
                <a:ea typeface="+mn-ea"/>
              </a:rPr>
              <a:t>Information</a:t>
            </a:r>
            <a:r>
              <a:rPr sz="1350" kern="1200" spc="-105" dirty="0">
                <a:solidFill>
                  <a:srgbClr val="FF8600"/>
                </a:solidFill>
                <a:ea typeface="+mn-ea"/>
              </a:rPr>
              <a:t> </a:t>
            </a:r>
            <a:r>
              <a:rPr sz="1350" kern="1200" spc="-23" dirty="0">
                <a:solidFill>
                  <a:srgbClr val="FF8600"/>
                </a:solidFill>
                <a:ea typeface="+mn-ea"/>
              </a:rPr>
              <a:t>bottleneck!</a:t>
            </a:r>
            <a:endParaRPr sz="1350" kern="1200">
              <a:solidFill>
                <a:prstClr val="black"/>
              </a:solidFill>
              <a:ea typeface="+mn-ea"/>
            </a:endParaRPr>
          </a:p>
        </p:txBody>
      </p:sp>
      <p:sp>
        <p:nvSpPr>
          <p:cNvPr id="35" name="object 35"/>
          <p:cNvSpPr/>
          <p:nvPr/>
        </p:nvSpPr>
        <p:spPr>
          <a:xfrm>
            <a:off x="2404395" y="2329961"/>
            <a:ext cx="662464" cy="300514"/>
          </a:xfrm>
          <a:custGeom>
            <a:avLst/>
            <a:gdLst/>
            <a:ahLst/>
            <a:cxnLst/>
            <a:rect l="l" t="t" r="r" b="b"/>
            <a:pathLst>
              <a:path w="883285" h="400685">
                <a:moveTo>
                  <a:pt x="770485" y="365348"/>
                </a:moveTo>
                <a:lnTo>
                  <a:pt x="755522" y="400303"/>
                </a:lnTo>
                <a:lnTo>
                  <a:pt x="883031" y="392811"/>
                </a:lnTo>
                <a:lnTo>
                  <a:pt x="866155" y="372871"/>
                </a:lnTo>
                <a:lnTo>
                  <a:pt x="788034" y="372871"/>
                </a:lnTo>
                <a:lnTo>
                  <a:pt x="770485" y="365348"/>
                </a:lnTo>
                <a:close/>
              </a:path>
              <a:path w="883285" h="400685">
                <a:moveTo>
                  <a:pt x="785486" y="330303"/>
                </a:moveTo>
                <a:lnTo>
                  <a:pt x="770485" y="365348"/>
                </a:lnTo>
                <a:lnTo>
                  <a:pt x="788034" y="372871"/>
                </a:lnTo>
                <a:lnTo>
                  <a:pt x="803020" y="337819"/>
                </a:lnTo>
                <a:lnTo>
                  <a:pt x="785486" y="330303"/>
                </a:lnTo>
                <a:close/>
              </a:path>
              <a:path w="883285" h="400685">
                <a:moveTo>
                  <a:pt x="800481" y="295275"/>
                </a:moveTo>
                <a:lnTo>
                  <a:pt x="785486" y="330303"/>
                </a:lnTo>
                <a:lnTo>
                  <a:pt x="803020" y="337819"/>
                </a:lnTo>
                <a:lnTo>
                  <a:pt x="788034" y="372871"/>
                </a:lnTo>
                <a:lnTo>
                  <a:pt x="866155" y="372871"/>
                </a:lnTo>
                <a:lnTo>
                  <a:pt x="800481" y="295275"/>
                </a:lnTo>
                <a:close/>
              </a:path>
              <a:path w="883285" h="400685">
                <a:moveTo>
                  <a:pt x="14986" y="0"/>
                </a:moveTo>
                <a:lnTo>
                  <a:pt x="0" y="35051"/>
                </a:lnTo>
                <a:lnTo>
                  <a:pt x="770485" y="365348"/>
                </a:lnTo>
                <a:lnTo>
                  <a:pt x="785486" y="330303"/>
                </a:lnTo>
                <a:lnTo>
                  <a:pt x="14986" y="0"/>
                </a:lnTo>
                <a:close/>
              </a:path>
            </a:pathLst>
          </a:custGeom>
          <a:solidFill>
            <a:srgbClr val="FF8600"/>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7" name="TextBox 36">
            <a:extLst>
              <a:ext uri="{FF2B5EF4-FFF2-40B4-BE49-F238E27FC236}">
                <a16:creationId xmlns:a16="http://schemas.microsoft.com/office/drawing/2014/main" id="{8F4E9C6E-E37B-4675-A395-2642D8783AF2}"/>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36" name="Slide Number Placeholder 3">
            <a:extLst>
              <a:ext uri="{FF2B5EF4-FFF2-40B4-BE49-F238E27FC236}">
                <a16:creationId xmlns:a16="http://schemas.microsoft.com/office/drawing/2014/main" id="{0F9F7D65-62B6-82EF-6CEB-7EFF5063CB5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46</a:t>
            </a:fld>
            <a:endParaRPr lang="en-US" sz="1600">
              <a:solidFill>
                <a:schemeClr val="bg1"/>
              </a:solidFill>
            </a:endParaRPr>
          </a:p>
        </p:txBody>
      </p:sp>
      <p:sp>
        <p:nvSpPr>
          <p:cNvPr id="38" name="Title 1">
            <a:extLst>
              <a:ext uri="{FF2B5EF4-FFF2-40B4-BE49-F238E27FC236}">
                <a16:creationId xmlns:a16="http://schemas.microsoft.com/office/drawing/2014/main" id="{13BFBEAB-4434-A387-9199-DD85BBC913C7}"/>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the bottleneck problem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977530"/>
            <a:ext cx="8229600" cy="1244571"/>
          </a:xfrm>
          <a:prstGeom prst="rect">
            <a:avLst/>
          </a:prstGeom>
        </p:spPr>
        <p:txBody>
          <a:bodyPr vert="horz" wrap="square" lIns="0" tIns="9525" rIns="0" bIns="0" rtlCol="0">
            <a:spAutoFit/>
          </a:bodyPr>
          <a:lstStyle/>
          <a:p>
            <a:pPr marL="295275" indent="-285750" defTabSz="685800">
              <a:spcBef>
                <a:spcPts val="75"/>
              </a:spcBef>
              <a:buClr>
                <a:schemeClr val="bg2"/>
              </a:buClr>
              <a:buFont typeface="Arial" panose="020B0604020202020204" pitchFamily="34" charset="0"/>
              <a:buChar char="•"/>
              <a:tabLst>
                <a:tab pos="266224" algn="l"/>
                <a:tab pos="266700" algn="l"/>
              </a:tabLst>
              <a:defRPr/>
            </a:pPr>
            <a:r>
              <a:rPr lang="en-US" sz="1800" kern="1200" dirty="0">
                <a:solidFill>
                  <a:schemeClr val="bg2"/>
                </a:solidFill>
                <a:latin typeface="Trebuchet MS"/>
                <a:ea typeface="+mn-ea"/>
                <a:cs typeface="Trebuchet MS"/>
              </a:rPr>
              <a:t>Attention</a:t>
            </a:r>
            <a:r>
              <a:rPr lang="en-US" sz="1800" b="1" kern="1200" dirty="0">
                <a:solidFill>
                  <a:srgbClr val="BA56BD"/>
                </a:solidFill>
                <a:latin typeface="Trebuchet MS"/>
                <a:ea typeface="+mn-ea"/>
                <a:cs typeface="Trebuchet MS"/>
              </a:rPr>
              <a:t> </a:t>
            </a:r>
            <a:r>
              <a:rPr sz="1800" kern="1200" dirty="0">
                <a:solidFill>
                  <a:prstClr val="black"/>
                </a:solidFill>
                <a:ea typeface="+mn-ea"/>
              </a:rPr>
              <a:t>provides a solution to the bottleneck problem.</a:t>
            </a:r>
          </a:p>
          <a:p>
            <a:pPr defTabSz="685800">
              <a:spcBef>
                <a:spcPts val="4"/>
              </a:spcBef>
              <a:buClr>
                <a:srgbClr val="CC0000"/>
              </a:buClr>
              <a:buFont typeface="Times New Roman"/>
              <a:buChar char="•"/>
              <a:defRPr/>
            </a:pPr>
            <a:endParaRPr sz="2625" kern="1200" dirty="0">
              <a:solidFill>
                <a:prstClr val="black"/>
              </a:solidFill>
              <a:ea typeface="+mn-ea"/>
            </a:endParaRPr>
          </a:p>
          <a:p>
            <a:pPr marL="266700" marR="3810" indent="-257175" defTabSz="685800">
              <a:spcBef>
                <a:spcPts val="4"/>
              </a:spcBef>
              <a:buClr>
                <a:schemeClr val="bg2"/>
              </a:buClr>
              <a:buFont typeface="Times New Roman"/>
              <a:buChar char="•"/>
              <a:tabLst>
                <a:tab pos="266224" algn="l"/>
                <a:tab pos="266700" algn="l"/>
              </a:tabLst>
              <a:defRPr/>
            </a:pPr>
            <a:r>
              <a:rPr sz="1800" kern="1200" dirty="0">
                <a:solidFill>
                  <a:schemeClr val="bg2"/>
                </a:solidFill>
                <a:uFill>
                  <a:solidFill>
                    <a:srgbClr val="000000"/>
                  </a:solidFill>
                </a:uFill>
                <a:ea typeface="+mn-ea"/>
              </a:rPr>
              <a:t>Core idea</a:t>
            </a:r>
            <a:r>
              <a:rPr sz="1800" kern="1200" dirty="0">
                <a:solidFill>
                  <a:prstClr val="black"/>
                </a:solidFill>
                <a:ea typeface="+mn-ea"/>
              </a:rPr>
              <a:t>: on each step of the decoder, use </a:t>
            </a:r>
            <a:r>
              <a:rPr sz="1800" i="1" kern="1200" dirty="0">
                <a:solidFill>
                  <a:srgbClr val="00B050"/>
                </a:solidFill>
                <a:ea typeface="+mn-ea"/>
              </a:rPr>
              <a:t>direct connection to  the encoder </a:t>
            </a:r>
            <a:r>
              <a:rPr sz="1800" kern="1200" dirty="0">
                <a:solidFill>
                  <a:prstClr val="black"/>
                </a:solidFill>
                <a:ea typeface="+mn-ea"/>
              </a:rPr>
              <a:t>to </a:t>
            </a:r>
            <a:r>
              <a:rPr sz="1800" i="1" kern="1200" dirty="0">
                <a:solidFill>
                  <a:srgbClr val="00B050"/>
                </a:solidFill>
                <a:ea typeface="+mn-ea"/>
              </a:rPr>
              <a:t>focus on a particular part </a:t>
            </a:r>
            <a:r>
              <a:rPr sz="1800" kern="1200" dirty="0">
                <a:solidFill>
                  <a:prstClr val="black"/>
                </a:solidFill>
                <a:ea typeface="+mn-ea"/>
              </a:rPr>
              <a:t>of the source sequence</a:t>
            </a:r>
          </a:p>
        </p:txBody>
      </p:sp>
      <p:sp>
        <p:nvSpPr>
          <p:cNvPr id="4" name="object 4"/>
          <p:cNvSpPr txBox="1"/>
          <p:nvPr/>
        </p:nvSpPr>
        <p:spPr>
          <a:xfrm>
            <a:off x="457200" y="3885990"/>
            <a:ext cx="8229599" cy="563616"/>
          </a:xfrm>
          <a:prstGeom prst="rect">
            <a:avLst/>
          </a:prstGeom>
        </p:spPr>
        <p:txBody>
          <a:bodyPr vert="horz" wrap="square" lIns="0" tIns="9525" rIns="0" bIns="0" rtlCol="0">
            <a:spAutoFit/>
          </a:bodyPr>
          <a:lstStyle/>
          <a:p>
            <a:pPr marL="266700" marR="3810" indent="-257175" defTabSz="685800">
              <a:spcBef>
                <a:spcPts val="75"/>
              </a:spcBef>
              <a:buClr>
                <a:schemeClr val="bg2"/>
              </a:buClr>
              <a:buFont typeface="Times New Roman"/>
              <a:buChar char="•"/>
              <a:tabLst>
                <a:tab pos="266224" algn="l"/>
                <a:tab pos="266700" algn="l"/>
              </a:tabLst>
              <a:defRPr/>
            </a:pPr>
            <a:r>
              <a:rPr sz="1800" kern="1200" dirty="0">
                <a:solidFill>
                  <a:prstClr val="black"/>
                </a:solidFill>
                <a:ea typeface="+mn-ea"/>
              </a:rPr>
              <a:t>First we will show via diagram (no equations), then we will show with equations</a:t>
            </a:r>
          </a:p>
        </p:txBody>
      </p:sp>
      <p:sp>
        <p:nvSpPr>
          <p:cNvPr id="5" name="object 5"/>
          <p:cNvSpPr/>
          <p:nvPr/>
        </p:nvSpPr>
        <p:spPr>
          <a:xfrm>
            <a:off x="3773168" y="2581880"/>
            <a:ext cx="1454839" cy="1127991"/>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7497C03F-C35C-42E3-8F87-3301DE7132E8}"/>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6" name="Slide Number Placeholder 3">
            <a:extLst>
              <a:ext uri="{FF2B5EF4-FFF2-40B4-BE49-F238E27FC236}">
                <a16:creationId xmlns:a16="http://schemas.microsoft.com/office/drawing/2014/main" id="{36E68F9D-21B8-6D5F-5493-2B31730283E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47</a:t>
            </a:fld>
            <a:endParaRPr lang="en-US" sz="1600">
              <a:solidFill>
                <a:schemeClr val="bg1"/>
              </a:solidFill>
            </a:endParaRPr>
          </a:p>
        </p:txBody>
      </p:sp>
      <p:sp>
        <p:nvSpPr>
          <p:cNvPr id="8" name="Title 1">
            <a:extLst>
              <a:ext uri="{FF2B5EF4-FFF2-40B4-BE49-F238E27FC236}">
                <a16:creationId xmlns:a16="http://schemas.microsoft.com/office/drawing/2014/main" id="{FDC7932A-6A70-EDC8-3FB6-81F5E425FE86}"/>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Attention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511426"/>
            <a:ext cx="2553653" cy="2758440"/>
            <a:chOff x="982980" y="2015235"/>
            <a:chExt cx="3404870" cy="3677920"/>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5"/>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4283963"/>
              <a:ext cx="2796539" cy="1402842"/>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627881"/>
              <a:ext cx="111760" cy="675005"/>
            </a:xfrm>
            <a:custGeom>
              <a:avLst/>
              <a:gdLst/>
              <a:ahLst/>
              <a:cxnLst/>
              <a:rect l="l" t="t" r="r" b="b"/>
              <a:pathLst>
                <a:path w="111759" h="675004">
                  <a:moveTo>
                    <a:pt x="56337" y="39259"/>
                  </a:moveTo>
                  <a:lnTo>
                    <a:pt x="46267" y="56136"/>
                  </a:lnTo>
                  <a:lnTo>
                    <a:pt x="39839" y="674751"/>
                  </a:lnTo>
                  <a:lnTo>
                    <a:pt x="59651" y="675005"/>
                  </a:lnTo>
                  <a:lnTo>
                    <a:pt x="66078" y="56372"/>
                  </a:lnTo>
                  <a:lnTo>
                    <a:pt x="56337" y="39259"/>
                  </a:lnTo>
                  <a:close/>
                </a:path>
                <a:path w="111759" h="675004">
                  <a:moveTo>
                    <a:pt x="67906" y="19558"/>
                  </a:moveTo>
                  <a:lnTo>
                    <a:pt x="46647" y="19558"/>
                  </a:lnTo>
                  <a:lnTo>
                    <a:pt x="66459" y="19685"/>
                  </a:lnTo>
                  <a:lnTo>
                    <a:pt x="66078" y="56372"/>
                  </a:lnTo>
                  <a:lnTo>
                    <a:pt x="91605" y="101219"/>
                  </a:lnTo>
                  <a:lnTo>
                    <a:pt x="94310" y="105918"/>
                  </a:lnTo>
                  <a:lnTo>
                    <a:pt x="100355" y="107569"/>
                  </a:lnTo>
                  <a:lnTo>
                    <a:pt x="105117" y="104902"/>
                  </a:lnTo>
                  <a:lnTo>
                    <a:pt x="109867" y="102108"/>
                  </a:lnTo>
                  <a:lnTo>
                    <a:pt x="111531" y="96139"/>
                  </a:lnTo>
                  <a:lnTo>
                    <a:pt x="108813" y="91313"/>
                  </a:lnTo>
                  <a:lnTo>
                    <a:pt x="67906" y="19558"/>
                  </a:lnTo>
                  <a:close/>
                </a:path>
                <a:path w="111759" h="675004">
                  <a:moveTo>
                    <a:pt x="56756" y="0"/>
                  </a:moveTo>
                  <a:lnTo>
                    <a:pt x="0" y="94996"/>
                  </a:lnTo>
                  <a:lnTo>
                    <a:pt x="1536" y="101092"/>
                  </a:lnTo>
                  <a:lnTo>
                    <a:pt x="10934" y="106680"/>
                  </a:lnTo>
                  <a:lnTo>
                    <a:pt x="17018" y="105156"/>
                  </a:lnTo>
                  <a:lnTo>
                    <a:pt x="46267" y="56136"/>
                  </a:lnTo>
                  <a:lnTo>
                    <a:pt x="46647" y="19558"/>
                  </a:lnTo>
                  <a:lnTo>
                    <a:pt x="67906" y="19558"/>
                  </a:lnTo>
                  <a:lnTo>
                    <a:pt x="56756" y="0"/>
                  </a:lnTo>
                  <a:close/>
                </a:path>
                <a:path w="111759" h="675004">
                  <a:moveTo>
                    <a:pt x="66408" y="24511"/>
                  </a:moveTo>
                  <a:lnTo>
                    <a:pt x="47942" y="24511"/>
                  </a:lnTo>
                  <a:lnTo>
                    <a:pt x="65062" y="24638"/>
                  </a:lnTo>
                  <a:lnTo>
                    <a:pt x="56337" y="39259"/>
                  </a:lnTo>
                  <a:lnTo>
                    <a:pt x="66078" y="56372"/>
                  </a:lnTo>
                  <a:lnTo>
                    <a:pt x="66408" y="24511"/>
                  </a:lnTo>
                  <a:close/>
                </a:path>
                <a:path w="111759" h="675004">
                  <a:moveTo>
                    <a:pt x="46647" y="19558"/>
                  </a:moveTo>
                  <a:lnTo>
                    <a:pt x="46267" y="56136"/>
                  </a:lnTo>
                  <a:lnTo>
                    <a:pt x="56337" y="39259"/>
                  </a:lnTo>
                  <a:lnTo>
                    <a:pt x="47942" y="24511"/>
                  </a:lnTo>
                  <a:lnTo>
                    <a:pt x="66408" y="24511"/>
                  </a:lnTo>
                  <a:lnTo>
                    <a:pt x="66459" y="19685"/>
                  </a:lnTo>
                  <a:lnTo>
                    <a:pt x="46647" y="19558"/>
                  </a:lnTo>
                  <a:close/>
                </a:path>
                <a:path w="111759" h="675004">
                  <a:moveTo>
                    <a:pt x="47942" y="24511"/>
                  </a:moveTo>
                  <a:lnTo>
                    <a:pt x="56337" y="39259"/>
                  </a:lnTo>
                  <a:lnTo>
                    <a:pt x="65062" y="24638"/>
                  </a:lnTo>
                  <a:lnTo>
                    <a:pt x="47942" y="2451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59"/>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1133094" y="2015235"/>
              <a:ext cx="1242060" cy="1506220"/>
            </a:xfrm>
            <a:custGeom>
              <a:avLst/>
              <a:gdLst/>
              <a:ahLst/>
              <a:cxnLst/>
              <a:rect l="l" t="t" r="r" b="b"/>
              <a:pathLst>
                <a:path w="1242060" h="1506220">
                  <a:moveTo>
                    <a:pt x="18999" y="1423162"/>
                  </a:moveTo>
                  <a:lnTo>
                    <a:pt x="0" y="1506219"/>
                  </a:lnTo>
                  <a:lnTo>
                    <a:pt x="77838" y="1471549"/>
                  </a:lnTo>
                  <a:lnTo>
                    <a:pt x="67954" y="1463421"/>
                  </a:lnTo>
                  <a:lnTo>
                    <a:pt x="47993" y="1463421"/>
                  </a:lnTo>
                  <a:lnTo>
                    <a:pt x="32702" y="1450848"/>
                  </a:lnTo>
                  <a:lnTo>
                    <a:pt x="40759" y="1441056"/>
                  </a:lnTo>
                  <a:lnTo>
                    <a:pt x="18999" y="1423162"/>
                  </a:lnTo>
                  <a:close/>
                </a:path>
                <a:path w="1242060" h="1506220">
                  <a:moveTo>
                    <a:pt x="40759" y="1441056"/>
                  </a:moveTo>
                  <a:lnTo>
                    <a:pt x="32702" y="1450848"/>
                  </a:lnTo>
                  <a:lnTo>
                    <a:pt x="47993" y="1463421"/>
                  </a:lnTo>
                  <a:lnTo>
                    <a:pt x="56050" y="1453631"/>
                  </a:lnTo>
                  <a:lnTo>
                    <a:pt x="40759" y="1441056"/>
                  </a:lnTo>
                  <a:close/>
                </a:path>
                <a:path w="1242060" h="1506220">
                  <a:moveTo>
                    <a:pt x="56050" y="1453631"/>
                  </a:moveTo>
                  <a:lnTo>
                    <a:pt x="47993" y="1463421"/>
                  </a:lnTo>
                  <a:lnTo>
                    <a:pt x="67954" y="1463421"/>
                  </a:lnTo>
                  <a:lnTo>
                    <a:pt x="56050" y="1453631"/>
                  </a:lnTo>
                  <a:close/>
                </a:path>
                <a:path w="1242060" h="1506220">
                  <a:moveTo>
                    <a:pt x="1226566" y="0"/>
                  </a:moveTo>
                  <a:lnTo>
                    <a:pt x="40759" y="1441056"/>
                  </a:lnTo>
                  <a:lnTo>
                    <a:pt x="56050" y="1453631"/>
                  </a:lnTo>
                  <a:lnTo>
                    <a:pt x="1241933" y="12700"/>
                  </a:lnTo>
                  <a:lnTo>
                    <a:pt x="1226566"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5" name="object 15"/>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16" name="object 16"/>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19" name="object 19"/>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0" name="object 20"/>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1" name="object 21"/>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2" name="object 22"/>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23" name="object 23"/>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25" name="object 25"/>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txBox="1"/>
          <p:nvPr/>
        </p:nvSpPr>
        <p:spPr>
          <a:xfrm>
            <a:off x="2495455" y="1252538"/>
            <a:ext cx="843915" cy="217367"/>
          </a:xfrm>
          <a:prstGeom prst="rect">
            <a:avLst/>
          </a:prstGeom>
        </p:spPr>
        <p:txBody>
          <a:bodyPr vert="horz" wrap="square" lIns="0" tIns="9525" rIns="0" bIns="0" rtlCol="0">
            <a:spAutoFit/>
          </a:bodyPr>
          <a:lstStyle/>
          <a:p>
            <a:pPr marL="9525" defTabSz="685800">
              <a:spcBef>
                <a:spcPts val="75"/>
              </a:spcBef>
              <a:buClrTx/>
              <a:defRPr/>
            </a:pPr>
            <a:r>
              <a:rPr sz="1350" kern="1200" spc="-4" dirty="0">
                <a:solidFill>
                  <a:srgbClr val="BA56BD"/>
                </a:solidFill>
                <a:ea typeface="+mn-ea"/>
              </a:rPr>
              <a:t>dot</a:t>
            </a:r>
            <a:r>
              <a:rPr sz="1350" kern="1200" spc="-105" dirty="0">
                <a:solidFill>
                  <a:srgbClr val="BA56BD"/>
                </a:solidFill>
                <a:ea typeface="+mn-ea"/>
              </a:rPr>
              <a:t> </a:t>
            </a:r>
            <a:r>
              <a:rPr sz="1350" kern="1200" spc="-34" dirty="0">
                <a:solidFill>
                  <a:srgbClr val="BA56BD"/>
                </a:solidFill>
                <a:ea typeface="+mn-ea"/>
              </a:rPr>
              <a:t>product</a:t>
            </a:r>
            <a:endParaRPr sz="1350" kern="1200">
              <a:solidFill>
                <a:prstClr val="black"/>
              </a:solidFill>
              <a:ea typeface="+mn-ea"/>
            </a:endParaRPr>
          </a:p>
        </p:txBody>
      </p:sp>
      <p:sp>
        <p:nvSpPr>
          <p:cNvPr id="27" name="object 27"/>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29" name="TextBox 28">
            <a:extLst>
              <a:ext uri="{FF2B5EF4-FFF2-40B4-BE49-F238E27FC236}">
                <a16:creationId xmlns:a16="http://schemas.microsoft.com/office/drawing/2014/main" id="{A34A9163-1AE8-44FD-A9D5-704E3B5BC6B2}"/>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28" name="Slide Number Placeholder 3">
            <a:extLst>
              <a:ext uri="{FF2B5EF4-FFF2-40B4-BE49-F238E27FC236}">
                <a16:creationId xmlns:a16="http://schemas.microsoft.com/office/drawing/2014/main" id="{21CDE1CD-7129-9D1D-AC5C-106BB050FE2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48</a:t>
            </a:fld>
            <a:endParaRPr lang="en-US" sz="1600">
              <a:solidFill>
                <a:schemeClr val="bg1"/>
              </a:solidFill>
            </a:endParaRPr>
          </a:p>
        </p:txBody>
      </p:sp>
      <p:sp>
        <p:nvSpPr>
          <p:cNvPr id="30" name="Title 1">
            <a:extLst>
              <a:ext uri="{FF2B5EF4-FFF2-40B4-BE49-F238E27FC236}">
                <a16:creationId xmlns:a16="http://schemas.microsoft.com/office/drawing/2014/main" id="{D363B85D-B476-5F3D-1602-F8C50F4E311A}"/>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513333"/>
            <a:ext cx="2553653" cy="2756534"/>
            <a:chOff x="982980" y="2017776"/>
            <a:chExt cx="3404870" cy="3675379"/>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8"/>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6"/>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4"/>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3511296"/>
              <a:ext cx="2796539" cy="2175510"/>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584333"/>
              <a:ext cx="3170555" cy="720090"/>
            </a:xfrm>
            <a:custGeom>
              <a:avLst/>
              <a:gdLst/>
              <a:ahLst/>
              <a:cxnLst/>
              <a:rect l="l" t="t" r="r" b="b"/>
              <a:pathLst>
                <a:path w="3170554" h="720089">
                  <a:moveTo>
                    <a:pt x="111531" y="139687"/>
                  </a:moveTo>
                  <a:lnTo>
                    <a:pt x="108813" y="134861"/>
                  </a:lnTo>
                  <a:lnTo>
                    <a:pt x="67894" y="63106"/>
                  </a:lnTo>
                  <a:lnTo>
                    <a:pt x="56756" y="43548"/>
                  </a:lnTo>
                  <a:lnTo>
                    <a:pt x="0" y="138544"/>
                  </a:lnTo>
                  <a:lnTo>
                    <a:pt x="1536" y="144640"/>
                  </a:lnTo>
                  <a:lnTo>
                    <a:pt x="10934" y="150228"/>
                  </a:lnTo>
                  <a:lnTo>
                    <a:pt x="17018" y="148704"/>
                  </a:lnTo>
                  <a:lnTo>
                    <a:pt x="46266" y="99695"/>
                  </a:lnTo>
                  <a:lnTo>
                    <a:pt x="39839" y="718299"/>
                  </a:lnTo>
                  <a:lnTo>
                    <a:pt x="59651" y="718553"/>
                  </a:lnTo>
                  <a:lnTo>
                    <a:pt x="66065" y="99923"/>
                  </a:lnTo>
                  <a:lnTo>
                    <a:pt x="91605" y="144767"/>
                  </a:lnTo>
                  <a:lnTo>
                    <a:pt x="94310" y="149466"/>
                  </a:lnTo>
                  <a:lnTo>
                    <a:pt x="100355" y="151117"/>
                  </a:lnTo>
                  <a:lnTo>
                    <a:pt x="105117" y="148450"/>
                  </a:lnTo>
                  <a:lnTo>
                    <a:pt x="109867" y="145656"/>
                  </a:lnTo>
                  <a:lnTo>
                    <a:pt x="111531" y="139687"/>
                  </a:lnTo>
                  <a:close/>
                </a:path>
                <a:path w="3170554" h="720089">
                  <a:moveTo>
                    <a:pt x="3170136" y="700392"/>
                  </a:moveTo>
                  <a:lnTo>
                    <a:pt x="757364" y="33782"/>
                  </a:lnTo>
                  <a:lnTo>
                    <a:pt x="794245" y="23990"/>
                  </a:lnTo>
                  <a:lnTo>
                    <a:pt x="812507" y="19164"/>
                  </a:lnTo>
                  <a:lnTo>
                    <a:pt x="815682" y="13703"/>
                  </a:lnTo>
                  <a:lnTo>
                    <a:pt x="814285" y="8496"/>
                  </a:lnTo>
                  <a:lnTo>
                    <a:pt x="812888" y="3175"/>
                  </a:lnTo>
                  <a:lnTo>
                    <a:pt x="807427" y="0"/>
                  </a:lnTo>
                  <a:lnTo>
                    <a:pt x="700493" y="28308"/>
                  </a:lnTo>
                  <a:lnTo>
                    <a:pt x="774014" y="103746"/>
                  </a:lnTo>
                  <a:lnTo>
                    <a:pt x="777709" y="107556"/>
                  </a:lnTo>
                  <a:lnTo>
                    <a:pt x="784059" y="107556"/>
                  </a:lnTo>
                  <a:lnTo>
                    <a:pt x="787869" y="103746"/>
                  </a:lnTo>
                  <a:lnTo>
                    <a:pt x="791806" y="99936"/>
                  </a:lnTo>
                  <a:lnTo>
                    <a:pt x="791933" y="93713"/>
                  </a:lnTo>
                  <a:lnTo>
                    <a:pt x="752030" y="52793"/>
                  </a:lnTo>
                  <a:lnTo>
                    <a:pt x="3164802" y="719569"/>
                  </a:lnTo>
                  <a:lnTo>
                    <a:pt x="3170136" y="700392"/>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6"/>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60"/>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1732534" y="2017776"/>
              <a:ext cx="645160" cy="1503680"/>
            </a:xfrm>
            <a:custGeom>
              <a:avLst/>
              <a:gdLst/>
              <a:ahLst/>
              <a:cxnLst/>
              <a:rect l="l" t="t" r="r" b="b"/>
              <a:pathLst>
                <a:path w="645160" h="1503679">
                  <a:moveTo>
                    <a:pt x="0" y="1418716"/>
                  </a:moveTo>
                  <a:lnTo>
                    <a:pt x="5588" y="1503679"/>
                  </a:lnTo>
                  <a:lnTo>
                    <a:pt x="69343" y="1448943"/>
                  </a:lnTo>
                  <a:lnTo>
                    <a:pt x="39370" y="1448943"/>
                  </a:lnTo>
                  <a:lnTo>
                    <a:pt x="21082" y="1441323"/>
                  </a:lnTo>
                  <a:lnTo>
                    <a:pt x="25995" y="1429622"/>
                  </a:lnTo>
                  <a:lnTo>
                    <a:pt x="0" y="1418716"/>
                  </a:lnTo>
                  <a:close/>
                </a:path>
                <a:path w="645160" h="1503679">
                  <a:moveTo>
                    <a:pt x="25995" y="1429622"/>
                  </a:moveTo>
                  <a:lnTo>
                    <a:pt x="21082" y="1441323"/>
                  </a:lnTo>
                  <a:lnTo>
                    <a:pt x="39370" y="1448943"/>
                  </a:lnTo>
                  <a:lnTo>
                    <a:pt x="44264" y="1437287"/>
                  </a:lnTo>
                  <a:lnTo>
                    <a:pt x="25995" y="1429622"/>
                  </a:lnTo>
                  <a:close/>
                </a:path>
                <a:path w="645160" h="1503679">
                  <a:moveTo>
                    <a:pt x="44264" y="1437287"/>
                  </a:moveTo>
                  <a:lnTo>
                    <a:pt x="39370" y="1448943"/>
                  </a:lnTo>
                  <a:lnTo>
                    <a:pt x="69343" y="1448943"/>
                  </a:lnTo>
                  <a:lnTo>
                    <a:pt x="70231" y="1448181"/>
                  </a:lnTo>
                  <a:lnTo>
                    <a:pt x="44264" y="1437287"/>
                  </a:lnTo>
                  <a:close/>
                </a:path>
                <a:path w="645160" h="1503679">
                  <a:moveTo>
                    <a:pt x="626364" y="0"/>
                  </a:moveTo>
                  <a:lnTo>
                    <a:pt x="25995" y="1429622"/>
                  </a:lnTo>
                  <a:lnTo>
                    <a:pt x="44264" y="1437287"/>
                  </a:lnTo>
                  <a:lnTo>
                    <a:pt x="644652" y="7620"/>
                  </a:lnTo>
                  <a:lnTo>
                    <a:pt x="626364"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5" name="object 15"/>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16" name="object 16"/>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19" name="object 19"/>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0" name="object 20"/>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1" name="object 21"/>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2" name="object 22"/>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23" name="object 23"/>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25" name="object 25"/>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txBox="1"/>
          <p:nvPr/>
        </p:nvSpPr>
        <p:spPr>
          <a:xfrm>
            <a:off x="2495455" y="1252538"/>
            <a:ext cx="843915" cy="217367"/>
          </a:xfrm>
          <a:prstGeom prst="rect">
            <a:avLst/>
          </a:prstGeom>
        </p:spPr>
        <p:txBody>
          <a:bodyPr vert="horz" wrap="square" lIns="0" tIns="9525" rIns="0" bIns="0" rtlCol="0">
            <a:spAutoFit/>
          </a:bodyPr>
          <a:lstStyle/>
          <a:p>
            <a:pPr marL="9525" defTabSz="685800">
              <a:spcBef>
                <a:spcPts val="75"/>
              </a:spcBef>
              <a:buClrTx/>
              <a:defRPr/>
            </a:pPr>
            <a:r>
              <a:rPr sz="1350" kern="1200" spc="-4" dirty="0">
                <a:solidFill>
                  <a:srgbClr val="BA56BD"/>
                </a:solidFill>
                <a:ea typeface="+mn-ea"/>
              </a:rPr>
              <a:t>dot</a:t>
            </a:r>
            <a:r>
              <a:rPr sz="1350" kern="1200" spc="-105" dirty="0">
                <a:solidFill>
                  <a:srgbClr val="BA56BD"/>
                </a:solidFill>
                <a:ea typeface="+mn-ea"/>
              </a:rPr>
              <a:t> </a:t>
            </a:r>
            <a:r>
              <a:rPr sz="1350" kern="1200" spc="-34" dirty="0">
                <a:solidFill>
                  <a:srgbClr val="BA56BD"/>
                </a:solidFill>
                <a:ea typeface="+mn-ea"/>
              </a:rPr>
              <a:t>product</a:t>
            </a:r>
            <a:endParaRPr sz="1350" kern="1200">
              <a:solidFill>
                <a:prstClr val="black"/>
              </a:solidFill>
              <a:ea typeface="+mn-ea"/>
            </a:endParaRPr>
          </a:p>
        </p:txBody>
      </p:sp>
      <p:sp>
        <p:nvSpPr>
          <p:cNvPr id="27" name="object 27"/>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29" name="TextBox 28">
            <a:extLst>
              <a:ext uri="{FF2B5EF4-FFF2-40B4-BE49-F238E27FC236}">
                <a16:creationId xmlns:a16="http://schemas.microsoft.com/office/drawing/2014/main" id="{E51802AA-1C10-4D2E-949C-2BB11F9D46DF}"/>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28" name="Slide Number Placeholder 3">
            <a:extLst>
              <a:ext uri="{FF2B5EF4-FFF2-40B4-BE49-F238E27FC236}">
                <a16:creationId xmlns:a16="http://schemas.microsoft.com/office/drawing/2014/main" id="{EC166601-B035-C73A-5DBA-6E52D33E2CF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49</a:t>
            </a:fld>
            <a:endParaRPr lang="en-US" sz="1600">
              <a:solidFill>
                <a:schemeClr val="bg1"/>
              </a:solidFill>
            </a:endParaRPr>
          </a:p>
        </p:txBody>
      </p:sp>
      <p:sp>
        <p:nvSpPr>
          <p:cNvPr id="32" name="Title 1">
            <a:extLst>
              <a:ext uri="{FF2B5EF4-FFF2-40B4-BE49-F238E27FC236}">
                <a16:creationId xmlns:a16="http://schemas.microsoft.com/office/drawing/2014/main" id="{013105B3-9C9E-47D5-85AD-E0D6A9A2729E}"/>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36085" y="1051583"/>
            <a:ext cx="2047598" cy="3834334"/>
            <a:chOff x="-72050" y="-180527"/>
            <a:chExt cx="3059292" cy="6184390"/>
          </a:xfrm>
        </p:grpSpPr>
        <p:grpSp>
          <p:nvGrpSpPr>
            <p:cNvPr id="5" name="Group 17"/>
            <p:cNvGrpSpPr/>
            <p:nvPr/>
          </p:nvGrpSpPr>
          <p:grpSpPr>
            <a:xfrm>
              <a:off x="4150" y="368341"/>
              <a:ext cx="2717246" cy="2587522"/>
              <a:chOff x="74700" y="940811"/>
              <a:chExt cx="2717246" cy="2587522"/>
            </a:xfrm>
          </p:grpSpPr>
          <p:pic>
            <p:nvPicPr>
              <p:cNvPr id="10" name="Picture 4"/>
              <p:cNvPicPr>
                <a:picLocks noChangeAspect="1"/>
              </p:cNvPicPr>
              <p:nvPr/>
            </p:nvPicPr>
            <p:blipFill>
              <a:blip r:embed="rId3"/>
              <a:stretch>
                <a:fillRect/>
              </a:stretch>
            </p:blipFill>
            <p:spPr>
              <a:xfrm>
                <a:off x="487089" y="940811"/>
                <a:ext cx="1522476" cy="2286000"/>
              </a:xfrm>
              <a:prstGeom prst="rect">
                <a:avLst/>
              </a:prstGeom>
            </p:spPr>
          </p:pic>
          <p:sp>
            <p:nvSpPr>
              <p:cNvPr id="11" name="Rectangle 10"/>
              <p:cNvSpPr/>
              <p:nvPr/>
            </p:nvSpPr>
            <p:spPr>
              <a:xfrm>
                <a:off x="74700" y="3172103"/>
                <a:ext cx="2717246" cy="356230"/>
              </a:xfrm>
              <a:prstGeom prst="rect">
                <a:avLst/>
              </a:prstGeom>
            </p:spPr>
            <p:txBody>
              <a:bodyPr wrap="none">
                <a:spAutoFit/>
              </a:bodyPr>
              <a:lstStyle/>
              <a:p>
                <a:pPr defTabSz="685800">
                  <a:buClrTx/>
                  <a:defRPr/>
                </a:pPr>
                <a:r>
                  <a:rPr lang="en-US" sz="975" dirty="0">
                    <a:solidFill>
                      <a:sysClr val="windowText" lastClr="000000"/>
                    </a:solidFill>
                    <a:latin typeface="Helvetica Neue Light"/>
                  </a:rPr>
                  <a:t>Here we see one potted plant. </a:t>
                </a:r>
              </a:p>
            </p:txBody>
          </p:sp>
        </p:grpSp>
        <p:sp>
          <p:nvSpPr>
            <p:cNvPr id="6" name="TextBox 5"/>
            <p:cNvSpPr txBox="1"/>
            <p:nvPr/>
          </p:nvSpPr>
          <p:spPr>
            <a:xfrm>
              <a:off x="-72050" y="-180527"/>
              <a:ext cx="2413288" cy="441046"/>
            </a:xfrm>
            <a:prstGeom prst="rect">
              <a:avLst/>
            </a:prstGeom>
            <a:noFill/>
          </p:spPr>
          <p:txBody>
            <a:bodyPr wrap="none" rtlCol="0">
              <a:spAutoFit/>
            </a:bodyPr>
            <a:lstStyle/>
            <a:p>
              <a:pPr defTabSz="685800">
                <a:buClrTx/>
                <a:defRPr/>
              </a:pPr>
              <a:r>
                <a:rPr lang="en-US" sz="1350" b="1" dirty="0">
                  <a:solidFill>
                    <a:sysClr val="windowText" lastClr="000000"/>
                  </a:solidFill>
                  <a:latin typeface="Helvetica Neue Light"/>
                </a:rPr>
                <a:t>Missed detections:</a:t>
              </a:r>
            </a:p>
          </p:txBody>
        </p:sp>
        <p:grpSp>
          <p:nvGrpSpPr>
            <p:cNvPr id="7" name="Group 18"/>
            <p:cNvGrpSpPr/>
            <p:nvPr/>
          </p:nvGrpSpPr>
          <p:grpSpPr>
            <a:xfrm>
              <a:off x="4150" y="3456310"/>
              <a:ext cx="2983092" cy="2547553"/>
              <a:chOff x="74700" y="3502727"/>
              <a:chExt cx="2983092" cy="2547553"/>
            </a:xfrm>
          </p:grpSpPr>
          <p:pic>
            <p:nvPicPr>
              <p:cNvPr id="8" name="Picture 7"/>
              <p:cNvPicPr>
                <a:picLocks noChangeAspect="1"/>
              </p:cNvPicPr>
              <p:nvPr/>
            </p:nvPicPr>
            <p:blipFill>
              <a:blip r:embed="rId4"/>
              <a:stretch>
                <a:fillRect/>
              </a:stretch>
            </p:blipFill>
            <p:spPr>
              <a:xfrm>
                <a:off x="74700" y="3502727"/>
                <a:ext cx="2983092" cy="2237319"/>
              </a:xfrm>
              <a:prstGeom prst="rect">
                <a:avLst/>
              </a:prstGeom>
            </p:spPr>
          </p:pic>
          <p:sp>
            <p:nvSpPr>
              <p:cNvPr id="9" name="Rectangle 8"/>
              <p:cNvSpPr/>
              <p:nvPr/>
            </p:nvSpPr>
            <p:spPr>
              <a:xfrm>
                <a:off x="475769" y="5694050"/>
                <a:ext cx="2516964" cy="356230"/>
              </a:xfrm>
              <a:prstGeom prst="rect">
                <a:avLst/>
              </a:prstGeom>
            </p:spPr>
            <p:txBody>
              <a:bodyPr wrap="none">
                <a:spAutoFit/>
              </a:bodyPr>
              <a:lstStyle/>
              <a:p>
                <a:pPr defTabSz="685800">
                  <a:buClrTx/>
                  <a:defRPr/>
                </a:pPr>
                <a:r>
                  <a:rPr lang="en-US" sz="975" dirty="0">
                    <a:solidFill>
                      <a:sysClr val="windowText" lastClr="000000"/>
                    </a:solidFill>
                    <a:latin typeface="Helvetica Neue Light"/>
                  </a:rPr>
                  <a:t>This is a picture of one dog. </a:t>
                </a:r>
              </a:p>
            </p:txBody>
          </p:sp>
        </p:grpSp>
      </p:grpSp>
      <p:grpSp>
        <p:nvGrpSpPr>
          <p:cNvPr id="12" name="Group 11"/>
          <p:cNvGrpSpPr/>
          <p:nvPr/>
        </p:nvGrpSpPr>
        <p:grpSpPr>
          <a:xfrm>
            <a:off x="3381764" y="1051582"/>
            <a:ext cx="2149069" cy="3960927"/>
            <a:chOff x="2717415" y="-180527"/>
            <a:chExt cx="3161996" cy="6370450"/>
          </a:xfrm>
        </p:grpSpPr>
        <p:sp>
          <p:nvSpPr>
            <p:cNvPr id="13" name="TextBox 12"/>
            <p:cNvSpPr txBox="1"/>
            <p:nvPr/>
          </p:nvSpPr>
          <p:spPr>
            <a:xfrm>
              <a:off x="2717415" y="-180527"/>
              <a:ext cx="2198866" cy="441046"/>
            </a:xfrm>
            <a:prstGeom prst="rect">
              <a:avLst/>
            </a:prstGeom>
            <a:noFill/>
          </p:spPr>
          <p:txBody>
            <a:bodyPr wrap="none" rtlCol="0">
              <a:spAutoFit/>
            </a:bodyPr>
            <a:lstStyle/>
            <a:p>
              <a:pPr defTabSz="685800">
                <a:buClrTx/>
                <a:defRPr/>
              </a:pPr>
              <a:r>
                <a:rPr lang="en-US" sz="1350" b="1" dirty="0">
                  <a:solidFill>
                    <a:sysClr val="windowText" lastClr="000000"/>
                  </a:solidFill>
                  <a:latin typeface="Helvetica Neue Light"/>
                </a:rPr>
                <a:t>False detections:</a:t>
              </a:r>
            </a:p>
          </p:txBody>
        </p:sp>
        <p:grpSp>
          <p:nvGrpSpPr>
            <p:cNvPr id="14" name="Group 21"/>
            <p:cNvGrpSpPr/>
            <p:nvPr/>
          </p:nvGrpSpPr>
          <p:grpSpPr>
            <a:xfrm>
              <a:off x="2803812" y="368341"/>
              <a:ext cx="3075599" cy="2442234"/>
              <a:chOff x="3057792" y="976213"/>
              <a:chExt cx="3075599" cy="2442234"/>
            </a:xfrm>
          </p:grpSpPr>
          <p:pic>
            <p:nvPicPr>
              <p:cNvPr id="18" name="Picture 17"/>
              <p:cNvPicPr>
                <a:picLocks noChangeAspect="1"/>
              </p:cNvPicPr>
              <p:nvPr/>
            </p:nvPicPr>
            <p:blipFill>
              <a:blip r:embed="rId5"/>
              <a:stretch>
                <a:fillRect/>
              </a:stretch>
            </p:blipFill>
            <p:spPr>
              <a:xfrm>
                <a:off x="3315432" y="976213"/>
                <a:ext cx="2560319" cy="1920239"/>
              </a:xfrm>
              <a:prstGeom prst="rect">
                <a:avLst/>
              </a:prstGeom>
            </p:spPr>
          </p:pic>
          <p:sp>
            <p:nvSpPr>
              <p:cNvPr id="19" name="Rectangle 18"/>
              <p:cNvSpPr/>
              <p:nvPr/>
            </p:nvSpPr>
            <p:spPr>
              <a:xfrm>
                <a:off x="3057792" y="2841694"/>
                <a:ext cx="3075599" cy="576753"/>
              </a:xfrm>
              <a:prstGeom prst="rect">
                <a:avLst/>
              </a:prstGeom>
            </p:spPr>
            <p:txBody>
              <a:bodyPr wrap="square">
                <a:spAutoFit/>
              </a:bodyPr>
              <a:lstStyle/>
              <a:p>
                <a:pPr defTabSz="685800">
                  <a:buClrTx/>
                  <a:defRPr/>
                </a:pPr>
                <a:r>
                  <a:rPr lang="en-US" sz="975" dirty="0">
                    <a:solidFill>
                      <a:sysClr val="windowText" lastClr="000000"/>
                    </a:solidFill>
                    <a:latin typeface="Helvetica Neue Light"/>
                  </a:rPr>
                  <a:t>There are one road and one cat. The furry road is in the furry cat. </a:t>
                </a:r>
              </a:p>
            </p:txBody>
          </p:sp>
        </p:grpSp>
        <p:grpSp>
          <p:nvGrpSpPr>
            <p:cNvPr id="15" name="Group 39"/>
            <p:cNvGrpSpPr/>
            <p:nvPr/>
          </p:nvGrpSpPr>
          <p:grpSpPr>
            <a:xfrm>
              <a:off x="2932632" y="2818993"/>
              <a:ext cx="2817959" cy="3370930"/>
              <a:chOff x="3166208" y="2818993"/>
              <a:chExt cx="2817959" cy="3370930"/>
            </a:xfrm>
          </p:grpSpPr>
          <p:pic>
            <p:nvPicPr>
              <p:cNvPr id="16" name="Picture 15"/>
              <p:cNvPicPr>
                <a:picLocks noChangeAspect="1"/>
              </p:cNvPicPr>
              <p:nvPr/>
            </p:nvPicPr>
            <p:blipFill>
              <a:blip r:embed="rId6"/>
              <a:stretch>
                <a:fillRect/>
              </a:stretch>
            </p:blipFill>
            <p:spPr>
              <a:xfrm>
                <a:off x="3844399" y="2818993"/>
                <a:ext cx="1461577" cy="2194560"/>
              </a:xfrm>
              <a:prstGeom prst="rect">
                <a:avLst/>
              </a:prstGeom>
            </p:spPr>
          </p:pic>
          <p:sp>
            <p:nvSpPr>
              <p:cNvPr id="17" name="Rectangle 16"/>
              <p:cNvSpPr/>
              <p:nvPr/>
            </p:nvSpPr>
            <p:spPr>
              <a:xfrm>
                <a:off x="3166208" y="4951600"/>
                <a:ext cx="2817959" cy="1238323"/>
              </a:xfrm>
              <a:prstGeom prst="rect">
                <a:avLst/>
              </a:prstGeom>
            </p:spPr>
            <p:txBody>
              <a:bodyPr wrap="square">
                <a:spAutoFit/>
              </a:bodyPr>
              <a:lstStyle/>
              <a:p>
                <a:pPr defTabSz="685800">
                  <a:buClrTx/>
                  <a:defRPr/>
                </a:pPr>
                <a:r>
                  <a:rPr lang="en-US" sz="975" dirty="0">
                    <a:solidFill>
                      <a:sysClr val="windowText" lastClr="000000"/>
                    </a:solidFill>
                    <a:latin typeface="Helvetica Neue Light"/>
                  </a:rPr>
                  <a:t>This is a picture of one tree, one road and one person. The rusty tree is under the red road. The colorful person is near the rusty tree, and under the red road. </a:t>
                </a:r>
              </a:p>
            </p:txBody>
          </p:sp>
        </p:grpSp>
      </p:grpSp>
      <p:grpSp>
        <p:nvGrpSpPr>
          <p:cNvPr id="20" name="Group 19"/>
          <p:cNvGrpSpPr/>
          <p:nvPr/>
        </p:nvGrpSpPr>
        <p:grpSpPr>
          <a:xfrm>
            <a:off x="5618386" y="1143000"/>
            <a:ext cx="2491115" cy="3964122"/>
            <a:chOff x="5353050" y="-180527"/>
            <a:chExt cx="3824823" cy="6509508"/>
          </a:xfrm>
        </p:grpSpPr>
        <p:grpSp>
          <p:nvGrpSpPr>
            <p:cNvPr id="21" name="Group 25"/>
            <p:cNvGrpSpPr/>
            <p:nvPr/>
          </p:nvGrpSpPr>
          <p:grpSpPr>
            <a:xfrm>
              <a:off x="5353050" y="368341"/>
              <a:ext cx="3824823" cy="2889798"/>
              <a:chOff x="7040106" y="523221"/>
              <a:chExt cx="3824823" cy="2889798"/>
            </a:xfrm>
          </p:grpSpPr>
          <p:pic>
            <p:nvPicPr>
              <p:cNvPr id="26" name="Picture 25"/>
              <p:cNvPicPr>
                <a:picLocks noChangeAspect="1"/>
              </p:cNvPicPr>
              <p:nvPr/>
            </p:nvPicPr>
            <p:blipFill>
              <a:blip r:embed="rId7"/>
              <a:stretch>
                <a:fillRect/>
              </a:stretch>
            </p:blipFill>
            <p:spPr>
              <a:xfrm>
                <a:off x="7524256" y="523221"/>
                <a:ext cx="3009779" cy="1920239"/>
              </a:xfrm>
              <a:prstGeom prst="rect">
                <a:avLst/>
              </a:prstGeom>
            </p:spPr>
          </p:pic>
          <p:sp>
            <p:nvSpPr>
              <p:cNvPr id="27" name="Rectangle 26"/>
              <p:cNvSpPr/>
              <p:nvPr/>
            </p:nvSpPr>
            <p:spPr>
              <a:xfrm>
                <a:off x="7040106" y="2395220"/>
                <a:ext cx="3824823" cy="1017799"/>
              </a:xfrm>
              <a:prstGeom prst="rect">
                <a:avLst/>
              </a:prstGeom>
            </p:spPr>
            <p:txBody>
              <a:bodyPr wrap="square">
                <a:spAutoFit/>
              </a:bodyPr>
              <a:lstStyle/>
              <a:p>
                <a:pPr defTabSz="685800">
                  <a:buClrTx/>
                  <a:defRPr/>
                </a:pPr>
                <a:r>
                  <a:rPr lang="en-US" sz="975" dirty="0">
                    <a:solidFill>
                      <a:sysClr val="windowText" lastClr="000000"/>
                    </a:solidFill>
                    <a:latin typeface="Helvetica Neue Light"/>
                  </a:rPr>
                  <a:t>This is a photograph of two </a:t>
                </a:r>
                <a:r>
                  <a:rPr lang="en-US" sz="975" dirty="0" err="1">
                    <a:solidFill>
                      <a:sysClr val="windowText" lastClr="000000"/>
                    </a:solidFill>
                    <a:latin typeface="Helvetica Neue Light"/>
                  </a:rPr>
                  <a:t>sheeps</a:t>
                </a:r>
                <a:r>
                  <a:rPr lang="en-US" sz="975" dirty="0">
                    <a:solidFill>
                      <a:sysClr val="windowText" lastClr="000000"/>
                    </a:solidFill>
                    <a:latin typeface="Helvetica Neue Light"/>
                  </a:rPr>
                  <a:t> and one grass. The first black sheep is by the green grass, and by the second black sheep. The second black sheep is by the green grass. </a:t>
                </a:r>
              </a:p>
            </p:txBody>
          </p:sp>
        </p:grpSp>
        <p:sp>
          <p:nvSpPr>
            <p:cNvPr id="22" name="TextBox 21"/>
            <p:cNvSpPr txBox="1"/>
            <p:nvPr/>
          </p:nvSpPr>
          <p:spPr>
            <a:xfrm>
              <a:off x="5758042" y="-180527"/>
              <a:ext cx="2495757" cy="441046"/>
            </a:xfrm>
            <a:prstGeom prst="rect">
              <a:avLst/>
            </a:prstGeom>
            <a:noFill/>
          </p:spPr>
          <p:txBody>
            <a:bodyPr wrap="none" rtlCol="0">
              <a:spAutoFit/>
            </a:bodyPr>
            <a:lstStyle/>
            <a:p>
              <a:pPr defTabSz="685800">
                <a:buClrTx/>
                <a:defRPr/>
              </a:pPr>
              <a:r>
                <a:rPr lang="en-US" sz="1350" b="1" dirty="0">
                  <a:solidFill>
                    <a:sysClr val="windowText" lastClr="000000"/>
                  </a:solidFill>
                  <a:latin typeface="Helvetica Neue Light"/>
                </a:rPr>
                <a:t>Incorrect attributes:</a:t>
              </a:r>
            </a:p>
          </p:txBody>
        </p:sp>
        <p:grpSp>
          <p:nvGrpSpPr>
            <p:cNvPr id="23" name="Group 30"/>
            <p:cNvGrpSpPr/>
            <p:nvPr/>
          </p:nvGrpSpPr>
          <p:grpSpPr>
            <a:xfrm>
              <a:off x="5387471" y="3259135"/>
              <a:ext cx="3689545" cy="3069846"/>
              <a:chOff x="5866120" y="3494559"/>
              <a:chExt cx="3689545" cy="3069846"/>
            </a:xfrm>
          </p:grpSpPr>
          <p:pic>
            <p:nvPicPr>
              <p:cNvPr id="24" name="Picture 23"/>
              <p:cNvPicPr>
                <a:picLocks noChangeAspect="1"/>
              </p:cNvPicPr>
              <p:nvPr/>
            </p:nvPicPr>
            <p:blipFill>
              <a:blip r:embed="rId8"/>
              <a:stretch>
                <a:fillRect/>
              </a:stretch>
            </p:blipFill>
            <p:spPr>
              <a:xfrm>
                <a:off x="6453047" y="3494559"/>
                <a:ext cx="2735383" cy="1920239"/>
              </a:xfrm>
              <a:prstGeom prst="rect">
                <a:avLst/>
              </a:prstGeom>
            </p:spPr>
          </p:pic>
          <p:sp>
            <p:nvSpPr>
              <p:cNvPr id="25" name="Rectangle 24"/>
              <p:cNvSpPr/>
              <p:nvPr/>
            </p:nvSpPr>
            <p:spPr>
              <a:xfrm>
                <a:off x="5866120" y="5326082"/>
                <a:ext cx="3689545" cy="1238323"/>
              </a:xfrm>
              <a:prstGeom prst="rect">
                <a:avLst/>
              </a:prstGeom>
            </p:spPr>
            <p:txBody>
              <a:bodyPr wrap="square">
                <a:spAutoFit/>
              </a:bodyPr>
              <a:lstStyle/>
              <a:p>
                <a:pPr defTabSz="685800">
                  <a:buClrTx/>
                  <a:defRPr/>
                </a:pPr>
                <a:r>
                  <a:rPr lang="en-US" sz="975" dirty="0">
                    <a:solidFill>
                      <a:sysClr val="windowText" lastClr="000000"/>
                    </a:solidFill>
                    <a:latin typeface="Helvetica Neue Light"/>
                  </a:rPr>
                  <a:t>This is a photograph of two horses and one grass. The first feathered horse is within the green grass, and by the second feathered horse. The second feathered horse is within the green grass. </a:t>
                </a:r>
              </a:p>
            </p:txBody>
          </p:sp>
        </p:grpSp>
      </p:grpSp>
      <p:sp>
        <p:nvSpPr>
          <p:cNvPr id="29" name="TextBox 28"/>
          <p:cNvSpPr txBox="1"/>
          <p:nvPr/>
        </p:nvSpPr>
        <p:spPr>
          <a:xfrm>
            <a:off x="1149210" y="4935751"/>
            <a:ext cx="1385316" cy="230832"/>
          </a:xfrm>
          <a:prstGeom prst="rect">
            <a:avLst/>
          </a:prstGeom>
          <a:noFill/>
        </p:spPr>
        <p:txBody>
          <a:bodyPr wrap="none" rtlCol="0">
            <a:spAutoFit/>
          </a:bodyPr>
          <a:lstStyle/>
          <a:p>
            <a:r>
              <a:rPr lang="en-US" sz="900" dirty="0">
                <a:latin typeface="Calibri" panose="020F0502020204030204" pitchFamily="34" charset="0"/>
              </a:rPr>
              <a:t>Kulkarni et al., CVPR 2011</a:t>
            </a:r>
          </a:p>
        </p:txBody>
      </p:sp>
      <p:sp>
        <p:nvSpPr>
          <p:cNvPr id="3" name="Slide Number Placeholder 3">
            <a:extLst>
              <a:ext uri="{FF2B5EF4-FFF2-40B4-BE49-F238E27FC236}">
                <a16:creationId xmlns:a16="http://schemas.microsoft.com/office/drawing/2014/main" id="{1DDC0AAF-2A08-C056-1213-2B2417E41C9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a:t>
            </a:fld>
            <a:endParaRPr lang="en-US" sz="1600">
              <a:solidFill>
                <a:schemeClr val="bg1"/>
              </a:solidFill>
            </a:endParaRPr>
          </a:p>
        </p:txBody>
      </p:sp>
      <p:sp>
        <p:nvSpPr>
          <p:cNvPr id="28" name="Title 1">
            <a:extLst>
              <a:ext uri="{FF2B5EF4-FFF2-40B4-BE49-F238E27FC236}">
                <a16:creationId xmlns:a16="http://schemas.microsoft.com/office/drawing/2014/main" id="{32D82D9F-DF07-AD28-4701-198565A69BAC}"/>
              </a:ext>
            </a:extLst>
          </p:cNvPr>
          <p:cNvSpPr>
            <a:spLocks noGrp="1"/>
          </p:cNvSpPr>
          <p:nvPr>
            <p:ph type="title"/>
          </p:nvPr>
        </p:nvSpPr>
        <p:spPr>
          <a:xfrm>
            <a:off x="457200" y="400050"/>
            <a:ext cx="8229600" cy="742950"/>
          </a:xfrm>
        </p:spPr>
        <p:txBody>
          <a:bodyPr>
            <a:normAutofit/>
          </a:bodyPr>
          <a:lstStyle/>
          <a:p>
            <a:r>
              <a:rPr lang="en-US" dirty="0"/>
              <a:t>Some pre-RNN Good Results</a:t>
            </a:r>
          </a:p>
        </p:txBody>
      </p:sp>
    </p:spTree>
    <p:extLst>
      <p:ext uri="{BB962C8B-B14F-4D97-AF65-F5344CB8AC3E}">
        <p14:creationId xmlns:p14="http://schemas.microsoft.com/office/powerpoint/2010/main" val="26998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516093"/>
            <a:ext cx="2553653" cy="2753678"/>
            <a:chOff x="982980" y="2021458"/>
            <a:chExt cx="3404870" cy="3671570"/>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8"/>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6"/>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3511295"/>
              <a:ext cx="2796539" cy="2175510"/>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584333"/>
              <a:ext cx="3170555" cy="720090"/>
            </a:xfrm>
            <a:custGeom>
              <a:avLst/>
              <a:gdLst/>
              <a:ahLst/>
              <a:cxnLst/>
              <a:rect l="l" t="t" r="r" b="b"/>
              <a:pathLst>
                <a:path w="3170554" h="720089">
                  <a:moveTo>
                    <a:pt x="111531" y="139687"/>
                  </a:moveTo>
                  <a:lnTo>
                    <a:pt x="108813" y="134861"/>
                  </a:lnTo>
                  <a:lnTo>
                    <a:pt x="67894" y="63106"/>
                  </a:lnTo>
                  <a:lnTo>
                    <a:pt x="56756" y="43548"/>
                  </a:lnTo>
                  <a:lnTo>
                    <a:pt x="0" y="138544"/>
                  </a:lnTo>
                  <a:lnTo>
                    <a:pt x="1536" y="144640"/>
                  </a:lnTo>
                  <a:lnTo>
                    <a:pt x="10934" y="150228"/>
                  </a:lnTo>
                  <a:lnTo>
                    <a:pt x="17018" y="148704"/>
                  </a:lnTo>
                  <a:lnTo>
                    <a:pt x="46266" y="99695"/>
                  </a:lnTo>
                  <a:lnTo>
                    <a:pt x="39839" y="718299"/>
                  </a:lnTo>
                  <a:lnTo>
                    <a:pt x="59651" y="718553"/>
                  </a:lnTo>
                  <a:lnTo>
                    <a:pt x="66065" y="99923"/>
                  </a:lnTo>
                  <a:lnTo>
                    <a:pt x="91605" y="144767"/>
                  </a:lnTo>
                  <a:lnTo>
                    <a:pt x="94310" y="149466"/>
                  </a:lnTo>
                  <a:lnTo>
                    <a:pt x="100355" y="151117"/>
                  </a:lnTo>
                  <a:lnTo>
                    <a:pt x="105117" y="148450"/>
                  </a:lnTo>
                  <a:lnTo>
                    <a:pt x="109867" y="145656"/>
                  </a:lnTo>
                  <a:lnTo>
                    <a:pt x="111531" y="139687"/>
                  </a:lnTo>
                  <a:close/>
                </a:path>
                <a:path w="3170554" h="720089">
                  <a:moveTo>
                    <a:pt x="3170136" y="700392"/>
                  </a:moveTo>
                  <a:lnTo>
                    <a:pt x="757364" y="33782"/>
                  </a:lnTo>
                  <a:lnTo>
                    <a:pt x="794245" y="23990"/>
                  </a:lnTo>
                  <a:lnTo>
                    <a:pt x="812507" y="19164"/>
                  </a:lnTo>
                  <a:lnTo>
                    <a:pt x="815682" y="13703"/>
                  </a:lnTo>
                  <a:lnTo>
                    <a:pt x="814285" y="8496"/>
                  </a:lnTo>
                  <a:lnTo>
                    <a:pt x="812888" y="3175"/>
                  </a:lnTo>
                  <a:lnTo>
                    <a:pt x="807427" y="0"/>
                  </a:lnTo>
                  <a:lnTo>
                    <a:pt x="700493" y="28308"/>
                  </a:lnTo>
                  <a:lnTo>
                    <a:pt x="774014" y="103746"/>
                  </a:lnTo>
                  <a:lnTo>
                    <a:pt x="777709" y="107556"/>
                  </a:lnTo>
                  <a:lnTo>
                    <a:pt x="784059" y="107556"/>
                  </a:lnTo>
                  <a:lnTo>
                    <a:pt x="787869" y="103746"/>
                  </a:lnTo>
                  <a:lnTo>
                    <a:pt x="791806" y="99936"/>
                  </a:lnTo>
                  <a:lnTo>
                    <a:pt x="791933" y="93713"/>
                  </a:lnTo>
                  <a:lnTo>
                    <a:pt x="752030" y="52793"/>
                  </a:lnTo>
                  <a:lnTo>
                    <a:pt x="3164802" y="719569"/>
                  </a:lnTo>
                  <a:lnTo>
                    <a:pt x="3170136" y="700392"/>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59"/>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2304796" y="2021458"/>
              <a:ext cx="76200" cy="1500505"/>
            </a:xfrm>
            <a:custGeom>
              <a:avLst/>
              <a:gdLst/>
              <a:ahLst/>
              <a:cxnLst/>
              <a:rect l="l" t="t" r="r" b="b"/>
              <a:pathLst>
                <a:path w="76200" h="1500504">
                  <a:moveTo>
                    <a:pt x="0" y="1423162"/>
                  </a:moveTo>
                  <a:lnTo>
                    <a:pt x="36830" y="1499996"/>
                  </a:lnTo>
                  <a:lnTo>
                    <a:pt x="69847" y="1436624"/>
                  </a:lnTo>
                  <a:lnTo>
                    <a:pt x="47879" y="1436624"/>
                  </a:lnTo>
                  <a:lnTo>
                    <a:pt x="28067" y="1436369"/>
                  </a:lnTo>
                  <a:lnTo>
                    <a:pt x="28283" y="1423633"/>
                  </a:lnTo>
                  <a:lnTo>
                    <a:pt x="0" y="1423162"/>
                  </a:lnTo>
                  <a:close/>
                </a:path>
                <a:path w="76200" h="1500504">
                  <a:moveTo>
                    <a:pt x="28283" y="1423633"/>
                  </a:moveTo>
                  <a:lnTo>
                    <a:pt x="28067" y="1436369"/>
                  </a:lnTo>
                  <a:lnTo>
                    <a:pt x="47879" y="1436624"/>
                  </a:lnTo>
                  <a:lnTo>
                    <a:pt x="48093" y="1423963"/>
                  </a:lnTo>
                  <a:lnTo>
                    <a:pt x="28283" y="1423633"/>
                  </a:lnTo>
                  <a:close/>
                </a:path>
                <a:path w="76200" h="1500504">
                  <a:moveTo>
                    <a:pt x="48093" y="1423963"/>
                  </a:moveTo>
                  <a:lnTo>
                    <a:pt x="47879" y="1436624"/>
                  </a:lnTo>
                  <a:lnTo>
                    <a:pt x="69847" y="1436624"/>
                  </a:lnTo>
                  <a:lnTo>
                    <a:pt x="76200" y="1424431"/>
                  </a:lnTo>
                  <a:lnTo>
                    <a:pt x="48093" y="1423963"/>
                  </a:lnTo>
                  <a:close/>
                </a:path>
                <a:path w="76200" h="1500504">
                  <a:moveTo>
                    <a:pt x="52451" y="0"/>
                  </a:moveTo>
                  <a:lnTo>
                    <a:pt x="28283" y="1423633"/>
                  </a:lnTo>
                  <a:lnTo>
                    <a:pt x="48093" y="1423963"/>
                  </a:lnTo>
                  <a:lnTo>
                    <a:pt x="72262" y="253"/>
                  </a:lnTo>
                  <a:lnTo>
                    <a:pt x="52451"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5" name="object 15"/>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16" name="object 16"/>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19" name="object 19"/>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0" name="object 20"/>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1" name="object 21"/>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2" name="object 22"/>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23" name="object 23"/>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25" name="object 25"/>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txBox="1"/>
          <p:nvPr/>
        </p:nvSpPr>
        <p:spPr>
          <a:xfrm>
            <a:off x="2495455" y="1252538"/>
            <a:ext cx="843915" cy="217367"/>
          </a:xfrm>
          <a:prstGeom prst="rect">
            <a:avLst/>
          </a:prstGeom>
        </p:spPr>
        <p:txBody>
          <a:bodyPr vert="horz" wrap="square" lIns="0" tIns="9525" rIns="0" bIns="0" rtlCol="0">
            <a:spAutoFit/>
          </a:bodyPr>
          <a:lstStyle/>
          <a:p>
            <a:pPr marL="9525" defTabSz="685800">
              <a:spcBef>
                <a:spcPts val="75"/>
              </a:spcBef>
              <a:buClrTx/>
              <a:defRPr/>
            </a:pPr>
            <a:r>
              <a:rPr sz="1350" kern="1200" spc="-4" dirty="0">
                <a:solidFill>
                  <a:srgbClr val="BA56BD"/>
                </a:solidFill>
                <a:ea typeface="+mn-ea"/>
              </a:rPr>
              <a:t>dot</a:t>
            </a:r>
            <a:r>
              <a:rPr sz="1350" kern="1200" spc="-105" dirty="0">
                <a:solidFill>
                  <a:srgbClr val="BA56BD"/>
                </a:solidFill>
                <a:ea typeface="+mn-ea"/>
              </a:rPr>
              <a:t> </a:t>
            </a:r>
            <a:r>
              <a:rPr sz="1350" kern="1200" spc="-34" dirty="0">
                <a:solidFill>
                  <a:srgbClr val="BA56BD"/>
                </a:solidFill>
                <a:ea typeface="+mn-ea"/>
              </a:rPr>
              <a:t>product</a:t>
            </a:r>
            <a:endParaRPr sz="1350" kern="1200">
              <a:solidFill>
                <a:prstClr val="black"/>
              </a:solidFill>
              <a:ea typeface="+mn-ea"/>
            </a:endParaRPr>
          </a:p>
        </p:txBody>
      </p:sp>
      <p:sp>
        <p:nvSpPr>
          <p:cNvPr id="27" name="object 27"/>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29" name="TextBox 28">
            <a:extLst>
              <a:ext uri="{FF2B5EF4-FFF2-40B4-BE49-F238E27FC236}">
                <a16:creationId xmlns:a16="http://schemas.microsoft.com/office/drawing/2014/main" id="{C4E53B4A-9258-4729-9BB7-702C248A2233}"/>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28" name="Slide Number Placeholder 3">
            <a:extLst>
              <a:ext uri="{FF2B5EF4-FFF2-40B4-BE49-F238E27FC236}">
                <a16:creationId xmlns:a16="http://schemas.microsoft.com/office/drawing/2014/main" id="{10905C11-27CA-704F-8D6B-8AD904BF98F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50</a:t>
            </a:fld>
            <a:endParaRPr lang="en-US" sz="1600">
              <a:solidFill>
                <a:schemeClr val="bg1"/>
              </a:solidFill>
            </a:endParaRPr>
          </a:p>
        </p:txBody>
      </p:sp>
      <p:sp>
        <p:nvSpPr>
          <p:cNvPr id="32" name="Title 1">
            <a:extLst>
              <a:ext uri="{FF2B5EF4-FFF2-40B4-BE49-F238E27FC236}">
                <a16:creationId xmlns:a16="http://schemas.microsoft.com/office/drawing/2014/main" id="{4ADEC96D-AC44-D99B-58EB-8F32CFD27EC0}"/>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513522"/>
            <a:ext cx="2553653" cy="2756534"/>
            <a:chOff x="982980" y="2018029"/>
            <a:chExt cx="3404870" cy="3675379"/>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5"/>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3511295"/>
              <a:ext cx="2796539" cy="2175510"/>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584333"/>
              <a:ext cx="3170555" cy="720090"/>
            </a:xfrm>
            <a:custGeom>
              <a:avLst/>
              <a:gdLst/>
              <a:ahLst/>
              <a:cxnLst/>
              <a:rect l="l" t="t" r="r" b="b"/>
              <a:pathLst>
                <a:path w="3170554" h="720089">
                  <a:moveTo>
                    <a:pt x="111531" y="139687"/>
                  </a:moveTo>
                  <a:lnTo>
                    <a:pt x="108813" y="134861"/>
                  </a:lnTo>
                  <a:lnTo>
                    <a:pt x="67894" y="63106"/>
                  </a:lnTo>
                  <a:lnTo>
                    <a:pt x="56756" y="43548"/>
                  </a:lnTo>
                  <a:lnTo>
                    <a:pt x="0" y="138544"/>
                  </a:lnTo>
                  <a:lnTo>
                    <a:pt x="1536" y="144640"/>
                  </a:lnTo>
                  <a:lnTo>
                    <a:pt x="10934" y="150228"/>
                  </a:lnTo>
                  <a:lnTo>
                    <a:pt x="17018" y="148704"/>
                  </a:lnTo>
                  <a:lnTo>
                    <a:pt x="46266" y="99695"/>
                  </a:lnTo>
                  <a:lnTo>
                    <a:pt x="39839" y="718299"/>
                  </a:lnTo>
                  <a:lnTo>
                    <a:pt x="59651" y="718553"/>
                  </a:lnTo>
                  <a:lnTo>
                    <a:pt x="66065" y="99923"/>
                  </a:lnTo>
                  <a:lnTo>
                    <a:pt x="91605" y="144767"/>
                  </a:lnTo>
                  <a:lnTo>
                    <a:pt x="94310" y="149466"/>
                  </a:lnTo>
                  <a:lnTo>
                    <a:pt x="100355" y="151117"/>
                  </a:lnTo>
                  <a:lnTo>
                    <a:pt x="105117" y="148450"/>
                  </a:lnTo>
                  <a:lnTo>
                    <a:pt x="109867" y="145656"/>
                  </a:lnTo>
                  <a:lnTo>
                    <a:pt x="111531" y="139687"/>
                  </a:lnTo>
                  <a:close/>
                </a:path>
                <a:path w="3170554" h="720089">
                  <a:moveTo>
                    <a:pt x="3170136" y="700392"/>
                  </a:moveTo>
                  <a:lnTo>
                    <a:pt x="757364" y="33782"/>
                  </a:lnTo>
                  <a:lnTo>
                    <a:pt x="794245" y="23990"/>
                  </a:lnTo>
                  <a:lnTo>
                    <a:pt x="812507" y="19164"/>
                  </a:lnTo>
                  <a:lnTo>
                    <a:pt x="815682" y="13703"/>
                  </a:lnTo>
                  <a:lnTo>
                    <a:pt x="814285" y="8496"/>
                  </a:lnTo>
                  <a:lnTo>
                    <a:pt x="812888" y="3175"/>
                  </a:lnTo>
                  <a:lnTo>
                    <a:pt x="807427" y="0"/>
                  </a:lnTo>
                  <a:lnTo>
                    <a:pt x="700493" y="28308"/>
                  </a:lnTo>
                  <a:lnTo>
                    <a:pt x="774014" y="103746"/>
                  </a:lnTo>
                  <a:lnTo>
                    <a:pt x="777709" y="107556"/>
                  </a:lnTo>
                  <a:lnTo>
                    <a:pt x="784059" y="107556"/>
                  </a:lnTo>
                  <a:lnTo>
                    <a:pt x="787869" y="103746"/>
                  </a:lnTo>
                  <a:lnTo>
                    <a:pt x="791806" y="99936"/>
                  </a:lnTo>
                  <a:lnTo>
                    <a:pt x="791933" y="93713"/>
                  </a:lnTo>
                  <a:lnTo>
                    <a:pt x="752030" y="52793"/>
                  </a:lnTo>
                  <a:lnTo>
                    <a:pt x="3164802" y="719569"/>
                  </a:lnTo>
                  <a:lnTo>
                    <a:pt x="3170136" y="700392"/>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59"/>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2358263" y="2018029"/>
              <a:ext cx="596265" cy="1503680"/>
            </a:xfrm>
            <a:custGeom>
              <a:avLst/>
              <a:gdLst/>
              <a:ahLst/>
              <a:cxnLst/>
              <a:rect l="l" t="t" r="r" b="b"/>
              <a:pathLst>
                <a:path w="596264" h="1503679">
                  <a:moveTo>
                    <a:pt x="551410" y="1435891"/>
                  </a:moveTo>
                  <a:lnTo>
                    <a:pt x="525144" y="1446022"/>
                  </a:lnTo>
                  <a:lnTo>
                    <a:pt x="588137" y="1503426"/>
                  </a:lnTo>
                  <a:lnTo>
                    <a:pt x="593466" y="1447800"/>
                  </a:lnTo>
                  <a:lnTo>
                    <a:pt x="556006" y="1447800"/>
                  </a:lnTo>
                  <a:lnTo>
                    <a:pt x="551410" y="1435891"/>
                  </a:lnTo>
                  <a:close/>
                </a:path>
                <a:path w="596264" h="1503679">
                  <a:moveTo>
                    <a:pt x="569871" y="1428770"/>
                  </a:moveTo>
                  <a:lnTo>
                    <a:pt x="551410" y="1435891"/>
                  </a:lnTo>
                  <a:lnTo>
                    <a:pt x="556006" y="1447800"/>
                  </a:lnTo>
                  <a:lnTo>
                    <a:pt x="574420" y="1440561"/>
                  </a:lnTo>
                  <a:lnTo>
                    <a:pt x="569871" y="1428770"/>
                  </a:lnTo>
                  <a:close/>
                </a:path>
                <a:path w="596264" h="1503679">
                  <a:moveTo>
                    <a:pt x="596264" y="1418590"/>
                  </a:moveTo>
                  <a:lnTo>
                    <a:pt x="569871" y="1428770"/>
                  </a:lnTo>
                  <a:lnTo>
                    <a:pt x="574420" y="1440561"/>
                  </a:lnTo>
                  <a:lnTo>
                    <a:pt x="556006" y="1447800"/>
                  </a:lnTo>
                  <a:lnTo>
                    <a:pt x="593466" y="1447800"/>
                  </a:lnTo>
                  <a:lnTo>
                    <a:pt x="596264" y="1418590"/>
                  </a:lnTo>
                  <a:close/>
                </a:path>
                <a:path w="596264" h="1503679">
                  <a:moveTo>
                    <a:pt x="18542" y="0"/>
                  </a:moveTo>
                  <a:lnTo>
                    <a:pt x="0" y="7112"/>
                  </a:lnTo>
                  <a:lnTo>
                    <a:pt x="551410" y="1435891"/>
                  </a:lnTo>
                  <a:lnTo>
                    <a:pt x="569871" y="1428770"/>
                  </a:lnTo>
                  <a:lnTo>
                    <a:pt x="18542"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15" name="object 15"/>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16" name="object 16"/>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19" name="object 19"/>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0" name="object 20"/>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21" name="object 21"/>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22" name="object 22"/>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23" name="object 23"/>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25" name="object 25"/>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txBox="1"/>
          <p:nvPr/>
        </p:nvSpPr>
        <p:spPr>
          <a:xfrm>
            <a:off x="2495455" y="1252538"/>
            <a:ext cx="843915" cy="217367"/>
          </a:xfrm>
          <a:prstGeom prst="rect">
            <a:avLst/>
          </a:prstGeom>
        </p:spPr>
        <p:txBody>
          <a:bodyPr vert="horz" wrap="square" lIns="0" tIns="9525" rIns="0" bIns="0" rtlCol="0">
            <a:spAutoFit/>
          </a:bodyPr>
          <a:lstStyle/>
          <a:p>
            <a:pPr marL="9525" defTabSz="685800">
              <a:spcBef>
                <a:spcPts val="75"/>
              </a:spcBef>
              <a:buClrTx/>
              <a:defRPr/>
            </a:pPr>
            <a:r>
              <a:rPr sz="1350" kern="1200" spc="-4" dirty="0">
                <a:solidFill>
                  <a:srgbClr val="BA56BD"/>
                </a:solidFill>
                <a:ea typeface="+mn-ea"/>
              </a:rPr>
              <a:t>dot</a:t>
            </a:r>
            <a:r>
              <a:rPr sz="1350" kern="1200" spc="-105" dirty="0">
                <a:solidFill>
                  <a:srgbClr val="BA56BD"/>
                </a:solidFill>
                <a:ea typeface="+mn-ea"/>
              </a:rPr>
              <a:t> </a:t>
            </a:r>
            <a:r>
              <a:rPr sz="1350" kern="1200" spc="-34" dirty="0">
                <a:solidFill>
                  <a:srgbClr val="BA56BD"/>
                </a:solidFill>
                <a:ea typeface="+mn-ea"/>
              </a:rPr>
              <a:t>product</a:t>
            </a:r>
            <a:endParaRPr sz="1350" kern="1200">
              <a:solidFill>
                <a:prstClr val="black"/>
              </a:solidFill>
              <a:ea typeface="+mn-ea"/>
            </a:endParaRPr>
          </a:p>
        </p:txBody>
      </p:sp>
      <p:sp>
        <p:nvSpPr>
          <p:cNvPr id="27" name="object 27"/>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29" name="TextBox 28">
            <a:extLst>
              <a:ext uri="{FF2B5EF4-FFF2-40B4-BE49-F238E27FC236}">
                <a16:creationId xmlns:a16="http://schemas.microsoft.com/office/drawing/2014/main" id="{2C26E49A-F50D-41B0-BBF6-6A0445731237}"/>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28" name="Slide Number Placeholder 3">
            <a:extLst>
              <a:ext uri="{FF2B5EF4-FFF2-40B4-BE49-F238E27FC236}">
                <a16:creationId xmlns:a16="http://schemas.microsoft.com/office/drawing/2014/main" id="{F79E44C9-55F9-AE2D-9570-3A4A25E8EED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51</a:t>
            </a:fld>
            <a:endParaRPr lang="en-US" sz="1600">
              <a:solidFill>
                <a:schemeClr val="bg1"/>
              </a:solidFill>
            </a:endParaRPr>
          </a:p>
        </p:txBody>
      </p:sp>
      <p:sp>
        <p:nvSpPr>
          <p:cNvPr id="32" name="Title 1">
            <a:extLst>
              <a:ext uri="{FF2B5EF4-FFF2-40B4-BE49-F238E27FC236}">
                <a16:creationId xmlns:a16="http://schemas.microsoft.com/office/drawing/2014/main" id="{FFE8216D-ED14-98B8-0811-94A76B1AB1DC}"/>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80235" y="1712213"/>
            <a:ext cx="2553653" cy="2557463"/>
            <a:chOff x="982980" y="2282951"/>
            <a:chExt cx="3404870" cy="3409950"/>
          </a:xfrm>
        </p:grpSpPr>
        <p:sp>
          <p:nvSpPr>
            <p:cNvPr id="4" name="object 4"/>
            <p:cNvSpPr/>
            <p:nvPr/>
          </p:nvSpPr>
          <p:spPr>
            <a:xfrm>
              <a:off x="1066800" y="4367783"/>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800"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800"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800" y="4875275"/>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6"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6" y="3511295"/>
              <a:ext cx="2796539" cy="2175510"/>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584333"/>
              <a:ext cx="3170555" cy="720090"/>
            </a:xfrm>
            <a:custGeom>
              <a:avLst/>
              <a:gdLst/>
              <a:ahLst/>
              <a:cxnLst/>
              <a:rect l="l" t="t" r="r" b="b"/>
              <a:pathLst>
                <a:path w="3170554" h="720089">
                  <a:moveTo>
                    <a:pt x="111531" y="139687"/>
                  </a:moveTo>
                  <a:lnTo>
                    <a:pt x="108813" y="134861"/>
                  </a:lnTo>
                  <a:lnTo>
                    <a:pt x="67894" y="63106"/>
                  </a:lnTo>
                  <a:lnTo>
                    <a:pt x="56756" y="43548"/>
                  </a:lnTo>
                  <a:lnTo>
                    <a:pt x="0" y="138544"/>
                  </a:lnTo>
                  <a:lnTo>
                    <a:pt x="1536" y="144640"/>
                  </a:lnTo>
                  <a:lnTo>
                    <a:pt x="10934" y="150228"/>
                  </a:lnTo>
                  <a:lnTo>
                    <a:pt x="17018" y="148704"/>
                  </a:lnTo>
                  <a:lnTo>
                    <a:pt x="46266" y="99695"/>
                  </a:lnTo>
                  <a:lnTo>
                    <a:pt x="39839" y="718299"/>
                  </a:lnTo>
                  <a:lnTo>
                    <a:pt x="59651" y="718553"/>
                  </a:lnTo>
                  <a:lnTo>
                    <a:pt x="66065" y="99923"/>
                  </a:lnTo>
                  <a:lnTo>
                    <a:pt x="91605" y="144767"/>
                  </a:lnTo>
                  <a:lnTo>
                    <a:pt x="94310" y="149466"/>
                  </a:lnTo>
                  <a:lnTo>
                    <a:pt x="100355" y="151117"/>
                  </a:lnTo>
                  <a:lnTo>
                    <a:pt x="105117" y="148450"/>
                  </a:lnTo>
                  <a:lnTo>
                    <a:pt x="109867" y="145656"/>
                  </a:lnTo>
                  <a:lnTo>
                    <a:pt x="111531" y="139687"/>
                  </a:lnTo>
                  <a:close/>
                </a:path>
                <a:path w="3170554" h="720089">
                  <a:moveTo>
                    <a:pt x="3170136" y="700392"/>
                  </a:moveTo>
                  <a:lnTo>
                    <a:pt x="757364" y="33782"/>
                  </a:lnTo>
                  <a:lnTo>
                    <a:pt x="794245" y="23990"/>
                  </a:lnTo>
                  <a:lnTo>
                    <a:pt x="812507" y="19164"/>
                  </a:lnTo>
                  <a:lnTo>
                    <a:pt x="815682" y="13703"/>
                  </a:lnTo>
                  <a:lnTo>
                    <a:pt x="814285" y="8496"/>
                  </a:lnTo>
                  <a:lnTo>
                    <a:pt x="812888" y="3175"/>
                  </a:lnTo>
                  <a:lnTo>
                    <a:pt x="807427" y="0"/>
                  </a:lnTo>
                  <a:lnTo>
                    <a:pt x="700493" y="28308"/>
                  </a:lnTo>
                  <a:lnTo>
                    <a:pt x="774014" y="103746"/>
                  </a:lnTo>
                  <a:lnTo>
                    <a:pt x="777709" y="107556"/>
                  </a:lnTo>
                  <a:lnTo>
                    <a:pt x="784059" y="107556"/>
                  </a:lnTo>
                  <a:lnTo>
                    <a:pt x="787869" y="103746"/>
                  </a:lnTo>
                  <a:lnTo>
                    <a:pt x="791806" y="99936"/>
                  </a:lnTo>
                  <a:lnTo>
                    <a:pt x="791933" y="93713"/>
                  </a:lnTo>
                  <a:lnTo>
                    <a:pt x="752030" y="52793"/>
                  </a:lnTo>
                  <a:lnTo>
                    <a:pt x="3164802" y="719569"/>
                  </a:lnTo>
                  <a:lnTo>
                    <a:pt x="3170136" y="700392"/>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800"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172667" y="3578859"/>
              <a:ext cx="3074035" cy="725170"/>
            </a:xfrm>
            <a:custGeom>
              <a:avLst/>
              <a:gdLst/>
              <a:ahLst/>
              <a:cxnLst/>
              <a:rect l="l" t="t" r="r" b="b"/>
              <a:pathLst>
                <a:path w="3074035" h="725170">
                  <a:moveTo>
                    <a:pt x="57207" y="36282"/>
                  </a:moveTo>
                  <a:lnTo>
                    <a:pt x="38419" y="42303"/>
                  </a:lnTo>
                  <a:lnTo>
                    <a:pt x="52903" y="55710"/>
                  </a:lnTo>
                  <a:lnTo>
                    <a:pt x="3069259" y="725169"/>
                  </a:lnTo>
                  <a:lnTo>
                    <a:pt x="3073577" y="705738"/>
                  </a:lnTo>
                  <a:lnTo>
                    <a:pt x="57207" y="36282"/>
                  </a:lnTo>
                  <a:close/>
                </a:path>
                <a:path w="3074035" h="725170">
                  <a:moveTo>
                    <a:pt x="105460" y="0"/>
                  </a:moveTo>
                  <a:lnTo>
                    <a:pt x="0" y="33781"/>
                  </a:lnTo>
                  <a:lnTo>
                    <a:pt x="77228" y="105156"/>
                  </a:lnTo>
                  <a:lnTo>
                    <a:pt x="81241" y="108965"/>
                  </a:lnTo>
                  <a:lnTo>
                    <a:pt x="87515" y="108712"/>
                  </a:lnTo>
                  <a:lnTo>
                    <a:pt x="94945" y="100583"/>
                  </a:lnTo>
                  <a:lnTo>
                    <a:pt x="94703" y="94360"/>
                  </a:lnTo>
                  <a:lnTo>
                    <a:pt x="90678" y="90677"/>
                  </a:lnTo>
                  <a:lnTo>
                    <a:pt x="52903" y="55710"/>
                  </a:lnTo>
                  <a:lnTo>
                    <a:pt x="17043" y="47751"/>
                  </a:lnTo>
                  <a:lnTo>
                    <a:pt x="21336" y="28320"/>
                  </a:lnTo>
                  <a:lnTo>
                    <a:pt x="82049" y="28320"/>
                  </a:lnTo>
                  <a:lnTo>
                    <a:pt x="111429" y="18923"/>
                  </a:lnTo>
                  <a:lnTo>
                    <a:pt x="114350" y="13335"/>
                  </a:lnTo>
                  <a:lnTo>
                    <a:pt x="111048" y="2920"/>
                  </a:lnTo>
                  <a:lnTo>
                    <a:pt x="105460" y="0"/>
                  </a:lnTo>
                  <a:close/>
                </a:path>
                <a:path w="3074035" h="725170">
                  <a:moveTo>
                    <a:pt x="21336" y="28320"/>
                  </a:moveTo>
                  <a:lnTo>
                    <a:pt x="17043" y="47751"/>
                  </a:lnTo>
                  <a:lnTo>
                    <a:pt x="52903" y="55710"/>
                  </a:lnTo>
                  <a:lnTo>
                    <a:pt x="44030" y="47497"/>
                  </a:lnTo>
                  <a:lnTo>
                    <a:pt x="22212" y="47497"/>
                  </a:lnTo>
                  <a:lnTo>
                    <a:pt x="25920" y="30733"/>
                  </a:lnTo>
                  <a:lnTo>
                    <a:pt x="32208" y="30733"/>
                  </a:lnTo>
                  <a:lnTo>
                    <a:pt x="21336" y="28320"/>
                  </a:lnTo>
                  <a:close/>
                </a:path>
                <a:path w="3074035" h="725170">
                  <a:moveTo>
                    <a:pt x="25920" y="30733"/>
                  </a:moveTo>
                  <a:lnTo>
                    <a:pt x="22212" y="47497"/>
                  </a:lnTo>
                  <a:lnTo>
                    <a:pt x="38419" y="42303"/>
                  </a:lnTo>
                  <a:lnTo>
                    <a:pt x="25920" y="30733"/>
                  </a:lnTo>
                  <a:close/>
                </a:path>
                <a:path w="3074035" h="725170">
                  <a:moveTo>
                    <a:pt x="38419" y="42303"/>
                  </a:moveTo>
                  <a:lnTo>
                    <a:pt x="22212" y="47497"/>
                  </a:lnTo>
                  <a:lnTo>
                    <a:pt x="44030" y="47497"/>
                  </a:lnTo>
                  <a:lnTo>
                    <a:pt x="38419" y="42303"/>
                  </a:lnTo>
                  <a:close/>
                </a:path>
                <a:path w="3074035" h="725170">
                  <a:moveTo>
                    <a:pt x="32208" y="30733"/>
                  </a:moveTo>
                  <a:lnTo>
                    <a:pt x="25920" y="30733"/>
                  </a:lnTo>
                  <a:lnTo>
                    <a:pt x="38419" y="42303"/>
                  </a:lnTo>
                  <a:lnTo>
                    <a:pt x="57207" y="36282"/>
                  </a:lnTo>
                  <a:lnTo>
                    <a:pt x="32208" y="30733"/>
                  </a:lnTo>
                  <a:close/>
                </a:path>
                <a:path w="3074035" h="725170">
                  <a:moveTo>
                    <a:pt x="82049" y="28320"/>
                  </a:moveTo>
                  <a:lnTo>
                    <a:pt x="21336" y="28320"/>
                  </a:lnTo>
                  <a:lnTo>
                    <a:pt x="57207" y="36282"/>
                  </a:lnTo>
                  <a:lnTo>
                    <a:pt x="82049" y="28320"/>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983742" y="2763392"/>
              <a:ext cx="2308860" cy="10160"/>
            </a:xfrm>
            <a:custGeom>
              <a:avLst/>
              <a:gdLst/>
              <a:ahLst/>
              <a:cxnLst/>
              <a:rect l="l" t="t" r="r" b="b"/>
              <a:pathLst>
                <a:path w="2308860" h="10160">
                  <a:moveTo>
                    <a:pt x="0" y="0"/>
                  </a:moveTo>
                  <a:lnTo>
                    <a:pt x="2308479" y="0"/>
                  </a:lnTo>
                </a:path>
                <a:path w="2308860" h="10160">
                  <a:moveTo>
                    <a:pt x="0" y="9905"/>
                  </a:moveTo>
                  <a:lnTo>
                    <a:pt x="2308479" y="9905"/>
                  </a:lnTo>
                </a:path>
              </a:pathLst>
            </a:custGeom>
            <a:ln w="9905">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1067562" y="2292857"/>
              <a:ext cx="135890" cy="475615"/>
            </a:xfrm>
            <a:custGeom>
              <a:avLst/>
              <a:gdLst/>
              <a:ahLst/>
              <a:cxnLst/>
              <a:rect l="l" t="t" r="r" b="b"/>
              <a:pathLst>
                <a:path w="135890" h="475614">
                  <a:moveTo>
                    <a:pt x="135636" y="0"/>
                  </a:moveTo>
                  <a:lnTo>
                    <a:pt x="0" y="0"/>
                  </a:lnTo>
                  <a:lnTo>
                    <a:pt x="0" y="475488"/>
                  </a:lnTo>
                  <a:lnTo>
                    <a:pt x="135636" y="475488"/>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1067562" y="2292857"/>
              <a:ext cx="135890" cy="475615"/>
            </a:xfrm>
            <a:custGeom>
              <a:avLst/>
              <a:gdLst/>
              <a:ahLst/>
              <a:cxnLst/>
              <a:rect l="l" t="t" r="r" b="b"/>
              <a:pathLst>
                <a:path w="135890" h="475614">
                  <a:moveTo>
                    <a:pt x="0" y="475488"/>
                  </a:moveTo>
                  <a:lnTo>
                    <a:pt x="135636" y="475488"/>
                  </a:lnTo>
                  <a:lnTo>
                    <a:pt x="135636" y="0"/>
                  </a:lnTo>
                  <a:lnTo>
                    <a:pt x="0" y="0"/>
                  </a:lnTo>
                  <a:lnTo>
                    <a:pt x="0" y="475488"/>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1671066"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1671066"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9" name="object 19"/>
            <p:cNvSpPr/>
            <p:nvPr/>
          </p:nvSpPr>
          <p:spPr>
            <a:xfrm>
              <a:off x="2274569"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object 20"/>
            <p:cNvSpPr/>
            <p:nvPr/>
          </p:nvSpPr>
          <p:spPr>
            <a:xfrm>
              <a:off x="2274569"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1" name="object 21"/>
            <p:cNvSpPr/>
            <p:nvPr/>
          </p:nvSpPr>
          <p:spPr>
            <a:xfrm>
              <a:off x="2879597" y="2713481"/>
              <a:ext cx="135890" cy="45720"/>
            </a:xfrm>
            <a:custGeom>
              <a:avLst/>
              <a:gdLst/>
              <a:ahLst/>
              <a:cxnLst/>
              <a:rect l="l" t="t" r="r" b="b"/>
              <a:pathLst>
                <a:path w="135889" h="45719">
                  <a:moveTo>
                    <a:pt x="135636" y="0"/>
                  </a:moveTo>
                  <a:lnTo>
                    <a:pt x="0" y="0"/>
                  </a:lnTo>
                  <a:lnTo>
                    <a:pt x="0" y="45720"/>
                  </a:lnTo>
                  <a:lnTo>
                    <a:pt x="135636" y="45720"/>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2" name="object 22"/>
            <p:cNvSpPr/>
            <p:nvPr/>
          </p:nvSpPr>
          <p:spPr>
            <a:xfrm>
              <a:off x="2879597" y="2713481"/>
              <a:ext cx="135890" cy="45720"/>
            </a:xfrm>
            <a:custGeom>
              <a:avLst/>
              <a:gdLst/>
              <a:ahLst/>
              <a:cxnLst/>
              <a:rect l="l" t="t" r="r" b="b"/>
              <a:pathLst>
                <a:path w="135889" h="45719">
                  <a:moveTo>
                    <a:pt x="0" y="45720"/>
                  </a:moveTo>
                  <a:lnTo>
                    <a:pt x="135636" y="45720"/>
                  </a:lnTo>
                  <a:lnTo>
                    <a:pt x="135636" y="0"/>
                  </a:lnTo>
                  <a:lnTo>
                    <a:pt x="0" y="0"/>
                  </a:lnTo>
                  <a:lnTo>
                    <a:pt x="0" y="45720"/>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3" name="object 23"/>
            <p:cNvSpPr/>
            <p:nvPr/>
          </p:nvSpPr>
          <p:spPr>
            <a:xfrm>
              <a:off x="1079309" y="2759201"/>
              <a:ext cx="1924050" cy="762635"/>
            </a:xfrm>
            <a:custGeom>
              <a:avLst/>
              <a:gdLst/>
              <a:ahLst/>
              <a:cxnLst/>
              <a:rect l="l" t="t" r="r" b="b"/>
              <a:pathLst>
                <a:path w="1924050" h="762635">
                  <a:moveTo>
                    <a:pt x="111518" y="104902"/>
                  </a:moveTo>
                  <a:lnTo>
                    <a:pt x="108775" y="100076"/>
                  </a:lnTo>
                  <a:lnTo>
                    <a:pt x="67386" y="28702"/>
                  </a:lnTo>
                  <a:lnTo>
                    <a:pt x="56045" y="9144"/>
                  </a:lnTo>
                  <a:lnTo>
                    <a:pt x="0" y="104521"/>
                  </a:lnTo>
                  <a:lnTo>
                    <a:pt x="1574" y="110617"/>
                  </a:lnTo>
                  <a:lnTo>
                    <a:pt x="6286" y="113411"/>
                  </a:lnTo>
                  <a:lnTo>
                    <a:pt x="11010" y="116078"/>
                  </a:lnTo>
                  <a:lnTo>
                    <a:pt x="17081" y="114554"/>
                  </a:lnTo>
                  <a:lnTo>
                    <a:pt x="45897" y="65481"/>
                  </a:lnTo>
                  <a:lnTo>
                    <a:pt x="46024" y="48450"/>
                  </a:lnTo>
                  <a:lnTo>
                    <a:pt x="45974" y="65366"/>
                  </a:lnTo>
                  <a:lnTo>
                    <a:pt x="43878" y="761873"/>
                  </a:lnTo>
                  <a:lnTo>
                    <a:pt x="63690" y="762000"/>
                  </a:lnTo>
                  <a:lnTo>
                    <a:pt x="65684" y="100076"/>
                  </a:lnTo>
                  <a:lnTo>
                    <a:pt x="65709" y="65366"/>
                  </a:lnTo>
                  <a:lnTo>
                    <a:pt x="94373" y="114808"/>
                  </a:lnTo>
                  <a:lnTo>
                    <a:pt x="100444" y="116459"/>
                  </a:lnTo>
                  <a:lnTo>
                    <a:pt x="109905" y="110871"/>
                  </a:lnTo>
                  <a:lnTo>
                    <a:pt x="111518" y="104902"/>
                  </a:lnTo>
                  <a:close/>
                </a:path>
                <a:path w="1924050" h="762635">
                  <a:moveTo>
                    <a:pt x="716089" y="95631"/>
                  </a:moveTo>
                  <a:lnTo>
                    <a:pt x="713295" y="90932"/>
                  </a:lnTo>
                  <a:lnTo>
                    <a:pt x="671817" y="19558"/>
                  </a:lnTo>
                  <a:lnTo>
                    <a:pt x="660463" y="0"/>
                  </a:lnTo>
                  <a:lnTo>
                    <a:pt x="607250" y="90678"/>
                  </a:lnTo>
                  <a:lnTo>
                    <a:pt x="604583" y="95377"/>
                  </a:lnTo>
                  <a:lnTo>
                    <a:pt x="606107" y="101473"/>
                  </a:lnTo>
                  <a:lnTo>
                    <a:pt x="615505" y="107061"/>
                  </a:lnTo>
                  <a:lnTo>
                    <a:pt x="621601" y="105410"/>
                  </a:lnTo>
                  <a:lnTo>
                    <a:pt x="624395" y="100711"/>
                  </a:lnTo>
                  <a:lnTo>
                    <a:pt x="650443" y="56261"/>
                  </a:lnTo>
                  <a:lnTo>
                    <a:pt x="650557" y="19558"/>
                  </a:lnTo>
                  <a:lnTo>
                    <a:pt x="650468" y="56210"/>
                  </a:lnTo>
                  <a:lnTo>
                    <a:pt x="648906" y="762000"/>
                  </a:lnTo>
                  <a:lnTo>
                    <a:pt x="668718" y="762127"/>
                  </a:lnTo>
                  <a:lnTo>
                    <a:pt x="670166" y="107188"/>
                  </a:lnTo>
                  <a:lnTo>
                    <a:pt x="670242" y="56222"/>
                  </a:lnTo>
                  <a:lnTo>
                    <a:pt x="698944" y="105664"/>
                  </a:lnTo>
                  <a:lnTo>
                    <a:pt x="705040" y="107188"/>
                  </a:lnTo>
                  <a:lnTo>
                    <a:pt x="709739" y="104521"/>
                  </a:lnTo>
                  <a:lnTo>
                    <a:pt x="714438" y="101727"/>
                  </a:lnTo>
                  <a:lnTo>
                    <a:pt x="716089" y="95631"/>
                  </a:lnTo>
                  <a:close/>
                </a:path>
                <a:path w="1924050" h="762635">
                  <a:moveTo>
                    <a:pt x="1319085" y="95631"/>
                  </a:moveTo>
                  <a:lnTo>
                    <a:pt x="1316215" y="90805"/>
                  </a:lnTo>
                  <a:lnTo>
                    <a:pt x="1274813" y="19558"/>
                  </a:lnTo>
                  <a:lnTo>
                    <a:pt x="1263459" y="0"/>
                  </a:lnTo>
                  <a:lnTo>
                    <a:pt x="1210297" y="90932"/>
                  </a:lnTo>
                  <a:lnTo>
                    <a:pt x="1207579" y="95504"/>
                  </a:lnTo>
                  <a:lnTo>
                    <a:pt x="1209103" y="101473"/>
                  </a:lnTo>
                  <a:lnTo>
                    <a:pt x="1213802" y="104267"/>
                  </a:lnTo>
                  <a:lnTo>
                    <a:pt x="1218628" y="107061"/>
                  </a:lnTo>
                  <a:lnTo>
                    <a:pt x="1224597" y="105410"/>
                  </a:lnTo>
                  <a:lnTo>
                    <a:pt x="1227391" y="100711"/>
                  </a:lnTo>
                  <a:lnTo>
                    <a:pt x="1253490" y="56172"/>
                  </a:lnTo>
                  <a:lnTo>
                    <a:pt x="1252410" y="762000"/>
                  </a:lnTo>
                  <a:lnTo>
                    <a:pt x="1272222" y="762127"/>
                  </a:lnTo>
                  <a:lnTo>
                    <a:pt x="1273302" y="56426"/>
                  </a:lnTo>
                  <a:lnTo>
                    <a:pt x="1299146" y="100838"/>
                  </a:lnTo>
                  <a:lnTo>
                    <a:pt x="1301940" y="105537"/>
                  </a:lnTo>
                  <a:lnTo>
                    <a:pt x="1308036" y="107188"/>
                  </a:lnTo>
                  <a:lnTo>
                    <a:pt x="1312735" y="104394"/>
                  </a:lnTo>
                  <a:lnTo>
                    <a:pt x="1317434" y="101727"/>
                  </a:lnTo>
                  <a:lnTo>
                    <a:pt x="1319085" y="95631"/>
                  </a:lnTo>
                  <a:close/>
                </a:path>
                <a:path w="1924050" h="762635">
                  <a:moveTo>
                    <a:pt x="1923605" y="95631"/>
                  </a:moveTo>
                  <a:lnTo>
                    <a:pt x="1879358" y="19558"/>
                  </a:lnTo>
                  <a:lnTo>
                    <a:pt x="1867979" y="0"/>
                  </a:lnTo>
                  <a:lnTo>
                    <a:pt x="1814893" y="90805"/>
                  </a:lnTo>
                  <a:lnTo>
                    <a:pt x="1812099" y="95504"/>
                  </a:lnTo>
                  <a:lnTo>
                    <a:pt x="1813750" y="101600"/>
                  </a:lnTo>
                  <a:lnTo>
                    <a:pt x="1818449" y="104394"/>
                  </a:lnTo>
                  <a:lnTo>
                    <a:pt x="1823148" y="107061"/>
                  </a:lnTo>
                  <a:lnTo>
                    <a:pt x="1829244" y="105537"/>
                  </a:lnTo>
                  <a:lnTo>
                    <a:pt x="1831911" y="100838"/>
                  </a:lnTo>
                  <a:lnTo>
                    <a:pt x="1858035" y="56172"/>
                  </a:lnTo>
                  <a:lnTo>
                    <a:pt x="1857438" y="762000"/>
                  </a:lnTo>
                  <a:lnTo>
                    <a:pt x="1877250" y="762127"/>
                  </a:lnTo>
                  <a:lnTo>
                    <a:pt x="1877809" y="107188"/>
                  </a:lnTo>
                  <a:lnTo>
                    <a:pt x="1877733" y="56184"/>
                  </a:lnTo>
                  <a:lnTo>
                    <a:pt x="1877847" y="56375"/>
                  </a:lnTo>
                  <a:lnTo>
                    <a:pt x="1903793" y="100838"/>
                  </a:lnTo>
                  <a:lnTo>
                    <a:pt x="1906460" y="105537"/>
                  </a:lnTo>
                  <a:lnTo>
                    <a:pt x="1912556" y="107188"/>
                  </a:lnTo>
                  <a:lnTo>
                    <a:pt x="1917255" y="104394"/>
                  </a:lnTo>
                  <a:lnTo>
                    <a:pt x="1922081" y="101600"/>
                  </a:lnTo>
                  <a:lnTo>
                    <a:pt x="1923605" y="9563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24" name="object 24"/>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25" name="object 25"/>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7" name="object 27"/>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28" name="object 28"/>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29" name="object 29"/>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30" name="object 30"/>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31" name="object 31"/>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2" name="object 32"/>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3" name="object 33"/>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34" name="object 34"/>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5" name="object 35"/>
          <p:cNvSpPr txBox="1"/>
          <p:nvPr/>
        </p:nvSpPr>
        <p:spPr>
          <a:xfrm>
            <a:off x="2802064" y="1049845"/>
            <a:ext cx="2551271" cy="645368"/>
          </a:xfrm>
          <a:prstGeom prst="rect">
            <a:avLst/>
          </a:prstGeom>
          <a:ln w="28955">
            <a:solidFill>
              <a:srgbClr val="BA56BD"/>
            </a:solidFill>
          </a:ln>
        </p:spPr>
        <p:txBody>
          <a:bodyPr vert="horz" wrap="square" lIns="0" tIns="21907" rIns="0" bIns="0" rtlCol="0">
            <a:spAutoFit/>
          </a:bodyPr>
          <a:lstStyle/>
          <a:p>
            <a:pPr marL="67628" marR="244316" defTabSz="685800">
              <a:spcBef>
                <a:spcPts val="172"/>
              </a:spcBef>
              <a:buClrTx/>
              <a:defRPr/>
            </a:pPr>
            <a:r>
              <a:rPr sz="1350" kern="1200" spc="-101" dirty="0">
                <a:solidFill>
                  <a:srgbClr val="7E7E7E"/>
                </a:solidFill>
                <a:ea typeface="+mn-ea"/>
              </a:rPr>
              <a:t>On </a:t>
            </a:r>
            <a:r>
              <a:rPr sz="1350" kern="1200" spc="-30" dirty="0">
                <a:solidFill>
                  <a:srgbClr val="7E7E7E"/>
                </a:solidFill>
                <a:ea typeface="+mn-ea"/>
              </a:rPr>
              <a:t>this </a:t>
            </a:r>
            <a:r>
              <a:rPr sz="1350" kern="1200" spc="-56" dirty="0">
                <a:solidFill>
                  <a:srgbClr val="7E7E7E"/>
                </a:solidFill>
                <a:ea typeface="+mn-ea"/>
              </a:rPr>
              <a:t>decoder </a:t>
            </a:r>
            <a:r>
              <a:rPr sz="1350" kern="1200" spc="-38" dirty="0">
                <a:solidFill>
                  <a:srgbClr val="7E7E7E"/>
                </a:solidFill>
                <a:ea typeface="+mn-ea"/>
              </a:rPr>
              <a:t>timestep,</a:t>
            </a:r>
            <a:r>
              <a:rPr sz="1350" kern="1200" spc="-105" dirty="0">
                <a:solidFill>
                  <a:srgbClr val="7E7E7E"/>
                </a:solidFill>
                <a:ea typeface="+mn-ea"/>
              </a:rPr>
              <a:t> </a:t>
            </a:r>
            <a:r>
              <a:rPr sz="1350" kern="1200" spc="-38" dirty="0">
                <a:solidFill>
                  <a:srgbClr val="7E7E7E"/>
                </a:solidFill>
                <a:ea typeface="+mn-ea"/>
              </a:rPr>
              <a:t>we’re  </a:t>
            </a:r>
            <a:r>
              <a:rPr sz="1350" kern="1200" spc="-41" dirty="0">
                <a:solidFill>
                  <a:srgbClr val="7E7E7E"/>
                </a:solidFill>
                <a:ea typeface="+mn-ea"/>
              </a:rPr>
              <a:t>mostly </a:t>
            </a:r>
            <a:r>
              <a:rPr sz="1350" kern="1200" spc="-64" dirty="0">
                <a:solidFill>
                  <a:srgbClr val="7E7E7E"/>
                </a:solidFill>
                <a:ea typeface="+mn-ea"/>
              </a:rPr>
              <a:t>focusing </a:t>
            </a:r>
            <a:r>
              <a:rPr sz="1350" kern="1200" spc="-45" dirty="0">
                <a:solidFill>
                  <a:srgbClr val="7E7E7E"/>
                </a:solidFill>
                <a:ea typeface="+mn-ea"/>
              </a:rPr>
              <a:t>on </a:t>
            </a:r>
            <a:r>
              <a:rPr sz="1350" kern="1200" spc="-15" dirty="0">
                <a:solidFill>
                  <a:srgbClr val="7E7E7E"/>
                </a:solidFill>
                <a:ea typeface="+mn-ea"/>
              </a:rPr>
              <a:t>the first  </a:t>
            </a:r>
            <a:r>
              <a:rPr sz="1350" kern="1200" spc="-56" dirty="0">
                <a:solidFill>
                  <a:srgbClr val="7E7E7E"/>
                </a:solidFill>
                <a:ea typeface="+mn-ea"/>
              </a:rPr>
              <a:t>encoder </a:t>
            </a:r>
            <a:r>
              <a:rPr sz="1350" kern="1200" spc="-45" dirty="0">
                <a:solidFill>
                  <a:srgbClr val="7E7E7E"/>
                </a:solidFill>
                <a:ea typeface="+mn-ea"/>
              </a:rPr>
              <a:t>hidden </a:t>
            </a:r>
            <a:r>
              <a:rPr sz="1350" kern="1200" spc="-53" dirty="0">
                <a:solidFill>
                  <a:srgbClr val="7E7E7E"/>
                </a:solidFill>
                <a:ea typeface="+mn-ea"/>
              </a:rPr>
              <a:t>state</a:t>
            </a:r>
            <a:r>
              <a:rPr sz="1350" kern="1200" spc="-94" dirty="0">
                <a:solidFill>
                  <a:srgbClr val="7E7E7E"/>
                </a:solidFill>
                <a:ea typeface="+mn-ea"/>
              </a:rPr>
              <a:t> </a:t>
            </a:r>
            <a:r>
              <a:rPr sz="1350" kern="1200" spc="-4" dirty="0">
                <a:solidFill>
                  <a:srgbClr val="7E7E7E"/>
                </a:solidFill>
                <a:ea typeface="+mn-ea"/>
              </a:rPr>
              <a:t>(</a:t>
            </a:r>
            <a:r>
              <a:rPr sz="1350" i="1" kern="1200" spc="-4" dirty="0">
                <a:solidFill>
                  <a:srgbClr val="7E7E7E"/>
                </a:solidFill>
                <a:ea typeface="+mn-ea"/>
              </a:rPr>
              <a:t>”he”</a:t>
            </a:r>
            <a:r>
              <a:rPr sz="1350" kern="1200" spc="-4" dirty="0">
                <a:solidFill>
                  <a:srgbClr val="7E7E7E"/>
                </a:solidFill>
                <a:ea typeface="+mn-ea"/>
              </a:rPr>
              <a:t>)</a:t>
            </a:r>
            <a:endParaRPr sz="1350" kern="1200">
              <a:solidFill>
                <a:prstClr val="black"/>
              </a:solidFill>
              <a:ea typeface="+mn-ea"/>
            </a:endParaRPr>
          </a:p>
        </p:txBody>
      </p:sp>
      <p:sp>
        <p:nvSpPr>
          <p:cNvPr id="36" name="object 36"/>
          <p:cNvSpPr/>
          <p:nvPr/>
        </p:nvSpPr>
        <p:spPr>
          <a:xfrm>
            <a:off x="2087689" y="1386458"/>
            <a:ext cx="719138" cy="362426"/>
          </a:xfrm>
          <a:custGeom>
            <a:avLst/>
            <a:gdLst/>
            <a:ahLst/>
            <a:cxnLst/>
            <a:rect l="l" t="t" r="r" b="b"/>
            <a:pathLst>
              <a:path w="958850" h="483235">
                <a:moveTo>
                  <a:pt x="58673" y="405129"/>
                </a:moveTo>
                <a:lnTo>
                  <a:pt x="0" y="482473"/>
                </a:lnTo>
                <a:lnTo>
                  <a:pt x="97154" y="482980"/>
                </a:lnTo>
                <a:lnTo>
                  <a:pt x="87487" y="463423"/>
                </a:lnTo>
                <a:lnTo>
                  <a:pt x="71373" y="463423"/>
                </a:lnTo>
                <a:lnTo>
                  <a:pt x="58546" y="437514"/>
                </a:lnTo>
                <a:lnTo>
                  <a:pt x="71519" y="431118"/>
                </a:lnTo>
                <a:lnTo>
                  <a:pt x="58673" y="405129"/>
                </a:lnTo>
                <a:close/>
              </a:path>
              <a:path w="958850" h="483235">
                <a:moveTo>
                  <a:pt x="71519" y="431118"/>
                </a:moveTo>
                <a:lnTo>
                  <a:pt x="58546" y="437514"/>
                </a:lnTo>
                <a:lnTo>
                  <a:pt x="71373" y="463423"/>
                </a:lnTo>
                <a:lnTo>
                  <a:pt x="84330" y="457034"/>
                </a:lnTo>
                <a:lnTo>
                  <a:pt x="71519" y="431118"/>
                </a:lnTo>
                <a:close/>
              </a:path>
              <a:path w="958850" h="483235">
                <a:moveTo>
                  <a:pt x="84330" y="457034"/>
                </a:moveTo>
                <a:lnTo>
                  <a:pt x="71373" y="463423"/>
                </a:lnTo>
                <a:lnTo>
                  <a:pt x="87487" y="463423"/>
                </a:lnTo>
                <a:lnTo>
                  <a:pt x="84330" y="457034"/>
                </a:lnTo>
                <a:close/>
              </a:path>
              <a:path w="958850" h="483235">
                <a:moveTo>
                  <a:pt x="945895" y="0"/>
                </a:moveTo>
                <a:lnTo>
                  <a:pt x="71519" y="431118"/>
                </a:lnTo>
                <a:lnTo>
                  <a:pt x="84330" y="457034"/>
                </a:lnTo>
                <a:lnTo>
                  <a:pt x="958722" y="25908"/>
                </a:lnTo>
                <a:lnTo>
                  <a:pt x="945895" y="0"/>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7" name="object 37"/>
          <p:cNvSpPr txBox="1"/>
          <p:nvPr/>
        </p:nvSpPr>
        <p:spPr>
          <a:xfrm>
            <a:off x="1178395" y="1429391"/>
            <a:ext cx="387286" cy="825818"/>
          </a:xfrm>
          <a:prstGeom prst="rect">
            <a:avLst/>
          </a:prstGeom>
        </p:spPr>
        <p:txBody>
          <a:bodyPr vert="vert270" wrap="square" lIns="0" tIns="0" rIns="0" bIns="0" rtlCol="0">
            <a:spAutoFit/>
          </a:bodyPr>
          <a:lstStyle/>
          <a:p>
            <a:pPr marL="84773"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marL="9525" defTabSz="685800">
              <a:buClrTx/>
              <a:defRPr/>
            </a:pPr>
            <a:r>
              <a:rPr sz="1350" kern="1200" spc="-19" dirty="0">
                <a:solidFill>
                  <a:srgbClr val="3986FF"/>
                </a:solidFill>
                <a:ea typeface="+mn-ea"/>
              </a:rPr>
              <a:t>distribution</a:t>
            </a:r>
            <a:endParaRPr sz="1350" kern="1200">
              <a:solidFill>
                <a:prstClr val="black"/>
              </a:solidFill>
              <a:ea typeface="+mn-ea"/>
            </a:endParaRPr>
          </a:p>
        </p:txBody>
      </p:sp>
      <p:sp>
        <p:nvSpPr>
          <p:cNvPr id="38" name="object 38"/>
          <p:cNvSpPr/>
          <p:nvPr/>
        </p:nvSpPr>
        <p:spPr>
          <a:xfrm>
            <a:off x="1612201" y="1607629"/>
            <a:ext cx="141923" cy="468630"/>
          </a:xfrm>
          <a:custGeom>
            <a:avLst/>
            <a:gdLst/>
            <a:ahLst/>
            <a:cxnLst/>
            <a:rect l="l" t="t" r="r" b="b"/>
            <a:pathLst>
              <a:path w="189230" h="624839">
                <a:moveTo>
                  <a:pt x="188976" y="624840"/>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4"/>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9" name="object 39"/>
          <p:cNvSpPr txBox="1"/>
          <p:nvPr/>
        </p:nvSpPr>
        <p:spPr>
          <a:xfrm>
            <a:off x="4290250" y="2069401"/>
            <a:ext cx="2359343" cy="439062"/>
          </a:xfrm>
          <a:prstGeom prst="rect">
            <a:avLst/>
          </a:prstGeom>
          <a:ln w="28955">
            <a:solidFill>
              <a:srgbClr val="BA56BD"/>
            </a:solidFill>
          </a:ln>
        </p:spPr>
        <p:txBody>
          <a:bodyPr vert="horz" wrap="square" lIns="0" tIns="23336" rIns="0" bIns="0" rtlCol="0">
            <a:spAutoFit/>
          </a:bodyPr>
          <a:lstStyle/>
          <a:p>
            <a:pPr marL="161925" marR="84773" indent="-72390" defTabSz="685800">
              <a:spcBef>
                <a:spcPts val="183"/>
              </a:spcBef>
              <a:buClrTx/>
              <a:defRPr/>
            </a:pPr>
            <a:r>
              <a:rPr sz="1350" kern="1200" spc="-143" dirty="0">
                <a:solidFill>
                  <a:srgbClr val="7E7E7E"/>
                </a:solidFill>
                <a:ea typeface="+mn-ea"/>
              </a:rPr>
              <a:t>Take </a:t>
            </a:r>
            <a:r>
              <a:rPr sz="1350" kern="1200" spc="-49" dirty="0">
                <a:solidFill>
                  <a:srgbClr val="7E7E7E"/>
                </a:solidFill>
                <a:ea typeface="+mn-ea"/>
              </a:rPr>
              <a:t>softmax </a:t>
            </a:r>
            <a:r>
              <a:rPr sz="1350" kern="1200" spc="11" dirty="0">
                <a:solidFill>
                  <a:srgbClr val="7E7E7E"/>
                </a:solidFill>
                <a:ea typeface="+mn-ea"/>
              </a:rPr>
              <a:t>to </a:t>
            </a:r>
            <a:r>
              <a:rPr sz="1350" kern="1200" spc="4" dirty="0">
                <a:solidFill>
                  <a:srgbClr val="7E7E7E"/>
                </a:solidFill>
                <a:ea typeface="+mn-ea"/>
              </a:rPr>
              <a:t>turn </a:t>
            </a:r>
            <a:r>
              <a:rPr sz="1350" kern="1200" spc="-15" dirty="0">
                <a:solidFill>
                  <a:srgbClr val="7E7E7E"/>
                </a:solidFill>
                <a:ea typeface="+mn-ea"/>
              </a:rPr>
              <a:t>the</a:t>
            </a:r>
            <a:r>
              <a:rPr sz="1350" kern="1200" spc="-225" dirty="0">
                <a:solidFill>
                  <a:srgbClr val="7E7E7E"/>
                </a:solidFill>
                <a:ea typeface="+mn-ea"/>
              </a:rPr>
              <a:t> </a:t>
            </a:r>
            <a:r>
              <a:rPr sz="1350" kern="1200" spc="-90" dirty="0">
                <a:solidFill>
                  <a:srgbClr val="7E7E7E"/>
                </a:solidFill>
                <a:ea typeface="+mn-ea"/>
              </a:rPr>
              <a:t>scores  </a:t>
            </a:r>
            <a:r>
              <a:rPr sz="1350" kern="1200" spc="-8" dirty="0">
                <a:solidFill>
                  <a:srgbClr val="7E7E7E"/>
                </a:solidFill>
                <a:ea typeface="+mn-ea"/>
              </a:rPr>
              <a:t>into </a:t>
            </a:r>
            <a:r>
              <a:rPr sz="1350" kern="1200" spc="-105" dirty="0">
                <a:solidFill>
                  <a:srgbClr val="7E7E7E"/>
                </a:solidFill>
                <a:ea typeface="+mn-ea"/>
              </a:rPr>
              <a:t>a </a:t>
            </a:r>
            <a:r>
              <a:rPr sz="1350" kern="1200" spc="-26" dirty="0">
                <a:solidFill>
                  <a:srgbClr val="7E7E7E"/>
                </a:solidFill>
                <a:ea typeface="+mn-ea"/>
              </a:rPr>
              <a:t>probability</a:t>
            </a:r>
            <a:r>
              <a:rPr sz="1350" kern="1200" spc="-86" dirty="0">
                <a:solidFill>
                  <a:srgbClr val="7E7E7E"/>
                </a:solidFill>
                <a:ea typeface="+mn-ea"/>
              </a:rPr>
              <a:t> </a:t>
            </a:r>
            <a:r>
              <a:rPr sz="1350" kern="1200" spc="-19" dirty="0">
                <a:solidFill>
                  <a:srgbClr val="7E7E7E"/>
                </a:solidFill>
                <a:ea typeface="+mn-ea"/>
              </a:rPr>
              <a:t>distribution</a:t>
            </a:r>
            <a:endParaRPr sz="1350" kern="1200">
              <a:solidFill>
                <a:prstClr val="black"/>
              </a:solidFill>
              <a:ea typeface="+mn-ea"/>
            </a:endParaRPr>
          </a:p>
        </p:txBody>
      </p:sp>
      <p:sp>
        <p:nvSpPr>
          <p:cNvPr id="40" name="object 40"/>
          <p:cNvSpPr/>
          <p:nvPr/>
        </p:nvSpPr>
        <p:spPr>
          <a:xfrm>
            <a:off x="3711893" y="2279809"/>
            <a:ext cx="579120" cy="65246"/>
          </a:xfrm>
          <a:custGeom>
            <a:avLst/>
            <a:gdLst/>
            <a:ahLst/>
            <a:cxnLst/>
            <a:rect l="l" t="t" r="r" b="b"/>
            <a:pathLst>
              <a:path w="772160" h="86994">
                <a:moveTo>
                  <a:pt x="86868" y="0"/>
                </a:moveTo>
                <a:lnTo>
                  <a:pt x="0" y="43560"/>
                </a:lnTo>
                <a:lnTo>
                  <a:pt x="86868" y="86867"/>
                </a:lnTo>
                <a:lnTo>
                  <a:pt x="86868" y="57912"/>
                </a:lnTo>
                <a:lnTo>
                  <a:pt x="72389" y="57912"/>
                </a:lnTo>
                <a:lnTo>
                  <a:pt x="72389" y="28955"/>
                </a:lnTo>
                <a:lnTo>
                  <a:pt x="86868" y="28937"/>
                </a:lnTo>
                <a:lnTo>
                  <a:pt x="86868" y="0"/>
                </a:lnTo>
                <a:close/>
              </a:path>
              <a:path w="772160" h="86994">
                <a:moveTo>
                  <a:pt x="86868" y="28937"/>
                </a:moveTo>
                <a:lnTo>
                  <a:pt x="72389" y="28955"/>
                </a:lnTo>
                <a:lnTo>
                  <a:pt x="72389" y="57912"/>
                </a:lnTo>
                <a:lnTo>
                  <a:pt x="86868" y="57893"/>
                </a:lnTo>
                <a:lnTo>
                  <a:pt x="86868" y="28937"/>
                </a:lnTo>
                <a:close/>
              </a:path>
              <a:path w="772160" h="86994">
                <a:moveTo>
                  <a:pt x="86868" y="57893"/>
                </a:moveTo>
                <a:lnTo>
                  <a:pt x="72389" y="57912"/>
                </a:lnTo>
                <a:lnTo>
                  <a:pt x="86868" y="57912"/>
                </a:lnTo>
                <a:close/>
              </a:path>
              <a:path w="772160" h="86994">
                <a:moveTo>
                  <a:pt x="772160" y="28066"/>
                </a:moveTo>
                <a:lnTo>
                  <a:pt x="86868" y="28937"/>
                </a:lnTo>
                <a:lnTo>
                  <a:pt x="86868" y="57893"/>
                </a:lnTo>
                <a:lnTo>
                  <a:pt x="772160" y="57022"/>
                </a:lnTo>
                <a:lnTo>
                  <a:pt x="772160" y="28066"/>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1" name="object 41"/>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43" name="TextBox 42">
            <a:extLst>
              <a:ext uri="{FF2B5EF4-FFF2-40B4-BE49-F238E27FC236}">
                <a16:creationId xmlns:a16="http://schemas.microsoft.com/office/drawing/2014/main" id="{553E080D-C7AA-4C00-869D-A9227FCE33BF}"/>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42" name="Slide Number Placeholder 3">
            <a:extLst>
              <a:ext uri="{FF2B5EF4-FFF2-40B4-BE49-F238E27FC236}">
                <a16:creationId xmlns:a16="http://schemas.microsoft.com/office/drawing/2014/main" id="{60134CA9-8C78-6660-8B71-A938B740EE1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52</a:t>
            </a:fld>
            <a:endParaRPr lang="en-US" sz="1600">
              <a:solidFill>
                <a:schemeClr val="bg1"/>
              </a:solidFill>
            </a:endParaRPr>
          </a:p>
        </p:txBody>
      </p:sp>
      <p:sp>
        <p:nvSpPr>
          <p:cNvPr id="46" name="Title 1">
            <a:extLst>
              <a:ext uri="{FF2B5EF4-FFF2-40B4-BE49-F238E27FC236}">
                <a16:creationId xmlns:a16="http://schemas.microsoft.com/office/drawing/2014/main" id="{1D1C084F-3954-537A-1E23-4CFAFF83905D}"/>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76996" y="821816"/>
            <a:ext cx="2556986" cy="3448050"/>
            <a:chOff x="978661" y="1095755"/>
            <a:chExt cx="3409315" cy="4597400"/>
          </a:xfrm>
        </p:grpSpPr>
        <p:sp>
          <p:nvSpPr>
            <p:cNvPr id="4" name="object 4"/>
            <p:cNvSpPr/>
            <p:nvPr/>
          </p:nvSpPr>
          <p:spPr>
            <a:xfrm>
              <a:off x="1066799" y="4367784"/>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799"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799"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799" y="4875276"/>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5"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5" y="4283963"/>
              <a:ext cx="2796539" cy="1402842"/>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627881"/>
              <a:ext cx="1924050" cy="675005"/>
            </a:xfrm>
            <a:custGeom>
              <a:avLst/>
              <a:gdLst/>
              <a:ahLst/>
              <a:cxnLst/>
              <a:rect l="l" t="t" r="r" b="b"/>
              <a:pathLst>
                <a:path w="1924050" h="675004">
                  <a:moveTo>
                    <a:pt x="111531" y="96139"/>
                  </a:moveTo>
                  <a:lnTo>
                    <a:pt x="108813" y="91313"/>
                  </a:lnTo>
                  <a:lnTo>
                    <a:pt x="67894" y="19558"/>
                  </a:lnTo>
                  <a:lnTo>
                    <a:pt x="56756" y="0"/>
                  </a:lnTo>
                  <a:lnTo>
                    <a:pt x="0" y="94996"/>
                  </a:lnTo>
                  <a:lnTo>
                    <a:pt x="1536" y="101092"/>
                  </a:lnTo>
                  <a:lnTo>
                    <a:pt x="10934" y="106680"/>
                  </a:lnTo>
                  <a:lnTo>
                    <a:pt x="17018" y="105156"/>
                  </a:lnTo>
                  <a:lnTo>
                    <a:pt x="46266" y="56146"/>
                  </a:lnTo>
                  <a:lnTo>
                    <a:pt x="39839" y="674751"/>
                  </a:lnTo>
                  <a:lnTo>
                    <a:pt x="59651" y="675005"/>
                  </a:lnTo>
                  <a:lnTo>
                    <a:pt x="66065" y="56375"/>
                  </a:lnTo>
                  <a:lnTo>
                    <a:pt x="91605" y="101219"/>
                  </a:lnTo>
                  <a:lnTo>
                    <a:pt x="94310" y="105918"/>
                  </a:lnTo>
                  <a:lnTo>
                    <a:pt x="100355" y="107569"/>
                  </a:lnTo>
                  <a:lnTo>
                    <a:pt x="105117" y="104902"/>
                  </a:lnTo>
                  <a:lnTo>
                    <a:pt x="109867" y="102108"/>
                  </a:lnTo>
                  <a:lnTo>
                    <a:pt x="111531" y="96139"/>
                  </a:lnTo>
                  <a:close/>
                </a:path>
                <a:path w="1924050" h="675004">
                  <a:moveTo>
                    <a:pt x="715225" y="95885"/>
                  </a:moveTo>
                  <a:lnTo>
                    <a:pt x="712558" y="91059"/>
                  </a:lnTo>
                  <a:lnTo>
                    <a:pt x="671372" y="19558"/>
                  </a:lnTo>
                  <a:lnTo>
                    <a:pt x="660107" y="0"/>
                  </a:lnTo>
                  <a:lnTo>
                    <a:pt x="603719" y="95250"/>
                  </a:lnTo>
                  <a:lnTo>
                    <a:pt x="605370" y="101346"/>
                  </a:lnTo>
                  <a:lnTo>
                    <a:pt x="614768" y="106934"/>
                  </a:lnTo>
                  <a:lnTo>
                    <a:pt x="620864" y="105283"/>
                  </a:lnTo>
                  <a:lnTo>
                    <a:pt x="623531" y="100584"/>
                  </a:lnTo>
                  <a:lnTo>
                    <a:pt x="649859" y="56108"/>
                  </a:lnTo>
                  <a:lnTo>
                    <a:pt x="646391" y="668909"/>
                  </a:lnTo>
                  <a:lnTo>
                    <a:pt x="666203" y="669036"/>
                  </a:lnTo>
                  <a:lnTo>
                    <a:pt x="669671" y="56324"/>
                  </a:lnTo>
                  <a:lnTo>
                    <a:pt x="695413" y="100965"/>
                  </a:lnTo>
                  <a:lnTo>
                    <a:pt x="698080" y="105791"/>
                  </a:lnTo>
                  <a:lnTo>
                    <a:pt x="704176" y="107315"/>
                  </a:lnTo>
                  <a:lnTo>
                    <a:pt x="708875" y="104648"/>
                  </a:lnTo>
                  <a:lnTo>
                    <a:pt x="713701" y="101854"/>
                  </a:lnTo>
                  <a:lnTo>
                    <a:pt x="715225" y="95885"/>
                  </a:lnTo>
                  <a:close/>
                </a:path>
                <a:path w="1924050" h="675004">
                  <a:moveTo>
                    <a:pt x="1319237" y="96647"/>
                  </a:moveTo>
                  <a:lnTo>
                    <a:pt x="1316570" y="91821"/>
                  </a:lnTo>
                  <a:lnTo>
                    <a:pt x="1276210" y="19431"/>
                  </a:lnTo>
                  <a:lnTo>
                    <a:pt x="1265389" y="0"/>
                  </a:lnTo>
                  <a:lnTo>
                    <a:pt x="1210525" y="89789"/>
                  </a:lnTo>
                  <a:lnTo>
                    <a:pt x="1207731" y="94488"/>
                  </a:lnTo>
                  <a:lnTo>
                    <a:pt x="1209255" y="100584"/>
                  </a:lnTo>
                  <a:lnTo>
                    <a:pt x="1213827" y="103378"/>
                  </a:lnTo>
                  <a:lnTo>
                    <a:pt x="1218526" y="106172"/>
                  </a:lnTo>
                  <a:lnTo>
                    <a:pt x="1224622" y="104775"/>
                  </a:lnTo>
                  <a:lnTo>
                    <a:pt x="1227543" y="100076"/>
                  </a:lnTo>
                  <a:lnTo>
                    <a:pt x="1254379" y="55994"/>
                  </a:lnTo>
                  <a:lnTo>
                    <a:pt x="1242275" y="668782"/>
                  </a:lnTo>
                  <a:lnTo>
                    <a:pt x="1262087" y="669163"/>
                  </a:lnTo>
                  <a:lnTo>
                    <a:pt x="1274191" y="56388"/>
                  </a:lnTo>
                  <a:lnTo>
                    <a:pt x="1299298" y="101473"/>
                  </a:lnTo>
                  <a:lnTo>
                    <a:pt x="1301965" y="106299"/>
                  </a:lnTo>
                  <a:lnTo>
                    <a:pt x="1307934" y="107950"/>
                  </a:lnTo>
                  <a:lnTo>
                    <a:pt x="1317586" y="102616"/>
                  </a:lnTo>
                  <a:lnTo>
                    <a:pt x="1319237" y="96647"/>
                  </a:lnTo>
                  <a:close/>
                </a:path>
                <a:path w="1924050" h="675004">
                  <a:moveTo>
                    <a:pt x="1923630" y="96139"/>
                  </a:moveTo>
                  <a:lnTo>
                    <a:pt x="1880019" y="19558"/>
                  </a:lnTo>
                  <a:lnTo>
                    <a:pt x="1868893" y="0"/>
                  </a:lnTo>
                  <a:lnTo>
                    <a:pt x="1812124" y="94996"/>
                  </a:lnTo>
                  <a:lnTo>
                    <a:pt x="1813648" y="101092"/>
                  </a:lnTo>
                  <a:lnTo>
                    <a:pt x="1823046" y="106680"/>
                  </a:lnTo>
                  <a:lnTo>
                    <a:pt x="1829142" y="105156"/>
                  </a:lnTo>
                  <a:lnTo>
                    <a:pt x="1858340" y="56184"/>
                  </a:lnTo>
                  <a:lnTo>
                    <a:pt x="1851875" y="665988"/>
                  </a:lnTo>
                  <a:lnTo>
                    <a:pt x="1871687" y="666242"/>
                  </a:lnTo>
                  <a:lnTo>
                    <a:pt x="1878152" y="56261"/>
                  </a:lnTo>
                  <a:lnTo>
                    <a:pt x="1903691" y="101219"/>
                  </a:lnTo>
                  <a:lnTo>
                    <a:pt x="1906485" y="105918"/>
                  </a:lnTo>
                  <a:lnTo>
                    <a:pt x="1912454" y="107569"/>
                  </a:lnTo>
                  <a:lnTo>
                    <a:pt x="1917280" y="104902"/>
                  </a:lnTo>
                  <a:lnTo>
                    <a:pt x="1921979" y="102235"/>
                  </a:lnTo>
                  <a:lnTo>
                    <a:pt x="1923630" y="96139"/>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799"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671827" y="3511295"/>
              <a:ext cx="132588"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2275331" y="3511295"/>
              <a:ext cx="132587"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2880360" y="3511295"/>
              <a:ext cx="132587"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1172667" y="3557282"/>
              <a:ext cx="3077210" cy="746760"/>
            </a:xfrm>
            <a:custGeom>
              <a:avLst/>
              <a:gdLst/>
              <a:ahLst/>
              <a:cxnLst/>
              <a:rect l="l" t="t" r="r" b="b"/>
              <a:pathLst>
                <a:path w="3077210" h="746760">
                  <a:moveTo>
                    <a:pt x="3077133" y="727951"/>
                  </a:moveTo>
                  <a:lnTo>
                    <a:pt x="1883956" y="36842"/>
                  </a:lnTo>
                  <a:lnTo>
                    <a:pt x="1941118" y="36690"/>
                  </a:lnTo>
                  <a:lnTo>
                    <a:pt x="1945436" y="32245"/>
                  </a:lnTo>
                  <a:lnTo>
                    <a:pt x="1945436" y="21323"/>
                  </a:lnTo>
                  <a:lnTo>
                    <a:pt x="1942642" y="18529"/>
                  </a:lnTo>
                  <a:lnTo>
                    <a:pt x="1940991" y="16878"/>
                  </a:lnTo>
                  <a:lnTo>
                    <a:pt x="1935530" y="16878"/>
                  </a:lnTo>
                  <a:lnTo>
                    <a:pt x="1830374" y="17259"/>
                  </a:lnTo>
                  <a:lnTo>
                    <a:pt x="1885111" y="113398"/>
                  </a:lnTo>
                  <a:lnTo>
                    <a:pt x="1891207" y="115049"/>
                  </a:lnTo>
                  <a:lnTo>
                    <a:pt x="1895906" y="112382"/>
                  </a:lnTo>
                  <a:lnTo>
                    <a:pt x="1900605" y="109588"/>
                  </a:lnTo>
                  <a:lnTo>
                    <a:pt x="1902383" y="103619"/>
                  </a:lnTo>
                  <a:lnTo>
                    <a:pt x="1899589" y="98793"/>
                  </a:lnTo>
                  <a:lnTo>
                    <a:pt x="1874012" y="53975"/>
                  </a:lnTo>
                  <a:lnTo>
                    <a:pt x="2957258" y="681405"/>
                  </a:lnTo>
                  <a:lnTo>
                    <a:pt x="1281417" y="28448"/>
                  </a:lnTo>
                  <a:lnTo>
                    <a:pt x="1337741" y="19545"/>
                  </a:lnTo>
                  <a:lnTo>
                    <a:pt x="1340954" y="15113"/>
                  </a:lnTo>
                  <a:lnTo>
                    <a:pt x="1341424" y="14465"/>
                  </a:lnTo>
                  <a:lnTo>
                    <a:pt x="1339646" y="3670"/>
                  </a:lnTo>
                  <a:lnTo>
                    <a:pt x="1334566" y="0"/>
                  </a:lnTo>
                  <a:lnTo>
                    <a:pt x="1225346" y="17259"/>
                  </a:lnTo>
                  <a:lnTo>
                    <a:pt x="1290751" y="99682"/>
                  </a:lnTo>
                  <a:lnTo>
                    <a:pt x="1294180" y="103873"/>
                  </a:lnTo>
                  <a:lnTo>
                    <a:pt x="1300403" y="104635"/>
                  </a:lnTo>
                  <a:lnTo>
                    <a:pt x="1304594" y="101206"/>
                  </a:lnTo>
                  <a:lnTo>
                    <a:pt x="1308912" y="97777"/>
                  </a:lnTo>
                  <a:lnTo>
                    <a:pt x="1309674" y="91554"/>
                  </a:lnTo>
                  <a:lnTo>
                    <a:pt x="1274216" y="47002"/>
                  </a:lnTo>
                  <a:lnTo>
                    <a:pt x="2889681" y="676325"/>
                  </a:lnTo>
                  <a:lnTo>
                    <a:pt x="661949" y="60833"/>
                  </a:lnTo>
                  <a:lnTo>
                    <a:pt x="698830" y="51041"/>
                  </a:lnTo>
                  <a:lnTo>
                    <a:pt x="717092" y="46215"/>
                  </a:lnTo>
                  <a:lnTo>
                    <a:pt x="720267" y="40754"/>
                  </a:lnTo>
                  <a:lnTo>
                    <a:pt x="718870" y="35547"/>
                  </a:lnTo>
                  <a:lnTo>
                    <a:pt x="717473" y="30226"/>
                  </a:lnTo>
                  <a:lnTo>
                    <a:pt x="712012" y="27051"/>
                  </a:lnTo>
                  <a:lnTo>
                    <a:pt x="605078" y="55359"/>
                  </a:lnTo>
                  <a:lnTo>
                    <a:pt x="678599" y="130797"/>
                  </a:lnTo>
                  <a:lnTo>
                    <a:pt x="682294" y="134607"/>
                  </a:lnTo>
                  <a:lnTo>
                    <a:pt x="688644" y="134607"/>
                  </a:lnTo>
                  <a:lnTo>
                    <a:pt x="692454" y="130797"/>
                  </a:lnTo>
                  <a:lnTo>
                    <a:pt x="696391" y="126987"/>
                  </a:lnTo>
                  <a:lnTo>
                    <a:pt x="696518" y="120764"/>
                  </a:lnTo>
                  <a:lnTo>
                    <a:pt x="656615" y="79844"/>
                  </a:lnTo>
                  <a:lnTo>
                    <a:pt x="2697518" y="643864"/>
                  </a:lnTo>
                  <a:lnTo>
                    <a:pt x="57200" y="57861"/>
                  </a:lnTo>
                  <a:lnTo>
                    <a:pt x="82042" y="49898"/>
                  </a:lnTo>
                  <a:lnTo>
                    <a:pt x="111429" y="40513"/>
                  </a:lnTo>
                  <a:lnTo>
                    <a:pt x="114350" y="34925"/>
                  </a:lnTo>
                  <a:lnTo>
                    <a:pt x="111048" y="24498"/>
                  </a:lnTo>
                  <a:lnTo>
                    <a:pt x="105460" y="21577"/>
                  </a:lnTo>
                  <a:lnTo>
                    <a:pt x="0" y="55359"/>
                  </a:lnTo>
                  <a:lnTo>
                    <a:pt x="77228" y="126733"/>
                  </a:lnTo>
                  <a:lnTo>
                    <a:pt x="81241" y="130543"/>
                  </a:lnTo>
                  <a:lnTo>
                    <a:pt x="87515" y="130289"/>
                  </a:lnTo>
                  <a:lnTo>
                    <a:pt x="94945" y="122161"/>
                  </a:lnTo>
                  <a:lnTo>
                    <a:pt x="94703" y="115938"/>
                  </a:lnTo>
                  <a:lnTo>
                    <a:pt x="90678" y="112255"/>
                  </a:lnTo>
                  <a:lnTo>
                    <a:pt x="52895" y="77292"/>
                  </a:lnTo>
                  <a:lnTo>
                    <a:pt x="3069259" y="746747"/>
                  </a:lnTo>
                  <a:lnTo>
                    <a:pt x="3069285" y="746594"/>
                  </a:lnTo>
                  <a:lnTo>
                    <a:pt x="3072206" y="736460"/>
                  </a:lnTo>
                  <a:lnTo>
                    <a:pt x="3077133" y="72795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983741" y="2763392"/>
              <a:ext cx="2308860" cy="10160"/>
            </a:xfrm>
            <a:custGeom>
              <a:avLst/>
              <a:gdLst/>
              <a:ahLst/>
              <a:cxnLst/>
              <a:rect l="l" t="t" r="r" b="b"/>
              <a:pathLst>
                <a:path w="2308860" h="10160">
                  <a:moveTo>
                    <a:pt x="0" y="0"/>
                  </a:moveTo>
                  <a:lnTo>
                    <a:pt x="2308479" y="0"/>
                  </a:lnTo>
                </a:path>
                <a:path w="2308860" h="10160">
                  <a:moveTo>
                    <a:pt x="0" y="9905"/>
                  </a:moveTo>
                  <a:lnTo>
                    <a:pt x="2308479" y="9905"/>
                  </a:lnTo>
                </a:path>
              </a:pathLst>
            </a:custGeom>
            <a:ln w="9905">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1067561" y="2292858"/>
              <a:ext cx="135890" cy="475615"/>
            </a:xfrm>
            <a:custGeom>
              <a:avLst/>
              <a:gdLst/>
              <a:ahLst/>
              <a:cxnLst/>
              <a:rect l="l" t="t" r="r" b="b"/>
              <a:pathLst>
                <a:path w="135890" h="475614">
                  <a:moveTo>
                    <a:pt x="135636" y="0"/>
                  </a:moveTo>
                  <a:lnTo>
                    <a:pt x="0" y="0"/>
                  </a:lnTo>
                  <a:lnTo>
                    <a:pt x="0" y="475488"/>
                  </a:lnTo>
                  <a:lnTo>
                    <a:pt x="135636" y="475488"/>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9" name="object 19"/>
            <p:cNvSpPr/>
            <p:nvPr/>
          </p:nvSpPr>
          <p:spPr>
            <a:xfrm>
              <a:off x="1067561" y="2292858"/>
              <a:ext cx="135890" cy="475615"/>
            </a:xfrm>
            <a:custGeom>
              <a:avLst/>
              <a:gdLst/>
              <a:ahLst/>
              <a:cxnLst/>
              <a:rect l="l" t="t" r="r" b="b"/>
              <a:pathLst>
                <a:path w="135890" h="475614">
                  <a:moveTo>
                    <a:pt x="0" y="475488"/>
                  </a:moveTo>
                  <a:lnTo>
                    <a:pt x="135636" y="475488"/>
                  </a:lnTo>
                  <a:lnTo>
                    <a:pt x="135636" y="0"/>
                  </a:lnTo>
                  <a:lnTo>
                    <a:pt x="0" y="0"/>
                  </a:lnTo>
                  <a:lnTo>
                    <a:pt x="0" y="475488"/>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object 20"/>
            <p:cNvSpPr/>
            <p:nvPr/>
          </p:nvSpPr>
          <p:spPr>
            <a:xfrm>
              <a:off x="1671065"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1" name="object 21"/>
            <p:cNvSpPr/>
            <p:nvPr/>
          </p:nvSpPr>
          <p:spPr>
            <a:xfrm>
              <a:off x="1671065"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2" name="object 22"/>
            <p:cNvSpPr/>
            <p:nvPr/>
          </p:nvSpPr>
          <p:spPr>
            <a:xfrm>
              <a:off x="2274569"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3" name="object 23"/>
            <p:cNvSpPr/>
            <p:nvPr/>
          </p:nvSpPr>
          <p:spPr>
            <a:xfrm>
              <a:off x="2274569"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p:nvPr/>
          </p:nvSpPr>
          <p:spPr>
            <a:xfrm>
              <a:off x="2879597" y="2713481"/>
              <a:ext cx="135890" cy="45720"/>
            </a:xfrm>
            <a:custGeom>
              <a:avLst/>
              <a:gdLst/>
              <a:ahLst/>
              <a:cxnLst/>
              <a:rect l="l" t="t" r="r" b="b"/>
              <a:pathLst>
                <a:path w="135889" h="45719">
                  <a:moveTo>
                    <a:pt x="135636" y="0"/>
                  </a:moveTo>
                  <a:lnTo>
                    <a:pt x="0" y="0"/>
                  </a:lnTo>
                  <a:lnTo>
                    <a:pt x="0" y="45720"/>
                  </a:lnTo>
                  <a:lnTo>
                    <a:pt x="135636" y="45720"/>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5" name="object 25"/>
            <p:cNvSpPr/>
            <p:nvPr/>
          </p:nvSpPr>
          <p:spPr>
            <a:xfrm>
              <a:off x="2879597" y="2713481"/>
              <a:ext cx="135890" cy="45720"/>
            </a:xfrm>
            <a:custGeom>
              <a:avLst/>
              <a:gdLst/>
              <a:ahLst/>
              <a:cxnLst/>
              <a:rect l="l" t="t" r="r" b="b"/>
              <a:pathLst>
                <a:path w="135889" h="45719">
                  <a:moveTo>
                    <a:pt x="0" y="45720"/>
                  </a:moveTo>
                  <a:lnTo>
                    <a:pt x="135636" y="45720"/>
                  </a:lnTo>
                  <a:lnTo>
                    <a:pt x="135636" y="0"/>
                  </a:lnTo>
                  <a:lnTo>
                    <a:pt x="0" y="0"/>
                  </a:lnTo>
                  <a:lnTo>
                    <a:pt x="0" y="45720"/>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p:nvPr/>
          </p:nvSpPr>
          <p:spPr>
            <a:xfrm>
              <a:off x="1079309" y="2759201"/>
              <a:ext cx="1924050" cy="762635"/>
            </a:xfrm>
            <a:custGeom>
              <a:avLst/>
              <a:gdLst/>
              <a:ahLst/>
              <a:cxnLst/>
              <a:rect l="l" t="t" r="r" b="b"/>
              <a:pathLst>
                <a:path w="1924050" h="762635">
                  <a:moveTo>
                    <a:pt x="111518" y="104902"/>
                  </a:moveTo>
                  <a:lnTo>
                    <a:pt x="108775" y="100076"/>
                  </a:lnTo>
                  <a:lnTo>
                    <a:pt x="67386" y="28702"/>
                  </a:lnTo>
                  <a:lnTo>
                    <a:pt x="56045" y="9144"/>
                  </a:lnTo>
                  <a:lnTo>
                    <a:pt x="0" y="104521"/>
                  </a:lnTo>
                  <a:lnTo>
                    <a:pt x="1574" y="110617"/>
                  </a:lnTo>
                  <a:lnTo>
                    <a:pt x="6286" y="113411"/>
                  </a:lnTo>
                  <a:lnTo>
                    <a:pt x="11010" y="116078"/>
                  </a:lnTo>
                  <a:lnTo>
                    <a:pt x="17081" y="114554"/>
                  </a:lnTo>
                  <a:lnTo>
                    <a:pt x="45897" y="65481"/>
                  </a:lnTo>
                  <a:lnTo>
                    <a:pt x="46024" y="48450"/>
                  </a:lnTo>
                  <a:lnTo>
                    <a:pt x="45974" y="65366"/>
                  </a:lnTo>
                  <a:lnTo>
                    <a:pt x="43878" y="761873"/>
                  </a:lnTo>
                  <a:lnTo>
                    <a:pt x="63690" y="762000"/>
                  </a:lnTo>
                  <a:lnTo>
                    <a:pt x="65684" y="100076"/>
                  </a:lnTo>
                  <a:lnTo>
                    <a:pt x="65709" y="65366"/>
                  </a:lnTo>
                  <a:lnTo>
                    <a:pt x="94373" y="114808"/>
                  </a:lnTo>
                  <a:lnTo>
                    <a:pt x="100444" y="116459"/>
                  </a:lnTo>
                  <a:lnTo>
                    <a:pt x="109905" y="110871"/>
                  </a:lnTo>
                  <a:lnTo>
                    <a:pt x="111518" y="104902"/>
                  </a:lnTo>
                  <a:close/>
                </a:path>
                <a:path w="1924050" h="762635">
                  <a:moveTo>
                    <a:pt x="716089" y="95631"/>
                  </a:moveTo>
                  <a:lnTo>
                    <a:pt x="713295" y="90932"/>
                  </a:lnTo>
                  <a:lnTo>
                    <a:pt x="671817" y="19558"/>
                  </a:lnTo>
                  <a:lnTo>
                    <a:pt x="660463" y="0"/>
                  </a:lnTo>
                  <a:lnTo>
                    <a:pt x="607250" y="90678"/>
                  </a:lnTo>
                  <a:lnTo>
                    <a:pt x="604583" y="95377"/>
                  </a:lnTo>
                  <a:lnTo>
                    <a:pt x="606107" y="101473"/>
                  </a:lnTo>
                  <a:lnTo>
                    <a:pt x="615505" y="107061"/>
                  </a:lnTo>
                  <a:lnTo>
                    <a:pt x="621601" y="105410"/>
                  </a:lnTo>
                  <a:lnTo>
                    <a:pt x="624395" y="100711"/>
                  </a:lnTo>
                  <a:lnTo>
                    <a:pt x="650443" y="56261"/>
                  </a:lnTo>
                  <a:lnTo>
                    <a:pt x="650557" y="19558"/>
                  </a:lnTo>
                  <a:lnTo>
                    <a:pt x="650468" y="56210"/>
                  </a:lnTo>
                  <a:lnTo>
                    <a:pt x="648906" y="762000"/>
                  </a:lnTo>
                  <a:lnTo>
                    <a:pt x="668718" y="762127"/>
                  </a:lnTo>
                  <a:lnTo>
                    <a:pt x="670166" y="107188"/>
                  </a:lnTo>
                  <a:lnTo>
                    <a:pt x="670242" y="56222"/>
                  </a:lnTo>
                  <a:lnTo>
                    <a:pt x="698944" y="105664"/>
                  </a:lnTo>
                  <a:lnTo>
                    <a:pt x="705040" y="107188"/>
                  </a:lnTo>
                  <a:lnTo>
                    <a:pt x="709739" y="104521"/>
                  </a:lnTo>
                  <a:lnTo>
                    <a:pt x="714438" y="101727"/>
                  </a:lnTo>
                  <a:lnTo>
                    <a:pt x="716089" y="95631"/>
                  </a:lnTo>
                  <a:close/>
                </a:path>
                <a:path w="1924050" h="762635">
                  <a:moveTo>
                    <a:pt x="1319085" y="95631"/>
                  </a:moveTo>
                  <a:lnTo>
                    <a:pt x="1316215" y="90805"/>
                  </a:lnTo>
                  <a:lnTo>
                    <a:pt x="1274813" y="19558"/>
                  </a:lnTo>
                  <a:lnTo>
                    <a:pt x="1263459" y="0"/>
                  </a:lnTo>
                  <a:lnTo>
                    <a:pt x="1210297" y="90932"/>
                  </a:lnTo>
                  <a:lnTo>
                    <a:pt x="1207579" y="95504"/>
                  </a:lnTo>
                  <a:lnTo>
                    <a:pt x="1209103" y="101473"/>
                  </a:lnTo>
                  <a:lnTo>
                    <a:pt x="1213802" y="104267"/>
                  </a:lnTo>
                  <a:lnTo>
                    <a:pt x="1218628" y="107061"/>
                  </a:lnTo>
                  <a:lnTo>
                    <a:pt x="1224597" y="105410"/>
                  </a:lnTo>
                  <a:lnTo>
                    <a:pt x="1227391" y="100711"/>
                  </a:lnTo>
                  <a:lnTo>
                    <a:pt x="1253490" y="56172"/>
                  </a:lnTo>
                  <a:lnTo>
                    <a:pt x="1252410" y="762000"/>
                  </a:lnTo>
                  <a:lnTo>
                    <a:pt x="1272222" y="762127"/>
                  </a:lnTo>
                  <a:lnTo>
                    <a:pt x="1273302" y="56426"/>
                  </a:lnTo>
                  <a:lnTo>
                    <a:pt x="1299146" y="100838"/>
                  </a:lnTo>
                  <a:lnTo>
                    <a:pt x="1301940" y="105537"/>
                  </a:lnTo>
                  <a:lnTo>
                    <a:pt x="1308036" y="107188"/>
                  </a:lnTo>
                  <a:lnTo>
                    <a:pt x="1312735" y="104394"/>
                  </a:lnTo>
                  <a:lnTo>
                    <a:pt x="1317434" y="101727"/>
                  </a:lnTo>
                  <a:lnTo>
                    <a:pt x="1319085" y="95631"/>
                  </a:lnTo>
                  <a:close/>
                </a:path>
                <a:path w="1924050" h="762635">
                  <a:moveTo>
                    <a:pt x="1923605" y="95631"/>
                  </a:moveTo>
                  <a:lnTo>
                    <a:pt x="1879358" y="19558"/>
                  </a:lnTo>
                  <a:lnTo>
                    <a:pt x="1867979" y="0"/>
                  </a:lnTo>
                  <a:lnTo>
                    <a:pt x="1814893" y="90805"/>
                  </a:lnTo>
                  <a:lnTo>
                    <a:pt x="1812099" y="95504"/>
                  </a:lnTo>
                  <a:lnTo>
                    <a:pt x="1813750" y="101600"/>
                  </a:lnTo>
                  <a:lnTo>
                    <a:pt x="1818449" y="104394"/>
                  </a:lnTo>
                  <a:lnTo>
                    <a:pt x="1823148" y="107061"/>
                  </a:lnTo>
                  <a:lnTo>
                    <a:pt x="1829244" y="105537"/>
                  </a:lnTo>
                  <a:lnTo>
                    <a:pt x="1831911" y="100838"/>
                  </a:lnTo>
                  <a:lnTo>
                    <a:pt x="1858035" y="56172"/>
                  </a:lnTo>
                  <a:lnTo>
                    <a:pt x="1857438" y="762000"/>
                  </a:lnTo>
                  <a:lnTo>
                    <a:pt x="1877250" y="762127"/>
                  </a:lnTo>
                  <a:lnTo>
                    <a:pt x="1877809" y="107188"/>
                  </a:lnTo>
                  <a:lnTo>
                    <a:pt x="1877733" y="56184"/>
                  </a:lnTo>
                  <a:lnTo>
                    <a:pt x="1877847" y="56375"/>
                  </a:lnTo>
                  <a:lnTo>
                    <a:pt x="1903793" y="100838"/>
                  </a:lnTo>
                  <a:lnTo>
                    <a:pt x="1906460" y="105537"/>
                  </a:lnTo>
                  <a:lnTo>
                    <a:pt x="1912556" y="107188"/>
                  </a:lnTo>
                  <a:lnTo>
                    <a:pt x="1917255" y="104394"/>
                  </a:lnTo>
                  <a:lnTo>
                    <a:pt x="1922081" y="101600"/>
                  </a:lnTo>
                  <a:lnTo>
                    <a:pt x="1923605" y="9563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7" name="object 27"/>
            <p:cNvSpPr/>
            <p:nvPr/>
          </p:nvSpPr>
          <p:spPr>
            <a:xfrm>
              <a:off x="1132471" y="1095755"/>
              <a:ext cx="1821548" cy="1625727"/>
            </a:xfrm>
            <a:prstGeom prst="rect">
              <a:avLst/>
            </a:prstGeom>
            <a:blipFill>
              <a:blip r:embed="rId8"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28" name="object 28"/>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29" name="object 29"/>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0" name="object 30"/>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1" name="object 31"/>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32" name="object 32"/>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33" name="object 33"/>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34" name="object 34"/>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35" name="object 35"/>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6" name="object 36"/>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7" name="object 37"/>
          <p:cNvSpPr txBox="1"/>
          <p:nvPr/>
        </p:nvSpPr>
        <p:spPr>
          <a:xfrm>
            <a:off x="1178395" y="1429391"/>
            <a:ext cx="387286" cy="825818"/>
          </a:xfrm>
          <a:prstGeom prst="rect">
            <a:avLst/>
          </a:prstGeom>
        </p:spPr>
        <p:txBody>
          <a:bodyPr vert="vert270" wrap="square" lIns="0" tIns="0" rIns="0" bIns="0" rtlCol="0">
            <a:spAutoFit/>
          </a:bodyPr>
          <a:lstStyle/>
          <a:p>
            <a:pPr marL="84773"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marL="9525" defTabSz="685800">
              <a:buClrTx/>
              <a:defRPr/>
            </a:pPr>
            <a:r>
              <a:rPr sz="1350" kern="1200" spc="-19" dirty="0">
                <a:solidFill>
                  <a:srgbClr val="3986FF"/>
                </a:solidFill>
                <a:ea typeface="+mn-ea"/>
              </a:rPr>
              <a:t>distribution</a:t>
            </a:r>
            <a:endParaRPr sz="1350" kern="1200">
              <a:solidFill>
                <a:prstClr val="black"/>
              </a:solidFill>
              <a:ea typeface="+mn-ea"/>
            </a:endParaRPr>
          </a:p>
        </p:txBody>
      </p:sp>
      <p:sp>
        <p:nvSpPr>
          <p:cNvPr id="38" name="object 38"/>
          <p:cNvSpPr/>
          <p:nvPr/>
        </p:nvSpPr>
        <p:spPr>
          <a:xfrm>
            <a:off x="1612201" y="1607629"/>
            <a:ext cx="141923" cy="468630"/>
          </a:xfrm>
          <a:custGeom>
            <a:avLst/>
            <a:gdLst/>
            <a:ahLst/>
            <a:cxnLst/>
            <a:rect l="l" t="t" r="r" b="b"/>
            <a:pathLst>
              <a:path w="189230" h="624839">
                <a:moveTo>
                  <a:pt x="188976" y="624840"/>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4"/>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9" name="object 39"/>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40" name="object 40"/>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1" name="object 41"/>
          <p:cNvSpPr txBox="1"/>
          <p:nvPr/>
        </p:nvSpPr>
        <p:spPr>
          <a:xfrm>
            <a:off x="2929794" y="880205"/>
            <a:ext cx="674846" cy="425116"/>
          </a:xfrm>
          <a:prstGeom prst="rect">
            <a:avLst/>
          </a:prstGeom>
        </p:spPr>
        <p:txBody>
          <a:bodyPr vert="horz" wrap="square" lIns="0" tIns="9525" rIns="0" bIns="0" rtlCol="0">
            <a:spAutoFit/>
          </a:bodyPr>
          <a:lstStyle/>
          <a:p>
            <a:pPr marL="99536" marR="3810" indent="-90488" defTabSz="685800">
              <a:spcBef>
                <a:spcPts val="75"/>
              </a:spcBef>
              <a:buClrTx/>
              <a:defRPr/>
            </a:pPr>
            <a:r>
              <a:rPr sz="1350" kern="1200" spc="-158" dirty="0">
                <a:solidFill>
                  <a:srgbClr val="3986FF"/>
                </a:solidFill>
                <a:ea typeface="+mn-ea"/>
              </a:rPr>
              <a:t>A</a:t>
            </a:r>
            <a:r>
              <a:rPr sz="1350" kern="1200" spc="53" dirty="0">
                <a:solidFill>
                  <a:srgbClr val="3986FF"/>
                </a:solidFill>
                <a:ea typeface="+mn-ea"/>
              </a:rPr>
              <a:t>tt</a:t>
            </a:r>
            <a:r>
              <a:rPr sz="1350" kern="1200" spc="-64" dirty="0">
                <a:solidFill>
                  <a:srgbClr val="3986FF"/>
                </a:solidFill>
                <a:ea typeface="+mn-ea"/>
              </a:rPr>
              <a:t>e</a:t>
            </a:r>
            <a:r>
              <a:rPr sz="1350" kern="1200" spc="-68" dirty="0">
                <a:solidFill>
                  <a:srgbClr val="3986FF"/>
                </a:solidFill>
                <a:ea typeface="+mn-ea"/>
              </a:rPr>
              <a:t>n</a:t>
            </a:r>
            <a:r>
              <a:rPr sz="1350" kern="1200" spc="45" dirty="0">
                <a:solidFill>
                  <a:srgbClr val="3986FF"/>
                </a:solidFill>
                <a:ea typeface="+mn-ea"/>
              </a:rPr>
              <a:t>t</a:t>
            </a:r>
            <a:r>
              <a:rPr sz="1350" kern="1200" spc="30" dirty="0">
                <a:solidFill>
                  <a:srgbClr val="3986FF"/>
                </a:solidFill>
                <a:ea typeface="+mn-ea"/>
              </a:rPr>
              <a:t>i</a:t>
            </a:r>
            <a:r>
              <a:rPr sz="1350" kern="1200" spc="-38" dirty="0">
                <a:solidFill>
                  <a:srgbClr val="3986FF"/>
                </a:solidFill>
                <a:ea typeface="+mn-ea"/>
              </a:rPr>
              <a:t>on  </a:t>
            </a:r>
            <a:r>
              <a:rPr sz="1350" kern="1200" spc="-8" dirty="0">
                <a:solidFill>
                  <a:srgbClr val="3986FF"/>
                </a:solidFill>
                <a:ea typeface="+mn-ea"/>
              </a:rPr>
              <a:t>output</a:t>
            </a:r>
            <a:endParaRPr sz="1350" kern="1200">
              <a:solidFill>
                <a:prstClr val="black"/>
              </a:solidFill>
              <a:ea typeface="+mn-ea"/>
            </a:endParaRPr>
          </a:p>
        </p:txBody>
      </p:sp>
      <p:sp>
        <p:nvSpPr>
          <p:cNvPr id="42" name="object 42"/>
          <p:cNvSpPr txBox="1"/>
          <p:nvPr/>
        </p:nvSpPr>
        <p:spPr>
          <a:xfrm>
            <a:off x="4570285" y="929831"/>
            <a:ext cx="3090863" cy="1483163"/>
          </a:xfrm>
          <a:prstGeom prst="rect">
            <a:avLst/>
          </a:prstGeom>
          <a:ln w="28955">
            <a:solidFill>
              <a:srgbClr val="BA56BD"/>
            </a:solidFill>
          </a:ln>
        </p:spPr>
        <p:txBody>
          <a:bodyPr vert="horz" wrap="square" lIns="0" tIns="22860" rIns="0" bIns="0" rtlCol="0">
            <a:spAutoFit/>
          </a:bodyPr>
          <a:lstStyle/>
          <a:p>
            <a:pPr marL="67628" marR="310038" defTabSz="685800">
              <a:spcBef>
                <a:spcPts val="180"/>
              </a:spcBef>
              <a:buClrTx/>
              <a:defRPr/>
            </a:pPr>
            <a:r>
              <a:rPr sz="1350" kern="1200" spc="-113" dirty="0">
                <a:solidFill>
                  <a:srgbClr val="7E7E7E"/>
                </a:solidFill>
                <a:ea typeface="+mn-ea"/>
              </a:rPr>
              <a:t>Use </a:t>
            </a:r>
            <a:r>
              <a:rPr sz="1350" kern="1200" spc="-15" dirty="0">
                <a:solidFill>
                  <a:srgbClr val="7E7E7E"/>
                </a:solidFill>
                <a:ea typeface="+mn-ea"/>
              </a:rPr>
              <a:t>the </a:t>
            </a:r>
            <a:r>
              <a:rPr sz="1350" kern="1200" spc="-15" dirty="0">
                <a:solidFill>
                  <a:srgbClr val="4285F4"/>
                </a:solidFill>
                <a:ea typeface="+mn-ea"/>
              </a:rPr>
              <a:t>attention </a:t>
            </a:r>
            <a:r>
              <a:rPr sz="1350" kern="1200" spc="-19" dirty="0">
                <a:solidFill>
                  <a:srgbClr val="4285F4"/>
                </a:solidFill>
                <a:ea typeface="+mn-ea"/>
              </a:rPr>
              <a:t>distribution </a:t>
            </a:r>
            <a:r>
              <a:rPr sz="1350" kern="1200" spc="11" dirty="0">
                <a:solidFill>
                  <a:srgbClr val="7E7E7E"/>
                </a:solidFill>
                <a:ea typeface="+mn-ea"/>
              </a:rPr>
              <a:t>to </a:t>
            </a:r>
            <a:r>
              <a:rPr sz="1350" kern="1200" spc="-60" dirty="0">
                <a:solidFill>
                  <a:srgbClr val="7E7E7E"/>
                </a:solidFill>
                <a:ea typeface="+mn-ea"/>
              </a:rPr>
              <a:t>take</a:t>
            </a:r>
            <a:r>
              <a:rPr sz="1350" kern="1200" spc="-266" dirty="0">
                <a:solidFill>
                  <a:srgbClr val="7E7E7E"/>
                </a:solidFill>
                <a:ea typeface="+mn-ea"/>
              </a:rPr>
              <a:t> </a:t>
            </a:r>
            <a:r>
              <a:rPr lang="en-US" sz="1350" kern="1200" spc="-266" dirty="0">
                <a:solidFill>
                  <a:srgbClr val="7E7E7E"/>
                </a:solidFill>
                <a:ea typeface="+mn-ea"/>
              </a:rPr>
              <a:t> </a:t>
            </a:r>
            <a:r>
              <a:rPr sz="1350" kern="1200" spc="-105" dirty="0">
                <a:solidFill>
                  <a:srgbClr val="7E7E7E"/>
                </a:solidFill>
                <a:ea typeface="+mn-ea"/>
              </a:rPr>
              <a:t>a  </a:t>
            </a:r>
            <a:r>
              <a:rPr sz="1350" b="1" kern="1200" spc="-75" dirty="0">
                <a:solidFill>
                  <a:srgbClr val="4285F4"/>
                </a:solidFill>
                <a:latin typeface="Trebuchet MS"/>
                <a:ea typeface="+mn-ea"/>
                <a:cs typeface="Trebuchet MS"/>
              </a:rPr>
              <a:t>weighted </a:t>
            </a:r>
            <a:r>
              <a:rPr sz="1350" b="1" kern="1200" spc="-60" dirty="0">
                <a:solidFill>
                  <a:srgbClr val="4285F4"/>
                </a:solidFill>
                <a:latin typeface="Trebuchet MS"/>
                <a:ea typeface="+mn-ea"/>
                <a:cs typeface="Trebuchet MS"/>
              </a:rPr>
              <a:t>sum </a:t>
            </a:r>
            <a:r>
              <a:rPr sz="1350" kern="1200" spc="-4" dirty="0">
                <a:solidFill>
                  <a:srgbClr val="7E7E7E"/>
                </a:solidFill>
                <a:ea typeface="+mn-ea"/>
              </a:rPr>
              <a:t>of </a:t>
            </a:r>
            <a:r>
              <a:rPr sz="1350" kern="1200" spc="-15" dirty="0">
                <a:solidFill>
                  <a:srgbClr val="7E7E7E"/>
                </a:solidFill>
                <a:ea typeface="+mn-ea"/>
              </a:rPr>
              <a:t>the </a:t>
            </a:r>
            <a:r>
              <a:rPr sz="1350" kern="1200" spc="-56" dirty="0">
                <a:solidFill>
                  <a:srgbClr val="C00000"/>
                </a:solidFill>
                <a:ea typeface="+mn-ea"/>
              </a:rPr>
              <a:t>encoder </a:t>
            </a:r>
            <a:r>
              <a:rPr sz="1350" kern="1200" spc="-45" dirty="0">
                <a:solidFill>
                  <a:srgbClr val="C00000"/>
                </a:solidFill>
                <a:ea typeface="+mn-ea"/>
              </a:rPr>
              <a:t>hidden  </a:t>
            </a:r>
            <a:r>
              <a:rPr sz="1350" kern="1200" spc="-64" dirty="0">
                <a:solidFill>
                  <a:srgbClr val="C00000"/>
                </a:solidFill>
                <a:ea typeface="+mn-ea"/>
              </a:rPr>
              <a:t>states</a:t>
            </a:r>
            <a:r>
              <a:rPr sz="1350" kern="1200" spc="-64" dirty="0">
                <a:solidFill>
                  <a:srgbClr val="7E7E7E"/>
                </a:solidFill>
                <a:ea typeface="+mn-ea"/>
              </a:rPr>
              <a:t>.</a:t>
            </a:r>
            <a:endParaRPr sz="1350" kern="1200" dirty="0">
              <a:solidFill>
                <a:prstClr val="black"/>
              </a:solidFill>
              <a:ea typeface="+mn-ea"/>
            </a:endParaRPr>
          </a:p>
          <a:p>
            <a:pPr defTabSz="685800">
              <a:spcBef>
                <a:spcPts val="23"/>
              </a:spcBef>
              <a:buClrTx/>
              <a:defRPr/>
            </a:pPr>
            <a:endParaRPr sz="1388" kern="1200" dirty="0">
              <a:solidFill>
                <a:prstClr val="black"/>
              </a:solidFill>
              <a:ea typeface="+mn-ea"/>
            </a:endParaRPr>
          </a:p>
          <a:p>
            <a:pPr marL="67628" marR="246221" defTabSz="685800">
              <a:buClrTx/>
              <a:defRPr/>
            </a:pPr>
            <a:r>
              <a:rPr sz="1350" kern="1200" spc="-98" dirty="0">
                <a:solidFill>
                  <a:srgbClr val="7E7E7E"/>
                </a:solidFill>
                <a:ea typeface="+mn-ea"/>
              </a:rPr>
              <a:t>The </a:t>
            </a:r>
            <a:r>
              <a:rPr sz="1350" kern="1200" spc="-19" dirty="0">
                <a:solidFill>
                  <a:srgbClr val="4285F4"/>
                </a:solidFill>
                <a:ea typeface="+mn-ea"/>
              </a:rPr>
              <a:t>attention </a:t>
            </a:r>
            <a:r>
              <a:rPr sz="1350" kern="1200" spc="-8" dirty="0">
                <a:solidFill>
                  <a:srgbClr val="4285F4"/>
                </a:solidFill>
                <a:ea typeface="+mn-ea"/>
              </a:rPr>
              <a:t>output </a:t>
            </a:r>
            <a:r>
              <a:rPr sz="1350" kern="1200" spc="-41" dirty="0">
                <a:solidFill>
                  <a:srgbClr val="7E7E7E"/>
                </a:solidFill>
                <a:ea typeface="+mn-ea"/>
              </a:rPr>
              <a:t>mostly </a:t>
            </a:r>
            <a:r>
              <a:rPr sz="1350" kern="1200" spc="-60" dirty="0">
                <a:solidFill>
                  <a:srgbClr val="7E7E7E"/>
                </a:solidFill>
                <a:ea typeface="+mn-ea"/>
              </a:rPr>
              <a:t>contains  </a:t>
            </a:r>
            <a:r>
              <a:rPr sz="1350" kern="1200" spc="-23" dirty="0">
                <a:solidFill>
                  <a:srgbClr val="7E7E7E"/>
                </a:solidFill>
                <a:ea typeface="+mn-ea"/>
              </a:rPr>
              <a:t>information </a:t>
            </a:r>
            <a:r>
              <a:rPr sz="1350" kern="1200" spc="-15" dirty="0">
                <a:solidFill>
                  <a:srgbClr val="7E7E7E"/>
                </a:solidFill>
                <a:ea typeface="+mn-ea"/>
              </a:rPr>
              <a:t>from the </a:t>
            </a:r>
            <a:r>
              <a:rPr sz="1350" kern="1200" spc="-45" dirty="0">
                <a:solidFill>
                  <a:srgbClr val="C00000"/>
                </a:solidFill>
                <a:ea typeface="+mn-ea"/>
              </a:rPr>
              <a:t>hidden </a:t>
            </a:r>
            <a:r>
              <a:rPr sz="1350" kern="1200" spc="-68" dirty="0">
                <a:solidFill>
                  <a:srgbClr val="C00000"/>
                </a:solidFill>
                <a:ea typeface="+mn-ea"/>
              </a:rPr>
              <a:t>states</a:t>
            </a:r>
            <a:r>
              <a:rPr sz="1350" kern="1200" spc="-225" dirty="0">
                <a:solidFill>
                  <a:srgbClr val="C00000"/>
                </a:solidFill>
                <a:ea typeface="+mn-ea"/>
              </a:rPr>
              <a:t> </a:t>
            </a:r>
            <a:r>
              <a:rPr sz="1350" kern="1200" spc="-4" dirty="0">
                <a:solidFill>
                  <a:srgbClr val="7E7E7E"/>
                </a:solidFill>
                <a:ea typeface="+mn-ea"/>
              </a:rPr>
              <a:t>that  </a:t>
            </a:r>
            <a:r>
              <a:rPr sz="1350" kern="1200" spc="-60" dirty="0">
                <a:solidFill>
                  <a:srgbClr val="7E7E7E"/>
                </a:solidFill>
                <a:ea typeface="+mn-ea"/>
              </a:rPr>
              <a:t>received </a:t>
            </a:r>
            <a:r>
              <a:rPr sz="1350" kern="1200" spc="-53" dirty="0">
                <a:solidFill>
                  <a:srgbClr val="4285F4"/>
                </a:solidFill>
                <a:ea typeface="+mn-ea"/>
              </a:rPr>
              <a:t>high</a:t>
            </a:r>
            <a:r>
              <a:rPr sz="1350" kern="1200" spc="-60" dirty="0">
                <a:solidFill>
                  <a:srgbClr val="4285F4"/>
                </a:solidFill>
                <a:ea typeface="+mn-ea"/>
              </a:rPr>
              <a:t> </a:t>
            </a:r>
            <a:r>
              <a:rPr sz="1350" kern="1200" spc="-19" dirty="0">
                <a:solidFill>
                  <a:srgbClr val="4285F4"/>
                </a:solidFill>
                <a:ea typeface="+mn-ea"/>
              </a:rPr>
              <a:t>attention</a:t>
            </a:r>
            <a:r>
              <a:rPr sz="1350" kern="1200" spc="-19" dirty="0">
                <a:solidFill>
                  <a:srgbClr val="7E7E7E"/>
                </a:solidFill>
                <a:ea typeface="+mn-ea"/>
              </a:rPr>
              <a:t>.</a:t>
            </a:r>
            <a:endParaRPr sz="1350" kern="1200" dirty="0">
              <a:solidFill>
                <a:prstClr val="black"/>
              </a:solidFill>
              <a:ea typeface="+mn-ea"/>
            </a:endParaRPr>
          </a:p>
        </p:txBody>
      </p:sp>
      <p:sp>
        <p:nvSpPr>
          <p:cNvPr id="43" name="object 43"/>
          <p:cNvSpPr/>
          <p:nvPr/>
        </p:nvSpPr>
        <p:spPr>
          <a:xfrm>
            <a:off x="3706178" y="1024128"/>
            <a:ext cx="867251" cy="65246"/>
          </a:xfrm>
          <a:custGeom>
            <a:avLst/>
            <a:gdLst/>
            <a:ahLst/>
            <a:cxnLst/>
            <a:rect l="l" t="t" r="r" b="b"/>
            <a:pathLst>
              <a:path w="1156335" h="86994">
                <a:moveTo>
                  <a:pt x="86867" y="0"/>
                </a:moveTo>
                <a:lnTo>
                  <a:pt x="0" y="43434"/>
                </a:lnTo>
                <a:lnTo>
                  <a:pt x="86867" y="86868"/>
                </a:lnTo>
                <a:lnTo>
                  <a:pt x="86867" y="57912"/>
                </a:lnTo>
                <a:lnTo>
                  <a:pt x="72389" y="57912"/>
                </a:lnTo>
                <a:lnTo>
                  <a:pt x="72389" y="28956"/>
                </a:lnTo>
                <a:lnTo>
                  <a:pt x="86867" y="28956"/>
                </a:lnTo>
                <a:lnTo>
                  <a:pt x="86867" y="0"/>
                </a:lnTo>
                <a:close/>
              </a:path>
              <a:path w="1156335" h="86994">
                <a:moveTo>
                  <a:pt x="86867" y="28956"/>
                </a:moveTo>
                <a:lnTo>
                  <a:pt x="72389" y="28956"/>
                </a:lnTo>
                <a:lnTo>
                  <a:pt x="72389" y="57912"/>
                </a:lnTo>
                <a:lnTo>
                  <a:pt x="86867" y="57912"/>
                </a:lnTo>
                <a:lnTo>
                  <a:pt x="86867" y="28956"/>
                </a:lnTo>
                <a:close/>
              </a:path>
              <a:path w="1156335" h="86994">
                <a:moveTo>
                  <a:pt x="1155827" y="28956"/>
                </a:moveTo>
                <a:lnTo>
                  <a:pt x="86867" y="28956"/>
                </a:lnTo>
                <a:lnTo>
                  <a:pt x="86867" y="57912"/>
                </a:lnTo>
                <a:lnTo>
                  <a:pt x="1155827" y="57912"/>
                </a:lnTo>
                <a:lnTo>
                  <a:pt x="1155827" y="28956"/>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4" name="object 44"/>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46" name="TextBox 45">
            <a:extLst>
              <a:ext uri="{FF2B5EF4-FFF2-40B4-BE49-F238E27FC236}">
                <a16:creationId xmlns:a16="http://schemas.microsoft.com/office/drawing/2014/main" id="{88DB6A1F-C5D3-44EE-9E21-D9CD43999354}"/>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45" name="Slide Number Placeholder 3">
            <a:extLst>
              <a:ext uri="{FF2B5EF4-FFF2-40B4-BE49-F238E27FC236}">
                <a16:creationId xmlns:a16="http://schemas.microsoft.com/office/drawing/2014/main" id="{4F37566E-470B-2A14-C1DD-06890950B37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53</a:t>
            </a:fld>
            <a:endParaRPr lang="en-US" sz="1600">
              <a:solidFill>
                <a:schemeClr val="bg1"/>
              </a:solidFill>
            </a:endParaRPr>
          </a:p>
        </p:txBody>
      </p:sp>
      <p:sp>
        <p:nvSpPr>
          <p:cNvPr id="49" name="Title 1">
            <a:extLst>
              <a:ext uri="{FF2B5EF4-FFF2-40B4-BE49-F238E27FC236}">
                <a16:creationId xmlns:a16="http://schemas.microsoft.com/office/drawing/2014/main" id="{98E05233-0374-EF8F-45AC-648265CD7E90}"/>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876996" y="821816"/>
            <a:ext cx="2556986" cy="3448050"/>
            <a:chOff x="978661" y="1095755"/>
            <a:chExt cx="3409315" cy="4597400"/>
          </a:xfrm>
        </p:grpSpPr>
        <p:sp>
          <p:nvSpPr>
            <p:cNvPr id="4" name="object 4"/>
            <p:cNvSpPr/>
            <p:nvPr/>
          </p:nvSpPr>
          <p:spPr>
            <a:xfrm>
              <a:off x="1066799" y="4367784"/>
              <a:ext cx="126492" cy="13258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5" name="object 5"/>
            <p:cNvSpPr/>
            <p:nvPr/>
          </p:nvSpPr>
          <p:spPr>
            <a:xfrm>
              <a:off x="1066799" y="4536947"/>
              <a:ext cx="126492" cy="132587"/>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1066799" y="4706111"/>
              <a:ext cx="126492" cy="132587"/>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1066799" y="4875276"/>
              <a:ext cx="126492" cy="131063"/>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992885" y="4303013"/>
              <a:ext cx="266700" cy="780415"/>
            </a:xfrm>
            <a:custGeom>
              <a:avLst/>
              <a:gdLst/>
              <a:ahLst/>
              <a:cxnLst/>
              <a:rect l="l" t="t" r="r" b="b"/>
              <a:pathLst>
                <a:path w="266700" h="780414">
                  <a:moveTo>
                    <a:pt x="222250" y="0"/>
                  </a:moveTo>
                  <a:lnTo>
                    <a:pt x="239551" y="3498"/>
                  </a:lnTo>
                  <a:lnTo>
                    <a:pt x="253680" y="13033"/>
                  </a:lnTo>
                  <a:lnTo>
                    <a:pt x="263206" y="27164"/>
                  </a:lnTo>
                  <a:lnTo>
                    <a:pt x="266700" y="44450"/>
                  </a:lnTo>
                  <a:lnTo>
                    <a:pt x="266700" y="735838"/>
                  </a:lnTo>
                  <a:lnTo>
                    <a:pt x="263206" y="753123"/>
                  </a:lnTo>
                  <a:lnTo>
                    <a:pt x="253680" y="767254"/>
                  </a:lnTo>
                  <a:lnTo>
                    <a:pt x="239551" y="776789"/>
                  </a:lnTo>
                  <a:lnTo>
                    <a:pt x="222250" y="780288"/>
                  </a:lnTo>
                  <a:lnTo>
                    <a:pt x="44450" y="780288"/>
                  </a:lnTo>
                  <a:lnTo>
                    <a:pt x="27148" y="776789"/>
                  </a:lnTo>
                  <a:lnTo>
                    <a:pt x="13019" y="767254"/>
                  </a:lnTo>
                  <a:lnTo>
                    <a:pt x="3493" y="753123"/>
                  </a:lnTo>
                  <a:lnTo>
                    <a:pt x="0" y="735838"/>
                  </a:lnTo>
                  <a:lnTo>
                    <a:pt x="0" y="44450"/>
                  </a:lnTo>
                  <a:lnTo>
                    <a:pt x="3493" y="27164"/>
                  </a:lnTo>
                  <a:lnTo>
                    <a:pt x="13019" y="13033"/>
                  </a:lnTo>
                  <a:lnTo>
                    <a:pt x="27148" y="3498"/>
                  </a:lnTo>
                  <a:lnTo>
                    <a:pt x="44450" y="0"/>
                  </a:lnTo>
                  <a:lnTo>
                    <a:pt x="222250" y="0"/>
                  </a:lnTo>
                  <a:close/>
                </a:path>
              </a:pathLst>
            </a:custGeom>
            <a:ln w="19812">
              <a:solidFill>
                <a:srgbClr val="A3001D"/>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1071232" y="4637404"/>
              <a:ext cx="533400" cy="1056005"/>
            </a:xfrm>
            <a:custGeom>
              <a:avLst/>
              <a:gdLst/>
              <a:ahLst/>
              <a:cxnLst/>
              <a:rect l="l" t="t" r="r" b="b"/>
              <a:pathLst>
                <a:path w="533400" h="1056004">
                  <a:moveTo>
                    <a:pt x="111531" y="541401"/>
                  </a:moveTo>
                  <a:lnTo>
                    <a:pt x="67183" y="465455"/>
                  </a:lnTo>
                  <a:lnTo>
                    <a:pt x="55765" y="445897"/>
                  </a:lnTo>
                  <a:lnTo>
                    <a:pt x="0" y="541401"/>
                  </a:lnTo>
                  <a:lnTo>
                    <a:pt x="1600" y="547497"/>
                  </a:lnTo>
                  <a:lnTo>
                    <a:pt x="11049" y="553085"/>
                  </a:lnTo>
                  <a:lnTo>
                    <a:pt x="17119" y="551434"/>
                  </a:lnTo>
                  <a:lnTo>
                    <a:pt x="45859" y="502183"/>
                  </a:lnTo>
                  <a:lnTo>
                    <a:pt x="45859" y="1055497"/>
                  </a:lnTo>
                  <a:lnTo>
                    <a:pt x="65671" y="1055497"/>
                  </a:lnTo>
                  <a:lnTo>
                    <a:pt x="65671" y="502183"/>
                  </a:lnTo>
                  <a:lnTo>
                    <a:pt x="94411" y="551434"/>
                  </a:lnTo>
                  <a:lnTo>
                    <a:pt x="100482" y="553085"/>
                  </a:lnTo>
                  <a:lnTo>
                    <a:pt x="109931" y="547497"/>
                  </a:lnTo>
                  <a:lnTo>
                    <a:pt x="111531" y="541401"/>
                  </a:lnTo>
                  <a:close/>
                </a:path>
                <a:path w="533400" h="1056004">
                  <a:moveTo>
                    <a:pt x="533019" y="55765"/>
                  </a:moveTo>
                  <a:lnTo>
                    <a:pt x="516039" y="45847"/>
                  </a:lnTo>
                  <a:lnTo>
                    <a:pt x="442226" y="2794"/>
                  </a:lnTo>
                  <a:lnTo>
                    <a:pt x="437527" y="0"/>
                  </a:lnTo>
                  <a:lnTo>
                    <a:pt x="431431" y="1524"/>
                  </a:lnTo>
                  <a:lnTo>
                    <a:pt x="428637" y="6350"/>
                  </a:lnTo>
                  <a:lnTo>
                    <a:pt x="425970" y="11049"/>
                  </a:lnTo>
                  <a:lnTo>
                    <a:pt x="427494" y="17145"/>
                  </a:lnTo>
                  <a:lnTo>
                    <a:pt x="432193" y="19812"/>
                  </a:lnTo>
                  <a:lnTo>
                    <a:pt x="476796" y="45847"/>
                  </a:lnTo>
                  <a:lnTo>
                    <a:pt x="188353" y="45847"/>
                  </a:lnTo>
                  <a:lnTo>
                    <a:pt x="188353" y="65659"/>
                  </a:lnTo>
                  <a:lnTo>
                    <a:pt x="476821" y="65659"/>
                  </a:lnTo>
                  <a:lnTo>
                    <a:pt x="493801" y="55765"/>
                  </a:lnTo>
                  <a:lnTo>
                    <a:pt x="432193" y="91694"/>
                  </a:lnTo>
                  <a:lnTo>
                    <a:pt x="427494" y="94361"/>
                  </a:lnTo>
                  <a:lnTo>
                    <a:pt x="425970" y="100457"/>
                  </a:lnTo>
                  <a:lnTo>
                    <a:pt x="428637" y="105156"/>
                  </a:lnTo>
                  <a:lnTo>
                    <a:pt x="431431" y="109982"/>
                  </a:lnTo>
                  <a:lnTo>
                    <a:pt x="437527" y="111506"/>
                  </a:lnTo>
                  <a:lnTo>
                    <a:pt x="442226" y="108712"/>
                  </a:lnTo>
                  <a:lnTo>
                    <a:pt x="516039" y="65659"/>
                  </a:lnTo>
                  <a:lnTo>
                    <a:pt x="533019" y="55765"/>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1591055" y="4283963"/>
              <a:ext cx="2796539" cy="1402842"/>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1077252" y="3627881"/>
              <a:ext cx="1924050" cy="675005"/>
            </a:xfrm>
            <a:custGeom>
              <a:avLst/>
              <a:gdLst/>
              <a:ahLst/>
              <a:cxnLst/>
              <a:rect l="l" t="t" r="r" b="b"/>
              <a:pathLst>
                <a:path w="1924050" h="675004">
                  <a:moveTo>
                    <a:pt x="111531" y="96139"/>
                  </a:moveTo>
                  <a:lnTo>
                    <a:pt x="108813" y="91313"/>
                  </a:lnTo>
                  <a:lnTo>
                    <a:pt x="67894" y="19558"/>
                  </a:lnTo>
                  <a:lnTo>
                    <a:pt x="56756" y="0"/>
                  </a:lnTo>
                  <a:lnTo>
                    <a:pt x="0" y="94996"/>
                  </a:lnTo>
                  <a:lnTo>
                    <a:pt x="1536" y="101092"/>
                  </a:lnTo>
                  <a:lnTo>
                    <a:pt x="10934" y="106680"/>
                  </a:lnTo>
                  <a:lnTo>
                    <a:pt x="17018" y="105156"/>
                  </a:lnTo>
                  <a:lnTo>
                    <a:pt x="46266" y="56146"/>
                  </a:lnTo>
                  <a:lnTo>
                    <a:pt x="39839" y="674751"/>
                  </a:lnTo>
                  <a:lnTo>
                    <a:pt x="59651" y="675005"/>
                  </a:lnTo>
                  <a:lnTo>
                    <a:pt x="66065" y="56375"/>
                  </a:lnTo>
                  <a:lnTo>
                    <a:pt x="91605" y="101219"/>
                  </a:lnTo>
                  <a:lnTo>
                    <a:pt x="94310" y="105918"/>
                  </a:lnTo>
                  <a:lnTo>
                    <a:pt x="100355" y="107569"/>
                  </a:lnTo>
                  <a:lnTo>
                    <a:pt x="105117" y="104902"/>
                  </a:lnTo>
                  <a:lnTo>
                    <a:pt x="109867" y="102108"/>
                  </a:lnTo>
                  <a:lnTo>
                    <a:pt x="111531" y="96139"/>
                  </a:lnTo>
                  <a:close/>
                </a:path>
                <a:path w="1924050" h="675004">
                  <a:moveTo>
                    <a:pt x="715225" y="95885"/>
                  </a:moveTo>
                  <a:lnTo>
                    <a:pt x="712558" y="91059"/>
                  </a:lnTo>
                  <a:lnTo>
                    <a:pt x="671372" y="19558"/>
                  </a:lnTo>
                  <a:lnTo>
                    <a:pt x="660107" y="0"/>
                  </a:lnTo>
                  <a:lnTo>
                    <a:pt x="603719" y="95250"/>
                  </a:lnTo>
                  <a:lnTo>
                    <a:pt x="605370" y="101346"/>
                  </a:lnTo>
                  <a:lnTo>
                    <a:pt x="614768" y="106934"/>
                  </a:lnTo>
                  <a:lnTo>
                    <a:pt x="620864" y="105283"/>
                  </a:lnTo>
                  <a:lnTo>
                    <a:pt x="623531" y="100584"/>
                  </a:lnTo>
                  <a:lnTo>
                    <a:pt x="649859" y="56108"/>
                  </a:lnTo>
                  <a:lnTo>
                    <a:pt x="646391" y="668909"/>
                  </a:lnTo>
                  <a:lnTo>
                    <a:pt x="666203" y="669036"/>
                  </a:lnTo>
                  <a:lnTo>
                    <a:pt x="669671" y="56324"/>
                  </a:lnTo>
                  <a:lnTo>
                    <a:pt x="695413" y="100965"/>
                  </a:lnTo>
                  <a:lnTo>
                    <a:pt x="698080" y="105791"/>
                  </a:lnTo>
                  <a:lnTo>
                    <a:pt x="704176" y="107315"/>
                  </a:lnTo>
                  <a:lnTo>
                    <a:pt x="708875" y="104648"/>
                  </a:lnTo>
                  <a:lnTo>
                    <a:pt x="713701" y="101854"/>
                  </a:lnTo>
                  <a:lnTo>
                    <a:pt x="715225" y="95885"/>
                  </a:lnTo>
                  <a:close/>
                </a:path>
                <a:path w="1924050" h="675004">
                  <a:moveTo>
                    <a:pt x="1319237" y="96647"/>
                  </a:moveTo>
                  <a:lnTo>
                    <a:pt x="1316570" y="91821"/>
                  </a:lnTo>
                  <a:lnTo>
                    <a:pt x="1276210" y="19431"/>
                  </a:lnTo>
                  <a:lnTo>
                    <a:pt x="1265389" y="0"/>
                  </a:lnTo>
                  <a:lnTo>
                    <a:pt x="1210525" y="89789"/>
                  </a:lnTo>
                  <a:lnTo>
                    <a:pt x="1207731" y="94488"/>
                  </a:lnTo>
                  <a:lnTo>
                    <a:pt x="1209255" y="100584"/>
                  </a:lnTo>
                  <a:lnTo>
                    <a:pt x="1213827" y="103378"/>
                  </a:lnTo>
                  <a:lnTo>
                    <a:pt x="1218526" y="106172"/>
                  </a:lnTo>
                  <a:lnTo>
                    <a:pt x="1224622" y="104775"/>
                  </a:lnTo>
                  <a:lnTo>
                    <a:pt x="1227543" y="100076"/>
                  </a:lnTo>
                  <a:lnTo>
                    <a:pt x="1254379" y="55994"/>
                  </a:lnTo>
                  <a:lnTo>
                    <a:pt x="1242275" y="668782"/>
                  </a:lnTo>
                  <a:lnTo>
                    <a:pt x="1262087" y="669163"/>
                  </a:lnTo>
                  <a:lnTo>
                    <a:pt x="1274191" y="56388"/>
                  </a:lnTo>
                  <a:lnTo>
                    <a:pt x="1299298" y="101473"/>
                  </a:lnTo>
                  <a:lnTo>
                    <a:pt x="1301965" y="106299"/>
                  </a:lnTo>
                  <a:lnTo>
                    <a:pt x="1307934" y="107950"/>
                  </a:lnTo>
                  <a:lnTo>
                    <a:pt x="1317586" y="102616"/>
                  </a:lnTo>
                  <a:lnTo>
                    <a:pt x="1319237" y="96647"/>
                  </a:lnTo>
                  <a:close/>
                </a:path>
                <a:path w="1924050" h="675004">
                  <a:moveTo>
                    <a:pt x="1923630" y="96139"/>
                  </a:moveTo>
                  <a:lnTo>
                    <a:pt x="1880019" y="19558"/>
                  </a:lnTo>
                  <a:lnTo>
                    <a:pt x="1868893" y="0"/>
                  </a:lnTo>
                  <a:lnTo>
                    <a:pt x="1812124" y="94996"/>
                  </a:lnTo>
                  <a:lnTo>
                    <a:pt x="1813648" y="101092"/>
                  </a:lnTo>
                  <a:lnTo>
                    <a:pt x="1823046" y="106680"/>
                  </a:lnTo>
                  <a:lnTo>
                    <a:pt x="1829142" y="105156"/>
                  </a:lnTo>
                  <a:lnTo>
                    <a:pt x="1858340" y="56184"/>
                  </a:lnTo>
                  <a:lnTo>
                    <a:pt x="1851875" y="665988"/>
                  </a:lnTo>
                  <a:lnTo>
                    <a:pt x="1871687" y="666242"/>
                  </a:lnTo>
                  <a:lnTo>
                    <a:pt x="1878152" y="56261"/>
                  </a:lnTo>
                  <a:lnTo>
                    <a:pt x="1903691" y="101219"/>
                  </a:lnTo>
                  <a:lnTo>
                    <a:pt x="1906485" y="105918"/>
                  </a:lnTo>
                  <a:lnTo>
                    <a:pt x="1912454" y="107569"/>
                  </a:lnTo>
                  <a:lnTo>
                    <a:pt x="1917280" y="104902"/>
                  </a:lnTo>
                  <a:lnTo>
                    <a:pt x="1921979" y="102235"/>
                  </a:lnTo>
                  <a:lnTo>
                    <a:pt x="1923630" y="96139"/>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1066799" y="3511295"/>
              <a:ext cx="132587" cy="126491"/>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1671827" y="3511295"/>
              <a:ext cx="132588"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2275331" y="3511295"/>
              <a:ext cx="132587"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2880360" y="3511295"/>
              <a:ext cx="132587" cy="126491"/>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1172667" y="3557282"/>
              <a:ext cx="3077210" cy="746760"/>
            </a:xfrm>
            <a:custGeom>
              <a:avLst/>
              <a:gdLst/>
              <a:ahLst/>
              <a:cxnLst/>
              <a:rect l="l" t="t" r="r" b="b"/>
              <a:pathLst>
                <a:path w="3077210" h="746760">
                  <a:moveTo>
                    <a:pt x="3077133" y="727951"/>
                  </a:moveTo>
                  <a:lnTo>
                    <a:pt x="1883956" y="36842"/>
                  </a:lnTo>
                  <a:lnTo>
                    <a:pt x="1941118" y="36690"/>
                  </a:lnTo>
                  <a:lnTo>
                    <a:pt x="1945436" y="32245"/>
                  </a:lnTo>
                  <a:lnTo>
                    <a:pt x="1945436" y="21323"/>
                  </a:lnTo>
                  <a:lnTo>
                    <a:pt x="1942642" y="18529"/>
                  </a:lnTo>
                  <a:lnTo>
                    <a:pt x="1940991" y="16878"/>
                  </a:lnTo>
                  <a:lnTo>
                    <a:pt x="1935530" y="16878"/>
                  </a:lnTo>
                  <a:lnTo>
                    <a:pt x="1830374" y="17259"/>
                  </a:lnTo>
                  <a:lnTo>
                    <a:pt x="1885111" y="113398"/>
                  </a:lnTo>
                  <a:lnTo>
                    <a:pt x="1891207" y="115049"/>
                  </a:lnTo>
                  <a:lnTo>
                    <a:pt x="1895906" y="112382"/>
                  </a:lnTo>
                  <a:lnTo>
                    <a:pt x="1900605" y="109588"/>
                  </a:lnTo>
                  <a:lnTo>
                    <a:pt x="1902383" y="103619"/>
                  </a:lnTo>
                  <a:lnTo>
                    <a:pt x="1899589" y="98793"/>
                  </a:lnTo>
                  <a:lnTo>
                    <a:pt x="1874012" y="53975"/>
                  </a:lnTo>
                  <a:lnTo>
                    <a:pt x="2957258" y="681405"/>
                  </a:lnTo>
                  <a:lnTo>
                    <a:pt x="1281417" y="28448"/>
                  </a:lnTo>
                  <a:lnTo>
                    <a:pt x="1337741" y="19545"/>
                  </a:lnTo>
                  <a:lnTo>
                    <a:pt x="1340954" y="15113"/>
                  </a:lnTo>
                  <a:lnTo>
                    <a:pt x="1341424" y="14465"/>
                  </a:lnTo>
                  <a:lnTo>
                    <a:pt x="1339646" y="3670"/>
                  </a:lnTo>
                  <a:lnTo>
                    <a:pt x="1334566" y="0"/>
                  </a:lnTo>
                  <a:lnTo>
                    <a:pt x="1225346" y="17259"/>
                  </a:lnTo>
                  <a:lnTo>
                    <a:pt x="1290751" y="99682"/>
                  </a:lnTo>
                  <a:lnTo>
                    <a:pt x="1294180" y="103873"/>
                  </a:lnTo>
                  <a:lnTo>
                    <a:pt x="1300403" y="104635"/>
                  </a:lnTo>
                  <a:lnTo>
                    <a:pt x="1304594" y="101206"/>
                  </a:lnTo>
                  <a:lnTo>
                    <a:pt x="1308912" y="97777"/>
                  </a:lnTo>
                  <a:lnTo>
                    <a:pt x="1309674" y="91554"/>
                  </a:lnTo>
                  <a:lnTo>
                    <a:pt x="1274216" y="47002"/>
                  </a:lnTo>
                  <a:lnTo>
                    <a:pt x="2889681" y="676325"/>
                  </a:lnTo>
                  <a:lnTo>
                    <a:pt x="661949" y="60833"/>
                  </a:lnTo>
                  <a:lnTo>
                    <a:pt x="698830" y="51041"/>
                  </a:lnTo>
                  <a:lnTo>
                    <a:pt x="717092" y="46215"/>
                  </a:lnTo>
                  <a:lnTo>
                    <a:pt x="720267" y="40754"/>
                  </a:lnTo>
                  <a:lnTo>
                    <a:pt x="718870" y="35547"/>
                  </a:lnTo>
                  <a:lnTo>
                    <a:pt x="717473" y="30226"/>
                  </a:lnTo>
                  <a:lnTo>
                    <a:pt x="712012" y="27051"/>
                  </a:lnTo>
                  <a:lnTo>
                    <a:pt x="605078" y="55359"/>
                  </a:lnTo>
                  <a:lnTo>
                    <a:pt x="678599" y="130797"/>
                  </a:lnTo>
                  <a:lnTo>
                    <a:pt x="682294" y="134607"/>
                  </a:lnTo>
                  <a:lnTo>
                    <a:pt x="688644" y="134607"/>
                  </a:lnTo>
                  <a:lnTo>
                    <a:pt x="692454" y="130797"/>
                  </a:lnTo>
                  <a:lnTo>
                    <a:pt x="696391" y="126987"/>
                  </a:lnTo>
                  <a:lnTo>
                    <a:pt x="696518" y="120764"/>
                  </a:lnTo>
                  <a:lnTo>
                    <a:pt x="656615" y="79844"/>
                  </a:lnTo>
                  <a:lnTo>
                    <a:pt x="2697518" y="643864"/>
                  </a:lnTo>
                  <a:lnTo>
                    <a:pt x="57200" y="57861"/>
                  </a:lnTo>
                  <a:lnTo>
                    <a:pt x="82042" y="49898"/>
                  </a:lnTo>
                  <a:lnTo>
                    <a:pt x="111429" y="40513"/>
                  </a:lnTo>
                  <a:lnTo>
                    <a:pt x="114350" y="34925"/>
                  </a:lnTo>
                  <a:lnTo>
                    <a:pt x="111048" y="24498"/>
                  </a:lnTo>
                  <a:lnTo>
                    <a:pt x="105460" y="21577"/>
                  </a:lnTo>
                  <a:lnTo>
                    <a:pt x="0" y="55359"/>
                  </a:lnTo>
                  <a:lnTo>
                    <a:pt x="77228" y="126733"/>
                  </a:lnTo>
                  <a:lnTo>
                    <a:pt x="81241" y="130543"/>
                  </a:lnTo>
                  <a:lnTo>
                    <a:pt x="87515" y="130289"/>
                  </a:lnTo>
                  <a:lnTo>
                    <a:pt x="94945" y="122161"/>
                  </a:lnTo>
                  <a:lnTo>
                    <a:pt x="94703" y="115938"/>
                  </a:lnTo>
                  <a:lnTo>
                    <a:pt x="90678" y="112255"/>
                  </a:lnTo>
                  <a:lnTo>
                    <a:pt x="52895" y="77292"/>
                  </a:lnTo>
                  <a:lnTo>
                    <a:pt x="3069259" y="746747"/>
                  </a:lnTo>
                  <a:lnTo>
                    <a:pt x="3069285" y="746594"/>
                  </a:lnTo>
                  <a:lnTo>
                    <a:pt x="3072206" y="736460"/>
                  </a:lnTo>
                  <a:lnTo>
                    <a:pt x="3077133" y="72795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983741" y="2763392"/>
              <a:ext cx="2308860" cy="10160"/>
            </a:xfrm>
            <a:custGeom>
              <a:avLst/>
              <a:gdLst/>
              <a:ahLst/>
              <a:cxnLst/>
              <a:rect l="l" t="t" r="r" b="b"/>
              <a:pathLst>
                <a:path w="2308860" h="10160">
                  <a:moveTo>
                    <a:pt x="0" y="0"/>
                  </a:moveTo>
                  <a:lnTo>
                    <a:pt x="2308479" y="0"/>
                  </a:lnTo>
                </a:path>
                <a:path w="2308860" h="10160">
                  <a:moveTo>
                    <a:pt x="0" y="9905"/>
                  </a:moveTo>
                  <a:lnTo>
                    <a:pt x="2308479" y="9905"/>
                  </a:lnTo>
                </a:path>
              </a:pathLst>
            </a:custGeom>
            <a:ln w="9905">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1067561" y="2292858"/>
              <a:ext cx="135890" cy="475615"/>
            </a:xfrm>
            <a:custGeom>
              <a:avLst/>
              <a:gdLst/>
              <a:ahLst/>
              <a:cxnLst/>
              <a:rect l="l" t="t" r="r" b="b"/>
              <a:pathLst>
                <a:path w="135890" h="475614">
                  <a:moveTo>
                    <a:pt x="135636" y="0"/>
                  </a:moveTo>
                  <a:lnTo>
                    <a:pt x="0" y="0"/>
                  </a:lnTo>
                  <a:lnTo>
                    <a:pt x="0" y="475488"/>
                  </a:lnTo>
                  <a:lnTo>
                    <a:pt x="135636" y="475488"/>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9" name="object 19"/>
            <p:cNvSpPr/>
            <p:nvPr/>
          </p:nvSpPr>
          <p:spPr>
            <a:xfrm>
              <a:off x="1067561" y="2292858"/>
              <a:ext cx="135890" cy="475615"/>
            </a:xfrm>
            <a:custGeom>
              <a:avLst/>
              <a:gdLst/>
              <a:ahLst/>
              <a:cxnLst/>
              <a:rect l="l" t="t" r="r" b="b"/>
              <a:pathLst>
                <a:path w="135890" h="475614">
                  <a:moveTo>
                    <a:pt x="0" y="475488"/>
                  </a:moveTo>
                  <a:lnTo>
                    <a:pt x="135636" y="475488"/>
                  </a:lnTo>
                  <a:lnTo>
                    <a:pt x="135636" y="0"/>
                  </a:lnTo>
                  <a:lnTo>
                    <a:pt x="0" y="0"/>
                  </a:lnTo>
                  <a:lnTo>
                    <a:pt x="0" y="475488"/>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object 20"/>
            <p:cNvSpPr/>
            <p:nvPr/>
          </p:nvSpPr>
          <p:spPr>
            <a:xfrm>
              <a:off x="1671065"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1" name="object 21"/>
            <p:cNvSpPr/>
            <p:nvPr/>
          </p:nvSpPr>
          <p:spPr>
            <a:xfrm>
              <a:off x="1671065"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2" name="object 22"/>
            <p:cNvSpPr/>
            <p:nvPr/>
          </p:nvSpPr>
          <p:spPr>
            <a:xfrm>
              <a:off x="2274569" y="2713481"/>
              <a:ext cx="137160" cy="45720"/>
            </a:xfrm>
            <a:custGeom>
              <a:avLst/>
              <a:gdLst/>
              <a:ahLst/>
              <a:cxnLst/>
              <a:rect l="l" t="t" r="r" b="b"/>
              <a:pathLst>
                <a:path w="137160" h="45719">
                  <a:moveTo>
                    <a:pt x="137160" y="0"/>
                  </a:moveTo>
                  <a:lnTo>
                    <a:pt x="0" y="0"/>
                  </a:lnTo>
                  <a:lnTo>
                    <a:pt x="0" y="45720"/>
                  </a:lnTo>
                  <a:lnTo>
                    <a:pt x="137160" y="45720"/>
                  </a:lnTo>
                  <a:lnTo>
                    <a:pt x="137160"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3" name="object 23"/>
            <p:cNvSpPr/>
            <p:nvPr/>
          </p:nvSpPr>
          <p:spPr>
            <a:xfrm>
              <a:off x="2274569" y="2713481"/>
              <a:ext cx="137160" cy="45720"/>
            </a:xfrm>
            <a:custGeom>
              <a:avLst/>
              <a:gdLst/>
              <a:ahLst/>
              <a:cxnLst/>
              <a:rect l="l" t="t" r="r" b="b"/>
              <a:pathLst>
                <a:path w="137160" h="45719">
                  <a:moveTo>
                    <a:pt x="0" y="45720"/>
                  </a:moveTo>
                  <a:lnTo>
                    <a:pt x="137160" y="45720"/>
                  </a:lnTo>
                  <a:lnTo>
                    <a:pt x="137160" y="0"/>
                  </a:lnTo>
                  <a:lnTo>
                    <a:pt x="0" y="0"/>
                  </a:lnTo>
                  <a:lnTo>
                    <a:pt x="0" y="45720"/>
                  </a:lnTo>
                  <a:close/>
                </a:path>
              </a:pathLst>
            </a:custGeom>
            <a:ln w="19811">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4" name="object 24"/>
            <p:cNvSpPr/>
            <p:nvPr/>
          </p:nvSpPr>
          <p:spPr>
            <a:xfrm>
              <a:off x="2879597" y="2713481"/>
              <a:ext cx="135890" cy="45720"/>
            </a:xfrm>
            <a:custGeom>
              <a:avLst/>
              <a:gdLst/>
              <a:ahLst/>
              <a:cxnLst/>
              <a:rect l="l" t="t" r="r" b="b"/>
              <a:pathLst>
                <a:path w="135889" h="45719">
                  <a:moveTo>
                    <a:pt x="135636" y="0"/>
                  </a:moveTo>
                  <a:lnTo>
                    <a:pt x="0" y="0"/>
                  </a:lnTo>
                  <a:lnTo>
                    <a:pt x="0" y="45720"/>
                  </a:lnTo>
                  <a:lnTo>
                    <a:pt x="135636" y="45720"/>
                  </a:lnTo>
                  <a:lnTo>
                    <a:pt x="135636" y="0"/>
                  </a:lnTo>
                  <a:close/>
                </a:path>
              </a:pathLst>
            </a:custGeom>
            <a:solidFill>
              <a:srgbClr val="BCD6FF"/>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5" name="object 25"/>
            <p:cNvSpPr/>
            <p:nvPr/>
          </p:nvSpPr>
          <p:spPr>
            <a:xfrm>
              <a:off x="2879597" y="2713481"/>
              <a:ext cx="135890" cy="45720"/>
            </a:xfrm>
            <a:custGeom>
              <a:avLst/>
              <a:gdLst/>
              <a:ahLst/>
              <a:cxnLst/>
              <a:rect l="l" t="t" r="r" b="b"/>
              <a:pathLst>
                <a:path w="135889" h="45719">
                  <a:moveTo>
                    <a:pt x="0" y="45720"/>
                  </a:moveTo>
                  <a:lnTo>
                    <a:pt x="135636" y="45720"/>
                  </a:lnTo>
                  <a:lnTo>
                    <a:pt x="135636" y="0"/>
                  </a:lnTo>
                  <a:lnTo>
                    <a:pt x="0" y="0"/>
                  </a:lnTo>
                  <a:lnTo>
                    <a:pt x="0" y="45720"/>
                  </a:lnTo>
                  <a:close/>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6" name="object 26"/>
            <p:cNvSpPr/>
            <p:nvPr/>
          </p:nvSpPr>
          <p:spPr>
            <a:xfrm>
              <a:off x="1079309" y="2759201"/>
              <a:ext cx="1924050" cy="762635"/>
            </a:xfrm>
            <a:custGeom>
              <a:avLst/>
              <a:gdLst/>
              <a:ahLst/>
              <a:cxnLst/>
              <a:rect l="l" t="t" r="r" b="b"/>
              <a:pathLst>
                <a:path w="1924050" h="762635">
                  <a:moveTo>
                    <a:pt x="111518" y="104902"/>
                  </a:moveTo>
                  <a:lnTo>
                    <a:pt x="108775" y="100076"/>
                  </a:lnTo>
                  <a:lnTo>
                    <a:pt x="67386" y="28702"/>
                  </a:lnTo>
                  <a:lnTo>
                    <a:pt x="56045" y="9144"/>
                  </a:lnTo>
                  <a:lnTo>
                    <a:pt x="0" y="104521"/>
                  </a:lnTo>
                  <a:lnTo>
                    <a:pt x="1574" y="110617"/>
                  </a:lnTo>
                  <a:lnTo>
                    <a:pt x="6286" y="113411"/>
                  </a:lnTo>
                  <a:lnTo>
                    <a:pt x="11010" y="116078"/>
                  </a:lnTo>
                  <a:lnTo>
                    <a:pt x="17081" y="114554"/>
                  </a:lnTo>
                  <a:lnTo>
                    <a:pt x="45897" y="65481"/>
                  </a:lnTo>
                  <a:lnTo>
                    <a:pt x="46024" y="48450"/>
                  </a:lnTo>
                  <a:lnTo>
                    <a:pt x="45974" y="65366"/>
                  </a:lnTo>
                  <a:lnTo>
                    <a:pt x="43878" y="761873"/>
                  </a:lnTo>
                  <a:lnTo>
                    <a:pt x="63690" y="762000"/>
                  </a:lnTo>
                  <a:lnTo>
                    <a:pt x="65684" y="100076"/>
                  </a:lnTo>
                  <a:lnTo>
                    <a:pt x="65709" y="65366"/>
                  </a:lnTo>
                  <a:lnTo>
                    <a:pt x="94373" y="114808"/>
                  </a:lnTo>
                  <a:lnTo>
                    <a:pt x="100444" y="116459"/>
                  </a:lnTo>
                  <a:lnTo>
                    <a:pt x="109905" y="110871"/>
                  </a:lnTo>
                  <a:lnTo>
                    <a:pt x="111518" y="104902"/>
                  </a:lnTo>
                  <a:close/>
                </a:path>
                <a:path w="1924050" h="762635">
                  <a:moveTo>
                    <a:pt x="716089" y="95631"/>
                  </a:moveTo>
                  <a:lnTo>
                    <a:pt x="713295" y="90932"/>
                  </a:lnTo>
                  <a:lnTo>
                    <a:pt x="671817" y="19558"/>
                  </a:lnTo>
                  <a:lnTo>
                    <a:pt x="660463" y="0"/>
                  </a:lnTo>
                  <a:lnTo>
                    <a:pt x="607250" y="90678"/>
                  </a:lnTo>
                  <a:lnTo>
                    <a:pt x="604583" y="95377"/>
                  </a:lnTo>
                  <a:lnTo>
                    <a:pt x="606107" y="101473"/>
                  </a:lnTo>
                  <a:lnTo>
                    <a:pt x="615505" y="107061"/>
                  </a:lnTo>
                  <a:lnTo>
                    <a:pt x="621601" y="105410"/>
                  </a:lnTo>
                  <a:lnTo>
                    <a:pt x="624395" y="100711"/>
                  </a:lnTo>
                  <a:lnTo>
                    <a:pt x="650443" y="56261"/>
                  </a:lnTo>
                  <a:lnTo>
                    <a:pt x="650557" y="19558"/>
                  </a:lnTo>
                  <a:lnTo>
                    <a:pt x="650468" y="56210"/>
                  </a:lnTo>
                  <a:lnTo>
                    <a:pt x="648906" y="762000"/>
                  </a:lnTo>
                  <a:lnTo>
                    <a:pt x="668718" y="762127"/>
                  </a:lnTo>
                  <a:lnTo>
                    <a:pt x="670166" y="107188"/>
                  </a:lnTo>
                  <a:lnTo>
                    <a:pt x="670242" y="56222"/>
                  </a:lnTo>
                  <a:lnTo>
                    <a:pt x="698944" y="105664"/>
                  </a:lnTo>
                  <a:lnTo>
                    <a:pt x="705040" y="107188"/>
                  </a:lnTo>
                  <a:lnTo>
                    <a:pt x="709739" y="104521"/>
                  </a:lnTo>
                  <a:lnTo>
                    <a:pt x="714438" y="101727"/>
                  </a:lnTo>
                  <a:lnTo>
                    <a:pt x="716089" y="95631"/>
                  </a:lnTo>
                  <a:close/>
                </a:path>
                <a:path w="1924050" h="762635">
                  <a:moveTo>
                    <a:pt x="1319085" y="95631"/>
                  </a:moveTo>
                  <a:lnTo>
                    <a:pt x="1316215" y="90805"/>
                  </a:lnTo>
                  <a:lnTo>
                    <a:pt x="1274813" y="19558"/>
                  </a:lnTo>
                  <a:lnTo>
                    <a:pt x="1263459" y="0"/>
                  </a:lnTo>
                  <a:lnTo>
                    <a:pt x="1210297" y="90932"/>
                  </a:lnTo>
                  <a:lnTo>
                    <a:pt x="1207579" y="95504"/>
                  </a:lnTo>
                  <a:lnTo>
                    <a:pt x="1209103" y="101473"/>
                  </a:lnTo>
                  <a:lnTo>
                    <a:pt x="1213802" y="104267"/>
                  </a:lnTo>
                  <a:lnTo>
                    <a:pt x="1218628" y="107061"/>
                  </a:lnTo>
                  <a:lnTo>
                    <a:pt x="1224597" y="105410"/>
                  </a:lnTo>
                  <a:lnTo>
                    <a:pt x="1227391" y="100711"/>
                  </a:lnTo>
                  <a:lnTo>
                    <a:pt x="1253490" y="56172"/>
                  </a:lnTo>
                  <a:lnTo>
                    <a:pt x="1252410" y="762000"/>
                  </a:lnTo>
                  <a:lnTo>
                    <a:pt x="1272222" y="762127"/>
                  </a:lnTo>
                  <a:lnTo>
                    <a:pt x="1273302" y="56426"/>
                  </a:lnTo>
                  <a:lnTo>
                    <a:pt x="1299146" y="100838"/>
                  </a:lnTo>
                  <a:lnTo>
                    <a:pt x="1301940" y="105537"/>
                  </a:lnTo>
                  <a:lnTo>
                    <a:pt x="1308036" y="107188"/>
                  </a:lnTo>
                  <a:lnTo>
                    <a:pt x="1312735" y="104394"/>
                  </a:lnTo>
                  <a:lnTo>
                    <a:pt x="1317434" y="101727"/>
                  </a:lnTo>
                  <a:lnTo>
                    <a:pt x="1319085" y="95631"/>
                  </a:lnTo>
                  <a:close/>
                </a:path>
                <a:path w="1924050" h="762635">
                  <a:moveTo>
                    <a:pt x="1923605" y="95631"/>
                  </a:moveTo>
                  <a:lnTo>
                    <a:pt x="1879358" y="19558"/>
                  </a:lnTo>
                  <a:lnTo>
                    <a:pt x="1867979" y="0"/>
                  </a:lnTo>
                  <a:lnTo>
                    <a:pt x="1814893" y="90805"/>
                  </a:lnTo>
                  <a:lnTo>
                    <a:pt x="1812099" y="95504"/>
                  </a:lnTo>
                  <a:lnTo>
                    <a:pt x="1813750" y="101600"/>
                  </a:lnTo>
                  <a:lnTo>
                    <a:pt x="1818449" y="104394"/>
                  </a:lnTo>
                  <a:lnTo>
                    <a:pt x="1823148" y="107061"/>
                  </a:lnTo>
                  <a:lnTo>
                    <a:pt x="1829244" y="105537"/>
                  </a:lnTo>
                  <a:lnTo>
                    <a:pt x="1831911" y="100838"/>
                  </a:lnTo>
                  <a:lnTo>
                    <a:pt x="1858035" y="56172"/>
                  </a:lnTo>
                  <a:lnTo>
                    <a:pt x="1857438" y="762000"/>
                  </a:lnTo>
                  <a:lnTo>
                    <a:pt x="1877250" y="762127"/>
                  </a:lnTo>
                  <a:lnTo>
                    <a:pt x="1877809" y="107188"/>
                  </a:lnTo>
                  <a:lnTo>
                    <a:pt x="1877733" y="56184"/>
                  </a:lnTo>
                  <a:lnTo>
                    <a:pt x="1877847" y="56375"/>
                  </a:lnTo>
                  <a:lnTo>
                    <a:pt x="1903793" y="100838"/>
                  </a:lnTo>
                  <a:lnTo>
                    <a:pt x="1906460" y="105537"/>
                  </a:lnTo>
                  <a:lnTo>
                    <a:pt x="1912556" y="107188"/>
                  </a:lnTo>
                  <a:lnTo>
                    <a:pt x="1917255" y="104394"/>
                  </a:lnTo>
                  <a:lnTo>
                    <a:pt x="1922081" y="101600"/>
                  </a:lnTo>
                  <a:lnTo>
                    <a:pt x="1923605" y="9563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7" name="object 27"/>
            <p:cNvSpPr/>
            <p:nvPr/>
          </p:nvSpPr>
          <p:spPr>
            <a:xfrm>
              <a:off x="1132471" y="1095755"/>
              <a:ext cx="1821548" cy="1625727"/>
            </a:xfrm>
            <a:prstGeom prst="rect">
              <a:avLst/>
            </a:prstGeom>
            <a:blipFill>
              <a:blip r:embed="rId8"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sp>
        <p:nvSpPr>
          <p:cNvPr id="28" name="object 28"/>
          <p:cNvSpPr txBox="1"/>
          <p:nvPr/>
        </p:nvSpPr>
        <p:spPr>
          <a:xfrm>
            <a:off x="1178395" y="3219275"/>
            <a:ext cx="387286" cy="589598"/>
          </a:xfrm>
          <a:prstGeom prst="rect">
            <a:avLst/>
          </a:prstGeom>
        </p:spPr>
        <p:txBody>
          <a:bodyPr vert="vert270" wrap="square" lIns="0" tIns="0" rIns="0" bIns="0" rtlCol="0">
            <a:spAutoFit/>
          </a:bodyPr>
          <a:lstStyle/>
          <a:p>
            <a:pPr algn="ctr" defTabSz="685800">
              <a:lnSpc>
                <a:spcPts val="1358"/>
              </a:lnSpc>
              <a:buClrTx/>
              <a:defRPr/>
            </a:pPr>
            <a:r>
              <a:rPr sz="1350" kern="1200" spc="-83" dirty="0">
                <a:solidFill>
                  <a:srgbClr val="C00000"/>
                </a:solidFill>
                <a:ea typeface="+mn-ea"/>
              </a:rPr>
              <a:t>Encoder</a:t>
            </a:r>
            <a:endParaRPr sz="1350" kern="1200">
              <a:solidFill>
                <a:prstClr val="black"/>
              </a:solidFill>
              <a:ea typeface="+mn-ea"/>
            </a:endParaRPr>
          </a:p>
          <a:p>
            <a:pPr algn="ctr" defTabSz="685800">
              <a:buClrTx/>
              <a:defRPr/>
            </a:pPr>
            <a:r>
              <a:rPr sz="1350" kern="1200" spc="-153" dirty="0">
                <a:solidFill>
                  <a:srgbClr val="C00000"/>
                </a:solidFill>
                <a:ea typeface="+mn-ea"/>
              </a:rPr>
              <a:t>RNN</a:t>
            </a:r>
            <a:endParaRPr sz="1350" kern="1200">
              <a:solidFill>
                <a:prstClr val="black"/>
              </a:solidFill>
              <a:ea typeface="+mn-ea"/>
            </a:endParaRPr>
          </a:p>
        </p:txBody>
      </p:sp>
      <p:sp>
        <p:nvSpPr>
          <p:cNvPr id="29" name="object 29"/>
          <p:cNvSpPr/>
          <p:nvPr/>
        </p:nvSpPr>
        <p:spPr>
          <a:xfrm>
            <a:off x="1879663" y="4571429"/>
            <a:ext cx="1826895" cy="203835"/>
          </a:xfrm>
          <a:custGeom>
            <a:avLst/>
            <a:gdLst/>
            <a:ahLst/>
            <a:cxnLst/>
            <a:rect l="l" t="t" r="r" b="b"/>
            <a:pathLst>
              <a:path w="2435860" h="271779">
                <a:moveTo>
                  <a:pt x="2435352" y="0"/>
                </a:moveTo>
                <a:lnTo>
                  <a:pt x="2427013" y="52793"/>
                </a:lnTo>
                <a:lnTo>
                  <a:pt x="2404268" y="95907"/>
                </a:lnTo>
                <a:lnTo>
                  <a:pt x="2370522" y="124976"/>
                </a:lnTo>
                <a:lnTo>
                  <a:pt x="2329180" y="135636"/>
                </a:lnTo>
                <a:lnTo>
                  <a:pt x="1323848" y="135636"/>
                </a:lnTo>
                <a:lnTo>
                  <a:pt x="1282505" y="146295"/>
                </a:lnTo>
                <a:lnTo>
                  <a:pt x="1248759" y="175364"/>
                </a:lnTo>
                <a:lnTo>
                  <a:pt x="1226014" y="218478"/>
                </a:lnTo>
                <a:lnTo>
                  <a:pt x="1217676" y="271272"/>
                </a:lnTo>
                <a:lnTo>
                  <a:pt x="1209337" y="218478"/>
                </a:lnTo>
                <a:lnTo>
                  <a:pt x="1186592" y="175364"/>
                </a:lnTo>
                <a:lnTo>
                  <a:pt x="1152846" y="146295"/>
                </a:lnTo>
                <a:lnTo>
                  <a:pt x="1111504" y="135636"/>
                </a:lnTo>
                <a:lnTo>
                  <a:pt x="106146" y="135636"/>
                </a:lnTo>
                <a:lnTo>
                  <a:pt x="64829" y="124976"/>
                </a:lnTo>
                <a:lnTo>
                  <a:pt x="31089" y="95907"/>
                </a:lnTo>
                <a:lnTo>
                  <a:pt x="8341" y="52793"/>
                </a:lnTo>
                <a:lnTo>
                  <a:pt x="0" y="0"/>
                </a:lnTo>
              </a:path>
            </a:pathLst>
          </a:custGeom>
          <a:ln w="19811">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0" name="object 30"/>
          <p:cNvSpPr/>
          <p:nvPr/>
        </p:nvSpPr>
        <p:spPr>
          <a:xfrm>
            <a:off x="1606486" y="3227261"/>
            <a:ext cx="140970" cy="585311"/>
          </a:xfrm>
          <a:custGeom>
            <a:avLst/>
            <a:gdLst/>
            <a:ahLst/>
            <a:cxnLst/>
            <a:rect l="l" t="t" r="r" b="b"/>
            <a:pathLst>
              <a:path w="187959" h="780414">
                <a:moveTo>
                  <a:pt x="187452" y="780288"/>
                </a:moveTo>
                <a:lnTo>
                  <a:pt x="150968" y="774515"/>
                </a:lnTo>
                <a:lnTo>
                  <a:pt x="121177" y="758777"/>
                </a:lnTo>
                <a:lnTo>
                  <a:pt x="101091" y="735443"/>
                </a:lnTo>
                <a:lnTo>
                  <a:pt x="93726" y="706882"/>
                </a:lnTo>
                <a:lnTo>
                  <a:pt x="93726" y="463550"/>
                </a:lnTo>
                <a:lnTo>
                  <a:pt x="86360" y="434988"/>
                </a:lnTo>
                <a:lnTo>
                  <a:pt x="66274" y="411654"/>
                </a:lnTo>
                <a:lnTo>
                  <a:pt x="36483" y="395916"/>
                </a:lnTo>
                <a:lnTo>
                  <a:pt x="0" y="390144"/>
                </a:lnTo>
                <a:lnTo>
                  <a:pt x="36483" y="384371"/>
                </a:lnTo>
                <a:lnTo>
                  <a:pt x="66274" y="368633"/>
                </a:lnTo>
                <a:lnTo>
                  <a:pt x="86360" y="345299"/>
                </a:lnTo>
                <a:lnTo>
                  <a:pt x="93726" y="316738"/>
                </a:lnTo>
                <a:lnTo>
                  <a:pt x="93726" y="73406"/>
                </a:lnTo>
                <a:lnTo>
                  <a:pt x="101091" y="44844"/>
                </a:lnTo>
                <a:lnTo>
                  <a:pt x="121177" y="21510"/>
                </a:lnTo>
                <a:lnTo>
                  <a:pt x="150968" y="5772"/>
                </a:lnTo>
                <a:lnTo>
                  <a:pt x="187452" y="0"/>
                </a:lnTo>
              </a:path>
            </a:pathLst>
          </a:custGeom>
          <a:ln w="19812">
            <a:solidFill>
              <a:srgbClr val="C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1" name="object 31"/>
          <p:cNvSpPr txBox="1"/>
          <p:nvPr/>
        </p:nvSpPr>
        <p:spPr>
          <a:xfrm>
            <a:off x="4042219" y="4286097"/>
            <a:ext cx="541973" cy="193803"/>
          </a:xfrm>
          <a:prstGeom prst="rect">
            <a:avLst/>
          </a:prstGeom>
        </p:spPr>
        <p:txBody>
          <a:bodyPr vert="horz" wrap="square" lIns="0" tIns="9049" rIns="0" bIns="0" rtlCol="0">
            <a:spAutoFit/>
          </a:bodyPr>
          <a:lstStyle/>
          <a:p>
            <a:pPr marL="9525" defTabSz="685800">
              <a:spcBef>
                <a:spcPts val="71"/>
              </a:spcBef>
              <a:buClrTx/>
              <a:defRPr/>
            </a:pPr>
            <a:r>
              <a:rPr sz="1200" i="1" kern="1200" spc="-180" dirty="0">
                <a:solidFill>
                  <a:prstClr val="black"/>
                </a:solidFill>
                <a:ea typeface="+mn-ea"/>
              </a:rPr>
              <a:t>&lt;START&gt;</a:t>
            </a:r>
            <a:endParaRPr sz="1200" kern="1200">
              <a:solidFill>
                <a:prstClr val="black"/>
              </a:solidFill>
              <a:ea typeface="+mn-ea"/>
            </a:endParaRPr>
          </a:p>
        </p:txBody>
      </p:sp>
      <p:sp>
        <p:nvSpPr>
          <p:cNvPr id="32" name="object 32"/>
          <p:cNvSpPr txBox="1"/>
          <p:nvPr/>
        </p:nvSpPr>
        <p:spPr>
          <a:xfrm>
            <a:off x="1931974" y="4293184"/>
            <a:ext cx="90011" cy="193803"/>
          </a:xfrm>
          <a:prstGeom prst="rect">
            <a:avLst/>
          </a:prstGeom>
        </p:spPr>
        <p:txBody>
          <a:bodyPr vert="horz" wrap="square" lIns="0" tIns="9049" rIns="0" bIns="0" rtlCol="0">
            <a:spAutoFit/>
          </a:bodyPr>
          <a:lstStyle/>
          <a:p>
            <a:pPr marL="9525" defTabSz="685800">
              <a:spcBef>
                <a:spcPts val="71"/>
              </a:spcBef>
              <a:buClrTx/>
              <a:defRPr/>
            </a:pPr>
            <a:r>
              <a:rPr sz="1200" i="1" kern="1200" spc="11" dirty="0">
                <a:solidFill>
                  <a:prstClr val="black"/>
                </a:solidFill>
                <a:ea typeface="+mn-ea"/>
              </a:rPr>
              <a:t>il</a:t>
            </a:r>
            <a:endParaRPr sz="1200" kern="1200">
              <a:solidFill>
                <a:prstClr val="black"/>
              </a:solidFill>
              <a:ea typeface="+mn-ea"/>
            </a:endParaRPr>
          </a:p>
        </p:txBody>
      </p:sp>
      <p:sp>
        <p:nvSpPr>
          <p:cNvPr id="33" name="object 33"/>
          <p:cNvSpPr txBox="1"/>
          <p:nvPr/>
        </p:nvSpPr>
        <p:spPr>
          <a:xfrm>
            <a:off x="2381155" y="4293184"/>
            <a:ext cx="97631" cy="193803"/>
          </a:xfrm>
          <a:prstGeom prst="rect">
            <a:avLst/>
          </a:prstGeom>
        </p:spPr>
        <p:txBody>
          <a:bodyPr vert="horz" wrap="square" lIns="0" tIns="9049" rIns="0" bIns="0" rtlCol="0">
            <a:spAutoFit/>
          </a:bodyPr>
          <a:lstStyle/>
          <a:p>
            <a:pPr marL="9525" defTabSz="685800">
              <a:spcBef>
                <a:spcPts val="71"/>
              </a:spcBef>
              <a:buClrTx/>
              <a:defRPr/>
            </a:pPr>
            <a:r>
              <a:rPr sz="1200" i="1" kern="1200" spc="-53" dirty="0">
                <a:solidFill>
                  <a:prstClr val="black"/>
                </a:solidFill>
                <a:ea typeface="+mn-ea"/>
              </a:rPr>
              <a:t>a</a:t>
            </a:r>
            <a:endParaRPr sz="1200" kern="1200">
              <a:solidFill>
                <a:prstClr val="black"/>
              </a:solidFill>
              <a:ea typeface="+mn-ea"/>
            </a:endParaRPr>
          </a:p>
        </p:txBody>
      </p:sp>
      <p:sp>
        <p:nvSpPr>
          <p:cNvPr id="34" name="object 34"/>
          <p:cNvSpPr txBox="1"/>
          <p:nvPr/>
        </p:nvSpPr>
        <p:spPr>
          <a:xfrm>
            <a:off x="2770451" y="4293184"/>
            <a:ext cx="836295" cy="193803"/>
          </a:xfrm>
          <a:prstGeom prst="rect">
            <a:avLst/>
          </a:prstGeom>
        </p:spPr>
        <p:txBody>
          <a:bodyPr vert="horz" wrap="square" lIns="0" tIns="9049" rIns="0" bIns="0" rtlCol="0">
            <a:spAutoFit/>
          </a:bodyPr>
          <a:lstStyle/>
          <a:p>
            <a:pPr marL="9525" defTabSz="685800">
              <a:spcBef>
                <a:spcPts val="71"/>
              </a:spcBef>
              <a:buClrTx/>
              <a:tabLst>
                <a:tab pos="374332" algn="l"/>
              </a:tabLst>
              <a:defRPr/>
            </a:pPr>
            <a:r>
              <a:rPr sz="1200" i="1" kern="1200" spc="-11" dirty="0">
                <a:solidFill>
                  <a:prstClr val="black"/>
                </a:solidFill>
                <a:ea typeface="+mn-ea"/>
              </a:rPr>
              <a:t>m’	</a:t>
            </a:r>
            <a:r>
              <a:rPr sz="1200" i="1" kern="1200" spc="-30" dirty="0">
                <a:solidFill>
                  <a:prstClr val="black"/>
                </a:solidFill>
                <a:ea typeface="+mn-ea"/>
              </a:rPr>
              <a:t>entarté</a:t>
            </a:r>
            <a:endParaRPr sz="1200" kern="1200">
              <a:solidFill>
                <a:prstClr val="black"/>
              </a:solidFill>
              <a:ea typeface="+mn-ea"/>
            </a:endParaRPr>
          </a:p>
        </p:txBody>
      </p:sp>
      <p:sp>
        <p:nvSpPr>
          <p:cNvPr id="35" name="object 35"/>
          <p:cNvSpPr txBox="1"/>
          <p:nvPr/>
        </p:nvSpPr>
        <p:spPr>
          <a:xfrm>
            <a:off x="7795937" y="3055525"/>
            <a:ext cx="179536" cy="962025"/>
          </a:xfrm>
          <a:prstGeom prst="rect">
            <a:avLst/>
          </a:prstGeom>
        </p:spPr>
        <p:txBody>
          <a:bodyPr vert="vert" wrap="square" lIns="0" tIns="0" rIns="0" bIns="0" rtlCol="0">
            <a:spAutoFit/>
          </a:bodyPr>
          <a:lstStyle/>
          <a:p>
            <a:pPr marL="9525" defTabSz="685800">
              <a:lnSpc>
                <a:spcPts val="1358"/>
              </a:lnSpc>
              <a:buClrTx/>
              <a:defRPr/>
            </a:pPr>
            <a:r>
              <a:rPr sz="1350" kern="1200" spc="-71" dirty="0">
                <a:solidFill>
                  <a:srgbClr val="00AF50"/>
                </a:solidFill>
                <a:ea typeface="+mn-ea"/>
              </a:rPr>
              <a:t>Decoder</a:t>
            </a:r>
            <a:r>
              <a:rPr sz="1350" kern="1200" spc="-113" dirty="0">
                <a:solidFill>
                  <a:srgbClr val="00AF50"/>
                </a:solidFill>
                <a:ea typeface="+mn-ea"/>
              </a:rPr>
              <a:t> </a:t>
            </a:r>
            <a:r>
              <a:rPr sz="1350" kern="1200" spc="-150" dirty="0">
                <a:solidFill>
                  <a:srgbClr val="00AF50"/>
                </a:solidFill>
                <a:ea typeface="+mn-ea"/>
              </a:rPr>
              <a:t>RNN</a:t>
            </a:r>
            <a:endParaRPr sz="1350" kern="1200">
              <a:solidFill>
                <a:prstClr val="black"/>
              </a:solidFill>
              <a:ea typeface="+mn-ea"/>
            </a:endParaRPr>
          </a:p>
        </p:txBody>
      </p:sp>
      <p:sp>
        <p:nvSpPr>
          <p:cNvPr id="36" name="object 36"/>
          <p:cNvSpPr/>
          <p:nvPr/>
        </p:nvSpPr>
        <p:spPr>
          <a:xfrm>
            <a:off x="7602664" y="3244405"/>
            <a:ext cx="141923" cy="584359"/>
          </a:xfrm>
          <a:custGeom>
            <a:avLst/>
            <a:gdLst/>
            <a:ahLst/>
            <a:cxnLst/>
            <a:rect l="l" t="t" r="r" b="b"/>
            <a:pathLst>
              <a:path w="189229" h="779145">
                <a:moveTo>
                  <a:pt x="0" y="0"/>
                </a:moveTo>
                <a:lnTo>
                  <a:pt x="36784" y="5816"/>
                </a:lnTo>
                <a:lnTo>
                  <a:pt x="66817" y="21669"/>
                </a:lnTo>
                <a:lnTo>
                  <a:pt x="87064" y="45166"/>
                </a:lnTo>
                <a:lnTo>
                  <a:pt x="94488" y="73913"/>
                </a:lnTo>
                <a:lnTo>
                  <a:pt x="94488" y="315468"/>
                </a:lnTo>
                <a:lnTo>
                  <a:pt x="101911" y="344215"/>
                </a:lnTo>
                <a:lnTo>
                  <a:pt x="122158" y="367712"/>
                </a:lnTo>
                <a:lnTo>
                  <a:pt x="152191" y="383565"/>
                </a:lnTo>
                <a:lnTo>
                  <a:pt x="188975" y="389381"/>
                </a:lnTo>
                <a:lnTo>
                  <a:pt x="152191" y="395198"/>
                </a:lnTo>
                <a:lnTo>
                  <a:pt x="122158" y="411051"/>
                </a:lnTo>
                <a:lnTo>
                  <a:pt x="101911" y="434548"/>
                </a:lnTo>
                <a:lnTo>
                  <a:pt x="94488" y="463295"/>
                </a:lnTo>
                <a:lnTo>
                  <a:pt x="94488" y="704850"/>
                </a:lnTo>
                <a:lnTo>
                  <a:pt x="87064" y="733597"/>
                </a:lnTo>
                <a:lnTo>
                  <a:pt x="66817" y="757094"/>
                </a:lnTo>
                <a:lnTo>
                  <a:pt x="36784" y="772947"/>
                </a:lnTo>
                <a:lnTo>
                  <a:pt x="0" y="778763"/>
                </a:lnTo>
              </a:path>
            </a:pathLst>
          </a:custGeom>
          <a:ln w="19812">
            <a:solidFill>
              <a:srgbClr val="00AF5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7" name="object 37"/>
          <p:cNvSpPr txBox="1"/>
          <p:nvPr/>
        </p:nvSpPr>
        <p:spPr>
          <a:xfrm>
            <a:off x="1178395" y="1429391"/>
            <a:ext cx="387286" cy="825818"/>
          </a:xfrm>
          <a:prstGeom prst="rect">
            <a:avLst/>
          </a:prstGeom>
        </p:spPr>
        <p:txBody>
          <a:bodyPr vert="vert270" wrap="square" lIns="0" tIns="0" rIns="0" bIns="0" rtlCol="0">
            <a:spAutoFit/>
          </a:bodyPr>
          <a:lstStyle/>
          <a:p>
            <a:pPr marL="84773"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marL="9525" defTabSz="685800">
              <a:buClrTx/>
              <a:defRPr/>
            </a:pPr>
            <a:r>
              <a:rPr sz="1350" kern="1200" spc="-19" dirty="0">
                <a:solidFill>
                  <a:srgbClr val="3986FF"/>
                </a:solidFill>
                <a:ea typeface="+mn-ea"/>
              </a:rPr>
              <a:t>distribution</a:t>
            </a:r>
            <a:endParaRPr sz="1350" kern="1200">
              <a:solidFill>
                <a:prstClr val="black"/>
              </a:solidFill>
              <a:ea typeface="+mn-ea"/>
            </a:endParaRPr>
          </a:p>
        </p:txBody>
      </p:sp>
      <p:sp>
        <p:nvSpPr>
          <p:cNvPr id="38" name="object 38"/>
          <p:cNvSpPr/>
          <p:nvPr/>
        </p:nvSpPr>
        <p:spPr>
          <a:xfrm>
            <a:off x="1612201" y="1607629"/>
            <a:ext cx="141923" cy="468630"/>
          </a:xfrm>
          <a:custGeom>
            <a:avLst/>
            <a:gdLst/>
            <a:ahLst/>
            <a:cxnLst/>
            <a:rect l="l" t="t" r="r" b="b"/>
            <a:pathLst>
              <a:path w="189230" h="624839">
                <a:moveTo>
                  <a:pt x="188976" y="624840"/>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4"/>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39" name="object 39"/>
          <p:cNvSpPr txBox="1"/>
          <p:nvPr/>
        </p:nvSpPr>
        <p:spPr>
          <a:xfrm>
            <a:off x="1178395" y="2375773"/>
            <a:ext cx="387286" cy="674846"/>
          </a:xfrm>
          <a:prstGeom prst="rect">
            <a:avLst/>
          </a:prstGeom>
        </p:spPr>
        <p:txBody>
          <a:bodyPr vert="vert270" wrap="square" lIns="0" tIns="0" rIns="0" bIns="0" rtlCol="0">
            <a:spAutoFit/>
          </a:bodyPr>
          <a:lstStyle/>
          <a:p>
            <a:pPr algn="ctr" defTabSz="685800">
              <a:lnSpc>
                <a:spcPts val="1358"/>
              </a:lnSpc>
              <a:buClrTx/>
              <a:defRPr/>
            </a:pPr>
            <a:r>
              <a:rPr sz="1350" kern="1200" spc="-23" dirty="0">
                <a:solidFill>
                  <a:srgbClr val="3986FF"/>
                </a:solidFill>
                <a:ea typeface="+mn-ea"/>
              </a:rPr>
              <a:t>Attention</a:t>
            </a:r>
            <a:endParaRPr sz="1350" kern="1200">
              <a:solidFill>
                <a:prstClr val="black"/>
              </a:solidFill>
              <a:ea typeface="+mn-ea"/>
            </a:endParaRPr>
          </a:p>
          <a:p>
            <a:pPr algn="ctr" defTabSz="685800">
              <a:buClrTx/>
              <a:defRPr/>
            </a:pPr>
            <a:r>
              <a:rPr sz="1350" kern="1200" spc="-90" dirty="0">
                <a:solidFill>
                  <a:srgbClr val="3986FF"/>
                </a:solidFill>
                <a:ea typeface="+mn-ea"/>
              </a:rPr>
              <a:t>scores</a:t>
            </a:r>
            <a:endParaRPr sz="1350" kern="1200">
              <a:solidFill>
                <a:prstClr val="black"/>
              </a:solidFill>
              <a:ea typeface="+mn-ea"/>
            </a:endParaRPr>
          </a:p>
        </p:txBody>
      </p:sp>
      <p:sp>
        <p:nvSpPr>
          <p:cNvPr id="40" name="object 40"/>
          <p:cNvSpPr/>
          <p:nvPr/>
        </p:nvSpPr>
        <p:spPr>
          <a:xfrm>
            <a:off x="1603057" y="2456879"/>
            <a:ext cx="141923" cy="468630"/>
          </a:xfrm>
          <a:custGeom>
            <a:avLst/>
            <a:gdLst/>
            <a:ahLst/>
            <a:cxnLst/>
            <a:rect l="l" t="t" r="r" b="b"/>
            <a:pathLst>
              <a:path w="189229" h="624839">
                <a:moveTo>
                  <a:pt x="188976" y="624839"/>
                </a:moveTo>
                <a:lnTo>
                  <a:pt x="152196" y="619023"/>
                </a:lnTo>
                <a:lnTo>
                  <a:pt x="122162" y="603170"/>
                </a:lnTo>
                <a:lnTo>
                  <a:pt x="101913" y="579673"/>
                </a:lnTo>
                <a:lnTo>
                  <a:pt x="94488" y="550926"/>
                </a:lnTo>
                <a:lnTo>
                  <a:pt x="94488" y="386334"/>
                </a:lnTo>
                <a:lnTo>
                  <a:pt x="87062" y="357586"/>
                </a:lnTo>
                <a:lnTo>
                  <a:pt x="66813" y="334089"/>
                </a:lnTo>
                <a:lnTo>
                  <a:pt x="36779" y="318236"/>
                </a:lnTo>
                <a:lnTo>
                  <a:pt x="0" y="312420"/>
                </a:lnTo>
                <a:lnTo>
                  <a:pt x="36779" y="306603"/>
                </a:lnTo>
                <a:lnTo>
                  <a:pt x="66813" y="290750"/>
                </a:lnTo>
                <a:lnTo>
                  <a:pt x="87062" y="267253"/>
                </a:lnTo>
                <a:lnTo>
                  <a:pt x="94488" y="238506"/>
                </a:lnTo>
                <a:lnTo>
                  <a:pt x="94488" y="73913"/>
                </a:lnTo>
                <a:lnTo>
                  <a:pt x="101913" y="45166"/>
                </a:lnTo>
                <a:lnTo>
                  <a:pt x="122162" y="21669"/>
                </a:lnTo>
                <a:lnTo>
                  <a:pt x="152196" y="5816"/>
                </a:lnTo>
                <a:lnTo>
                  <a:pt x="188976" y="0"/>
                </a:lnTo>
              </a:path>
            </a:pathLst>
          </a:custGeom>
          <a:ln w="19812">
            <a:solidFill>
              <a:srgbClr val="3986FF"/>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1" name="object 41"/>
          <p:cNvSpPr txBox="1"/>
          <p:nvPr/>
        </p:nvSpPr>
        <p:spPr>
          <a:xfrm>
            <a:off x="2929794" y="880205"/>
            <a:ext cx="674846" cy="425116"/>
          </a:xfrm>
          <a:prstGeom prst="rect">
            <a:avLst/>
          </a:prstGeom>
        </p:spPr>
        <p:txBody>
          <a:bodyPr vert="horz" wrap="square" lIns="0" tIns="9525" rIns="0" bIns="0" rtlCol="0">
            <a:spAutoFit/>
          </a:bodyPr>
          <a:lstStyle/>
          <a:p>
            <a:pPr marL="99536" marR="3810" indent="-90488" defTabSz="685800">
              <a:spcBef>
                <a:spcPts val="75"/>
              </a:spcBef>
              <a:buClrTx/>
              <a:defRPr/>
            </a:pPr>
            <a:r>
              <a:rPr sz="1350" kern="1200" spc="-158" dirty="0">
                <a:solidFill>
                  <a:srgbClr val="3986FF"/>
                </a:solidFill>
                <a:ea typeface="+mn-ea"/>
              </a:rPr>
              <a:t>A</a:t>
            </a:r>
            <a:r>
              <a:rPr sz="1350" kern="1200" spc="53" dirty="0">
                <a:solidFill>
                  <a:srgbClr val="3986FF"/>
                </a:solidFill>
                <a:ea typeface="+mn-ea"/>
              </a:rPr>
              <a:t>tt</a:t>
            </a:r>
            <a:r>
              <a:rPr sz="1350" kern="1200" spc="-64" dirty="0">
                <a:solidFill>
                  <a:srgbClr val="3986FF"/>
                </a:solidFill>
                <a:ea typeface="+mn-ea"/>
              </a:rPr>
              <a:t>e</a:t>
            </a:r>
            <a:r>
              <a:rPr sz="1350" kern="1200" spc="-68" dirty="0">
                <a:solidFill>
                  <a:srgbClr val="3986FF"/>
                </a:solidFill>
                <a:ea typeface="+mn-ea"/>
              </a:rPr>
              <a:t>n</a:t>
            </a:r>
            <a:r>
              <a:rPr sz="1350" kern="1200" spc="45" dirty="0">
                <a:solidFill>
                  <a:srgbClr val="3986FF"/>
                </a:solidFill>
                <a:ea typeface="+mn-ea"/>
              </a:rPr>
              <a:t>t</a:t>
            </a:r>
            <a:r>
              <a:rPr sz="1350" kern="1200" spc="30" dirty="0">
                <a:solidFill>
                  <a:srgbClr val="3986FF"/>
                </a:solidFill>
                <a:ea typeface="+mn-ea"/>
              </a:rPr>
              <a:t>i</a:t>
            </a:r>
            <a:r>
              <a:rPr sz="1350" kern="1200" spc="-38" dirty="0">
                <a:solidFill>
                  <a:srgbClr val="3986FF"/>
                </a:solidFill>
                <a:ea typeface="+mn-ea"/>
              </a:rPr>
              <a:t>on  </a:t>
            </a:r>
            <a:r>
              <a:rPr sz="1350" kern="1200" spc="-8" dirty="0">
                <a:solidFill>
                  <a:srgbClr val="3986FF"/>
                </a:solidFill>
                <a:ea typeface="+mn-ea"/>
              </a:rPr>
              <a:t>output</a:t>
            </a:r>
            <a:endParaRPr sz="1350" kern="1200">
              <a:solidFill>
                <a:prstClr val="black"/>
              </a:solidFill>
              <a:ea typeface="+mn-ea"/>
            </a:endParaRPr>
          </a:p>
        </p:txBody>
      </p:sp>
      <p:sp>
        <p:nvSpPr>
          <p:cNvPr id="42" name="object 42"/>
          <p:cNvSpPr txBox="1"/>
          <p:nvPr/>
        </p:nvSpPr>
        <p:spPr>
          <a:xfrm>
            <a:off x="5032057" y="1212152"/>
            <a:ext cx="2570607" cy="645849"/>
          </a:xfrm>
          <a:prstGeom prst="rect">
            <a:avLst/>
          </a:prstGeom>
          <a:ln w="28955">
            <a:solidFill>
              <a:srgbClr val="BA56BD"/>
            </a:solidFill>
          </a:ln>
        </p:spPr>
        <p:txBody>
          <a:bodyPr vert="horz" wrap="square" lIns="0" tIns="22383" rIns="0" bIns="0" rtlCol="0">
            <a:spAutoFit/>
          </a:bodyPr>
          <a:lstStyle/>
          <a:p>
            <a:pPr marL="67628" marR="98108" defTabSz="685800">
              <a:lnSpc>
                <a:spcPct val="100299"/>
              </a:lnSpc>
              <a:spcBef>
                <a:spcPts val="176"/>
              </a:spcBef>
              <a:buClrTx/>
              <a:defRPr/>
            </a:pPr>
            <a:r>
              <a:rPr sz="1350" kern="1200" dirty="0">
                <a:solidFill>
                  <a:srgbClr val="7E7E7E"/>
                </a:solidFill>
                <a:ea typeface="+mn-ea"/>
              </a:rPr>
              <a:t>Concatenate </a:t>
            </a:r>
            <a:r>
              <a:rPr sz="1350" kern="1200" dirty="0">
                <a:solidFill>
                  <a:srgbClr val="4285F4"/>
                </a:solidFill>
                <a:ea typeface="+mn-ea"/>
              </a:rPr>
              <a:t>attention output  </a:t>
            </a:r>
            <a:r>
              <a:rPr sz="1350" kern="1200" dirty="0">
                <a:solidFill>
                  <a:srgbClr val="7E7E7E"/>
                </a:solidFill>
                <a:ea typeface="+mn-ea"/>
              </a:rPr>
              <a:t>with </a:t>
            </a:r>
            <a:r>
              <a:rPr sz="1350" kern="1200" dirty="0">
                <a:solidFill>
                  <a:srgbClr val="00AF50"/>
                </a:solidFill>
                <a:ea typeface="+mn-ea"/>
              </a:rPr>
              <a:t>decoder hidden state</a:t>
            </a:r>
            <a:r>
              <a:rPr sz="1350" kern="1200" dirty="0">
                <a:solidFill>
                  <a:srgbClr val="7E7E7E"/>
                </a:solidFill>
                <a:ea typeface="+mn-ea"/>
              </a:rPr>
              <a:t>, then use to compute </a:t>
            </a:r>
            <a:r>
              <a:rPr sz="1350" kern="1200" dirty="0">
                <a:solidFill>
                  <a:prstClr val="black"/>
                </a:solidFill>
                <a:latin typeface="DejaVu Sans"/>
                <a:ea typeface="+mn-ea"/>
                <a:cs typeface="DejaVu Sans"/>
              </a:rPr>
              <a:t>𝑦</a:t>
            </a:r>
            <a:r>
              <a:rPr sz="1463" kern="1200" baseline="-15000" dirty="0">
                <a:solidFill>
                  <a:prstClr val="black"/>
                </a:solidFill>
                <a:latin typeface="DejaVu Sans"/>
                <a:ea typeface="+mn-ea"/>
                <a:cs typeface="DejaVu Sans"/>
              </a:rPr>
              <a:t>1</a:t>
            </a:r>
            <a:r>
              <a:rPr lang="en-US" sz="1463" kern="1200" baseline="-15000" dirty="0">
                <a:solidFill>
                  <a:prstClr val="black"/>
                </a:solidFill>
                <a:latin typeface="DejaVu Sans"/>
                <a:ea typeface="+mn-ea"/>
                <a:cs typeface="DejaVu Sans"/>
              </a:rPr>
              <a:t> </a:t>
            </a:r>
            <a:r>
              <a:rPr sz="1350" kern="1200" dirty="0">
                <a:solidFill>
                  <a:srgbClr val="7E7E7E"/>
                </a:solidFill>
                <a:ea typeface="+mn-ea"/>
              </a:rPr>
              <a:t>as before</a:t>
            </a:r>
            <a:endParaRPr sz="1350" kern="1200" dirty="0">
              <a:solidFill>
                <a:prstClr val="black"/>
              </a:solidFill>
              <a:ea typeface="+mn-ea"/>
            </a:endParaRPr>
          </a:p>
        </p:txBody>
      </p:sp>
      <p:sp>
        <p:nvSpPr>
          <p:cNvPr id="43" name="object 43"/>
          <p:cNvSpPr/>
          <p:nvPr/>
        </p:nvSpPr>
        <p:spPr>
          <a:xfrm>
            <a:off x="4506278" y="1525905"/>
            <a:ext cx="525304" cy="65246"/>
          </a:xfrm>
          <a:custGeom>
            <a:avLst/>
            <a:gdLst/>
            <a:ahLst/>
            <a:cxnLst/>
            <a:rect l="l" t="t" r="r" b="b"/>
            <a:pathLst>
              <a:path w="700404" h="86994">
                <a:moveTo>
                  <a:pt x="86867" y="0"/>
                </a:moveTo>
                <a:lnTo>
                  <a:pt x="0" y="43434"/>
                </a:lnTo>
                <a:lnTo>
                  <a:pt x="86867" y="86868"/>
                </a:lnTo>
                <a:lnTo>
                  <a:pt x="86867" y="57912"/>
                </a:lnTo>
                <a:lnTo>
                  <a:pt x="72389" y="57912"/>
                </a:lnTo>
                <a:lnTo>
                  <a:pt x="72389" y="28956"/>
                </a:lnTo>
                <a:lnTo>
                  <a:pt x="86867" y="28956"/>
                </a:lnTo>
                <a:lnTo>
                  <a:pt x="86867" y="0"/>
                </a:lnTo>
                <a:close/>
              </a:path>
              <a:path w="700404" h="86994">
                <a:moveTo>
                  <a:pt x="86867" y="28956"/>
                </a:moveTo>
                <a:lnTo>
                  <a:pt x="72389" y="28956"/>
                </a:lnTo>
                <a:lnTo>
                  <a:pt x="72389" y="57912"/>
                </a:lnTo>
                <a:lnTo>
                  <a:pt x="86867" y="57912"/>
                </a:lnTo>
                <a:lnTo>
                  <a:pt x="86867" y="28956"/>
                </a:lnTo>
                <a:close/>
              </a:path>
              <a:path w="700404" h="86994">
                <a:moveTo>
                  <a:pt x="699896" y="28956"/>
                </a:moveTo>
                <a:lnTo>
                  <a:pt x="86867" y="28956"/>
                </a:lnTo>
                <a:lnTo>
                  <a:pt x="86867" y="57912"/>
                </a:lnTo>
                <a:lnTo>
                  <a:pt x="699896" y="57912"/>
                </a:lnTo>
                <a:lnTo>
                  <a:pt x="699896" y="28956"/>
                </a:lnTo>
                <a:close/>
              </a:path>
            </a:pathLst>
          </a:custGeom>
          <a:solidFill>
            <a:srgbClr val="BA56BD"/>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4" name="object 44"/>
          <p:cNvSpPr/>
          <p:nvPr/>
        </p:nvSpPr>
        <p:spPr>
          <a:xfrm>
            <a:off x="2867311" y="1333975"/>
            <a:ext cx="1501616" cy="1886903"/>
          </a:xfrm>
          <a:custGeom>
            <a:avLst/>
            <a:gdLst/>
            <a:ahLst/>
            <a:cxnLst/>
            <a:rect l="l" t="t" r="r" b="b"/>
            <a:pathLst>
              <a:path w="2002154" h="2515870">
                <a:moveTo>
                  <a:pt x="1713992" y="264160"/>
                </a:moveTo>
                <a:lnTo>
                  <a:pt x="1627632" y="194945"/>
                </a:lnTo>
                <a:lnTo>
                  <a:pt x="1621409" y="195707"/>
                </a:lnTo>
                <a:lnTo>
                  <a:pt x="1617980" y="199898"/>
                </a:lnTo>
                <a:lnTo>
                  <a:pt x="1614551" y="204216"/>
                </a:lnTo>
                <a:lnTo>
                  <a:pt x="1615313" y="210439"/>
                </a:lnTo>
                <a:lnTo>
                  <a:pt x="1619504" y="213868"/>
                </a:lnTo>
                <a:lnTo>
                  <a:pt x="1659699" y="246062"/>
                </a:lnTo>
                <a:lnTo>
                  <a:pt x="2794" y="0"/>
                </a:lnTo>
                <a:lnTo>
                  <a:pt x="0" y="19558"/>
                </a:lnTo>
                <a:lnTo>
                  <a:pt x="1656765" y="265747"/>
                </a:lnTo>
                <a:lnTo>
                  <a:pt x="1603883" y="286893"/>
                </a:lnTo>
                <a:lnTo>
                  <a:pt x="1601470" y="292735"/>
                </a:lnTo>
                <a:lnTo>
                  <a:pt x="1605534" y="302895"/>
                </a:lnTo>
                <a:lnTo>
                  <a:pt x="1611249" y="305308"/>
                </a:lnTo>
                <a:lnTo>
                  <a:pt x="1696542" y="271145"/>
                </a:lnTo>
                <a:lnTo>
                  <a:pt x="1713992" y="264160"/>
                </a:lnTo>
                <a:close/>
              </a:path>
              <a:path w="2002154" h="2515870">
                <a:moveTo>
                  <a:pt x="2001774" y="609727"/>
                </a:moveTo>
                <a:lnTo>
                  <a:pt x="1998980" y="605028"/>
                </a:lnTo>
                <a:lnTo>
                  <a:pt x="1957425" y="533781"/>
                </a:lnTo>
                <a:lnTo>
                  <a:pt x="1946021" y="514223"/>
                </a:lnTo>
                <a:lnTo>
                  <a:pt x="1893062" y="605028"/>
                </a:lnTo>
                <a:lnTo>
                  <a:pt x="1890268" y="609727"/>
                </a:lnTo>
                <a:lnTo>
                  <a:pt x="1891792" y="615823"/>
                </a:lnTo>
                <a:lnTo>
                  <a:pt x="1896618" y="618617"/>
                </a:lnTo>
                <a:lnTo>
                  <a:pt x="1901317" y="621411"/>
                </a:lnTo>
                <a:lnTo>
                  <a:pt x="1907413" y="619760"/>
                </a:lnTo>
                <a:lnTo>
                  <a:pt x="1910080" y="615061"/>
                </a:lnTo>
                <a:lnTo>
                  <a:pt x="1936102" y="570433"/>
                </a:lnTo>
                <a:lnTo>
                  <a:pt x="1936115" y="533781"/>
                </a:lnTo>
                <a:lnTo>
                  <a:pt x="1936115" y="570433"/>
                </a:lnTo>
                <a:lnTo>
                  <a:pt x="1936115" y="2515362"/>
                </a:lnTo>
                <a:lnTo>
                  <a:pt x="1955927" y="2515362"/>
                </a:lnTo>
                <a:lnTo>
                  <a:pt x="1955927" y="570433"/>
                </a:lnTo>
                <a:lnTo>
                  <a:pt x="1981962" y="615061"/>
                </a:lnTo>
                <a:lnTo>
                  <a:pt x="1984629" y="619760"/>
                </a:lnTo>
                <a:lnTo>
                  <a:pt x="1990725" y="621411"/>
                </a:lnTo>
                <a:lnTo>
                  <a:pt x="1995424" y="618617"/>
                </a:lnTo>
                <a:lnTo>
                  <a:pt x="2000250" y="615823"/>
                </a:lnTo>
                <a:lnTo>
                  <a:pt x="2001774" y="609727"/>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5" name="object 45"/>
          <p:cNvSpPr txBox="1"/>
          <p:nvPr/>
        </p:nvSpPr>
        <p:spPr>
          <a:xfrm>
            <a:off x="4218336" y="1447323"/>
            <a:ext cx="199073" cy="193803"/>
          </a:xfrm>
          <a:prstGeom prst="rect">
            <a:avLst/>
          </a:prstGeom>
        </p:spPr>
        <p:txBody>
          <a:bodyPr vert="horz" wrap="square" lIns="0" tIns="9049" rIns="0" bIns="0" rtlCol="0">
            <a:spAutoFit/>
          </a:bodyPr>
          <a:lstStyle/>
          <a:p>
            <a:pPr marL="28575" defTabSz="685800">
              <a:spcBef>
                <a:spcPts val="71"/>
              </a:spcBef>
              <a:buClrTx/>
              <a:defRPr/>
            </a:pPr>
            <a:r>
              <a:rPr sz="1200" kern="1200" dirty="0">
                <a:solidFill>
                  <a:prstClr val="black"/>
                </a:solidFill>
                <a:latin typeface="DejaVu Sans"/>
                <a:ea typeface="+mn-ea"/>
                <a:cs typeface="DejaVu Sans"/>
              </a:rPr>
              <a:t>𝑦</a:t>
            </a:r>
            <a:r>
              <a:rPr sz="1294" kern="1200" baseline="-14492" dirty="0">
                <a:solidFill>
                  <a:prstClr val="black"/>
                </a:solidFill>
                <a:latin typeface="DejaVu Sans"/>
                <a:ea typeface="+mn-ea"/>
                <a:cs typeface="DejaVu Sans"/>
              </a:rPr>
              <a:t>1</a:t>
            </a:r>
          </a:p>
        </p:txBody>
      </p:sp>
      <p:sp>
        <p:nvSpPr>
          <p:cNvPr id="46" name="object 46"/>
          <p:cNvSpPr/>
          <p:nvPr/>
        </p:nvSpPr>
        <p:spPr>
          <a:xfrm>
            <a:off x="4291013" y="1172146"/>
            <a:ext cx="83820" cy="260509"/>
          </a:xfrm>
          <a:custGeom>
            <a:avLst/>
            <a:gdLst/>
            <a:ahLst/>
            <a:cxnLst/>
            <a:rect l="l" t="t" r="r" b="b"/>
            <a:pathLst>
              <a:path w="111760" h="347344">
                <a:moveTo>
                  <a:pt x="55480" y="39261"/>
                </a:moveTo>
                <a:lnTo>
                  <a:pt x="45720" y="56146"/>
                </a:lnTo>
                <a:lnTo>
                  <a:pt x="46736" y="346963"/>
                </a:lnTo>
                <a:lnTo>
                  <a:pt x="66548" y="346837"/>
                </a:lnTo>
                <a:lnTo>
                  <a:pt x="65533" y="56319"/>
                </a:lnTo>
                <a:lnTo>
                  <a:pt x="55480" y="39261"/>
                </a:lnTo>
                <a:close/>
              </a:path>
              <a:path w="111760" h="347344">
                <a:moveTo>
                  <a:pt x="55372" y="0"/>
                </a:moveTo>
                <a:lnTo>
                  <a:pt x="2666" y="91059"/>
                </a:lnTo>
                <a:lnTo>
                  <a:pt x="0" y="95758"/>
                </a:lnTo>
                <a:lnTo>
                  <a:pt x="1524" y="101853"/>
                </a:lnTo>
                <a:lnTo>
                  <a:pt x="6350" y="104521"/>
                </a:lnTo>
                <a:lnTo>
                  <a:pt x="11049" y="107314"/>
                </a:lnTo>
                <a:lnTo>
                  <a:pt x="17145" y="105663"/>
                </a:lnTo>
                <a:lnTo>
                  <a:pt x="19812" y="100964"/>
                </a:lnTo>
                <a:lnTo>
                  <a:pt x="45620" y="56319"/>
                </a:lnTo>
                <a:lnTo>
                  <a:pt x="45592" y="19685"/>
                </a:lnTo>
                <a:lnTo>
                  <a:pt x="66876" y="19558"/>
                </a:lnTo>
                <a:lnTo>
                  <a:pt x="55372" y="0"/>
                </a:lnTo>
                <a:close/>
              </a:path>
              <a:path w="111760" h="347344">
                <a:moveTo>
                  <a:pt x="66876" y="19558"/>
                </a:moveTo>
                <a:lnTo>
                  <a:pt x="65404" y="19558"/>
                </a:lnTo>
                <a:lnTo>
                  <a:pt x="65533" y="56319"/>
                </a:lnTo>
                <a:lnTo>
                  <a:pt x="91694" y="100711"/>
                </a:lnTo>
                <a:lnTo>
                  <a:pt x="94361" y="105410"/>
                </a:lnTo>
                <a:lnTo>
                  <a:pt x="100457" y="106934"/>
                </a:lnTo>
                <a:lnTo>
                  <a:pt x="105155" y="104139"/>
                </a:lnTo>
                <a:lnTo>
                  <a:pt x="109854" y="101473"/>
                </a:lnTo>
                <a:lnTo>
                  <a:pt x="111505" y="95376"/>
                </a:lnTo>
                <a:lnTo>
                  <a:pt x="108712" y="90677"/>
                </a:lnTo>
                <a:lnTo>
                  <a:pt x="66876" y="19558"/>
                </a:lnTo>
                <a:close/>
              </a:path>
              <a:path w="111760" h="347344">
                <a:moveTo>
                  <a:pt x="65422" y="24511"/>
                </a:moveTo>
                <a:lnTo>
                  <a:pt x="64008" y="24511"/>
                </a:lnTo>
                <a:lnTo>
                  <a:pt x="55480" y="39261"/>
                </a:lnTo>
                <a:lnTo>
                  <a:pt x="65533" y="56319"/>
                </a:lnTo>
                <a:lnTo>
                  <a:pt x="65422" y="24511"/>
                </a:lnTo>
                <a:close/>
              </a:path>
              <a:path w="111760" h="347344">
                <a:moveTo>
                  <a:pt x="65404" y="19558"/>
                </a:moveTo>
                <a:lnTo>
                  <a:pt x="45592" y="19685"/>
                </a:lnTo>
                <a:lnTo>
                  <a:pt x="45720" y="56146"/>
                </a:lnTo>
                <a:lnTo>
                  <a:pt x="55480" y="39261"/>
                </a:lnTo>
                <a:lnTo>
                  <a:pt x="46862" y="24637"/>
                </a:lnTo>
                <a:lnTo>
                  <a:pt x="65422" y="24511"/>
                </a:lnTo>
                <a:lnTo>
                  <a:pt x="65404" y="19558"/>
                </a:lnTo>
                <a:close/>
              </a:path>
              <a:path w="111760" h="347344">
                <a:moveTo>
                  <a:pt x="64008" y="24511"/>
                </a:moveTo>
                <a:lnTo>
                  <a:pt x="46862" y="24637"/>
                </a:lnTo>
                <a:lnTo>
                  <a:pt x="55480" y="39261"/>
                </a:lnTo>
                <a:lnTo>
                  <a:pt x="64008" y="24511"/>
                </a:lnTo>
                <a:close/>
              </a:path>
            </a:pathLst>
          </a:custGeom>
          <a:solidFill>
            <a:srgbClr val="7E7E7E"/>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7" name="object 47"/>
          <p:cNvSpPr txBox="1"/>
          <p:nvPr/>
        </p:nvSpPr>
        <p:spPr>
          <a:xfrm>
            <a:off x="4247960" y="932974"/>
            <a:ext cx="169069" cy="193803"/>
          </a:xfrm>
          <a:prstGeom prst="rect">
            <a:avLst/>
          </a:prstGeom>
        </p:spPr>
        <p:txBody>
          <a:bodyPr vert="horz" wrap="square" lIns="0" tIns="9049" rIns="0" bIns="0" rtlCol="0">
            <a:spAutoFit/>
          </a:bodyPr>
          <a:lstStyle/>
          <a:p>
            <a:pPr marL="9525" defTabSz="685800">
              <a:spcBef>
                <a:spcPts val="71"/>
              </a:spcBef>
              <a:buClrTx/>
              <a:defRPr/>
            </a:pPr>
            <a:r>
              <a:rPr sz="1200" i="1" kern="1200" spc="-79" dirty="0">
                <a:solidFill>
                  <a:prstClr val="black"/>
                </a:solidFill>
                <a:ea typeface="+mn-ea"/>
              </a:rPr>
              <a:t>he</a:t>
            </a:r>
            <a:endParaRPr sz="1200" kern="1200">
              <a:solidFill>
                <a:prstClr val="black"/>
              </a:solidFill>
              <a:ea typeface="+mn-ea"/>
            </a:endParaRPr>
          </a:p>
        </p:txBody>
      </p:sp>
      <p:sp>
        <p:nvSpPr>
          <p:cNvPr id="48" name="object 48"/>
          <p:cNvSpPr txBox="1"/>
          <p:nvPr/>
        </p:nvSpPr>
        <p:spPr>
          <a:xfrm>
            <a:off x="1964665" y="4808391"/>
            <a:ext cx="1673066" cy="179536"/>
          </a:xfrm>
          <a:prstGeom prst="rect">
            <a:avLst/>
          </a:prstGeom>
        </p:spPr>
        <p:txBody>
          <a:bodyPr vert="horz" wrap="square" lIns="0" tIns="0" rIns="0" bIns="0" rtlCol="0">
            <a:spAutoFit/>
          </a:bodyPr>
          <a:lstStyle/>
          <a:p>
            <a:pPr marL="9525" defTabSz="685800">
              <a:lnSpc>
                <a:spcPts val="1358"/>
              </a:lnSpc>
              <a:buClrTx/>
              <a:defRPr/>
            </a:pPr>
            <a:r>
              <a:rPr sz="1350" kern="1200" spc="-94" dirty="0">
                <a:solidFill>
                  <a:prstClr val="black"/>
                </a:solidFill>
                <a:ea typeface="+mn-ea"/>
              </a:rPr>
              <a:t>Source </a:t>
            </a:r>
            <a:r>
              <a:rPr sz="1350" kern="1200" spc="-68" dirty="0">
                <a:solidFill>
                  <a:prstClr val="black"/>
                </a:solidFill>
                <a:ea typeface="+mn-ea"/>
              </a:rPr>
              <a:t>sentence</a:t>
            </a:r>
            <a:r>
              <a:rPr sz="1350" kern="1200" spc="-79" dirty="0">
                <a:solidFill>
                  <a:prstClr val="black"/>
                </a:solidFill>
                <a:ea typeface="+mn-ea"/>
              </a:rPr>
              <a:t> </a:t>
            </a:r>
            <a:r>
              <a:rPr sz="1350" kern="1200" spc="-23" dirty="0">
                <a:solidFill>
                  <a:prstClr val="black"/>
                </a:solidFill>
                <a:ea typeface="+mn-ea"/>
              </a:rPr>
              <a:t>(input)</a:t>
            </a:r>
            <a:endParaRPr sz="1350" kern="1200">
              <a:solidFill>
                <a:prstClr val="black"/>
              </a:solidFill>
              <a:ea typeface="+mn-ea"/>
            </a:endParaRPr>
          </a:p>
        </p:txBody>
      </p:sp>
      <p:sp>
        <p:nvSpPr>
          <p:cNvPr id="50" name="TextBox 49">
            <a:extLst>
              <a:ext uri="{FF2B5EF4-FFF2-40B4-BE49-F238E27FC236}">
                <a16:creationId xmlns:a16="http://schemas.microsoft.com/office/drawing/2014/main" id="{A7005436-CD66-476E-87B2-B91EF531B047}"/>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49" name="Slide Number Placeholder 3">
            <a:extLst>
              <a:ext uri="{FF2B5EF4-FFF2-40B4-BE49-F238E27FC236}">
                <a16:creationId xmlns:a16="http://schemas.microsoft.com/office/drawing/2014/main" id="{B8D04B2C-29D8-FAC2-7AE7-26FBAFD87A0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54</a:t>
            </a:fld>
            <a:endParaRPr lang="en-US" sz="1600">
              <a:solidFill>
                <a:schemeClr val="bg1"/>
              </a:solidFill>
            </a:endParaRPr>
          </a:p>
        </p:txBody>
      </p:sp>
      <p:sp>
        <p:nvSpPr>
          <p:cNvPr id="53" name="Title 1">
            <a:extLst>
              <a:ext uri="{FF2B5EF4-FFF2-40B4-BE49-F238E27FC236}">
                <a16:creationId xmlns:a16="http://schemas.microsoft.com/office/drawing/2014/main" id="{93A622EF-45F5-F92C-6A54-E5914CE2B358}"/>
              </a:ext>
            </a:extLst>
          </p:cNvPr>
          <p:cNvSpPr txBox="1">
            <a:spLocks/>
          </p:cNvSpPr>
          <p:nvPr/>
        </p:nvSpPr>
        <p:spPr>
          <a:xfrm>
            <a:off x="457200" y="400050"/>
            <a:ext cx="8229600" cy="7429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Sequence-to-sequence with attention</a:t>
            </a:r>
          </a:p>
        </p:txBody>
      </p:sp>
      <p:sp>
        <p:nvSpPr>
          <p:cNvPr id="2" name="Rounded Rectangle 1">
            <a:extLst>
              <a:ext uri="{FF2B5EF4-FFF2-40B4-BE49-F238E27FC236}">
                <a16:creationId xmlns:a16="http://schemas.microsoft.com/office/drawing/2014/main" id="{33B9F289-75BC-06DF-1DD8-CF0CA7D9310F}"/>
              </a:ext>
            </a:extLst>
          </p:cNvPr>
          <p:cNvSpPr/>
          <p:nvPr/>
        </p:nvSpPr>
        <p:spPr>
          <a:xfrm>
            <a:off x="1143001" y="3146854"/>
            <a:ext cx="2382794" cy="68191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2C4384DF-0FA3-B32C-6CF4-1A0F74D6D4BD}"/>
              </a:ext>
            </a:extLst>
          </p:cNvPr>
          <p:cNvSpPr/>
          <p:nvPr/>
        </p:nvSpPr>
        <p:spPr>
          <a:xfrm>
            <a:off x="3989280" y="3146854"/>
            <a:ext cx="589729" cy="681910"/>
          </a:xfrm>
          <a:prstGeom prst="round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4359485A-6A3F-C4DF-2DFB-92C96EB9C117}"/>
              </a:ext>
            </a:extLst>
          </p:cNvPr>
          <p:cNvSpPr/>
          <p:nvPr/>
        </p:nvSpPr>
        <p:spPr>
          <a:xfrm>
            <a:off x="1135248" y="2350995"/>
            <a:ext cx="2382794" cy="722729"/>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74D5481D-2530-F8C2-527A-DAAFDE59BFB8}"/>
              </a:ext>
            </a:extLst>
          </p:cNvPr>
          <p:cNvSpPr/>
          <p:nvPr/>
        </p:nvSpPr>
        <p:spPr>
          <a:xfrm>
            <a:off x="1155077" y="1429391"/>
            <a:ext cx="2382794" cy="83753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5" name="Rounded Rectangle 54">
            <a:extLst>
              <a:ext uri="{FF2B5EF4-FFF2-40B4-BE49-F238E27FC236}">
                <a16:creationId xmlns:a16="http://schemas.microsoft.com/office/drawing/2014/main" id="{95C9CFBF-96A4-A73E-D80B-DEF5CC0065B5}"/>
              </a:ext>
            </a:extLst>
          </p:cNvPr>
          <p:cNvSpPr/>
          <p:nvPr/>
        </p:nvSpPr>
        <p:spPr>
          <a:xfrm>
            <a:off x="2568906" y="748686"/>
            <a:ext cx="1064883" cy="76197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6" name="Rounded Rectangle 55">
            <a:extLst>
              <a:ext uri="{FF2B5EF4-FFF2-40B4-BE49-F238E27FC236}">
                <a16:creationId xmlns:a16="http://schemas.microsoft.com/office/drawing/2014/main" id="{F0C0CD64-69BA-F523-9FC6-4BC90BF7F47C}"/>
              </a:ext>
            </a:extLst>
          </p:cNvPr>
          <p:cNvSpPr/>
          <p:nvPr/>
        </p:nvSpPr>
        <p:spPr>
          <a:xfrm>
            <a:off x="4057869" y="1329562"/>
            <a:ext cx="506551" cy="5284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199" y="992501"/>
            <a:ext cx="8048341" cy="850393"/>
          </a:xfrm>
          <a:prstGeom prst="rect">
            <a:avLst/>
          </a:prstGeom>
        </p:spPr>
        <p:txBody>
          <a:bodyPr vert="horz" wrap="square" lIns="0" tIns="54769" rIns="0" bIns="0" rtlCol="0">
            <a:spAutoFit/>
          </a:bodyPr>
          <a:lstStyle/>
          <a:p>
            <a:pPr marL="266700" indent="-257175" defTabSz="685800">
              <a:spcBef>
                <a:spcPts val="431"/>
              </a:spcBef>
              <a:buClr>
                <a:schemeClr val="bg2"/>
              </a:buClr>
              <a:buFont typeface="Times New Roman"/>
              <a:buChar char="•"/>
              <a:tabLst>
                <a:tab pos="266224" algn="l"/>
                <a:tab pos="266700" algn="l"/>
              </a:tabLst>
              <a:defRPr/>
            </a:pPr>
            <a:r>
              <a:rPr sz="1500" kern="1200" dirty="0">
                <a:solidFill>
                  <a:prstClr val="black"/>
                </a:solidFill>
                <a:ea typeface="+mn-ea"/>
              </a:rPr>
              <a:t>We have encoder </a:t>
            </a:r>
            <a:r>
              <a:rPr sz="1500" kern="1200" dirty="0">
                <a:solidFill>
                  <a:srgbClr val="00B050"/>
                </a:solidFill>
                <a:ea typeface="+mn-ea"/>
              </a:rPr>
              <a:t>hidden states</a:t>
            </a:r>
          </a:p>
          <a:p>
            <a:pPr marL="266700" indent="-257175" defTabSz="685800">
              <a:spcBef>
                <a:spcPts val="360"/>
              </a:spcBef>
              <a:buClr>
                <a:schemeClr val="bg2"/>
              </a:buClr>
              <a:buFont typeface="Times New Roman"/>
              <a:buChar char="•"/>
              <a:tabLst>
                <a:tab pos="266224" algn="l"/>
                <a:tab pos="266700" algn="l"/>
              </a:tabLst>
              <a:defRPr/>
            </a:pPr>
            <a:r>
              <a:rPr sz="1500" kern="1200" dirty="0">
                <a:solidFill>
                  <a:prstClr val="black"/>
                </a:solidFill>
                <a:ea typeface="+mn-ea"/>
              </a:rPr>
              <a:t>On timestep </a:t>
            </a:r>
            <a:r>
              <a:rPr sz="1500" i="1" kern="1200" dirty="0">
                <a:solidFill>
                  <a:prstClr val="black"/>
                </a:solidFill>
                <a:ea typeface="+mn-ea"/>
              </a:rPr>
              <a:t>t</a:t>
            </a:r>
            <a:r>
              <a:rPr sz="1500" kern="1200" dirty="0">
                <a:solidFill>
                  <a:prstClr val="black"/>
                </a:solidFill>
                <a:ea typeface="+mn-ea"/>
              </a:rPr>
              <a:t>, we have </a:t>
            </a:r>
            <a:r>
              <a:rPr sz="1500" kern="1200" dirty="0">
                <a:solidFill>
                  <a:schemeClr val="accent3"/>
                </a:solidFill>
                <a:ea typeface="+mn-ea"/>
              </a:rPr>
              <a:t>decoder hidden</a:t>
            </a:r>
            <a:r>
              <a:rPr lang="en-US" sz="1500" kern="1200" dirty="0">
                <a:solidFill>
                  <a:schemeClr val="accent3"/>
                </a:solidFill>
                <a:ea typeface="+mn-ea"/>
              </a:rPr>
              <a:t> </a:t>
            </a:r>
            <a:r>
              <a:rPr sz="1500" kern="1200" dirty="0">
                <a:solidFill>
                  <a:schemeClr val="accent3"/>
                </a:solidFill>
                <a:ea typeface="+mn-ea"/>
              </a:rPr>
              <a:t> state</a:t>
            </a:r>
          </a:p>
          <a:p>
            <a:pPr marL="266700" indent="-257175" defTabSz="685800">
              <a:spcBef>
                <a:spcPts val="360"/>
              </a:spcBef>
              <a:buClr>
                <a:schemeClr val="bg2"/>
              </a:buClr>
              <a:buFont typeface="Times New Roman"/>
              <a:buChar char="•"/>
              <a:tabLst>
                <a:tab pos="266224" algn="l"/>
                <a:tab pos="266700" algn="l"/>
                <a:tab pos="2813209" algn="l"/>
              </a:tabLst>
              <a:defRPr/>
            </a:pPr>
            <a:r>
              <a:rPr sz="1500" kern="1200" dirty="0">
                <a:solidFill>
                  <a:prstClr val="black"/>
                </a:solidFill>
                <a:ea typeface="+mn-ea"/>
              </a:rPr>
              <a:t>We get the </a:t>
            </a:r>
            <a:r>
              <a:rPr sz="1500" kern="1200" dirty="0">
                <a:solidFill>
                  <a:srgbClr val="7030A0"/>
                </a:solidFill>
                <a:ea typeface="+mn-ea"/>
              </a:rPr>
              <a:t>attention scores</a:t>
            </a:r>
            <a:r>
              <a:rPr sz="1500" kern="1200" dirty="0">
                <a:solidFill>
                  <a:prstClr val="black"/>
                </a:solidFill>
                <a:ea typeface="+mn-ea"/>
              </a:rPr>
              <a:t>	</a:t>
            </a:r>
            <a:r>
              <a:rPr lang="en-US" sz="1500" kern="1200" dirty="0">
                <a:solidFill>
                  <a:prstClr val="black"/>
                </a:solidFill>
                <a:ea typeface="+mn-ea"/>
              </a:rPr>
              <a:t>  </a:t>
            </a:r>
            <a:r>
              <a:rPr sz="1500" kern="1200" dirty="0">
                <a:solidFill>
                  <a:prstClr val="black"/>
                </a:solidFill>
                <a:ea typeface="+mn-ea"/>
              </a:rPr>
              <a:t>for this step:</a:t>
            </a:r>
          </a:p>
        </p:txBody>
      </p:sp>
      <p:sp>
        <p:nvSpPr>
          <p:cNvPr id="4" name="object 4"/>
          <p:cNvSpPr txBox="1"/>
          <p:nvPr/>
        </p:nvSpPr>
        <p:spPr>
          <a:xfrm>
            <a:off x="457200" y="2317604"/>
            <a:ext cx="5309586" cy="471764"/>
          </a:xfrm>
          <a:prstGeom prst="rect">
            <a:avLst/>
          </a:prstGeom>
        </p:spPr>
        <p:txBody>
          <a:bodyPr vert="horz" wrap="square" lIns="0" tIns="10001" rIns="0" bIns="0" rtlCol="0">
            <a:spAutoFit/>
          </a:bodyPr>
          <a:lstStyle/>
          <a:p>
            <a:pPr marL="266700" indent="-257175" defTabSz="685800">
              <a:spcBef>
                <a:spcPts val="79"/>
              </a:spcBef>
              <a:buClr>
                <a:schemeClr val="bg2"/>
              </a:buClr>
              <a:buFont typeface="Times New Roman"/>
              <a:buChar char="•"/>
              <a:tabLst>
                <a:tab pos="266224" algn="l"/>
                <a:tab pos="266700" algn="l"/>
              </a:tabLst>
              <a:defRPr/>
            </a:pPr>
            <a:r>
              <a:rPr sz="1500" kern="1200" dirty="0">
                <a:solidFill>
                  <a:prstClr val="black"/>
                </a:solidFill>
                <a:ea typeface="+mn-ea"/>
              </a:rPr>
              <a:t>We take softmax to get the </a:t>
            </a:r>
            <a:r>
              <a:rPr sz="1500" kern="1200" dirty="0">
                <a:solidFill>
                  <a:srgbClr val="00B0F0"/>
                </a:solidFill>
                <a:ea typeface="+mn-ea"/>
              </a:rPr>
              <a:t>attention distribution</a:t>
            </a:r>
          </a:p>
          <a:p>
            <a:pPr marL="266700" defTabSz="685800">
              <a:buClrTx/>
              <a:defRPr/>
            </a:pPr>
            <a:r>
              <a:rPr lang="en-US" sz="1500" kern="1200" dirty="0">
                <a:solidFill>
                  <a:prstClr val="black"/>
                </a:solidFill>
                <a:ea typeface="+mn-ea"/>
              </a:rPr>
              <a:t>distribution </a:t>
            </a:r>
            <a:r>
              <a:rPr sz="1500" kern="1200" dirty="0">
                <a:solidFill>
                  <a:prstClr val="black"/>
                </a:solidFill>
                <a:ea typeface="+mn-ea"/>
              </a:rPr>
              <a:t>and sums to 1)</a:t>
            </a:r>
          </a:p>
        </p:txBody>
      </p:sp>
      <p:sp>
        <p:nvSpPr>
          <p:cNvPr id="5" name="object 5"/>
          <p:cNvSpPr txBox="1"/>
          <p:nvPr/>
        </p:nvSpPr>
        <p:spPr>
          <a:xfrm>
            <a:off x="5222789" y="2317604"/>
            <a:ext cx="3464011" cy="240931"/>
          </a:xfrm>
          <a:prstGeom prst="rect">
            <a:avLst/>
          </a:prstGeom>
        </p:spPr>
        <p:txBody>
          <a:bodyPr vert="horz" wrap="square" lIns="0" tIns="10001" rIns="0" bIns="0" rtlCol="0">
            <a:spAutoFit/>
          </a:bodyPr>
          <a:lstStyle/>
          <a:p>
            <a:pPr marL="9525" defTabSz="685800">
              <a:spcBef>
                <a:spcPts val="79"/>
              </a:spcBef>
              <a:buClrTx/>
              <a:defRPr/>
            </a:pPr>
            <a:r>
              <a:rPr sz="1500" kern="1200" dirty="0">
                <a:solidFill>
                  <a:prstClr val="black"/>
                </a:solidFill>
                <a:ea typeface="+mn-ea"/>
              </a:rPr>
              <a:t>for this step (this is</a:t>
            </a:r>
            <a:r>
              <a:rPr lang="en-US" sz="1500" kern="1200" dirty="0">
                <a:solidFill>
                  <a:prstClr val="black"/>
                </a:solidFill>
                <a:ea typeface="+mn-ea"/>
              </a:rPr>
              <a:t> a probability</a:t>
            </a:r>
            <a:endParaRPr sz="1500" kern="1200" dirty="0">
              <a:solidFill>
                <a:prstClr val="black"/>
              </a:solidFill>
              <a:ea typeface="+mn-ea"/>
            </a:endParaRPr>
          </a:p>
        </p:txBody>
      </p:sp>
      <p:sp>
        <p:nvSpPr>
          <p:cNvPr id="6" name="object 6"/>
          <p:cNvSpPr txBox="1"/>
          <p:nvPr/>
        </p:nvSpPr>
        <p:spPr>
          <a:xfrm>
            <a:off x="457200" y="3323863"/>
            <a:ext cx="8229600" cy="1510029"/>
          </a:xfrm>
          <a:prstGeom prst="rect">
            <a:avLst/>
          </a:prstGeom>
        </p:spPr>
        <p:txBody>
          <a:bodyPr vert="horz" wrap="square" lIns="0" tIns="9525" rIns="0" bIns="0" rtlCol="0">
            <a:spAutoFit/>
          </a:bodyPr>
          <a:lstStyle/>
          <a:p>
            <a:pPr marL="266700" indent="-257175" defTabSz="685800">
              <a:spcBef>
                <a:spcPts val="75"/>
              </a:spcBef>
              <a:buClr>
                <a:schemeClr val="bg2"/>
              </a:buClr>
              <a:buFont typeface="Times New Roman"/>
              <a:buChar char="•"/>
              <a:tabLst>
                <a:tab pos="266224" algn="l"/>
                <a:tab pos="266700" algn="l"/>
                <a:tab pos="1186815" algn="l"/>
              </a:tabLst>
              <a:defRPr/>
            </a:pPr>
            <a:r>
              <a:rPr sz="1500" kern="1200" dirty="0">
                <a:solidFill>
                  <a:prstClr val="black"/>
                </a:solidFill>
                <a:ea typeface="+mn-ea"/>
              </a:rPr>
              <a:t>We use	</a:t>
            </a:r>
            <a:r>
              <a:rPr lang="en-US" sz="1500" kern="1200" dirty="0">
                <a:solidFill>
                  <a:prstClr val="black"/>
                </a:solidFill>
                <a:ea typeface="+mn-ea"/>
              </a:rPr>
              <a:t>   </a:t>
            </a:r>
            <a:r>
              <a:rPr sz="1500" kern="1200" dirty="0">
                <a:solidFill>
                  <a:prstClr val="black"/>
                </a:solidFill>
                <a:ea typeface="+mn-ea"/>
              </a:rPr>
              <a:t>to take a weighted sum of the encoder hidden states to get </a:t>
            </a:r>
            <a:r>
              <a:rPr lang="en-US" sz="1500" kern="1200" dirty="0">
                <a:solidFill>
                  <a:prstClr val="black"/>
                </a:solidFill>
                <a:ea typeface="+mn-ea"/>
              </a:rPr>
              <a:t>the </a:t>
            </a:r>
            <a:r>
              <a:rPr sz="1500" kern="1200" dirty="0">
                <a:solidFill>
                  <a:srgbClr val="FF0000"/>
                </a:solidFill>
                <a:ea typeface="+mn-ea"/>
              </a:rPr>
              <a:t>attention output</a:t>
            </a:r>
          </a:p>
          <a:p>
            <a:pPr defTabSz="685800">
              <a:buClrTx/>
              <a:defRPr/>
            </a:pPr>
            <a:endParaRPr sz="1500" kern="1200" dirty="0">
              <a:solidFill>
                <a:prstClr val="black"/>
              </a:solidFill>
              <a:ea typeface="+mn-ea"/>
            </a:endParaRPr>
          </a:p>
          <a:p>
            <a:pPr defTabSz="685800">
              <a:buClrTx/>
              <a:defRPr/>
            </a:pPr>
            <a:endParaRPr lang="en-US" sz="1500" kern="1200" dirty="0">
              <a:solidFill>
                <a:prstClr val="black"/>
              </a:solidFill>
              <a:ea typeface="+mn-ea"/>
            </a:endParaRPr>
          </a:p>
          <a:p>
            <a:pPr defTabSz="685800">
              <a:buClrTx/>
              <a:defRPr/>
            </a:pPr>
            <a:endParaRPr sz="1500" kern="1200" dirty="0">
              <a:solidFill>
                <a:prstClr val="black"/>
              </a:solidFill>
              <a:ea typeface="+mn-ea"/>
            </a:endParaRPr>
          </a:p>
          <a:p>
            <a:pPr marL="266700" marR="142875" indent="-257175" defTabSz="685800">
              <a:spcBef>
                <a:spcPts val="874"/>
              </a:spcBef>
              <a:buClr>
                <a:schemeClr val="bg2"/>
              </a:buClr>
              <a:buFont typeface="Times New Roman"/>
              <a:buChar char="•"/>
              <a:tabLst>
                <a:tab pos="266224" algn="l"/>
                <a:tab pos="266700" algn="l"/>
                <a:tab pos="913448" algn="l"/>
                <a:tab pos="4028599" algn="l"/>
              </a:tabLst>
              <a:defRPr/>
            </a:pPr>
            <a:r>
              <a:rPr sz="1500" kern="1200" dirty="0">
                <a:solidFill>
                  <a:prstClr val="black"/>
                </a:solidFill>
                <a:ea typeface="+mn-ea"/>
              </a:rPr>
              <a:t>Finally we </a:t>
            </a:r>
            <a:r>
              <a:rPr sz="1500" kern="1200" dirty="0">
                <a:solidFill>
                  <a:srgbClr val="0070C0"/>
                </a:solidFill>
                <a:ea typeface="+mn-ea"/>
              </a:rPr>
              <a:t>concatenate</a:t>
            </a:r>
            <a:r>
              <a:rPr sz="1500" kern="1200" dirty="0">
                <a:solidFill>
                  <a:prstClr val="black"/>
                </a:solidFill>
                <a:ea typeface="+mn-ea"/>
              </a:rPr>
              <a:t> the attention output	</a:t>
            </a:r>
            <a:r>
              <a:rPr lang="en-US" sz="1500" kern="1200" dirty="0">
                <a:solidFill>
                  <a:prstClr val="black"/>
                </a:solidFill>
                <a:ea typeface="+mn-ea"/>
              </a:rPr>
              <a:t>     </a:t>
            </a:r>
            <a:r>
              <a:rPr sz="1500" kern="1200" dirty="0">
                <a:solidFill>
                  <a:prstClr val="black"/>
                </a:solidFill>
                <a:ea typeface="+mn-ea"/>
              </a:rPr>
              <a:t>with the decoder hidden state</a:t>
            </a:r>
            <a:r>
              <a:rPr lang="en-US" sz="1500" kern="1200" dirty="0">
                <a:solidFill>
                  <a:prstClr val="black"/>
                </a:solidFill>
                <a:ea typeface="+mn-ea"/>
              </a:rPr>
              <a:t>        </a:t>
            </a:r>
            <a:r>
              <a:rPr sz="1500" kern="1200" dirty="0">
                <a:solidFill>
                  <a:prstClr val="black"/>
                </a:solidFill>
                <a:ea typeface="+mn-ea"/>
              </a:rPr>
              <a:t>and proceed as in the non-attention seq2seq model</a:t>
            </a:r>
          </a:p>
        </p:txBody>
      </p:sp>
      <p:sp>
        <p:nvSpPr>
          <p:cNvPr id="7" name="object 7"/>
          <p:cNvSpPr/>
          <p:nvPr/>
        </p:nvSpPr>
        <p:spPr>
          <a:xfrm>
            <a:off x="4667358" y="1341113"/>
            <a:ext cx="590833" cy="190748"/>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3512505" y="1012674"/>
            <a:ext cx="1442466" cy="283463"/>
          </a:xfrm>
          <a:prstGeom prst="rect">
            <a:avLst/>
          </a:prstGeom>
          <a:blipFill>
            <a:blip r:embed="rId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9" name="object 9"/>
          <p:cNvSpPr/>
          <p:nvPr/>
        </p:nvSpPr>
        <p:spPr>
          <a:xfrm>
            <a:off x="2897906" y="1953074"/>
            <a:ext cx="2841839" cy="268595"/>
          </a:xfrm>
          <a:prstGeom prst="rect">
            <a:avLst/>
          </a:prstGeom>
          <a:blipFill>
            <a:blip r:embed="rId4"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0" name="object 10"/>
          <p:cNvSpPr/>
          <p:nvPr/>
        </p:nvSpPr>
        <p:spPr>
          <a:xfrm>
            <a:off x="3050433" y="1551193"/>
            <a:ext cx="288036" cy="283463"/>
          </a:xfrm>
          <a:prstGeom prst="rect">
            <a:avLst/>
          </a:prstGeom>
          <a:blipFill>
            <a:blip r:embed="rId5"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1" name="object 11"/>
          <p:cNvSpPr/>
          <p:nvPr/>
        </p:nvSpPr>
        <p:spPr>
          <a:xfrm>
            <a:off x="3128547" y="2916154"/>
            <a:ext cx="2322076" cy="271742"/>
          </a:xfrm>
          <a:prstGeom prst="rect">
            <a:avLst/>
          </a:prstGeom>
          <a:blipFill>
            <a:blip r:embed="rId6"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2" name="object 12"/>
          <p:cNvSpPr/>
          <p:nvPr/>
        </p:nvSpPr>
        <p:spPr>
          <a:xfrm>
            <a:off x="4902941" y="2315803"/>
            <a:ext cx="205207" cy="203152"/>
          </a:xfrm>
          <a:prstGeom prst="rect">
            <a:avLst/>
          </a:prstGeom>
          <a:blipFill>
            <a:blip r:embed="rId7"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3" name="object 13"/>
          <p:cNvSpPr/>
          <p:nvPr/>
        </p:nvSpPr>
        <p:spPr>
          <a:xfrm>
            <a:off x="3735437" y="3681782"/>
            <a:ext cx="1646474" cy="587062"/>
          </a:xfrm>
          <a:prstGeom prst="rect">
            <a:avLst/>
          </a:prstGeom>
          <a:blipFill>
            <a:blip r:embed="rId8"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4" name="object 14"/>
          <p:cNvSpPr/>
          <p:nvPr/>
        </p:nvSpPr>
        <p:spPr>
          <a:xfrm>
            <a:off x="1430656" y="3285961"/>
            <a:ext cx="296036" cy="358902"/>
          </a:xfrm>
          <a:prstGeom prst="rect">
            <a:avLst/>
          </a:prstGeom>
          <a:blipFill>
            <a:blip r:embed="rId9"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5" name="object 15"/>
          <p:cNvSpPr/>
          <p:nvPr/>
        </p:nvSpPr>
        <p:spPr>
          <a:xfrm>
            <a:off x="8505541" y="3398265"/>
            <a:ext cx="181259" cy="134294"/>
          </a:xfrm>
          <a:prstGeom prst="rect">
            <a:avLst/>
          </a:prstGeom>
          <a:blipFill>
            <a:blip r:embed="rId10"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6" name="object 16"/>
          <p:cNvSpPr/>
          <p:nvPr/>
        </p:nvSpPr>
        <p:spPr>
          <a:xfrm>
            <a:off x="3964256" y="4942243"/>
            <a:ext cx="1041289" cy="209393"/>
          </a:xfrm>
          <a:prstGeom prst="rect">
            <a:avLst/>
          </a:prstGeom>
          <a:blipFill>
            <a:blip r:embed="rId11"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7" name="object 17"/>
          <p:cNvSpPr/>
          <p:nvPr/>
        </p:nvSpPr>
        <p:spPr>
          <a:xfrm>
            <a:off x="4421613" y="4397331"/>
            <a:ext cx="245745" cy="221742"/>
          </a:xfrm>
          <a:prstGeom prst="rect">
            <a:avLst/>
          </a:prstGeom>
          <a:blipFill>
            <a:blip r:embed="rId1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18" name="object 18"/>
          <p:cNvSpPr/>
          <p:nvPr/>
        </p:nvSpPr>
        <p:spPr>
          <a:xfrm>
            <a:off x="7286688" y="4348495"/>
            <a:ext cx="217169" cy="239172"/>
          </a:xfrm>
          <a:prstGeom prst="rect">
            <a:avLst/>
          </a:prstGeom>
          <a:blipFill>
            <a:blip r:embed="rId13"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20" name="TextBox 19">
            <a:extLst>
              <a:ext uri="{FF2B5EF4-FFF2-40B4-BE49-F238E27FC236}">
                <a16:creationId xmlns:a16="http://schemas.microsoft.com/office/drawing/2014/main" id="{4B12409B-E5CB-4178-BA50-1696FF2FE46E}"/>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19" name="Slide Number Placeholder 3">
            <a:extLst>
              <a:ext uri="{FF2B5EF4-FFF2-40B4-BE49-F238E27FC236}">
                <a16:creationId xmlns:a16="http://schemas.microsoft.com/office/drawing/2014/main" id="{11CF3D1A-DC4C-EF34-5287-B1DE2705628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55</a:t>
            </a:fld>
            <a:endParaRPr lang="en-US" sz="1600">
              <a:solidFill>
                <a:schemeClr val="bg1"/>
              </a:solidFill>
            </a:endParaRPr>
          </a:p>
        </p:txBody>
      </p:sp>
      <p:sp>
        <p:nvSpPr>
          <p:cNvPr id="22" name="Title 21">
            <a:extLst>
              <a:ext uri="{FF2B5EF4-FFF2-40B4-BE49-F238E27FC236}">
                <a16:creationId xmlns:a16="http://schemas.microsoft.com/office/drawing/2014/main" id="{146A2F53-AEAF-D96C-33A6-EEF62ADC5058}"/>
              </a:ext>
            </a:extLst>
          </p:cNvPr>
          <p:cNvSpPr>
            <a:spLocks noGrp="1"/>
          </p:cNvSpPr>
          <p:nvPr>
            <p:ph type="title"/>
          </p:nvPr>
        </p:nvSpPr>
        <p:spPr/>
        <p:txBody>
          <a:bodyPr/>
          <a:lstStyle/>
          <a:p>
            <a:r>
              <a:rPr lang="en-US" dirty="0"/>
              <a:t>Attention in equations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026901"/>
            <a:ext cx="8229599" cy="3535423"/>
          </a:xfrm>
          <a:prstGeom prst="rect">
            <a:avLst/>
          </a:prstGeom>
        </p:spPr>
        <p:txBody>
          <a:bodyPr vert="horz" wrap="square" lIns="0" tIns="67151" rIns="0" bIns="0" rtlCol="0">
            <a:spAutoFit/>
          </a:bodyPr>
          <a:lstStyle/>
          <a:p>
            <a:pPr marL="266700" indent="-257175" defTabSz="685800">
              <a:spcBef>
                <a:spcPts val="529"/>
              </a:spcBef>
              <a:buClr>
                <a:schemeClr val="bg2"/>
              </a:buClr>
              <a:buFont typeface="Times New Roman"/>
              <a:buChar char="•"/>
              <a:tabLst>
                <a:tab pos="266224" algn="l"/>
                <a:tab pos="266700" algn="l"/>
              </a:tabLst>
              <a:defRPr/>
            </a:pPr>
            <a:r>
              <a:rPr sz="1800" kern="1200" dirty="0">
                <a:solidFill>
                  <a:prstClr val="black"/>
                </a:solidFill>
                <a:ea typeface="+mn-ea"/>
              </a:rPr>
              <a:t>Attention significantly </a:t>
            </a:r>
            <a:r>
              <a:rPr sz="1800" kern="1200" dirty="0">
                <a:solidFill>
                  <a:srgbClr val="00AF50"/>
                </a:solidFill>
                <a:ea typeface="+mn-ea"/>
              </a:rPr>
              <a:t>improves NMT performance</a:t>
            </a:r>
            <a:endParaRPr sz="1800" kern="1200" dirty="0">
              <a:solidFill>
                <a:prstClr val="black"/>
              </a:solidFill>
              <a:ea typeface="+mn-ea"/>
            </a:endParaRPr>
          </a:p>
          <a:p>
            <a:pPr marL="523875" lvl="1" indent="-171926" defTabSz="685800">
              <a:spcBef>
                <a:spcPts val="382"/>
              </a:spcBef>
              <a:buClr>
                <a:schemeClr val="bg2"/>
              </a:buClr>
              <a:buFont typeface="Times New Roman"/>
              <a:buChar char="•"/>
              <a:tabLst>
                <a:tab pos="523875" algn="l"/>
                <a:tab pos="524351" algn="l"/>
              </a:tabLst>
              <a:defRPr/>
            </a:pPr>
            <a:r>
              <a:rPr sz="1500" kern="1200" dirty="0">
                <a:solidFill>
                  <a:prstClr val="black"/>
                </a:solidFill>
                <a:ea typeface="+mn-ea"/>
              </a:rPr>
              <a:t>It’s very useful to allow decoder to focus on certain parts of the source</a:t>
            </a:r>
          </a:p>
          <a:p>
            <a:pPr marL="266700" indent="-257175" defTabSz="685800">
              <a:spcBef>
                <a:spcPts val="409"/>
              </a:spcBef>
              <a:buClr>
                <a:schemeClr val="bg2"/>
              </a:buClr>
              <a:buFont typeface="Times New Roman"/>
              <a:buChar char="•"/>
              <a:tabLst>
                <a:tab pos="266224" algn="l"/>
                <a:tab pos="266700" algn="l"/>
              </a:tabLst>
              <a:defRPr/>
            </a:pPr>
            <a:r>
              <a:rPr sz="1800" kern="1200" dirty="0">
                <a:solidFill>
                  <a:prstClr val="black"/>
                </a:solidFill>
                <a:ea typeface="+mn-ea"/>
              </a:rPr>
              <a:t>Attention </a:t>
            </a:r>
            <a:r>
              <a:rPr sz="1800" kern="1200" dirty="0">
                <a:solidFill>
                  <a:srgbClr val="00AF50"/>
                </a:solidFill>
                <a:ea typeface="+mn-ea"/>
              </a:rPr>
              <a:t>solves the bottleneck problem</a:t>
            </a:r>
            <a:endParaRPr sz="1800" kern="1200" dirty="0">
              <a:solidFill>
                <a:prstClr val="black"/>
              </a:solidFill>
              <a:ea typeface="+mn-ea"/>
            </a:endParaRPr>
          </a:p>
          <a:p>
            <a:pPr marL="523875" lvl="1" indent="-171926" defTabSz="685800">
              <a:spcBef>
                <a:spcPts val="382"/>
              </a:spcBef>
              <a:buClr>
                <a:schemeClr val="bg2"/>
              </a:buClr>
              <a:buFont typeface="Times New Roman"/>
              <a:buChar char="•"/>
              <a:tabLst>
                <a:tab pos="523875" algn="l"/>
                <a:tab pos="524351" algn="l"/>
              </a:tabLst>
              <a:defRPr/>
            </a:pPr>
            <a:r>
              <a:rPr sz="1500" kern="1200" dirty="0">
                <a:solidFill>
                  <a:prstClr val="black"/>
                </a:solidFill>
                <a:ea typeface="+mn-ea"/>
              </a:rPr>
              <a:t>Attention allows decoder to look directly at source; bypass bottleneck</a:t>
            </a:r>
          </a:p>
          <a:p>
            <a:pPr marL="266700" indent="-257175" defTabSz="685800">
              <a:spcBef>
                <a:spcPts val="413"/>
              </a:spcBef>
              <a:buClr>
                <a:schemeClr val="bg2"/>
              </a:buClr>
              <a:buFont typeface="Times New Roman"/>
              <a:buChar char="•"/>
              <a:tabLst>
                <a:tab pos="266224" algn="l"/>
                <a:tab pos="266700" algn="l"/>
              </a:tabLst>
              <a:defRPr/>
            </a:pPr>
            <a:r>
              <a:rPr sz="1800" kern="1200" dirty="0">
                <a:solidFill>
                  <a:prstClr val="black"/>
                </a:solidFill>
                <a:ea typeface="+mn-ea"/>
              </a:rPr>
              <a:t>Attention </a:t>
            </a:r>
            <a:r>
              <a:rPr sz="1800" kern="1200" dirty="0">
                <a:solidFill>
                  <a:srgbClr val="00AF50"/>
                </a:solidFill>
                <a:ea typeface="+mn-ea"/>
              </a:rPr>
              <a:t>helps with vanishing gradient problem</a:t>
            </a:r>
            <a:endParaRPr sz="1800" kern="1200" dirty="0">
              <a:solidFill>
                <a:prstClr val="black"/>
              </a:solidFill>
              <a:ea typeface="+mn-ea"/>
            </a:endParaRPr>
          </a:p>
          <a:p>
            <a:pPr marL="523875" lvl="1" indent="-171926" defTabSz="685800">
              <a:spcBef>
                <a:spcPts val="382"/>
              </a:spcBef>
              <a:buClr>
                <a:schemeClr val="bg2"/>
              </a:buClr>
              <a:buFont typeface="Times New Roman"/>
              <a:buChar char="•"/>
              <a:tabLst>
                <a:tab pos="523875" algn="l"/>
                <a:tab pos="524351" algn="l"/>
              </a:tabLst>
              <a:defRPr/>
            </a:pPr>
            <a:r>
              <a:rPr sz="1500" kern="1200" dirty="0">
                <a:solidFill>
                  <a:prstClr val="black"/>
                </a:solidFill>
                <a:ea typeface="+mn-ea"/>
              </a:rPr>
              <a:t>Provides shortcut to faraway states</a:t>
            </a:r>
          </a:p>
          <a:p>
            <a:pPr marL="266700" indent="-257175" defTabSz="685800">
              <a:spcBef>
                <a:spcPts val="409"/>
              </a:spcBef>
              <a:buClr>
                <a:schemeClr val="bg2"/>
              </a:buClr>
              <a:buFont typeface="Times New Roman"/>
              <a:buChar char="•"/>
              <a:tabLst>
                <a:tab pos="266224" algn="l"/>
                <a:tab pos="266700" algn="l"/>
              </a:tabLst>
              <a:defRPr/>
            </a:pPr>
            <a:r>
              <a:rPr sz="1800" kern="1200" dirty="0">
                <a:solidFill>
                  <a:prstClr val="black"/>
                </a:solidFill>
                <a:ea typeface="+mn-ea"/>
              </a:rPr>
              <a:t>Attention provides </a:t>
            </a:r>
            <a:r>
              <a:rPr sz="1800" kern="1200" dirty="0">
                <a:solidFill>
                  <a:srgbClr val="00AF50"/>
                </a:solidFill>
                <a:ea typeface="+mn-ea"/>
              </a:rPr>
              <a:t>some interpretability</a:t>
            </a:r>
            <a:endParaRPr sz="1800" kern="1200" dirty="0">
              <a:solidFill>
                <a:prstClr val="black"/>
              </a:solidFill>
              <a:ea typeface="+mn-ea"/>
            </a:endParaRPr>
          </a:p>
          <a:p>
            <a:pPr marL="523875" marR="1789748" lvl="1" indent="-171926" defTabSz="685800">
              <a:spcBef>
                <a:spcPts val="382"/>
              </a:spcBef>
              <a:buClr>
                <a:schemeClr val="bg2"/>
              </a:buClr>
              <a:buFont typeface="Times New Roman"/>
              <a:buChar char="•"/>
              <a:tabLst>
                <a:tab pos="523875" algn="l"/>
                <a:tab pos="524351" algn="l"/>
              </a:tabLst>
              <a:defRPr/>
            </a:pPr>
            <a:r>
              <a:rPr sz="1500" kern="1200" dirty="0">
                <a:solidFill>
                  <a:prstClr val="black"/>
                </a:solidFill>
                <a:ea typeface="+mn-ea"/>
              </a:rPr>
              <a:t>By inspecting attention distribution, we can see  what the decoder was focusing on</a:t>
            </a:r>
          </a:p>
          <a:p>
            <a:pPr marL="523875" lvl="1" indent="-171926" defTabSz="685800">
              <a:spcBef>
                <a:spcPts val="360"/>
              </a:spcBef>
              <a:buClr>
                <a:schemeClr val="bg2"/>
              </a:buClr>
              <a:buFont typeface="Times New Roman"/>
              <a:buChar char="•"/>
              <a:tabLst>
                <a:tab pos="523875" algn="l"/>
                <a:tab pos="524351" algn="l"/>
              </a:tabLst>
              <a:defRPr/>
            </a:pPr>
            <a:r>
              <a:rPr sz="1500" kern="1200" dirty="0">
                <a:solidFill>
                  <a:prstClr val="black"/>
                </a:solidFill>
                <a:ea typeface="+mn-ea"/>
              </a:rPr>
              <a:t>We get (soft) </a:t>
            </a:r>
            <a:r>
              <a:rPr sz="1500" kern="1200" dirty="0">
                <a:solidFill>
                  <a:srgbClr val="00AF50"/>
                </a:solidFill>
                <a:ea typeface="+mn-ea"/>
              </a:rPr>
              <a:t>alignment for free</a:t>
            </a:r>
            <a:r>
              <a:rPr sz="1500" kern="1200" dirty="0">
                <a:solidFill>
                  <a:prstClr val="black"/>
                </a:solidFill>
                <a:ea typeface="+mn-ea"/>
              </a:rPr>
              <a:t>!</a:t>
            </a:r>
          </a:p>
          <a:p>
            <a:pPr marL="523875" marR="1860709" lvl="1" indent="-171926" defTabSz="685800">
              <a:spcBef>
                <a:spcPts val="360"/>
              </a:spcBef>
              <a:buClr>
                <a:schemeClr val="bg2"/>
              </a:buClr>
              <a:buFont typeface="Times New Roman"/>
              <a:buChar char="•"/>
              <a:tabLst>
                <a:tab pos="523875" algn="l"/>
                <a:tab pos="524351" algn="l"/>
              </a:tabLst>
              <a:defRPr/>
            </a:pPr>
            <a:r>
              <a:rPr sz="1500" kern="1200" dirty="0">
                <a:solidFill>
                  <a:prstClr val="black"/>
                </a:solidFill>
                <a:ea typeface="+mn-ea"/>
              </a:rPr>
              <a:t>This is cool because we never explicitly trained  an alignment system</a:t>
            </a:r>
          </a:p>
          <a:p>
            <a:pPr marL="523875" lvl="1" indent="-171926" defTabSz="685800">
              <a:spcBef>
                <a:spcPts val="360"/>
              </a:spcBef>
              <a:buClr>
                <a:schemeClr val="bg2"/>
              </a:buClr>
              <a:buFont typeface="Times New Roman"/>
              <a:buChar char="•"/>
              <a:tabLst>
                <a:tab pos="523875" algn="l"/>
                <a:tab pos="524351" algn="l"/>
              </a:tabLst>
              <a:defRPr/>
            </a:pPr>
            <a:r>
              <a:rPr sz="1500" kern="1200" dirty="0">
                <a:solidFill>
                  <a:prstClr val="black"/>
                </a:solidFill>
                <a:ea typeface="+mn-ea"/>
              </a:rPr>
              <a:t>The network just learned alignment by itself</a:t>
            </a:r>
          </a:p>
        </p:txBody>
      </p:sp>
      <p:grpSp>
        <p:nvGrpSpPr>
          <p:cNvPr id="4" name="object 4"/>
          <p:cNvGrpSpPr/>
          <p:nvPr/>
        </p:nvGrpSpPr>
        <p:grpSpPr>
          <a:xfrm>
            <a:off x="7139975" y="3635119"/>
            <a:ext cx="1333976" cy="933926"/>
            <a:chOff x="7040371" y="4396485"/>
            <a:chExt cx="1778635" cy="1245235"/>
          </a:xfrm>
        </p:grpSpPr>
        <p:sp>
          <p:nvSpPr>
            <p:cNvPr id="5" name="object 5"/>
            <p:cNvSpPr/>
            <p:nvPr/>
          </p:nvSpPr>
          <p:spPr>
            <a:xfrm>
              <a:off x="7046721" y="4402835"/>
              <a:ext cx="294640" cy="308610"/>
            </a:xfrm>
            <a:custGeom>
              <a:avLst/>
              <a:gdLst/>
              <a:ahLst/>
              <a:cxnLst/>
              <a:rect l="l" t="t" r="r" b="b"/>
              <a:pathLst>
                <a:path w="294640" h="308610">
                  <a:moveTo>
                    <a:pt x="294271" y="0"/>
                  </a:moveTo>
                  <a:lnTo>
                    <a:pt x="0" y="0"/>
                  </a:lnTo>
                  <a:lnTo>
                    <a:pt x="0" y="308101"/>
                  </a:lnTo>
                  <a:lnTo>
                    <a:pt x="294271" y="308101"/>
                  </a:lnTo>
                  <a:lnTo>
                    <a:pt x="294271" y="0"/>
                  </a:lnTo>
                  <a:close/>
                </a:path>
              </a:pathLst>
            </a:custGeom>
            <a:solidFill>
              <a:srgbClr val="000000"/>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object 6"/>
            <p:cNvSpPr/>
            <p:nvPr/>
          </p:nvSpPr>
          <p:spPr>
            <a:xfrm>
              <a:off x="7046722" y="4402835"/>
              <a:ext cx="1765935" cy="1232535"/>
            </a:xfrm>
            <a:custGeom>
              <a:avLst/>
              <a:gdLst/>
              <a:ahLst/>
              <a:cxnLst/>
              <a:rect l="l" t="t" r="r" b="b"/>
              <a:pathLst>
                <a:path w="1765934" h="1232535">
                  <a:moveTo>
                    <a:pt x="1765566" y="0"/>
                  </a:moveTo>
                  <a:lnTo>
                    <a:pt x="1765566" y="0"/>
                  </a:lnTo>
                  <a:lnTo>
                    <a:pt x="588518" y="0"/>
                  </a:lnTo>
                  <a:lnTo>
                    <a:pt x="588518" y="308102"/>
                  </a:lnTo>
                  <a:lnTo>
                    <a:pt x="588518" y="616204"/>
                  </a:lnTo>
                  <a:lnTo>
                    <a:pt x="294271" y="616204"/>
                  </a:lnTo>
                  <a:lnTo>
                    <a:pt x="294271" y="308102"/>
                  </a:lnTo>
                  <a:lnTo>
                    <a:pt x="588518" y="308102"/>
                  </a:lnTo>
                  <a:lnTo>
                    <a:pt x="588518" y="0"/>
                  </a:lnTo>
                  <a:lnTo>
                    <a:pt x="294259" y="0"/>
                  </a:lnTo>
                  <a:lnTo>
                    <a:pt x="294259" y="308102"/>
                  </a:lnTo>
                  <a:lnTo>
                    <a:pt x="0" y="308102"/>
                  </a:lnTo>
                  <a:lnTo>
                    <a:pt x="0" y="616204"/>
                  </a:lnTo>
                  <a:lnTo>
                    <a:pt x="0" y="924280"/>
                  </a:lnTo>
                  <a:lnTo>
                    <a:pt x="0" y="1232382"/>
                  </a:lnTo>
                  <a:lnTo>
                    <a:pt x="294271" y="1232382"/>
                  </a:lnTo>
                  <a:lnTo>
                    <a:pt x="294271" y="924306"/>
                  </a:lnTo>
                  <a:lnTo>
                    <a:pt x="588530" y="924306"/>
                  </a:lnTo>
                  <a:lnTo>
                    <a:pt x="588530" y="616204"/>
                  </a:lnTo>
                  <a:lnTo>
                    <a:pt x="882777" y="616204"/>
                  </a:lnTo>
                  <a:lnTo>
                    <a:pt x="882777" y="924306"/>
                  </a:lnTo>
                  <a:lnTo>
                    <a:pt x="1177036" y="924306"/>
                  </a:lnTo>
                  <a:lnTo>
                    <a:pt x="1471295" y="924306"/>
                  </a:lnTo>
                  <a:lnTo>
                    <a:pt x="1765566" y="924306"/>
                  </a:lnTo>
                  <a:lnTo>
                    <a:pt x="1765566" y="616204"/>
                  </a:lnTo>
                  <a:lnTo>
                    <a:pt x="1765566" y="308102"/>
                  </a:lnTo>
                  <a:lnTo>
                    <a:pt x="1765566" y="0"/>
                  </a:lnTo>
                  <a:close/>
                </a:path>
              </a:pathLst>
            </a:custGeom>
            <a:solidFill>
              <a:srgbClr val="F1F1F1"/>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7" name="object 7"/>
            <p:cNvSpPr/>
            <p:nvPr/>
          </p:nvSpPr>
          <p:spPr>
            <a:xfrm>
              <a:off x="7929499" y="5327116"/>
              <a:ext cx="883285" cy="308610"/>
            </a:xfrm>
            <a:custGeom>
              <a:avLst/>
              <a:gdLst/>
              <a:ahLst/>
              <a:cxnLst/>
              <a:rect l="l" t="t" r="r" b="b"/>
              <a:pathLst>
                <a:path w="883284" h="308610">
                  <a:moveTo>
                    <a:pt x="882789" y="0"/>
                  </a:moveTo>
                  <a:lnTo>
                    <a:pt x="882789" y="0"/>
                  </a:lnTo>
                  <a:lnTo>
                    <a:pt x="0" y="0"/>
                  </a:lnTo>
                  <a:lnTo>
                    <a:pt x="0" y="308102"/>
                  </a:lnTo>
                  <a:lnTo>
                    <a:pt x="882789" y="308102"/>
                  </a:lnTo>
                  <a:lnTo>
                    <a:pt x="882789" y="0"/>
                  </a:lnTo>
                  <a:close/>
                </a:path>
              </a:pathLst>
            </a:custGeom>
            <a:solidFill>
              <a:srgbClr val="000000"/>
            </a:solid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8" name="object 8"/>
            <p:cNvSpPr/>
            <p:nvPr/>
          </p:nvSpPr>
          <p:spPr>
            <a:xfrm>
              <a:off x="7040371" y="4396485"/>
              <a:ext cx="1778635" cy="1245235"/>
            </a:xfrm>
            <a:custGeom>
              <a:avLst/>
              <a:gdLst/>
              <a:ahLst/>
              <a:cxnLst/>
              <a:rect l="l" t="t" r="r" b="b"/>
              <a:pathLst>
                <a:path w="1778634" h="1245235">
                  <a:moveTo>
                    <a:pt x="6350" y="0"/>
                  </a:moveTo>
                  <a:lnTo>
                    <a:pt x="6350" y="1245082"/>
                  </a:lnTo>
                </a:path>
                <a:path w="1778634" h="1245235">
                  <a:moveTo>
                    <a:pt x="300608" y="0"/>
                  </a:moveTo>
                  <a:lnTo>
                    <a:pt x="300608" y="1245082"/>
                  </a:lnTo>
                </a:path>
                <a:path w="1778634" h="1245235">
                  <a:moveTo>
                    <a:pt x="594868" y="0"/>
                  </a:moveTo>
                  <a:lnTo>
                    <a:pt x="594868" y="1245082"/>
                  </a:lnTo>
                </a:path>
                <a:path w="1778634" h="1245235">
                  <a:moveTo>
                    <a:pt x="889126" y="0"/>
                  </a:moveTo>
                  <a:lnTo>
                    <a:pt x="889126" y="1245082"/>
                  </a:lnTo>
                </a:path>
                <a:path w="1778634" h="1245235">
                  <a:moveTo>
                    <a:pt x="1183385" y="0"/>
                  </a:moveTo>
                  <a:lnTo>
                    <a:pt x="1183385" y="1245082"/>
                  </a:lnTo>
                </a:path>
                <a:path w="1778634" h="1245235">
                  <a:moveTo>
                    <a:pt x="1477645" y="0"/>
                  </a:moveTo>
                  <a:lnTo>
                    <a:pt x="1477645" y="1245082"/>
                  </a:lnTo>
                </a:path>
                <a:path w="1778634" h="1245235">
                  <a:moveTo>
                    <a:pt x="0" y="6350"/>
                  </a:moveTo>
                  <a:lnTo>
                    <a:pt x="1778253" y="6350"/>
                  </a:lnTo>
                </a:path>
                <a:path w="1778634" h="1245235">
                  <a:moveTo>
                    <a:pt x="0" y="314451"/>
                  </a:moveTo>
                  <a:lnTo>
                    <a:pt x="1778253" y="314451"/>
                  </a:lnTo>
                </a:path>
                <a:path w="1778634" h="1245235">
                  <a:moveTo>
                    <a:pt x="0" y="622553"/>
                  </a:moveTo>
                  <a:lnTo>
                    <a:pt x="1778253" y="622553"/>
                  </a:lnTo>
                </a:path>
                <a:path w="1778634" h="1245235">
                  <a:moveTo>
                    <a:pt x="0" y="930655"/>
                  </a:moveTo>
                  <a:lnTo>
                    <a:pt x="1778253" y="930655"/>
                  </a:lnTo>
                </a:path>
                <a:path w="1778634" h="1245235">
                  <a:moveTo>
                    <a:pt x="1771903" y="0"/>
                  </a:moveTo>
                  <a:lnTo>
                    <a:pt x="1771903" y="1245082"/>
                  </a:lnTo>
                </a:path>
                <a:path w="1778634" h="1245235">
                  <a:moveTo>
                    <a:pt x="0" y="1238732"/>
                  </a:moveTo>
                  <a:lnTo>
                    <a:pt x="1778253" y="1238732"/>
                  </a:lnTo>
                </a:path>
              </a:pathLst>
            </a:custGeom>
            <a:ln w="12700">
              <a:solidFill>
                <a:srgbClr val="000000"/>
              </a:solidFill>
            </a:ln>
          </p:spPr>
          <p:txBody>
            <a:bodyPr wrap="square" lIns="0" tIns="0" rIns="0" bIns="0" rtlCol="0"/>
            <a:lstStyle/>
            <a:p>
              <a:pPr defTabSz="685800">
                <a:buClrTx/>
                <a:defRPr/>
              </a:pPr>
              <a:endParaRPr sz="1350" kern="1200">
                <a:solidFill>
                  <a:prstClr val="black"/>
                </a:solidFill>
                <a:latin typeface="Calibri"/>
                <a:ea typeface="+mn-ea"/>
                <a:cs typeface="+mn-cs"/>
              </a:endParaRPr>
            </a:p>
          </p:txBody>
        </p:sp>
      </p:grpSp>
      <p:graphicFrame>
        <p:nvGraphicFramePr>
          <p:cNvPr id="9" name="object 9"/>
          <p:cNvGraphicFramePr>
            <a:graphicFrameLocks noGrp="1"/>
          </p:cNvGraphicFramePr>
          <p:nvPr>
            <p:extLst>
              <p:ext uri="{D42A27DB-BD31-4B8C-83A1-F6EECF244321}">
                <p14:modId xmlns:p14="http://schemas.microsoft.com/office/powerpoint/2010/main" val="2443030804"/>
              </p:ext>
            </p:extLst>
          </p:nvPr>
        </p:nvGraphicFramePr>
        <p:xfrm>
          <a:off x="6645055" y="3414879"/>
          <a:ext cx="1829751" cy="1154050"/>
        </p:xfrm>
        <a:graphic>
          <a:graphicData uri="http://schemas.openxmlformats.org/drawingml/2006/table">
            <a:tbl>
              <a:tblPr firstRow="1" bandRow="1">
                <a:tableStyleId>{2D5ABB26-0587-4C30-8999-92F81FD0307C}</a:tableStyleId>
              </a:tblPr>
              <a:tblGrid>
                <a:gridCol w="720566">
                  <a:extLst>
                    <a:ext uri="{9D8B030D-6E8A-4147-A177-3AD203B41FA5}">
                      <a16:colId xmlns:a16="http://schemas.microsoft.com/office/drawing/2014/main" val="20000"/>
                    </a:ext>
                  </a:extLst>
                </a:gridCol>
                <a:gridCol w="220980">
                  <a:extLst>
                    <a:ext uri="{9D8B030D-6E8A-4147-A177-3AD203B41FA5}">
                      <a16:colId xmlns:a16="http://schemas.microsoft.com/office/drawing/2014/main" val="20001"/>
                    </a:ext>
                  </a:extLst>
                </a:gridCol>
                <a:gridCol w="220980">
                  <a:extLst>
                    <a:ext uri="{9D8B030D-6E8A-4147-A177-3AD203B41FA5}">
                      <a16:colId xmlns:a16="http://schemas.microsoft.com/office/drawing/2014/main" val="20002"/>
                    </a:ext>
                  </a:extLst>
                </a:gridCol>
                <a:gridCol w="229552">
                  <a:extLst>
                    <a:ext uri="{9D8B030D-6E8A-4147-A177-3AD203B41FA5}">
                      <a16:colId xmlns:a16="http://schemas.microsoft.com/office/drawing/2014/main" val="20003"/>
                    </a:ext>
                  </a:extLst>
                </a:gridCol>
                <a:gridCol w="220979">
                  <a:extLst>
                    <a:ext uri="{9D8B030D-6E8A-4147-A177-3AD203B41FA5}">
                      <a16:colId xmlns:a16="http://schemas.microsoft.com/office/drawing/2014/main" val="20004"/>
                    </a:ext>
                  </a:extLst>
                </a:gridCol>
                <a:gridCol w="216694">
                  <a:extLst>
                    <a:ext uri="{9D8B030D-6E8A-4147-A177-3AD203B41FA5}">
                      <a16:colId xmlns:a16="http://schemas.microsoft.com/office/drawing/2014/main" val="20005"/>
                    </a:ext>
                  </a:extLst>
                </a:gridCol>
              </a:tblGrid>
              <a:tr h="225002">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15"/>
                        </a:spcBef>
                      </a:pPr>
                      <a:endParaRPr sz="500">
                        <a:latin typeface="Times New Roman"/>
                        <a:cs typeface="Times New Roman"/>
                      </a:endParaRPr>
                    </a:p>
                    <a:p>
                      <a:pPr marL="29845">
                        <a:lnSpc>
                          <a:spcPct val="100000"/>
                        </a:lnSpc>
                      </a:pPr>
                      <a:r>
                        <a:rPr sz="700" spc="-5" dirty="0">
                          <a:latin typeface="Arial"/>
                          <a:cs typeface="Arial"/>
                        </a:rPr>
                        <a:t>he</a:t>
                      </a:r>
                      <a:endParaRPr sz="700">
                        <a:latin typeface="Arial"/>
                        <a:cs typeface="Arial"/>
                      </a:endParaRPr>
                    </a:p>
                  </a:txBody>
                  <a:tcPr marL="0" marR="0" marT="0" marB="0" vert="vert270"/>
                </a:tc>
                <a:tc>
                  <a:txBody>
                    <a:bodyPr/>
                    <a:lstStyle/>
                    <a:p>
                      <a:pPr marL="29845">
                        <a:lnSpc>
                          <a:spcPct val="100000"/>
                        </a:lnSpc>
                        <a:spcBef>
                          <a:spcPts val="459"/>
                        </a:spcBef>
                      </a:pPr>
                      <a:r>
                        <a:rPr sz="700" spc="-5" dirty="0">
                          <a:latin typeface="Arial"/>
                          <a:cs typeface="Arial"/>
                        </a:rPr>
                        <a:t>hit</a:t>
                      </a:r>
                      <a:endParaRPr sz="700">
                        <a:latin typeface="Arial"/>
                        <a:cs typeface="Arial"/>
                      </a:endParaRPr>
                    </a:p>
                  </a:txBody>
                  <a:tcPr marL="0" marR="0" marT="43814" marB="0" vert="vert270"/>
                </a:tc>
                <a:tc>
                  <a:txBody>
                    <a:bodyPr/>
                    <a:lstStyle/>
                    <a:p>
                      <a:pPr marL="29845">
                        <a:lnSpc>
                          <a:spcPct val="100000"/>
                        </a:lnSpc>
                        <a:spcBef>
                          <a:spcPts val="465"/>
                        </a:spcBef>
                      </a:pPr>
                      <a:r>
                        <a:rPr sz="700" dirty="0">
                          <a:latin typeface="Arial"/>
                          <a:cs typeface="Arial"/>
                        </a:rPr>
                        <a:t>me</a:t>
                      </a:r>
                      <a:endParaRPr sz="700">
                        <a:latin typeface="Arial"/>
                        <a:cs typeface="Arial"/>
                      </a:endParaRPr>
                    </a:p>
                  </a:txBody>
                  <a:tcPr marL="0" marR="0" marT="44291" marB="0" vert="vert270"/>
                </a:tc>
                <a:tc>
                  <a:txBody>
                    <a:bodyPr/>
                    <a:lstStyle/>
                    <a:p>
                      <a:pPr marL="29845">
                        <a:lnSpc>
                          <a:spcPct val="100000"/>
                        </a:lnSpc>
                        <a:spcBef>
                          <a:spcPts val="464"/>
                        </a:spcBef>
                      </a:pPr>
                      <a:r>
                        <a:rPr sz="700" spc="-20" dirty="0">
                          <a:latin typeface="Arial"/>
                          <a:cs typeface="Arial"/>
                        </a:rPr>
                        <a:t>w</a:t>
                      </a:r>
                      <a:r>
                        <a:rPr sz="700" dirty="0">
                          <a:latin typeface="Arial"/>
                          <a:cs typeface="Arial"/>
                        </a:rPr>
                        <a:t>ith</a:t>
                      </a:r>
                    </a:p>
                  </a:txBody>
                  <a:tcPr marL="0" marR="0" marT="44291" marB="0" vert="vert270"/>
                </a:tc>
                <a:tc>
                  <a:txBody>
                    <a:bodyPr/>
                    <a:lstStyle/>
                    <a:p>
                      <a:pPr marL="29845">
                        <a:lnSpc>
                          <a:spcPct val="100000"/>
                        </a:lnSpc>
                        <a:spcBef>
                          <a:spcPts val="375"/>
                        </a:spcBef>
                      </a:pPr>
                      <a:r>
                        <a:rPr sz="700" dirty="0">
                          <a:latin typeface="Arial"/>
                          <a:cs typeface="Arial"/>
                        </a:rPr>
                        <a:t>a</a:t>
                      </a:r>
                      <a:endParaRPr sz="700">
                        <a:latin typeface="Arial"/>
                        <a:cs typeface="Arial"/>
                      </a:endParaRPr>
                    </a:p>
                  </a:txBody>
                  <a:tcPr marL="0" marR="0" marT="35719" marB="0" vert="vert270"/>
                </a:tc>
                <a:tc>
                  <a:txBody>
                    <a:bodyPr/>
                    <a:lstStyle/>
                    <a:p>
                      <a:pPr marL="29845">
                        <a:lnSpc>
                          <a:spcPct val="100000"/>
                        </a:lnSpc>
                        <a:spcBef>
                          <a:spcPts val="375"/>
                        </a:spcBef>
                      </a:pPr>
                      <a:r>
                        <a:rPr sz="700" spc="-5" dirty="0">
                          <a:latin typeface="Arial"/>
                          <a:cs typeface="Arial"/>
                        </a:rPr>
                        <a:t>pie</a:t>
                      </a:r>
                      <a:endParaRPr sz="700">
                        <a:latin typeface="Arial"/>
                        <a:cs typeface="Arial"/>
                      </a:endParaRPr>
                    </a:p>
                  </a:txBody>
                  <a:tcPr marL="0" marR="0" marT="35719" marB="0" vert="vert270"/>
                </a:tc>
                <a:extLst>
                  <a:ext uri="{0D108BD9-81ED-4DB2-BD59-A6C34878D82A}">
                    <a16:rowId xmlns:a16="http://schemas.microsoft.com/office/drawing/2014/main" val="10000"/>
                  </a:ext>
                </a:extLst>
              </a:tr>
              <a:tr h="231076">
                <a:tc>
                  <a:txBody>
                    <a:bodyPr/>
                    <a:lstStyle/>
                    <a:p>
                      <a:pPr marR="348615" algn="r">
                        <a:lnSpc>
                          <a:spcPct val="100000"/>
                        </a:lnSpc>
                        <a:spcBef>
                          <a:spcPts val="215"/>
                        </a:spcBef>
                      </a:pPr>
                      <a:r>
                        <a:rPr sz="700" spc="-5" dirty="0">
                          <a:latin typeface="Arial"/>
                          <a:cs typeface="Arial"/>
                        </a:rPr>
                        <a:t>il</a:t>
                      </a:r>
                      <a:endParaRPr sz="700">
                        <a:latin typeface="Arial"/>
                        <a:cs typeface="Arial"/>
                      </a:endParaRPr>
                    </a:p>
                  </a:txBody>
                  <a:tcPr marL="0" marR="0" marT="20479" marB="0"/>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dirty="0">
                        <a:latin typeface="Times New Roman"/>
                        <a:cs typeface="Times New Roman"/>
                      </a:endParaRPr>
                    </a:p>
                  </a:txBody>
                  <a:tcPr marL="0" marR="0" marT="0" marB="0">
                    <a:solidFill>
                      <a:srgbClr val="F1F1F1"/>
                    </a:solidFill>
                  </a:tcPr>
                </a:tc>
                <a:tc>
                  <a:txBody>
                    <a:bodyPr/>
                    <a:lstStyle/>
                    <a:p>
                      <a:pPr>
                        <a:lnSpc>
                          <a:spcPct val="100000"/>
                        </a:lnSpc>
                      </a:pPr>
                      <a:endParaRPr sz="9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1"/>
                  </a:ext>
                </a:extLst>
              </a:tr>
              <a:tr h="231076">
                <a:tc>
                  <a:txBody>
                    <a:bodyPr/>
                    <a:lstStyle/>
                    <a:p>
                      <a:pPr marR="349250" algn="r">
                        <a:lnSpc>
                          <a:spcPct val="100000"/>
                        </a:lnSpc>
                        <a:spcBef>
                          <a:spcPts val="215"/>
                        </a:spcBef>
                      </a:pPr>
                      <a:r>
                        <a:rPr sz="700" dirty="0">
                          <a:latin typeface="Arial"/>
                          <a:cs typeface="Arial"/>
                        </a:rPr>
                        <a:t>a</a:t>
                      </a:r>
                      <a:endParaRPr sz="700">
                        <a:latin typeface="Arial"/>
                        <a:cs typeface="Arial"/>
                      </a:endParaRPr>
                    </a:p>
                  </a:txBody>
                  <a:tcPr marL="0" marR="0" marT="20479" marB="0"/>
                </a:tc>
                <a:tc>
                  <a:txBody>
                    <a:bodyPr/>
                    <a:lstStyle/>
                    <a:p>
                      <a:pPr>
                        <a:lnSpc>
                          <a:spcPct val="100000"/>
                        </a:lnSpc>
                      </a:pPr>
                      <a:endParaRPr sz="900">
                        <a:latin typeface="Times New Roman"/>
                        <a:cs typeface="Times New Roman"/>
                      </a:endParaRPr>
                    </a:p>
                  </a:txBody>
                  <a:tcPr marL="0" marR="0" marT="0" marB="0">
                    <a:solidFill>
                      <a:srgbClr val="D9D9D9"/>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dirty="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2"/>
                  </a:ext>
                </a:extLst>
              </a:tr>
              <a:tr h="231076">
                <a:tc>
                  <a:txBody>
                    <a:bodyPr/>
                    <a:lstStyle/>
                    <a:p>
                      <a:pPr marR="347345" algn="r">
                        <a:lnSpc>
                          <a:spcPct val="100000"/>
                        </a:lnSpc>
                        <a:spcBef>
                          <a:spcPts val="215"/>
                        </a:spcBef>
                      </a:pPr>
                      <a:r>
                        <a:rPr sz="700" spc="5" dirty="0">
                          <a:latin typeface="Arial"/>
                          <a:cs typeface="Arial"/>
                        </a:rPr>
                        <a:t>m’</a:t>
                      </a:r>
                      <a:endParaRPr sz="700">
                        <a:latin typeface="Arial"/>
                        <a:cs typeface="Arial"/>
                      </a:endParaRPr>
                    </a:p>
                  </a:txBody>
                  <a:tcPr marL="0" marR="0" marT="20479" marB="0"/>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404040"/>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tc>
                  <a:txBody>
                    <a:bodyPr/>
                    <a:lstStyle/>
                    <a:p>
                      <a:pPr>
                        <a:lnSpc>
                          <a:spcPct val="100000"/>
                        </a:lnSpc>
                      </a:pPr>
                      <a:endParaRPr sz="900">
                        <a:latin typeface="Times New Roman"/>
                        <a:cs typeface="Times New Roman"/>
                      </a:endParaRPr>
                    </a:p>
                  </a:txBody>
                  <a:tcPr marL="0" marR="0" marT="0" marB="0">
                    <a:solidFill>
                      <a:srgbClr val="F1F1F1"/>
                    </a:solidFill>
                  </a:tcPr>
                </a:tc>
                <a:extLst>
                  <a:ext uri="{0D108BD9-81ED-4DB2-BD59-A6C34878D82A}">
                    <a16:rowId xmlns:a16="http://schemas.microsoft.com/office/drawing/2014/main" val="10003"/>
                  </a:ext>
                </a:extLst>
              </a:tr>
              <a:tr h="235820">
                <a:tc>
                  <a:txBody>
                    <a:bodyPr/>
                    <a:lstStyle/>
                    <a:p>
                      <a:pPr marR="349250" algn="r">
                        <a:lnSpc>
                          <a:spcPct val="100000"/>
                        </a:lnSpc>
                        <a:spcBef>
                          <a:spcPts val="220"/>
                        </a:spcBef>
                      </a:pPr>
                      <a:r>
                        <a:rPr sz="700" dirty="0">
                          <a:latin typeface="Arial"/>
                          <a:cs typeface="Arial"/>
                        </a:rPr>
                        <a:t>ent</a:t>
                      </a:r>
                      <a:r>
                        <a:rPr sz="700" spc="5" dirty="0">
                          <a:latin typeface="Arial"/>
                          <a:cs typeface="Arial"/>
                        </a:rPr>
                        <a:t>a</a:t>
                      </a:r>
                      <a:r>
                        <a:rPr sz="700" dirty="0">
                          <a:latin typeface="Arial"/>
                          <a:cs typeface="Arial"/>
                        </a:rPr>
                        <a:t>rté</a:t>
                      </a:r>
                      <a:endParaRPr sz="700">
                        <a:latin typeface="Arial"/>
                        <a:cs typeface="Arial"/>
                      </a:endParaRPr>
                    </a:p>
                  </a:txBody>
                  <a:tcPr marL="0" marR="0" marT="20955" marB="0"/>
                </a:tc>
                <a:tc>
                  <a:txBody>
                    <a:bodyPr/>
                    <a:lstStyle/>
                    <a:p>
                      <a:pPr>
                        <a:lnSpc>
                          <a:spcPct val="100000"/>
                        </a:lnSpc>
                      </a:pPr>
                      <a:endParaRPr sz="900">
                        <a:latin typeface="Times New Roman"/>
                        <a:cs typeface="Times New Roman"/>
                      </a:endParaRPr>
                    </a:p>
                  </a:txBody>
                  <a:tcPr marL="0" marR="0" marT="0" marB="0">
                    <a:solidFill>
                      <a:srgbClr val="585858"/>
                    </a:solidFill>
                  </a:tcPr>
                </a:tc>
                <a:tc>
                  <a:txBody>
                    <a:bodyPr/>
                    <a:lstStyle/>
                    <a:p>
                      <a:pPr>
                        <a:lnSpc>
                          <a:spcPct val="100000"/>
                        </a:lnSpc>
                      </a:pPr>
                      <a:endParaRPr sz="900">
                        <a:latin typeface="Times New Roman"/>
                        <a:cs typeface="Times New Roman"/>
                      </a:endParaRPr>
                    </a:p>
                  </a:txBody>
                  <a:tcPr marL="0" marR="0" marT="0" marB="0">
                    <a:solidFill>
                      <a:srgbClr val="D9D9D9"/>
                    </a:solidFill>
                  </a:tcPr>
                </a:tc>
                <a:tc>
                  <a:txBody>
                    <a:bodyPr/>
                    <a:lstStyle/>
                    <a:p>
                      <a:pPr>
                        <a:lnSpc>
                          <a:spcPct val="100000"/>
                        </a:lnSpc>
                      </a:pPr>
                      <a:endParaRPr sz="900">
                        <a:latin typeface="Times New Roman"/>
                        <a:cs typeface="Times New Roman"/>
                      </a:endParaRPr>
                    </a:p>
                  </a:txBody>
                  <a:tcPr marL="0" marR="0" marT="0" marB="0">
                    <a:solidFill>
                      <a:srgbClr val="000000"/>
                    </a:solidFill>
                  </a:tcPr>
                </a:tc>
                <a:tc>
                  <a:txBody>
                    <a:bodyPr/>
                    <a:lstStyle/>
                    <a:p>
                      <a:pPr>
                        <a:lnSpc>
                          <a:spcPct val="100000"/>
                        </a:lnSpc>
                      </a:pPr>
                      <a:endParaRPr sz="900">
                        <a:latin typeface="Times New Roman"/>
                        <a:cs typeface="Times New Roman"/>
                      </a:endParaRPr>
                    </a:p>
                  </a:txBody>
                  <a:tcPr marL="0" marR="0" marT="0" marB="0">
                    <a:solidFill>
                      <a:srgbClr val="000000"/>
                    </a:solidFill>
                  </a:tcPr>
                </a:tc>
                <a:tc>
                  <a:txBody>
                    <a:bodyPr/>
                    <a:lstStyle/>
                    <a:p>
                      <a:pPr>
                        <a:lnSpc>
                          <a:spcPct val="100000"/>
                        </a:lnSpc>
                      </a:pPr>
                      <a:endParaRPr sz="900" dirty="0">
                        <a:latin typeface="Times New Roman"/>
                        <a:cs typeface="Times New Roman"/>
                      </a:endParaRPr>
                    </a:p>
                  </a:txBody>
                  <a:tcPr marL="0" marR="0" marT="0" marB="0">
                    <a:solidFill>
                      <a:srgbClr val="000000"/>
                    </a:solidFill>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E72C94C1-9F52-4BFD-8D85-0D29EA4450BF}"/>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10" name="Slide Number Placeholder 3">
            <a:extLst>
              <a:ext uri="{FF2B5EF4-FFF2-40B4-BE49-F238E27FC236}">
                <a16:creationId xmlns:a16="http://schemas.microsoft.com/office/drawing/2014/main" id="{56C7FD5E-F5A3-CD98-A6C5-30D60AADCC6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56</a:t>
            </a:fld>
            <a:endParaRPr lang="en-US" sz="1600">
              <a:solidFill>
                <a:schemeClr val="bg1"/>
              </a:solidFill>
            </a:endParaRPr>
          </a:p>
        </p:txBody>
      </p:sp>
      <p:sp>
        <p:nvSpPr>
          <p:cNvPr id="13" name="Title 12">
            <a:extLst>
              <a:ext uri="{FF2B5EF4-FFF2-40B4-BE49-F238E27FC236}">
                <a16:creationId xmlns:a16="http://schemas.microsoft.com/office/drawing/2014/main" id="{502F7CBD-B554-A0C2-7F40-12D12C3D9CAF}"/>
              </a:ext>
            </a:extLst>
          </p:cNvPr>
          <p:cNvSpPr>
            <a:spLocks noGrp="1"/>
          </p:cNvSpPr>
          <p:nvPr>
            <p:ph type="title"/>
          </p:nvPr>
        </p:nvSpPr>
        <p:spPr/>
        <p:txBody>
          <a:bodyPr/>
          <a:lstStyle/>
          <a:p>
            <a:r>
              <a:rPr lang="en-US" dirty="0"/>
              <a:t>Attention is great!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051671"/>
            <a:ext cx="8229600" cy="1168910"/>
          </a:xfrm>
          <a:prstGeom prst="rect">
            <a:avLst/>
          </a:prstGeom>
        </p:spPr>
        <p:txBody>
          <a:bodyPr vert="horz" wrap="square" lIns="0" tIns="9525" rIns="0" bIns="0" rtlCol="0">
            <a:spAutoFit/>
          </a:bodyPr>
          <a:lstStyle/>
          <a:p>
            <a:pPr marL="266700" indent="-257175" defTabSz="685800">
              <a:spcBef>
                <a:spcPts val="75"/>
              </a:spcBef>
              <a:buClr>
                <a:schemeClr val="bg2"/>
              </a:buClr>
              <a:buFont typeface="Times New Roman"/>
              <a:buChar char="•"/>
              <a:tabLst>
                <a:tab pos="266224" algn="l"/>
                <a:tab pos="266700" algn="l"/>
              </a:tabLst>
              <a:defRPr/>
            </a:pPr>
            <a:r>
              <a:rPr sz="1800" kern="1200" dirty="0">
                <a:solidFill>
                  <a:prstClr val="black"/>
                </a:solidFill>
                <a:ea typeface="+mn-ea"/>
              </a:rPr>
              <a:t>We’ve seen that attention is a great way to improve the</a:t>
            </a:r>
            <a:r>
              <a:rPr lang="en-US" sz="1800" kern="1200" dirty="0">
                <a:solidFill>
                  <a:prstClr val="black"/>
                </a:solidFill>
                <a:ea typeface="+mn-ea"/>
              </a:rPr>
              <a:t> </a:t>
            </a:r>
            <a:r>
              <a:rPr sz="1800" kern="1200" dirty="0">
                <a:solidFill>
                  <a:prstClr val="black"/>
                </a:solidFill>
                <a:ea typeface="+mn-ea"/>
              </a:rPr>
              <a:t>sequence-to-sequence model for Machine Translation.</a:t>
            </a:r>
          </a:p>
          <a:p>
            <a:pPr marL="266700" marR="146209" indent="-257175" defTabSz="685800">
              <a:spcBef>
                <a:spcPts val="431"/>
              </a:spcBef>
              <a:buClr>
                <a:schemeClr val="bg2"/>
              </a:buClr>
              <a:buFont typeface="Times New Roman"/>
              <a:buChar char="•"/>
              <a:tabLst>
                <a:tab pos="266224" algn="l"/>
                <a:tab pos="266700" algn="l"/>
              </a:tabLst>
              <a:defRPr/>
            </a:pPr>
            <a:r>
              <a:rPr sz="1800" kern="1200" dirty="0">
                <a:solidFill>
                  <a:prstClr val="black"/>
                </a:solidFill>
                <a:uFill>
                  <a:solidFill>
                    <a:srgbClr val="000000"/>
                  </a:solidFill>
                </a:uFill>
                <a:ea typeface="+mn-ea"/>
              </a:rPr>
              <a:t>However</a:t>
            </a:r>
            <a:r>
              <a:rPr sz="1800" kern="1200" dirty="0">
                <a:solidFill>
                  <a:prstClr val="black"/>
                </a:solidFill>
                <a:ea typeface="+mn-ea"/>
              </a:rPr>
              <a:t>: You can use attention in </a:t>
            </a:r>
            <a:r>
              <a:rPr sz="1800" kern="1200" dirty="0">
                <a:solidFill>
                  <a:srgbClr val="FF0000"/>
                </a:solidFill>
                <a:ea typeface="+mn-ea"/>
              </a:rPr>
              <a:t>many architectures  </a:t>
            </a:r>
            <a:r>
              <a:rPr sz="1800" kern="1200" dirty="0">
                <a:solidFill>
                  <a:prstClr val="black"/>
                </a:solidFill>
                <a:ea typeface="+mn-ea"/>
              </a:rPr>
              <a:t>(not just seq2seq) and </a:t>
            </a:r>
            <a:r>
              <a:rPr sz="1800" kern="1200" dirty="0">
                <a:solidFill>
                  <a:srgbClr val="FF0000"/>
                </a:solidFill>
                <a:ea typeface="+mn-ea"/>
              </a:rPr>
              <a:t>many tasks </a:t>
            </a:r>
            <a:r>
              <a:rPr sz="1800" kern="1200" dirty="0">
                <a:solidFill>
                  <a:prstClr val="black"/>
                </a:solidFill>
                <a:ea typeface="+mn-ea"/>
              </a:rPr>
              <a:t>(not just MT)</a:t>
            </a:r>
          </a:p>
        </p:txBody>
      </p:sp>
      <p:sp>
        <p:nvSpPr>
          <p:cNvPr id="4" name="object 4"/>
          <p:cNvSpPr txBox="1"/>
          <p:nvPr/>
        </p:nvSpPr>
        <p:spPr>
          <a:xfrm>
            <a:off x="1307592" y="2343150"/>
            <a:ext cx="6465094" cy="1191512"/>
          </a:xfrm>
          <a:prstGeom prst="rect">
            <a:avLst/>
          </a:prstGeom>
          <a:ln w="9144">
            <a:solidFill>
              <a:srgbClr val="7E7E7E"/>
            </a:solidFill>
          </a:ln>
        </p:spPr>
        <p:txBody>
          <a:bodyPr vert="horz" wrap="square" lIns="0" tIns="31909" rIns="0" bIns="0" rtlCol="0">
            <a:spAutoFit/>
          </a:bodyPr>
          <a:lstStyle/>
          <a:p>
            <a:pPr marL="389573" indent="-257651" defTabSz="685800">
              <a:spcBef>
                <a:spcPts val="251"/>
              </a:spcBef>
              <a:buClr>
                <a:schemeClr val="bg2"/>
              </a:buClr>
              <a:buFont typeface="Times New Roman"/>
              <a:buChar char="•"/>
              <a:tabLst>
                <a:tab pos="389573" algn="l"/>
                <a:tab pos="390049" algn="l"/>
              </a:tabLst>
              <a:defRPr/>
            </a:pPr>
            <a:r>
              <a:rPr sz="1800" kern="1200" dirty="0">
                <a:solidFill>
                  <a:schemeClr val="bg2"/>
                </a:solidFill>
                <a:uFill>
                  <a:solidFill>
                    <a:srgbClr val="3986FF"/>
                  </a:solidFill>
                </a:uFill>
                <a:latin typeface="Trebuchet MS"/>
                <a:ea typeface="+mn-ea"/>
                <a:cs typeface="Trebuchet MS"/>
              </a:rPr>
              <a:t>More general definition of attention</a:t>
            </a:r>
            <a:r>
              <a:rPr sz="1800" kern="1200" dirty="0">
                <a:solidFill>
                  <a:prstClr val="black"/>
                </a:solidFill>
                <a:ea typeface="+mn-ea"/>
              </a:rPr>
              <a:t>:</a:t>
            </a:r>
          </a:p>
          <a:p>
            <a:pPr marL="646748" marR="68104" lvl="1" indent="-171926" defTabSz="685800">
              <a:spcBef>
                <a:spcPts val="435"/>
              </a:spcBef>
              <a:buClr>
                <a:schemeClr val="bg2"/>
              </a:buClr>
              <a:buFont typeface="Times New Roman"/>
              <a:buChar char="•"/>
              <a:tabLst>
                <a:tab pos="647224" algn="l"/>
              </a:tabLst>
              <a:defRPr/>
            </a:pPr>
            <a:r>
              <a:rPr sz="1800" kern="1200" dirty="0">
                <a:solidFill>
                  <a:prstClr val="black"/>
                </a:solidFill>
                <a:ea typeface="+mn-ea"/>
              </a:rPr>
              <a:t>Given a set of vector </a:t>
            </a:r>
            <a:r>
              <a:rPr sz="1800" i="1" kern="1200" dirty="0">
                <a:solidFill>
                  <a:srgbClr val="00B050"/>
                </a:solidFill>
                <a:ea typeface="+mn-ea"/>
              </a:rPr>
              <a:t>values</a:t>
            </a:r>
            <a:r>
              <a:rPr sz="1800" kern="1200" dirty="0">
                <a:solidFill>
                  <a:prstClr val="black"/>
                </a:solidFill>
                <a:ea typeface="+mn-ea"/>
              </a:rPr>
              <a:t>, and a vector </a:t>
            </a:r>
            <a:r>
              <a:rPr sz="1800" i="1" kern="1200" dirty="0">
                <a:solidFill>
                  <a:srgbClr val="FFC000"/>
                </a:solidFill>
                <a:ea typeface="+mn-ea"/>
              </a:rPr>
              <a:t>query</a:t>
            </a:r>
            <a:r>
              <a:rPr sz="1800" kern="1200" dirty="0">
                <a:solidFill>
                  <a:prstClr val="black"/>
                </a:solidFill>
                <a:ea typeface="+mn-ea"/>
              </a:rPr>
              <a:t>,</a:t>
            </a:r>
            <a:r>
              <a:rPr sz="1800" kern="1200" dirty="0">
                <a:solidFill>
                  <a:srgbClr val="3986FF"/>
                </a:solidFill>
                <a:ea typeface="+mn-ea"/>
              </a:rPr>
              <a:t> </a:t>
            </a:r>
            <a:r>
              <a:rPr sz="1800" kern="1200" dirty="0">
                <a:solidFill>
                  <a:schemeClr val="bg2"/>
                </a:solidFill>
                <a:uFill>
                  <a:solidFill>
                    <a:srgbClr val="3986FF"/>
                  </a:solidFill>
                </a:uFill>
                <a:latin typeface="Trebuchet MS"/>
                <a:ea typeface="+mn-ea"/>
                <a:cs typeface="Trebuchet MS"/>
              </a:rPr>
              <a:t>attention</a:t>
            </a:r>
            <a:r>
              <a:rPr sz="1800" b="1" kern="1200" dirty="0">
                <a:solidFill>
                  <a:srgbClr val="3986FF"/>
                </a:solidFill>
                <a:latin typeface="Trebuchet MS"/>
                <a:ea typeface="+mn-ea"/>
                <a:cs typeface="Trebuchet MS"/>
              </a:rPr>
              <a:t> </a:t>
            </a:r>
            <a:r>
              <a:rPr sz="1800" kern="1200" dirty="0">
                <a:solidFill>
                  <a:prstClr val="black"/>
                </a:solidFill>
                <a:ea typeface="+mn-ea"/>
              </a:rPr>
              <a:t>is a  technique to compute a weighted sum of the values,  dependent on the query.</a:t>
            </a:r>
          </a:p>
        </p:txBody>
      </p:sp>
      <p:sp>
        <p:nvSpPr>
          <p:cNvPr id="5" name="object 5"/>
          <p:cNvSpPr txBox="1"/>
          <p:nvPr/>
        </p:nvSpPr>
        <p:spPr>
          <a:xfrm>
            <a:off x="457200" y="3792589"/>
            <a:ext cx="8229600" cy="947215"/>
          </a:xfrm>
          <a:prstGeom prst="rect">
            <a:avLst/>
          </a:prstGeom>
        </p:spPr>
        <p:txBody>
          <a:bodyPr vert="horz" wrap="square" lIns="0" tIns="64294" rIns="0" bIns="0" rtlCol="0">
            <a:spAutoFit/>
          </a:bodyPr>
          <a:lstStyle/>
          <a:p>
            <a:pPr marL="266700" indent="-257175" defTabSz="685800">
              <a:spcBef>
                <a:spcPts val="506"/>
              </a:spcBef>
              <a:buClr>
                <a:schemeClr val="bg2"/>
              </a:buClr>
              <a:buFont typeface="Times New Roman"/>
              <a:buChar char="•"/>
              <a:tabLst>
                <a:tab pos="266700" algn="l"/>
              </a:tabLst>
              <a:defRPr/>
            </a:pPr>
            <a:r>
              <a:rPr sz="1800" kern="1200" dirty="0">
                <a:solidFill>
                  <a:prstClr val="black"/>
                </a:solidFill>
                <a:ea typeface="+mn-ea"/>
              </a:rPr>
              <a:t>We sometimes say that the </a:t>
            </a:r>
            <a:r>
              <a:rPr sz="1800" kern="1200" dirty="0">
                <a:solidFill>
                  <a:schemeClr val="bg2"/>
                </a:solidFill>
                <a:ea typeface="+mn-ea"/>
              </a:rPr>
              <a:t>query </a:t>
            </a:r>
            <a:r>
              <a:rPr sz="1800" i="1" kern="1200" dirty="0">
                <a:solidFill>
                  <a:schemeClr val="bg2"/>
                </a:solidFill>
                <a:ea typeface="+mn-ea"/>
              </a:rPr>
              <a:t>attends to </a:t>
            </a:r>
            <a:r>
              <a:rPr sz="1800" kern="1200" dirty="0">
                <a:solidFill>
                  <a:schemeClr val="bg2"/>
                </a:solidFill>
                <a:ea typeface="+mn-ea"/>
              </a:rPr>
              <a:t>the values</a:t>
            </a:r>
            <a:r>
              <a:rPr sz="1800" kern="1200" dirty="0">
                <a:solidFill>
                  <a:prstClr val="black"/>
                </a:solidFill>
                <a:ea typeface="+mn-ea"/>
              </a:rPr>
              <a:t>.</a:t>
            </a:r>
          </a:p>
          <a:p>
            <a:pPr marL="266700" marR="3810" indent="-257175" defTabSz="685800">
              <a:spcBef>
                <a:spcPts val="431"/>
              </a:spcBef>
              <a:buClr>
                <a:schemeClr val="bg2"/>
              </a:buClr>
              <a:buFont typeface="Times New Roman"/>
              <a:buChar char="•"/>
              <a:tabLst>
                <a:tab pos="266700" algn="l"/>
              </a:tabLst>
              <a:defRPr/>
            </a:pPr>
            <a:r>
              <a:rPr sz="1800" kern="1200" dirty="0">
                <a:solidFill>
                  <a:prstClr val="black"/>
                </a:solidFill>
                <a:ea typeface="+mn-ea"/>
              </a:rPr>
              <a:t>For example, in seq2seq + attention model, each decoder  hidden state (</a:t>
            </a:r>
            <a:r>
              <a:rPr sz="1800" kern="1200" dirty="0">
                <a:solidFill>
                  <a:srgbClr val="FFC000"/>
                </a:solidFill>
                <a:ea typeface="+mn-ea"/>
              </a:rPr>
              <a:t>query</a:t>
            </a:r>
            <a:r>
              <a:rPr sz="1800" kern="1200" dirty="0">
                <a:solidFill>
                  <a:prstClr val="black"/>
                </a:solidFill>
                <a:ea typeface="+mn-ea"/>
              </a:rPr>
              <a:t>) </a:t>
            </a:r>
            <a:r>
              <a:rPr sz="1800" i="1" kern="1200" dirty="0">
                <a:solidFill>
                  <a:prstClr val="black"/>
                </a:solidFill>
                <a:ea typeface="+mn-ea"/>
              </a:rPr>
              <a:t>attends to </a:t>
            </a:r>
            <a:r>
              <a:rPr sz="1800" kern="1200" dirty="0">
                <a:solidFill>
                  <a:prstClr val="black"/>
                </a:solidFill>
                <a:ea typeface="+mn-ea"/>
              </a:rPr>
              <a:t>all encoder hidden states  (</a:t>
            </a:r>
            <a:r>
              <a:rPr sz="1800" kern="1200" dirty="0">
                <a:solidFill>
                  <a:srgbClr val="00B050"/>
                </a:solidFill>
                <a:ea typeface="+mn-ea"/>
              </a:rPr>
              <a:t>values</a:t>
            </a:r>
            <a:r>
              <a:rPr sz="1800" kern="1200" dirty="0">
                <a:solidFill>
                  <a:prstClr val="black"/>
                </a:solidFill>
                <a:ea typeface="+mn-ea"/>
              </a:rPr>
              <a:t>).</a:t>
            </a:r>
          </a:p>
        </p:txBody>
      </p:sp>
      <p:sp>
        <p:nvSpPr>
          <p:cNvPr id="7" name="TextBox 6">
            <a:extLst>
              <a:ext uri="{FF2B5EF4-FFF2-40B4-BE49-F238E27FC236}">
                <a16:creationId xmlns:a16="http://schemas.microsoft.com/office/drawing/2014/main" id="{C8C04DA8-F914-4563-B46B-FDD0534F32E0}"/>
              </a:ext>
            </a:extLst>
          </p:cNvPr>
          <p:cNvSpPr txBox="1"/>
          <p:nvPr/>
        </p:nvSpPr>
        <p:spPr>
          <a:xfrm>
            <a:off x="1143001" y="4935751"/>
            <a:ext cx="69762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Abigail See</a:t>
            </a:r>
          </a:p>
        </p:txBody>
      </p:sp>
      <p:sp>
        <p:nvSpPr>
          <p:cNvPr id="6" name="Slide Number Placeholder 3">
            <a:extLst>
              <a:ext uri="{FF2B5EF4-FFF2-40B4-BE49-F238E27FC236}">
                <a16:creationId xmlns:a16="http://schemas.microsoft.com/office/drawing/2014/main" id="{59AD3B38-E52D-8EC6-89F6-C5152865739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57</a:t>
            </a:fld>
            <a:endParaRPr lang="en-US" sz="1600">
              <a:solidFill>
                <a:schemeClr val="bg1"/>
              </a:solidFill>
            </a:endParaRPr>
          </a:p>
        </p:txBody>
      </p:sp>
      <p:sp>
        <p:nvSpPr>
          <p:cNvPr id="9" name="Title 8">
            <a:extLst>
              <a:ext uri="{FF2B5EF4-FFF2-40B4-BE49-F238E27FC236}">
                <a16:creationId xmlns:a16="http://schemas.microsoft.com/office/drawing/2014/main" id="{868C312B-3941-800D-AF53-2CAF32AADF41}"/>
              </a:ext>
            </a:extLst>
          </p:cNvPr>
          <p:cNvSpPr>
            <a:spLocks noGrp="1"/>
          </p:cNvSpPr>
          <p:nvPr>
            <p:ph type="title"/>
          </p:nvPr>
        </p:nvSpPr>
        <p:spPr/>
        <p:txBody>
          <a:bodyPr/>
          <a:lstStyle/>
          <a:p>
            <a:r>
              <a:rPr lang="en-US" dirty="0"/>
              <a:t>Attention is a general deep-learning technique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49330"/>
            <a:ext cx="8229599" cy="824625"/>
          </a:xfrm>
          <a:prstGeom prst="rect">
            <a:avLst/>
          </a:prstGeom>
        </p:spPr>
        <p:txBody>
          <a:bodyPr vert="horz" wrap="square" lIns="0" tIns="54650" rIns="0" bIns="0" rtlCol="0">
            <a:spAutoFit/>
          </a:bodyPr>
          <a:lstStyle/>
          <a:p>
            <a:pPr marL="200025" indent="-192881" defTabSz="685800">
              <a:spcBef>
                <a:spcPts val="431"/>
              </a:spcBef>
              <a:buClr>
                <a:schemeClr val="bg2"/>
              </a:buClr>
              <a:buFont typeface="Times New Roman"/>
              <a:buChar char="•"/>
              <a:tabLst>
                <a:tab pos="199668" algn="l"/>
                <a:tab pos="200025" algn="l"/>
              </a:tabLst>
              <a:defRPr/>
            </a:pPr>
            <a:r>
              <a:rPr sz="1500" b="1" kern="1200" spc="6" dirty="0">
                <a:solidFill>
                  <a:prstClr val="black"/>
                </a:solidFill>
                <a:latin typeface="Calibri"/>
                <a:ea typeface="+mn-ea"/>
                <a:cs typeface="Calibri"/>
              </a:rPr>
              <a:t>O(sequence</a:t>
            </a:r>
            <a:r>
              <a:rPr sz="1500" b="1" kern="1200" spc="20" dirty="0">
                <a:solidFill>
                  <a:prstClr val="black"/>
                </a:solidFill>
                <a:latin typeface="Calibri"/>
                <a:ea typeface="+mn-ea"/>
                <a:cs typeface="Calibri"/>
              </a:rPr>
              <a:t> </a:t>
            </a:r>
            <a:r>
              <a:rPr sz="1500" b="1" kern="1200" spc="6" dirty="0">
                <a:solidFill>
                  <a:prstClr val="black"/>
                </a:solidFill>
                <a:latin typeface="Calibri"/>
                <a:ea typeface="+mn-ea"/>
                <a:cs typeface="Calibri"/>
              </a:rPr>
              <a:t>length)</a:t>
            </a:r>
            <a:r>
              <a:rPr sz="1500" b="1" kern="1200" spc="14" dirty="0">
                <a:solidFill>
                  <a:prstClr val="black"/>
                </a:solidFill>
                <a:latin typeface="Calibri"/>
                <a:ea typeface="+mn-ea"/>
                <a:cs typeface="Calibri"/>
              </a:rPr>
              <a:t> </a:t>
            </a:r>
            <a:r>
              <a:rPr sz="1500" kern="1200" spc="6" dirty="0">
                <a:solidFill>
                  <a:prstClr val="black"/>
                </a:solidFill>
                <a:latin typeface="Calibri"/>
                <a:ea typeface="+mn-ea"/>
                <a:cs typeface="Calibri"/>
              </a:rPr>
              <a:t>steps</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for</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distant</a:t>
            </a:r>
            <a:r>
              <a:rPr sz="1500" kern="1200" spc="-3" dirty="0">
                <a:solidFill>
                  <a:prstClr val="black"/>
                </a:solidFill>
                <a:latin typeface="Calibri"/>
                <a:ea typeface="+mn-ea"/>
                <a:cs typeface="Calibri"/>
              </a:rPr>
              <a:t> </a:t>
            </a:r>
            <a:r>
              <a:rPr sz="1500" kern="1200" spc="8" dirty="0">
                <a:solidFill>
                  <a:prstClr val="black"/>
                </a:solidFill>
                <a:latin typeface="Calibri"/>
                <a:ea typeface="+mn-ea"/>
                <a:cs typeface="Calibri"/>
              </a:rPr>
              <a:t>word</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pairs</a:t>
            </a:r>
            <a:r>
              <a:rPr sz="1500" kern="1200" spc="-6" dirty="0">
                <a:solidFill>
                  <a:prstClr val="black"/>
                </a:solidFill>
                <a:latin typeface="Calibri"/>
                <a:ea typeface="+mn-ea"/>
                <a:cs typeface="Calibri"/>
              </a:rPr>
              <a:t> </a:t>
            </a:r>
            <a:r>
              <a:rPr sz="1500" kern="1200" spc="6" dirty="0">
                <a:solidFill>
                  <a:prstClr val="black"/>
                </a:solidFill>
                <a:latin typeface="Calibri"/>
                <a:ea typeface="+mn-ea"/>
                <a:cs typeface="Calibri"/>
              </a:rPr>
              <a:t>to</a:t>
            </a:r>
            <a:r>
              <a:rPr sz="1500" kern="1200" spc="11" dirty="0">
                <a:solidFill>
                  <a:prstClr val="black"/>
                </a:solidFill>
                <a:latin typeface="Calibri"/>
                <a:ea typeface="+mn-ea"/>
                <a:cs typeface="Calibri"/>
              </a:rPr>
              <a:t> </a:t>
            </a:r>
            <a:r>
              <a:rPr sz="1500" kern="1200" spc="6" dirty="0">
                <a:solidFill>
                  <a:prstClr val="black"/>
                </a:solidFill>
                <a:latin typeface="Calibri"/>
                <a:ea typeface="+mn-ea"/>
                <a:cs typeface="Calibri"/>
              </a:rPr>
              <a:t>interact </a:t>
            </a:r>
            <a:r>
              <a:rPr sz="1500" kern="1200" spc="8" dirty="0">
                <a:solidFill>
                  <a:prstClr val="black"/>
                </a:solidFill>
                <a:latin typeface="Calibri"/>
                <a:ea typeface="+mn-ea"/>
                <a:cs typeface="Calibri"/>
              </a:rPr>
              <a:t>means:</a:t>
            </a:r>
            <a:endParaRPr sz="1500" kern="1200" dirty="0">
              <a:solidFill>
                <a:prstClr val="black"/>
              </a:solidFill>
              <a:latin typeface="Calibri"/>
              <a:ea typeface="+mn-ea"/>
              <a:cs typeface="Calibri"/>
            </a:endParaRPr>
          </a:p>
          <a:p>
            <a:pPr marL="392906" lvl="1" indent="-128588" defTabSz="685800">
              <a:spcBef>
                <a:spcPts val="329"/>
              </a:spcBef>
              <a:buClr>
                <a:schemeClr val="bg2"/>
              </a:buClr>
              <a:buFont typeface="Times New Roman"/>
              <a:buChar char="•"/>
              <a:tabLst>
                <a:tab pos="392906" algn="l"/>
              </a:tabLst>
              <a:defRPr/>
            </a:pPr>
            <a:r>
              <a:rPr sz="1500" kern="1200" spc="-3" dirty="0">
                <a:solidFill>
                  <a:prstClr val="black"/>
                </a:solidFill>
                <a:latin typeface="Calibri"/>
                <a:ea typeface="+mn-ea"/>
                <a:cs typeface="Calibri"/>
              </a:rPr>
              <a:t>Hard</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to</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learn</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long-distance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dependencies</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(because</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gradient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problems!)</a:t>
            </a:r>
          </a:p>
          <a:p>
            <a:pPr marL="392906" marR="2858" lvl="1" indent="-128588" defTabSz="685800">
              <a:spcBef>
                <a:spcPts val="310"/>
              </a:spcBef>
              <a:buClr>
                <a:schemeClr val="bg2"/>
              </a:buClr>
              <a:buFont typeface="Times New Roman"/>
              <a:buChar char="•"/>
              <a:tabLst>
                <a:tab pos="392906" algn="l"/>
              </a:tabLst>
              <a:defRPr/>
            </a:pPr>
            <a:r>
              <a:rPr sz="1500" kern="1200" dirty="0">
                <a:solidFill>
                  <a:prstClr val="black"/>
                </a:solidFill>
                <a:latin typeface="Calibri"/>
                <a:ea typeface="+mn-ea"/>
                <a:cs typeface="Calibri"/>
              </a:rPr>
              <a:t>Linear</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order of </a:t>
            </a:r>
            <a:r>
              <a:rPr sz="1500" kern="1200" dirty="0">
                <a:solidFill>
                  <a:prstClr val="black"/>
                </a:solidFill>
                <a:latin typeface="Calibri"/>
                <a:ea typeface="+mn-ea"/>
                <a:cs typeface="Calibri"/>
              </a:rPr>
              <a:t>words</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is </a:t>
            </a:r>
            <a:r>
              <a:rPr sz="1500" kern="1200" spc="-3" dirty="0">
                <a:solidFill>
                  <a:prstClr val="black"/>
                </a:solidFill>
                <a:latin typeface="Calibri"/>
                <a:ea typeface="+mn-ea"/>
                <a:cs typeface="Calibri"/>
              </a:rPr>
              <a:t>“baked</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a:t>
            </a:r>
            <a:r>
              <a:rPr sz="1500" kern="1200" spc="-3" dirty="0">
                <a:solidFill>
                  <a:prstClr val="black"/>
                </a:solidFill>
                <a:latin typeface="Calibri"/>
                <a:ea typeface="+mn-ea"/>
                <a:cs typeface="Calibri"/>
              </a:rPr>
              <a:t> </a:t>
            </a:r>
            <a:r>
              <a:rPr lang="en-US" sz="1500" kern="1200" spc="-3" dirty="0">
                <a:solidFill>
                  <a:prstClr val="black"/>
                </a:solidFill>
                <a:latin typeface="Calibri"/>
                <a:ea typeface="+mn-ea"/>
                <a:cs typeface="Calibri"/>
              </a:rPr>
              <a:t>not necessarily</a:t>
            </a:r>
            <a:r>
              <a:rPr sz="1500" kern="1200" dirty="0">
                <a:solidFill>
                  <a:prstClr val="black"/>
                </a:solidFill>
                <a:latin typeface="Calibri"/>
                <a:ea typeface="+mn-ea"/>
                <a:cs typeface="Calibri"/>
              </a:rPr>
              <a:t> the </a:t>
            </a:r>
            <a:r>
              <a:rPr sz="1500" kern="1200" spc="-284" dirty="0">
                <a:solidFill>
                  <a:prstClr val="black"/>
                </a:solidFill>
                <a:latin typeface="Calibri"/>
                <a:ea typeface="+mn-ea"/>
                <a:cs typeface="Calibri"/>
              </a:rPr>
              <a:t> </a:t>
            </a:r>
            <a:r>
              <a:rPr sz="1500" kern="1200" spc="-3" dirty="0">
                <a:solidFill>
                  <a:prstClr val="black"/>
                </a:solidFill>
                <a:latin typeface="Calibri"/>
                <a:ea typeface="+mn-ea"/>
                <a:cs typeface="Calibri"/>
              </a:rPr>
              <a:t>right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way</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to think</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about </a:t>
            </a:r>
            <a:r>
              <a:rPr sz="1500" kern="1200" spc="-3" dirty="0">
                <a:solidFill>
                  <a:prstClr val="black"/>
                </a:solidFill>
                <a:latin typeface="Calibri"/>
                <a:ea typeface="+mn-ea"/>
                <a:cs typeface="Calibri"/>
              </a:rPr>
              <a:t>sentences…</a:t>
            </a:r>
            <a:endParaRPr sz="1500" kern="1200" dirty="0">
              <a:solidFill>
                <a:prstClr val="black"/>
              </a:solidFill>
              <a:latin typeface="Calibri"/>
              <a:ea typeface="+mn-ea"/>
              <a:cs typeface="Calibri"/>
            </a:endParaRPr>
          </a:p>
        </p:txBody>
      </p:sp>
      <p:grpSp>
        <p:nvGrpSpPr>
          <p:cNvPr id="4" name="object 4"/>
          <p:cNvGrpSpPr/>
          <p:nvPr/>
        </p:nvGrpSpPr>
        <p:grpSpPr>
          <a:xfrm>
            <a:off x="2746057" y="2699481"/>
            <a:ext cx="1302306" cy="650081"/>
            <a:chOff x="2849879" y="3656076"/>
            <a:chExt cx="2315210" cy="1155700"/>
          </a:xfrm>
        </p:grpSpPr>
        <p:sp>
          <p:nvSpPr>
            <p:cNvPr id="5" name="object 5"/>
            <p:cNvSpPr/>
            <p:nvPr/>
          </p:nvSpPr>
          <p:spPr>
            <a:xfrm>
              <a:off x="2849880" y="3657599"/>
              <a:ext cx="285115" cy="1153795"/>
            </a:xfrm>
            <a:custGeom>
              <a:avLst/>
              <a:gdLst/>
              <a:ahLst/>
              <a:cxnLst/>
              <a:rect l="l" t="t" r="r" b="b"/>
              <a:pathLst>
                <a:path w="285114" h="1153795">
                  <a:moveTo>
                    <a:pt x="284988" y="672096"/>
                  </a:moveTo>
                  <a:lnTo>
                    <a:pt x="0" y="672096"/>
                  </a:lnTo>
                  <a:lnTo>
                    <a:pt x="0" y="1153668"/>
                  </a:lnTo>
                  <a:lnTo>
                    <a:pt x="284988" y="1153668"/>
                  </a:lnTo>
                  <a:lnTo>
                    <a:pt x="284988" y="672096"/>
                  </a:lnTo>
                  <a:close/>
                </a:path>
                <a:path w="285114" h="1153795">
                  <a:moveTo>
                    <a:pt x="284988" y="0"/>
                  </a:moveTo>
                  <a:lnTo>
                    <a:pt x="0" y="0"/>
                  </a:lnTo>
                  <a:lnTo>
                    <a:pt x="0" y="481584"/>
                  </a:lnTo>
                  <a:lnTo>
                    <a:pt x="284988" y="481584"/>
                  </a:lnTo>
                  <a:lnTo>
                    <a:pt x="284988"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6" name="object 6"/>
            <p:cNvPicPr/>
            <p:nvPr/>
          </p:nvPicPr>
          <p:blipFill>
            <a:blip r:embed="rId2" cstate="print"/>
            <a:stretch>
              <a:fillRect/>
            </a:stretch>
          </p:blipFill>
          <p:spPr>
            <a:xfrm>
              <a:off x="2953511" y="4139184"/>
              <a:ext cx="76200" cy="189230"/>
            </a:xfrm>
            <a:prstGeom prst="rect">
              <a:avLst/>
            </a:prstGeom>
          </p:spPr>
        </p:pic>
        <p:sp>
          <p:nvSpPr>
            <p:cNvPr id="7" name="object 7"/>
            <p:cNvSpPr/>
            <p:nvPr/>
          </p:nvSpPr>
          <p:spPr>
            <a:xfrm>
              <a:off x="3569208" y="3656075"/>
              <a:ext cx="287020" cy="1153795"/>
            </a:xfrm>
            <a:custGeom>
              <a:avLst/>
              <a:gdLst/>
              <a:ahLst/>
              <a:cxnLst/>
              <a:rect l="l" t="t" r="r" b="b"/>
              <a:pathLst>
                <a:path w="287020" h="1153795">
                  <a:moveTo>
                    <a:pt x="286512" y="672084"/>
                  </a:moveTo>
                  <a:lnTo>
                    <a:pt x="0" y="672084"/>
                  </a:lnTo>
                  <a:lnTo>
                    <a:pt x="0" y="1153668"/>
                  </a:lnTo>
                  <a:lnTo>
                    <a:pt x="286512" y="1153668"/>
                  </a:lnTo>
                  <a:lnTo>
                    <a:pt x="286512" y="672084"/>
                  </a:lnTo>
                  <a:close/>
                </a:path>
                <a:path w="287020" h="1153795">
                  <a:moveTo>
                    <a:pt x="286512" y="0"/>
                  </a:moveTo>
                  <a:lnTo>
                    <a:pt x="0" y="0"/>
                  </a:lnTo>
                  <a:lnTo>
                    <a:pt x="0" y="481584"/>
                  </a:lnTo>
                  <a:lnTo>
                    <a:pt x="286512" y="481584"/>
                  </a:lnTo>
                  <a:lnTo>
                    <a:pt x="286512"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8" name="object 8"/>
            <p:cNvPicPr/>
            <p:nvPr/>
          </p:nvPicPr>
          <p:blipFill>
            <a:blip r:embed="rId2" cstate="print"/>
            <a:stretch>
              <a:fillRect/>
            </a:stretch>
          </p:blipFill>
          <p:spPr>
            <a:xfrm>
              <a:off x="3674363" y="4137660"/>
              <a:ext cx="76200" cy="189229"/>
            </a:xfrm>
            <a:prstGeom prst="rect">
              <a:avLst/>
            </a:prstGeom>
          </p:spPr>
        </p:pic>
        <p:sp>
          <p:nvSpPr>
            <p:cNvPr id="9" name="object 9"/>
            <p:cNvSpPr/>
            <p:nvPr/>
          </p:nvSpPr>
          <p:spPr>
            <a:xfrm>
              <a:off x="3133344" y="3859021"/>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4282440" y="3656075"/>
              <a:ext cx="285115" cy="1153795"/>
            </a:xfrm>
            <a:custGeom>
              <a:avLst/>
              <a:gdLst/>
              <a:ahLst/>
              <a:cxnLst/>
              <a:rect l="l" t="t" r="r" b="b"/>
              <a:pathLst>
                <a:path w="285114" h="1153795">
                  <a:moveTo>
                    <a:pt x="284988" y="672084"/>
                  </a:moveTo>
                  <a:lnTo>
                    <a:pt x="0" y="672084"/>
                  </a:lnTo>
                  <a:lnTo>
                    <a:pt x="0" y="1153668"/>
                  </a:lnTo>
                  <a:lnTo>
                    <a:pt x="284988" y="1153668"/>
                  </a:lnTo>
                  <a:lnTo>
                    <a:pt x="284988" y="672084"/>
                  </a:lnTo>
                  <a:close/>
                </a:path>
                <a:path w="285114" h="1153795">
                  <a:moveTo>
                    <a:pt x="284988" y="0"/>
                  </a:moveTo>
                  <a:lnTo>
                    <a:pt x="0" y="0"/>
                  </a:lnTo>
                  <a:lnTo>
                    <a:pt x="0" y="481584"/>
                  </a:lnTo>
                  <a:lnTo>
                    <a:pt x="284988" y="481584"/>
                  </a:lnTo>
                  <a:lnTo>
                    <a:pt x="284988"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1" name="object 11"/>
            <p:cNvPicPr/>
            <p:nvPr/>
          </p:nvPicPr>
          <p:blipFill>
            <a:blip r:embed="rId2" cstate="print"/>
            <a:stretch>
              <a:fillRect/>
            </a:stretch>
          </p:blipFill>
          <p:spPr>
            <a:xfrm>
              <a:off x="4386071" y="4137660"/>
              <a:ext cx="76200" cy="189229"/>
            </a:xfrm>
            <a:prstGeom prst="rect">
              <a:avLst/>
            </a:prstGeom>
          </p:spPr>
        </p:pic>
        <p:sp>
          <p:nvSpPr>
            <p:cNvPr id="12" name="object 12"/>
            <p:cNvSpPr/>
            <p:nvPr/>
          </p:nvSpPr>
          <p:spPr>
            <a:xfrm>
              <a:off x="3845052" y="3855973"/>
              <a:ext cx="436880" cy="746760"/>
            </a:xfrm>
            <a:custGeom>
              <a:avLst/>
              <a:gdLst/>
              <a:ahLst/>
              <a:cxnLst/>
              <a:rect l="l" t="t" r="r" b="b"/>
              <a:pathLst>
                <a:path w="436879" h="746760">
                  <a:moveTo>
                    <a:pt x="434975" y="708406"/>
                  </a:moveTo>
                  <a:lnTo>
                    <a:pt x="422668" y="702310"/>
                  </a:lnTo>
                  <a:lnTo>
                    <a:pt x="358648" y="670560"/>
                  </a:lnTo>
                  <a:lnTo>
                    <a:pt x="358749" y="702360"/>
                  </a:lnTo>
                  <a:lnTo>
                    <a:pt x="0" y="703453"/>
                  </a:lnTo>
                  <a:lnTo>
                    <a:pt x="0" y="716153"/>
                  </a:lnTo>
                  <a:lnTo>
                    <a:pt x="358787" y="715060"/>
                  </a:lnTo>
                  <a:lnTo>
                    <a:pt x="358902" y="746760"/>
                  </a:lnTo>
                  <a:lnTo>
                    <a:pt x="434975" y="708406"/>
                  </a:lnTo>
                  <a:close/>
                </a:path>
                <a:path w="436879" h="746760">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3" name="object 13"/>
            <p:cNvPicPr/>
            <p:nvPr/>
          </p:nvPicPr>
          <p:blipFill>
            <a:blip r:embed="rId3" cstate="print"/>
            <a:stretch>
              <a:fillRect/>
            </a:stretch>
          </p:blipFill>
          <p:spPr>
            <a:xfrm>
              <a:off x="5047487" y="3838956"/>
              <a:ext cx="117348" cy="117348"/>
            </a:xfrm>
            <a:prstGeom prst="rect">
              <a:avLst/>
            </a:prstGeom>
          </p:spPr>
        </p:pic>
        <p:sp>
          <p:nvSpPr>
            <p:cNvPr id="14" name="object 14"/>
            <p:cNvSpPr/>
            <p:nvPr/>
          </p:nvSpPr>
          <p:spPr>
            <a:xfrm>
              <a:off x="4584191" y="3846830"/>
              <a:ext cx="434975" cy="76200"/>
            </a:xfrm>
            <a:custGeom>
              <a:avLst/>
              <a:gdLst/>
              <a:ahLst/>
              <a:cxnLst/>
              <a:rect l="l" t="t" r="r" b="b"/>
              <a:pathLst>
                <a:path w="434975" h="76200">
                  <a:moveTo>
                    <a:pt x="422680" y="31750"/>
                  </a:moveTo>
                  <a:lnTo>
                    <a:pt x="371475" y="31750"/>
                  </a:lnTo>
                  <a:lnTo>
                    <a:pt x="371475" y="44450"/>
                  </a:lnTo>
                  <a:lnTo>
                    <a:pt x="358796" y="44489"/>
                  </a:lnTo>
                  <a:lnTo>
                    <a:pt x="358902"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5" name="object 15"/>
            <p:cNvPicPr/>
            <p:nvPr/>
          </p:nvPicPr>
          <p:blipFill>
            <a:blip r:embed="rId3" cstate="print"/>
            <a:stretch>
              <a:fillRect/>
            </a:stretch>
          </p:blipFill>
          <p:spPr>
            <a:xfrm>
              <a:off x="5047487" y="4500372"/>
              <a:ext cx="117348" cy="117347"/>
            </a:xfrm>
            <a:prstGeom prst="rect">
              <a:avLst/>
            </a:prstGeom>
          </p:spPr>
        </p:pic>
        <p:sp>
          <p:nvSpPr>
            <p:cNvPr id="16" name="object 16"/>
            <p:cNvSpPr/>
            <p:nvPr/>
          </p:nvSpPr>
          <p:spPr>
            <a:xfrm>
              <a:off x="4582667" y="4517390"/>
              <a:ext cx="434975" cy="76200"/>
            </a:xfrm>
            <a:custGeom>
              <a:avLst/>
              <a:gdLst/>
              <a:ahLst/>
              <a:cxnLst/>
              <a:rect l="l" t="t" r="r" b="b"/>
              <a:pathLst>
                <a:path w="434975" h="76200">
                  <a:moveTo>
                    <a:pt x="422680" y="31750"/>
                  </a:moveTo>
                  <a:lnTo>
                    <a:pt x="371475" y="31750"/>
                  </a:lnTo>
                  <a:lnTo>
                    <a:pt x="371475" y="44450"/>
                  </a:lnTo>
                  <a:lnTo>
                    <a:pt x="358796" y="44489"/>
                  </a:lnTo>
                  <a:lnTo>
                    <a:pt x="358902"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7" name="object 17"/>
          <p:cNvSpPr txBox="1"/>
          <p:nvPr/>
        </p:nvSpPr>
        <p:spPr>
          <a:xfrm>
            <a:off x="2663476" y="3396324"/>
            <a:ext cx="1356241" cy="226208"/>
          </a:xfrm>
          <a:prstGeom prst="rect">
            <a:avLst/>
          </a:prstGeom>
        </p:spPr>
        <p:txBody>
          <a:bodyPr vert="horz" wrap="square" lIns="0" tIns="9644" rIns="0" bIns="0" rtlCol="0">
            <a:spAutoFit/>
          </a:bodyPr>
          <a:lstStyle/>
          <a:p>
            <a:pPr marL="7144" defTabSz="685800">
              <a:spcBef>
                <a:spcPts val="76"/>
              </a:spcBef>
              <a:buClrTx/>
              <a:tabLst>
                <a:tab pos="416838" algn="l"/>
                <a:tab pos="826532" algn="l"/>
                <a:tab pos="1224082" algn="l"/>
              </a:tabLst>
              <a:defRPr/>
            </a:pPr>
            <a:r>
              <a:rPr sz="1406" i="1" kern="1200" spc="6" dirty="0">
                <a:solidFill>
                  <a:prstClr val="black"/>
                </a:solidFill>
                <a:latin typeface="Calibri"/>
                <a:ea typeface="+mn-ea"/>
                <a:cs typeface="Calibri"/>
              </a:rPr>
              <a:t>Th</a:t>
            </a:r>
            <a:r>
              <a:rPr sz="1406" i="1" kern="1200" spc="8" dirty="0">
                <a:solidFill>
                  <a:prstClr val="black"/>
                </a:solidFill>
                <a:latin typeface="Calibri"/>
                <a:ea typeface="+mn-ea"/>
                <a:cs typeface="Calibri"/>
              </a:rPr>
              <a:t>e</a:t>
            </a:r>
            <a:r>
              <a:rPr sz="1406" i="1" kern="1200" dirty="0">
                <a:solidFill>
                  <a:prstClr val="black"/>
                </a:solidFill>
                <a:latin typeface="Calibri"/>
                <a:ea typeface="+mn-ea"/>
                <a:cs typeface="Calibri"/>
              </a:rPr>
              <a:t>	</a:t>
            </a:r>
            <a:r>
              <a:rPr sz="1406" b="1" i="1" kern="1200" spc="8" dirty="0">
                <a:solidFill>
                  <a:srgbClr val="007B92"/>
                </a:solidFill>
                <a:latin typeface="Calibri"/>
                <a:ea typeface="+mn-ea"/>
                <a:cs typeface="Calibri"/>
              </a:rPr>
              <a:t>chef</a:t>
            </a:r>
            <a:r>
              <a:rPr sz="1406" b="1" i="1" kern="1200" dirty="0">
                <a:solidFill>
                  <a:srgbClr val="007B92"/>
                </a:solidFill>
                <a:latin typeface="Calibri"/>
                <a:ea typeface="+mn-ea"/>
                <a:cs typeface="Calibri"/>
              </a:rPr>
              <a:t>	</a:t>
            </a:r>
            <a:r>
              <a:rPr sz="2110" i="1" kern="1200" spc="13" baseline="1111" dirty="0">
                <a:solidFill>
                  <a:prstClr val="black"/>
                </a:solidFill>
                <a:latin typeface="Calibri"/>
                <a:ea typeface="+mn-ea"/>
                <a:cs typeface="Calibri"/>
              </a:rPr>
              <a:t>who</a:t>
            </a:r>
            <a:r>
              <a:rPr sz="2110" i="1" kern="1200" baseline="1111" dirty="0">
                <a:solidFill>
                  <a:prstClr val="black"/>
                </a:solidFill>
                <a:latin typeface="Calibri"/>
                <a:ea typeface="+mn-ea"/>
                <a:cs typeface="Calibri"/>
              </a:rPr>
              <a:t>	</a:t>
            </a:r>
            <a:r>
              <a:rPr sz="2110" i="1" kern="1200" spc="17" baseline="1111" dirty="0">
                <a:solidFill>
                  <a:prstClr val="black"/>
                </a:solidFill>
                <a:latin typeface="Calibri"/>
                <a:ea typeface="+mn-ea"/>
                <a:cs typeface="Calibri"/>
              </a:rPr>
              <a:t>…</a:t>
            </a:r>
            <a:endParaRPr sz="2110" kern="1200" baseline="1111">
              <a:solidFill>
                <a:prstClr val="black"/>
              </a:solidFill>
              <a:latin typeface="Calibri"/>
              <a:ea typeface="+mn-ea"/>
              <a:cs typeface="Calibri"/>
            </a:endParaRPr>
          </a:p>
        </p:txBody>
      </p:sp>
      <p:sp>
        <p:nvSpPr>
          <p:cNvPr id="18" name="object 18"/>
          <p:cNvSpPr txBox="1"/>
          <p:nvPr/>
        </p:nvSpPr>
        <p:spPr>
          <a:xfrm>
            <a:off x="6185916" y="3441430"/>
            <a:ext cx="315754" cy="225719"/>
          </a:xfrm>
          <a:prstGeom prst="rect">
            <a:avLst/>
          </a:prstGeom>
        </p:spPr>
        <p:txBody>
          <a:bodyPr vert="horz" wrap="square" lIns="0" tIns="9287" rIns="0" bIns="0" rtlCol="0">
            <a:spAutoFit/>
          </a:bodyPr>
          <a:lstStyle/>
          <a:p>
            <a:pPr marL="7144" defTabSz="685800">
              <a:spcBef>
                <a:spcPts val="74"/>
              </a:spcBef>
              <a:buClrTx/>
              <a:defRPr/>
            </a:pPr>
            <a:r>
              <a:rPr sz="1406" b="1" i="1" kern="1200" spc="6" dirty="0">
                <a:solidFill>
                  <a:srgbClr val="007B92"/>
                </a:solidFill>
                <a:latin typeface="Calibri"/>
                <a:ea typeface="+mn-ea"/>
                <a:cs typeface="Calibri"/>
              </a:rPr>
              <a:t>was</a:t>
            </a:r>
            <a:endParaRPr sz="1406" kern="1200">
              <a:solidFill>
                <a:prstClr val="black"/>
              </a:solidFill>
              <a:latin typeface="Calibri"/>
              <a:ea typeface="+mn-ea"/>
              <a:cs typeface="Calibri"/>
            </a:endParaRPr>
          </a:p>
        </p:txBody>
      </p:sp>
      <p:grpSp>
        <p:nvGrpSpPr>
          <p:cNvPr id="19" name="object 19"/>
          <p:cNvGrpSpPr/>
          <p:nvPr/>
        </p:nvGrpSpPr>
        <p:grpSpPr>
          <a:xfrm>
            <a:off x="5542408" y="2699481"/>
            <a:ext cx="827246" cy="655796"/>
            <a:chOff x="7821168" y="3656076"/>
            <a:chExt cx="1470660" cy="1165860"/>
          </a:xfrm>
        </p:grpSpPr>
        <p:sp>
          <p:nvSpPr>
            <p:cNvPr id="20" name="object 20"/>
            <p:cNvSpPr/>
            <p:nvPr/>
          </p:nvSpPr>
          <p:spPr>
            <a:xfrm>
              <a:off x="9006840" y="3668267"/>
              <a:ext cx="285115" cy="1153795"/>
            </a:xfrm>
            <a:custGeom>
              <a:avLst/>
              <a:gdLst/>
              <a:ahLst/>
              <a:cxnLst/>
              <a:rect l="l" t="t" r="r" b="b"/>
              <a:pathLst>
                <a:path w="285115" h="1153795">
                  <a:moveTo>
                    <a:pt x="284988" y="672084"/>
                  </a:moveTo>
                  <a:lnTo>
                    <a:pt x="0" y="672084"/>
                  </a:lnTo>
                  <a:lnTo>
                    <a:pt x="0" y="1153668"/>
                  </a:lnTo>
                  <a:lnTo>
                    <a:pt x="284988" y="1153668"/>
                  </a:lnTo>
                  <a:lnTo>
                    <a:pt x="284988" y="672084"/>
                  </a:lnTo>
                  <a:close/>
                </a:path>
                <a:path w="285115" h="1153795">
                  <a:moveTo>
                    <a:pt x="284988" y="0"/>
                  </a:moveTo>
                  <a:lnTo>
                    <a:pt x="0" y="0"/>
                  </a:lnTo>
                  <a:lnTo>
                    <a:pt x="0" y="483108"/>
                  </a:lnTo>
                  <a:lnTo>
                    <a:pt x="284988" y="483108"/>
                  </a:lnTo>
                  <a:lnTo>
                    <a:pt x="284988"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21" name="object 21"/>
            <p:cNvPicPr/>
            <p:nvPr/>
          </p:nvPicPr>
          <p:blipFill>
            <a:blip r:embed="rId4" cstate="print"/>
            <a:stretch>
              <a:fillRect/>
            </a:stretch>
          </p:blipFill>
          <p:spPr>
            <a:xfrm>
              <a:off x="9110472" y="4151376"/>
              <a:ext cx="76200" cy="189230"/>
            </a:xfrm>
            <a:prstGeom prst="rect">
              <a:avLst/>
            </a:prstGeom>
          </p:spPr>
        </p:pic>
        <p:sp>
          <p:nvSpPr>
            <p:cNvPr id="22" name="object 22"/>
            <p:cNvSpPr/>
            <p:nvPr/>
          </p:nvSpPr>
          <p:spPr>
            <a:xfrm>
              <a:off x="8560308" y="3852925"/>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8266176" y="3656075"/>
              <a:ext cx="287020" cy="1153795"/>
            </a:xfrm>
            <a:custGeom>
              <a:avLst/>
              <a:gdLst/>
              <a:ahLst/>
              <a:cxnLst/>
              <a:rect l="l" t="t" r="r" b="b"/>
              <a:pathLst>
                <a:path w="287020" h="1153795">
                  <a:moveTo>
                    <a:pt x="286499" y="672084"/>
                  </a:moveTo>
                  <a:lnTo>
                    <a:pt x="0" y="672084"/>
                  </a:lnTo>
                  <a:lnTo>
                    <a:pt x="0" y="1153668"/>
                  </a:lnTo>
                  <a:lnTo>
                    <a:pt x="286499" y="1153668"/>
                  </a:lnTo>
                  <a:lnTo>
                    <a:pt x="286499" y="672084"/>
                  </a:lnTo>
                  <a:close/>
                </a:path>
                <a:path w="287020" h="1153795">
                  <a:moveTo>
                    <a:pt x="286499" y="0"/>
                  </a:moveTo>
                  <a:lnTo>
                    <a:pt x="0" y="0"/>
                  </a:lnTo>
                  <a:lnTo>
                    <a:pt x="0" y="481584"/>
                  </a:lnTo>
                  <a:lnTo>
                    <a:pt x="286499" y="481584"/>
                  </a:lnTo>
                  <a:lnTo>
                    <a:pt x="286499"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24" name="object 24"/>
            <p:cNvPicPr/>
            <p:nvPr/>
          </p:nvPicPr>
          <p:blipFill>
            <a:blip r:embed="rId2" cstate="print"/>
            <a:stretch>
              <a:fillRect/>
            </a:stretch>
          </p:blipFill>
          <p:spPr>
            <a:xfrm>
              <a:off x="8371332" y="4137660"/>
              <a:ext cx="76200" cy="189229"/>
            </a:xfrm>
            <a:prstGeom prst="rect">
              <a:avLst/>
            </a:prstGeom>
          </p:spPr>
        </p:pic>
        <p:sp>
          <p:nvSpPr>
            <p:cNvPr id="25" name="object 25"/>
            <p:cNvSpPr/>
            <p:nvPr/>
          </p:nvSpPr>
          <p:spPr>
            <a:xfrm>
              <a:off x="7821168" y="3854449"/>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26" name="object 26"/>
          <p:cNvGrpSpPr/>
          <p:nvPr/>
        </p:nvGrpSpPr>
        <p:grpSpPr>
          <a:xfrm>
            <a:off x="4269392" y="2695194"/>
            <a:ext cx="1047631" cy="650081"/>
            <a:chOff x="5558028" y="3648455"/>
            <a:chExt cx="1862455" cy="1155700"/>
          </a:xfrm>
        </p:grpSpPr>
        <p:sp>
          <p:nvSpPr>
            <p:cNvPr id="27" name="object 27"/>
            <p:cNvSpPr/>
            <p:nvPr/>
          </p:nvSpPr>
          <p:spPr>
            <a:xfrm>
              <a:off x="5558028" y="3649979"/>
              <a:ext cx="285115" cy="1153795"/>
            </a:xfrm>
            <a:custGeom>
              <a:avLst/>
              <a:gdLst/>
              <a:ahLst/>
              <a:cxnLst/>
              <a:rect l="l" t="t" r="r" b="b"/>
              <a:pathLst>
                <a:path w="285114" h="1153795">
                  <a:moveTo>
                    <a:pt x="284988" y="670572"/>
                  </a:moveTo>
                  <a:lnTo>
                    <a:pt x="0" y="670572"/>
                  </a:lnTo>
                  <a:lnTo>
                    <a:pt x="0" y="1153668"/>
                  </a:lnTo>
                  <a:lnTo>
                    <a:pt x="284988" y="1153668"/>
                  </a:lnTo>
                  <a:lnTo>
                    <a:pt x="284988" y="670572"/>
                  </a:lnTo>
                  <a:close/>
                </a:path>
                <a:path w="285114" h="1153795">
                  <a:moveTo>
                    <a:pt x="284988" y="0"/>
                  </a:moveTo>
                  <a:lnTo>
                    <a:pt x="0" y="0"/>
                  </a:lnTo>
                  <a:lnTo>
                    <a:pt x="0" y="481584"/>
                  </a:lnTo>
                  <a:lnTo>
                    <a:pt x="284988" y="481584"/>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28" name="object 28"/>
            <p:cNvPicPr/>
            <p:nvPr/>
          </p:nvPicPr>
          <p:blipFill>
            <a:blip r:embed="rId2" cstate="print"/>
            <a:stretch>
              <a:fillRect/>
            </a:stretch>
          </p:blipFill>
          <p:spPr>
            <a:xfrm>
              <a:off x="5663184" y="4130039"/>
              <a:ext cx="76200" cy="189230"/>
            </a:xfrm>
            <a:prstGeom prst="rect">
              <a:avLst/>
            </a:prstGeom>
          </p:spPr>
        </p:pic>
        <p:sp>
          <p:nvSpPr>
            <p:cNvPr id="29" name="object 29"/>
            <p:cNvSpPr/>
            <p:nvPr/>
          </p:nvSpPr>
          <p:spPr>
            <a:xfrm>
              <a:off x="6278880" y="3648455"/>
              <a:ext cx="285115" cy="1153795"/>
            </a:xfrm>
            <a:custGeom>
              <a:avLst/>
              <a:gdLst/>
              <a:ahLst/>
              <a:cxnLst/>
              <a:rect l="l" t="t" r="r" b="b"/>
              <a:pathLst>
                <a:path w="285115" h="1153795">
                  <a:moveTo>
                    <a:pt x="284988" y="670560"/>
                  </a:moveTo>
                  <a:lnTo>
                    <a:pt x="0" y="670560"/>
                  </a:lnTo>
                  <a:lnTo>
                    <a:pt x="0" y="1153668"/>
                  </a:lnTo>
                  <a:lnTo>
                    <a:pt x="284988" y="1153668"/>
                  </a:lnTo>
                  <a:lnTo>
                    <a:pt x="284988" y="670560"/>
                  </a:lnTo>
                  <a:close/>
                </a:path>
                <a:path w="285115" h="1153795">
                  <a:moveTo>
                    <a:pt x="284988" y="0"/>
                  </a:moveTo>
                  <a:lnTo>
                    <a:pt x="0" y="0"/>
                  </a:lnTo>
                  <a:lnTo>
                    <a:pt x="0" y="481584"/>
                  </a:lnTo>
                  <a:lnTo>
                    <a:pt x="284988" y="481584"/>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30" name="object 30"/>
            <p:cNvPicPr/>
            <p:nvPr/>
          </p:nvPicPr>
          <p:blipFill>
            <a:blip r:embed="rId2" cstate="print"/>
            <a:stretch>
              <a:fillRect/>
            </a:stretch>
          </p:blipFill>
          <p:spPr>
            <a:xfrm>
              <a:off x="6382512" y="4130039"/>
              <a:ext cx="76200" cy="189230"/>
            </a:xfrm>
            <a:prstGeom prst="rect">
              <a:avLst/>
            </a:prstGeom>
          </p:spPr>
        </p:pic>
        <p:sp>
          <p:nvSpPr>
            <p:cNvPr id="31" name="object 31"/>
            <p:cNvSpPr/>
            <p:nvPr/>
          </p:nvSpPr>
          <p:spPr>
            <a:xfrm>
              <a:off x="5852160" y="3854449"/>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2" name="object 32"/>
            <p:cNvSpPr/>
            <p:nvPr/>
          </p:nvSpPr>
          <p:spPr>
            <a:xfrm>
              <a:off x="6998208" y="3648455"/>
              <a:ext cx="285115" cy="1153795"/>
            </a:xfrm>
            <a:custGeom>
              <a:avLst/>
              <a:gdLst/>
              <a:ahLst/>
              <a:cxnLst/>
              <a:rect l="l" t="t" r="r" b="b"/>
              <a:pathLst>
                <a:path w="285115" h="1153795">
                  <a:moveTo>
                    <a:pt x="284988" y="670560"/>
                  </a:moveTo>
                  <a:lnTo>
                    <a:pt x="0" y="670560"/>
                  </a:lnTo>
                  <a:lnTo>
                    <a:pt x="0" y="1153668"/>
                  </a:lnTo>
                  <a:lnTo>
                    <a:pt x="284988" y="1153668"/>
                  </a:lnTo>
                  <a:lnTo>
                    <a:pt x="284988" y="670560"/>
                  </a:lnTo>
                  <a:close/>
                </a:path>
                <a:path w="285115" h="1153795">
                  <a:moveTo>
                    <a:pt x="284988" y="0"/>
                  </a:moveTo>
                  <a:lnTo>
                    <a:pt x="0" y="0"/>
                  </a:lnTo>
                  <a:lnTo>
                    <a:pt x="0" y="481584"/>
                  </a:lnTo>
                  <a:lnTo>
                    <a:pt x="284988" y="481584"/>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33" name="object 33"/>
            <p:cNvPicPr/>
            <p:nvPr/>
          </p:nvPicPr>
          <p:blipFill>
            <a:blip r:embed="rId2" cstate="print"/>
            <a:stretch>
              <a:fillRect/>
            </a:stretch>
          </p:blipFill>
          <p:spPr>
            <a:xfrm>
              <a:off x="7103364" y="4130039"/>
              <a:ext cx="76200" cy="189230"/>
            </a:xfrm>
            <a:prstGeom prst="rect">
              <a:avLst/>
            </a:prstGeom>
          </p:spPr>
        </p:pic>
        <p:pic>
          <p:nvPicPr>
            <p:cNvPr id="34" name="object 34"/>
            <p:cNvPicPr/>
            <p:nvPr/>
          </p:nvPicPr>
          <p:blipFill>
            <a:blip r:embed="rId5" cstate="print"/>
            <a:stretch>
              <a:fillRect/>
            </a:stretch>
          </p:blipFill>
          <p:spPr>
            <a:xfrm>
              <a:off x="7304532" y="3838955"/>
              <a:ext cx="115824" cy="117348"/>
            </a:xfrm>
            <a:prstGeom prst="rect">
              <a:avLst/>
            </a:prstGeom>
          </p:spPr>
        </p:pic>
        <p:pic>
          <p:nvPicPr>
            <p:cNvPr id="35" name="object 35"/>
            <p:cNvPicPr/>
            <p:nvPr/>
          </p:nvPicPr>
          <p:blipFill>
            <a:blip r:embed="rId5" cstate="print"/>
            <a:stretch>
              <a:fillRect/>
            </a:stretch>
          </p:blipFill>
          <p:spPr>
            <a:xfrm>
              <a:off x="7304532" y="4500372"/>
              <a:ext cx="115824" cy="117347"/>
            </a:xfrm>
            <a:prstGeom prst="rect">
              <a:avLst/>
            </a:prstGeom>
          </p:spPr>
        </p:pic>
        <p:sp>
          <p:nvSpPr>
            <p:cNvPr id="36" name="object 36"/>
            <p:cNvSpPr/>
            <p:nvPr/>
          </p:nvSpPr>
          <p:spPr>
            <a:xfrm>
              <a:off x="6553200" y="3845305"/>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pic>
        <p:nvPicPr>
          <p:cNvPr id="37" name="object 37"/>
          <p:cNvPicPr/>
          <p:nvPr/>
        </p:nvPicPr>
        <p:blipFill>
          <a:blip r:embed="rId6" cstate="print"/>
          <a:stretch>
            <a:fillRect/>
          </a:stretch>
        </p:blipFill>
        <p:spPr>
          <a:xfrm>
            <a:off x="4076510" y="2802350"/>
            <a:ext cx="66008" cy="66008"/>
          </a:xfrm>
          <a:prstGeom prst="rect">
            <a:avLst/>
          </a:prstGeom>
        </p:spPr>
      </p:pic>
      <p:pic>
        <p:nvPicPr>
          <p:cNvPr id="38" name="object 38"/>
          <p:cNvPicPr/>
          <p:nvPr/>
        </p:nvPicPr>
        <p:blipFill>
          <a:blip r:embed="rId6" cstate="print"/>
          <a:stretch>
            <a:fillRect/>
          </a:stretch>
        </p:blipFill>
        <p:spPr>
          <a:xfrm>
            <a:off x="4170807" y="2802350"/>
            <a:ext cx="66008" cy="66008"/>
          </a:xfrm>
          <a:prstGeom prst="rect">
            <a:avLst/>
          </a:prstGeom>
        </p:spPr>
      </p:pic>
      <p:pic>
        <p:nvPicPr>
          <p:cNvPr id="39" name="object 39"/>
          <p:cNvPicPr/>
          <p:nvPr/>
        </p:nvPicPr>
        <p:blipFill>
          <a:blip r:embed="rId6" cstate="print"/>
          <a:stretch>
            <a:fillRect/>
          </a:stretch>
        </p:blipFill>
        <p:spPr>
          <a:xfrm>
            <a:off x="4076510" y="3174397"/>
            <a:ext cx="66008" cy="66008"/>
          </a:xfrm>
          <a:prstGeom prst="rect">
            <a:avLst/>
          </a:prstGeom>
        </p:spPr>
      </p:pic>
      <p:pic>
        <p:nvPicPr>
          <p:cNvPr id="40" name="object 40"/>
          <p:cNvPicPr/>
          <p:nvPr/>
        </p:nvPicPr>
        <p:blipFill>
          <a:blip r:embed="rId6" cstate="print"/>
          <a:stretch>
            <a:fillRect/>
          </a:stretch>
        </p:blipFill>
        <p:spPr>
          <a:xfrm>
            <a:off x="4170807" y="3174397"/>
            <a:ext cx="66008" cy="66008"/>
          </a:xfrm>
          <a:prstGeom prst="rect">
            <a:avLst/>
          </a:prstGeom>
        </p:spPr>
      </p:pic>
      <p:pic>
        <p:nvPicPr>
          <p:cNvPr id="41" name="object 41"/>
          <p:cNvPicPr/>
          <p:nvPr/>
        </p:nvPicPr>
        <p:blipFill>
          <a:blip r:embed="rId3" cstate="print"/>
          <a:stretch>
            <a:fillRect/>
          </a:stretch>
        </p:blipFill>
        <p:spPr>
          <a:xfrm>
            <a:off x="5345239" y="2802350"/>
            <a:ext cx="66008" cy="66008"/>
          </a:xfrm>
          <a:prstGeom prst="rect">
            <a:avLst/>
          </a:prstGeom>
        </p:spPr>
      </p:pic>
      <p:pic>
        <p:nvPicPr>
          <p:cNvPr id="42" name="object 42"/>
          <p:cNvPicPr/>
          <p:nvPr/>
        </p:nvPicPr>
        <p:blipFill>
          <a:blip r:embed="rId3" cstate="print"/>
          <a:stretch>
            <a:fillRect/>
          </a:stretch>
        </p:blipFill>
        <p:spPr>
          <a:xfrm>
            <a:off x="5439538" y="2802350"/>
            <a:ext cx="66008" cy="66008"/>
          </a:xfrm>
          <a:prstGeom prst="rect">
            <a:avLst/>
          </a:prstGeom>
        </p:spPr>
      </p:pic>
      <p:pic>
        <p:nvPicPr>
          <p:cNvPr id="43" name="object 43"/>
          <p:cNvPicPr/>
          <p:nvPr/>
        </p:nvPicPr>
        <p:blipFill>
          <a:blip r:embed="rId3" cstate="print"/>
          <a:stretch>
            <a:fillRect/>
          </a:stretch>
        </p:blipFill>
        <p:spPr>
          <a:xfrm>
            <a:off x="5345239" y="3174397"/>
            <a:ext cx="66008" cy="66008"/>
          </a:xfrm>
          <a:prstGeom prst="rect">
            <a:avLst/>
          </a:prstGeom>
        </p:spPr>
      </p:pic>
      <p:pic>
        <p:nvPicPr>
          <p:cNvPr id="44" name="object 44"/>
          <p:cNvPicPr/>
          <p:nvPr/>
        </p:nvPicPr>
        <p:blipFill>
          <a:blip r:embed="rId3" cstate="print"/>
          <a:stretch>
            <a:fillRect/>
          </a:stretch>
        </p:blipFill>
        <p:spPr>
          <a:xfrm>
            <a:off x="5439538" y="3174397"/>
            <a:ext cx="66008" cy="66008"/>
          </a:xfrm>
          <a:prstGeom prst="rect">
            <a:avLst/>
          </a:prstGeom>
        </p:spPr>
      </p:pic>
      <p:sp>
        <p:nvSpPr>
          <p:cNvPr id="45" name="object 45"/>
          <p:cNvSpPr/>
          <p:nvPr/>
        </p:nvSpPr>
        <p:spPr>
          <a:xfrm>
            <a:off x="5781508" y="3384423"/>
            <a:ext cx="77510" cy="292180"/>
          </a:xfrm>
          <a:custGeom>
            <a:avLst/>
            <a:gdLst/>
            <a:ahLst/>
            <a:cxnLst/>
            <a:rect l="l" t="t" r="r" b="b"/>
            <a:pathLst>
              <a:path w="137795" h="519429">
                <a:moveTo>
                  <a:pt x="94017" y="73229"/>
                </a:moveTo>
                <a:lnTo>
                  <a:pt x="0" y="516509"/>
                </a:lnTo>
                <a:lnTo>
                  <a:pt x="12446" y="519176"/>
                </a:lnTo>
                <a:lnTo>
                  <a:pt x="106446" y="75854"/>
                </a:lnTo>
                <a:lnTo>
                  <a:pt x="94017" y="73229"/>
                </a:lnTo>
                <a:close/>
              </a:path>
              <a:path w="137795" h="519429">
                <a:moveTo>
                  <a:pt x="131918" y="60833"/>
                </a:moveTo>
                <a:lnTo>
                  <a:pt x="96647" y="60833"/>
                </a:lnTo>
                <a:lnTo>
                  <a:pt x="109093" y="63373"/>
                </a:lnTo>
                <a:lnTo>
                  <a:pt x="106446" y="75854"/>
                </a:lnTo>
                <a:lnTo>
                  <a:pt x="137541" y="82423"/>
                </a:lnTo>
                <a:lnTo>
                  <a:pt x="131918" y="60833"/>
                </a:lnTo>
                <a:close/>
              </a:path>
              <a:path w="137795" h="519429">
                <a:moveTo>
                  <a:pt x="96647" y="60833"/>
                </a:moveTo>
                <a:lnTo>
                  <a:pt x="94017" y="73229"/>
                </a:lnTo>
                <a:lnTo>
                  <a:pt x="106446" y="75854"/>
                </a:lnTo>
                <a:lnTo>
                  <a:pt x="109093" y="63373"/>
                </a:lnTo>
                <a:lnTo>
                  <a:pt x="96647" y="60833"/>
                </a:lnTo>
                <a:close/>
              </a:path>
              <a:path w="137795" h="519429">
                <a:moveTo>
                  <a:pt x="116078" y="0"/>
                </a:moveTo>
                <a:lnTo>
                  <a:pt x="62992" y="66675"/>
                </a:lnTo>
                <a:lnTo>
                  <a:pt x="94017" y="73229"/>
                </a:lnTo>
                <a:lnTo>
                  <a:pt x="96647" y="60833"/>
                </a:lnTo>
                <a:lnTo>
                  <a:pt x="131918" y="60833"/>
                </a:lnTo>
                <a:lnTo>
                  <a:pt x="11607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object 46"/>
          <p:cNvSpPr txBox="1"/>
          <p:nvPr/>
        </p:nvSpPr>
        <p:spPr>
          <a:xfrm>
            <a:off x="4647438" y="3754755"/>
            <a:ext cx="2538532" cy="446693"/>
          </a:xfrm>
          <a:prstGeom prst="rect">
            <a:avLst/>
          </a:prstGeom>
          <a:ln w="9525">
            <a:solidFill>
              <a:srgbClr val="600058"/>
            </a:solidFill>
          </a:ln>
        </p:spPr>
        <p:txBody>
          <a:bodyPr vert="horz" wrap="square" lIns="0" tIns="12859" rIns="0" bIns="0" rtlCol="0">
            <a:spAutoFit/>
          </a:bodyPr>
          <a:lstStyle/>
          <a:p>
            <a:pPr marL="51792" marR="59651" defTabSz="685800">
              <a:lnSpc>
                <a:spcPct val="101600"/>
              </a:lnSpc>
              <a:spcBef>
                <a:spcPts val="101"/>
              </a:spcBef>
              <a:buClrTx/>
              <a:defRPr/>
            </a:pPr>
            <a:r>
              <a:rPr sz="1406" kern="1200" spc="6" dirty="0">
                <a:solidFill>
                  <a:srgbClr val="600058"/>
                </a:solidFill>
                <a:latin typeface="Calibri"/>
                <a:ea typeface="+mn-ea"/>
                <a:cs typeface="Calibri"/>
              </a:rPr>
              <a:t>Info of </a:t>
            </a:r>
            <a:r>
              <a:rPr sz="1406" b="1" i="1" kern="1200" spc="6" dirty="0">
                <a:solidFill>
                  <a:srgbClr val="600058"/>
                </a:solidFill>
                <a:latin typeface="Calibri"/>
                <a:ea typeface="+mn-ea"/>
                <a:cs typeface="Calibri"/>
              </a:rPr>
              <a:t>chef </a:t>
            </a:r>
            <a:r>
              <a:rPr sz="1406" kern="1200" spc="6" dirty="0">
                <a:solidFill>
                  <a:srgbClr val="600058"/>
                </a:solidFill>
                <a:latin typeface="Calibri"/>
                <a:ea typeface="+mn-ea"/>
                <a:cs typeface="Calibri"/>
              </a:rPr>
              <a:t>has </a:t>
            </a:r>
            <a:r>
              <a:rPr sz="1406" kern="1200" spc="8" dirty="0">
                <a:solidFill>
                  <a:srgbClr val="600058"/>
                </a:solidFill>
                <a:latin typeface="Calibri"/>
                <a:ea typeface="+mn-ea"/>
                <a:cs typeface="Calibri"/>
              </a:rPr>
              <a:t>gone </a:t>
            </a:r>
            <a:r>
              <a:rPr sz="1406" kern="1200" spc="6" dirty="0">
                <a:solidFill>
                  <a:srgbClr val="600058"/>
                </a:solidFill>
                <a:latin typeface="Calibri"/>
                <a:ea typeface="+mn-ea"/>
                <a:cs typeface="Calibri"/>
              </a:rPr>
              <a:t>through </a:t>
            </a:r>
            <a:r>
              <a:rPr sz="1406" kern="1200" spc="8" dirty="0">
                <a:solidFill>
                  <a:srgbClr val="600058"/>
                </a:solidFill>
                <a:latin typeface="Calibri"/>
                <a:ea typeface="+mn-ea"/>
                <a:cs typeface="Calibri"/>
              </a:rPr>
              <a:t> O(sequence</a:t>
            </a:r>
            <a:r>
              <a:rPr sz="1406" kern="1200" spc="-17" dirty="0">
                <a:solidFill>
                  <a:srgbClr val="600058"/>
                </a:solidFill>
                <a:latin typeface="Calibri"/>
                <a:ea typeface="+mn-ea"/>
                <a:cs typeface="Calibri"/>
              </a:rPr>
              <a:t> </a:t>
            </a:r>
            <a:r>
              <a:rPr sz="1406" kern="1200" spc="6" dirty="0">
                <a:solidFill>
                  <a:srgbClr val="600058"/>
                </a:solidFill>
                <a:latin typeface="Calibri"/>
                <a:ea typeface="+mn-ea"/>
                <a:cs typeface="Calibri"/>
              </a:rPr>
              <a:t>length)</a:t>
            </a:r>
            <a:r>
              <a:rPr sz="1406" kern="1200" spc="-17" dirty="0">
                <a:solidFill>
                  <a:srgbClr val="600058"/>
                </a:solidFill>
                <a:latin typeface="Calibri"/>
                <a:ea typeface="+mn-ea"/>
                <a:cs typeface="Calibri"/>
              </a:rPr>
              <a:t> </a:t>
            </a:r>
            <a:r>
              <a:rPr sz="1406" kern="1200" spc="8" dirty="0">
                <a:solidFill>
                  <a:srgbClr val="600058"/>
                </a:solidFill>
                <a:latin typeface="Calibri"/>
                <a:ea typeface="+mn-ea"/>
                <a:cs typeface="Calibri"/>
              </a:rPr>
              <a:t>many</a:t>
            </a:r>
            <a:r>
              <a:rPr sz="1406" kern="1200" spc="-6" dirty="0">
                <a:solidFill>
                  <a:srgbClr val="600058"/>
                </a:solidFill>
                <a:latin typeface="Calibri"/>
                <a:ea typeface="+mn-ea"/>
                <a:cs typeface="Calibri"/>
              </a:rPr>
              <a:t> </a:t>
            </a:r>
            <a:r>
              <a:rPr sz="1406" kern="1200" spc="6" dirty="0">
                <a:solidFill>
                  <a:srgbClr val="600058"/>
                </a:solidFill>
                <a:latin typeface="Calibri"/>
                <a:ea typeface="+mn-ea"/>
                <a:cs typeface="Calibri"/>
              </a:rPr>
              <a:t>layers!</a:t>
            </a:r>
            <a:endParaRPr sz="1406" kern="1200">
              <a:solidFill>
                <a:prstClr val="black"/>
              </a:solidFill>
              <a:latin typeface="Calibri"/>
              <a:ea typeface="+mn-ea"/>
              <a:cs typeface="Calibri"/>
            </a:endParaRPr>
          </a:p>
        </p:txBody>
      </p:sp>
      <p:sp>
        <p:nvSpPr>
          <p:cNvPr id="48" name="TextBox 47">
            <a:extLst>
              <a:ext uri="{FF2B5EF4-FFF2-40B4-BE49-F238E27FC236}">
                <a16:creationId xmlns:a16="http://schemas.microsoft.com/office/drawing/2014/main" id="{40B9620E-B9E5-441C-B0B6-C7B92CCCF6DD}"/>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John Hewitt</a:t>
            </a:r>
          </a:p>
        </p:txBody>
      </p:sp>
      <p:sp>
        <p:nvSpPr>
          <p:cNvPr id="2" name="Slide Number Placeholder 3">
            <a:extLst>
              <a:ext uri="{FF2B5EF4-FFF2-40B4-BE49-F238E27FC236}">
                <a16:creationId xmlns:a16="http://schemas.microsoft.com/office/drawing/2014/main" id="{105FCE8F-CE5B-E7AD-D26B-5BF58641060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58</a:t>
            </a:fld>
            <a:endParaRPr lang="en-US" sz="1600">
              <a:solidFill>
                <a:schemeClr val="bg1"/>
              </a:solidFill>
            </a:endParaRPr>
          </a:p>
        </p:txBody>
      </p:sp>
      <p:sp>
        <p:nvSpPr>
          <p:cNvPr id="47" name="Title 8">
            <a:extLst>
              <a:ext uri="{FF2B5EF4-FFF2-40B4-BE49-F238E27FC236}">
                <a16:creationId xmlns:a16="http://schemas.microsoft.com/office/drawing/2014/main" id="{1BD5B768-55FB-CE81-6E6F-A2BDC94D0303}"/>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Issues with recurrent models: Linear interaction distance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4518"/>
            <a:ext cx="8229600" cy="1278956"/>
          </a:xfrm>
          <a:prstGeom prst="rect">
            <a:avLst/>
          </a:prstGeom>
        </p:spPr>
        <p:txBody>
          <a:bodyPr vert="horz" wrap="square" lIns="0" tIns="9287" rIns="0" bIns="0" rtlCol="0">
            <a:spAutoFit/>
          </a:bodyPr>
          <a:lstStyle/>
          <a:p>
            <a:pPr marL="200025" indent="-192881" defTabSz="685800">
              <a:spcBef>
                <a:spcPts val="74"/>
              </a:spcBef>
              <a:buClr>
                <a:schemeClr val="bg2"/>
              </a:buClr>
              <a:buFont typeface="Times New Roman"/>
              <a:buChar char="•"/>
              <a:tabLst>
                <a:tab pos="199668" algn="l"/>
                <a:tab pos="200025" algn="l"/>
              </a:tabLst>
              <a:defRPr/>
            </a:pPr>
            <a:r>
              <a:rPr sz="1500" kern="1200" spc="6" dirty="0">
                <a:solidFill>
                  <a:prstClr val="black"/>
                </a:solidFill>
                <a:latin typeface="Calibri"/>
                <a:ea typeface="+mn-ea"/>
                <a:cs typeface="Calibri"/>
              </a:rPr>
              <a:t>Forward</a:t>
            </a:r>
            <a:r>
              <a:rPr sz="1500" kern="1200" dirty="0">
                <a:solidFill>
                  <a:prstClr val="black"/>
                </a:solidFill>
                <a:latin typeface="Calibri"/>
                <a:ea typeface="+mn-ea"/>
                <a:cs typeface="Calibri"/>
              </a:rPr>
              <a:t> </a:t>
            </a:r>
            <a:r>
              <a:rPr sz="1500" kern="1200" spc="8" dirty="0">
                <a:solidFill>
                  <a:prstClr val="black"/>
                </a:solidFill>
                <a:latin typeface="Calibri"/>
                <a:ea typeface="+mn-ea"/>
                <a:cs typeface="Calibri"/>
              </a:rPr>
              <a:t>and</a:t>
            </a:r>
            <a:r>
              <a:rPr sz="1500" kern="1200" spc="-11" dirty="0">
                <a:solidFill>
                  <a:prstClr val="black"/>
                </a:solidFill>
                <a:latin typeface="Calibri"/>
                <a:ea typeface="+mn-ea"/>
                <a:cs typeface="Calibri"/>
              </a:rPr>
              <a:t> </a:t>
            </a:r>
            <a:r>
              <a:rPr sz="1500" kern="1200" spc="6" dirty="0">
                <a:solidFill>
                  <a:prstClr val="black"/>
                </a:solidFill>
                <a:latin typeface="Calibri"/>
                <a:ea typeface="+mn-ea"/>
                <a:cs typeface="Calibri"/>
              </a:rPr>
              <a:t>backward</a:t>
            </a:r>
            <a:r>
              <a:rPr sz="1500" kern="1200" spc="3" dirty="0">
                <a:solidFill>
                  <a:prstClr val="black"/>
                </a:solidFill>
                <a:latin typeface="Calibri"/>
                <a:ea typeface="+mn-ea"/>
                <a:cs typeface="Calibri"/>
              </a:rPr>
              <a:t> </a:t>
            </a:r>
            <a:r>
              <a:rPr sz="1500" kern="1200" spc="6" dirty="0">
                <a:solidFill>
                  <a:prstClr val="black"/>
                </a:solidFill>
                <a:latin typeface="Calibri"/>
                <a:ea typeface="+mn-ea"/>
                <a:cs typeface="Calibri"/>
              </a:rPr>
              <a:t>passes</a:t>
            </a:r>
            <a:r>
              <a:rPr sz="1500" kern="1200" spc="-14" dirty="0">
                <a:solidFill>
                  <a:prstClr val="black"/>
                </a:solidFill>
                <a:latin typeface="Calibri"/>
                <a:ea typeface="+mn-ea"/>
                <a:cs typeface="Calibri"/>
              </a:rPr>
              <a:t> </a:t>
            </a:r>
            <a:r>
              <a:rPr sz="1500" kern="1200" spc="6" dirty="0">
                <a:solidFill>
                  <a:prstClr val="black"/>
                </a:solidFill>
                <a:latin typeface="Calibri"/>
                <a:ea typeface="+mn-ea"/>
                <a:cs typeface="Calibri"/>
              </a:rPr>
              <a:t>have</a:t>
            </a:r>
            <a:r>
              <a:rPr sz="1500" kern="1200" spc="31" dirty="0">
                <a:solidFill>
                  <a:prstClr val="black"/>
                </a:solidFill>
                <a:latin typeface="Calibri"/>
                <a:ea typeface="+mn-ea"/>
                <a:cs typeface="Calibri"/>
              </a:rPr>
              <a:t> </a:t>
            </a:r>
            <a:r>
              <a:rPr sz="1500" b="1" kern="1200" spc="6" dirty="0">
                <a:solidFill>
                  <a:prstClr val="black"/>
                </a:solidFill>
                <a:latin typeface="Calibri"/>
                <a:ea typeface="+mn-ea"/>
                <a:cs typeface="Calibri"/>
              </a:rPr>
              <a:t>O(sequence</a:t>
            </a:r>
            <a:r>
              <a:rPr sz="1500" b="1" kern="1200" spc="14" dirty="0">
                <a:solidFill>
                  <a:prstClr val="black"/>
                </a:solidFill>
                <a:latin typeface="Calibri"/>
                <a:ea typeface="+mn-ea"/>
                <a:cs typeface="Calibri"/>
              </a:rPr>
              <a:t> </a:t>
            </a:r>
            <a:r>
              <a:rPr sz="1500" b="1" kern="1200" spc="6" dirty="0">
                <a:solidFill>
                  <a:prstClr val="black"/>
                </a:solidFill>
                <a:latin typeface="Calibri"/>
                <a:ea typeface="+mn-ea"/>
                <a:cs typeface="Calibri"/>
              </a:rPr>
              <a:t>length)</a:t>
            </a:r>
            <a:r>
              <a:rPr lang="en-US" sz="1500" b="1" kern="1200" spc="6" dirty="0">
                <a:solidFill>
                  <a:prstClr val="black"/>
                </a:solidFill>
                <a:latin typeface="Calibri"/>
                <a:ea typeface="+mn-ea"/>
                <a:cs typeface="Calibri"/>
              </a:rPr>
              <a:t> </a:t>
            </a:r>
            <a:r>
              <a:rPr sz="1500" kern="1200" spc="3" dirty="0">
                <a:solidFill>
                  <a:prstClr val="black"/>
                </a:solidFill>
                <a:latin typeface="Calibri"/>
                <a:ea typeface="+mn-ea"/>
                <a:cs typeface="Calibri"/>
              </a:rPr>
              <a:t>unparallelizable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operations</a:t>
            </a:r>
            <a:endParaRPr sz="1500" kern="1200" dirty="0">
              <a:solidFill>
                <a:prstClr val="black"/>
              </a:solidFill>
              <a:latin typeface="Calibri"/>
              <a:ea typeface="+mn-ea"/>
              <a:cs typeface="Calibri"/>
            </a:endParaRPr>
          </a:p>
          <a:p>
            <a:pPr marL="392906" lvl="1" indent="-128588" defTabSz="685800">
              <a:spcBef>
                <a:spcPts val="323"/>
              </a:spcBef>
              <a:buClr>
                <a:schemeClr val="bg2"/>
              </a:buClr>
              <a:buFont typeface="Times New Roman"/>
              <a:buChar char="•"/>
              <a:tabLst>
                <a:tab pos="392906" algn="l"/>
              </a:tabLst>
              <a:defRPr/>
            </a:pPr>
            <a:r>
              <a:rPr sz="1500" kern="1200" spc="-3" dirty="0">
                <a:solidFill>
                  <a:prstClr val="black"/>
                </a:solidFill>
                <a:latin typeface="Calibri"/>
                <a:ea typeface="+mn-ea"/>
                <a:cs typeface="Calibri"/>
              </a:rPr>
              <a:t>GPUs can</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perform a</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bunch</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of </a:t>
            </a:r>
            <a:r>
              <a:rPr sz="1500" kern="1200" dirty="0">
                <a:solidFill>
                  <a:prstClr val="black"/>
                </a:solidFill>
                <a:latin typeface="Calibri"/>
                <a:ea typeface="+mn-ea"/>
                <a:cs typeface="Calibri"/>
              </a:rPr>
              <a:t>independent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computations</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at </a:t>
            </a:r>
            <a:r>
              <a:rPr sz="1500" kern="1200" spc="-3" dirty="0">
                <a:solidFill>
                  <a:prstClr val="black"/>
                </a:solidFill>
                <a:latin typeface="Calibri"/>
                <a:ea typeface="+mn-ea"/>
                <a:cs typeface="Calibri"/>
              </a:rPr>
              <a:t>once!</a:t>
            </a:r>
            <a:endParaRPr sz="1500" kern="1200" dirty="0">
              <a:solidFill>
                <a:prstClr val="black"/>
              </a:solidFill>
              <a:latin typeface="Calibri"/>
              <a:ea typeface="+mn-ea"/>
              <a:cs typeface="Calibri"/>
            </a:endParaRPr>
          </a:p>
          <a:p>
            <a:pPr marL="392906" lvl="1" indent="-128588" defTabSz="685800">
              <a:spcBef>
                <a:spcPts val="310"/>
              </a:spcBef>
              <a:buClr>
                <a:schemeClr val="bg2"/>
              </a:buClr>
              <a:buFont typeface="Times New Roman"/>
              <a:buChar char="•"/>
              <a:tabLst>
                <a:tab pos="392906" algn="l"/>
              </a:tabLst>
              <a:defRPr/>
            </a:pPr>
            <a:r>
              <a:rPr sz="1500" kern="1200" dirty="0">
                <a:solidFill>
                  <a:prstClr val="black"/>
                </a:solidFill>
                <a:latin typeface="Calibri"/>
                <a:ea typeface="+mn-ea"/>
                <a:cs typeface="Calibri"/>
              </a:rPr>
              <a:t>But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future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RNN </a:t>
            </a:r>
            <a:r>
              <a:rPr sz="1500" kern="1200" spc="-3" dirty="0">
                <a:solidFill>
                  <a:prstClr val="black"/>
                </a:solidFill>
                <a:latin typeface="Calibri"/>
                <a:ea typeface="+mn-ea"/>
                <a:cs typeface="Calibri"/>
              </a:rPr>
              <a:t>hidden</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states</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can’t </a:t>
            </a:r>
            <a:r>
              <a:rPr sz="1500" kern="1200" spc="-3" dirty="0">
                <a:solidFill>
                  <a:prstClr val="black"/>
                </a:solidFill>
                <a:latin typeface="Calibri"/>
                <a:ea typeface="+mn-ea"/>
                <a:cs typeface="Calibri"/>
              </a:rPr>
              <a:t>be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computed</a:t>
            </a:r>
            <a:r>
              <a:rPr sz="1500" kern="1200" spc="14" dirty="0">
                <a:solidFill>
                  <a:prstClr val="black"/>
                </a:solidFill>
                <a:latin typeface="Calibri"/>
                <a:ea typeface="+mn-ea"/>
                <a:cs typeface="Calibri"/>
              </a:rPr>
              <a:t> </a:t>
            </a:r>
            <a:r>
              <a:rPr sz="1500" kern="1200" dirty="0">
                <a:solidFill>
                  <a:prstClr val="black"/>
                </a:solidFill>
                <a:latin typeface="Calibri"/>
                <a:ea typeface="+mn-ea"/>
                <a:cs typeface="Calibri"/>
              </a:rPr>
              <a:t>in</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full</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before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past </a:t>
            </a:r>
            <a:r>
              <a:rPr sz="1500" kern="1200" dirty="0">
                <a:solidFill>
                  <a:prstClr val="black"/>
                </a:solidFill>
                <a:latin typeface="Calibri"/>
                <a:ea typeface="+mn-ea"/>
                <a:cs typeface="Calibri"/>
              </a:rPr>
              <a:t>RNN</a:t>
            </a:r>
          </a:p>
          <a:p>
            <a:pPr marL="392906" defTabSz="685800">
              <a:buClr>
                <a:schemeClr val="bg2"/>
              </a:buClr>
              <a:defRPr/>
            </a:pPr>
            <a:r>
              <a:rPr sz="1500" kern="1200" spc="-3" dirty="0">
                <a:solidFill>
                  <a:prstClr val="black"/>
                </a:solidFill>
                <a:latin typeface="Calibri"/>
                <a:ea typeface="+mn-ea"/>
                <a:cs typeface="Calibri"/>
              </a:rPr>
              <a:t>hidden</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states</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have</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been </a:t>
            </a:r>
            <a:r>
              <a:rPr sz="1500" kern="1200" dirty="0">
                <a:solidFill>
                  <a:prstClr val="black"/>
                </a:solidFill>
                <a:latin typeface="Calibri"/>
                <a:ea typeface="+mn-ea"/>
                <a:cs typeface="Calibri"/>
              </a:rPr>
              <a:t>computed</a:t>
            </a:r>
          </a:p>
          <a:p>
            <a:pPr marL="392906" lvl="1" indent="-128588" defTabSz="685800">
              <a:spcBef>
                <a:spcPts val="312"/>
              </a:spcBef>
              <a:buClr>
                <a:schemeClr val="bg2"/>
              </a:buClr>
              <a:buFont typeface="Times New Roman"/>
              <a:buChar char="•"/>
              <a:tabLst>
                <a:tab pos="392906" algn="l"/>
              </a:tabLst>
              <a:defRPr/>
            </a:pPr>
            <a:r>
              <a:rPr sz="1500" kern="1200" dirty="0">
                <a:solidFill>
                  <a:prstClr val="black"/>
                </a:solidFill>
                <a:latin typeface="Calibri"/>
                <a:ea typeface="+mn-ea"/>
                <a:cs typeface="Calibri"/>
              </a:rPr>
              <a:t>Inhibits</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training</a:t>
            </a:r>
            <a:r>
              <a:rPr sz="1500" kern="1200" spc="-3" dirty="0">
                <a:solidFill>
                  <a:prstClr val="black"/>
                </a:solidFill>
                <a:latin typeface="Calibri"/>
                <a:ea typeface="+mn-ea"/>
                <a:cs typeface="Calibri"/>
              </a:rPr>
              <a:t> on</a:t>
            </a:r>
            <a:r>
              <a:rPr sz="1500" kern="1200" dirty="0">
                <a:solidFill>
                  <a:prstClr val="black"/>
                </a:solidFill>
                <a:latin typeface="Calibri"/>
                <a:ea typeface="+mn-ea"/>
                <a:cs typeface="Calibri"/>
              </a:rPr>
              <a:t> very</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large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datasets!</a:t>
            </a:r>
            <a:endParaRPr sz="1500" kern="1200" dirty="0">
              <a:solidFill>
                <a:prstClr val="black"/>
              </a:solidFill>
              <a:latin typeface="Calibri"/>
              <a:ea typeface="+mn-ea"/>
              <a:cs typeface="Calibri"/>
            </a:endParaRPr>
          </a:p>
        </p:txBody>
      </p:sp>
      <p:pic>
        <p:nvPicPr>
          <p:cNvPr id="4" name="object 4"/>
          <p:cNvPicPr/>
          <p:nvPr/>
        </p:nvPicPr>
        <p:blipFill>
          <a:blip r:embed="rId2" cstate="print"/>
          <a:stretch>
            <a:fillRect/>
          </a:stretch>
        </p:blipFill>
        <p:spPr>
          <a:xfrm>
            <a:off x="2804350" y="3251550"/>
            <a:ext cx="42863" cy="106442"/>
          </a:xfrm>
          <a:prstGeom prst="rect">
            <a:avLst/>
          </a:prstGeom>
        </p:spPr>
      </p:pic>
      <p:sp>
        <p:nvSpPr>
          <p:cNvPr id="5" name="object 5"/>
          <p:cNvSpPr txBox="1"/>
          <p:nvPr/>
        </p:nvSpPr>
        <p:spPr>
          <a:xfrm>
            <a:off x="2768919" y="3711606"/>
            <a:ext cx="568642" cy="225719"/>
          </a:xfrm>
          <a:prstGeom prst="rect">
            <a:avLst/>
          </a:prstGeom>
        </p:spPr>
        <p:txBody>
          <a:bodyPr vert="horz" wrap="square" lIns="0" tIns="9287" rIns="0" bIns="0" rtlCol="0">
            <a:spAutoFit/>
          </a:bodyPr>
          <a:lstStyle/>
          <a:p>
            <a:pPr marL="28575" defTabSz="685800">
              <a:spcBef>
                <a:spcPts val="74"/>
              </a:spcBef>
              <a:buClrTx/>
              <a:tabLst>
                <a:tab pos="385763" algn="l"/>
              </a:tabLst>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1	</a:t>
            </a: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2</a:t>
            </a:r>
            <a:endParaRPr sz="1435" kern="1200" baseline="-19607">
              <a:solidFill>
                <a:prstClr val="black"/>
              </a:solidFill>
              <a:latin typeface="Calibri"/>
              <a:ea typeface="+mn-ea"/>
              <a:cs typeface="Calibri"/>
            </a:endParaRPr>
          </a:p>
        </p:txBody>
      </p:sp>
      <p:sp>
        <p:nvSpPr>
          <p:cNvPr id="6" name="object 6"/>
          <p:cNvSpPr txBox="1"/>
          <p:nvPr/>
        </p:nvSpPr>
        <p:spPr>
          <a:xfrm>
            <a:off x="2746058" y="3357849"/>
            <a:ext cx="160377" cy="229815"/>
          </a:xfrm>
          <a:prstGeom prst="rect">
            <a:avLst/>
          </a:prstGeom>
          <a:solidFill>
            <a:srgbClr val="007B92"/>
          </a:solidFill>
        </p:spPr>
        <p:txBody>
          <a:bodyPr vert="horz" wrap="square" lIns="0" tIns="30361" rIns="0" bIns="0" rtlCol="0">
            <a:spAutoFit/>
          </a:bodyPr>
          <a:lstStyle/>
          <a:p>
            <a:pPr marL="37505" defTabSz="685800">
              <a:spcBef>
                <a:spcPts val="239"/>
              </a:spcBef>
              <a:buClrTx/>
              <a:defRPr/>
            </a:pPr>
            <a:r>
              <a:rPr sz="1294" kern="1200" dirty="0">
                <a:solidFill>
                  <a:srgbClr val="FFFFFF"/>
                </a:solidFill>
                <a:latin typeface="Calibri"/>
                <a:ea typeface="+mn-ea"/>
                <a:cs typeface="Calibri"/>
              </a:rPr>
              <a:t>0</a:t>
            </a:r>
            <a:endParaRPr sz="1294" kern="1200">
              <a:solidFill>
                <a:prstClr val="black"/>
              </a:solidFill>
              <a:latin typeface="Calibri"/>
              <a:ea typeface="+mn-ea"/>
              <a:cs typeface="Calibri"/>
            </a:endParaRPr>
          </a:p>
        </p:txBody>
      </p:sp>
      <p:sp>
        <p:nvSpPr>
          <p:cNvPr id="7" name="object 7"/>
          <p:cNvSpPr txBox="1"/>
          <p:nvPr/>
        </p:nvSpPr>
        <p:spPr>
          <a:xfrm>
            <a:off x="2746058" y="2980659"/>
            <a:ext cx="160377" cy="215387"/>
          </a:xfrm>
          <a:prstGeom prst="rect">
            <a:avLst/>
          </a:prstGeom>
          <a:solidFill>
            <a:srgbClr val="007B92"/>
          </a:solidFill>
        </p:spPr>
        <p:txBody>
          <a:bodyPr vert="horz" wrap="square" lIns="0" tIns="16073" rIns="0" bIns="0" rtlCol="0">
            <a:spAutoFit/>
          </a:bodyPr>
          <a:lstStyle/>
          <a:p>
            <a:pPr marL="42149" defTabSz="685800">
              <a:spcBef>
                <a:spcPts val="127"/>
              </a:spcBef>
              <a:buClrTx/>
              <a:defRPr/>
            </a:pPr>
            <a:r>
              <a:rPr sz="1294" kern="1200" dirty="0">
                <a:solidFill>
                  <a:srgbClr val="FFFFFF"/>
                </a:solidFill>
                <a:latin typeface="Calibri"/>
                <a:ea typeface="+mn-ea"/>
                <a:cs typeface="Calibri"/>
              </a:rPr>
              <a:t>1</a:t>
            </a:r>
            <a:endParaRPr sz="1294" kern="1200">
              <a:solidFill>
                <a:prstClr val="black"/>
              </a:solidFill>
              <a:latin typeface="Calibri"/>
              <a:ea typeface="+mn-ea"/>
              <a:cs typeface="Calibri"/>
            </a:endParaRPr>
          </a:p>
        </p:txBody>
      </p:sp>
      <p:grpSp>
        <p:nvGrpSpPr>
          <p:cNvPr id="8" name="object 8"/>
          <p:cNvGrpSpPr/>
          <p:nvPr/>
        </p:nvGrpSpPr>
        <p:grpSpPr>
          <a:xfrm>
            <a:off x="4269392" y="2974657"/>
            <a:ext cx="1047631" cy="650081"/>
            <a:chOff x="5558028" y="4145279"/>
            <a:chExt cx="1862455" cy="1155700"/>
          </a:xfrm>
        </p:grpSpPr>
        <p:sp>
          <p:nvSpPr>
            <p:cNvPr id="9" name="object 9"/>
            <p:cNvSpPr/>
            <p:nvPr/>
          </p:nvSpPr>
          <p:spPr>
            <a:xfrm>
              <a:off x="5558028" y="4146803"/>
              <a:ext cx="285115" cy="1153795"/>
            </a:xfrm>
            <a:custGeom>
              <a:avLst/>
              <a:gdLst/>
              <a:ahLst/>
              <a:cxnLst/>
              <a:rect l="l" t="t" r="r" b="b"/>
              <a:pathLst>
                <a:path w="285114" h="1153795">
                  <a:moveTo>
                    <a:pt x="284988" y="672084"/>
                  </a:moveTo>
                  <a:lnTo>
                    <a:pt x="0" y="672084"/>
                  </a:lnTo>
                  <a:lnTo>
                    <a:pt x="0" y="1153668"/>
                  </a:lnTo>
                  <a:lnTo>
                    <a:pt x="284988" y="1153668"/>
                  </a:lnTo>
                  <a:lnTo>
                    <a:pt x="284988" y="672084"/>
                  </a:lnTo>
                  <a:close/>
                </a:path>
                <a:path w="285114" h="1153795">
                  <a:moveTo>
                    <a:pt x="284988" y="0"/>
                  </a:moveTo>
                  <a:lnTo>
                    <a:pt x="0" y="0"/>
                  </a:lnTo>
                  <a:lnTo>
                    <a:pt x="0" y="483108"/>
                  </a:lnTo>
                  <a:lnTo>
                    <a:pt x="284988" y="483108"/>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0" name="object 10"/>
            <p:cNvPicPr/>
            <p:nvPr/>
          </p:nvPicPr>
          <p:blipFill>
            <a:blip r:embed="rId3" cstate="print"/>
            <a:stretch>
              <a:fillRect/>
            </a:stretch>
          </p:blipFill>
          <p:spPr>
            <a:xfrm>
              <a:off x="5663184" y="4628387"/>
              <a:ext cx="76200" cy="189230"/>
            </a:xfrm>
            <a:prstGeom prst="rect">
              <a:avLst/>
            </a:prstGeom>
          </p:spPr>
        </p:pic>
        <p:sp>
          <p:nvSpPr>
            <p:cNvPr id="11" name="object 11"/>
            <p:cNvSpPr/>
            <p:nvPr/>
          </p:nvSpPr>
          <p:spPr>
            <a:xfrm>
              <a:off x="6278880" y="4145279"/>
              <a:ext cx="285115" cy="1153795"/>
            </a:xfrm>
            <a:custGeom>
              <a:avLst/>
              <a:gdLst/>
              <a:ahLst/>
              <a:cxnLst/>
              <a:rect l="l" t="t" r="r" b="b"/>
              <a:pathLst>
                <a:path w="285115" h="1153795">
                  <a:moveTo>
                    <a:pt x="284988" y="672084"/>
                  </a:moveTo>
                  <a:lnTo>
                    <a:pt x="0" y="672084"/>
                  </a:lnTo>
                  <a:lnTo>
                    <a:pt x="0" y="1153668"/>
                  </a:lnTo>
                  <a:lnTo>
                    <a:pt x="284988" y="1153668"/>
                  </a:lnTo>
                  <a:lnTo>
                    <a:pt x="284988" y="672084"/>
                  </a:lnTo>
                  <a:close/>
                </a:path>
                <a:path w="285115" h="1153795">
                  <a:moveTo>
                    <a:pt x="284988" y="0"/>
                  </a:moveTo>
                  <a:lnTo>
                    <a:pt x="0" y="0"/>
                  </a:lnTo>
                  <a:lnTo>
                    <a:pt x="0" y="483108"/>
                  </a:lnTo>
                  <a:lnTo>
                    <a:pt x="284988" y="483108"/>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2" name="object 12"/>
            <p:cNvPicPr/>
            <p:nvPr/>
          </p:nvPicPr>
          <p:blipFill>
            <a:blip r:embed="rId3" cstate="print"/>
            <a:stretch>
              <a:fillRect/>
            </a:stretch>
          </p:blipFill>
          <p:spPr>
            <a:xfrm>
              <a:off x="6382512" y="4628387"/>
              <a:ext cx="76200" cy="189230"/>
            </a:xfrm>
            <a:prstGeom prst="rect">
              <a:avLst/>
            </a:prstGeom>
          </p:spPr>
        </p:pic>
        <p:sp>
          <p:nvSpPr>
            <p:cNvPr id="13" name="object 13"/>
            <p:cNvSpPr/>
            <p:nvPr/>
          </p:nvSpPr>
          <p:spPr>
            <a:xfrm>
              <a:off x="5852160" y="4352797"/>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6998208" y="4145279"/>
              <a:ext cx="285115" cy="1153795"/>
            </a:xfrm>
            <a:custGeom>
              <a:avLst/>
              <a:gdLst/>
              <a:ahLst/>
              <a:cxnLst/>
              <a:rect l="l" t="t" r="r" b="b"/>
              <a:pathLst>
                <a:path w="285115" h="1153795">
                  <a:moveTo>
                    <a:pt x="284988" y="672084"/>
                  </a:moveTo>
                  <a:lnTo>
                    <a:pt x="0" y="672084"/>
                  </a:lnTo>
                  <a:lnTo>
                    <a:pt x="0" y="1153668"/>
                  </a:lnTo>
                  <a:lnTo>
                    <a:pt x="284988" y="1153668"/>
                  </a:lnTo>
                  <a:lnTo>
                    <a:pt x="284988" y="672084"/>
                  </a:lnTo>
                  <a:close/>
                </a:path>
                <a:path w="285115" h="1153795">
                  <a:moveTo>
                    <a:pt x="284988" y="0"/>
                  </a:moveTo>
                  <a:lnTo>
                    <a:pt x="0" y="0"/>
                  </a:lnTo>
                  <a:lnTo>
                    <a:pt x="0" y="483108"/>
                  </a:lnTo>
                  <a:lnTo>
                    <a:pt x="284988" y="483108"/>
                  </a:lnTo>
                  <a:lnTo>
                    <a:pt x="284988" y="0"/>
                  </a:lnTo>
                  <a:close/>
                </a:path>
              </a:pathLst>
            </a:custGeom>
            <a:solidFill>
              <a:srgbClr val="A6A6A6"/>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5" name="object 15"/>
            <p:cNvPicPr/>
            <p:nvPr/>
          </p:nvPicPr>
          <p:blipFill>
            <a:blip r:embed="rId3" cstate="print"/>
            <a:stretch>
              <a:fillRect/>
            </a:stretch>
          </p:blipFill>
          <p:spPr>
            <a:xfrm>
              <a:off x="7103364" y="4628387"/>
              <a:ext cx="76200" cy="189230"/>
            </a:xfrm>
            <a:prstGeom prst="rect">
              <a:avLst/>
            </a:prstGeom>
          </p:spPr>
        </p:pic>
        <p:pic>
          <p:nvPicPr>
            <p:cNvPr id="16" name="object 16"/>
            <p:cNvPicPr/>
            <p:nvPr/>
          </p:nvPicPr>
          <p:blipFill>
            <a:blip r:embed="rId4" cstate="print"/>
            <a:stretch>
              <a:fillRect/>
            </a:stretch>
          </p:blipFill>
          <p:spPr>
            <a:xfrm>
              <a:off x="7304532" y="4337303"/>
              <a:ext cx="115824" cy="115823"/>
            </a:xfrm>
            <a:prstGeom prst="rect">
              <a:avLst/>
            </a:prstGeom>
          </p:spPr>
        </p:pic>
        <p:pic>
          <p:nvPicPr>
            <p:cNvPr id="17" name="object 17"/>
            <p:cNvPicPr/>
            <p:nvPr/>
          </p:nvPicPr>
          <p:blipFill>
            <a:blip r:embed="rId5" cstate="print"/>
            <a:stretch>
              <a:fillRect/>
            </a:stretch>
          </p:blipFill>
          <p:spPr>
            <a:xfrm>
              <a:off x="7304532" y="4998719"/>
              <a:ext cx="115824" cy="117348"/>
            </a:xfrm>
            <a:prstGeom prst="rect">
              <a:avLst/>
            </a:prstGeom>
          </p:spPr>
        </p:pic>
        <p:sp>
          <p:nvSpPr>
            <p:cNvPr id="18" name="object 18"/>
            <p:cNvSpPr/>
            <p:nvPr/>
          </p:nvSpPr>
          <p:spPr>
            <a:xfrm>
              <a:off x="6553200" y="4342129"/>
              <a:ext cx="436880" cy="748665"/>
            </a:xfrm>
            <a:custGeom>
              <a:avLst/>
              <a:gdLst/>
              <a:ahLst/>
              <a:cxnLst/>
              <a:rect l="l" t="t" r="r" b="b"/>
              <a:pathLst>
                <a:path w="436879" h="748664">
                  <a:moveTo>
                    <a:pt x="434975" y="709930"/>
                  </a:moveTo>
                  <a:lnTo>
                    <a:pt x="422668" y="703834"/>
                  </a:lnTo>
                  <a:lnTo>
                    <a:pt x="358648" y="672084"/>
                  </a:lnTo>
                  <a:lnTo>
                    <a:pt x="358749" y="703884"/>
                  </a:lnTo>
                  <a:lnTo>
                    <a:pt x="0" y="704977"/>
                  </a:lnTo>
                  <a:lnTo>
                    <a:pt x="0" y="717677"/>
                  </a:lnTo>
                  <a:lnTo>
                    <a:pt x="358787" y="716584"/>
                  </a:lnTo>
                  <a:lnTo>
                    <a:pt x="358902" y="748284"/>
                  </a:lnTo>
                  <a:lnTo>
                    <a:pt x="434975" y="709930"/>
                  </a:lnTo>
                  <a:close/>
                </a:path>
                <a:path w="436879" h="748664">
                  <a:moveTo>
                    <a:pt x="436499" y="37846"/>
                  </a:moveTo>
                  <a:lnTo>
                    <a:pt x="424192" y="31750"/>
                  </a:lnTo>
                  <a:lnTo>
                    <a:pt x="360172" y="0"/>
                  </a:lnTo>
                  <a:lnTo>
                    <a:pt x="360273" y="31800"/>
                  </a:lnTo>
                  <a:lnTo>
                    <a:pt x="1524" y="32893"/>
                  </a:lnTo>
                  <a:lnTo>
                    <a:pt x="1524" y="45593"/>
                  </a:lnTo>
                  <a:lnTo>
                    <a:pt x="360311" y="44500"/>
                  </a:lnTo>
                  <a:lnTo>
                    <a:pt x="360426" y="76200"/>
                  </a:lnTo>
                  <a:lnTo>
                    <a:pt x="43649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pic>
        <p:nvPicPr>
          <p:cNvPr id="19" name="object 19"/>
          <p:cNvPicPr/>
          <p:nvPr/>
        </p:nvPicPr>
        <p:blipFill>
          <a:blip r:embed="rId6" cstate="print"/>
          <a:stretch>
            <a:fillRect/>
          </a:stretch>
        </p:blipFill>
        <p:spPr>
          <a:xfrm>
            <a:off x="4076510" y="3082672"/>
            <a:ext cx="66008" cy="65150"/>
          </a:xfrm>
          <a:prstGeom prst="rect">
            <a:avLst/>
          </a:prstGeom>
        </p:spPr>
      </p:pic>
      <p:grpSp>
        <p:nvGrpSpPr>
          <p:cNvPr id="20" name="object 20"/>
          <p:cNvGrpSpPr/>
          <p:nvPr/>
        </p:nvGrpSpPr>
        <p:grpSpPr>
          <a:xfrm>
            <a:off x="3721608" y="3082671"/>
            <a:ext cx="326827" cy="65366"/>
            <a:chOff x="4584191" y="4337303"/>
            <a:chExt cx="581025" cy="116205"/>
          </a:xfrm>
        </p:grpSpPr>
        <p:pic>
          <p:nvPicPr>
            <p:cNvPr id="21" name="object 21"/>
            <p:cNvPicPr/>
            <p:nvPr/>
          </p:nvPicPr>
          <p:blipFill>
            <a:blip r:embed="rId7" cstate="print"/>
            <a:stretch>
              <a:fillRect/>
            </a:stretch>
          </p:blipFill>
          <p:spPr>
            <a:xfrm>
              <a:off x="5047487" y="4337303"/>
              <a:ext cx="117348" cy="115823"/>
            </a:xfrm>
            <a:prstGeom prst="rect">
              <a:avLst/>
            </a:prstGeom>
          </p:spPr>
        </p:pic>
        <p:sp>
          <p:nvSpPr>
            <p:cNvPr id="22" name="object 22"/>
            <p:cNvSpPr/>
            <p:nvPr/>
          </p:nvSpPr>
          <p:spPr>
            <a:xfrm>
              <a:off x="4584191" y="4343653"/>
              <a:ext cx="434975" cy="76200"/>
            </a:xfrm>
            <a:custGeom>
              <a:avLst/>
              <a:gdLst/>
              <a:ahLst/>
              <a:cxnLst/>
              <a:rect l="l" t="t" r="r" b="b"/>
              <a:pathLst>
                <a:path w="434975" h="76200">
                  <a:moveTo>
                    <a:pt x="422680" y="31750"/>
                  </a:moveTo>
                  <a:lnTo>
                    <a:pt x="371475" y="31750"/>
                  </a:lnTo>
                  <a:lnTo>
                    <a:pt x="371475" y="44450"/>
                  </a:lnTo>
                  <a:lnTo>
                    <a:pt x="358796" y="44489"/>
                  </a:lnTo>
                  <a:lnTo>
                    <a:pt x="358902"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pic>
        <p:nvPicPr>
          <p:cNvPr id="23" name="object 23"/>
          <p:cNvPicPr/>
          <p:nvPr/>
        </p:nvPicPr>
        <p:blipFill>
          <a:blip r:embed="rId6" cstate="print"/>
          <a:stretch>
            <a:fillRect/>
          </a:stretch>
        </p:blipFill>
        <p:spPr>
          <a:xfrm>
            <a:off x="4170807" y="3082672"/>
            <a:ext cx="66008" cy="65150"/>
          </a:xfrm>
          <a:prstGeom prst="rect">
            <a:avLst/>
          </a:prstGeom>
        </p:spPr>
      </p:pic>
      <p:grpSp>
        <p:nvGrpSpPr>
          <p:cNvPr id="24" name="object 24"/>
          <p:cNvGrpSpPr/>
          <p:nvPr/>
        </p:nvGrpSpPr>
        <p:grpSpPr>
          <a:xfrm>
            <a:off x="3720751" y="3454718"/>
            <a:ext cx="327541" cy="66080"/>
            <a:chOff x="4582667" y="4998720"/>
            <a:chExt cx="582295" cy="117475"/>
          </a:xfrm>
        </p:grpSpPr>
        <p:pic>
          <p:nvPicPr>
            <p:cNvPr id="25" name="object 25"/>
            <p:cNvPicPr/>
            <p:nvPr/>
          </p:nvPicPr>
          <p:blipFill>
            <a:blip r:embed="rId8" cstate="print"/>
            <a:stretch>
              <a:fillRect/>
            </a:stretch>
          </p:blipFill>
          <p:spPr>
            <a:xfrm>
              <a:off x="5047487" y="4998720"/>
              <a:ext cx="117348" cy="117348"/>
            </a:xfrm>
            <a:prstGeom prst="rect">
              <a:avLst/>
            </a:prstGeom>
          </p:spPr>
        </p:pic>
        <p:sp>
          <p:nvSpPr>
            <p:cNvPr id="26" name="object 26"/>
            <p:cNvSpPr/>
            <p:nvPr/>
          </p:nvSpPr>
          <p:spPr>
            <a:xfrm>
              <a:off x="4582667" y="5015738"/>
              <a:ext cx="434975" cy="76200"/>
            </a:xfrm>
            <a:custGeom>
              <a:avLst/>
              <a:gdLst/>
              <a:ahLst/>
              <a:cxnLst/>
              <a:rect l="l" t="t" r="r" b="b"/>
              <a:pathLst>
                <a:path w="434975" h="76200">
                  <a:moveTo>
                    <a:pt x="422680" y="31750"/>
                  </a:moveTo>
                  <a:lnTo>
                    <a:pt x="371475" y="31750"/>
                  </a:lnTo>
                  <a:lnTo>
                    <a:pt x="371475" y="44450"/>
                  </a:lnTo>
                  <a:lnTo>
                    <a:pt x="358796" y="44489"/>
                  </a:lnTo>
                  <a:lnTo>
                    <a:pt x="358902" y="76200"/>
                  </a:lnTo>
                  <a:lnTo>
                    <a:pt x="434975" y="37845"/>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pic>
        <p:nvPicPr>
          <p:cNvPr id="27" name="object 27"/>
          <p:cNvPicPr/>
          <p:nvPr/>
        </p:nvPicPr>
        <p:blipFill>
          <a:blip r:embed="rId9" cstate="print"/>
          <a:stretch>
            <a:fillRect/>
          </a:stretch>
        </p:blipFill>
        <p:spPr>
          <a:xfrm>
            <a:off x="4076510" y="3454718"/>
            <a:ext cx="66008" cy="66008"/>
          </a:xfrm>
          <a:prstGeom prst="rect">
            <a:avLst/>
          </a:prstGeom>
        </p:spPr>
      </p:pic>
      <p:pic>
        <p:nvPicPr>
          <p:cNvPr id="28" name="object 28"/>
          <p:cNvPicPr/>
          <p:nvPr/>
        </p:nvPicPr>
        <p:blipFill>
          <a:blip r:embed="rId9" cstate="print"/>
          <a:stretch>
            <a:fillRect/>
          </a:stretch>
        </p:blipFill>
        <p:spPr>
          <a:xfrm>
            <a:off x="4170807" y="3454718"/>
            <a:ext cx="66008" cy="66008"/>
          </a:xfrm>
          <a:prstGeom prst="rect">
            <a:avLst/>
          </a:prstGeom>
        </p:spPr>
      </p:pic>
      <p:pic>
        <p:nvPicPr>
          <p:cNvPr id="29" name="object 29"/>
          <p:cNvPicPr/>
          <p:nvPr/>
        </p:nvPicPr>
        <p:blipFill>
          <a:blip r:embed="rId7" cstate="print"/>
          <a:stretch>
            <a:fillRect/>
          </a:stretch>
        </p:blipFill>
        <p:spPr>
          <a:xfrm>
            <a:off x="5345239" y="3082672"/>
            <a:ext cx="66008" cy="65150"/>
          </a:xfrm>
          <a:prstGeom prst="rect">
            <a:avLst/>
          </a:prstGeom>
        </p:spPr>
      </p:pic>
      <p:pic>
        <p:nvPicPr>
          <p:cNvPr id="30" name="object 30"/>
          <p:cNvPicPr/>
          <p:nvPr/>
        </p:nvPicPr>
        <p:blipFill>
          <a:blip r:embed="rId7" cstate="print"/>
          <a:stretch>
            <a:fillRect/>
          </a:stretch>
        </p:blipFill>
        <p:spPr>
          <a:xfrm>
            <a:off x="5439538" y="3082672"/>
            <a:ext cx="66008" cy="65150"/>
          </a:xfrm>
          <a:prstGeom prst="rect">
            <a:avLst/>
          </a:prstGeom>
        </p:spPr>
      </p:pic>
      <p:pic>
        <p:nvPicPr>
          <p:cNvPr id="31" name="object 31"/>
          <p:cNvPicPr/>
          <p:nvPr/>
        </p:nvPicPr>
        <p:blipFill>
          <a:blip r:embed="rId8" cstate="print"/>
          <a:stretch>
            <a:fillRect/>
          </a:stretch>
        </p:blipFill>
        <p:spPr>
          <a:xfrm>
            <a:off x="5439538" y="3454718"/>
            <a:ext cx="66008" cy="66008"/>
          </a:xfrm>
          <a:prstGeom prst="rect">
            <a:avLst/>
          </a:prstGeom>
        </p:spPr>
      </p:pic>
      <p:pic>
        <p:nvPicPr>
          <p:cNvPr id="32" name="object 32"/>
          <p:cNvPicPr/>
          <p:nvPr/>
        </p:nvPicPr>
        <p:blipFill>
          <a:blip r:embed="rId8" cstate="print"/>
          <a:stretch>
            <a:fillRect/>
          </a:stretch>
        </p:blipFill>
        <p:spPr>
          <a:xfrm>
            <a:off x="5345239" y="3454718"/>
            <a:ext cx="66008" cy="66008"/>
          </a:xfrm>
          <a:prstGeom prst="rect">
            <a:avLst/>
          </a:prstGeom>
        </p:spPr>
      </p:pic>
      <p:grpSp>
        <p:nvGrpSpPr>
          <p:cNvPr id="33" name="object 33"/>
          <p:cNvGrpSpPr/>
          <p:nvPr/>
        </p:nvGrpSpPr>
        <p:grpSpPr>
          <a:xfrm>
            <a:off x="5792724" y="2979801"/>
            <a:ext cx="161449" cy="649010"/>
            <a:chOff x="8266176" y="4154423"/>
            <a:chExt cx="287020" cy="1153795"/>
          </a:xfrm>
        </p:grpSpPr>
        <p:sp>
          <p:nvSpPr>
            <p:cNvPr id="34" name="object 34"/>
            <p:cNvSpPr/>
            <p:nvPr/>
          </p:nvSpPr>
          <p:spPr>
            <a:xfrm>
              <a:off x="8266176" y="4154423"/>
              <a:ext cx="287020" cy="1153795"/>
            </a:xfrm>
            <a:custGeom>
              <a:avLst/>
              <a:gdLst/>
              <a:ahLst/>
              <a:cxnLst/>
              <a:rect l="l" t="t" r="r" b="b"/>
              <a:pathLst>
                <a:path w="287020" h="1153795">
                  <a:moveTo>
                    <a:pt x="286499" y="670560"/>
                  </a:moveTo>
                  <a:lnTo>
                    <a:pt x="0" y="670560"/>
                  </a:lnTo>
                  <a:lnTo>
                    <a:pt x="0" y="1153668"/>
                  </a:lnTo>
                  <a:lnTo>
                    <a:pt x="286499" y="1153668"/>
                  </a:lnTo>
                  <a:lnTo>
                    <a:pt x="286499" y="670560"/>
                  </a:lnTo>
                  <a:close/>
                </a:path>
                <a:path w="287020" h="1153795">
                  <a:moveTo>
                    <a:pt x="286499" y="0"/>
                  </a:moveTo>
                  <a:lnTo>
                    <a:pt x="0" y="0"/>
                  </a:lnTo>
                  <a:lnTo>
                    <a:pt x="0" y="481584"/>
                  </a:lnTo>
                  <a:lnTo>
                    <a:pt x="286499" y="481584"/>
                  </a:lnTo>
                  <a:lnTo>
                    <a:pt x="286499"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35" name="object 35"/>
            <p:cNvPicPr/>
            <p:nvPr/>
          </p:nvPicPr>
          <p:blipFill>
            <a:blip r:embed="rId3" cstate="print"/>
            <a:stretch>
              <a:fillRect/>
            </a:stretch>
          </p:blipFill>
          <p:spPr>
            <a:xfrm>
              <a:off x="8371332" y="4636007"/>
              <a:ext cx="76200" cy="189230"/>
            </a:xfrm>
            <a:prstGeom prst="rect">
              <a:avLst/>
            </a:prstGeom>
          </p:spPr>
        </p:pic>
      </p:grpSp>
      <p:sp>
        <p:nvSpPr>
          <p:cNvPr id="36" name="object 36"/>
          <p:cNvSpPr txBox="1"/>
          <p:nvPr/>
        </p:nvSpPr>
        <p:spPr>
          <a:xfrm>
            <a:off x="6209348" y="2986659"/>
            <a:ext cx="160377" cy="230110"/>
          </a:xfrm>
          <a:prstGeom prst="rect">
            <a:avLst/>
          </a:prstGeom>
          <a:solidFill>
            <a:srgbClr val="007B92"/>
          </a:solidFill>
        </p:spPr>
        <p:txBody>
          <a:bodyPr vert="horz" wrap="square" lIns="0" tIns="22145" rIns="0" bIns="0" rtlCol="0">
            <a:spAutoFit/>
          </a:bodyPr>
          <a:lstStyle/>
          <a:p>
            <a:pPr marL="51435" defTabSz="685800">
              <a:spcBef>
                <a:spcPts val="174"/>
              </a:spcBef>
              <a:buClrTx/>
              <a:defRPr/>
            </a:pPr>
            <a:r>
              <a:rPr sz="1350" kern="1200" dirty="0">
                <a:solidFill>
                  <a:srgbClr val="FFFFFF"/>
                </a:solidFill>
                <a:latin typeface="Calibri"/>
                <a:ea typeface="+mn-ea"/>
                <a:cs typeface="Calibri"/>
              </a:rPr>
              <a:t>T</a:t>
            </a:r>
            <a:endParaRPr sz="1350" kern="1200">
              <a:solidFill>
                <a:prstClr val="black"/>
              </a:solidFill>
              <a:latin typeface="Calibri"/>
              <a:ea typeface="+mn-ea"/>
              <a:cs typeface="Calibri"/>
            </a:endParaRPr>
          </a:p>
        </p:txBody>
      </p:sp>
      <p:grpSp>
        <p:nvGrpSpPr>
          <p:cNvPr id="37" name="object 37"/>
          <p:cNvGrpSpPr/>
          <p:nvPr/>
        </p:nvGrpSpPr>
        <p:grpSpPr>
          <a:xfrm>
            <a:off x="5542408" y="3090529"/>
            <a:ext cx="916186" cy="545069"/>
            <a:chOff x="7821168" y="4351273"/>
            <a:chExt cx="1628775" cy="969010"/>
          </a:xfrm>
        </p:grpSpPr>
        <p:sp>
          <p:nvSpPr>
            <p:cNvPr id="38" name="object 38"/>
            <p:cNvSpPr/>
            <p:nvPr/>
          </p:nvSpPr>
          <p:spPr>
            <a:xfrm>
              <a:off x="7821168" y="4351273"/>
              <a:ext cx="1176020" cy="749935"/>
            </a:xfrm>
            <a:custGeom>
              <a:avLst/>
              <a:gdLst/>
              <a:ahLst/>
              <a:cxnLst/>
              <a:rect l="l" t="t" r="r" b="b"/>
              <a:pathLst>
                <a:path w="1176020" h="749935">
                  <a:moveTo>
                    <a:pt x="434975" y="711454"/>
                  </a:moveTo>
                  <a:lnTo>
                    <a:pt x="422668" y="705358"/>
                  </a:lnTo>
                  <a:lnTo>
                    <a:pt x="358648" y="673608"/>
                  </a:lnTo>
                  <a:lnTo>
                    <a:pt x="358749" y="705408"/>
                  </a:lnTo>
                  <a:lnTo>
                    <a:pt x="0" y="706501"/>
                  </a:lnTo>
                  <a:lnTo>
                    <a:pt x="0" y="719201"/>
                  </a:lnTo>
                  <a:lnTo>
                    <a:pt x="358787" y="718108"/>
                  </a:lnTo>
                  <a:lnTo>
                    <a:pt x="358902" y="749808"/>
                  </a:lnTo>
                  <a:lnTo>
                    <a:pt x="434975" y="711454"/>
                  </a:lnTo>
                  <a:close/>
                </a:path>
                <a:path w="1176020" h="749935">
                  <a:moveTo>
                    <a:pt x="436499" y="39370"/>
                  </a:moveTo>
                  <a:lnTo>
                    <a:pt x="424192" y="33274"/>
                  </a:lnTo>
                  <a:lnTo>
                    <a:pt x="360172" y="1524"/>
                  </a:lnTo>
                  <a:lnTo>
                    <a:pt x="360273" y="33324"/>
                  </a:lnTo>
                  <a:lnTo>
                    <a:pt x="1524" y="34417"/>
                  </a:lnTo>
                  <a:lnTo>
                    <a:pt x="1524" y="47117"/>
                  </a:lnTo>
                  <a:lnTo>
                    <a:pt x="360311" y="46024"/>
                  </a:lnTo>
                  <a:lnTo>
                    <a:pt x="360426" y="77724"/>
                  </a:lnTo>
                  <a:lnTo>
                    <a:pt x="436499" y="39370"/>
                  </a:lnTo>
                  <a:close/>
                </a:path>
                <a:path w="1176020" h="749935">
                  <a:moveTo>
                    <a:pt x="1175639" y="37846"/>
                  </a:moveTo>
                  <a:lnTo>
                    <a:pt x="1163332" y="31750"/>
                  </a:lnTo>
                  <a:lnTo>
                    <a:pt x="1099312" y="0"/>
                  </a:lnTo>
                  <a:lnTo>
                    <a:pt x="1099413" y="31800"/>
                  </a:lnTo>
                  <a:lnTo>
                    <a:pt x="740664" y="32893"/>
                  </a:lnTo>
                  <a:lnTo>
                    <a:pt x="740664" y="45593"/>
                  </a:lnTo>
                  <a:lnTo>
                    <a:pt x="1099451" y="44500"/>
                  </a:lnTo>
                  <a:lnTo>
                    <a:pt x="1099566" y="76200"/>
                  </a:lnTo>
                  <a:lnTo>
                    <a:pt x="1175639" y="37846"/>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9" name="object 39"/>
            <p:cNvSpPr/>
            <p:nvPr/>
          </p:nvSpPr>
          <p:spPr>
            <a:xfrm>
              <a:off x="9006840" y="4838699"/>
              <a:ext cx="285115" cy="481965"/>
            </a:xfrm>
            <a:custGeom>
              <a:avLst/>
              <a:gdLst/>
              <a:ahLst/>
              <a:cxnLst/>
              <a:rect l="l" t="t" r="r" b="b"/>
              <a:pathLst>
                <a:path w="285115" h="481964">
                  <a:moveTo>
                    <a:pt x="284988" y="0"/>
                  </a:moveTo>
                  <a:lnTo>
                    <a:pt x="0" y="0"/>
                  </a:lnTo>
                  <a:lnTo>
                    <a:pt x="0" y="481584"/>
                  </a:lnTo>
                  <a:lnTo>
                    <a:pt x="284988" y="481584"/>
                  </a:lnTo>
                  <a:lnTo>
                    <a:pt x="284988" y="0"/>
                  </a:lnTo>
                  <a:close/>
                </a:path>
              </a:pathLst>
            </a:custGeom>
            <a:solidFill>
              <a:srgbClr val="007B92"/>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40" name="object 40"/>
            <p:cNvPicPr/>
            <p:nvPr/>
          </p:nvPicPr>
          <p:blipFill>
            <a:blip r:embed="rId3" cstate="print"/>
            <a:stretch>
              <a:fillRect/>
            </a:stretch>
          </p:blipFill>
          <p:spPr>
            <a:xfrm>
              <a:off x="9110472" y="4648199"/>
              <a:ext cx="76200" cy="189230"/>
            </a:xfrm>
            <a:prstGeom prst="rect">
              <a:avLst/>
            </a:prstGeom>
          </p:spPr>
        </p:pic>
        <p:sp>
          <p:nvSpPr>
            <p:cNvPr id="41" name="object 41"/>
            <p:cNvSpPr/>
            <p:nvPr/>
          </p:nvSpPr>
          <p:spPr>
            <a:xfrm>
              <a:off x="8560308" y="5023357"/>
              <a:ext cx="434975" cy="76200"/>
            </a:xfrm>
            <a:custGeom>
              <a:avLst/>
              <a:gdLst/>
              <a:ahLst/>
              <a:cxnLst/>
              <a:rect l="l" t="t" r="r" b="b"/>
              <a:pathLst>
                <a:path w="434975" h="76200">
                  <a:moveTo>
                    <a:pt x="422680" y="31750"/>
                  </a:moveTo>
                  <a:lnTo>
                    <a:pt x="371475" y="31750"/>
                  </a:lnTo>
                  <a:lnTo>
                    <a:pt x="371475" y="44450"/>
                  </a:lnTo>
                  <a:lnTo>
                    <a:pt x="358796" y="44489"/>
                  </a:lnTo>
                  <a:lnTo>
                    <a:pt x="358901"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2" name="object 42"/>
            <p:cNvSpPr/>
            <p:nvPr/>
          </p:nvSpPr>
          <p:spPr>
            <a:xfrm>
              <a:off x="9068816" y="4887594"/>
              <a:ext cx="381000" cy="358140"/>
            </a:xfrm>
            <a:custGeom>
              <a:avLst/>
              <a:gdLst/>
              <a:ahLst/>
              <a:cxnLst/>
              <a:rect l="l" t="t" r="r" b="b"/>
              <a:pathLst>
                <a:path w="381000" h="358139">
                  <a:moveTo>
                    <a:pt x="381000" y="0"/>
                  </a:moveTo>
                  <a:lnTo>
                    <a:pt x="233172" y="0"/>
                  </a:lnTo>
                  <a:lnTo>
                    <a:pt x="143256" y="0"/>
                  </a:lnTo>
                  <a:lnTo>
                    <a:pt x="0" y="0"/>
                  </a:lnTo>
                  <a:lnTo>
                    <a:pt x="0" y="358140"/>
                  </a:lnTo>
                  <a:lnTo>
                    <a:pt x="143256" y="358140"/>
                  </a:lnTo>
                  <a:lnTo>
                    <a:pt x="233172" y="358140"/>
                  </a:lnTo>
                  <a:lnTo>
                    <a:pt x="381000" y="358140"/>
                  </a:lnTo>
                  <a:lnTo>
                    <a:pt x="381000" y="0"/>
                  </a:lnTo>
                  <a:close/>
                </a:path>
              </a:pathLst>
            </a:custGeom>
            <a:solidFill>
              <a:srgbClr val="C0C0C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43" name="object 43"/>
          <p:cNvSpPr txBox="1"/>
          <p:nvPr/>
        </p:nvSpPr>
        <p:spPr>
          <a:xfrm>
            <a:off x="6239494" y="3690347"/>
            <a:ext cx="194667" cy="225719"/>
          </a:xfrm>
          <a:prstGeom prst="rect">
            <a:avLst/>
          </a:prstGeom>
        </p:spPr>
        <p:txBody>
          <a:bodyPr vert="horz" wrap="square" lIns="0" tIns="9287" rIns="0" bIns="0" rtlCol="0">
            <a:spAutoFit/>
          </a:bodyPr>
          <a:lstStyle/>
          <a:p>
            <a:pPr marL="21431" defTabSz="685800">
              <a:spcBef>
                <a:spcPts val="74"/>
              </a:spcBef>
              <a:buClrTx/>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T</a:t>
            </a:r>
            <a:endParaRPr sz="1435" kern="1200" baseline="-19607">
              <a:solidFill>
                <a:prstClr val="black"/>
              </a:solidFill>
              <a:latin typeface="Calibri"/>
              <a:ea typeface="+mn-ea"/>
              <a:cs typeface="Calibri"/>
            </a:endParaRPr>
          </a:p>
        </p:txBody>
      </p:sp>
      <p:sp>
        <p:nvSpPr>
          <p:cNvPr id="44" name="object 44"/>
          <p:cNvSpPr txBox="1"/>
          <p:nvPr/>
        </p:nvSpPr>
        <p:spPr>
          <a:xfrm>
            <a:off x="6237707" y="3378852"/>
            <a:ext cx="228957" cy="206371"/>
          </a:xfrm>
          <a:prstGeom prst="rect">
            <a:avLst/>
          </a:prstGeom>
        </p:spPr>
        <p:txBody>
          <a:bodyPr vert="horz" wrap="square" lIns="0" tIns="7144" rIns="0" bIns="0" rtlCol="0">
            <a:spAutoFit/>
          </a:bodyPr>
          <a:lstStyle/>
          <a:p>
            <a:pPr marL="7144" defTabSz="685800">
              <a:spcBef>
                <a:spcPts val="56"/>
              </a:spcBef>
              <a:buClrTx/>
              <a:defRPr/>
            </a:pPr>
            <a:r>
              <a:rPr sz="1294" kern="1200" spc="3" dirty="0">
                <a:solidFill>
                  <a:srgbClr val="FFFFFF"/>
                </a:solidFill>
                <a:latin typeface="Calibri"/>
                <a:ea typeface="+mn-ea"/>
                <a:cs typeface="Calibri"/>
              </a:rPr>
              <a:t>T</a:t>
            </a:r>
            <a:r>
              <a:rPr sz="1294" kern="1200" dirty="0">
                <a:solidFill>
                  <a:srgbClr val="FFFFFF"/>
                </a:solidFill>
                <a:latin typeface="Calibri"/>
                <a:ea typeface="+mn-ea"/>
                <a:cs typeface="Calibri"/>
              </a:rPr>
              <a:t>-1</a:t>
            </a:r>
            <a:endParaRPr sz="1294" kern="1200">
              <a:solidFill>
                <a:prstClr val="black"/>
              </a:solidFill>
              <a:latin typeface="Calibri"/>
              <a:ea typeface="+mn-ea"/>
              <a:cs typeface="Calibri"/>
            </a:endParaRPr>
          </a:p>
        </p:txBody>
      </p:sp>
      <p:pic>
        <p:nvPicPr>
          <p:cNvPr id="45" name="object 45"/>
          <p:cNvPicPr/>
          <p:nvPr/>
        </p:nvPicPr>
        <p:blipFill>
          <a:blip r:embed="rId3" cstate="print"/>
          <a:stretch>
            <a:fillRect/>
          </a:stretch>
        </p:blipFill>
        <p:spPr>
          <a:xfrm>
            <a:off x="3209830" y="3250693"/>
            <a:ext cx="42863" cy="106442"/>
          </a:xfrm>
          <a:prstGeom prst="rect">
            <a:avLst/>
          </a:prstGeom>
        </p:spPr>
      </p:pic>
      <p:pic>
        <p:nvPicPr>
          <p:cNvPr id="46" name="object 46"/>
          <p:cNvPicPr/>
          <p:nvPr/>
        </p:nvPicPr>
        <p:blipFill>
          <a:blip r:embed="rId3" cstate="print"/>
          <a:stretch>
            <a:fillRect/>
          </a:stretch>
        </p:blipFill>
        <p:spPr>
          <a:xfrm>
            <a:off x="3610165" y="3250693"/>
            <a:ext cx="42863" cy="106442"/>
          </a:xfrm>
          <a:prstGeom prst="rect">
            <a:avLst/>
          </a:prstGeom>
        </p:spPr>
      </p:pic>
      <p:sp>
        <p:nvSpPr>
          <p:cNvPr id="47" name="object 47"/>
          <p:cNvSpPr/>
          <p:nvPr/>
        </p:nvSpPr>
        <p:spPr>
          <a:xfrm>
            <a:off x="2906364" y="3093958"/>
            <a:ext cx="244673" cy="42863"/>
          </a:xfrm>
          <a:custGeom>
            <a:avLst/>
            <a:gdLst/>
            <a:ahLst/>
            <a:cxnLst/>
            <a:rect l="l" t="t" r="r" b="b"/>
            <a:pathLst>
              <a:path w="434975" h="76200">
                <a:moveTo>
                  <a:pt x="422680" y="31749"/>
                </a:moveTo>
                <a:lnTo>
                  <a:pt x="371474" y="31749"/>
                </a:lnTo>
                <a:lnTo>
                  <a:pt x="371474" y="44449"/>
                </a:lnTo>
                <a:lnTo>
                  <a:pt x="358796" y="44489"/>
                </a:lnTo>
                <a:lnTo>
                  <a:pt x="358902" y="76199"/>
                </a:lnTo>
                <a:lnTo>
                  <a:pt x="434974" y="37845"/>
                </a:lnTo>
                <a:lnTo>
                  <a:pt x="422680" y="31749"/>
                </a:lnTo>
                <a:close/>
              </a:path>
              <a:path w="434975" h="76200">
                <a:moveTo>
                  <a:pt x="358753" y="31789"/>
                </a:moveTo>
                <a:lnTo>
                  <a:pt x="0" y="32892"/>
                </a:lnTo>
                <a:lnTo>
                  <a:pt x="0" y="45592"/>
                </a:lnTo>
                <a:lnTo>
                  <a:pt x="358796" y="44489"/>
                </a:lnTo>
                <a:lnTo>
                  <a:pt x="358753" y="31789"/>
                </a:lnTo>
                <a:close/>
              </a:path>
              <a:path w="434975" h="76200">
                <a:moveTo>
                  <a:pt x="371474" y="31749"/>
                </a:moveTo>
                <a:lnTo>
                  <a:pt x="358753" y="31789"/>
                </a:lnTo>
                <a:lnTo>
                  <a:pt x="358796" y="44489"/>
                </a:lnTo>
                <a:lnTo>
                  <a:pt x="371474" y="44449"/>
                </a:lnTo>
                <a:lnTo>
                  <a:pt x="371474" y="31749"/>
                </a:lnTo>
                <a:close/>
              </a:path>
              <a:path w="434975" h="76200">
                <a:moveTo>
                  <a:pt x="358647" y="0"/>
                </a:moveTo>
                <a:lnTo>
                  <a:pt x="358753" y="31789"/>
                </a:lnTo>
                <a:lnTo>
                  <a:pt x="422680" y="31749"/>
                </a:lnTo>
                <a:lnTo>
                  <a:pt x="358647"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8" name="object 48"/>
          <p:cNvSpPr/>
          <p:nvPr/>
        </p:nvSpPr>
        <p:spPr>
          <a:xfrm>
            <a:off x="2905507" y="3472005"/>
            <a:ext cx="244673" cy="42863"/>
          </a:xfrm>
          <a:custGeom>
            <a:avLst/>
            <a:gdLst/>
            <a:ahLst/>
            <a:cxnLst/>
            <a:rect l="l" t="t" r="r" b="b"/>
            <a:pathLst>
              <a:path w="434975" h="76200">
                <a:moveTo>
                  <a:pt x="422680" y="31750"/>
                </a:moveTo>
                <a:lnTo>
                  <a:pt x="371475" y="31750"/>
                </a:lnTo>
                <a:lnTo>
                  <a:pt x="371475" y="44450"/>
                </a:lnTo>
                <a:lnTo>
                  <a:pt x="358796" y="44489"/>
                </a:lnTo>
                <a:lnTo>
                  <a:pt x="358902"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7" y="0"/>
                </a:moveTo>
                <a:lnTo>
                  <a:pt x="358753" y="31789"/>
                </a:lnTo>
                <a:lnTo>
                  <a:pt x="422680" y="31750"/>
                </a:lnTo>
                <a:lnTo>
                  <a:pt x="358647"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9" name="object 49"/>
          <p:cNvSpPr/>
          <p:nvPr/>
        </p:nvSpPr>
        <p:spPr>
          <a:xfrm>
            <a:off x="3306700" y="3091386"/>
            <a:ext cx="244673" cy="42863"/>
          </a:xfrm>
          <a:custGeom>
            <a:avLst/>
            <a:gdLst/>
            <a:ahLst/>
            <a:cxnLst/>
            <a:rect l="l" t="t" r="r" b="b"/>
            <a:pathLst>
              <a:path w="434975" h="76200">
                <a:moveTo>
                  <a:pt x="422680" y="31750"/>
                </a:moveTo>
                <a:lnTo>
                  <a:pt x="371475" y="31750"/>
                </a:lnTo>
                <a:lnTo>
                  <a:pt x="371475" y="44450"/>
                </a:lnTo>
                <a:lnTo>
                  <a:pt x="358796" y="44489"/>
                </a:lnTo>
                <a:lnTo>
                  <a:pt x="358901" y="76200"/>
                </a:lnTo>
                <a:lnTo>
                  <a:pt x="434975" y="37845"/>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0" name="object 50"/>
          <p:cNvSpPr/>
          <p:nvPr/>
        </p:nvSpPr>
        <p:spPr>
          <a:xfrm>
            <a:off x="3305843" y="3469434"/>
            <a:ext cx="244673" cy="42863"/>
          </a:xfrm>
          <a:custGeom>
            <a:avLst/>
            <a:gdLst/>
            <a:ahLst/>
            <a:cxnLst/>
            <a:rect l="l" t="t" r="r" b="b"/>
            <a:pathLst>
              <a:path w="434975" h="76200">
                <a:moveTo>
                  <a:pt x="422680" y="31750"/>
                </a:moveTo>
                <a:lnTo>
                  <a:pt x="371475" y="31750"/>
                </a:lnTo>
                <a:lnTo>
                  <a:pt x="371475" y="44450"/>
                </a:lnTo>
                <a:lnTo>
                  <a:pt x="358796" y="44489"/>
                </a:lnTo>
                <a:lnTo>
                  <a:pt x="358901" y="76200"/>
                </a:lnTo>
                <a:lnTo>
                  <a:pt x="434975" y="37846"/>
                </a:lnTo>
                <a:lnTo>
                  <a:pt x="422680" y="31750"/>
                </a:lnTo>
                <a:close/>
              </a:path>
              <a:path w="434975" h="76200">
                <a:moveTo>
                  <a:pt x="358753" y="31789"/>
                </a:moveTo>
                <a:lnTo>
                  <a:pt x="0" y="32893"/>
                </a:lnTo>
                <a:lnTo>
                  <a:pt x="0" y="45593"/>
                </a:lnTo>
                <a:lnTo>
                  <a:pt x="358796" y="44489"/>
                </a:lnTo>
                <a:lnTo>
                  <a:pt x="358753" y="31789"/>
                </a:lnTo>
                <a:close/>
              </a:path>
              <a:path w="434975" h="76200">
                <a:moveTo>
                  <a:pt x="371475" y="31750"/>
                </a:moveTo>
                <a:lnTo>
                  <a:pt x="358753" y="31789"/>
                </a:lnTo>
                <a:lnTo>
                  <a:pt x="358796" y="44489"/>
                </a:lnTo>
                <a:lnTo>
                  <a:pt x="371475" y="44450"/>
                </a:lnTo>
                <a:lnTo>
                  <a:pt x="371475" y="31750"/>
                </a:lnTo>
                <a:close/>
              </a:path>
              <a:path w="434975" h="76200">
                <a:moveTo>
                  <a:pt x="358648" y="0"/>
                </a:moveTo>
                <a:lnTo>
                  <a:pt x="358753" y="31789"/>
                </a:lnTo>
                <a:lnTo>
                  <a:pt x="422680" y="31750"/>
                </a:lnTo>
                <a:lnTo>
                  <a:pt x="358648"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1" name="object 51"/>
          <p:cNvSpPr txBox="1"/>
          <p:nvPr/>
        </p:nvSpPr>
        <p:spPr>
          <a:xfrm>
            <a:off x="3150680" y="3356992"/>
            <a:ext cx="161449" cy="252898"/>
          </a:xfrm>
          <a:prstGeom prst="rect">
            <a:avLst/>
          </a:prstGeom>
          <a:solidFill>
            <a:srgbClr val="007B92"/>
          </a:solidFill>
        </p:spPr>
        <p:txBody>
          <a:bodyPr vert="horz" wrap="square" lIns="0" tIns="53221" rIns="0" bIns="0" rtlCol="0">
            <a:spAutoFit/>
          </a:bodyPr>
          <a:lstStyle/>
          <a:p>
            <a:pPr marL="37862" defTabSz="685800">
              <a:spcBef>
                <a:spcPts val="419"/>
              </a:spcBef>
              <a:buClrTx/>
              <a:defRPr/>
            </a:pPr>
            <a:r>
              <a:rPr sz="1294" kern="1200" dirty="0">
                <a:solidFill>
                  <a:srgbClr val="FFFFFF"/>
                </a:solidFill>
                <a:latin typeface="Calibri"/>
                <a:ea typeface="+mn-ea"/>
                <a:cs typeface="Calibri"/>
              </a:rPr>
              <a:t>1</a:t>
            </a:r>
            <a:endParaRPr sz="1294" kern="1200">
              <a:solidFill>
                <a:prstClr val="black"/>
              </a:solidFill>
              <a:latin typeface="Calibri"/>
              <a:ea typeface="+mn-ea"/>
              <a:cs typeface="Calibri"/>
            </a:endParaRPr>
          </a:p>
        </p:txBody>
      </p:sp>
      <p:sp>
        <p:nvSpPr>
          <p:cNvPr id="52" name="object 52"/>
          <p:cNvSpPr txBox="1"/>
          <p:nvPr/>
        </p:nvSpPr>
        <p:spPr>
          <a:xfrm>
            <a:off x="3150680" y="2979800"/>
            <a:ext cx="161449" cy="219716"/>
          </a:xfrm>
          <a:prstGeom prst="rect">
            <a:avLst/>
          </a:prstGeom>
          <a:solidFill>
            <a:srgbClr val="007B92"/>
          </a:solidFill>
        </p:spPr>
        <p:txBody>
          <a:bodyPr vert="horz" wrap="square" lIns="0" tIns="20360" rIns="0" bIns="0" rtlCol="0">
            <a:spAutoFit/>
          </a:bodyPr>
          <a:lstStyle/>
          <a:p>
            <a:pPr marL="37862" defTabSz="685800">
              <a:spcBef>
                <a:spcPts val="161"/>
              </a:spcBef>
              <a:buClrTx/>
              <a:defRPr/>
            </a:pPr>
            <a:r>
              <a:rPr sz="1294" kern="1200" dirty="0">
                <a:solidFill>
                  <a:srgbClr val="FFFFFF"/>
                </a:solidFill>
                <a:latin typeface="Calibri"/>
                <a:ea typeface="+mn-ea"/>
                <a:cs typeface="Calibri"/>
              </a:rPr>
              <a:t>2</a:t>
            </a:r>
            <a:endParaRPr sz="1294" kern="1200">
              <a:solidFill>
                <a:prstClr val="black"/>
              </a:solidFill>
              <a:latin typeface="Calibri"/>
              <a:ea typeface="+mn-ea"/>
              <a:cs typeface="Calibri"/>
            </a:endParaRPr>
          </a:p>
        </p:txBody>
      </p:sp>
      <p:sp>
        <p:nvSpPr>
          <p:cNvPr id="53" name="object 53"/>
          <p:cNvSpPr txBox="1"/>
          <p:nvPr/>
        </p:nvSpPr>
        <p:spPr>
          <a:xfrm>
            <a:off x="3551873" y="3356992"/>
            <a:ext cx="160377" cy="243160"/>
          </a:xfrm>
          <a:prstGeom prst="rect">
            <a:avLst/>
          </a:prstGeom>
          <a:solidFill>
            <a:srgbClr val="007B92"/>
          </a:solidFill>
        </p:spPr>
        <p:txBody>
          <a:bodyPr vert="horz" wrap="square" lIns="0" tIns="43577" rIns="0" bIns="0" rtlCol="0">
            <a:spAutoFit/>
          </a:bodyPr>
          <a:lstStyle/>
          <a:p>
            <a:pPr marL="42149" defTabSz="685800">
              <a:spcBef>
                <a:spcPts val="344"/>
              </a:spcBef>
              <a:buClrTx/>
              <a:defRPr/>
            </a:pPr>
            <a:r>
              <a:rPr sz="1294" kern="1200" dirty="0">
                <a:solidFill>
                  <a:srgbClr val="FFFFFF"/>
                </a:solidFill>
                <a:latin typeface="Calibri"/>
                <a:ea typeface="+mn-ea"/>
                <a:cs typeface="Calibri"/>
              </a:rPr>
              <a:t>2</a:t>
            </a:r>
            <a:endParaRPr sz="1294" kern="1200">
              <a:solidFill>
                <a:prstClr val="black"/>
              </a:solidFill>
              <a:latin typeface="Calibri"/>
              <a:ea typeface="+mn-ea"/>
              <a:cs typeface="Calibri"/>
            </a:endParaRPr>
          </a:p>
        </p:txBody>
      </p:sp>
      <p:sp>
        <p:nvSpPr>
          <p:cNvPr id="54" name="object 54"/>
          <p:cNvSpPr txBox="1"/>
          <p:nvPr/>
        </p:nvSpPr>
        <p:spPr>
          <a:xfrm>
            <a:off x="3551873" y="2979800"/>
            <a:ext cx="160377" cy="219716"/>
          </a:xfrm>
          <a:prstGeom prst="rect">
            <a:avLst/>
          </a:prstGeom>
          <a:solidFill>
            <a:srgbClr val="007B92"/>
          </a:solidFill>
        </p:spPr>
        <p:txBody>
          <a:bodyPr vert="horz" wrap="square" lIns="0" tIns="20360" rIns="0" bIns="0" rtlCol="0">
            <a:spAutoFit/>
          </a:bodyPr>
          <a:lstStyle/>
          <a:p>
            <a:pPr marL="46792" defTabSz="685800">
              <a:spcBef>
                <a:spcPts val="161"/>
              </a:spcBef>
              <a:buClrTx/>
              <a:defRPr/>
            </a:pPr>
            <a:r>
              <a:rPr sz="1294" kern="1200" dirty="0">
                <a:solidFill>
                  <a:srgbClr val="FFFFFF"/>
                </a:solidFill>
                <a:latin typeface="Calibri"/>
                <a:ea typeface="+mn-ea"/>
                <a:cs typeface="Calibri"/>
              </a:rPr>
              <a:t>3</a:t>
            </a:r>
            <a:endParaRPr sz="1294" kern="1200">
              <a:solidFill>
                <a:prstClr val="black"/>
              </a:solidFill>
              <a:latin typeface="Calibri"/>
              <a:ea typeface="+mn-ea"/>
              <a:cs typeface="Calibri"/>
            </a:endParaRPr>
          </a:p>
        </p:txBody>
      </p:sp>
      <p:sp>
        <p:nvSpPr>
          <p:cNvPr id="55" name="object 55"/>
          <p:cNvSpPr/>
          <p:nvPr/>
        </p:nvSpPr>
        <p:spPr>
          <a:xfrm>
            <a:off x="2249710" y="4101942"/>
            <a:ext cx="4865966" cy="238601"/>
          </a:xfrm>
          <a:custGeom>
            <a:avLst/>
            <a:gdLst/>
            <a:ahLst/>
            <a:cxnLst/>
            <a:rect l="l" t="t" r="r" b="b"/>
            <a:pathLst>
              <a:path w="8650605" h="424179">
                <a:moveTo>
                  <a:pt x="0" y="423672"/>
                </a:moveTo>
                <a:lnTo>
                  <a:pt x="8650224" y="423672"/>
                </a:lnTo>
                <a:lnTo>
                  <a:pt x="8650224" y="0"/>
                </a:lnTo>
                <a:lnTo>
                  <a:pt x="0" y="0"/>
                </a:lnTo>
                <a:lnTo>
                  <a:pt x="0" y="423672"/>
                </a:lnTo>
                <a:close/>
              </a:path>
            </a:pathLst>
          </a:custGeom>
          <a:ln w="9525">
            <a:solidFill>
              <a:srgbClr val="600058"/>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6" name="object 56"/>
          <p:cNvSpPr txBox="1"/>
          <p:nvPr/>
        </p:nvSpPr>
        <p:spPr>
          <a:xfrm>
            <a:off x="2288144" y="4132989"/>
            <a:ext cx="4773454" cy="182229"/>
          </a:xfrm>
          <a:prstGeom prst="rect">
            <a:avLst/>
          </a:prstGeom>
        </p:spPr>
        <p:txBody>
          <a:bodyPr vert="horz" wrap="square" lIns="0" tIns="0" rIns="0" bIns="0" rtlCol="0">
            <a:spAutoFit/>
          </a:bodyPr>
          <a:lstStyle/>
          <a:p>
            <a:pPr marL="7144" defTabSz="685800">
              <a:lnSpc>
                <a:spcPts val="1406"/>
              </a:lnSpc>
              <a:buClrTx/>
              <a:defRPr/>
            </a:pPr>
            <a:r>
              <a:rPr sz="1406" kern="1200" spc="8" dirty="0">
                <a:solidFill>
                  <a:srgbClr val="600058"/>
                </a:solidFill>
                <a:latin typeface="Calibri"/>
                <a:ea typeface="+mn-ea"/>
                <a:cs typeface="Calibri"/>
              </a:rPr>
              <a:t>Numbers</a:t>
            </a:r>
            <a:r>
              <a:rPr sz="1406" kern="1200" spc="-6" dirty="0">
                <a:solidFill>
                  <a:srgbClr val="600058"/>
                </a:solidFill>
                <a:latin typeface="Calibri"/>
                <a:ea typeface="+mn-ea"/>
                <a:cs typeface="Calibri"/>
              </a:rPr>
              <a:t> </a:t>
            </a:r>
            <a:r>
              <a:rPr sz="1406" kern="1200" spc="6" dirty="0">
                <a:solidFill>
                  <a:srgbClr val="600058"/>
                </a:solidFill>
                <a:latin typeface="Calibri"/>
                <a:ea typeface="+mn-ea"/>
                <a:cs typeface="Calibri"/>
              </a:rPr>
              <a:t>indicate</a:t>
            </a:r>
            <a:r>
              <a:rPr sz="1406" kern="1200" spc="3" dirty="0">
                <a:solidFill>
                  <a:srgbClr val="600058"/>
                </a:solidFill>
                <a:latin typeface="Calibri"/>
                <a:ea typeface="+mn-ea"/>
                <a:cs typeface="Calibri"/>
              </a:rPr>
              <a:t> </a:t>
            </a:r>
            <a:r>
              <a:rPr sz="1406" kern="1200" spc="8" dirty="0">
                <a:solidFill>
                  <a:srgbClr val="600058"/>
                </a:solidFill>
                <a:latin typeface="Calibri"/>
                <a:ea typeface="+mn-ea"/>
                <a:cs typeface="Calibri"/>
              </a:rPr>
              <a:t>min</a:t>
            </a:r>
            <a:r>
              <a:rPr sz="1406" kern="1200" dirty="0">
                <a:solidFill>
                  <a:srgbClr val="600058"/>
                </a:solidFill>
                <a:latin typeface="Calibri"/>
                <a:ea typeface="+mn-ea"/>
                <a:cs typeface="Calibri"/>
              </a:rPr>
              <a:t> </a:t>
            </a:r>
            <a:r>
              <a:rPr sz="1406" kern="1200" spc="8" dirty="0">
                <a:solidFill>
                  <a:srgbClr val="600058"/>
                </a:solidFill>
                <a:latin typeface="Calibri"/>
                <a:ea typeface="+mn-ea"/>
                <a:cs typeface="Calibri"/>
              </a:rPr>
              <a:t>#</a:t>
            </a:r>
            <a:r>
              <a:rPr sz="1406" kern="1200" spc="3" dirty="0">
                <a:solidFill>
                  <a:srgbClr val="600058"/>
                </a:solidFill>
                <a:latin typeface="Calibri"/>
                <a:ea typeface="+mn-ea"/>
                <a:cs typeface="Calibri"/>
              </a:rPr>
              <a:t> </a:t>
            </a:r>
            <a:r>
              <a:rPr sz="1406" kern="1200" spc="6" dirty="0">
                <a:solidFill>
                  <a:srgbClr val="600058"/>
                </a:solidFill>
                <a:latin typeface="Calibri"/>
                <a:ea typeface="+mn-ea"/>
                <a:cs typeface="Calibri"/>
              </a:rPr>
              <a:t>of</a:t>
            </a:r>
            <a:r>
              <a:rPr sz="1406" kern="1200" spc="8" dirty="0">
                <a:solidFill>
                  <a:srgbClr val="600058"/>
                </a:solidFill>
                <a:latin typeface="Calibri"/>
                <a:ea typeface="+mn-ea"/>
                <a:cs typeface="Calibri"/>
              </a:rPr>
              <a:t> </a:t>
            </a:r>
            <a:r>
              <a:rPr sz="1406" kern="1200" spc="6" dirty="0">
                <a:solidFill>
                  <a:srgbClr val="600058"/>
                </a:solidFill>
                <a:latin typeface="Calibri"/>
                <a:ea typeface="+mn-ea"/>
                <a:cs typeface="Calibri"/>
              </a:rPr>
              <a:t>steps</a:t>
            </a:r>
            <a:r>
              <a:rPr sz="1406" kern="1200" spc="-3" dirty="0">
                <a:solidFill>
                  <a:srgbClr val="600058"/>
                </a:solidFill>
                <a:latin typeface="Calibri"/>
                <a:ea typeface="+mn-ea"/>
                <a:cs typeface="Calibri"/>
              </a:rPr>
              <a:t> </a:t>
            </a:r>
            <a:r>
              <a:rPr sz="1406" kern="1200" spc="6" dirty="0">
                <a:solidFill>
                  <a:srgbClr val="600058"/>
                </a:solidFill>
                <a:latin typeface="Calibri"/>
                <a:ea typeface="+mn-ea"/>
                <a:cs typeface="Calibri"/>
              </a:rPr>
              <a:t>before</a:t>
            </a:r>
            <a:r>
              <a:rPr sz="1406" kern="1200" spc="3" dirty="0">
                <a:solidFill>
                  <a:srgbClr val="600058"/>
                </a:solidFill>
                <a:latin typeface="Calibri"/>
                <a:ea typeface="+mn-ea"/>
                <a:cs typeface="Calibri"/>
              </a:rPr>
              <a:t> </a:t>
            </a:r>
            <a:r>
              <a:rPr sz="1406" kern="1200" spc="8" dirty="0">
                <a:solidFill>
                  <a:srgbClr val="600058"/>
                </a:solidFill>
                <a:latin typeface="Calibri"/>
                <a:ea typeface="+mn-ea"/>
                <a:cs typeface="Calibri"/>
              </a:rPr>
              <a:t>a</a:t>
            </a:r>
            <a:r>
              <a:rPr sz="1406" kern="1200" spc="6" dirty="0">
                <a:solidFill>
                  <a:srgbClr val="600058"/>
                </a:solidFill>
                <a:latin typeface="Calibri"/>
                <a:ea typeface="+mn-ea"/>
                <a:cs typeface="Calibri"/>
              </a:rPr>
              <a:t> state </a:t>
            </a:r>
            <a:r>
              <a:rPr sz="1406" kern="1200" spc="8" dirty="0">
                <a:solidFill>
                  <a:srgbClr val="600058"/>
                </a:solidFill>
                <a:latin typeface="Calibri"/>
                <a:ea typeface="+mn-ea"/>
                <a:cs typeface="Calibri"/>
              </a:rPr>
              <a:t>can</a:t>
            </a:r>
            <a:r>
              <a:rPr sz="1406" kern="1200" spc="3" dirty="0">
                <a:solidFill>
                  <a:srgbClr val="600058"/>
                </a:solidFill>
                <a:latin typeface="Calibri"/>
                <a:ea typeface="+mn-ea"/>
                <a:cs typeface="Calibri"/>
              </a:rPr>
              <a:t> </a:t>
            </a:r>
            <a:r>
              <a:rPr sz="1406" kern="1200" spc="6" dirty="0">
                <a:solidFill>
                  <a:srgbClr val="600058"/>
                </a:solidFill>
                <a:latin typeface="Calibri"/>
                <a:ea typeface="+mn-ea"/>
                <a:cs typeface="Calibri"/>
              </a:rPr>
              <a:t>be computed</a:t>
            </a:r>
            <a:endParaRPr sz="1406" kern="1200">
              <a:solidFill>
                <a:prstClr val="black"/>
              </a:solidFill>
              <a:latin typeface="Calibri"/>
              <a:ea typeface="+mn-ea"/>
              <a:cs typeface="Calibri"/>
            </a:endParaRPr>
          </a:p>
        </p:txBody>
      </p:sp>
      <p:sp>
        <p:nvSpPr>
          <p:cNvPr id="58" name="TextBox 57">
            <a:extLst>
              <a:ext uri="{FF2B5EF4-FFF2-40B4-BE49-F238E27FC236}">
                <a16:creationId xmlns:a16="http://schemas.microsoft.com/office/drawing/2014/main" id="{1A89E195-A00A-438B-B307-564127C98259}"/>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CC2AA786-79F6-D5C3-9663-61F592B6306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59</a:t>
            </a:fld>
            <a:endParaRPr lang="en-US" sz="1600">
              <a:solidFill>
                <a:schemeClr val="bg1"/>
              </a:solidFill>
            </a:endParaRPr>
          </a:p>
        </p:txBody>
      </p:sp>
      <p:sp>
        <p:nvSpPr>
          <p:cNvPr id="63" name="Title 8">
            <a:extLst>
              <a:ext uri="{FF2B5EF4-FFF2-40B4-BE49-F238E27FC236}">
                <a16:creationId xmlns:a16="http://schemas.microsoft.com/office/drawing/2014/main" id="{CD94BA6B-E2E3-0426-51D5-62F83D598BC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t>Issues with recurrent models: Lack of parallelization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1" y="1720705"/>
            <a:ext cx="6857986" cy="1921193"/>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3" name="TextBox 2"/>
          <p:cNvSpPr txBox="1"/>
          <p:nvPr/>
        </p:nvSpPr>
        <p:spPr>
          <a:xfrm>
            <a:off x="1143000" y="4935751"/>
            <a:ext cx="1935145" cy="230832"/>
          </a:xfrm>
          <a:prstGeom prst="rect">
            <a:avLst/>
          </a:prstGeom>
          <a:noFill/>
        </p:spPr>
        <p:txBody>
          <a:bodyPr wrap="none" rtlCol="0">
            <a:spAutoFit/>
          </a:bodyPr>
          <a:lstStyle/>
          <a:p>
            <a:r>
              <a:rPr lang="en-US" sz="900" dirty="0" err="1"/>
              <a:t>Karpathy</a:t>
            </a:r>
            <a:r>
              <a:rPr lang="en-US" sz="900" dirty="0"/>
              <a:t> and </a:t>
            </a:r>
            <a:r>
              <a:rPr lang="en-US" sz="900" dirty="0" err="1"/>
              <a:t>Fei-Fei</a:t>
            </a:r>
            <a:r>
              <a:rPr lang="en-US" sz="900" dirty="0"/>
              <a:t>, CVPR 2015</a:t>
            </a:r>
          </a:p>
        </p:txBody>
      </p:sp>
      <p:sp>
        <p:nvSpPr>
          <p:cNvPr id="6" name="Slide Number Placeholder 3">
            <a:extLst>
              <a:ext uri="{FF2B5EF4-FFF2-40B4-BE49-F238E27FC236}">
                <a16:creationId xmlns:a16="http://schemas.microsoft.com/office/drawing/2014/main" id="{2A2D0934-EAF7-B4D7-D55C-BBC01DE3D78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a:t>
            </a:fld>
            <a:endParaRPr lang="en-US" sz="1600">
              <a:solidFill>
                <a:schemeClr val="bg1"/>
              </a:solidFill>
            </a:endParaRPr>
          </a:p>
        </p:txBody>
      </p:sp>
      <p:sp>
        <p:nvSpPr>
          <p:cNvPr id="7" name="Title 1">
            <a:extLst>
              <a:ext uri="{FF2B5EF4-FFF2-40B4-BE49-F238E27FC236}">
                <a16:creationId xmlns:a16="http://schemas.microsoft.com/office/drawing/2014/main" id="{251110C8-DCD6-39A6-E4DC-0AA727E4D853}"/>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dirty="0">
                <a:solidFill>
                  <a:schemeClr val="dk2"/>
                </a:solidFill>
              </a:rPr>
              <a:t>Results with Recurrent Neural Networks</a:t>
            </a:r>
          </a:p>
        </p:txBody>
      </p:sp>
    </p:spTree>
    <p:extLst>
      <p:ext uri="{BB962C8B-B14F-4D97-AF65-F5344CB8AC3E}">
        <p14:creationId xmlns:p14="http://schemas.microsoft.com/office/powerpoint/2010/main" val="1694067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4519"/>
            <a:ext cx="8229599" cy="1977080"/>
          </a:xfrm>
          <a:prstGeom prst="rect">
            <a:avLst/>
          </a:prstGeom>
        </p:spPr>
        <p:txBody>
          <a:bodyPr vert="horz" wrap="square" lIns="0" tIns="5715" rIns="0" bIns="0" rtlCol="0">
            <a:spAutoFit/>
          </a:bodyPr>
          <a:lstStyle/>
          <a:p>
            <a:pPr marL="200025" marR="170736" indent="-192881" defTabSz="685800">
              <a:lnSpc>
                <a:spcPct val="101699"/>
              </a:lnSpc>
              <a:spcBef>
                <a:spcPts val="45"/>
              </a:spcBef>
              <a:buClr>
                <a:schemeClr val="bg2"/>
              </a:buClr>
              <a:buFont typeface="Times New Roman"/>
              <a:buChar char="•"/>
              <a:tabLst>
                <a:tab pos="199668" algn="l"/>
                <a:tab pos="200025" algn="l"/>
              </a:tabLst>
              <a:defRPr/>
            </a:pPr>
            <a:r>
              <a:rPr sz="1500" b="1" kern="1200" spc="6" dirty="0">
                <a:solidFill>
                  <a:prstClr val="black"/>
                </a:solidFill>
                <a:latin typeface="Calibri"/>
                <a:ea typeface="+mn-ea"/>
                <a:cs typeface="Calibri"/>
              </a:rPr>
              <a:t>Attention</a:t>
            </a:r>
            <a:r>
              <a:rPr sz="1500" b="1" kern="1200" spc="20" dirty="0">
                <a:solidFill>
                  <a:prstClr val="black"/>
                </a:solidFill>
                <a:latin typeface="Calibri"/>
                <a:ea typeface="+mn-ea"/>
                <a:cs typeface="Calibri"/>
              </a:rPr>
              <a:t> </a:t>
            </a:r>
            <a:r>
              <a:rPr sz="1500" kern="1200" spc="6" dirty="0">
                <a:solidFill>
                  <a:prstClr val="black"/>
                </a:solidFill>
                <a:latin typeface="Calibri"/>
                <a:ea typeface="+mn-ea"/>
                <a:cs typeface="Calibri"/>
              </a:rPr>
              <a:t>treats </a:t>
            </a:r>
            <a:r>
              <a:rPr sz="1500" kern="1200" spc="8" dirty="0">
                <a:solidFill>
                  <a:prstClr val="black"/>
                </a:solidFill>
                <a:latin typeface="Calibri"/>
                <a:ea typeface="+mn-ea"/>
                <a:cs typeface="Calibri"/>
              </a:rPr>
              <a:t>each</a:t>
            </a:r>
            <a:r>
              <a:rPr sz="1500" kern="1200" spc="6" dirty="0">
                <a:solidFill>
                  <a:prstClr val="black"/>
                </a:solidFill>
                <a:latin typeface="Calibri"/>
                <a:ea typeface="+mn-ea"/>
                <a:cs typeface="Calibri"/>
              </a:rPr>
              <a:t> </a:t>
            </a:r>
            <a:r>
              <a:rPr sz="1500" kern="1200" spc="8" dirty="0">
                <a:solidFill>
                  <a:prstClr val="black"/>
                </a:solidFill>
                <a:latin typeface="Calibri"/>
                <a:ea typeface="+mn-ea"/>
                <a:cs typeface="Calibri"/>
              </a:rPr>
              <a:t>word’s </a:t>
            </a:r>
            <a:r>
              <a:rPr sz="1500" kern="1200" spc="6" dirty="0">
                <a:solidFill>
                  <a:prstClr val="black"/>
                </a:solidFill>
                <a:latin typeface="Calibri"/>
                <a:ea typeface="+mn-ea"/>
                <a:cs typeface="Calibri"/>
              </a:rPr>
              <a:t>representation</a:t>
            </a:r>
            <a:r>
              <a:rPr sz="1500" kern="1200" spc="-8" dirty="0">
                <a:solidFill>
                  <a:prstClr val="black"/>
                </a:solidFill>
                <a:latin typeface="Calibri"/>
                <a:ea typeface="+mn-ea"/>
                <a:cs typeface="Calibri"/>
              </a:rPr>
              <a:t> </a:t>
            </a:r>
            <a:r>
              <a:rPr sz="1500" kern="1200" spc="6" dirty="0">
                <a:solidFill>
                  <a:prstClr val="black"/>
                </a:solidFill>
                <a:latin typeface="Calibri"/>
                <a:ea typeface="+mn-ea"/>
                <a:cs typeface="Calibri"/>
              </a:rPr>
              <a:t>as</a:t>
            </a:r>
            <a:r>
              <a:rPr sz="1500" kern="1200" spc="8" dirty="0">
                <a:solidFill>
                  <a:prstClr val="black"/>
                </a:solidFill>
                <a:latin typeface="Calibri"/>
                <a:ea typeface="+mn-ea"/>
                <a:cs typeface="Calibri"/>
              </a:rPr>
              <a:t> a</a:t>
            </a:r>
            <a:r>
              <a:rPr sz="1500" kern="1200" spc="6" dirty="0">
                <a:solidFill>
                  <a:prstClr val="black"/>
                </a:solidFill>
                <a:latin typeface="Calibri"/>
                <a:ea typeface="+mn-ea"/>
                <a:cs typeface="Calibri"/>
              </a:rPr>
              <a:t> </a:t>
            </a:r>
            <a:r>
              <a:rPr sz="1500" b="1" kern="1200" spc="6" dirty="0">
                <a:solidFill>
                  <a:schemeClr val="accent3"/>
                </a:solidFill>
                <a:latin typeface="Calibri"/>
                <a:ea typeface="+mn-ea"/>
                <a:cs typeface="Calibri"/>
              </a:rPr>
              <a:t>query</a:t>
            </a:r>
            <a:r>
              <a:rPr sz="1500" b="1" kern="1200" spc="20" dirty="0">
                <a:solidFill>
                  <a:prstClr val="black"/>
                </a:solidFill>
                <a:latin typeface="Calibri"/>
                <a:ea typeface="+mn-ea"/>
                <a:cs typeface="Calibri"/>
              </a:rPr>
              <a:t> </a:t>
            </a:r>
            <a:r>
              <a:rPr sz="1500" kern="1200" spc="6" dirty="0">
                <a:solidFill>
                  <a:prstClr val="black"/>
                </a:solidFill>
                <a:latin typeface="Calibri"/>
                <a:ea typeface="+mn-ea"/>
                <a:cs typeface="Calibri"/>
              </a:rPr>
              <a:t>to access</a:t>
            </a:r>
            <a:r>
              <a:rPr sz="1500" kern="1200" spc="8" dirty="0">
                <a:solidFill>
                  <a:prstClr val="black"/>
                </a:solidFill>
                <a:latin typeface="Calibri"/>
                <a:ea typeface="+mn-ea"/>
                <a:cs typeface="Calibri"/>
              </a:rPr>
              <a:t> and </a:t>
            </a:r>
            <a:r>
              <a:rPr sz="1500" kern="1200" spc="-310" dirty="0">
                <a:solidFill>
                  <a:prstClr val="black"/>
                </a:solidFill>
                <a:latin typeface="Calibri"/>
                <a:ea typeface="+mn-ea"/>
                <a:cs typeface="Calibri"/>
              </a:rPr>
              <a:t> </a:t>
            </a:r>
            <a:r>
              <a:rPr sz="1500" kern="1200" spc="6" dirty="0">
                <a:solidFill>
                  <a:prstClr val="black"/>
                </a:solidFill>
                <a:latin typeface="Calibri"/>
                <a:ea typeface="+mn-ea"/>
                <a:cs typeface="Calibri"/>
              </a:rPr>
              <a:t>incorporate</a:t>
            </a:r>
            <a:r>
              <a:rPr sz="1500" kern="1200" spc="3" dirty="0">
                <a:solidFill>
                  <a:prstClr val="black"/>
                </a:solidFill>
                <a:latin typeface="Calibri"/>
                <a:ea typeface="+mn-ea"/>
                <a:cs typeface="Calibri"/>
              </a:rPr>
              <a:t> </a:t>
            </a:r>
            <a:r>
              <a:rPr sz="1500" kern="1200" spc="6" dirty="0">
                <a:solidFill>
                  <a:prstClr val="black"/>
                </a:solidFill>
                <a:latin typeface="Calibri"/>
                <a:ea typeface="+mn-ea"/>
                <a:cs typeface="Calibri"/>
              </a:rPr>
              <a:t>information</a:t>
            </a:r>
            <a:r>
              <a:rPr sz="1500" kern="1200" spc="3" dirty="0">
                <a:solidFill>
                  <a:prstClr val="black"/>
                </a:solidFill>
                <a:latin typeface="Calibri"/>
                <a:ea typeface="+mn-ea"/>
                <a:cs typeface="Calibri"/>
              </a:rPr>
              <a:t> </a:t>
            </a:r>
            <a:r>
              <a:rPr sz="1500" kern="1200" spc="6" dirty="0">
                <a:solidFill>
                  <a:prstClr val="black"/>
                </a:solidFill>
                <a:latin typeface="Calibri"/>
                <a:ea typeface="+mn-ea"/>
                <a:cs typeface="Calibri"/>
              </a:rPr>
              <a:t>from</a:t>
            </a:r>
            <a:r>
              <a:rPr sz="1500" kern="1200" spc="11" dirty="0">
                <a:solidFill>
                  <a:prstClr val="black"/>
                </a:solidFill>
                <a:latin typeface="Calibri"/>
                <a:ea typeface="+mn-ea"/>
                <a:cs typeface="Calibri"/>
              </a:rPr>
              <a:t> </a:t>
            </a:r>
            <a:r>
              <a:rPr sz="1500" b="1" kern="1200" spc="8" dirty="0">
                <a:solidFill>
                  <a:prstClr val="black"/>
                </a:solidFill>
                <a:latin typeface="Calibri"/>
                <a:ea typeface="+mn-ea"/>
                <a:cs typeface="Calibri"/>
              </a:rPr>
              <a:t>a</a:t>
            </a:r>
            <a:r>
              <a:rPr sz="1500" b="1" kern="1200" spc="3" dirty="0">
                <a:solidFill>
                  <a:prstClr val="black"/>
                </a:solidFill>
                <a:latin typeface="Calibri"/>
                <a:ea typeface="+mn-ea"/>
                <a:cs typeface="Calibri"/>
              </a:rPr>
              <a:t> </a:t>
            </a:r>
            <a:r>
              <a:rPr sz="1500" b="1" kern="1200" spc="6" dirty="0">
                <a:solidFill>
                  <a:prstClr val="black"/>
                </a:solidFill>
                <a:latin typeface="Calibri"/>
                <a:ea typeface="+mn-ea"/>
                <a:cs typeface="Calibri"/>
              </a:rPr>
              <a:t>set</a:t>
            </a:r>
            <a:r>
              <a:rPr sz="1500" b="1" kern="1200" spc="3" dirty="0">
                <a:solidFill>
                  <a:prstClr val="black"/>
                </a:solidFill>
                <a:latin typeface="Calibri"/>
                <a:ea typeface="+mn-ea"/>
                <a:cs typeface="Calibri"/>
              </a:rPr>
              <a:t> of</a:t>
            </a:r>
            <a:r>
              <a:rPr sz="1500" b="1" kern="1200" spc="6" dirty="0">
                <a:solidFill>
                  <a:prstClr val="black"/>
                </a:solidFill>
                <a:latin typeface="Calibri"/>
                <a:ea typeface="+mn-ea"/>
                <a:cs typeface="Calibri"/>
              </a:rPr>
              <a:t> </a:t>
            </a:r>
            <a:r>
              <a:rPr sz="1500" b="1" kern="1200" spc="3" dirty="0">
                <a:solidFill>
                  <a:srgbClr val="00B050"/>
                </a:solidFill>
                <a:latin typeface="Calibri"/>
                <a:ea typeface="+mn-ea"/>
                <a:cs typeface="Calibri"/>
              </a:rPr>
              <a:t>values</a:t>
            </a:r>
            <a:r>
              <a:rPr sz="1500" b="1" kern="1200" spc="3" dirty="0">
                <a:solidFill>
                  <a:prstClr val="black"/>
                </a:solidFill>
                <a:latin typeface="Calibri"/>
                <a:ea typeface="+mn-ea"/>
                <a:cs typeface="Calibri"/>
              </a:rPr>
              <a:t>.</a:t>
            </a:r>
            <a:endParaRPr sz="1500" kern="1200" dirty="0">
              <a:solidFill>
                <a:prstClr val="black"/>
              </a:solidFill>
              <a:latin typeface="Calibri"/>
              <a:ea typeface="+mn-ea"/>
              <a:cs typeface="Calibri"/>
            </a:endParaRPr>
          </a:p>
          <a:p>
            <a:pPr marL="392906" lvl="1" indent="-128588" defTabSz="685800">
              <a:spcBef>
                <a:spcPts val="321"/>
              </a:spcBef>
              <a:buClr>
                <a:schemeClr val="bg2"/>
              </a:buClr>
              <a:buFont typeface="Times New Roman"/>
              <a:buChar char="•"/>
              <a:tabLst>
                <a:tab pos="392906" algn="l"/>
              </a:tabLst>
              <a:defRPr/>
            </a:pPr>
            <a:r>
              <a:rPr sz="1500" kern="1200" dirty="0">
                <a:solidFill>
                  <a:prstClr val="black"/>
                </a:solidFill>
                <a:latin typeface="Calibri"/>
                <a:ea typeface="+mn-ea"/>
                <a:cs typeface="Calibri"/>
              </a:rPr>
              <a:t>We </a:t>
            </a:r>
            <a:r>
              <a:rPr sz="1500" kern="1200" spc="-3" dirty="0">
                <a:solidFill>
                  <a:prstClr val="black"/>
                </a:solidFill>
                <a:latin typeface="Calibri"/>
                <a:ea typeface="+mn-ea"/>
                <a:cs typeface="Calibri"/>
              </a:rPr>
              <a:t>saw</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attention</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from the</a:t>
            </a:r>
            <a:r>
              <a:rPr sz="1500" kern="1200" spc="14" dirty="0">
                <a:solidFill>
                  <a:prstClr val="black"/>
                </a:solidFill>
                <a:latin typeface="Calibri"/>
                <a:ea typeface="+mn-ea"/>
                <a:cs typeface="Calibri"/>
              </a:rPr>
              <a:t> </a:t>
            </a:r>
            <a:r>
              <a:rPr sz="1500" b="1" kern="1200" dirty="0">
                <a:solidFill>
                  <a:prstClr val="black"/>
                </a:solidFill>
                <a:latin typeface="Calibri"/>
                <a:ea typeface="+mn-ea"/>
                <a:cs typeface="Calibri"/>
              </a:rPr>
              <a:t>decoder </a:t>
            </a:r>
            <a:r>
              <a:rPr sz="1500" kern="1200" dirty="0">
                <a:solidFill>
                  <a:prstClr val="black"/>
                </a:solidFill>
                <a:latin typeface="Calibri"/>
                <a:ea typeface="+mn-ea"/>
                <a:cs typeface="Calibri"/>
              </a:rPr>
              <a:t>to</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8" dirty="0">
                <a:solidFill>
                  <a:prstClr val="black"/>
                </a:solidFill>
                <a:latin typeface="Calibri"/>
                <a:ea typeface="+mn-ea"/>
                <a:cs typeface="Calibri"/>
              </a:rPr>
              <a:t> </a:t>
            </a:r>
            <a:r>
              <a:rPr sz="1500" b="1" kern="1200" spc="-3" dirty="0">
                <a:solidFill>
                  <a:prstClr val="black"/>
                </a:solidFill>
                <a:latin typeface="Calibri"/>
                <a:ea typeface="+mn-ea"/>
                <a:cs typeface="Calibri"/>
              </a:rPr>
              <a:t>encoder</a:t>
            </a:r>
            <a:r>
              <a:rPr sz="1500" kern="1200" spc="-3" dirty="0">
                <a:solidFill>
                  <a:prstClr val="black"/>
                </a:solidFill>
                <a:latin typeface="Calibri"/>
                <a:ea typeface="+mn-ea"/>
                <a:cs typeface="Calibri"/>
              </a:rPr>
              <a:t>;</a:t>
            </a:r>
            <a:r>
              <a:rPr sz="1500" kern="1200" spc="3" dirty="0">
                <a:solidFill>
                  <a:prstClr val="black"/>
                </a:solidFill>
                <a:latin typeface="Calibri"/>
                <a:ea typeface="+mn-ea"/>
                <a:cs typeface="Calibri"/>
              </a:rPr>
              <a:t> </a:t>
            </a:r>
            <a:r>
              <a:rPr lang="en-US" sz="1500" kern="1200" dirty="0">
                <a:solidFill>
                  <a:prstClr val="black"/>
                </a:solidFill>
                <a:latin typeface="Calibri"/>
                <a:ea typeface="+mn-ea"/>
                <a:cs typeface="Calibri"/>
              </a:rPr>
              <a:t>next</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we’ll</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think</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about</a:t>
            </a:r>
          </a:p>
          <a:p>
            <a:pPr marL="392906" defTabSz="685800">
              <a:buClr>
                <a:schemeClr val="bg2"/>
              </a:buClr>
              <a:defRPr/>
            </a:pPr>
            <a:r>
              <a:rPr sz="1500" kern="1200" dirty="0">
                <a:solidFill>
                  <a:prstClr val="black"/>
                </a:solidFill>
                <a:latin typeface="Calibri"/>
                <a:ea typeface="+mn-ea"/>
                <a:cs typeface="Calibri"/>
              </a:rPr>
              <a:t>attention</a:t>
            </a:r>
            <a:r>
              <a:rPr sz="1500" kern="1200" spc="6" dirty="0">
                <a:solidFill>
                  <a:prstClr val="black"/>
                </a:solidFill>
                <a:latin typeface="Calibri"/>
                <a:ea typeface="+mn-ea"/>
                <a:cs typeface="Calibri"/>
              </a:rPr>
              <a:t> </a:t>
            </a:r>
            <a:r>
              <a:rPr sz="1500" b="1" kern="1200" spc="-3" dirty="0">
                <a:solidFill>
                  <a:prstClr val="black"/>
                </a:solidFill>
                <a:latin typeface="Calibri"/>
                <a:ea typeface="+mn-ea"/>
                <a:cs typeface="Calibri"/>
              </a:rPr>
              <a:t>within</a:t>
            </a:r>
            <a:r>
              <a:rPr sz="1500" b="1" kern="1200" spc="-11" dirty="0">
                <a:solidFill>
                  <a:prstClr val="black"/>
                </a:solidFill>
                <a:latin typeface="Calibri"/>
                <a:ea typeface="+mn-ea"/>
                <a:cs typeface="Calibri"/>
              </a:rPr>
              <a:t> </a:t>
            </a:r>
            <a:r>
              <a:rPr sz="1500" b="1" kern="1200" dirty="0">
                <a:solidFill>
                  <a:prstClr val="black"/>
                </a:solidFill>
                <a:latin typeface="Calibri"/>
                <a:ea typeface="+mn-ea"/>
                <a:cs typeface="Calibri"/>
              </a:rPr>
              <a:t>a single</a:t>
            </a:r>
            <a:r>
              <a:rPr sz="1500" b="1" kern="1200" spc="-14" dirty="0">
                <a:solidFill>
                  <a:prstClr val="black"/>
                </a:solidFill>
                <a:latin typeface="Calibri"/>
                <a:ea typeface="+mn-ea"/>
                <a:cs typeface="Calibri"/>
              </a:rPr>
              <a:t> </a:t>
            </a:r>
            <a:r>
              <a:rPr sz="1500" b="1" kern="1200" dirty="0">
                <a:solidFill>
                  <a:prstClr val="black"/>
                </a:solidFill>
                <a:latin typeface="Calibri"/>
                <a:ea typeface="+mn-ea"/>
                <a:cs typeface="Calibri"/>
              </a:rPr>
              <a:t>sentence</a:t>
            </a:r>
            <a:r>
              <a:rPr sz="1500" kern="1200" dirty="0">
                <a:solidFill>
                  <a:prstClr val="black"/>
                </a:solidFill>
                <a:latin typeface="Calibri"/>
                <a:ea typeface="+mn-ea"/>
                <a:cs typeface="Calibri"/>
              </a:rPr>
              <a:t>.</a:t>
            </a:r>
            <a:endParaRPr lang="en-US" sz="1500" kern="1200" dirty="0">
              <a:solidFill>
                <a:prstClr val="black"/>
              </a:solidFill>
              <a:latin typeface="Calibri"/>
              <a:ea typeface="+mn-ea"/>
              <a:cs typeface="Calibri"/>
            </a:endParaRPr>
          </a:p>
          <a:p>
            <a:pPr marL="607219" indent="-214313" defTabSz="685800">
              <a:buClr>
                <a:schemeClr val="bg2"/>
              </a:buClr>
              <a:buFont typeface="Arial" panose="020B0604020202020204" pitchFamily="34" charset="0"/>
              <a:buChar char="•"/>
              <a:defRPr/>
            </a:pPr>
            <a:r>
              <a:rPr lang="en-US" sz="1500" kern="1200" dirty="0">
                <a:solidFill>
                  <a:prstClr val="black"/>
                </a:solidFill>
                <a:latin typeface="Calibri"/>
                <a:ea typeface="+mn-ea"/>
                <a:cs typeface="Calibri"/>
              </a:rPr>
              <a:t>I</a:t>
            </a:r>
            <a:r>
              <a:rPr lang="en-US" sz="1500" kern="1200" dirty="0">
                <a:solidFill>
                  <a:prstClr val="black"/>
                </a:solidFill>
                <a:latin typeface="Calibri"/>
                <a:ea typeface="+mn-ea"/>
              </a:rPr>
              <a:t>f </a:t>
            </a:r>
            <a:r>
              <a:rPr lang="en-US" sz="1500" b="1" kern="1200" dirty="0">
                <a:solidFill>
                  <a:prstClr val="black"/>
                </a:solidFill>
                <a:latin typeface="Calibri"/>
                <a:ea typeface="+mn-ea"/>
                <a:cs typeface="Trebuchet MS"/>
              </a:rPr>
              <a:t>attention </a:t>
            </a:r>
            <a:r>
              <a:rPr lang="en-US" sz="1500" kern="1200" dirty="0">
                <a:solidFill>
                  <a:prstClr val="black"/>
                </a:solidFill>
                <a:latin typeface="Calibri"/>
                <a:ea typeface="+mn-ea"/>
              </a:rPr>
              <a:t>gives us access to any state… maybe we can just use attention and don’t need the RNN?</a:t>
            </a:r>
            <a:endParaRPr sz="1500" kern="1200" dirty="0">
              <a:solidFill>
                <a:prstClr val="black"/>
              </a:solidFill>
              <a:latin typeface="Calibri"/>
              <a:ea typeface="+mn-ea"/>
              <a:cs typeface="Calibri"/>
            </a:endParaRPr>
          </a:p>
          <a:p>
            <a:pPr marL="200025" indent="-192881" defTabSz="685800">
              <a:spcBef>
                <a:spcPts val="312"/>
              </a:spcBef>
              <a:buClr>
                <a:schemeClr val="bg2"/>
              </a:buClr>
              <a:buFont typeface="Times New Roman"/>
              <a:buChar char="•"/>
              <a:tabLst>
                <a:tab pos="199668" algn="l"/>
                <a:tab pos="200025" algn="l"/>
              </a:tabLst>
              <a:defRPr/>
            </a:pPr>
            <a:r>
              <a:rPr sz="1500" kern="1200" dirty="0">
                <a:solidFill>
                  <a:prstClr val="black"/>
                </a:solidFill>
                <a:latin typeface="Calibri"/>
                <a:ea typeface="+mn-ea"/>
                <a:cs typeface="Calibri"/>
              </a:rPr>
              <a:t>Number </a:t>
            </a:r>
            <a:r>
              <a:rPr sz="1500" kern="1200" spc="-3" dirty="0">
                <a:solidFill>
                  <a:prstClr val="black"/>
                </a:solidFill>
                <a:latin typeface="Calibri"/>
                <a:ea typeface="+mn-ea"/>
                <a:cs typeface="Calibri"/>
              </a:rPr>
              <a:t>of</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unparallelizable</a:t>
            </a:r>
            <a:r>
              <a:rPr sz="1500" kern="1200" spc="-14" dirty="0">
                <a:solidFill>
                  <a:prstClr val="black"/>
                </a:solidFill>
                <a:latin typeface="Calibri"/>
                <a:ea typeface="+mn-ea"/>
                <a:cs typeface="Calibri"/>
              </a:rPr>
              <a:t> </a:t>
            </a:r>
            <a:r>
              <a:rPr sz="1500" kern="1200" spc="-3" dirty="0">
                <a:solidFill>
                  <a:prstClr val="black"/>
                </a:solidFill>
                <a:latin typeface="Calibri"/>
                <a:ea typeface="+mn-ea"/>
                <a:cs typeface="Calibri"/>
              </a:rPr>
              <a:t>operations</a:t>
            </a:r>
            <a:r>
              <a:rPr sz="1500" kern="1200" dirty="0">
                <a:solidFill>
                  <a:prstClr val="black"/>
                </a:solidFill>
                <a:latin typeface="Calibri"/>
                <a:ea typeface="+mn-ea"/>
                <a:cs typeface="Calibri"/>
              </a:rPr>
              <a:t> </a:t>
            </a:r>
            <a:r>
              <a:rPr lang="en-US" sz="1500" kern="1200" spc="-3" dirty="0">
                <a:solidFill>
                  <a:prstClr val="black"/>
                </a:solidFill>
                <a:latin typeface="Calibri"/>
                <a:ea typeface="+mn-ea"/>
                <a:cs typeface="Calibri"/>
              </a:rPr>
              <a:t>not tied to</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sequence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length.</a:t>
            </a:r>
          </a:p>
          <a:p>
            <a:pPr marL="200025" indent="-192881" defTabSz="685800">
              <a:spcBef>
                <a:spcPts val="312"/>
              </a:spcBef>
              <a:buClr>
                <a:schemeClr val="bg2"/>
              </a:buClr>
              <a:buFont typeface="Times New Roman"/>
              <a:buChar char="•"/>
              <a:tabLst>
                <a:tab pos="199668" algn="l"/>
                <a:tab pos="200025" algn="l"/>
              </a:tabLst>
              <a:defRPr/>
            </a:pPr>
            <a:r>
              <a:rPr lang="en-US" sz="1500" kern="1200" dirty="0">
                <a:solidFill>
                  <a:prstClr val="black"/>
                </a:solidFill>
                <a:latin typeface="Calibri"/>
                <a:ea typeface="+mn-ea"/>
                <a:cs typeface="Calibri"/>
              </a:rPr>
              <a:t>A</a:t>
            </a:r>
            <a:r>
              <a:rPr sz="1500" kern="1200" dirty="0">
                <a:solidFill>
                  <a:prstClr val="black"/>
                </a:solidFill>
                <a:latin typeface="Calibri"/>
                <a:ea typeface="+mn-ea"/>
                <a:cs typeface="Calibri"/>
              </a:rPr>
              <a:t>ll</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words interact at</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every</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layer!</a:t>
            </a:r>
          </a:p>
        </p:txBody>
      </p:sp>
      <p:sp>
        <p:nvSpPr>
          <p:cNvPr id="4" name="object 4"/>
          <p:cNvSpPr txBox="1"/>
          <p:nvPr/>
        </p:nvSpPr>
        <p:spPr>
          <a:xfrm>
            <a:off x="2579466" y="3838385"/>
            <a:ext cx="835819" cy="621982"/>
          </a:xfrm>
          <a:prstGeom prst="rect">
            <a:avLst/>
          </a:prstGeom>
        </p:spPr>
        <p:txBody>
          <a:bodyPr vert="horz" wrap="square" lIns="0" tIns="6430" rIns="0" bIns="0" rtlCol="0">
            <a:spAutoFit/>
          </a:bodyPr>
          <a:lstStyle/>
          <a:p>
            <a:pPr marL="7144" marR="2858" indent="93226" defTabSz="685800">
              <a:lnSpc>
                <a:spcPct val="150200"/>
              </a:lnSpc>
              <a:spcBef>
                <a:spcPts val="51"/>
              </a:spcBef>
              <a:buClrTx/>
              <a:defRPr/>
            </a:pPr>
            <a:r>
              <a:rPr sz="1406" i="1" kern="1200" spc="6" dirty="0">
                <a:solidFill>
                  <a:prstClr val="black"/>
                </a:solidFill>
                <a:latin typeface="Calibri"/>
                <a:ea typeface="+mn-ea"/>
                <a:cs typeface="Calibri"/>
              </a:rPr>
              <a:t>attention </a:t>
            </a:r>
            <a:r>
              <a:rPr sz="1406" i="1" kern="1200" spc="8" dirty="0">
                <a:solidFill>
                  <a:prstClr val="black"/>
                </a:solidFill>
                <a:latin typeface="Calibri"/>
                <a:ea typeface="+mn-ea"/>
                <a:cs typeface="Calibri"/>
              </a:rPr>
              <a:t> embed</a:t>
            </a:r>
            <a:r>
              <a:rPr sz="1406" i="1" kern="1200" spc="3" dirty="0">
                <a:solidFill>
                  <a:prstClr val="black"/>
                </a:solidFill>
                <a:latin typeface="Calibri"/>
                <a:ea typeface="+mn-ea"/>
                <a:cs typeface="Calibri"/>
              </a:rPr>
              <a:t>di</a:t>
            </a:r>
            <a:r>
              <a:rPr sz="1406" i="1" kern="1200" dirty="0">
                <a:solidFill>
                  <a:prstClr val="black"/>
                </a:solidFill>
                <a:latin typeface="Calibri"/>
                <a:ea typeface="+mn-ea"/>
                <a:cs typeface="Calibri"/>
              </a:rPr>
              <a:t>n</a:t>
            </a:r>
            <a:r>
              <a:rPr sz="1406" i="1" kern="1200" spc="8" dirty="0">
                <a:solidFill>
                  <a:prstClr val="black"/>
                </a:solidFill>
                <a:latin typeface="Calibri"/>
                <a:ea typeface="+mn-ea"/>
                <a:cs typeface="Calibri"/>
              </a:rPr>
              <a:t>g</a:t>
            </a:r>
            <a:endParaRPr sz="1406" kern="1200">
              <a:solidFill>
                <a:prstClr val="black"/>
              </a:solidFill>
              <a:latin typeface="Calibri"/>
              <a:ea typeface="+mn-ea"/>
              <a:cs typeface="Calibri"/>
            </a:endParaRPr>
          </a:p>
        </p:txBody>
      </p:sp>
      <p:sp>
        <p:nvSpPr>
          <p:cNvPr id="5" name="object 5"/>
          <p:cNvSpPr txBox="1"/>
          <p:nvPr/>
        </p:nvSpPr>
        <p:spPr>
          <a:xfrm>
            <a:off x="3585662" y="4431945"/>
            <a:ext cx="196811" cy="225719"/>
          </a:xfrm>
          <a:prstGeom prst="rect">
            <a:avLst/>
          </a:prstGeom>
        </p:spPr>
        <p:txBody>
          <a:bodyPr vert="horz" wrap="square" lIns="0" tIns="9287" rIns="0" bIns="0" rtlCol="0">
            <a:spAutoFit/>
          </a:bodyPr>
          <a:lstStyle/>
          <a:p>
            <a:pPr marL="21431" defTabSz="685800">
              <a:spcBef>
                <a:spcPts val="74"/>
              </a:spcBef>
              <a:buClrTx/>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1</a:t>
            </a:r>
            <a:endParaRPr sz="1435" kern="1200" baseline="-19607">
              <a:solidFill>
                <a:prstClr val="black"/>
              </a:solidFill>
              <a:latin typeface="Calibri"/>
              <a:ea typeface="+mn-ea"/>
              <a:cs typeface="Calibri"/>
            </a:endParaRPr>
          </a:p>
        </p:txBody>
      </p:sp>
      <p:sp>
        <p:nvSpPr>
          <p:cNvPr id="6" name="object 6"/>
          <p:cNvSpPr txBox="1"/>
          <p:nvPr/>
        </p:nvSpPr>
        <p:spPr>
          <a:xfrm>
            <a:off x="3872341" y="4440175"/>
            <a:ext cx="196811" cy="225719"/>
          </a:xfrm>
          <a:prstGeom prst="rect">
            <a:avLst/>
          </a:prstGeom>
        </p:spPr>
        <p:txBody>
          <a:bodyPr vert="horz" wrap="square" lIns="0" tIns="9287" rIns="0" bIns="0" rtlCol="0">
            <a:spAutoFit/>
          </a:bodyPr>
          <a:lstStyle/>
          <a:p>
            <a:pPr marL="21431" defTabSz="685800">
              <a:spcBef>
                <a:spcPts val="74"/>
              </a:spcBef>
              <a:buClrTx/>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2</a:t>
            </a:r>
            <a:endParaRPr sz="1435" kern="1200" baseline="-19607">
              <a:solidFill>
                <a:prstClr val="black"/>
              </a:solidFill>
              <a:latin typeface="Calibri"/>
              <a:ea typeface="+mn-ea"/>
              <a:cs typeface="Calibri"/>
            </a:endParaRPr>
          </a:p>
        </p:txBody>
      </p:sp>
      <p:graphicFrame>
        <p:nvGraphicFramePr>
          <p:cNvPr id="7" name="object 7"/>
          <p:cNvGraphicFramePr>
            <a:graphicFrameLocks noGrp="1"/>
          </p:cNvGraphicFramePr>
          <p:nvPr>
            <p:extLst>
              <p:ext uri="{D42A27DB-BD31-4B8C-83A1-F6EECF244321}">
                <p14:modId xmlns:p14="http://schemas.microsoft.com/office/powerpoint/2010/main" val="1455900411"/>
              </p:ext>
            </p:extLst>
          </p:nvPr>
        </p:nvGraphicFramePr>
        <p:xfrm>
          <a:off x="3593021" y="3495085"/>
          <a:ext cx="2050253" cy="960596"/>
        </p:xfrm>
        <a:graphic>
          <a:graphicData uri="http://schemas.openxmlformats.org/drawingml/2006/table">
            <a:tbl>
              <a:tblPr firstRow="1" bandRow="1">
                <a:tableStyleId>{2D5ABB26-0587-4C30-8999-92F81FD0307C}</a:tableStyleId>
              </a:tblPr>
              <a:tblGrid>
                <a:gridCol w="141446">
                  <a:extLst>
                    <a:ext uri="{9D8B030D-6E8A-4147-A177-3AD203B41FA5}">
                      <a16:colId xmlns:a16="http://schemas.microsoft.com/office/drawing/2014/main" val="20000"/>
                    </a:ext>
                  </a:extLst>
                </a:gridCol>
                <a:gridCol w="131088">
                  <a:extLst>
                    <a:ext uri="{9D8B030D-6E8A-4147-A177-3AD203B41FA5}">
                      <a16:colId xmlns:a16="http://schemas.microsoft.com/office/drawing/2014/main" val="20001"/>
                    </a:ext>
                  </a:extLst>
                </a:gridCol>
                <a:gridCol w="141446">
                  <a:extLst>
                    <a:ext uri="{9D8B030D-6E8A-4147-A177-3AD203B41FA5}">
                      <a16:colId xmlns:a16="http://schemas.microsoft.com/office/drawing/2014/main" val="20002"/>
                    </a:ext>
                  </a:extLst>
                </a:gridCol>
                <a:gridCol w="131088">
                  <a:extLst>
                    <a:ext uri="{9D8B030D-6E8A-4147-A177-3AD203B41FA5}">
                      <a16:colId xmlns:a16="http://schemas.microsoft.com/office/drawing/2014/main" val="20003"/>
                    </a:ext>
                  </a:extLst>
                </a:gridCol>
                <a:gridCol w="141446">
                  <a:extLst>
                    <a:ext uri="{9D8B030D-6E8A-4147-A177-3AD203B41FA5}">
                      <a16:colId xmlns:a16="http://schemas.microsoft.com/office/drawing/2014/main" val="20004"/>
                    </a:ext>
                  </a:extLst>
                </a:gridCol>
                <a:gridCol w="132160">
                  <a:extLst>
                    <a:ext uri="{9D8B030D-6E8A-4147-A177-3AD203B41FA5}">
                      <a16:colId xmlns:a16="http://schemas.microsoft.com/office/drawing/2014/main" val="20005"/>
                    </a:ext>
                  </a:extLst>
                </a:gridCol>
                <a:gridCol w="141446">
                  <a:extLst>
                    <a:ext uri="{9D8B030D-6E8A-4147-A177-3AD203B41FA5}">
                      <a16:colId xmlns:a16="http://schemas.microsoft.com/office/drawing/2014/main" val="20006"/>
                    </a:ext>
                  </a:extLst>
                </a:gridCol>
                <a:gridCol w="131087">
                  <a:extLst>
                    <a:ext uri="{9D8B030D-6E8A-4147-A177-3AD203B41FA5}">
                      <a16:colId xmlns:a16="http://schemas.microsoft.com/office/drawing/2014/main" val="20007"/>
                    </a:ext>
                  </a:extLst>
                </a:gridCol>
                <a:gridCol w="141446">
                  <a:extLst>
                    <a:ext uri="{9D8B030D-6E8A-4147-A177-3AD203B41FA5}">
                      <a16:colId xmlns:a16="http://schemas.microsoft.com/office/drawing/2014/main" val="20008"/>
                    </a:ext>
                  </a:extLst>
                </a:gridCol>
                <a:gridCol w="131087">
                  <a:extLst>
                    <a:ext uri="{9D8B030D-6E8A-4147-A177-3AD203B41FA5}">
                      <a16:colId xmlns:a16="http://schemas.microsoft.com/office/drawing/2014/main" val="20009"/>
                    </a:ext>
                  </a:extLst>
                </a:gridCol>
                <a:gridCol w="141446">
                  <a:extLst>
                    <a:ext uri="{9D8B030D-6E8A-4147-A177-3AD203B41FA5}">
                      <a16:colId xmlns:a16="http://schemas.microsoft.com/office/drawing/2014/main" val="20010"/>
                    </a:ext>
                  </a:extLst>
                </a:gridCol>
                <a:gridCol w="131087">
                  <a:extLst>
                    <a:ext uri="{9D8B030D-6E8A-4147-A177-3AD203B41FA5}">
                      <a16:colId xmlns:a16="http://schemas.microsoft.com/office/drawing/2014/main" val="20011"/>
                    </a:ext>
                  </a:extLst>
                </a:gridCol>
                <a:gridCol w="141446">
                  <a:extLst>
                    <a:ext uri="{9D8B030D-6E8A-4147-A177-3AD203B41FA5}">
                      <a16:colId xmlns:a16="http://schemas.microsoft.com/office/drawing/2014/main" val="20012"/>
                    </a:ext>
                  </a:extLst>
                </a:gridCol>
                <a:gridCol w="131088">
                  <a:extLst>
                    <a:ext uri="{9D8B030D-6E8A-4147-A177-3AD203B41FA5}">
                      <a16:colId xmlns:a16="http://schemas.microsoft.com/office/drawing/2014/main" val="20013"/>
                    </a:ext>
                  </a:extLst>
                </a:gridCol>
                <a:gridCol w="141446">
                  <a:extLst>
                    <a:ext uri="{9D8B030D-6E8A-4147-A177-3AD203B41FA5}">
                      <a16:colId xmlns:a16="http://schemas.microsoft.com/office/drawing/2014/main" val="20014"/>
                    </a:ext>
                  </a:extLst>
                </a:gridCol>
              </a:tblGrid>
              <a:tr h="207454">
                <a:tc>
                  <a:txBody>
                    <a:bodyPr/>
                    <a:lstStyle/>
                    <a:p>
                      <a:pPr marL="80010">
                        <a:lnSpc>
                          <a:spcPct val="100000"/>
                        </a:lnSpc>
                        <a:spcBef>
                          <a:spcPts val="315"/>
                        </a:spcBef>
                      </a:pPr>
                      <a:r>
                        <a:rPr sz="1100" dirty="0">
                          <a:solidFill>
                            <a:srgbClr val="FFFFFF"/>
                          </a:solidFill>
                          <a:latin typeface="Calibri"/>
                          <a:cs typeface="Calibri"/>
                        </a:rPr>
                        <a:t>2</a:t>
                      </a:r>
                      <a:endParaRPr sz="1100">
                        <a:latin typeface="Calibri"/>
                        <a:cs typeface="Calibri"/>
                      </a:endParaRPr>
                    </a:p>
                  </a:txBody>
                  <a:tcPr marL="0" marR="0" marT="22503"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algn="ctr">
                        <a:lnSpc>
                          <a:spcPct val="100000"/>
                        </a:lnSpc>
                        <a:spcBef>
                          <a:spcPts val="280"/>
                        </a:spcBef>
                      </a:pPr>
                      <a:r>
                        <a:rPr sz="1100" dirty="0">
                          <a:solidFill>
                            <a:srgbClr val="FFFFFF"/>
                          </a:solidFill>
                          <a:latin typeface="Calibri"/>
                          <a:cs typeface="Calibri"/>
                        </a:rPr>
                        <a:t>2</a:t>
                      </a:r>
                      <a:endParaRPr sz="1100">
                        <a:latin typeface="Calibri"/>
                        <a:cs typeface="Calibri"/>
                      </a:endParaRPr>
                    </a:p>
                  </a:txBody>
                  <a:tcPr marL="0" marR="0" marT="20003"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76200">
                        <a:lnSpc>
                          <a:spcPct val="100000"/>
                        </a:lnSpc>
                        <a:spcBef>
                          <a:spcPts val="345"/>
                        </a:spcBef>
                      </a:pPr>
                      <a:r>
                        <a:rPr sz="1100" dirty="0">
                          <a:solidFill>
                            <a:srgbClr val="FFFFFF"/>
                          </a:solidFill>
                          <a:latin typeface="Calibri"/>
                          <a:cs typeface="Calibri"/>
                        </a:rPr>
                        <a:t>2</a:t>
                      </a:r>
                      <a:endParaRPr sz="1100">
                        <a:latin typeface="Calibri"/>
                        <a:cs typeface="Calibri"/>
                      </a:endParaRPr>
                    </a:p>
                  </a:txBody>
                  <a:tcPr marL="0" marR="0" marT="24646"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2540" algn="ctr">
                        <a:lnSpc>
                          <a:spcPct val="100000"/>
                        </a:lnSpc>
                        <a:spcBef>
                          <a:spcPts val="309"/>
                        </a:spcBef>
                      </a:pPr>
                      <a:r>
                        <a:rPr sz="1100" dirty="0">
                          <a:solidFill>
                            <a:srgbClr val="FFFFFF"/>
                          </a:solidFill>
                          <a:latin typeface="Calibri"/>
                          <a:cs typeface="Calibri"/>
                        </a:rPr>
                        <a:t>2</a:t>
                      </a:r>
                      <a:endParaRPr sz="1100">
                        <a:latin typeface="Calibri"/>
                        <a:cs typeface="Calibri"/>
                      </a:endParaRPr>
                    </a:p>
                  </a:txBody>
                  <a:tcPr marL="0" marR="0" marT="22145"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26034" algn="ctr">
                        <a:lnSpc>
                          <a:spcPct val="100000"/>
                        </a:lnSpc>
                        <a:spcBef>
                          <a:spcPts val="345"/>
                        </a:spcBef>
                      </a:pPr>
                      <a:r>
                        <a:rPr sz="1100" dirty="0">
                          <a:solidFill>
                            <a:srgbClr val="FFFFFF"/>
                          </a:solidFill>
                          <a:latin typeface="Calibri"/>
                          <a:cs typeface="Calibri"/>
                        </a:rPr>
                        <a:t>2</a:t>
                      </a:r>
                      <a:endParaRPr sz="1100">
                        <a:latin typeface="Calibri"/>
                        <a:cs typeface="Calibri"/>
                      </a:endParaRPr>
                    </a:p>
                  </a:txBody>
                  <a:tcPr marL="0" marR="0" marT="24646"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59055" algn="r">
                        <a:lnSpc>
                          <a:spcPct val="100000"/>
                        </a:lnSpc>
                        <a:spcBef>
                          <a:spcPts val="309"/>
                        </a:spcBef>
                      </a:pPr>
                      <a:r>
                        <a:rPr sz="1100" dirty="0">
                          <a:solidFill>
                            <a:srgbClr val="FFFFFF"/>
                          </a:solidFill>
                          <a:latin typeface="Calibri"/>
                          <a:cs typeface="Calibri"/>
                        </a:rPr>
                        <a:t>2</a:t>
                      </a:r>
                      <a:endParaRPr sz="1100">
                        <a:latin typeface="Calibri"/>
                        <a:cs typeface="Calibri"/>
                      </a:endParaRPr>
                    </a:p>
                  </a:txBody>
                  <a:tcPr marL="0" marR="0" marT="22145"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26034" algn="ctr">
                        <a:lnSpc>
                          <a:spcPct val="100000"/>
                        </a:lnSpc>
                        <a:spcBef>
                          <a:spcPts val="365"/>
                        </a:spcBef>
                      </a:pPr>
                      <a:r>
                        <a:rPr sz="1100" dirty="0">
                          <a:solidFill>
                            <a:srgbClr val="FFFFFF"/>
                          </a:solidFill>
                          <a:latin typeface="Calibri"/>
                          <a:cs typeface="Calibri"/>
                        </a:rPr>
                        <a:t>2</a:t>
                      </a:r>
                      <a:endParaRPr sz="1100">
                        <a:latin typeface="Calibri"/>
                        <a:cs typeface="Calibri"/>
                      </a:endParaRPr>
                    </a:p>
                  </a:txBody>
                  <a:tcPr marL="0" marR="0" marT="26075"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68580">
                        <a:lnSpc>
                          <a:spcPct val="100000"/>
                        </a:lnSpc>
                        <a:spcBef>
                          <a:spcPts val="325"/>
                        </a:spcBef>
                      </a:pPr>
                      <a:r>
                        <a:rPr sz="1100" dirty="0">
                          <a:solidFill>
                            <a:srgbClr val="FFFFFF"/>
                          </a:solidFill>
                          <a:latin typeface="Calibri"/>
                          <a:cs typeface="Calibri"/>
                        </a:rPr>
                        <a:t>2</a:t>
                      </a:r>
                      <a:endParaRPr sz="1100">
                        <a:latin typeface="Calibri"/>
                        <a:cs typeface="Calibri"/>
                      </a:endParaRPr>
                    </a:p>
                  </a:txBody>
                  <a:tcPr marL="0" marR="0" marT="23217" marB="0">
                    <a:solidFill>
                      <a:srgbClr val="007B92"/>
                    </a:solidFill>
                  </a:tcPr>
                </a:tc>
                <a:extLst>
                  <a:ext uri="{0D108BD9-81ED-4DB2-BD59-A6C34878D82A}">
                    <a16:rowId xmlns:a16="http://schemas.microsoft.com/office/drawing/2014/main" val="10000"/>
                  </a:ext>
                </a:extLst>
              </a:tr>
              <a:tr h="16630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1"/>
                  </a:ext>
                </a:extLst>
              </a:tr>
              <a:tr h="207454">
                <a:tc>
                  <a:txBody>
                    <a:bodyPr/>
                    <a:lstStyle/>
                    <a:p>
                      <a:pPr marL="69215">
                        <a:lnSpc>
                          <a:spcPct val="100000"/>
                        </a:lnSpc>
                        <a:spcBef>
                          <a:spcPts val="160"/>
                        </a:spcBef>
                      </a:pPr>
                      <a:r>
                        <a:rPr sz="1100" dirty="0">
                          <a:solidFill>
                            <a:srgbClr val="FFFFFF"/>
                          </a:solidFill>
                          <a:latin typeface="Calibri"/>
                          <a:cs typeface="Calibri"/>
                        </a:rPr>
                        <a:t>1</a:t>
                      </a:r>
                      <a:endParaRPr sz="1100">
                        <a:latin typeface="Calibri"/>
                        <a:cs typeface="Calibri"/>
                      </a:endParaRPr>
                    </a:p>
                  </a:txBody>
                  <a:tcPr marL="0" marR="0" marT="11430"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13335" algn="ctr">
                        <a:lnSpc>
                          <a:spcPct val="100000"/>
                        </a:lnSpc>
                        <a:spcBef>
                          <a:spcPts val="125"/>
                        </a:spcBef>
                      </a:pPr>
                      <a:r>
                        <a:rPr sz="1100" dirty="0">
                          <a:solidFill>
                            <a:srgbClr val="FFFFFF"/>
                          </a:solidFill>
                          <a:latin typeface="Calibri"/>
                          <a:cs typeface="Calibri"/>
                        </a:rPr>
                        <a:t>1</a:t>
                      </a:r>
                      <a:endParaRPr sz="1100">
                        <a:latin typeface="Calibri"/>
                        <a:cs typeface="Calibri"/>
                      </a:endParaRPr>
                    </a:p>
                  </a:txBody>
                  <a:tcPr marL="0" marR="0" marT="8930"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65405">
                        <a:lnSpc>
                          <a:spcPct val="100000"/>
                        </a:lnSpc>
                        <a:spcBef>
                          <a:spcPts val="190"/>
                        </a:spcBef>
                      </a:pPr>
                      <a:r>
                        <a:rPr sz="1100" dirty="0">
                          <a:solidFill>
                            <a:srgbClr val="FFFFFF"/>
                          </a:solidFill>
                          <a:latin typeface="Calibri"/>
                          <a:cs typeface="Calibri"/>
                        </a:rPr>
                        <a:t>1</a:t>
                      </a:r>
                      <a:endParaRPr sz="1100">
                        <a:latin typeface="Calibri"/>
                        <a:cs typeface="Calibri"/>
                      </a:endParaRPr>
                    </a:p>
                  </a:txBody>
                  <a:tcPr marL="0" marR="0" marT="13574"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24765" algn="ctr">
                        <a:lnSpc>
                          <a:spcPct val="100000"/>
                        </a:lnSpc>
                        <a:spcBef>
                          <a:spcPts val="155"/>
                        </a:spcBef>
                      </a:pPr>
                      <a:r>
                        <a:rPr sz="1100" dirty="0">
                          <a:solidFill>
                            <a:srgbClr val="FFFFFF"/>
                          </a:solidFill>
                          <a:latin typeface="Calibri"/>
                          <a:cs typeface="Calibri"/>
                        </a:rPr>
                        <a:t>1</a:t>
                      </a:r>
                      <a:endParaRPr sz="1100">
                        <a:latin typeface="Calibri"/>
                        <a:cs typeface="Calibri"/>
                      </a:endParaRPr>
                    </a:p>
                  </a:txBody>
                  <a:tcPr marL="0" marR="0" marT="11073"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3810" algn="ctr">
                        <a:lnSpc>
                          <a:spcPct val="100000"/>
                        </a:lnSpc>
                        <a:spcBef>
                          <a:spcPts val="190"/>
                        </a:spcBef>
                      </a:pPr>
                      <a:r>
                        <a:rPr sz="1100" dirty="0">
                          <a:solidFill>
                            <a:srgbClr val="FFFFFF"/>
                          </a:solidFill>
                          <a:latin typeface="Calibri"/>
                          <a:cs typeface="Calibri"/>
                        </a:rPr>
                        <a:t>1</a:t>
                      </a:r>
                      <a:endParaRPr sz="1100">
                        <a:latin typeface="Calibri"/>
                        <a:cs typeface="Calibri"/>
                      </a:endParaRPr>
                    </a:p>
                  </a:txBody>
                  <a:tcPr marL="0" marR="0" marT="13574"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R="70485" algn="r">
                        <a:lnSpc>
                          <a:spcPct val="100000"/>
                        </a:lnSpc>
                        <a:spcBef>
                          <a:spcPts val="155"/>
                        </a:spcBef>
                      </a:pPr>
                      <a:r>
                        <a:rPr sz="1100" dirty="0">
                          <a:solidFill>
                            <a:srgbClr val="FFFFFF"/>
                          </a:solidFill>
                          <a:latin typeface="Calibri"/>
                          <a:cs typeface="Calibri"/>
                        </a:rPr>
                        <a:t>1</a:t>
                      </a:r>
                      <a:endParaRPr sz="1100">
                        <a:latin typeface="Calibri"/>
                        <a:cs typeface="Calibri"/>
                      </a:endParaRPr>
                    </a:p>
                  </a:txBody>
                  <a:tcPr marL="0" marR="0" marT="11073"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5080" algn="ctr">
                        <a:lnSpc>
                          <a:spcPct val="100000"/>
                        </a:lnSpc>
                        <a:spcBef>
                          <a:spcPts val="210"/>
                        </a:spcBef>
                      </a:pPr>
                      <a:r>
                        <a:rPr sz="1100" dirty="0">
                          <a:solidFill>
                            <a:srgbClr val="FFFFFF"/>
                          </a:solidFill>
                          <a:latin typeface="Calibri"/>
                          <a:cs typeface="Calibri"/>
                        </a:rPr>
                        <a:t>1</a:t>
                      </a:r>
                      <a:endParaRPr sz="1100">
                        <a:latin typeface="Calibri"/>
                        <a:cs typeface="Calibri"/>
                      </a:endParaRPr>
                    </a:p>
                  </a:txBody>
                  <a:tcPr marL="0" marR="0" marT="15002" marB="0">
                    <a:solidFill>
                      <a:srgbClr val="007B92"/>
                    </a:solidFill>
                  </a:tcPr>
                </a:tc>
                <a:tc>
                  <a:txBody>
                    <a:bodyPr/>
                    <a:lstStyle/>
                    <a:p>
                      <a:pPr>
                        <a:lnSpc>
                          <a:spcPct val="100000"/>
                        </a:lnSpc>
                      </a:pPr>
                      <a:endParaRPr sz="1300">
                        <a:latin typeface="Times New Roman"/>
                        <a:cs typeface="Times New Roman"/>
                      </a:endParaRPr>
                    </a:p>
                  </a:txBody>
                  <a:tcPr marL="0" marR="0" marT="0" marB="0"/>
                </a:tc>
                <a:tc>
                  <a:txBody>
                    <a:bodyPr/>
                    <a:lstStyle/>
                    <a:p>
                      <a:pPr marL="57785">
                        <a:lnSpc>
                          <a:spcPct val="100000"/>
                        </a:lnSpc>
                        <a:spcBef>
                          <a:spcPts val="170"/>
                        </a:spcBef>
                      </a:pPr>
                      <a:r>
                        <a:rPr sz="1100" dirty="0">
                          <a:solidFill>
                            <a:srgbClr val="FFFFFF"/>
                          </a:solidFill>
                          <a:latin typeface="Calibri"/>
                          <a:cs typeface="Calibri"/>
                        </a:rPr>
                        <a:t>1</a:t>
                      </a:r>
                      <a:endParaRPr sz="1100">
                        <a:latin typeface="Calibri"/>
                        <a:cs typeface="Calibri"/>
                      </a:endParaRPr>
                    </a:p>
                  </a:txBody>
                  <a:tcPr marL="0" marR="0" marT="12145" marB="0">
                    <a:solidFill>
                      <a:srgbClr val="007B92"/>
                    </a:solidFill>
                  </a:tcPr>
                </a:tc>
                <a:extLst>
                  <a:ext uri="{0D108BD9-81ED-4DB2-BD59-A6C34878D82A}">
                    <a16:rowId xmlns:a16="http://schemas.microsoft.com/office/drawing/2014/main" val="10002"/>
                  </a:ext>
                </a:extLst>
              </a:tr>
              <a:tr h="170593">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3"/>
                  </a:ext>
                </a:extLst>
              </a:tr>
              <a:tr h="207455">
                <a:tc>
                  <a:txBody>
                    <a:bodyPr/>
                    <a:lstStyle/>
                    <a:p>
                      <a:pPr marL="70485">
                        <a:lnSpc>
                          <a:spcPct val="100000"/>
                        </a:lnSpc>
                        <a:spcBef>
                          <a:spcPts val="155"/>
                        </a:spcBef>
                      </a:pPr>
                      <a:r>
                        <a:rPr sz="1100" dirty="0">
                          <a:latin typeface="Calibri"/>
                          <a:cs typeface="Calibri"/>
                        </a:rPr>
                        <a:t>0</a:t>
                      </a:r>
                      <a:endParaRPr sz="1100">
                        <a:latin typeface="Calibri"/>
                        <a:cs typeface="Calibri"/>
                      </a:endParaRPr>
                    </a:p>
                  </a:txBody>
                  <a:tcPr marL="0" marR="0" marT="11073"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R="10795" algn="ctr">
                        <a:lnSpc>
                          <a:spcPct val="100000"/>
                        </a:lnSpc>
                        <a:spcBef>
                          <a:spcPts val="114"/>
                        </a:spcBef>
                      </a:pPr>
                      <a:r>
                        <a:rPr sz="1100" dirty="0">
                          <a:latin typeface="Calibri"/>
                          <a:cs typeface="Calibri"/>
                        </a:rPr>
                        <a:t>0</a:t>
                      </a:r>
                      <a:endParaRPr sz="1100">
                        <a:latin typeface="Calibri"/>
                        <a:cs typeface="Calibri"/>
                      </a:endParaRPr>
                    </a:p>
                  </a:txBody>
                  <a:tcPr marL="0" marR="0" marT="8215"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L="66675">
                        <a:lnSpc>
                          <a:spcPct val="100000"/>
                        </a:lnSpc>
                        <a:spcBef>
                          <a:spcPts val="185"/>
                        </a:spcBef>
                      </a:pPr>
                      <a:r>
                        <a:rPr sz="1100" dirty="0">
                          <a:latin typeface="Calibri"/>
                          <a:cs typeface="Calibri"/>
                        </a:rPr>
                        <a:t>0</a:t>
                      </a:r>
                      <a:endParaRPr sz="1100">
                        <a:latin typeface="Calibri"/>
                        <a:cs typeface="Calibri"/>
                      </a:endParaRPr>
                    </a:p>
                  </a:txBody>
                  <a:tcPr marL="0" marR="0" marT="13216"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R="21590" algn="ctr">
                        <a:lnSpc>
                          <a:spcPct val="100000"/>
                        </a:lnSpc>
                        <a:spcBef>
                          <a:spcPts val="145"/>
                        </a:spcBef>
                      </a:pPr>
                      <a:r>
                        <a:rPr sz="1100" dirty="0">
                          <a:latin typeface="Calibri"/>
                          <a:cs typeface="Calibri"/>
                        </a:rPr>
                        <a:t>0</a:t>
                      </a:r>
                      <a:endParaRPr sz="1100">
                        <a:latin typeface="Calibri"/>
                        <a:cs typeface="Calibri"/>
                      </a:endParaRPr>
                    </a:p>
                  </a:txBody>
                  <a:tcPr marL="0" marR="0" marT="10358"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L="7620" algn="ctr">
                        <a:lnSpc>
                          <a:spcPct val="100000"/>
                        </a:lnSpc>
                        <a:spcBef>
                          <a:spcPts val="185"/>
                        </a:spcBef>
                      </a:pPr>
                      <a:r>
                        <a:rPr sz="1100" dirty="0">
                          <a:latin typeface="Calibri"/>
                          <a:cs typeface="Calibri"/>
                        </a:rPr>
                        <a:t>0</a:t>
                      </a:r>
                      <a:endParaRPr sz="1100">
                        <a:latin typeface="Calibri"/>
                        <a:cs typeface="Calibri"/>
                      </a:endParaRPr>
                    </a:p>
                  </a:txBody>
                  <a:tcPr marL="0" marR="0" marT="13216"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R="68580" algn="r">
                        <a:lnSpc>
                          <a:spcPct val="100000"/>
                        </a:lnSpc>
                        <a:spcBef>
                          <a:spcPts val="145"/>
                        </a:spcBef>
                      </a:pPr>
                      <a:r>
                        <a:rPr sz="1100" dirty="0">
                          <a:latin typeface="Calibri"/>
                          <a:cs typeface="Calibri"/>
                        </a:rPr>
                        <a:t>0</a:t>
                      </a:r>
                      <a:endParaRPr sz="1100">
                        <a:latin typeface="Calibri"/>
                        <a:cs typeface="Calibri"/>
                      </a:endParaRPr>
                    </a:p>
                  </a:txBody>
                  <a:tcPr marL="0" marR="0" marT="10358"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L="8255" algn="ctr">
                        <a:lnSpc>
                          <a:spcPct val="100000"/>
                        </a:lnSpc>
                        <a:spcBef>
                          <a:spcPts val="204"/>
                        </a:spcBef>
                      </a:pPr>
                      <a:r>
                        <a:rPr sz="1100" dirty="0">
                          <a:latin typeface="Calibri"/>
                          <a:cs typeface="Calibri"/>
                        </a:rPr>
                        <a:t>0</a:t>
                      </a:r>
                      <a:endParaRPr sz="1100">
                        <a:latin typeface="Calibri"/>
                        <a:cs typeface="Calibri"/>
                      </a:endParaRPr>
                    </a:p>
                  </a:txBody>
                  <a:tcPr marL="0" marR="0" marT="14645" marB="0">
                    <a:solidFill>
                      <a:srgbClr val="929A90"/>
                    </a:solidFill>
                  </a:tcPr>
                </a:tc>
                <a:tc>
                  <a:txBody>
                    <a:bodyPr/>
                    <a:lstStyle/>
                    <a:p>
                      <a:pPr>
                        <a:lnSpc>
                          <a:spcPct val="100000"/>
                        </a:lnSpc>
                      </a:pPr>
                      <a:endParaRPr sz="1300">
                        <a:latin typeface="Times New Roman"/>
                        <a:cs typeface="Times New Roman"/>
                      </a:endParaRPr>
                    </a:p>
                  </a:txBody>
                  <a:tcPr marL="0" marR="0" marT="0" marB="0"/>
                </a:tc>
                <a:tc>
                  <a:txBody>
                    <a:bodyPr/>
                    <a:lstStyle/>
                    <a:p>
                      <a:pPr marL="59055">
                        <a:lnSpc>
                          <a:spcPct val="100000"/>
                        </a:lnSpc>
                        <a:spcBef>
                          <a:spcPts val="165"/>
                        </a:spcBef>
                      </a:pPr>
                      <a:r>
                        <a:rPr sz="1100" dirty="0">
                          <a:latin typeface="Calibri"/>
                          <a:cs typeface="Calibri"/>
                        </a:rPr>
                        <a:t>0</a:t>
                      </a:r>
                      <a:endParaRPr sz="1100">
                        <a:latin typeface="Calibri"/>
                        <a:cs typeface="Calibri"/>
                      </a:endParaRPr>
                    </a:p>
                  </a:txBody>
                  <a:tcPr marL="0" marR="0" marT="11787" marB="0">
                    <a:solidFill>
                      <a:srgbClr val="929A90"/>
                    </a:solidFill>
                  </a:tcPr>
                </a:tc>
                <a:extLst>
                  <a:ext uri="{0D108BD9-81ED-4DB2-BD59-A6C34878D82A}">
                    <a16:rowId xmlns:a16="http://schemas.microsoft.com/office/drawing/2014/main" val="10004"/>
                  </a:ext>
                </a:extLst>
              </a:tr>
            </a:tbl>
          </a:graphicData>
        </a:graphic>
      </p:graphicFrame>
      <p:sp>
        <p:nvSpPr>
          <p:cNvPr id="8" name="object 8"/>
          <p:cNvSpPr txBox="1"/>
          <p:nvPr/>
        </p:nvSpPr>
        <p:spPr>
          <a:xfrm>
            <a:off x="5492186" y="4466064"/>
            <a:ext cx="194667" cy="225719"/>
          </a:xfrm>
          <a:prstGeom prst="rect">
            <a:avLst/>
          </a:prstGeom>
        </p:spPr>
        <p:txBody>
          <a:bodyPr vert="horz" wrap="square" lIns="0" tIns="9287" rIns="0" bIns="0" rtlCol="0">
            <a:spAutoFit/>
          </a:bodyPr>
          <a:lstStyle/>
          <a:p>
            <a:pPr marL="21431" defTabSz="685800">
              <a:spcBef>
                <a:spcPts val="74"/>
              </a:spcBef>
              <a:buClrTx/>
              <a:defRPr/>
            </a:pPr>
            <a:r>
              <a:rPr sz="1406" i="1" kern="1200" dirty="0">
                <a:solidFill>
                  <a:prstClr val="black"/>
                </a:solidFill>
                <a:latin typeface="Calibri"/>
                <a:ea typeface="+mn-ea"/>
                <a:cs typeface="Calibri"/>
              </a:rPr>
              <a:t>h</a:t>
            </a:r>
            <a:r>
              <a:rPr sz="1435" i="1" kern="1200" baseline="-19607" dirty="0">
                <a:solidFill>
                  <a:prstClr val="black"/>
                </a:solidFill>
                <a:latin typeface="Calibri"/>
                <a:ea typeface="+mn-ea"/>
                <a:cs typeface="Calibri"/>
              </a:rPr>
              <a:t>T</a:t>
            </a:r>
            <a:endParaRPr sz="1435" kern="1200" baseline="-19607">
              <a:solidFill>
                <a:prstClr val="black"/>
              </a:solidFill>
              <a:latin typeface="Calibri"/>
              <a:ea typeface="+mn-ea"/>
              <a:cs typeface="Calibri"/>
            </a:endParaRPr>
          </a:p>
        </p:txBody>
      </p:sp>
      <p:sp>
        <p:nvSpPr>
          <p:cNvPr id="9" name="object 9"/>
          <p:cNvSpPr txBox="1"/>
          <p:nvPr/>
        </p:nvSpPr>
        <p:spPr>
          <a:xfrm>
            <a:off x="2686765" y="3561309"/>
            <a:ext cx="695801" cy="225719"/>
          </a:xfrm>
          <a:prstGeom prst="rect">
            <a:avLst/>
          </a:prstGeom>
        </p:spPr>
        <p:txBody>
          <a:bodyPr vert="horz" wrap="square" lIns="0" tIns="9287" rIns="0" bIns="0" rtlCol="0">
            <a:spAutoFit/>
          </a:bodyPr>
          <a:lstStyle/>
          <a:p>
            <a:pPr marL="7144" defTabSz="685800">
              <a:spcBef>
                <a:spcPts val="74"/>
              </a:spcBef>
              <a:buClrTx/>
              <a:defRPr/>
            </a:pPr>
            <a:r>
              <a:rPr sz="1406" i="1" kern="1200" spc="3" dirty="0">
                <a:solidFill>
                  <a:prstClr val="black"/>
                </a:solidFill>
                <a:latin typeface="Calibri"/>
                <a:ea typeface="+mn-ea"/>
                <a:cs typeface="Calibri"/>
              </a:rPr>
              <a:t>attention</a:t>
            </a:r>
            <a:endParaRPr sz="1406" kern="1200">
              <a:solidFill>
                <a:prstClr val="black"/>
              </a:solidFill>
              <a:latin typeface="Calibri"/>
              <a:ea typeface="+mn-ea"/>
              <a:cs typeface="Calibri"/>
            </a:endParaRPr>
          </a:p>
        </p:txBody>
      </p:sp>
      <p:sp>
        <p:nvSpPr>
          <p:cNvPr id="10" name="object 10"/>
          <p:cNvSpPr/>
          <p:nvPr/>
        </p:nvSpPr>
        <p:spPr>
          <a:xfrm>
            <a:off x="3635455" y="3707684"/>
            <a:ext cx="1921669" cy="158948"/>
          </a:xfrm>
          <a:custGeom>
            <a:avLst/>
            <a:gdLst/>
            <a:ahLst/>
            <a:cxnLst/>
            <a:rect l="l" t="t" r="r" b="b"/>
            <a:pathLst>
              <a:path w="3416300" h="282575">
                <a:moveTo>
                  <a:pt x="28333" y="133565"/>
                </a:moveTo>
                <a:lnTo>
                  <a:pt x="28295" y="133731"/>
                </a:lnTo>
                <a:lnTo>
                  <a:pt x="28333" y="133565"/>
                </a:lnTo>
                <a:close/>
              </a:path>
              <a:path w="3416300" h="282575">
                <a:moveTo>
                  <a:pt x="1471549" y="273177"/>
                </a:moveTo>
                <a:lnTo>
                  <a:pt x="1471079" y="270510"/>
                </a:lnTo>
                <a:lnTo>
                  <a:pt x="1458468" y="270510"/>
                </a:lnTo>
                <a:lnTo>
                  <a:pt x="1458214" y="270510"/>
                </a:lnTo>
                <a:lnTo>
                  <a:pt x="1458976" y="275209"/>
                </a:lnTo>
                <a:lnTo>
                  <a:pt x="1471549" y="273177"/>
                </a:lnTo>
                <a:close/>
              </a:path>
              <a:path w="3416300" h="282575">
                <a:moveTo>
                  <a:pt x="2446528" y="273304"/>
                </a:moveTo>
                <a:lnTo>
                  <a:pt x="2433955" y="273304"/>
                </a:lnTo>
                <a:lnTo>
                  <a:pt x="2433777" y="273304"/>
                </a:lnTo>
                <a:lnTo>
                  <a:pt x="2434082" y="275209"/>
                </a:lnTo>
                <a:lnTo>
                  <a:pt x="2446528" y="273304"/>
                </a:lnTo>
                <a:close/>
              </a:path>
              <a:path w="3416300" h="282575">
                <a:moveTo>
                  <a:pt x="3415919" y="274574"/>
                </a:moveTo>
                <a:lnTo>
                  <a:pt x="3415144" y="272542"/>
                </a:lnTo>
                <a:lnTo>
                  <a:pt x="3413925" y="269367"/>
                </a:lnTo>
                <a:lnTo>
                  <a:pt x="3413633" y="268605"/>
                </a:lnTo>
                <a:lnTo>
                  <a:pt x="3412871" y="266573"/>
                </a:lnTo>
                <a:lnTo>
                  <a:pt x="3408769" y="262890"/>
                </a:lnTo>
                <a:lnTo>
                  <a:pt x="3403981" y="258572"/>
                </a:lnTo>
                <a:lnTo>
                  <a:pt x="3400945" y="256921"/>
                </a:lnTo>
                <a:lnTo>
                  <a:pt x="3391154" y="251587"/>
                </a:lnTo>
                <a:lnTo>
                  <a:pt x="3374263" y="244983"/>
                </a:lnTo>
                <a:lnTo>
                  <a:pt x="3328035" y="232156"/>
                </a:lnTo>
                <a:lnTo>
                  <a:pt x="3266186" y="219837"/>
                </a:lnTo>
                <a:lnTo>
                  <a:pt x="3189605" y="207772"/>
                </a:lnTo>
                <a:lnTo>
                  <a:pt x="3099562" y="196342"/>
                </a:lnTo>
                <a:lnTo>
                  <a:pt x="2941828" y="180213"/>
                </a:lnTo>
                <a:lnTo>
                  <a:pt x="2760345" y="165989"/>
                </a:lnTo>
                <a:lnTo>
                  <a:pt x="2559558" y="153797"/>
                </a:lnTo>
                <a:lnTo>
                  <a:pt x="2343531" y="144018"/>
                </a:lnTo>
                <a:lnTo>
                  <a:pt x="2038985" y="135255"/>
                </a:lnTo>
                <a:lnTo>
                  <a:pt x="1882267" y="132842"/>
                </a:lnTo>
                <a:lnTo>
                  <a:pt x="1566545" y="131318"/>
                </a:lnTo>
                <a:lnTo>
                  <a:pt x="1256030" y="125222"/>
                </a:lnTo>
                <a:lnTo>
                  <a:pt x="1105662" y="120142"/>
                </a:lnTo>
                <a:lnTo>
                  <a:pt x="1032256" y="117221"/>
                </a:lnTo>
                <a:lnTo>
                  <a:pt x="821182" y="106553"/>
                </a:lnTo>
                <a:lnTo>
                  <a:pt x="689229" y="98171"/>
                </a:lnTo>
                <a:lnTo>
                  <a:pt x="626491" y="93599"/>
                </a:lnTo>
                <a:lnTo>
                  <a:pt x="566039" y="88773"/>
                </a:lnTo>
                <a:lnTo>
                  <a:pt x="504786" y="83350"/>
                </a:lnTo>
                <a:lnTo>
                  <a:pt x="504786" y="132905"/>
                </a:lnTo>
                <a:lnTo>
                  <a:pt x="471551" y="132334"/>
                </a:lnTo>
                <a:lnTo>
                  <a:pt x="427482" y="129921"/>
                </a:lnTo>
                <a:lnTo>
                  <a:pt x="383921" y="126238"/>
                </a:lnTo>
                <a:lnTo>
                  <a:pt x="384175" y="126238"/>
                </a:lnTo>
                <a:lnTo>
                  <a:pt x="341503" y="121158"/>
                </a:lnTo>
                <a:lnTo>
                  <a:pt x="341757" y="121158"/>
                </a:lnTo>
                <a:lnTo>
                  <a:pt x="300609" y="114935"/>
                </a:lnTo>
                <a:lnTo>
                  <a:pt x="300863" y="114935"/>
                </a:lnTo>
                <a:lnTo>
                  <a:pt x="262026" y="107569"/>
                </a:lnTo>
                <a:lnTo>
                  <a:pt x="261366" y="107442"/>
                </a:lnTo>
                <a:lnTo>
                  <a:pt x="261620" y="107569"/>
                </a:lnTo>
                <a:lnTo>
                  <a:pt x="243141" y="103505"/>
                </a:lnTo>
                <a:lnTo>
                  <a:pt x="242570" y="103378"/>
                </a:lnTo>
                <a:lnTo>
                  <a:pt x="242697" y="103505"/>
                </a:lnTo>
                <a:lnTo>
                  <a:pt x="224409" y="99060"/>
                </a:lnTo>
                <a:lnTo>
                  <a:pt x="207111" y="94615"/>
                </a:lnTo>
                <a:lnTo>
                  <a:pt x="206629" y="94488"/>
                </a:lnTo>
                <a:lnTo>
                  <a:pt x="206756" y="94615"/>
                </a:lnTo>
                <a:lnTo>
                  <a:pt x="189738" y="89789"/>
                </a:lnTo>
                <a:lnTo>
                  <a:pt x="189865" y="89789"/>
                </a:lnTo>
                <a:lnTo>
                  <a:pt x="173355" y="84836"/>
                </a:lnTo>
                <a:lnTo>
                  <a:pt x="173609" y="84836"/>
                </a:lnTo>
                <a:lnTo>
                  <a:pt x="157988" y="79629"/>
                </a:lnTo>
                <a:lnTo>
                  <a:pt x="158115" y="79629"/>
                </a:lnTo>
                <a:lnTo>
                  <a:pt x="143484" y="74422"/>
                </a:lnTo>
                <a:lnTo>
                  <a:pt x="143129" y="74295"/>
                </a:lnTo>
                <a:lnTo>
                  <a:pt x="143256" y="74422"/>
                </a:lnTo>
                <a:lnTo>
                  <a:pt x="129603" y="68961"/>
                </a:lnTo>
                <a:lnTo>
                  <a:pt x="129286" y="68834"/>
                </a:lnTo>
                <a:lnTo>
                  <a:pt x="129540" y="68961"/>
                </a:lnTo>
                <a:lnTo>
                  <a:pt x="116497" y="63373"/>
                </a:lnTo>
                <a:lnTo>
                  <a:pt x="115798" y="63068"/>
                </a:lnTo>
                <a:lnTo>
                  <a:pt x="168783" y="79629"/>
                </a:lnTo>
                <a:lnTo>
                  <a:pt x="212344" y="90551"/>
                </a:lnTo>
                <a:lnTo>
                  <a:pt x="260477" y="100584"/>
                </a:lnTo>
                <a:lnTo>
                  <a:pt x="312928" y="109855"/>
                </a:lnTo>
                <a:lnTo>
                  <a:pt x="368808" y="118110"/>
                </a:lnTo>
                <a:lnTo>
                  <a:pt x="427863" y="125476"/>
                </a:lnTo>
                <a:lnTo>
                  <a:pt x="489712" y="131699"/>
                </a:lnTo>
                <a:lnTo>
                  <a:pt x="504786" y="132905"/>
                </a:lnTo>
                <a:lnTo>
                  <a:pt x="504786" y="83350"/>
                </a:lnTo>
                <a:lnTo>
                  <a:pt x="452882" y="78740"/>
                </a:lnTo>
                <a:lnTo>
                  <a:pt x="400304" y="73406"/>
                </a:lnTo>
                <a:lnTo>
                  <a:pt x="350647" y="67945"/>
                </a:lnTo>
                <a:lnTo>
                  <a:pt x="260858" y="56515"/>
                </a:lnTo>
                <a:lnTo>
                  <a:pt x="260985" y="56515"/>
                </a:lnTo>
                <a:lnTo>
                  <a:pt x="221107" y="50546"/>
                </a:lnTo>
                <a:lnTo>
                  <a:pt x="184785" y="44577"/>
                </a:lnTo>
                <a:lnTo>
                  <a:pt x="184912" y="44577"/>
                </a:lnTo>
                <a:lnTo>
                  <a:pt x="152273" y="38481"/>
                </a:lnTo>
                <a:lnTo>
                  <a:pt x="152400" y="38481"/>
                </a:lnTo>
                <a:lnTo>
                  <a:pt x="124739" y="32512"/>
                </a:lnTo>
                <a:lnTo>
                  <a:pt x="123710" y="32296"/>
                </a:lnTo>
                <a:lnTo>
                  <a:pt x="114173" y="28841"/>
                </a:lnTo>
                <a:lnTo>
                  <a:pt x="121666" y="19939"/>
                </a:lnTo>
                <a:lnTo>
                  <a:pt x="118757" y="19240"/>
                </a:lnTo>
                <a:lnTo>
                  <a:pt x="123063" y="13208"/>
                </a:lnTo>
                <a:lnTo>
                  <a:pt x="120370" y="12788"/>
                </a:lnTo>
                <a:lnTo>
                  <a:pt x="123698" y="7366"/>
                </a:lnTo>
                <a:lnTo>
                  <a:pt x="122351" y="7251"/>
                </a:lnTo>
                <a:lnTo>
                  <a:pt x="123952" y="4445"/>
                </a:lnTo>
                <a:lnTo>
                  <a:pt x="122186" y="4356"/>
                </a:lnTo>
                <a:lnTo>
                  <a:pt x="124079" y="635"/>
                </a:lnTo>
                <a:lnTo>
                  <a:pt x="39116" y="12"/>
                </a:lnTo>
                <a:lnTo>
                  <a:pt x="38862" y="0"/>
                </a:lnTo>
                <a:lnTo>
                  <a:pt x="38874" y="469"/>
                </a:lnTo>
                <a:lnTo>
                  <a:pt x="0" y="75692"/>
                </a:lnTo>
                <a:lnTo>
                  <a:pt x="31635" y="76123"/>
                </a:lnTo>
                <a:lnTo>
                  <a:pt x="31470" y="84709"/>
                </a:lnTo>
                <a:lnTo>
                  <a:pt x="31102" y="94462"/>
                </a:lnTo>
                <a:lnTo>
                  <a:pt x="31089" y="94869"/>
                </a:lnTo>
                <a:lnTo>
                  <a:pt x="30734" y="103505"/>
                </a:lnTo>
                <a:lnTo>
                  <a:pt x="30721" y="103632"/>
                </a:lnTo>
                <a:lnTo>
                  <a:pt x="30226" y="111760"/>
                </a:lnTo>
                <a:lnTo>
                  <a:pt x="30213" y="111887"/>
                </a:lnTo>
                <a:lnTo>
                  <a:pt x="29718" y="118999"/>
                </a:lnTo>
                <a:lnTo>
                  <a:pt x="29705" y="119126"/>
                </a:lnTo>
                <a:lnTo>
                  <a:pt x="29654" y="120015"/>
                </a:lnTo>
                <a:lnTo>
                  <a:pt x="29337" y="125222"/>
                </a:lnTo>
                <a:lnTo>
                  <a:pt x="29324" y="125349"/>
                </a:lnTo>
                <a:lnTo>
                  <a:pt x="28829" y="130302"/>
                </a:lnTo>
                <a:lnTo>
                  <a:pt x="28829" y="130048"/>
                </a:lnTo>
                <a:lnTo>
                  <a:pt x="28790" y="130302"/>
                </a:lnTo>
                <a:lnTo>
                  <a:pt x="28333" y="133565"/>
                </a:lnTo>
                <a:lnTo>
                  <a:pt x="28448" y="133096"/>
                </a:lnTo>
                <a:lnTo>
                  <a:pt x="28321" y="133731"/>
                </a:lnTo>
                <a:lnTo>
                  <a:pt x="28194" y="134239"/>
                </a:lnTo>
                <a:lnTo>
                  <a:pt x="27178" y="136017"/>
                </a:lnTo>
                <a:lnTo>
                  <a:pt x="26390" y="139700"/>
                </a:lnTo>
                <a:lnTo>
                  <a:pt x="23596" y="180848"/>
                </a:lnTo>
                <a:lnTo>
                  <a:pt x="22339" y="224790"/>
                </a:lnTo>
                <a:lnTo>
                  <a:pt x="21844" y="275209"/>
                </a:lnTo>
                <a:lnTo>
                  <a:pt x="34544" y="275209"/>
                </a:lnTo>
                <a:lnTo>
                  <a:pt x="34671" y="249555"/>
                </a:lnTo>
                <a:lnTo>
                  <a:pt x="35052" y="224536"/>
                </a:lnTo>
                <a:lnTo>
                  <a:pt x="36207" y="180340"/>
                </a:lnTo>
                <a:lnTo>
                  <a:pt x="37122" y="162687"/>
                </a:lnTo>
                <a:lnTo>
                  <a:pt x="37465" y="155956"/>
                </a:lnTo>
                <a:lnTo>
                  <a:pt x="37973" y="149987"/>
                </a:lnTo>
                <a:lnTo>
                  <a:pt x="38430" y="145415"/>
                </a:lnTo>
                <a:lnTo>
                  <a:pt x="38481" y="145034"/>
                </a:lnTo>
                <a:lnTo>
                  <a:pt x="38354" y="145415"/>
                </a:lnTo>
                <a:lnTo>
                  <a:pt x="38925" y="141986"/>
                </a:lnTo>
                <a:lnTo>
                  <a:pt x="38989" y="141605"/>
                </a:lnTo>
                <a:lnTo>
                  <a:pt x="38862" y="141986"/>
                </a:lnTo>
                <a:lnTo>
                  <a:pt x="38912" y="141732"/>
                </a:lnTo>
                <a:lnTo>
                  <a:pt x="39128" y="140754"/>
                </a:lnTo>
                <a:lnTo>
                  <a:pt x="39827" y="139700"/>
                </a:lnTo>
                <a:lnTo>
                  <a:pt x="40005" y="139446"/>
                </a:lnTo>
                <a:lnTo>
                  <a:pt x="40830" y="136017"/>
                </a:lnTo>
                <a:lnTo>
                  <a:pt x="40932" y="135382"/>
                </a:lnTo>
                <a:lnTo>
                  <a:pt x="41160" y="133477"/>
                </a:lnTo>
                <a:lnTo>
                  <a:pt x="41211" y="133096"/>
                </a:lnTo>
                <a:lnTo>
                  <a:pt x="43827" y="94361"/>
                </a:lnTo>
                <a:lnTo>
                  <a:pt x="44196" y="84328"/>
                </a:lnTo>
                <a:lnTo>
                  <a:pt x="44196" y="83781"/>
                </a:lnTo>
                <a:lnTo>
                  <a:pt x="57619" y="76466"/>
                </a:lnTo>
                <a:lnTo>
                  <a:pt x="59550" y="76492"/>
                </a:lnTo>
                <a:lnTo>
                  <a:pt x="61087" y="82169"/>
                </a:lnTo>
                <a:lnTo>
                  <a:pt x="67335" y="76606"/>
                </a:lnTo>
                <a:lnTo>
                  <a:pt x="71958" y="76669"/>
                </a:lnTo>
                <a:lnTo>
                  <a:pt x="72644" y="78232"/>
                </a:lnTo>
                <a:lnTo>
                  <a:pt x="73939" y="76695"/>
                </a:lnTo>
                <a:lnTo>
                  <a:pt x="76073" y="76708"/>
                </a:lnTo>
                <a:lnTo>
                  <a:pt x="75285" y="75095"/>
                </a:lnTo>
                <a:lnTo>
                  <a:pt x="107696" y="98425"/>
                </a:lnTo>
                <a:lnTo>
                  <a:pt x="143383" y="116205"/>
                </a:lnTo>
                <a:lnTo>
                  <a:pt x="183261" y="129794"/>
                </a:lnTo>
                <a:lnTo>
                  <a:pt x="225679" y="138557"/>
                </a:lnTo>
                <a:lnTo>
                  <a:pt x="290957" y="142367"/>
                </a:lnTo>
                <a:lnTo>
                  <a:pt x="290449" y="142367"/>
                </a:lnTo>
                <a:lnTo>
                  <a:pt x="311785" y="144653"/>
                </a:lnTo>
                <a:lnTo>
                  <a:pt x="311404" y="144526"/>
                </a:lnTo>
                <a:lnTo>
                  <a:pt x="332613" y="148209"/>
                </a:lnTo>
                <a:lnTo>
                  <a:pt x="332232" y="148082"/>
                </a:lnTo>
                <a:lnTo>
                  <a:pt x="352806" y="153035"/>
                </a:lnTo>
                <a:lnTo>
                  <a:pt x="371983" y="158940"/>
                </a:lnTo>
                <a:lnTo>
                  <a:pt x="371856" y="158877"/>
                </a:lnTo>
                <a:lnTo>
                  <a:pt x="372237" y="159004"/>
                </a:lnTo>
                <a:lnTo>
                  <a:pt x="390906" y="166116"/>
                </a:lnTo>
                <a:lnTo>
                  <a:pt x="390525" y="165989"/>
                </a:lnTo>
                <a:lnTo>
                  <a:pt x="390791" y="166116"/>
                </a:lnTo>
                <a:lnTo>
                  <a:pt x="408559" y="174244"/>
                </a:lnTo>
                <a:lnTo>
                  <a:pt x="408178" y="173990"/>
                </a:lnTo>
                <a:lnTo>
                  <a:pt x="425069" y="183134"/>
                </a:lnTo>
                <a:lnTo>
                  <a:pt x="439889" y="192608"/>
                </a:lnTo>
                <a:lnTo>
                  <a:pt x="440131" y="192786"/>
                </a:lnTo>
                <a:lnTo>
                  <a:pt x="453263" y="202692"/>
                </a:lnTo>
                <a:lnTo>
                  <a:pt x="453682" y="203073"/>
                </a:lnTo>
                <a:lnTo>
                  <a:pt x="465289" y="213614"/>
                </a:lnTo>
                <a:lnTo>
                  <a:pt x="465518" y="213868"/>
                </a:lnTo>
                <a:lnTo>
                  <a:pt x="475322" y="224853"/>
                </a:lnTo>
                <a:lnTo>
                  <a:pt x="475551" y="225171"/>
                </a:lnTo>
                <a:lnTo>
                  <a:pt x="483489" y="236474"/>
                </a:lnTo>
                <a:lnTo>
                  <a:pt x="483235" y="235966"/>
                </a:lnTo>
                <a:lnTo>
                  <a:pt x="486511" y="241935"/>
                </a:lnTo>
                <a:lnTo>
                  <a:pt x="486410" y="241681"/>
                </a:lnTo>
                <a:lnTo>
                  <a:pt x="486664" y="242189"/>
                </a:lnTo>
                <a:lnTo>
                  <a:pt x="486511" y="241935"/>
                </a:lnTo>
                <a:lnTo>
                  <a:pt x="486625" y="242189"/>
                </a:lnTo>
                <a:lnTo>
                  <a:pt x="489204" y="247904"/>
                </a:lnTo>
                <a:lnTo>
                  <a:pt x="489077" y="247396"/>
                </a:lnTo>
                <a:lnTo>
                  <a:pt x="491210" y="253580"/>
                </a:lnTo>
                <a:lnTo>
                  <a:pt x="492556" y="259168"/>
                </a:lnTo>
                <a:lnTo>
                  <a:pt x="492506" y="258826"/>
                </a:lnTo>
                <a:lnTo>
                  <a:pt x="492633" y="259461"/>
                </a:lnTo>
                <a:lnTo>
                  <a:pt x="492556" y="259168"/>
                </a:lnTo>
                <a:lnTo>
                  <a:pt x="492607" y="259461"/>
                </a:lnTo>
                <a:lnTo>
                  <a:pt x="493522" y="265049"/>
                </a:lnTo>
                <a:lnTo>
                  <a:pt x="493395" y="264541"/>
                </a:lnTo>
                <a:lnTo>
                  <a:pt x="493420" y="265049"/>
                </a:lnTo>
                <a:lnTo>
                  <a:pt x="493776" y="270891"/>
                </a:lnTo>
                <a:lnTo>
                  <a:pt x="506476" y="270129"/>
                </a:lnTo>
                <a:lnTo>
                  <a:pt x="506095" y="263525"/>
                </a:lnTo>
                <a:lnTo>
                  <a:pt x="505409" y="258826"/>
                </a:lnTo>
                <a:lnTo>
                  <a:pt x="505079" y="256540"/>
                </a:lnTo>
                <a:lnTo>
                  <a:pt x="504190" y="253111"/>
                </a:lnTo>
                <a:lnTo>
                  <a:pt x="503301" y="249682"/>
                </a:lnTo>
                <a:lnTo>
                  <a:pt x="502488" y="247396"/>
                </a:lnTo>
                <a:lnTo>
                  <a:pt x="500888" y="242824"/>
                </a:lnTo>
                <a:lnTo>
                  <a:pt x="500354" y="241681"/>
                </a:lnTo>
                <a:lnTo>
                  <a:pt x="497840" y="236220"/>
                </a:lnTo>
                <a:lnTo>
                  <a:pt x="497700" y="235966"/>
                </a:lnTo>
                <a:lnTo>
                  <a:pt x="494157" y="229489"/>
                </a:lnTo>
                <a:lnTo>
                  <a:pt x="490702" y="224536"/>
                </a:lnTo>
                <a:lnTo>
                  <a:pt x="485394" y="216916"/>
                </a:lnTo>
                <a:lnTo>
                  <a:pt x="482168" y="213360"/>
                </a:lnTo>
                <a:lnTo>
                  <a:pt x="474345" y="204724"/>
                </a:lnTo>
                <a:lnTo>
                  <a:pt x="461645" y="193167"/>
                </a:lnTo>
                <a:lnTo>
                  <a:pt x="460794" y="192532"/>
                </a:lnTo>
                <a:lnTo>
                  <a:pt x="448005" y="182880"/>
                </a:lnTo>
                <a:lnTo>
                  <a:pt x="447167" y="182245"/>
                </a:lnTo>
                <a:lnTo>
                  <a:pt x="434263" y="173990"/>
                </a:lnTo>
                <a:lnTo>
                  <a:pt x="431292" y="172085"/>
                </a:lnTo>
                <a:lnTo>
                  <a:pt x="414020" y="162687"/>
                </a:lnTo>
                <a:lnTo>
                  <a:pt x="405638" y="158877"/>
                </a:lnTo>
                <a:lnTo>
                  <a:pt x="395605" y="154305"/>
                </a:lnTo>
                <a:lnTo>
                  <a:pt x="391909" y="152908"/>
                </a:lnTo>
                <a:lnTo>
                  <a:pt x="379183" y="148082"/>
                </a:lnTo>
                <a:lnTo>
                  <a:pt x="376174" y="146939"/>
                </a:lnTo>
                <a:lnTo>
                  <a:pt x="368287" y="144526"/>
                </a:lnTo>
                <a:lnTo>
                  <a:pt x="313436" y="131953"/>
                </a:lnTo>
                <a:lnTo>
                  <a:pt x="248158" y="128143"/>
                </a:lnTo>
                <a:lnTo>
                  <a:pt x="248666" y="128143"/>
                </a:lnTo>
                <a:lnTo>
                  <a:pt x="228384" y="125984"/>
                </a:lnTo>
                <a:lnTo>
                  <a:pt x="227203" y="125857"/>
                </a:lnTo>
                <a:lnTo>
                  <a:pt x="227584" y="125984"/>
                </a:lnTo>
                <a:lnTo>
                  <a:pt x="207225" y="122428"/>
                </a:lnTo>
                <a:lnTo>
                  <a:pt x="206502" y="122301"/>
                </a:lnTo>
                <a:lnTo>
                  <a:pt x="206883" y="122428"/>
                </a:lnTo>
                <a:lnTo>
                  <a:pt x="186829" y="117602"/>
                </a:lnTo>
                <a:lnTo>
                  <a:pt x="186309" y="117475"/>
                </a:lnTo>
                <a:lnTo>
                  <a:pt x="186690" y="117602"/>
                </a:lnTo>
                <a:lnTo>
                  <a:pt x="167284" y="111633"/>
                </a:lnTo>
                <a:lnTo>
                  <a:pt x="167106" y="111582"/>
                </a:lnTo>
                <a:lnTo>
                  <a:pt x="166916" y="111506"/>
                </a:lnTo>
                <a:lnTo>
                  <a:pt x="148082" y="104394"/>
                </a:lnTo>
                <a:lnTo>
                  <a:pt x="148463" y="104521"/>
                </a:lnTo>
                <a:lnTo>
                  <a:pt x="148183" y="104394"/>
                </a:lnTo>
                <a:lnTo>
                  <a:pt x="130975" y="96520"/>
                </a:lnTo>
                <a:lnTo>
                  <a:pt x="130429" y="96266"/>
                </a:lnTo>
                <a:lnTo>
                  <a:pt x="130810" y="96520"/>
                </a:lnTo>
                <a:lnTo>
                  <a:pt x="114503" y="87630"/>
                </a:lnTo>
                <a:lnTo>
                  <a:pt x="114046" y="87376"/>
                </a:lnTo>
                <a:lnTo>
                  <a:pt x="114427" y="87630"/>
                </a:lnTo>
                <a:lnTo>
                  <a:pt x="98806" y="77724"/>
                </a:lnTo>
                <a:lnTo>
                  <a:pt x="99314" y="77978"/>
                </a:lnTo>
                <a:lnTo>
                  <a:pt x="98971" y="77724"/>
                </a:lnTo>
                <a:lnTo>
                  <a:pt x="87325" y="69037"/>
                </a:lnTo>
                <a:lnTo>
                  <a:pt x="88430" y="67094"/>
                </a:lnTo>
                <a:lnTo>
                  <a:pt x="89535" y="68580"/>
                </a:lnTo>
                <a:lnTo>
                  <a:pt x="91300" y="65112"/>
                </a:lnTo>
                <a:lnTo>
                  <a:pt x="138684" y="86233"/>
                </a:lnTo>
                <a:lnTo>
                  <a:pt x="186182" y="101981"/>
                </a:lnTo>
                <a:lnTo>
                  <a:pt x="239903" y="115824"/>
                </a:lnTo>
                <a:lnTo>
                  <a:pt x="298577" y="127381"/>
                </a:lnTo>
                <a:lnTo>
                  <a:pt x="339979" y="133731"/>
                </a:lnTo>
                <a:lnTo>
                  <a:pt x="382778" y="138938"/>
                </a:lnTo>
                <a:lnTo>
                  <a:pt x="426720" y="142621"/>
                </a:lnTo>
                <a:lnTo>
                  <a:pt x="471170" y="145034"/>
                </a:lnTo>
                <a:lnTo>
                  <a:pt x="560451" y="146558"/>
                </a:lnTo>
                <a:lnTo>
                  <a:pt x="604520" y="148971"/>
                </a:lnTo>
                <a:lnTo>
                  <a:pt x="647954" y="152654"/>
                </a:lnTo>
                <a:lnTo>
                  <a:pt x="690499" y="157734"/>
                </a:lnTo>
                <a:lnTo>
                  <a:pt x="690245" y="157734"/>
                </a:lnTo>
                <a:lnTo>
                  <a:pt x="731393" y="163957"/>
                </a:lnTo>
                <a:lnTo>
                  <a:pt x="731139" y="163957"/>
                </a:lnTo>
                <a:lnTo>
                  <a:pt x="770636" y="171450"/>
                </a:lnTo>
                <a:lnTo>
                  <a:pt x="770509" y="171323"/>
                </a:lnTo>
                <a:lnTo>
                  <a:pt x="789432" y="175514"/>
                </a:lnTo>
                <a:lnTo>
                  <a:pt x="789305" y="175387"/>
                </a:lnTo>
                <a:lnTo>
                  <a:pt x="807720" y="179832"/>
                </a:lnTo>
                <a:lnTo>
                  <a:pt x="807593" y="179832"/>
                </a:lnTo>
                <a:lnTo>
                  <a:pt x="825373" y="184404"/>
                </a:lnTo>
                <a:lnTo>
                  <a:pt x="825246" y="184277"/>
                </a:lnTo>
                <a:lnTo>
                  <a:pt x="842264" y="189230"/>
                </a:lnTo>
                <a:lnTo>
                  <a:pt x="842137" y="189103"/>
                </a:lnTo>
                <a:lnTo>
                  <a:pt x="858647" y="194056"/>
                </a:lnTo>
                <a:lnTo>
                  <a:pt x="858520" y="194056"/>
                </a:lnTo>
                <a:lnTo>
                  <a:pt x="874141" y="199263"/>
                </a:lnTo>
                <a:lnTo>
                  <a:pt x="874014" y="199263"/>
                </a:lnTo>
                <a:lnTo>
                  <a:pt x="888873" y="204597"/>
                </a:lnTo>
                <a:lnTo>
                  <a:pt x="888746" y="204470"/>
                </a:lnTo>
                <a:lnTo>
                  <a:pt x="902716" y="210058"/>
                </a:lnTo>
                <a:lnTo>
                  <a:pt x="938784" y="227203"/>
                </a:lnTo>
                <a:lnTo>
                  <a:pt x="938657" y="227076"/>
                </a:lnTo>
                <a:lnTo>
                  <a:pt x="948944" y="233172"/>
                </a:lnTo>
                <a:lnTo>
                  <a:pt x="957592" y="238899"/>
                </a:lnTo>
                <a:lnTo>
                  <a:pt x="957910" y="239141"/>
                </a:lnTo>
                <a:lnTo>
                  <a:pt x="965708" y="245110"/>
                </a:lnTo>
                <a:lnTo>
                  <a:pt x="965327" y="244856"/>
                </a:lnTo>
                <a:lnTo>
                  <a:pt x="965606" y="245110"/>
                </a:lnTo>
                <a:lnTo>
                  <a:pt x="972121" y="251040"/>
                </a:lnTo>
                <a:lnTo>
                  <a:pt x="971931" y="250825"/>
                </a:lnTo>
                <a:lnTo>
                  <a:pt x="972312" y="251206"/>
                </a:lnTo>
                <a:lnTo>
                  <a:pt x="972121" y="251040"/>
                </a:lnTo>
                <a:lnTo>
                  <a:pt x="972273" y="251206"/>
                </a:lnTo>
                <a:lnTo>
                  <a:pt x="977544" y="256933"/>
                </a:lnTo>
                <a:lnTo>
                  <a:pt x="984643" y="268732"/>
                </a:lnTo>
                <a:lnTo>
                  <a:pt x="986256" y="273862"/>
                </a:lnTo>
                <a:lnTo>
                  <a:pt x="986307" y="274320"/>
                </a:lnTo>
                <a:lnTo>
                  <a:pt x="986917" y="279527"/>
                </a:lnTo>
                <a:lnTo>
                  <a:pt x="999490" y="278257"/>
                </a:lnTo>
                <a:lnTo>
                  <a:pt x="998918" y="272923"/>
                </a:lnTo>
                <a:lnTo>
                  <a:pt x="998728" y="271018"/>
                </a:lnTo>
                <a:lnTo>
                  <a:pt x="997712" y="267843"/>
                </a:lnTo>
                <a:lnTo>
                  <a:pt x="996315" y="263398"/>
                </a:lnTo>
                <a:lnTo>
                  <a:pt x="995718" y="262255"/>
                </a:lnTo>
                <a:lnTo>
                  <a:pt x="992759" y="256540"/>
                </a:lnTo>
                <a:lnTo>
                  <a:pt x="992505" y="256032"/>
                </a:lnTo>
                <a:lnTo>
                  <a:pt x="988682" y="250825"/>
                </a:lnTo>
                <a:lnTo>
                  <a:pt x="987298" y="248920"/>
                </a:lnTo>
                <a:lnTo>
                  <a:pt x="981075" y="242062"/>
                </a:lnTo>
                <a:lnTo>
                  <a:pt x="977595" y="238887"/>
                </a:lnTo>
                <a:lnTo>
                  <a:pt x="973582" y="235204"/>
                </a:lnTo>
                <a:lnTo>
                  <a:pt x="970622" y="232918"/>
                </a:lnTo>
                <a:lnTo>
                  <a:pt x="965200" y="228727"/>
                </a:lnTo>
                <a:lnTo>
                  <a:pt x="962698" y="227076"/>
                </a:lnTo>
                <a:lnTo>
                  <a:pt x="955421" y="222250"/>
                </a:lnTo>
                <a:lnTo>
                  <a:pt x="953655" y="221234"/>
                </a:lnTo>
                <a:lnTo>
                  <a:pt x="944880" y="216154"/>
                </a:lnTo>
                <a:lnTo>
                  <a:pt x="943711" y="215519"/>
                </a:lnTo>
                <a:lnTo>
                  <a:pt x="933450" y="209931"/>
                </a:lnTo>
                <a:lnTo>
                  <a:pt x="921689" y="204470"/>
                </a:lnTo>
                <a:lnTo>
                  <a:pt x="920877" y="204089"/>
                </a:lnTo>
                <a:lnTo>
                  <a:pt x="907542" y="198247"/>
                </a:lnTo>
                <a:lnTo>
                  <a:pt x="893318" y="192659"/>
                </a:lnTo>
                <a:lnTo>
                  <a:pt x="883475" y="189103"/>
                </a:lnTo>
                <a:lnTo>
                  <a:pt x="878205" y="187198"/>
                </a:lnTo>
                <a:lnTo>
                  <a:pt x="869365" y="184277"/>
                </a:lnTo>
                <a:lnTo>
                  <a:pt x="862457" y="181991"/>
                </a:lnTo>
                <a:lnTo>
                  <a:pt x="840105" y="175387"/>
                </a:lnTo>
                <a:lnTo>
                  <a:pt x="828675" y="172085"/>
                </a:lnTo>
                <a:lnTo>
                  <a:pt x="825665" y="171323"/>
                </a:lnTo>
                <a:lnTo>
                  <a:pt x="810641" y="167513"/>
                </a:lnTo>
                <a:lnTo>
                  <a:pt x="773049" y="158877"/>
                </a:lnTo>
                <a:lnTo>
                  <a:pt x="733425" y="151511"/>
                </a:lnTo>
                <a:lnTo>
                  <a:pt x="692150" y="145161"/>
                </a:lnTo>
                <a:lnTo>
                  <a:pt x="667245" y="142138"/>
                </a:lnTo>
                <a:lnTo>
                  <a:pt x="685165" y="142748"/>
                </a:lnTo>
                <a:lnTo>
                  <a:pt x="818642" y="144272"/>
                </a:lnTo>
                <a:lnTo>
                  <a:pt x="884809" y="146558"/>
                </a:lnTo>
                <a:lnTo>
                  <a:pt x="949833" y="150241"/>
                </a:lnTo>
                <a:lnTo>
                  <a:pt x="1013333" y="155321"/>
                </a:lnTo>
                <a:lnTo>
                  <a:pt x="1074801" y="161417"/>
                </a:lnTo>
                <a:lnTo>
                  <a:pt x="1104646" y="164973"/>
                </a:lnTo>
                <a:lnTo>
                  <a:pt x="1104519" y="164973"/>
                </a:lnTo>
                <a:lnTo>
                  <a:pt x="1133602" y="168656"/>
                </a:lnTo>
                <a:lnTo>
                  <a:pt x="1133475" y="168656"/>
                </a:lnTo>
                <a:lnTo>
                  <a:pt x="1161923" y="172720"/>
                </a:lnTo>
                <a:lnTo>
                  <a:pt x="1161796" y="172720"/>
                </a:lnTo>
                <a:lnTo>
                  <a:pt x="1189228" y="177038"/>
                </a:lnTo>
                <a:lnTo>
                  <a:pt x="1215771" y="181483"/>
                </a:lnTo>
                <a:lnTo>
                  <a:pt x="1215644" y="181483"/>
                </a:lnTo>
                <a:lnTo>
                  <a:pt x="1241298" y="186182"/>
                </a:lnTo>
                <a:lnTo>
                  <a:pt x="1241171" y="186182"/>
                </a:lnTo>
                <a:lnTo>
                  <a:pt x="1265682" y="191135"/>
                </a:lnTo>
                <a:lnTo>
                  <a:pt x="1265555" y="191135"/>
                </a:lnTo>
                <a:lnTo>
                  <a:pt x="1289050" y="196215"/>
                </a:lnTo>
                <a:lnTo>
                  <a:pt x="1288923" y="196215"/>
                </a:lnTo>
                <a:lnTo>
                  <a:pt x="1311148" y="201422"/>
                </a:lnTo>
                <a:lnTo>
                  <a:pt x="1311021" y="201422"/>
                </a:lnTo>
                <a:lnTo>
                  <a:pt x="1331976" y="206883"/>
                </a:lnTo>
                <a:lnTo>
                  <a:pt x="1331849" y="206756"/>
                </a:lnTo>
                <a:lnTo>
                  <a:pt x="1351534" y="212471"/>
                </a:lnTo>
                <a:lnTo>
                  <a:pt x="1351407" y="212344"/>
                </a:lnTo>
                <a:lnTo>
                  <a:pt x="1369822" y="218059"/>
                </a:lnTo>
                <a:lnTo>
                  <a:pt x="1369568" y="218059"/>
                </a:lnTo>
                <a:lnTo>
                  <a:pt x="1386459" y="223901"/>
                </a:lnTo>
                <a:lnTo>
                  <a:pt x="1386332" y="223901"/>
                </a:lnTo>
                <a:lnTo>
                  <a:pt x="1401699" y="229743"/>
                </a:lnTo>
                <a:lnTo>
                  <a:pt x="1415288" y="235712"/>
                </a:lnTo>
                <a:lnTo>
                  <a:pt x="1414907" y="235585"/>
                </a:lnTo>
                <a:lnTo>
                  <a:pt x="1427099" y="241808"/>
                </a:lnTo>
                <a:lnTo>
                  <a:pt x="1426718" y="241554"/>
                </a:lnTo>
                <a:lnTo>
                  <a:pt x="1437259" y="247777"/>
                </a:lnTo>
                <a:lnTo>
                  <a:pt x="1436751" y="247523"/>
                </a:lnTo>
                <a:lnTo>
                  <a:pt x="1445133" y="253492"/>
                </a:lnTo>
                <a:lnTo>
                  <a:pt x="1445425" y="253746"/>
                </a:lnTo>
                <a:lnTo>
                  <a:pt x="1451241" y="259143"/>
                </a:lnTo>
                <a:lnTo>
                  <a:pt x="1451610" y="259588"/>
                </a:lnTo>
                <a:lnTo>
                  <a:pt x="1455775" y="264807"/>
                </a:lnTo>
                <a:lnTo>
                  <a:pt x="1458087" y="269735"/>
                </a:lnTo>
                <a:lnTo>
                  <a:pt x="1458226" y="269735"/>
                </a:lnTo>
                <a:lnTo>
                  <a:pt x="1470939" y="269735"/>
                </a:lnTo>
                <a:lnTo>
                  <a:pt x="1470787" y="268859"/>
                </a:lnTo>
                <a:lnTo>
                  <a:pt x="1470279" y="265938"/>
                </a:lnTo>
                <a:lnTo>
                  <a:pt x="1469974" y="265303"/>
                </a:lnTo>
                <a:lnTo>
                  <a:pt x="1469390" y="264033"/>
                </a:lnTo>
                <a:lnTo>
                  <a:pt x="1467053" y="258953"/>
                </a:lnTo>
                <a:lnTo>
                  <a:pt x="1466596" y="257937"/>
                </a:lnTo>
                <a:lnTo>
                  <a:pt x="1462798" y="253238"/>
                </a:lnTo>
                <a:lnTo>
                  <a:pt x="1460754" y="250698"/>
                </a:lnTo>
                <a:lnTo>
                  <a:pt x="1457617" y="247777"/>
                </a:lnTo>
                <a:lnTo>
                  <a:pt x="1453261" y="243713"/>
                </a:lnTo>
                <a:lnTo>
                  <a:pt x="1450276" y="241554"/>
                </a:lnTo>
                <a:lnTo>
                  <a:pt x="1443990" y="236982"/>
                </a:lnTo>
                <a:lnTo>
                  <a:pt x="1441843" y="235712"/>
                </a:lnTo>
                <a:lnTo>
                  <a:pt x="1433068" y="230505"/>
                </a:lnTo>
                <a:lnTo>
                  <a:pt x="1431302" y="229616"/>
                </a:lnTo>
                <a:lnTo>
                  <a:pt x="1420495" y="224155"/>
                </a:lnTo>
                <a:lnTo>
                  <a:pt x="1406398" y="217932"/>
                </a:lnTo>
                <a:lnTo>
                  <a:pt x="1391767" y="212344"/>
                </a:lnTo>
                <a:lnTo>
                  <a:pt x="1390777" y="211963"/>
                </a:lnTo>
                <a:lnTo>
                  <a:pt x="1375816" y="206756"/>
                </a:lnTo>
                <a:lnTo>
                  <a:pt x="1335278" y="194564"/>
                </a:lnTo>
                <a:lnTo>
                  <a:pt x="1291717" y="183769"/>
                </a:lnTo>
                <a:lnTo>
                  <a:pt x="1243584" y="173736"/>
                </a:lnTo>
                <a:lnTo>
                  <a:pt x="1191260" y="164465"/>
                </a:lnTo>
                <a:lnTo>
                  <a:pt x="1135253" y="156083"/>
                </a:lnTo>
                <a:lnTo>
                  <a:pt x="1076325" y="148844"/>
                </a:lnTo>
                <a:lnTo>
                  <a:pt x="1050886" y="146100"/>
                </a:lnTo>
                <a:lnTo>
                  <a:pt x="1093470" y="146431"/>
                </a:lnTo>
                <a:lnTo>
                  <a:pt x="1183005" y="148844"/>
                </a:lnTo>
                <a:lnTo>
                  <a:pt x="1271270" y="152654"/>
                </a:lnTo>
                <a:lnTo>
                  <a:pt x="1357249" y="157734"/>
                </a:lnTo>
                <a:lnTo>
                  <a:pt x="1399159" y="160782"/>
                </a:lnTo>
                <a:lnTo>
                  <a:pt x="1480693" y="167640"/>
                </a:lnTo>
                <a:lnTo>
                  <a:pt x="1519936" y="171450"/>
                </a:lnTo>
                <a:lnTo>
                  <a:pt x="1558290" y="175514"/>
                </a:lnTo>
                <a:lnTo>
                  <a:pt x="1595501" y="179959"/>
                </a:lnTo>
                <a:lnTo>
                  <a:pt x="1595374" y="179959"/>
                </a:lnTo>
                <a:lnTo>
                  <a:pt x="1631315" y="184531"/>
                </a:lnTo>
                <a:lnTo>
                  <a:pt x="1631188" y="184531"/>
                </a:lnTo>
                <a:lnTo>
                  <a:pt x="1665859" y="189230"/>
                </a:lnTo>
                <a:lnTo>
                  <a:pt x="1699006" y="194310"/>
                </a:lnTo>
                <a:lnTo>
                  <a:pt x="1698879" y="194310"/>
                </a:lnTo>
                <a:lnTo>
                  <a:pt x="1730629" y="199390"/>
                </a:lnTo>
                <a:lnTo>
                  <a:pt x="1730502" y="199390"/>
                </a:lnTo>
                <a:lnTo>
                  <a:pt x="1760601" y="204851"/>
                </a:lnTo>
                <a:lnTo>
                  <a:pt x="1760474" y="204851"/>
                </a:lnTo>
                <a:lnTo>
                  <a:pt x="1789049" y="210312"/>
                </a:lnTo>
                <a:lnTo>
                  <a:pt x="1788922" y="210312"/>
                </a:lnTo>
                <a:lnTo>
                  <a:pt x="1815465" y="216027"/>
                </a:lnTo>
                <a:lnTo>
                  <a:pt x="1815338" y="216027"/>
                </a:lnTo>
                <a:lnTo>
                  <a:pt x="1840230" y="221869"/>
                </a:lnTo>
                <a:lnTo>
                  <a:pt x="1840103" y="221742"/>
                </a:lnTo>
                <a:lnTo>
                  <a:pt x="1862963" y="227838"/>
                </a:lnTo>
                <a:lnTo>
                  <a:pt x="1862709" y="227711"/>
                </a:lnTo>
                <a:lnTo>
                  <a:pt x="1883664" y="233807"/>
                </a:lnTo>
                <a:lnTo>
                  <a:pt x="1883410" y="233680"/>
                </a:lnTo>
                <a:lnTo>
                  <a:pt x="1902079" y="239903"/>
                </a:lnTo>
                <a:lnTo>
                  <a:pt x="1901825" y="239776"/>
                </a:lnTo>
                <a:lnTo>
                  <a:pt x="1910461" y="242951"/>
                </a:lnTo>
                <a:lnTo>
                  <a:pt x="1910334" y="242824"/>
                </a:lnTo>
                <a:lnTo>
                  <a:pt x="1918208" y="245999"/>
                </a:lnTo>
                <a:lnTo>
                  <a:pt x="1918081" y="245999"/>
                </a:lnTo>
                <a:lnTo>
                  <a:pt x="1925447" y="249174"/>
                </a:lnTo>
                <a:lnTo>
                  <a:pt x="1948053" y="261493"/>
                </a:lnTo>
                <a:lnTo>
                  <a:pt x="1947799" y="261239"/>
                </a:lnTo>
                <a:lnTo>
                  <a:pt x="1952244" y="264414"/>
                </a:lnTo>
                <a:lnTo>
                  <a:pt x="1951736" y="264160"/>
                </a:lnTo>
                <a:lnTo>
                  <a:pt x="1955546" y="267335"/>
                </a:lnTo>
                <a:lnTo>
                  <a:pt x="1955038" y="266954"/>
                </a:lnTo>
                <a:lnTo>
                  <a:pt x="1957933" y="270103"/>
                </a:lnTo>
                <a:lnTo>
                  <a:pt x="1958060" y="270256"/>
                </a:lnTo>
                <a:lnTo>
                  <a:pt x="1961642" y="277495"/>
                </a:lnTo>
                <a:lnTo>
                  <a:pt x="1961769" y="277495"/>
                </a:lnTo>
                <a:lnTo>
                  <a:pt x="1961718" y="278130"/>
                </a:lnTo>
                <a:lnTo>
                  <a:pt x="1961896" y="279654"/>
                </a:lnTo>
                <a:lnTo>
                  <a:pt x="1974596" y="278130"/>
                </a:lnTo>
                <a:lnTo>
                  <a:pt x="1974354" y="276352"/>
                </a:lnTo>
                <a:lnTo>
                  <a:pt x="1974215" y="275336"/>
                </a:lnTo>
                <a:lnTo>
                  <a:pt x="1974126" y="274662"/>
                </a:lnTo>
                <a:lnTo>
                  <a:pt x="1974037" y="274193"/>
                </a:lnTo>
                <a:lnTo>
                  <a:pt x="1973364" y="272034"/>
                </a:lnTo>
                <a:lnTo>
                  <a:pt x="1972691" y="269875"/>
                </a:lnTo>
                <a:lnTo>
                  <a:pt x="1972551" y="269621"/>
                </a:lnTo>
                <a:lnTo>
                  <a:pt x="1971370" y="267335"/>
                </a:lnTo>
                <a:lnTo>
                  <a:pt x="1970532" y="265684"/>
                </a:lnTo>
                <a:lnTo>
                  <a:pt x="1969579" y="264414"/>
                </a:lnTo>
                <a:lnTo>
                  <a:pt x="1967611" y="261747"/>
                </a:lnTo>
                <a:lnTo>
                  <a:pt x="1967115" y="261239"/>
                </a:lnTo>
                <a:lnTo>
                  <a:pt x="1964169" y="258191"/>
                </a:lnTo>
                <a:lnTo>
                  <a:pt x="1960829" y="255143"/>
                </a:lnTo>
                <a:lnTo>
                  <a:pt x="1959991" y="254381"/>
                </a:lnTo>
                <a:lnTo>
                  <a:pt x="1955165" y="250952"/>
                </a:lnTo>
                <a:lnTo>
                  <a:pt x="1952269" y="249047"/>
                </a:lnTo>
                <a:lnTo>
                  <a:pt x="1949958" y="247523"/>
                </a:lnTo>
                <a:lnTo>
                  <a:pt x="1943989" y="244094"/>
                </a:lnTo>
                <a:lnTo>
                  <a:pt x="1941487" y="242824"/>
                </a:lnTo>
                <a:lnTo>
                  <a:pt x="1937512" y="240792"/>
                </a:lnTo>
                <a:lnTo>
                  <a:pt x="1935353" y="239776"/>
                </a:lnTo>
                <a:lnTo>
                  <a:pt x="1930527" y="237490"/>
                </a:lnTo>
                <a:lnTo>
                  <a:pt x="1922907" y="234188"/>
                </a:lnTo>
                <a:lnTo>
                  <a:pt x="1921624" y="233680"/>
                </a:lnTo>
                <a:lnTo>
                  <a:pt x="1914906" y="231013"/>
                </a:lnTo>
                <a:lnTo>
                  <a:pt x="1905749" y="227711"/>
                </a:lnTo>
                <a:lnTo>
                  <a:pt x="1887601" y="221742"/>
                </a:lnTo>
                <a:lnTo>
                  <a:pt x="1887220" y="221615"/>
                </a:lnTo>
                <a:lnTo>
                  <a:pt x="1866265" y="215519"/>
                </a:lnTo>
                <a:lnTo>
                  <a:pt x="1818132" y="203581"/>
                </a:lnTo>
                <a:lnTo>
                  <a:pt x="1762887" y="192405"/>
                </a:lnTo>
                <a:lnTo>
                  <a:pt x="1700911" y="181737"/>
                </a:lnTo>
                <a:lnTo>
                  <a:pt x="1597025" y="167386"/>
                </a:lnTo>
                <a:lnTo>
                  <a:pt x="1481963" y="154940"/>
                </a:lnTo>
                <a:lnTo>
                  <a:pt x="1400175" y="148082"/>
                </a:lnTo>
                <a:lnTo>
                  <a:pt x="1377238" y="146431"/>
                </a:lnTo>
                <a:lnTo>
                  <a:pt x="1478927" y="146900"/>
                </a:lnTo>
                <a:lnTo>
                  <a:pt x="1626743" y="152400"/>
                </a:lnTo>
                <a:lnTo>
                  <a:pt x="1732153" y="158115"/>
                </a:lnTo>
                <a:lnTo>
                  <a:pt x="1783461" y="161417"/>
                </a:lnTo>
                <a:lnTo>
                  <a:pt x="1930273" y="172720"/>
                </a:lnTo>
                <a:lnTo>
                  <a:pt x="2021205" y="181483"/>
                </a:lnTo>
                <a:lnTo>
                  <a:pt x="2064258" y="186182"/>
                </a:lnTo>
                <a:lnTo>
                  <a:pt x="2105660" y="191135"/>
                </a:lnTo>
                <a:lnTo>
                  <a:pt x="2105533" y="191135"/>
                </a:lnTo>
                <a:lnTo>
                  <a:pt x="2145017" y="196215"/>
                </a:lnTo>
                <a:lnTo>
                  <a:pt x="2144890" y="196215"/>
                </a:lnTo>
                <a:lnTo>
                  <a:pt x="2182368" y="201549"/>
                </a:lnTo>
                <a:lnTo>
                  <a:pt x="2234438" y="209677"/>
                </a:lnTo>
                <a:lnTo>
                  <a:pt x="2266442" y="215392"/>
                </a:lnTo>
                <a:lnTo>
                  <a:pt x="2281555" y="218313"/>
                </a:lnTo>
                <a:lnTo>
                  <a:pt x="2281555" y="218186"/>
                </a:lnTo>
                <a:lnTo>
                  <a:pt x="2296033" y="221234"/>
                </a:lnTo>
                <a:lnTo>
                  <a:pt x="2295906" y="221234"/>
                </a:lnTo>
                <a:lnTo>
                  <a:pt x="2309876" y="224155"/>
                </a:lnTo>
                <a:lnTo>
                  <a:pt x="2309749" y="224155"/>
                </a:lnTo>
                <a:lnTo>
                  <a:pt x="2323084" y="227076"/>
                </a:lnTo>
                <a:lnTo>
                  <a:pt x="2335657" y="229997"/>
                </a:lnTo>
                <a:lnTo>
                  <a:pt x="2335530" y="229997"/>
                </a:lnTo>
                <a:lnTo>
                  <a:pt x="2347468" y="233045"/>
                </a:lnTo>
                <a:lnTo>
                  <a:pt x="2358771" y="236093"/>
                </a:lnTo>
                <a:lnTo>
                  <a:pt x="2358644" y="236093"/>
                </a:lnTo>
                <a:lnTo>
                  <a:pt x="2369312" y="239141"/>
                </a:lnTo>
                <a:lnTo>
                  <a:pt x="2369185" y="239014"/>
                </a:lnTo>
                <a:lnTo>
                  <a:pt x="2379091" y="242189"/>
                </a:lnTo>
                <a:lnTo>
                  <a:pt x="2378964" y="242189"/>
                </a:lnTo>
                <a:lnTo>
                  <a:pt x="2388108" y="245237"/>
                </a:lnTo>
                <a:lnTo>
                  <a:pt x="2387854" y="245110"/>
                </a:lnTo>
                <a:lnTo>
                  <a:pt x="2396363" y="248285"/>
                </a:lnTo>
                <a:lnTo>
                  <a:pt x="2396236" y="248158"/>
                </a:lnTo>
                <a:lnTo>
                  <a:pt x="2403983" y="251333"/>
                </a:lnTo>
                <a:lnTo>
                  <a:pt x="2410625" y="254355"/>
                </a:lnTo>
                <a:lnTo>
                  <a:pt x="2416302" y="257302"/>
                </a:lnTo>
                <a:lnTo>
                  <a:pt x="2416518" y="257429"/>
                </a:lnTo>
                <a:lnTo>
                  <a:pt x="2421661" y="260426"/>
                </a:lnTo>
                <a:lnTo>
                  <a:pt x="2433675" y="272630"/>
                </a:lnTo>
                <a:lnTo>
                  <a:pt x="2446439" y="272630"/>
                </a:lnTo>
                <a:lnTo>
                  <a:pt x="2446337" y="271907"/>
                </a:lnTo>
                <a:lnTo>
                  <a:pt x="2446109" y="270129"/>
                </a:lnTo>
                <a:lnTo>
                  <a:pt x="2446020" y="269367"/>
                </a:lnTo>
                <a:lnTo>
                  <a:pt x="2445562" y="268224"/>
                </a:lnTo>
                <a:lnTo>
                  <a:pt x="2444546" y="265684"/>
                </a:lnTo>
                <a:lnTo>
                  <a:pt x="2444242" y="264922"/>
                </a:lnTo>
                <a:lnTo>
                  <a:pt x="2441448" y="260604"/>
                </a:lnTo>
                <a:lnTo>
                  <a:pt x="2441092" y="260223"/>
                </a:lnTo>
                <a:lnTo>
                  <a:pt x="2437892" y="256794"/>
                </a:lnTo>
                <a:lnTo>
                  <a:pt x="2434818" y="254254"/>
                </a:lnTo>
                <a:lnTo>
                  <a:pt x="2433447" y="253111"/>
                </a:lnTo>
                <a:lnTo>
                  <a:pt x="2430615" y="251206"/>
                </a:lnTo>
                <a:lnTo>
                  <a:pt x="2428367" y="249682"/>
                </a:lnTo>
                <a:lnTo>
                  <a:pt x="2425827" y="248158"/>
                </a:lnTo>
                <a:lnTo>
                  <a:pt x="2422652" y="246253"/>
                </a:lnTo>
                <a:lnTo>
                  <a:pt x="2420404" y="245110"/>
                </a:lnTo>
                <a:lnTo>
                  <a:pt x="2416175" y="242951"/>
                </a:lnTo>
                <a:lnTo>
                  <a:pt x="2408936" y="239649"/>
                </a:lnTo>
                <a:lnTo>
                  <a:pt x="2407386" y="239014"/>
                </a:lnTo>
                <a:lnTo>
                  <a:pt x="2400935" y="236347"/>
                </a:lnTo>
                <a:lnTo>
                  <a:pt x="2392172" y="233172"/>
                </a:lnTo>
                <a:lnTo>
                  <a:pt x="2350643" y="220726"/>
                </a:lnTo>
                <a:lnTo>
                  <a:pt x="2340686" y="218186"/>
                </a:lnTo>
                <a:lnTo>
                  <a:pt x="2338705" y="217678"/>
                </a:lnTo>
                <a:lnTo>
                  <a:pt x="2283968" y="205740"/>
                </a:lnTo>
                <a:lnTo>
                  <a:pt x="2219693" y="194437"/>
                </a:lnTo>
                <a:lnTo>
                  <a:pt x="2146668" y="183642"/>
                </a:lnTo>
                <a:lnTo>
                  <a:pt x="2065782" y="173609"/>
                </a:lnTo>
                <a:lnTo>
                  <a:pt x="1977771" y="164338"/>
                </a:lnTo>
                <a:lnTo>
                  <a:pt x="1931416" y="160020"/>
                </a:lnTo>
                <a:lnTo>
                  <a:pt x="1834667" y="152590"/>
                </a:lnTo>
                <a:lnTo>
                  <a:pt x="1890903" y="153924"/>
                </a:lnTo>
                <a:lnTo>
                  <a:pt x="2020189" y="159004"/>
                </a:lnTo>
                <a:lnTo>
                  <a:pt x="2083308" y="162052"/>
                </a:lnTo>
                <a:lnTo>
                  <a:pt x="2264918" y="172974"/>
                </a:lnTo>
                <a:lnTo>
                  <a:pt x="2322576" y="177165"/>
                </a:lnTo>
                <a:lnTo>
                  <a:pt x="2484247" y="191008"/>
                </a:lnTo>
                <a:lnTo>
                  <a:pt x="2581529" y="201295"/>
                </a:lnTo>
                <a:lnTo>
                  <a:pt x="2626868" y="206756"/>
                </a:lnTo>
                <a:lnTo>
                  <a:pt x="2626741" y="206756"/>
                </a:lnTo>
                <a:lnTo>
                  <a:pt x="2689733" y="215138"/>
                </a:lnTo>
                <a:lnTo>
                  <a:pt x="2746629" y="223901"/>
                </a:lnTo>
                <a:lnTo>
                  <a:pt x="2746502" y="223901"/>
                </a:lnTo>
                <a:lnTo>
                  <a:pt x="2780919" y="229870"/>
                </a:lnTo>
                <a:lnTo>
                  <a:pt x="2780792" y="229870"/>
                </a:lnTo>
                <a:lnTo>
                  <a:pt x="2796794" y="232918"/>
                </a:lnTo>
                <a:lnTo>
                  <a:pt x="2796667" y="232918"/>
                </a:lnTo>
                <a:lnTo>
                  <a:pt x="2826385" y="239141"/>
                </a:lnTo>
                <a:lnTo>
                  <a:pt x="2826258" y="239014"/>
                </a:lnTo>
                <a:lnTo>
                  <a:pt x="2839847" y="242189"/>
                </a:lnTo>
                <a:lnTo>
                  <a:pt x="2852674" y="245364"/>
                </a:lnTo>
                <a:lnTo>
                  <a:pt x="2852547" y="245364"/>
                </a:lnTo>
                <a:lnTo>
                  <a:pt x="2864485" y="248539"/>
                </a:lnTo>
                <a:lnTo>
                  <a:pt x="2875534" y="251714"/>
                </a:lnTo>
                <a:lnTo>
                  <a:pt x="2875280" y="251587"/>
                </a:lnTo>
                <a:lnTo>
                  <a:pt x="2885567" y="254889"/>
                </a:lnTo>
                <a:lnTo>
                  <a:pt x="2885440" y="254762"/>
                </a:lnTo>
                <a:lnTo>
                  <a:pt x="2894711" y="258064"/>
                </a:lnTo>
                <a:lnTo>
                  <a:pt x="2894584" y="257937"/>
                </a:lnTo>
                <a:lnTo>
                  <a:pt x="2902966" y="261239"/>
                </a:lnTo>
                <a:lnTo>
                  <a:pt x="2902712" y="261112"/>
                </a:lnTo>
                <a:lnTo>
                  <a:pt x="2910205" y="264287"/>
                </a:lnTo>
                <a:lnTo>
                  <a:pt x="2916047" y="267220"/>
                </a:lnTo>
                <a:lnTo>
                  <a:pt x="2916466" y="267462"/>
                </a:lnTo>
                <a:lnTo>
                  <a:pt x="2921635" y="270510"/>
                </a:lnTo>
                <a:lnTo>
                  <a:pt x="2921127" y="270129"/>
                </a:lnTo>
                <a:lnTo>
                  <a:pt x="2931541" y="282575"/>
                </a:lnTo>
                <a:lnTo>
                  <a:pt x="2941891" y="280797"/>
                </a:lnTo>
                <a:lnTo>
                  <a:pt x="2944114" y="280416"/>
                </a:lnTo>
                <a:lnTo>
                  <a:pt x="2943872" y="279146"/>
                </a:lnTo>
                <a:lnTo>
                  <a:pt x="2943606" y="277622"/>
                </a:lnTo>
                <a:lnTo>
                  <a:pt x="2940075" y="270129"/>
                </a:lnTo>
                <a:lnTo>
                  <a:pt x="2937764" y="267220"/>
                </a:lnTo>
                <a:lnTo>
                  <a:pt x="2934309" y="264160"/>
                </a:lnTo>
                <a:lnTo>
                  <a:pt x="2933446" y="263398"/>
                </a:lnTo>
                <a:lnTo>
                  <a:pt x="2930321" y="261112"/>
                </a:lnTo>
                <a:lnTo>
                  <a:pt x="2928239" y="259588"/>
                </a:lnTo>
                <a:lnTo>
                  <a:pt x="2925356" y="257937"/>
                </a:lnTo>
                <a:lnTo>
                  <a:pt x="2922270" y="256159"/>
                </a:lnTo>
                <a:lnTo>
                  <a:pt x="2919476" y="254762"/>
                </a:lnTo>
                <a:lnTo>
                  <a:pt x="2915412" y="252730"/>
                </a:lnTo>
                <a:lnTo>
                  <a:pt x="2912719" y="251587"/>
                </a:lnTo>
                <a:lnTo>
                  <a:pt x="2907665" y="249428"/>
                </a:lnTo>
                <a:lnTo>
                  <a:pt x="2899029" y="246126"/>
                </a:lnTo>
                <a:lnTo>
                  <a:pt x="2889504" y="242824"/>
                </a:lnTo>
                <a:lnTo>
                  <a:pt x="2879090" y="239522"/>
                </a:lnTo>
                <a:lnTo>
                  <a:pt x="2877299" y="239014"/>
                </a:lnTo>
                <a:lnTo>
                  <a:pt x="2867914" y="236347"/>
                </a:lnTo>
                <a:lnTo>
                  <a:pt x="2829052" y="226695"/>
                </a:lnTo>
                <a:lnTo>
                  <a:pt x="2766187" y="214376"/>
                </a:lnTo>
                <a:lnTo>
                  <a:pt x="2691511" y="202565"/>
                </a:lnTo>
                <a:lnTo>
                  <a:pt x="2628392" y="194056"/>
                </a:lnTo>
                <a:lnTo>
                  <a:pt x="2535428" y="183388"/>
                </a:lnTo>
                <a:lnTo>
                  <a:pt x="2433447" y="173482"/>
                </a:lnTo>
                <a:lnTo>
                  <a:pt x="2323592" y="164465"/>
                </a:lnTo>
                <a:lnTo>
                  <a:pt x="2145919" y="152781"/>
                </a:lnTo>
                <a:lnTo>
                  <a:pt x="2064689" y="148577"/>
                </a:lnTo>
                <a:lnTo>
                  <a:pt x="2343023" y="156591"/>
                </a:lnTo>
                <a:lnTo>
                  <a:pt x="2416429" y="159639"/>
                </a:lnTo>
                <a:lnTo>
                  <a:pt x="2558923" y="166497"/>
                </a:lnTo>
                <a:lnTo>
                  <a:pt x="2759456" y="178689"/>
                </a:lnTo>
                <a:lnTo>
                  <a:pt x="2822194" y="183261"/>
                </a:lnTo>
                <a:lnTo>
                  <a:pt x="2882646" y="187960"/>
                </a:lnTo>
                <a:lnTo>
                  <a:pt x="2995930" y="198120"/>
                </a:lnTo>
                <a:lnTo>
                  <a:pt x="3098038" y="208915"/>
                </a:lnTo>
                <a:lnTo>
                  <a:pt x="3187954" y="220345"/>
                </a:lnTo>
                <a:lnTo>
                  <a:pt x="3187827" y="220345"/>
                </a:lnTo>
                <a:lnTo>
                  <a:pt x="3227705" y="226187"/>
                </a:lnTo>
                <a:lnTo>
                  <a:pt x="3227578" y="226187"/>
                </a:lnTo>
                <a:lnTo>
                  <a:pt x="3264027" y="232283"/>
                </a:lnTo>
                <a:lnTo>
                  <a:pt x="3263900" y="232283"/>
                </a:lnTo>
                <a:lnTo>
                  <a:pt x="3296539" y="238379"/>
                </a:lnTo>
                <a:lnTo>
                  <a:pt x="3296412" y="238379"/>
                </a:lnTo>
                <a:lnTo>
                  <a:pt x="3325241" y="244475"/>
                </a:lnTo>
                <a:lnTo>
                  <a:pt x="3324987" y="244475"/>
                </a:lnTo>
                <a:lnTo>
                  <a:pt x="3349879" y="250698"/>
                </a:lnTo>
                <a:lnTo>
                  <a:pt x="3349625" y="250698"/>
                </a:lnTo>
                <a:lnTo>
                  <a:pt x="3385832" y="263182"/>
                </a:lnTo>
                <a:lnTo>
                  <a:pt x="3403981" y="279019"/>
                </a:lnTo>
                <a:lnTo>
                  <a:pt x="3414547" y="275082"/>
                </a:lnTo>
                <a:lnTo>
                  <a:pt x="3415919" y="27457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3648671" y="4069443"/>
            <a:ext cx="1909525" cy="174665"/>
          </a:xfrm>
          <a:custGeom>
            <a:avLst/>
            <a:gdLst/>
            <a:ahLst/>
            <a:cxnLst/>
            <a:rect l="l" t="t" r="r" b="b"/>
            <a:pathLst>
              <a:path w="3394709" h="310514">
                <a:moveTo>
                  <a:pt x="2346604" y="145161"/>
                </a:moveTo>
                <a:lnTo>
                  <a:pt x="2323846" y="145034"/>
                </a:lnTo>
                <a:lnTo>
                  <a:pt x="2323973" y="145161"/>
                </a:lnTo>
                <a:lnTo>
                  <a:pt x="2346604" y="145161"/>
                </a:lnTo>
                <a:close/>
              </a:path>
              <a:path w="3394709" h="310514">
                <a:moveTo>
                  <a:pt x="2424811" y="301371"/>
                </a:moveTo>
                <a:lnTo>
                  <a:pt x="2424417" y="296672"/>
                </a:lnTo>
                <a:lnTo>
                  <a:pt x="2411730" y="296672"/>
                </a:lnTo>
                <a:lnTo>
                  <a:pt x="2411590" y="296672"/>
                </a:lnTo>
                <a:lnTo>
                  <a:pt x="2412238" y="302514"/>
                </a:lnTo>
                <a:lnTo>
                  <a:pt x="2424811" y="301371"/>
                </a:lnTo>
                <a:close/>
              </a:path>
              <a:path w="3394709" h="310514">
                <a:moveTo>
                  <a:pt x="3394456" y="303784"/>
                </a:moveTo>
                <a:lnTo>
                  <a:pt x="3393160" y="296672"/>
                </a:lnTo>
                <a:lnTo>
                  <a:pt x="3392678" y="295021"/>
                </a:lnTo>
                <a:lnTo>
                  <a:pt x="3392043" y="293751"/>
                </a:lnTo>
                <a:lnTo>
                  <a:pt x="3390582" y="290830"/>
                </a:lnTo>
                <a:lnTo>
                  <a:pt x="3390519" y="290703"/>
                </a:lnTo>
                <a:lnTo>
                  <a:pt x="3388537" y="287782"/>
                </a:lnTo>
                <a:lnTo>
                  <a:pt x="3387598" y="286385"/>
                </a:lnTo>
                <a:lnTo>
                  <a:pt x="3384042" y="282321"/>
                </a:lnTo>
                <a:lnTo>
                  <a:pt x="3382949" y="281305"/>
                </a:lnTo>
                <a:lnTo>
                  <a:pt x="3379851" y="278384"/>
                </a:lnTo>
                <a:lnTo>
                  <a:pt x="3375152" y="274586"/>
                </a:lnTo>
                <a:lnTo>
                  <a:pt x="3370364" y="271272"/>
                </a:lnTo>
                <a:lnTo>
                  <a:pt x="3369818" y="270891"/>
                </a:lnTo>
                <a:lnTo>
                  <a:pt x="3365233" y="267970"/>
                </a:lnTo>
                <a:lnTo>
                  <a:pt x="3363849" y="267081"/>
                </a:lnTo>
                <a:lnTo>
                  <a:pt x="3357372" y="263525"/>
                </a:lnTo>
                <a:lnTo>
                  <a:pt x="3352800" y="261239"/>
                </a:lnTo>
                <a:lnTo>
                  <a:pt x="3350260" y="259969"/>
                </a:lnTo>
                <a:lnTo>
                  <a:pt x="3342640" y="256413"/>
                </a:lnTo>
                <a:lnTo>
                  <a:pt x="3325622" y="249428"/>
                </a:lnTo>
                <a:lnTo>
                  <a:pt x="3321735" y="248031"/>
                </a:lnTo>
                <a:lnTo>
                  <a:pt x="3306572" y="242570"/>
                </a:lnTo>
                <a:lnTo>
                  <a:pt x="3262122" y="229362"/>
                </a:lnTo>
                <a:lnTo>
                  <a:pt x="3209925" y="216662"/>
                </a:lnTo>
                <a:lnTo>
                  <a:pt x="3185299" y="211455"/>
                </a:lnTo>
                <a:lnTo>
                  <a:pt x="3181096" y="210566"/>
                </a:lnTo>
                <a:lnTo>
                  <a:pt x="3118485" y="199009"/>
                </a:lnTo>
                <a:lnTo>
                  <a:pt x="3013710" y="183261"/>
                </a:lnTo>
                <a:lnTo>
                  <a:pt x="3006775" y="182372"/>
                </a:lnTo>
                <a:lnTo>
                  <a:pt x="2976118" y="178435"/>
                </a:lnTo>
                <a:lnTo>
                  <a:pt x="2897632" y="169799"/>
                </a:lnTo>
                <a:lnTo>
                  <a:pt x="2856865" y="165735"/>
                </a:lnTo>
                <a:lnTo>
                  <a:pt x="2772791" y="158877"/>
                </a:lnTo>
                <a:lnTo>
                  <a:pt x="2729484" y="155829"/>
                </a:lnTo>
                <a:lnTo>
                  <a:pt x="2685796" y="153289"/>
                </a:lnTo>
                <a:lnTo>
                  <a:pt x="2596642" y="149098"/>
                </a:lnTo>
                <a:lnTo>
                  <a:pt x="2506218" y="146558"/>
                </a:lnTo>
                <a:lnTo>
                  <a:pt x="2323973" y="145161"/>
                </a:lnTo>
                <a:lnTo>
                  <a:pt x="2233676" y="142494"/>
                </a:lnTo>
                <a:lnTo>
                  <a:pt x="2144776" y="138430"/>
                </a:lnTo>
                <a:lnTo>
                  <a:pt x="2101088" y="135890"/>
                </a:lnTo>
                <a:lnTo>
                  <a:pt x="2059762" y="133083"/>
                </a:lnTo>
                <a:lnTo>
                  <a:pt x="2059762" y="145580"/>
                </a:lnTo>
                <a:lnTo>
                  <a:pt x="2041779" y="144907"/>
                </a:lnTo>
                <a:lnTo>
                  <a:pt x="1974469" y="140716"/>
                </a:lnTo>
                <a:lnTo>
                  <a:pt x="1908937" y="135001"/>
                </a:lnTo>
                <a:lnTo>
                  <a:pt x="1876806" y="131699"/>
                </a:lnTo>
                <a:lnTo>
                  <a:pt x="1876933" y="131699"/>
                </a:lnTo>
                <a:lnTo>
                  <a:pt x="1858098" y="129578"/>
                </a:lnTo>
                <a:lnTo>
                  <a:pt x="1858098" y="142278"/>
                </a:lnTo>
                <a:lnTo>
                  <a:pt x="1839468" y="141224"/>
                </a:lnTo>
                <a:lnTo>
                  <a:pt x="1839722" y="141224"/>
                </a:lnTo>
                <a:lnTo>
                  <a:pt x="1796415" y="137287"/>
                </a:lnTo>
                <a:lnTo>
                  <a:pt x="1795018" y="137160"/>
                </a:lnTo>
                <a:lnTo>
                  <a:pt x="1795272" y="137287"/>
                </a:lnTo>
                <a:lnTo>
                  <a:pt x="1751711" y="131699"/>
                </a:lnTo>
                <a:lnTo>
                  <a:pt x="1751965" y="131699"/>
                </a:lnTo>
                <a:lnTo>
                  <a:pt x="1710575" y="124968"/>
                </a:lnTo>
                <a:lnTo>
                  <a:pt x="1709801" y="124841"/>
                </a:lnTo>
                <a:lnTo>
                  <a:pt x="1709928" y="124968"/>
                </a:lnTo>
                <a:lnTo>
                  <a:pt x="1669542" y="116967"/>
                </a:lnTo>
                <a:lnTo>
                  <a:pt x="1669796" y="116967"/>
                </a:lnTo>
                <a:lnTo>
                  <a:pt x="1650492" y="112522"/>
                </a:lnTo>
                <a:lnTo>
                  <a:pt x="1631696" y="107823"/>
                </a:lnTo>
                <a:lnTo>
                  <a:pt x="1631823" y="107823"/>
                </a:lnTo>
                <a:lnTo>
                  <a:pt x="1613662" y="102870"/>
                </a:lnTo>
                <a:lnTo>
                  <a:pt x="1613789" y="102870"/>
                </a:lnTo>
                <a:lnTo>
                  <a:pt x="1596263" y="97790"/>
                </a:lnTo>
                <a:lnTo>
                  <a:pt x="1596390" y="97790"/>
                </a:lnTo>
                <a:lnTo>
                  <a:pt x="1580007" y="92456"/>
                </a:lnTo>
                <a:lnTo>
                  <a:pt x="1579626" y="92329"/>
                </a:lnTo>
                <a:lnTo>
                  <a:pt x="1579753" y="92456"/>
                </a:lnTo>
                <a:lnTo>
                  <a:pt x="1563979" y="86868"/>
                </a:lnTo>
                <a:lnTo>
                  <a:pt x="1563624" y="86741"/>
                </a:lnTo>
                <a:lnTo>
                  <a:pt x="1563878" y="86868"/>
                </a:lnTo>
                <a:lnTo>
                  <a:pt x="1548968" y="81153"/>
                </a:lnTo>
                <a:lnTo>
                  <a:pt x="1548638" y="81026"/>
                </a:lnTo>
                <a:lnTo>
                  <a:pt x="1548765" y="81153"/>
                </a:lnTo>
                <a:lnTo>
                  <a:pt x="1538312" y="76720"/>
                </a:lnTo>
                <a:lnTo>
                  <a:pt x="1555623" y="82677"/>
                </a:lnTo>
                <a:lnTo>
                  <a:pt x="1576197" y="89027"/>
                </a:lnTo>
                <a:lnTo>
                  <a:pt x="1621028" y="101219"/>
                </a:lnTo>
                <a:lnTo>
                  <a:pt x="1670939" y="112649"/>
                </a:lnTo>
                <a:lnTo>
                  <a:pt x="1725041" y="123063"/>
                </a:lnTo>
                <a:lnTo>
                  <a:pt x="1782826" y="132334"/>
                </a:lnTo>
                <a:lnTo>
                  <a:pt x="1843913" y="140716"/>
                </a:lnTo>
                <a:lnTo>
                  <a:pt x="1858098" y="142278"/>
                </a:lnTo>
                <a:lnTo>
                  <a:pt x="1858098" y="129578"/>
                </a:lnTo>
                <a:lnTo>
                  <a:pt x="1845437" y="128143"/>
                </a:lnTo>
                <a:lnTo>
                  <a:pt x="1845564" y="128143"/>
                </a:lnTo>
                <a:lnTo>
                  <a:pt x="1814703" y="124079"/>
                </a:lnTo>
                <a:lnTo>
                  <a:pt x="1814830" y="124079"/>
                </a:lnTo>
                <a:lnTo>
                  <a:pt x="1784731" y="119888"/>
                </a:lnTo>
                <a:lnTo>
                  <a:pt x="1755521" y="115316"/>
                </a:lnTo>
                <a:lnTo>
                  <a:pt x="1755648" y="115316"/>
                </a:lnTo>
                <a:lnTo>
                  <a:pt x="1727200" y="110490"/>
                </a:lnTo>
                <a:lnTo>
                  <a:pt x="1727327" y="110490"/>
                </a:lnTo>
                <a:lnTo>
                  <a:pt x="1699768" y="105410"/>
                </a:lnTo>
                <a:lnTo>
                  <a:pt x="1699895" y="105410"/>
                </a:lnTo>
                <a:lnTo>
                  <a:pt x="1673479" y="100203"/>
                </a:lnTo>
                <a:lnTo>
                  <a:pt x="1673606" y="100203"/>
                </a:lnTo>
                <a:lnTo>
                  <a:pt x="1648206" y="94615"/>
                </a:lnTo>
                <a:lnTo>
                  <a:pt x="1624076" y="88900"/>
                </a:lnTo>
                <a:lnTo>
                  <a:pt x="1624203" y="88900"/>
                </a:lnTo>
                <a:lnTo>
                  <a:pt x="1620964" y="88061"/>
                </a:lnTo>
                <a:lnTo>
                  <a:pt x="1679321" y="99822"/>
                </a:lnTo>
                <a:lnTo>
                  <a:pt x="1744980" y="110998"/>
                </a:lnTo>
                <a:lnTo>
                  <a:pt x="1816227" y="121285"/>
                </a:lnTo>
                <a:lnTo>
                  <a:pt x="1892554" y="130556"/>
                </a:lnTo>
                <a:lnTo>
                  <a:pt x="1973072" y="138684"/>
                </a:lnTo>
                <a:lnTo>
                  <a:pt x="2014855" y="142240"/>
                </a:lnTo>
                <a:lnTo>
                  <a:pt x="2059762" y="145580"/>
                </a:lnTo>
                <a:lnTo>
                  <a:pt x="2059762" y="133083"/>
                </a:lnTo>
                <a:lnTo>
                  <a:pt x="2058149" y="132969"/>
                </a:lnTo>
                <a:lnTo>
                  <a:pt x="1974215" y="125984"/>
                </a:lnTo>
                <a:lnTo>
                  <a:pt x="1893951" y="117856"/>
                </a:lnTo>
                <a:lnTo>
                  <a:pt x="1894078" y="117856"/>
                </a:lnTo>
                <a:lnTo>
                  <a:pt x="1855343" y="113411"/>
                </a:lnTo>
                <a:lnTo>
                  <a:pt x="1855470" y="113411"/>
                </a:lnTo>
                <a:lnTo>
                  <a:pt x="1817878" y="108712"/>
                </a:lnTo>
                <a:lnTo>
                  <a:pt x="1818005" y="108712"/>
                </a:lnTo>
                <a:lnTo>
                  <a:pt x="1781810" y="103759"/>
                </a:lnTo>
                <a:lnTo>
                  <a:pt x="1781937" y="103759"/>
                </a:lnTo>
                <a:lnTo>
                  <a:pt x="1746885" y="98425"/>
                </a:lnTo>
                <a:lnTo>
                  <a:pt x="1747012" y="98425"/>
                </a:lnTo>
                <a:lnTo>
                  <a:pt x="1713484" y="92964"/>
                </a:lnTo>
                <a:lnTo>
                  <a:pt x="1681607" y="87376"/>
                </a:lnTo>
                <a:lnTo>
                  <a:pt x="1681734" y="87376"/>
                </a:lnTo>
                <a:lnTo>
                  <a:pt x="1651381" y="81534"/>
                </a:lnTo>
                <a:lnTo>
                  <a:pt x="1651508" y="81534"/>
                </a:lnTo>
                <a:lnTo>
                  <a:pt x="1622806" y="75438"/>
                </a:lnTo>
                <a:lnTo>
                  <a:pt x="1622933" y="75438"/>
                </a:lnTo>
                <a:lnTo>
                  <a:pt x="1596555" y="69342"/>
                </a:lnTo>
                <a:lnTo>
                  <a:pt x="1596009" y="69215"/>
                </a:lnTo>
                <a:lnTo>
                  <a:pt x="1596136" y="69342"/>
                </a:lnTo>
                <a:lnTo>
                  <a:pt x="1571599" y="62992"/>
                </a:lnTo>
                <a:lnTo>
                  <a:pt x="1571117" y="62865"/>
                </a:lnTo>
                <a:lnTo>
                  <a:pt x="1571244" y="62992"/>
                </a:lnTo>
                <a:lnTo>
                  <a:pt x="1548257" y="56515"/>
                </a:lnTo>
                <a:lnTo>
                  <a:pt x="1548384" y="56515"/>
                </a:lnTo>
                <a:lnTo>
                  <a:pt x="1527429" y="49911"/>
                </a:lnTo>
                <a:lnTo>
                  <a:pt x="1527556" y="49911"/>
                </a:lnTo>
                <a:lnTo>
                  <a:pt x="1510525" y="43815"/>
                </a:lnTo>
                <a:lnTo>
                  <a:pt x="1509420" y="43421"/>
                </a:lnTo>
                <a:lnTo>
                  <a:pt x="1519428" y="35179"/>
                </a:lnTo>
                <a:lnTo>
                  <a:pt x="1515440" y="33388"/>
                </a:lnTo>
                <a:lnTo>
                  <a:pt x="1523238" y="25273"/>
                </a:lnTo>
                <a:lnTo>
                  <a:pt x="1519783" y="24206"/>
                </a:lnTo>
                <a:lnTo>
                  <a:pt x="1525270" y="17272"/>
                </a:lnTo>
                <a:lnTo>
                  <a:pt x="1442186" y="76"/>
                </a:lnTo>
                <a:lnTo>
                  <a:pt x="1441932" y="25"/>
                </a:lnTo>
                <a:lnTo>
                  <a:pt x="1441805" y="50"/>
                </a:lnTo>
                <a:lnTo>
                  <a:pt x="1441450" y="165"/>
                </a:lnTo>
                <a:lnTo>
                  <a:pt x="1441450" y="0"/>
                </a:lnTo>
                <a:lnTo>
                  <a:pt x="1441132" y="254"/>
                </a:lnTo>
                <a:lnTo>
                  <a:pt x="1360424" y="24892"/>
                </a:lnTo>
                <a:lnTo>
                  <a:pt x="1368323" y="33210"/>
                </a:lnTo>
                <a:lnTo>
                  <a:pt x="1364488" y="34925"/>
                </a:lnTo>
                <a:lnTo>
                  <a:pt x="1380172" y="47726"/>
                </a:lnTo>
                <a:lnTo>
                  <a:pt x="1377073" y="50063"/>
                </a:lnTo>
                <a:lnTo>
                  <a:pt x="1362202" y="56515"/>
                </a:lnTo>
                <a:lnTo>
                  <a:pt x="1362456" y="56388"/>
                </a:lnTo>
                <a:lnTo>
                  <a:pt x="1362113" y="56515"/>
                </a:lnTo>
                <a:lnTo>
                  <a:pt x="1346288" y="62547"/>
                </a:lnTo>
                <a:lnTo>
                  <a:pt x="1346288" y="76034"/>
                </a:lnTo>
                <a:lnTo>
                  <a:pt x="1336675" y="80010"/>
                </a:lnTo>
                <a:lnTo>
                  <a:pt x="1336802" y="80010"/>
                </a:lnTo>
                <a:lnTo>
                  <a:pt x="1321816" y="85725"/>
                </a:lnTo>
                <a:lnTo>
                  <a:pt x="1322070" y="85598"/>
                </a:lnTo>
                <a:lnTo>
                  <a:pt x="1321701" y="85725"/>
                </a:lnTo>
                <a:lnTo>
                  <a:pt x="1306068" y="91186"/>
                </a:lnTo>
                <a:lnTo>
                  <a:pt x="1306195" y="91059"/>
                </a:lnTo>
                <a:lnTo>
                  <a:pt x="1289685" y="96520"/>
                </a:lnTo>
                <a:lnTo>
                  <a:pt x="1289812" y="96520"/>
                </a:lnTo>
                <a:lnTo>
                  <a:pt x="1272540" y="101600"/>
                </a:lnTo>
                <a:lnTo>
                  <a:pt x="1272667" y="101600"/>
                </a:lnTo>
                <a:lnTo>
                  <a:pt x="1254760" y="106426"/>
                </a:lnTo>
                <a:lnTo>
                  <a:pt x="1254887" y="106426"/>
                </a:lnTo>
                <a:lnTo>
                  <a:pt x="1236345" y="111125"/>
                </a:lnTo>
                <a:lnTo>
                  <a:pt x="1236472" y="111125"/>
                </a:lnTo>
                <a:lnTo>
                  <a:pt x="1217295" y="115443"/>
                </a:lnTo>
                <a:lnTo>
                  <a:pt x="1217549" y="115443"/>
                </a:lnTo>
                <a:lnTo>
                  <a:pt x="1177671" y="123444"/>
                </a:lnTo>
                <a:lnTo>
                  <a:pt x="1177925" y="123317"/>
                </a:lnTo>
                <a:lnTo>
                  <a:pt x="1136269" y="130048"/>
                </a:lnTo>
                <a:lnTo>
                  <a:pt x="1136523" y="130048"/>
                </a:lnTo>
                <a:lnTo>
                  <a:pt x="1093597" y="135509"/>
                </a:lnTo>
                <a:lnTo>
                  <a:pt x="1093724" y="135509"/>
                </a:lnTo>
                <a:lnTo>
                  <a:pt x="1049655" y="139446"/>
                </a:lnTo>
                <a:lnTo>
                  <a:pt x="1049909" y="139446"/>
                </a:lnTo>
                <a:lnTo>
                  <a:pt x="1026502" y="140779"/>
                </a:lnTo>
                <a:lnTo>
                  <a:pt x="1080516" y="133985"/>
                </a:lnTo>
                <a:lnTo>
                  <a:pt x="1138555" y="125476"/>
                </a:lnTo>
                <a:lnTo>
                  <a:pt x="1193165" y="115697"/>
                </a:lnTo>
                <a:lnTo>
                  <a:pt x="1243711" y="105029"/>
                </a:lnTo>
                <a:lnTo>
                  <a:pt x="1289939" y="93345"/>
                </a:lnTo>
                <a:lnTo>
                  <a:pt x="1331214" y="81153"/>
                </a:lnTo>
                <a:lnTo>
                  <a:pt x="1346288" y="76034"/>
                </a:lnTo>
                <a:lnTo>
                  <a:pt x="1346288" y="62547"/>
                </a:lnTo>
                <a:lnTo>
                  <a:pt x="1345438" y="62865"/>
                </a:lnTo>
                <a:lnTo>
                  <a:pt x="1345692" y="62738"/>
                </a:lnTo>
                <a:lnTo>
                  <a:pt x="1345311" y="62865"/>
                </a:lnTo>
                <a:lnTo>
                  <a:pt x="1327150" y="69088"/>
                </a:lnTo>
                <a:lnTo>
                  <a:pt x="1327404" y="68961"/>
                </a:lnTo>
                <a:lnTo>
                  <a:pt x="1307592" y="75184"/>
                </a:lnTo>
                <a:lnTo>
                  <a:pt x="1307719" y="75184"/>
                </a:lnTo>
                <a:lnTo>
                  <a:pt x="1286510" y="81153"/>
                </a:lnTo>
                <a:lnTo>
                  <a:pt x="1286637" y="81153"/>
                </a:lnTo>
                <a:lnTo>
                  <a:pt x="1264285" y="86995"/>
                </a:lnTo>
                <a:lnTo>
                  <a:pt x="1264412" y="86995"/>
                </a:lnTo>
                <a:lnTo>
                  <a:pt x="1240790" y="92583"/>
                </a:lnTo>
                <a:lnTo>
                  <a:pt x="1240917" y="92583"/>
                </a:lnTo>
                <a:lnTo>
                  <a:pt x="1216279" y="98044"/>
                </a:lnTo>
                <a:lnTo>
                  <a:pt x="1216406" y="98044"/>
                </a:lnTo>
                <a:lnTo>
                  <a:pt x="1190625" y="103251"/>
                </a:lnTo>
                <a:lnTo>
                  <a:pt x="1190752" y="103251"/>
                </a:lnTo>
                <a:lnTo>
                  <a:pt x="1163955" y="108204"/>
                </a:lnTo>
                <a:lnTo>
                  <a:pt x="1164082" y="108077"/>
                </a:lnTo>
                <a:lnTo>
                  <a:pt x="1136396" y="112903"/>
                </a:lnTo>
                <a:lnTo>
                  <a:pt x="1136523" y="112903"/>
                </a:lnTo>
                <a:lnTo>
                  <a:pt x="1107948" y="117221"/>
                </a:lnTo>
                <a:lnTo>
                  <a:pt x="1108075" y="117221"/>
                </a:lnTo>
                <a:lnTo>
                  <a:pt x="1078738" y="121412"/>
                </a:lnTo>
                <a:lnTo>
                  <a:pt x="1078865" y="121412"/>
                </a:lnTo>
                <a:lnTo>
                  <a:pt x="1048893" y="125349"/>
                </a:lnTo>
                <a:lnTo>
                  <a:pt x="1018159" y="128905"/>
                </a:lnTo>
                <a:lnTo>
                  <a:pt x="1018286" y="128905"/>
                </a:lnTo>
                <a:lnTo>
                  <a:pt x="987044" y="132207"/>
                </a:lnTo>
                <a:lnTo>
                  <a:pt x="987171" y="132207"/>
                </a:lnTo>
                <a:lnTo>
                  <a:pt x="923290" y="137668"/>
                </a:lnTo>
                <a:lnTo>
                  <a:pt x="857758" y="141732"/>
                </a:lnTo>
                <a:lnTo>
                  <a:pt x="791337" y="144399"/>
                </a:lnTo>
                <a:lnTo>
                  <a:pt x="656717" y="146050"/>
                </a:lnTo>
                <a:lnTo>
                  <a:pt x="589915" y="148590"/>
                </a:lnTo>
                <a:lnTo>
                  <a:pt x="524129" y="152654"/>
                </a:lnTo>
                <a:lnTo>
                  <a:pt x="459994" y="158242"/>
                </a:lnTo>
                <a:lnTo>
                  <a:pt x="397764" y="165100"/>
                </a:lnTo>
                <a:lnTo>
                  <a:pt x="309753" y="177673"/>
                </a:lnTo>
                <a:lnTo>
                  <a:pt x="255143" y="187452"/>
                </a:lnTo>
                <a:lnTo>
                  <a:pt x="204470" y="198120"/>
                </a:lnTo>
                <a:lnTo>
                  <a:pt x="158242" y="209677"/>
                </a:lnTo>
                <a:lnTo>
                  <a:pt x="116967" y="221869"/>
                </a:lnTo>
                <a:lnTo>
                  <a:pt x="81153" y="234950"/>
                </a:lnTo>
                <a:lnTo>
                  <a:pt x="38481" y="255397"/>
                </a:lnTo>
                <a:lnTo>
                  <a:pt x="4699" y="285623"/>
                </a:lnTo>
                <a:lnTo>
                  <a:pt x="0" y="302133"/>
                </a:lnTo>
                <a:lnTo>
                  <a:pt x="12446" y="303911"/>
                </a:lnTo>
                <a:lnTo>
                  <a:pt x="13335" y="298323"/>
                </a:lnTo>
                <a:lnTo>
                  <a:pt x="13487" y="297370"/>
                </a:lnTo>
                <a:lnTo>
                  <a:pt x="13741" y="296799"/>
                </a:lnTo>
                <a:lnTo>
                  <a:pt x="15621" y="292481"/>
                </a:lnTo>
                <a:lnTo>
                  <a:pt x="15824" y="292023"/>
                </a:lnTo>
                <a:lnTo>
                  <a:pt x="26301" y="279654"/>
                </a:lnTo>
                <a:lnTo>
                  <a:pt x="26797" y="279146"/>
                </a:lnTo>
                <a:lnTo>
                  <a:pt x="26352" y="279603"/>
                </a:lnTo>
                <a:lnTo>
                  <a:pt x="26936" y="279146"/>
                </a:lnTo>
                <a:lnTo>
                  <a:pt x="34721" y="273050"/>
                </a:lnTo>
                <a:lnTo>
                  <a:pt x="34988" y="272846"/>
                </a:lnTo>
                <a:lnTo>
                  <a:pt x="44831" y="266446"/>
                </a:lnTo>
                <a:lnTo>
                  <a:pt x="45288" y="266192"/>
                </a:lnTo>
                <a:lnTo>
                  <a:pt x="56908" y="259842"/>
                </a:lnTo>
                <a:lnTo>
                  <a:pt x="57150" y="259715"/>
                </a:lnTo>
                <a:lnTo>
                  <a:pt x="56769" y="259842"/>
                </a:lnTo>
                <a:lnTo>
                  <a:pt x="70472" y="253238"/>
                </a:lnTo>
                <a:lnTo>
                  <a:pt x="70739" y="253111"/>
                </a:lnTo>
                <a:lnTo>
                  <a:pt x="70358" y="253238"/>
                </a:lnTo>
                <a:lnTo>
                  <a:pt x="85979" y="246634"/>
                </a:lnTo>
                <a:lnTo>
                  <a:pt x="85725" y="246761"/>
                </a:lnTo>
                <a:lnTo>
                  <a:pt x="86055" y="246634"/>
                </a:lnTo>
                <a:lnTo>
                  <a:pt x="102743" y="240284"/>
                </a:lnTo>
                <a:lnTo>
                  <a:pt x="102489" y="240284"/>
                </a:lnTo>
                <a:lnTo>
                  <a:pt x="121031" y="233934"/>
                </a:lnTo>
                <a:lnTo>
                  <a:pt x="120777" y="234061"/>
                </a:lnTo>
                <a:lnTo>
                  <a:pt x="121183" y="233934"/>
                </a:lnTo>
                <a:lnTo>
                  <a:pt x="140589" y="227965"/>
                </a:lnTo>
                <a:lnTo>
                  <a:pt x="140462" y="227965"/>
                </a:lnTo>
                <a:lnTo>
                  <a:pt x="161671" y="221869"/>
                </a:lnTo>
                <a:lnTo>
                  <a:pt x="161417" y="221869"/>
                </a:lnTo>
                <a:lnTo>
                  <a:pt x="183896" y="216027"/>
                </a:lnTo>
                <a:lnTo>
                  <a:pt x="183769" y="216154"/>
                </a:lnTo>
                <a:lnTo>
                  <a:pt x="184289" y="216027"/>
                </a:lnTo>
                <a:lnTo>
                  <a:pt x="207391" y="210439"/>
                </a:lnTo>
                <a:lnTo>
                  <a:pt x="207264" y="210566"/>
                </a:lnTo>
                <a:lnTo>
                  <a:pt x="207835" y="210439"/>
                </a:lnTo>
                <a:lnTo>
                  <a:pt x="231902" y="205105"/>
                </a:lnTo>
                <a:lnTo>
                  <a:pt x="231775" y="205105"/>
                </a:lnTo>
                <a:lnTo>
                  <a:pt x="257556" y="199898"/>
                </a:lnTo>
                <a:lnTo>
                  <a:pt x="284226" y="194945"/>
                </a:lnTo>
                <a:lnTo>
                  <a:pt x="340233" y="185674"/>
                </a:lnTo>
                <a:lnTo>
                  <a:pt x="340106" y="185801"/>
                </a:lnTo>
                <a:lnTo>
                  <a:pt x="340995" y="185674"/>
                </a:lnTo>
                <a:lnTo>
                  <a:pt x="369443" y="181610"/>
                </a:lnTo>
                <a:lnTo>
                  <a:pt x="369316" y="181610"/>
                </a:lnTo>
                <a:lnTo>
                  <a:pt x="399415" y="177800"/>
                </a:lnTo>
                <a:lnTo>
                  <a:pt x="399288" y="177800"/>
                </a:lnTo>
                <a:lnTo>
                  <a:pt x="430022" y="174117"/>
                </a:lnTo>
                <a:lnTo>
                  <a:pt x="429895" y="174117"/>
                </a:lnTo>
                <a:lnTo>
                  <a:pt x="525145" y="165354"/>
                </a:lnTo>
                <a:lnTo>
                  <a:pt x="590550" y="161163"/>
                </a:lnTo>
                <a:lnTo>
                  <a:pt x="657098" y="158750"/>
                </a:lnTo>
                <a:lnTo>
                  <a:pt x="772541" y="157340"/>
                </a:lnTo>
                <a:lnTo>
                  <a:pt x="740791" y="162433"/>
                </a:lnTo>
                <a:lnTo>
                  <a:pt x="700786" y="170434"/>
                </a:lnTo>
                <a:lnTo>
                  <a:pt x="662813" y="179578"/>
                </a:lnTo>
                <a:lnTo>
                  <a:pt x="610616" y="195072"/>
                </a:lnTo>
                <a:lnTo>
                  <a:pt x="565023" y="212471"/>
                </a:lnTo>
                <a:lnTo>
                  <a:pt x="527304" y="231521"/>
                </a:lnTo>
                <a:lnTo>
                  <a:pt x="490855" y="259207"/>
                </a:lnTo>
                <a:lnTo>
                  <a:pt x="472313" y="297561"/>
                </a:lnTo>
                <a:lnTo>
                  <a:pt x="485013" y="298831"/>
                </a:lnTo>
                <a:lnTo>
                  <a:pt x="485521" y="293116"/>
                </a:lnTo>
                <a:lnTo>
                  <a:pt x="485584" y="292468"/>
                </a:lnTo>
                <a:lnTo>
                  <a:pt x="485775" y="291846"/>
                </a:lnTo>
                <a:lnTo>
                  <a:pt x="487235" y="287020"/>
                </a:lnTo>
                <a:lnTo>
                  <a:pt x="487349" y="286639"/>
                </a:lnTo>
                <a:lnTo>
                  <a:pt x="487667" y="286004"/>
                </a:lnTo>
                <a:lnTo>
                  <a:pt x="490220" y="280797"/>
                </a:lnTo>
                <a:lnTo>
                  <a:pt x="490562" y="280111"/>
                </a:lnTo>
                <a:lnTo>
                  <a:pt x="494347" y="274574"/>
                </a:lnTo>
                <a:lnTo>
                  <a:pt x="494614" y="274193"/>
                </a:lnTo>
                <a:lnTo>
                  <a:pt x="494284" y="274574"/>
                </a:lnTo>
                <a:lnTo>
                  <a:pt x="494792" y="273939"/>
                </a:lnTo>
                <a:lnTo>
                  <a:pt x="494614" y="274193"/>
                </a:lnTo>
                <a:lnTo>
                  <a:pt x="494830" y="273939"/>
                </a:lnTo>
                <a:lnTo>
                  <a:pt x="499910" y="268097"/>
                </a:lnTo>
                <a:lnTo>
                  <a:pt x="500176" y="267804"/>
                </a:lnTo>
                <a:lnTo>
                  <a:pt x="506857" y="261366"/>
                </a:lnTo>
                <a:lnTo>
                  <a:pt x="506476" y="261747"/>
                </a:lnTo>
                <a:lnTo>
                  <a:pt x="506933" y="261366"/>
                </a:lnTo>
                <a:lnTo>
                  <a:pt x="514731" y="254889"/>
                </a:lnTo>
                <a:lnTo>
                  <a:pt x="514477" y="255270"/>
                </a:lnTo>
                <a:lnTo>
                  <a:pt x="515010" y="254889"/>
                </a:lnTo>
                <a:lnTo>
                  <a:pt x="523557" y="248793"/>
                </a:lnTo>
                <a:lnTo>
                  <a:pt x="523748" y="248666"/>
                </a:lnTo>
                <a:lnTo>
                  <a:pt x="523494" y="248793"/>
                </a:lnTo>
                <a:lnTo>
                  <a:pt x="533781" y="242316"/>
                </a:lnTo>
                <a:lnTo>
                  <a:pt x="533527" y="242570"/>
                </a:lnTo>
                <a:lnTo>
                  <a:pt x="533971" y="242316"/>
                </a:lnTo>
                <a:lnTo>
                  <a:pt x="544728" y="236220"/>
                </a:lnTo>
                <a:lnTo>
                  <a:pt x="544918" y="236118"/>
                </a:lnTo>
                <a:lnTo>
                  <a:pt x="557149" y="230124"/>
                </a:lnTo>
                <a:lnTo>
                  <a:pt x="556895" y="230124"/>
                </a:lnTo>
                <a:lnTo>
                  <a:pt x="570230" y="224028"/>
                </a:lnTo>
                <a:lnTo>
                  <a:pt x="570103" y="224155"/>
                </a:lnTo>
                <a:lnTo>
                  <a:pt x="570407" y="224028"/>
                </a:lnTo>
                <a:lnTo>
                  <a:pt x="584200" y="218313"/>
                </a:lnTo>
                <a:lnTo>
                  <a:pt x="584073" y="218313"/>
                </a:lnTo>
                <a:lnTo>
                  <a:pt x="599059" y="212471"/>
                </a:lnTo>
                <a:lnTo>
                  <a:pt x="598805" y="212598"/>
                </a:lnTo>
                <a:lnTo>
                  <a:pt x="599160" y="212471"/>
                </a:lnTo>
                <a:lnTo>
                  <a:pt x="614807" y="207010"/>
                </a:lnTo>
                <a:lnTo>
                  <a:pt x="614680" y="207137"/>
                </a:lnTo>
                <a:lnTo>
                  <a:pt x="615061" y="207010"/>
                </a:lnTo>
                <a:lnTo>
                  <a:pt x="631190" y="201803"/>
                </a:lnTo>
                <a:lnTo>
                  <a:pt x="631063" y="201803"/>
                </a:lnTo>
                <a:lnTo>
                  <a:pt x="648335" y="196723"/>
                </a:lnTo>
                <a:lnTo>
                  <a:pt x="648208" y="196723"/>
                </a:lnTo>
                <a:lnTo>
                  <a:pt x="666115" y="191897"/>
                </a:lnTo>
                <a:lnTo>
                  <a:pt x="665988" y="191897"/>
                </a:lnTo>
                <a:lnTo>
                  <a:pt x="684530" y="187198"/>
                </a:lnTo>
                <a:lnTo>
                  <a:pt x="684403" y="187198"/>
                </a:lnTo>
                <a:lnTo>
                  <a:pt x="703580" y="182880"/>
                </a:lnTo>
                <a:lnTo>
                  <a:pt x="703326" y="182880"/>
                </a:lnTo>
                <a:lnTo>
                  <a:pt x="743204" y="174879"/>
                </a:lnTo>
                <a:lnTo>
                  <a:pt x="742950" y="175006"/>
                </a:lnTo>
                <a:lnTo>
                  <a:pt x="743712" y="174879"/>
                </a:lnTo>
                <a:lnTo>
                  <a:pt x="784606" y="168148"/>
                </a:lnTo>
                <a:lnTo>
                  <a:pt x="784352" y="168275"/>
                </a:lnTo>
                <a:lnTo>
                  <a:pt x="785342" y="168148"/>
                </a:lnTo>
                <a:lnTo>
                  <a:pt x="827278" y="162814"/>
                </a:lnTo>
                <a:lnTo>
                  <a:pt x="871093" y="158877"/>
                </a:lnTo>
                <a:lnTo>
                  <a:pt x="870839" y="158877"/>
                </a:lnTo>
                <a:lnTo>
                  <a:pt x="915670" y="156337"/>
                </a:lnTo>
                <a:lnTo>
                  <a:pt x="1005840" y="154686"/>
                </a:lnTo>
                <a:lnTo>
                  <a:pt x="1050671" y="152146"/>
                </a:lnTo>
                <a:lnTo>
                  <a:pt x="1094994" y="148082"/>
                </a:lnTo>
                <a:lnTo>
                  <a:pt x="1138174" y="142621"/>
                </a:lnTo>
                <a:lnTo>
                  <a:pt x="1180084" y="135890"/>
                </a:lnTo>
                <a:lnTo>
                  <a:pt x="1220089" y="127889"/>
                </a:lnTo>
                <a:lnTo>
                  <a:pt x="1258062" y="118745"/>
                </a:lnTo>
                <a:lnTo>
                  <a:pt x="1310259" y="103124"/>
                </a:lnTo>
                <a:lnTo>
                  <a:pt x="1342898" y="91186"/>
                </a:lnTo>
                <a:lnTo>
                  <a:pt x="1355725" y="85852"/>
                </a:lnTo>
                <a:lnTo>
                  <a:pt x="1369314" y="79629"/>
                </a:lnTo>
                <a:lnTo>
                  <a:pt x="1379969" y="74295"/>
                </a:lnTo>
                <a:lnTo>
                  <a:pt x="1382014" y="73279"/>
                </a:lnTo>
                <a:lnTo>
                  <a:pt x="1394333" y="66294"/>
                </a:lnTo>
                <a:lnTo>
                  <a:pt x="1396949" y="63601"/>
                </a:lnTo>
                <a:lnTo>
                  <a:pt x="1397431" y="63817"/>
                </a:lnTo>
                <a:lnTo>
                  <a:pt x="1400898" y="67462"/>
                </a:lnTo>
                <a:lnTo>
                  <a:pt x="1393469" y="77749"/>
                </a:lnTo>
                <a:lnTo>
                  <a:pt x="1379601" y="89281"/>
                </a:lnTo>
                <a:lnTo>
                  <a:pt x="1380109" y="89027"/>
                </a:lnTo>
                <a:lnTo>
                  <a:pt x="1364234" y="100330"/>
                </a:lnTo>
                <a:lnTo>
                  <a:pt x="1364615" y="99949"/>
                </a:lnTo>
                <a:lnTo>
                  <a:pt x="1347470" y="110236"/>
                </a:lnTo>
                <a:lnTo>
                  <a:pt x="1347851" y="110109"/>
                </a:lnTo>
                <a:lnTo>
                  <a:pt x="1329436" y="119380"/>
                </a:lnTo>
                <a:lnTo>
                  <a:pt x="1329817" y="119253"/>
                </a:lnTo>
                <a:lnTo>
                  <a:pt x="1310386" y="127381"/>
                </a:lnTo>
                <a:lnTo>
                  <a:pt x="1310767" y="127254"/>
                </a:lnTo>
                <a:lnTo>
                  <a:pt x="1290955" y="134112"/>
                </a:lnTo>
                <a:lnTo>
                  <a:pt x="1290459" y="134239"/>
                </a:lnTo>
                <a:lnTo>
                  <a:pt x="1270000" y="139573"/>
                </a:lnTo>
                <a:lnTo>
                  <a:pt x="1270381" y="139446"/>
                </a:lnTo>
                <a:lnTo>
                  <a:pt x="1248918" y="143637"/>
                </a:lnTo>
                <a:lnTo>
                  <a:pt x="1249299" y="143637"/>
                </a:lnTo>
                <a:lnTo>
                  <a:pt x="1227455" y="146177"/>
                </a:lnTo>
                <a:lnTo>
                  <a:pt x="1227963" y="146177"/>
                </a:lnTo>
                <a:lnTo>
                  <a:pt x="1183640" y="147828"/>
                </a:lnTo>
                <a:lnTo>
                  <a:pt x="1161288" y="150495"/>
                </a:lnTo>
                <a:lnTo>
                  <a:pt x="1117981" y="160401"/>
                </a:lnTo>
                <a:lnTo>
                  <a:pt x="1077341" y="175895"/>
                </a:lnTo>
                <a:lnTo>
                  <a:pt x="1041019" y="195961"/>
                </a:lnTo>
                <a:lnTo>
                  <a:pt x="1010031" y="219837"/>
                </a:lnTo>
                <a:lnTo>
                  <a:pt x="977011" y="260985"/>
                </a:lnTo>
                <a:lnTo>
                  <a:pt x="964946" y="298958"/>
                </a:lnTo>
                <a:lnTo>
                  <a:pt x="964565" y="306324"/>
                </a:lnTo>
                <a:lnTo>
                  <a:pt x="977265" y="307086"/>
                </a:lnTo>
                <a:lnTo>
                  <a:pt x="977607" y="300355"/>
                </a:lnTo>
                <a:lnTo>
                  <a:pt x="977646" y="300139"/>
                </a:lnTo>
                <a:lnTo>
                  <a:pt x="977646" y="300355"/>
                </a:lnTo>
                <a:lnTo>
                  <a:pt x="977696" y="299847"/>
                </a:lnTo>
                <a:lnTo>
                  <a:pt x="978446" y="293751"/>
                </a:lnTo>
                <a:lnTo>
                  <a:pt x="978496" y="293370"/>
                </a:lnTo>
                <a:lnTo>
                  <a:pt x="978408" y="293751"/>
                </a:lnTo>
                <a:lnTo>
                  <a:pt x="978535" y="293116"/>
                </a:lnTo>
                <a:lnTo>
                  <a:pt x="978496" y="293370"/>
                </a:lnTo>
                <a:lnTo>
                  <a:pt x="978560" y="293116"/>
                </a:lnTo>
                <a:lnTo>
                  <a:pt x="980084" y="287020"/>
                </a:lnTo>
                <a:lnTo>
                  <a:pt x="980186" y="286639"/>
                </a:lnTo>
                <a:lnTo>
                  <a:pt x="980059" y="287020"/>
                </a:lnTo>
                <a:lnTo>
                  <a:pt x="982052" y="280543"/>
                </a:lnTo>
                <a:lnTo>
                  <a:pt x="982218" y="280035"/>
                </a:lnTo>
                <a:lnTo>
                  <a:pt x="981964" y="280543"/>
                </a:lnTo>
                <a:lnTo>
                  <a:pt x="984897" y="273812"/>
                </a:lnTo>
                <a:lnTo>
                  <a:pt x="985012" y="273558"/>
                </a:lnTo>
                <a:lnTo>
                  <a:pt x="984758" y="273812"/>
                </a:lnTo>
                <a:lnTo>
                  <a:pt x="988187" y="266827"/>
                </a:lnTo>
                <a:lnTo>
                  <a:pt x="987933" y="267462"/>
                </a:lnTo>
                <a:lnTo>
                  <a:pt x="988326" y="266827"/>
                </a:lnTo>
                <a:lnTo>
                  <a:pt x="996442" y="253746"/>
                </a:lnTo>
                <a:lnTo>
                  <a:pt x="996061" y="254381"/>
                </a:lnTo>
                <a:lnTo>
                  <a:pt x="996569" y="253746"/>
                </a:lnTo>
                <a:lnTo>
                  <a:pt x="1006309" y="241681"/>
                </a:lnTo>
                <a:lnTo>
                  <a:pt x="1006729" y="241173"/>
                </a:lnTo>
                <a:lnTo>
                  <a:pt x="1018413" y="229362"/>
                </a:lnTo>
                <a:lnTo>
                  <a:pt x="1018870" y="228981"/>
                </a:lnTo>
                <a:lnTo>
                  <a:pt x="1032446" y="217678"/>
                </a:lnTo>
                <a:lnTo>
                  <a:pt x="1032764" y="217424"/>
                </a:lnTo>
                <a:lnTo>
                  <a:pt x="1032256" y="217678"/>
                </a:lnTo>
                <a:lnTo>
                  <a:pt x="1047762" y="206756"/>
                </a:lnTo>
                <a:lnTo>
                  <a:pt x="1048169" y="206502"/>
                </a:lnTo>
                <a:lnTo>
                  <a:pt x="1064679" y="196596"/>
                </a:lnTo>
                <a:lnTo>
                  <a:pt x="1064895" y="196469"/>
                </a:lnTo>
                <a:lnTo>
                  <a:pt x="1064514" y="196596"/>
                </a:lnTo>
                <a:lnTo>
                  <a:pt x="1082675" y="187452"/>
                </a:lnTo>
                <a:lnTo>
                  <a:pt x="1082929" y="187325"/>
                </a:lnTo>
                <a:lnTo>
                  <a:pt x="1082548" y="187452"/>
                </a:lnTo>
                <a:lnTo>
                  <a:pt x="1121422" y="172593"/>
                </a:lnTo>
                <a:lnTo>
                  <a:pt x="1142365" y="167005"/>
                </a:lnTo>
                <a:lnTo>
                  <a:pt x="1141984" y="167132"/>
                </a:lnTo>
                <a:lnTo>
                  <a:pt x="1142644" y="167005"/>
                </a:lnTo>
                <a:lnTo>
                  <a:pt x="1163447" y="163068"/>
                </a:lnTo>
                <a:lnTo>
                  <a:pt x="1163066" y="163068"/>
                </a:lnTo>
                <a:lnTo>
                  <a:pt x="1184783" y="160528"/>
                </a:lnTo>
                <a:lnTo>
                  <a:pt x="1184275" y="160528"/>
                </a:lnTo>
                <a:lnTo>
                  <a:pt x="1228725" y="158877"/>
                </a:lnTo>
                <a:lnTo>
                  <a:pt x="1251077" y="156210"/>
                </a:lnTo>
                <a:lnTo>
                  <a:pt x="1273048" y="151892"/>
                </a:lnTo>
                <a:lnTo>
                  <a:pt x="1294384" y="146304"/>
                </a:lnTo>
                <a:lnTo>
                  <a:pt x="1313967" y="139573"/>
                </a:lnTo>
                <a:lnTo>
                  <a:pt x="1315085" y="139192"/>
                </a:lnTo>
                <a:lnTo>
                  <a:pt x="1327162" y="134112"/>
                </a:lnTo>
                <a:lnTo>
                  <a:pt x="1335024" y="130810"/>
                </a:lnTo>
                <a:lnTo>
                  <a:pt x="1342034" y="127254"/>
                </a:lnTo>
                <a:lnTo>
                  <a:pt x="1353820" y="121285"/>
                </a:lnTo>
                <a:lnTo>
                  <a:pt x="1357198" y="119253"/>
                </a:lnTo>
                <a:lnTo>
                  <a:pt x="1371346" y="110744"/>
                </a:lnTo>
                <a:lnTo>
                  <a:pt x="1372235" y="110109"/>
                </a:lnTo>
                <a:lnTo>
                  <a:pt x="1385989" y="100330"/>
                </a:lnTo>
                <a:lnTo>
                  <a:pt x="1387602" y="99187"/>
                </a:lnTo>
                <a:lnTo>
                  <a:pt x="1399806" y="89027"/>
                </a:lnTo>
                <a:lnTo>
                  <a:pt x="1402715" y="86614"/>
                </a:lnTo>
                <a:lnTo>
                  <a:pt x="1408595" y="78486"/>
                </a:lnTo>
                <a:lnTo>
                  <a:pt x="1409420" y="77343"/>
                </a:lnTo>
                <a:lnTo>
                  <a:pt x="1409801" y="76809"/>
                </a:lnTo>
                <a:lnTo>
                  <a:pt x="1413002" y="80137"/>
                </a:lnTo>
                <a:lnTo>
                  <a:pt x="1414386" y="76301"/>
                </a:lnTo>
                <a:lnTo>
                  <a:pt x="1415211" y="76301"/>
                </a:lnTo>
                <a:lnTo>
                  <a:pt x="1423543" y="83058"/>
                </a:lnTo>
                <a:lnTo>
                  <a:pt x="1425067" y="76263"/>
                </a:lnTo>
                <a:lnTo>
                  <a:pt x="1425409" y="76263"/>
                </a:lnTo>
                <a:lnTo>
                  <a:pt x="1435722" y="80860"/>
                </a:lnTo>
                <a:lnTo>
                  <a:pt x="1435735" y="81026"/>
                </a:lnTo>
                <a:lnTo>
                  <a:pt x="1435862" y="123190"/>
                </a:lnTo>
                <a:lnTo>
                  <a:pt x="1436116" y="138176"/>
                </a:lnTo>
                <a:lnTo>
                  <a:pt x="1436243" y="150622"/>
                </a:lnTo>
                <a:lnTo>
                  <a:pt x="1436497" y="152527"/>
                </a:lnTo>
                <a:lnTo>
                  <a:pt x="1436624" y="164084"/>
                </a:lnTo>
                <a:lnTo>
                  <a:pt x="1436751" y="170815"/>
                </a:lnTo>
                <a:lnTo>
                  <a:pt x="1436878" y="188087"/>
                </a:lnTo>
                <a:lnTo>
                  <a:pt x="1437005" y="246507"/>
                </a:lnTo>
                <a:lnTo>
                  <a:pt x="1437132" y="273812"/>
                </a:lnTo>
                <a:lnTo>
                  <a:pt x="1437132" y="302006"/>
                </a:lnTo>
                <a:lnTo>
                  <a:pt x="1449832" y="302006"/>
                </a:lnTo>
                <a:lnTo>
                  <a:pt x="1449832" y="273812"/>
                </a:lnTo>
                <a:lnTo>
                  <a:pt x="1449705" y="246507"/>
                </a:lnTo>
                <a:lnTo>
                  <a:pt x="1449578" y="187960"/>
                </a:lnTo>
                <a:lnTo>
                  <a:pt x="1449451" y="178943"/>
                </a:lnTo>
                <a:lnTo>
                  <a:pt x="1449324" y="163957"/>
                </a:lnTo>
                <a:lnTo>
                  <a:pt x="1449197" y="158242"/>
                </a:lnTo>
                <a:lnTo>
                  <a:pt x="1449197" y="154432"/>
                </a:lnTo>
                <a:lnTo>
                  <a:pt x="1449197" y="154305"/>
                </a:lnTo>
                <a:lnTo>
                  <a:pt x="1449197" y="151892"/>
                </a:lnTo>
                <a:lnTo>
                  <a:pt x="1449197" y="151511"/>
                </a:lnTo>
                <a:lnTo>
                  <a:pt x="1449019" y="150622"/>
                </a:lnTo>
                <a:lnTo>
                  <a:pt x="1448904" y="149352"/>
                </a:lnTo>
                <a:lnTo>
                  <a:pt x="1448816" y="147574"/>
                </a:lnTo>
                <a:lnTo>
                  <a:pt x="1448689" y="131064"/>
                </a:lnTo>
                <a:lnTo>
                  <a:pt x="1448562" y="123190"/>
                </a:lnTo>
                <a:lnTo>
                  <a:pt x="1448435" y="81203"/>
                </a:lnTo>
                <a:lnTo>
                  <a:pt x="1458722" y="76327"/>
                </a:lnTo>
                <a:lnTo>
                  <a:pt x="1460246" y="83185"/>
                </a:lnTo>
                <a:lnTo>
                  <a:pt x="1468932" y="76136"/>
                </a:lnTo>
                <a:lnTo>
                  <a:pt x="1470406" y="80264"/>
                </a:lnTo>
                <a:lnTo>
                  <a:pt x="1473555" y="76987"/>
                </a:lnTo>
                <a:lnTo>
                  <a:pt x="1484249" y="86995"/>
                </a:lnTo>
                <a:lnTo>
                  <a:pt x="1517396" y="110871"/>
                </a:lnTo>
                <a:lnTo>
                  <a:pt x="1556385" y="130937"/>
                </a:lnTo>
                <a:lnTo>
                  <a:pt x="1599819" y="146304"/>
                </a:lnTo>
                <a:lnTo>
                  <a:pt x="1646174" y="156210"/>
                </a:lnTo>
                <a:lnTo>
                  <a:pt x="1717548" y="160528"/>
                </a:lnTo>
                <a:lnTo>
                  <a:pt x="1717040" y="160528"/>
                </a:lnTo>
                <a:lnTo>
                  <a:pt x="1740535" y="163068"/>
                </a:lnTo>
                <a:lnTo>
                  <a:pt x="1740154" y="163068"/>
                </a:lnTo>
                <a:lnTo>
                  <a:pt x="1763141" y="167132"/>
                </a:lnTo>
                <a:lnTo>
                  <a:pt x="1806270" y="179362"/>
                </a:lnTo>
                <a:lnTo>
                  <a:pt x="1827022" y="187579"/>
                </a:lnTo>
                <a:lnTo>
                  <a:pt x="1826641" y="187325"/>
                </a:lnTo>
                <a:lnTo>
                  <a:pt x="1846453" y="196723"/>
                </a:lnTo>
                <a:lnTo>
                  <a:pt x="1846072" y="196469"/>
                </a:lnTo>
                <a:lnTo>
                  <a:pt x="1864474" y="206756"/>
                </a:lnTo>
                <a:lnTo>
                  <a:pt x="1880616" y="217551"/>
                </a:lnTo>
                <a:lnTo>
                  <a:pt x="1880933" y="217805"/>
                </a:lnTo>
                <a:lnTo>
                  <a:pt x="1895475" y="229108"/>
                </a:lnTo>
                <a:lnTo>
                  <a:pt x="1895868" y="229489"/>
                </a:lnTo>
                <a:lnTo>
                  <a:pt x="1908937" y="241808"/>
                </a:lnTo>
                <a:lnTo>
                  <a:pt x="1908556" y="241300"/>
                </a:lnTo>
                <a:lnTo>
                  <a:pt x="1919986" y="254508"/>
                </a:lnTo>
                <a:lnTo>
                  <a:pt x="1919605" y="254127"/>
                </a:lnTo>
                <a:lnTo>
                  <a:pt x="1919871" y="254508"/>
                </a:lnTo>
                <a:lnTo>
                  <a:pt x="1924558" y="260985"/>
                </a:lnTo>
                <a:lnTo>
                  <a:pt x="1924304" y="260477"/>
                </a:lnTo>
                <a:lnTo>
                  <a:pt x="1928622" y="267462"/>
                </a:lnTo>
                <a:lnTo>
                  <a:pt x="1932051" y="274066"/>
                </a:lnTo>
                <a:lnTo>
                  <a:pt x="1931924" y="273558"/>
                </a:lnTo>
                <a:lnTo>
                  <a:pt x="1934972" y="280670"/>
                </a:lnTo>
                <a:lnTo>
                  <a:pt x="1934718" y="280289"/>
                </a:lnTo>
                <a:lnTo>
                  <a:pt x="1934845" y="280670"/>
                </a:lnTo>
                <a:lnTo>
                  <a:pt x="1937245" y="287274"/>
                </a:lnTo>
                <a:lnTo>
                  <a:pt x="1938820" y="293535"/>
                </a:lnTo>
                <a:lnTo>
                  <a:pt x="1938782" y="293243"/>
                </a:lnTo>
                <a:lnTo>
                  <a:pt x="1938909" y="293878"/>
                </a:lnTo>
                <a:lnTo>
                  <a:pt x="1938820" y="293535"/>
                </a:lnTo>
                <a:lnTo>
                  <a:pt x="1938870" y="293878"/>
                </a:lnTo>
                <a:lnTo>
                  <a:pt x="1939798" y="300482"/>
                </a:lnTo>
                <a:lnTo>
                  <a:pt x="1939798" y="299847"/>
                </a:lnTo>
                <a:lnTo>
                  <a:pt x="1940179" y="307086"/>
                </a:lnTo>
                <a:lnTo>
                  <a:pt x="1952752" y="306324"/>
                </a:lnTo>
                <a:lnTo>
                  <a:pt x="1952409" y="299847"/>
                </a:lnTo>
                <a:lnTo>
                  <a:pt x="1952371" y="298958"/>
                </a:lnTo>
                <a:lnTo>
                  <a:pt x="1951532" y="293243"/>
                </a:lnTo>
                <a:lnTo>
                  <a:pt x="1951228" y="291084"/>
                </a:lnTo>
                <a:lnTo>
                  <a:pt x="1950161" y="286766"/>
                </a:lnTo>
                <a:lnTo>
                  <a:pt x="1949323" y="283337"/>
                </a:lnTo>
                <a:lnTo>
                  <a:pt x="1946656" y="275844"/>
                </a:lnTo>
                <a:lnTo>
                  <a:pt x="1945678" y="273558"/>
                </a:lnTo>
                <a:lnTo>
                  <a:pt x="1943481" y="268351"/>
                </a:lnTo>
                <a:lnTo>
                  <a:pt x="1942744" y="266954"/>
                </a:lnTo>
                <a:lnTo>
                  <a:pt x="1939544" y="260858"/>
                </a:lnTo>
                <a:lnTo>
                  <a:pt x="1939302" y="260477"/>
                </a:lnTo>
                <a:lnTo>
                  <a:pt x="1934972" y="253619"/>
                </a:lnTo>
                <a:lnTo>
                  <a:pt x="1929765" y="246507"/>
                </a:lnTo>
                <a:lnTo>
                  <a:pt x="1925269" y="241300"/>
                </a:lnTo>
                <a:lnTo>
                  <a:pt x="1917954" y="232791"/>
                </a:lnTo>
                <a:lnTo>
                  <a:pt x="1903984" y="219710"/>
                </a:lnTo>
                <a:lnTo>
                  <a:pt x="1888236" y="207391"/>
                </a:lnTo>
                <a:lnTo>
                  <a:pt x="1886902" y="206502"/>
                </a:lnTo>
                <a:lnTo>
                  <a:pt x="1871903" y="196469"/>
                </a:lnTo>
                <a:lnTo>
                  <a:pt x="1870964" y="195834"/>
                </a:lnTo>
                <a:lnTo>
                  <a:pt x="1855685" y="187325"/>
                </a:lnTo>
                <a:lnTo>
                  <a:pt x="1852041" y="185293"/>
                </a:lnTo>
                <a:lnTo>
                  <a:pt x="1839455" y="179324"/>
                </a:lnTo>
                <a:lnTo>
                  <a:pt x="1831975" y="175768"/>
                </a:lnTo>
                <a:lnTo>
                  <a:pt x="1823758" y="172593"/>
                </a:lnTo>
                <a:lnTo>
                  <a:pt x="1810639" y="167513"/>
                </a:lnTo>
                <a:lnTo>
                  <a:pt x="1809051" y="167005"/>
                </a:lnTo>
                <a:lnTo>
                  <a:pt x="1788414" y="160401"/>
                </a:lnTo>
                <a:lnTo>
                  <a:pt x="1765554" y="154686"/>
                </a:lnTo>
                <a:lnTo>
                  <a:pt x="1742059" y="150495"/>
                </a:lnTo>
                <a:lnTo>
                  <a:pt x="1718183" y="147828"/>
                </a:lnTo>
                <a:lnTo>
                  <a:pt x="1670812" y="146177"/>
                </a:lnTo>
                <a:lnTo>
                  <a:pt x="1671193" y="146177"/>
                </a:lnTo>
                <a:lnTo>
                  <a:pt x="1647825" y="143637"/>
                </a:lnTo>
                <a:lnTo>
                  <a:pt x="1648206" y="143637"/>
                </a:lnTo>
                <a:lnTo>
                  <a:pt x="1625904" y="139573"/>
                </a:lnTo>
                <a:lnTo>
                  <a:pt x="1625219" y="139446"/>
                </a:lnTo>
                <a:lnTo>
                  <a:pt x="1625600" y="139573"/>
                </a:lnTo>
                <a:lnTo>
                  <a:pt x="1603629" y="134112"/>
                </a:lnTo>
                <a:lnTo>
                  <a:pt x="1603121" y="133985"/>
                </a:lnTo>
                <a:lnTo>
                  <a:pt x="1603502" y="134112"/>
                </a:lnTo>
                <a:lnTo>
                  <a:pt x="1582051" y="127381"/>
                </a:lnTo>
                <a:lnTo>
                  <a:pt x="1581823" y="127317"/>
                </a:lnTo>
                <a:lnTo>
                  <a:pt x="1561846" y="119380"/>
                </a:lnTo>
                <a:lnTo>
                  <a:pt x="1561211" y="119126"/>
                </a:lnTo>
                <a:lnTo>
                  <a:pt x="1561592" y="119380"/>
                </a:lnTo>
                <a:lnTo>
                  <a:pt x="1542427" y="110236"/>
                </a:lnTo>
                <a:lnTo>
                  <a:pt x="1541907" y="109982"/>
                </a:lnTo>
                <a:lnTo>
                  <a:pt x="1542288" y="110236"/>
                </a:lnTo>
                <a:lnTo>
                  <a:pt x="1523746" y="99949"/>
                </a:lnTo>
                <a:lnTo>
                  <a:pt x="1524254" y="100203"/>
                </a:lnTo>
                <a:lnTo>
                  <a:pt x="1523860" y="99949"/>
                </a:lnTo>
                <a:lnTo>
                  <a:pt x="1507617" y="89154"/>
                </a:lnTo>
                <a:lnTo>
                  <a:pt x="1507286" y="88900"/>
                </a:lnTo>
                <a:lnTo>
                  <a:pt x="1492859" y="77597"/>
                </a:lnTo>
                <a:lnTo>
                  <a:pt x="1492377" y="77216"/>
                </a:lnTo>
                <a:lnTo>
                  <a:pt x="1492758" y="77597"/>
                </a:lnTo>
                <a:lnTo>
                  <a:pt x="1484071" y="69430"/>
                </a:lnTo>
                <a:lnTo>
                  <a:pt x="1487944" y="64541"/>
                </a:lnTo>
                <a:lnTo>
                  <a:pt x="1490472" y="67056"/>
                </a:lnTo>
                <a:lnTo>
                  <a:pt x="1502918" y="74041"/>
                </a:lnTo>
                <a:lnTo>
                  <a:pt x="1543939" y="92837"/>
                </a:lnTo>
                <a:lnTo>
                  <a:pt x="1592580" y="109855"/>
                </a:lnTo>
                <a:lnTo>
                  <a:pt x="1647444" y="124841"/>
                </a:lnTo>
                <a:lnTo>
                  <a:pt x="1707642" y="137414"/>
                </a:lnTo>
                <a:lnTo>
                  <a:pt x="1750060" y="144272"/>
                </a:lnTo>
                <a:lnTo>
                  <a:pt x="1793748" y="149860"/>
                </a:lnTo>
                <a:lnTo>
                  <a:pt x="1838706" y="153924"/>
                </a:lnTo>
                <a:lnTo>
                  <a:pt x="1884172" y="156464"/>
                </a:lnTo>
                <a:lnTo>
                  <a:pt x="1975485" y="158115"/>
                </a:lnTo>
                <a:lnTo>
                  <a:pt x="2020697" y="160782"/>
                </a:lnTo>
                <a:lnTo>
                  <a:pt x="2065401" y="164719"/>
                </a:lnTo>
                <a:lnTo>
                  <a:pt x="2065147" y="164719"/>
                </a:lnTo>
                <a:lnTo>
                  <a:pt x="2108695" y="170180"/>
                </a:lnTo>
                <a:lnTo>
                  <a:pt x="2108454" y="170180"/>
                </a:lnTo>
                <a:lnTo>
                  <a:pt x="2150618" y="177038"/>
                </a:lnTo>
                <a:lnTo>
                  <a:pt x="2150364" y="177038"/>
                </a:lnTo>
                <a:lnTo>
                  <a:pt x="2190750" y="185166"/>
                </a:lnTo>
                <a:lnTo>
                  <a:pt x="2190623" y="185039"/>
                </a:lnTo>
                <a:lnTo>
                  <a:pt x="2210054" y="189484"/>
                </a:lnTo>
                <a:lnTo>
                  <a:pt x="2209927" y="189357"/>
                </a:lnTo>
                <a:lnTo>
                  <a:pt x="2228596" y="194183"/>
                </a:lnTo>
                <a:lnTo>
                  <a:pt x="2246757" y="199136"/>
                </a:lnTo>
                <a:lnTo>
                  <a:pt x="2246630" y="199009"/>
                </a:lnTo>
                <a:lnTo>
                  <a:pt x="2264156" y="204343"/>
                </a:lnTo>
                <a:lnTo>
                  <a:pt x="2264029" y="204216"/>
                </a:lnTo>
                <a:lnTo>
                  <a:pt x="2280793" y="209550"/>
                </a:lnTo>
                <a:lnTo>
                  <a:pt x="2280666" y="209550"/>
                </a:lnTo>
                <a:lnTo>
                  <a:pt x="2296668" y="215138"/>
                </a:lnTo>
                <a:lnTo>
                  <a:pt x="2296541" y="215138"/>
                </a:lnTo>
                <a:lnTo>
                  <a:pt x="2311781" y="220853"/>
                </a:lnTo>
                <a:lnTo>
                  <a:pt x="2311527" y="220853"/>
                </a:lnTo>
                <a:lnTo>
                  <a:pt x="2326005" y="226822"/>
                </a:lnTo>
                <a:lnTo>
                  <a:pt x="2339289" y="232905"/>
                </a:lnTo>
                <a:lnTo>
                  <a:pt x="2351278" y="239014"/>
                </a:lnTo>
                <a:lnTo>
                  <a:pt x="2351506" y="239141"/>
                </a:lnTo>
                <a:lnTo>
                  <a:pt x="2362708" y="245364"/>
                </a:lnTo>
                <a:lnTo>
                  <a:pt x="2362911" y="245491"/>
                </a:lnTo>
                <a:lnTo>
                  <a:pt x="2373122" y="251841"/>
                </a:lnTo>
                <a:lnTo>
                  <a:pt x="2372868" y="251714"/>
                </a:lnTo>
                <a:lnTo>
                  <a:pt x="2373045" y="251841"/>
                </a:lnTo>
                <a:lnTo>
                  <a:pt x="2382012" y="258064"/>
                </a:lnTo>
                <a:lnTo>
                  <a:pt x="2382316" y="258318"/>
                </a:lnTo>
                <a:lnTo>
                  <a:pt x="2390394" y="264922"/>
                </a:lnTo>
                <a:lnTo>
                  <a:pt x="2390013" y="264668"/>
                </a:lnTo>
                <a:lnTo>
                  <a:pt x="2390267" y="264922"/>
                </a:lnTo>
                <a:lnTo>
                  <a:pt x="2397125" y="271526"/>
                </a:lnTo>
                <a:lnTo>
                  <a:pt x="2396744" y="271018"/>
                </a:lnTo>
                <a:lnTo>
                  <a:pt x="2402713" y="278003"/>
                </a:lnTo>
                <a:lnTo>
                  <a:pt x="2402332" y="277368"/>
                </a:lnTo>
                <a:lnTo>
                  <a:pt x="2406993" y="284327"/>
                </a:lnTo>
                <a:lnTo>
                  <a:pt x="2409774" y="289966"/>
                </a:lnTo>
                <a:lnTo>
                  <a:pt x="2409952" y="290576"/>
                </a:lnTo>
                <a:lnTo>
                  <a:pt x="2411514" y="295973"/>
                </a:lnTo>
                <a:lnTo>
                  <a:pt x="2424366" y="295973"/>
                </a:lnTo>
                <a:lnTo>
                  <a:pt x="2424328" y="295529"/>
                </a:lnTo>
                <a:lnTo>
                  <a:pt x="2424176" y="293624"/>
                </a:lnTo>
                <a:lnTo>
                  <a:pt x="2422995" y="289687"/>
                </a:lnTo>
                <a:lnTo>
                  <a:pt x="2421763" y="285496"/>
                </a:lnTo>
                <a:lnTo>
                  <a:pt x="2420810" y="283591"/>
                </a:lnTo>
                <a:lnTo>
                  <a:pt x="2417826" y="277622"/>
                </a:lnTo>
                <a:lnTo>
                  <a:pt x="2417648" y="277368"/>
                </a:lnTo>
                <a:lnTo>
                  <a:pt x="2413304" y="271018"/>
                </a:lnTo>
                <a:lnTo>
                  <a:pt x="2379980" y="241173"/>
                </a:lnTo>
                <a:lnTo>
                  <a:pt x="2366314" y="232791"/>
                </a:lnTo>
                <a:lnTo>
                  <a:pt x="2357374" y="227838"/>
                </a:lnTo>
                <a:lnTo>
                  <a:pt x="2355088" y="226695"/>
                </a:lnTo>
                <a:lnTo>
                  <a:pt x="2344674" y="221488"/>
                </a:lnTo>
                <a:lnTo>
                  <a:pt x="2330958" y="215138"/>
                </a:lnTo>
                <a:lnTo>
                  <a:pt x="2316353" y="209042"/>
                </a:lnTo>
                <a:lnTo>
                  <a:pt x="2303653" y="204216"/>
                </a:lnTo>
                <a:lnTo>
                  <a:pt x="2300986" y="203200"/>
                </a:lnTo>
                <a:lnTo>
                  <a:pt x="2289060" y="199009"/>
                </a:lnTo>
                <a:lnTo>
                  <a:pt x="2284730" y="197485"/>
                </a:lnTo>
                <a:lnTo>
                  <a:pt x="2267839" y="192151"/>
                </a:lnTo>
                <a:lnTo>
                  <a:pt x="2258580" y="189357"/>
                </a:lnTo>
                <a:lnTo>
                  <a:pt x="2250186" y="186817"/>
                </a:lnTo>
                <a:lnTo>
                  <a:pt x="2243569" y="185039"/>
                </a:lnTo>
                <a:lnTo>
                  <a:pt x="2193290" y="172720"/>
                </a:lnTo>
                <a:lnTo>
                  <a:pt x="2152777" y="164592"/>
                </a:lnTo>
                <a:lnTo>
                  <a:pt x="2127212" y="160375"/>
                </a:lnTo>
                <a:lnTo>
                  <a:pt x="2247646" y="161925"/>
                </a:lnTo>
                <a:lnTo>
                  <a:pt x="2315972" y="164465"/>
                </a:lnTo>
                <a:lnTo>
                  <a:pt x="2383282" y="168656"/>
                </a:lnTo>
                <a:lnTo>
                  <a:pt x="2448941" y="174244"/>
                </a:lnTo>
                <a:lnTo>
                  <a:pt x="2512441" y="181229"/>
                </a:lnTo>
                <a:lnTo>
                  <a:pt x="2543302" y="185293"/>
                </a:lnTo>
                <a:lnTo>
                  <a:pt x="2543175" y="185293"/>
                </a:lnTo>
                <a:lnTo>
                  <a:pt x="2573274" y="189484"/>
                </a:lnTo>
                <a:lnTo>
                  <a:pt x="2573147" y="189484"/>
                </a:lnTo>
                <a:lnTo>
                  <a:pt x="2602484" y="194056"/>
                </a:lnTo>
                <a:lnTo>
                  <a:pt x="2602357" y="194056"/>
                </a:lnTo>
                <a:lnTo>
                  <a:pt x="2630678" y="198882"/>
                </a:lnTo>
                <a:lnTo>
                  <a:pt x="2658110" y="203835"/>
                </a:lnTo>
                <a:lnTo>
                  <a:pt x="2657983" y="203835"/>
                </a:lnTo>
                <a:lnTo>
                  <a:pt x="2684399" y="209169"/>
                </a:lnTo>
                <a:lnTo>
                  <a:pt x="2709672" y="214757"/>
                </a:lnTo>
                <a:lnTo>
                  <a:pt x="2709545" y="214630"/>
                </a:lnTo>
                <a:lnTo>
                  <a:pt x="2733802" y="220472"/>
                </a:lnTo>
                <a:lnTo>
                  <a:pt x="2733675" y="220472"/>
                </a:lnTo>
                <a:lnTo>
                  <a:pt x="2756662" y="226314"/>
                </a:lnTo>
                <a:lnTo>
                  <a:pt x="2756535" y="226314"/>
                </a:lnTo>
                <a:lnTo>
                  <a:pt x="2778252" y="232537"/>
                </a:lnTo>
                <a:lnTo>
                  <a:pt x="2778125" y="232537"/>
                </a:lnTo>
                <a:lnTo>
                  <a:pt x="2798572" y="238760"/>
                </a:lnTo>
                <a:lnTo>
                  <a:pt x="2798318" y="238760"/>
                </a:lnTo>
                <a:lnTo>
                  <a:pt x="2817241" y="245237"/>
                </a:lnTo>
                <a:lnTo>
                  <a:pt x="2817114" y="245110"/>
                </a:lnTo>
                <a:lnTo>
                  <a:pt x="2834513" y="251714"/>
                </a:lnTo>
                <a:lnTo>
                  <a:pt x="2834259" y="251587"/>
                </a:lnTo>
                <a:lnTo>
                  <a:pt x="2850134" y="258318"/>
                </a:lnTo>
                <a:lnTo>
                  <a:pt x="2864231" y="265049"/>
                </a:lnTo>
                <a:lnTo>
                  <a:pt x="2863850" y="264922"/>
                </a:lnTo>
                <a:lnTo>
                  <a:pt x="2876423" y="271907"/>
                </a:lnTo>
                <a:lnTo>
                  <a:pt x="2886964" y="278638"/>
                </a:lnTo>
                <a:lnTo>
                  <a:pt x="2886456" y="278384"/>
                </a:lnTo>
                <a:lnTo>
                  <a:pt x="2895054" y="284962"/>
                </a:lnTo>
                <a:lnTo>
                  <a:pt x="2901746" y="291782"/>
                </a:lnTo>
                <a:lnTo>
                  <a:pt x="2901988" y="292100"/>
                </a:lnTo>
                <a:lnTo>
                  <a:pt x="2906445" y="298310"/>
                </a:lnTo>
                <a:lnTo>
                  <a:pt x="2906560" y="298577"/>
                </a:lnTo>
                <a:lnTo>
                  <a:pt x="2908782" y="303631"/>
                </a:lnTo>
                <a:lnTo>
                  <a:pt x="2909697" y="310134"/>
                </a:lnTo>
                <a:lnTo>
                  <a:pt x="2922270" y="308356"/>
                </a:lnTo>
                <a:lnTo>
                  <a:pt x="2921724" y="304546"/>
                </a:lnTo>
                <a:lnTo>
                  <a:pt x="2921495" y="302895"/>
                </a:lnTo>
                <a:lnTo>
                  <a:pt x="2921127" y="300228"/>
                </a:lnTo>
                <a:lnTo>
                  <a:pt x="2919831" y="297307"/>
                </a:lnTo>
                <a:lnTo>
                  <a:pt x="2917317" y="291592"/>
                </a:lnTo>
                <a:lnTo>
                  <a:pt x="2917126" y="291338"/>
                </a:lnTo>
                <a:lnTo>
                  <a:pt x="2912834" y="285369"/>
                </a:lnTo>
                <a:lnTo>
                  <a:pt x="2912478" y="284861"/>
                </a:lnTo>
                <a:lnTo>
                  <a:pt x="2911475" y="283464"/>
                </a:lnTo>
                <a:lnTo>
                  <a:pt x="2906649" y="278638"/>
                </a:lnTo>
                <a:lnTo>
                  <a:pt x="2903601" y="275590"/>
                </a:lnTo>
                <a:lnTo>
                  <a:pt x="2898508" y="271653"/>
                </a:lnTo>
                <a:lnTo>
                  <a:pt x="2894076" y="268224"/>
                </a:lnTo>
                <a:lnTo>
                  <a:pt x="2889199" y="265049"/>
                </a:lnTo>
                <a:lnTo>
                  <a:pt x="2882773" y="260858"/>
                </a:lnTo>
                <a:lnTo>
                  <a:pt x="2877909" y="258191"/>
                </a:lnTo>
                <a:lnTo>
                  <a:pt x="2869819" y="253746"/>
                </a:lnTo>
                <a:lnTo>
                  <a:pt x="2865336" y="251587"/>
                </a:lnTo>
                <a:lnTo>
                  <a:pt x="2855341" y="246761"/>
                </a:lnTo>
                <a:lnTo>
                  <a:pt x="2851416" y="245110"/>
                </a:lnTo>
                <a:lnTo>
                  <a:pt x="2839085" y="239903"/>
                </a:lnTo>
                <a:lnTo>
                  <a:pt x="2821432" y="233172"/>
                </a:lnTo>
                <a:lnTo>
                  <a:pt x="2802382" y="226695"/>
                </a:lnTo>
                <a:lnTo>
                  <a:pt x="2781808" y="220345"/>
                </a:lnTo>
                <a:lnTo>
                  <a:pt x="2761742" y="214630"/>
                </a:lnTo>
                <a:lnTo>
                  <a:pt x="2759964" y="214122"/>
                </a:lnTo>
                <a:lnTo>
                  <a:pt x="2712466" y="202311"/>
                </a:lnTo>
                <a:lnTo>
                  <a:pt x="2660396" y="191389"/>
                </a:lnTo>
                <a:lnTo>
                  <a:pt x="2604389" y="181483"/>
                </a:lnTo>
                <a:lnTo>
                  <a:pt x="2513965" y="168656"/>
                </a:lnTo>
                <a:lnTo>
                  <a:pt x="2450211" y="161544"/>
                </a:lnTo>
                <a:lnTo>
                  <a:pt x="2411006" y="158229"/>
                </a:lnTo>
                <a:lnTo>
                  <a:pt x="2414778" y="158242"/>
                </a:lnTo>
                <a:lnTo>
                  <a:pt x="2505837" y="159258"/>
                </a:lnTo>
                <a:lnTo>
                  <a:pt x="2596134" y="161798"/>
                </a:lnTo>
                <a:lnTo>
                  <a:pt x="2685034" y="165989"/>
                </a:lnTo>
                <a:lnTo>
                  <a:pt x="2771775" y="171450"/>
                </a:lnTo>
                <a:lnTo>
                  <a:pt x="2814066" y="174879"/>
                </a:lnTo>
                <a:lnTo>
                  <a:pt x="2855722" y="178435"/>
                </a:lnTo>
                <a:lnTo>
                  <a:pt x="2896362" y="182499"/>
                </a:lnTo>
                <a:lnTo>
                  <a:pt x="2896235" y="182372"/>
                </a:lnTo>
                <a:lnTo>
                  <a:pt x="2935986" y="186563"/>
                </a:lnTo>
                <a:lnTo>
                  <a:pt x="3012059" y="195834"/>
                </a:lnTo>
                <a:lnTo>
                  <a:pt x="3048254" y="200914"/>
                </a:lnTo>
                <a:lnTo>
                  <a:pt x="3048127" y="200914"/>
                </a:lnTo>
                <a:lnTo>
                  <a:pt x="3083052" y="206121"/>
                </a:lnTo>
                <a:lnTo>
                  <a:pt x="3116453" y="211582"/>
                </a:lnTo>
                <a:lnTo>
                  <a:pt x="3116326" y="211455"/>
                </a:lnTo>
                <a:lnTo>
                  <a:pt x="3148330" y="217170"/>
                </a:lnTo>
                <a:lnTo>
                  <a:pt x="3178683" y="223012"/>
                </a:lnTo>
                <a:lnTo>
                  <a:pt x="3178556" y="223012"/>
                </a:lnTo>
                <a:lnTo>
                  <a:pt x="3207258" y="229108"/>
                </a:lnTo>
                <a:lnTo>
                  <a:pt x="3207131" y="229108"/>
                </a:lnTo>
                <a:lnTo>
                  <a:pt x="3233928" y="235204"/>
                </a:lnTo>
                <a:lnTo>
                  <a:pt x="3233801" y="235204"/>
                </a:lnTo>
                <a:lnTo>
                  <a:pt x="3258820" y="241554"/>
                </a:lnTo>
                <a:lnTo>
                  <a:pt x="3258693" y="241554"/>
                </a:lnTo>
                <a:lnTo>
                  <a:pt x="3281807" y="248158"/>
                </a:lnTo>
                <a:lnTo>
                  <a:pt x="3281553" y="248031"/>
                </a:lnTo>
                <a:lnTo>
                  <a:pt x="3302635" y="254635"/>
                </a:lnTo>
                <a:lnTo>
                  <a:pt x="3302381" y="254635"/>
                </a:lnTo>
                <a:lnTo>
                  <a:pt x="3321304" y="261366"/>
                </a:lnTo>
                <a:lnTo>
                  <a:pt x="3321050" y="261239"/>
                </a:lnTo>
                <a:lnTo>
                  <a:pt x="3329559" y="264668"/>
                </a:lnTo>
                <a:lnTo>
                  <a:pt x="3329432" y="264668"/>
                </a:lnTo>
                <a:lnTo>
                  <a:pt x="3337560" y="268097"/>
                </a:lnTo>
                <a:lnTo>
                  <a:pt x="3337433" y="267970"/>
                </a:lnTo>
                <a:lnTo>
                  <a:pt x="3344799" y="271399"/>
                </a:lnTo>
                <a:lnTo>
                  <a:pt x="3344672" y="271272"/>
                </a:lnTo>
                <a:lnTo>
                  <a:pt x="3351276" y="274586"/>
                </a:lnTo>
                <a:lnTo>
                  <a:pt x="3351492" y="274701"/>
                </a:lnTo>
                <a:lnTo>
                  <a:pt x="3357245" y="278003"/>
                </a:lnTo>
                <a:lnTo>
                  <a:pt x="3357435" y="278130"/>
                </a:lnTo>
                <a:lnTo>
                  <a:pt x="3362833" y="281559"/>
                </a:lnTo>
                <a:lnTo>
                  <a:pt x="3362579" y="281305"/>
                </a:lnTo>
                <a:lnTo>
                  <a:pt x="3367278" y="284607"/>
                </a:lnTo>
                <a:lnTo>
                  <a:pt x="3367595" y="284861"/>
                </a:lnTo>
                <a:lnTo>
                  <a:pt x="3371723" y="288163"/>
                </a:lnTo>
                <a:lnTo>
                  <a:pt x="3374783" y="291007"/>
                </a:lnTo>
                <a:lnTo>
                  <a:pt x="3375075" y="291338"/>
                </a:lnTo>
                <a:lnTo>
                  <a:pt x="3377692" y="294386"/>
                </a:lnTo>
                <a:lnTo>
                  <a:pt x="3377311" y="293751"/>
                </a:lnTo>
                <a:lnTo>
                  <a:pt x="3379660" y="297357"/>
                </a:lnTo>
                <a:lnTo>
                  <a:pt x="3379343" y="296672"/>
                </a:lnTo>
                <a:lnTo>
                  <a:pt x="3379724" y="297434"/>
                </a:lnTo>
                <a:lnTo>
                  <a:pt x="3380752" y="299618"/>
                </a:lnTo>
                <a:lnTo>
                  <a:pt x="3380892" y="300101"/>
                </a:lnTo>
                <a:lnTo>
                  <a:pt x="3381616" y="302742"/>
                </a:lnTo>
                <a:lnTo>
                  <a:pt x="3381883" y="305181"/>
                </a:lnTo>
                <a:lnTo>
                  <a:pt x="3394456" y="30378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txBox="1"/>
          <p:nvPr/>
        </p:nvSpPr>
        <p:spPr>
          <a:xfrm>
            <a:off x="6205918" y="3402503"/>
            <a:ext cx="1440180" cy="1085041"/>
          </a:xfrm>
          <a:prstGeom prst="rect">
            <a:avLst/>
          </a:prstGeom>
          <a:ln w="9525">
            <a:solidFill>
              <a:srgbClr val="600058"/>
            </a:solidFill>
          </a:ln>
        </p:spPr>
        <p:txBody>
          <a:bodyPr vert="horz" wrap="square" lIns="0" tIns="0" rIns="0" bIns="0" rtlCol="0">
            <a:spAutoFit/>
          </a:bodyPr>
          <a:lstStyle/>
          <a:p>
            <a:pPr marL="45720" defTabSz="685800">
              <a:lnSpc>
                <a:spcPts val="1654"/>
              </a:lnSpc>
              <a:buClrTx/>
              <a:defRPr/>
            </a:pPr>
            <a:r>
              <a:rPr sz="1406" kern="1200" spc="3" dirty="0">
                <a:solidFill>
                  <a:srgbClr val="600058"/>
                </a:solidFill>
                <a:latin typeface="Calibri"/>
                <a:ea typeface="+mn-ea"/>
                <a:cs typeface="Calibri"/>
              </a:rPr>
              <a:t>All</a:t>
            </a:r>
            <a:r>
              <a:rPr sz="1406" kern="1200" spc="-6" dirty="0">
                <a:solidFill>
                  <a:srgbClr val="600058"/>
                </a:solidFill>
                <a:latin typeface="Calibri"/>
                <a:ea typeface="+mn-ea"/>
                <a:cs typeface="Calibri"/>
              </a:rPr>
              <a:t> </a:t>
            </a:r>
            <a:r>
              <a:rPr sz="1406" kern="1200" spc="8" dirty="0">
                <a:solidFill>
                  <a:srgbClr val="600058"/>
                </a:solidFill>
                <a:latin typeface="Calibri"/>
                <a:ea typeface="+mn-ea"/>
                <a:cs typeface="Calibri"/>
              </a:rPr>
              <a:t>words</a:t>
            </a:r>
            <a:r>
              <a:rPr sz="1406" kern="1200" spc="-6" dirty="0">
                <a:solidFill>
                  <a:srgbClr val="600058"/>
                </a:solidFill>
                <a:latin typeface="Calibri"/>
                <a:ea typeface="+mn-ea"/>
                <a:cs typeface="Calibri"/>
              </a:rPr>
              <a:t> </a:t>
            </a:r>
            <a:r>
              <a:rPr sz="1406" kern="1200" spc="6" dirty="0">
                <a:solidFill>
                  <a:srgbClr val="600058"/>
                </a:solidFill>
                <a:latin typeface="Calibri"/>
                <a:ea typeface="+mn-ea"/>
                <a:cs typeface="Calibri"/>
              </a:rPr>
              <a:t>attend</a:t>
            </a:r>
            <a:endParaRPr sz="1406" kern="1200">
              <a:solidFill>
                <a:prstClr val="black"/>
              </a:solidFill>
              <a:latin typeface="Calibri"/>
              <a:ea typeface="+mn-ea"/>
              <a:cs typeface="Calibri"/>
            </a:endParaRPr>
          </a:p>
          <a:p>
            <a:pPr marL="45720" marR="89297" defTabSz="685800">
              <a:lnSpc>
                <a:spcPct val="101200"/>
              </a:lnSpc>
              <a:spcBef>
                <a:spcPts val="8"/>
              </a:spcBef>
              <a:buClrTx/>
              <a:defRPr/>
            </a:pPr>
            <a:r>
              <a:rPr sz="1406" kern="1200" spc="6" dirty="0">
                <a:solidFill>
                  <a:srgbClr val="600058"/>
                </a:solidFill>
                <a:latin typeface="Calibri"/>
                <a:ea typeface="+mn-ea"/>
                <a:cs typeface="Calibri"/>
              </a:rPr>
              <a:t>to all </a:t>
            </a:r>
            <a:r>
              <a:rPr sz="1406" kern="1200" spc="8" dirty="0">
                <a:solidFill>
                  <a:srgbClr val="600058"/>
                </a:solidFill>
                <a:latin typeface="Calibri"/>
                <a:ea typeface="+mn-ea"/>
                <a:cs typeface="Calibri"/>
              </a:rPr>
              <a:t>words </a:t>
            </a:r>
            <a:r>
              <a:rPr sz="1406" kern="1200" spc="3" dirty="0">
                <a:solidFill>
                  <a:srgbClr val="600058"/>
                </a:solidFill>
                <a:latin typeface="Calibri"/>
                <a:ea typeface="+mn-ea"/>
                <a:cs typeface="Calibri"/>
              </a:rPr>
              <a:t>in </a:t>
            </a:r>
            <a:r>
              <a:rPr sz="1406" kern="1200" spc="6" dirty="0">
                <a:solidFill>
                  <a:srgbClr val="600058"/>
                </a:solidFill>
                <a:latin typeface="Calibri"/>
                <a:ea typeface="+mn-ea"/>
                <a:cs typeface="Calibri"/>
              </a:rPr>
              <a:t> </a:t>
            </a:r>
            <a:r>
              <a:rPr sz="1406" kern="1200" spc="3" dirty="0">
                <a:solidFill>
                  <a:srgbClr val="600058"/>
                </a:solidFill>
                <a:latin typeface="Calibri"/>
                <a:ea typeface="+mn-ea"/>
                <a:cs typeface="Calibri"/>
              </a:rPr>
              <a:t>previous </a:t>
            </a:r>
            <a:r>
              <a:rPr sz="1406" kern="1200" spc="6" dirty="0">
                <a:solidFill>
                  <a:srgbClr val="600058"/>
                </a:solidFill>
                <a:latin typeface="Calibri"/>
                <a:ea typeface="+mn-ea"/>
                <a:cs typeface="Calibri"/>
              </a:rPr>
              <a:t>layer; </a:t>
            </a:r>
            <a:r>
              <a:rPr sz="1406" kern="1200" spc="8" dirty="0">
                <a:solidFill>
                  <a:srgbClr val="600058"/>
                </a:solidFill>
                <a:latin typeface="Calibri"/>
                <a:ea typeface="+mn-ea"/>
                <a:cs typeface="Calibri"/>
              </a:rPr>
              <a:t> most</a:t>
            </a:r>
            <a:r>
              <a:rPr sz="1406" kern="1200" spc="-20" dirty="0">
                <a:solidFill>
                  <a:srgbClr val="600058"/>
                </a:solidFill>
                <a:latin typeface="Calibri"/>
                <a:ea typeface="+mn-ea"/>
                <a:cs typeface="Calibri"/>
              </a:rPr>
              <a:t> </a:t>
            </a:r>
            <a:r>
              <a:rPr sz="1406" kern="1200" spc="8" dirty="0">
                <a:solidFill>
                  <a:srgbClr val="600058"/>
                </a:solidFill>
                <a:latin typeface="Calibri"/>
                <a:ea typeface="+mn-ea"/>
                <a:cs typeface="Calibri"/>
              </a:rPr>
              <a:t>arrows</a:t>
            </a:r>
            <a:r>
              <a:rPr sz="1406" kern="1200" spc="-14" dirty="0">
                <a:solidFill>
                  <a:srgbClr val="600058"/>
                </a:solidFill>
                <a:latin typeface="Calibri"/>
                <a:ea typeface="+mn-ea"/>
                <a:cs typeface="Calibri"/>
              </a:rPr>
              <a:t> </a:t>
            </a:r>
            <a:r>
              <a:rPr sz="1406" kern="1200" spc="6" dirty="0">
                <a:solidFill>
                  <a:srgbClr val="600058"/>
                </a:solidFill>
                <a:latin typeface="Calibri"/>
                <a:ea typeface="+mn-ea"/>
                <a:cs typeface="Calibri"/>
              </a:rPr>
              <a:t>here </a:t>
            </a:r>
            <a:r>
              <a:rPr sz="1406" kern="1200" spc="-310" dirty="0">
                <a:solidFill>
                  <a:srgbClr val="600058"/>
                </a:solidFill>
                <a:latin typeface="Calibri"/>
                <a:ea typeface="+mn-ea"/>
                <a:cs typeface="Calibri"/>
              </a:rPr>
              <a:t> </a:t>
            </a:r>
            <a:r>
              <a:rPr sz="1406" kern="1200" spc="8" dirty="0">
                <a:solidFill>
                  <a:srgbClr val="600058"/>
                </a:solidFill>
                <a:latin typeface="Calibri"/>
                <a:ea typeface="+mn-ea"/>
                <a:cs typeface="Calibri"/>
              </a:rPr>
              <a:t>are</a:t>
            </a:r>
            <a:r>
              <a:rPr sz="1406" kern="1200" spc="-3" dirty="0">
                <a:solidFill>
                  <a:srgbClr val="600058"/>
                </a:solidFill>
                <a:latin typeface="Calibri"/>
                <a:ea typeface="+mn-ea"/>
                <a:cs typeface="Calibri"/>
              </a:rPr>
              <a:t> </a:t>
            </a:r>
            <a:r>
              <a:rPr sz="1406" kern="1200" spc="6" dirty="0">
                <a:solidFill>
                  <a:srgbClr val="600058"/>
                </a:solidFill>
                <a:latin typeface="Calibri"/>
                <a:ea typeface="+mn-ea"/>
                <a:cs typeface="Calibri"/>
              </a:rPr>
              <a:t>omitted</a:t>
            </a:r>
            <a:endParaRPr sz="1406" kern="1200">
              <a:solidFill>
                <a:prstClr val="black"/>
              </a:solidFill>
              <a:latin typeface="Calibri"/>
              <a:ea typeface="+mn-ea"/>
              <a:cs typeface="Calibri"/>
            </a:endParaRPr>
          </a:p>
        </p:txBody>
      </p:sp>
      <p:sp>
        <p:nvSpPr>
          <p:cNvPr id="14" name="TextBox 13">
            <a:extLst>
              <a:ext uri="{FF2B5EF4-FFF2-40B4-BE49-F238E27FC236}">
                <a16:creationId xmlns:a16="http://schemas.microsoft.com/office/drawing/2014/main" id="{5C667441-3A08-45D0-A661-1E6DDB714EB0}"/>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John Hewitt</a:t>
            </a:r>
          </a:p>
        </p:txBody>
      </p:sp>
      <p:sp>
        <p:nvSpPr>
          <p:cNvPr id="2" name="Slide Number Placeholder 3">
            <a:extLst>
              <a:ext uri="{FF2B5EF4-FFF2-40B4-BE49-F238E27FC236}">
                <a16:creationId xmlns:a16="http://schemas.microsoft.com/office/drawing/2014/main" id="{8D8EB8C4-A626-990A-D2A8-599E56BEDAE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60</a:t>
            </a:fld>
            <a:endParaRPr lang="en-US" sz="1600">
              <a:solidFill>
                <a:schemeClr val="bg1"/>
              </a:solidFill>
            </a:endParaRPr>
          </a:p>
        </p:txBody>
      </p:sp>
      <p:sp>
        <p:nvSpPr>
          <p:cNvPr id="13" name="Title 8">
            <a:extLst>
              <a:ext uri="{FF2B5EF4-FFF2-40B4-BE49-F238E27FC236}">
                <a16:creationId xmlns:a16="http://schemas.microsoft.com/office/drawing/2014/main" id="{2492D7C4-698D-46C2-3EBB-11813E5D5941}"/>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r>
              <a:rPr lang="en-US" spc="3" dirty="0">
                <a:latin typeface="+mj-lt"/>
                <a:cs typeface="Calibri"/>
              </a:rPr>
              <a:t>If</a:t>
            </a:r>
            <a:r>
              <a:rPr lang="en-US" dirty="0">
                <a:latin typeface="+mj-lt"/>
                <a:cs typeface="Calibri"/>
              </a:rPr>
              <a:t> </a:t>
            </a:r>
            <a:r>
              <a:rPr lang="en-US" spc="3" dirty="0">
                <a:latin typeface="+mj-lt"/>
                <a:cs typeface="Calibri"/>
              </a:rPr>
              <a:t>not</a:t>
            </a:r>
            <a:r>
              <a:rPr lang="en-US" dirty="0">
                <a:latin typeface="+mj-lt"/>
                <a:cs typeface="Calibri"/>
              </a:rPr>
              <a:t> </a:t>
            </a:r>
            <a:r>
              <a:rPr lang="en-US" spc="3" dirty="0">
                <a:latin typeface="+mj-lt"/>
                <a:cs typeface="Calibri"/>
              </a:rPr>
              <a:t>recurrence,</a:t>
            </a:r>
            <a:r>
              <a:rPr lang="en-US" spc="-17" dirty="0">
                <a:latin typeface="+mj-lt"/>
                <a:cs typeface="Calibri"/>
              </a:rPr>
              <a:t> </a:t>
            </a:r>
            <a:r>
              <a:rPr lang="en-US" spc="6" dirty="0">
                <a:latin typeface="+mj-lt"/>
                <a:cs typeface="Calibri"/>
              </a:rPr>
              <a:t>then</a:t>
            </a:r>
            <a:r>
              <a:rPr lang="en-US" spc="3" dirty="0">
                <a:latin typeface="+mj-lt"/>
                <a:cs typeface="Calibri"/>
              </a:rPr>
              <a:t> </a:t>
            </a:r>
            <a:r>
              <a:rPr lang="en-US" spc="6" dirty="0">
                <a:latin typeface="+mj-lt"/>
                <a:cs typeface="Calibri"/>
              </a:rPr>
              <a:t>what?</a:t>
            </a:r>
            <a:r>
              <a:rPr lang="en-US" dirty="0">
                <a:latin typeface="+mj-lt"/>
                <a:cs typeface="Calibri"/>
              </a:rPr>
              <a:t> </a:t>
            </a:r>
            <a:r>
              <a:rPr lang="en-US" spc="6" dirty="0">
                <a:latin typeface="+mj-lt"/>
              </a:rPr>
              <a:t>How</a:t>
            </a:r>
            <a:r>
              <a:rPr lang="en-US" spc="3" dirty="0">
                <a:latin typeface="+mj-lt"/>
              </a:rPr>
              <a:t> </a:t>
            </a:r>
            <a:r>
              <a:rPr lang="en-US" spc="6" dirty="0">
                <a:latin typeface="+mj-lt"/>
              </a:rPr>
              <a:t>about</a:t>
            </a:r>
            <a:r>
              <a:rPr lang="en-US" spc="3" dirty="0">
                <a:latin typeface="+mj-lt"/>
              </a:rPr>
              <a:t> attention?</a:t>
            </a:r>
            <a:endParaRPr lang="en-US" dirty="0">
              <a:latin typeface="+mj-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98277" y="1755349"/>
            <a:ext cx="5087803" cy="551353"/>
          </a:xfrm>
          <a:prstGeom prst="rect">
            <a:avLst/>
          </a:prstGeom>
        </p:spPr>
        <p:txBody>
          <a:bodyPr vert="horz" wrap="square" lIns="0" tIns="50721" rIns="0" bIns="0" rtlCol="0">
            <a:spAutoFit/>
          </a:bodyPr>
          <a:lstStyle/>
          <a:p>
            <a:pPr marL="150019" indent="-128588" defTabSz="685800">
              <a:spcBef>
                <a:spcPts val="400"/>
              </a:spcBef>
              <a:buClr>
                <a:schemeClr val="bg2"/>
              </a:buClr>
              <a:buFont typeface="Times New Roman"/>
              <a:buChar char="•"/>
              <a:tabLst>
                <a:tab pos="150019" algn="l"/>
                <a:tab pos="3580805" algn="l"/>
              </a:tabLst>
              <a:defRPr/>
            </a:pP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have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some</a:t>
            </a:r>
            <a:r>
              <a:rPr sz="1500" kern="1200" spc="8" dirty="0">
                <a:solidFill>
                  <a:prstClr val="black"/>
                </a:solidFill>
                <a:latin typeface="Calibri"/>
                <a:ea typeface="+mn-ea"/>
                <a:cs typeface="Calibri"/>
              </a:rPr>
              <a:t> </a:t>
            </a:r>
            <a:r>
              <a:rPr sz="1500" b="1" kern="1200" dirty="0">
                <a:solidFill>
                  <a:srgbClr val="7030A0"/>
                </a:solidFill>
                <a:latin typeface="Calibri"/>
                <a:ea typeface="+mn-ea"/>
                <a:cs typeface="Calibri"/>
              </a:rPr>
              <a:t>keys</a:t>
            </a:r>
            <a:r>
              <a:rPr sz="1500" b="1" kern="1200" spc="-3" dirty="0">
                <a:solidFill>
                  <a:prstClr val="black"/>
                </a:solidFill>
                <a:latin typeface="Calibri"/>
                <a:ea typeface="+mn-ea"/>
                <a:cs typeface="Calibri"/>
              </a:rPr>
              <a:t> </a:t>
            </a:r>
            <a:r>
              <a:rPr sz="1500" kern="1200" spc="20" dirty="0">
                <a:solidFill>
                  <a:prstClr val="black"/>
                </a:solidFill>
                <a:latin typeface="Cambria Math"/>
                <a:ea typeface="+mn-ea"/>
                <a:cs typeface="Cambria Math"/>
              </a:rPr>
              <a:t>𝑘</a:t>
            </a:r>
            <a:r>
              <a:rPr sz="1500" kern="1200" spc="29" baseline="-15151" dirty="0">
                <a:solidFill>
                  <a:prstClr val="black"/>
                </a:solidFill>
                <a:latin typeface="Cambria Math"/>
                <a:ea typeface="+mn-ea"/>
                <a:cs typeface="Cambria Math"/>
              </a:rPr>
              <a:t>1</a:t>
            </a:r>
            <a:r>
              <a:rPr sz="1500" kern="1200" spc="2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spc="31" dirty="0">
                <a:solidFill>
                  <a:prstClr val="black"/>
                </a:solidFill>
                <a:latin typeface="Cambria Math"/>
                <a:ea typeface="+mn-ea"/>
                <a:cs typeface="Cambria Math"/>
              </a:rPr>
              <a:t>𝑘</a:t>
            </a:r>
            <a:r>
              <a:rPr sz="1500" kern="1200" spc="47" baseline="-15151" dirty="0">
                <a:solidFill>
                  <a:prstClr val="black"/>
                </a:solidFill>
                <a:latin typeface="Cambria Math"/>
                <a:ea typeface="+mn-ea"/>
                <a:cs typeface="Cambria Math"/>
              </a:rPr>
              <a:t>2</a:t>
            </a:r>
            <a:r>
              <a:rPr sz="1500" kern="1200" spc="31"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lang="en-US" sz="1500" kern="120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2" dirty="0">
                <a:solidFill>
                  <a:prstClr val="black"/>
                </a:solidFill>
                <a:latin typeface="Cambria Math"/>
                <a:ea typeface="+mn-ea"/>
                <a:cs typeface="Cambria Math"/>
              </a:rPr>
              <a:t> </a:t>
            </a:r>
            <a:r>
              <a:rPr sz="1500" kern="1200" spc="53" dirty="0">
                <a:solidFill>
                  <a:prstClr val="black"/>
                </a:solidFill>
                <a:latin typeface="Cambria Math"/>
                <a:ea typeface="+mn-ea"/>
                <a:cs typeface="Cambria Math"/>
              </a:rPr>
              <a:t>𝑘</a:t>
            </a:r>
            <a:r>
              <a:rPr sz="1500" kern="1200" spc="80" baseline="-15151" dirty="0">
                <a:solidFill>
                  <a:prstClr val="black"/>
                </a:solidFill>
                <a:latin typeface="Cambria Math"/>
                <a:ea typeface="+mn-ea"/>
                <a:cs typeface="Cambria Math"/>
              </a:rPr>
              <a:t>𝑇</a:t>
            </a:r>
            <a:r>
              <a:rPr sz="1500" kern="1200" spc="53" dirty="0">
                <a:solidFill>
                  <a:prstClr val="black"/>
                </a:solidFill>
                <a:latin typeface="Calibri"/>
                <a:ea typeface="+mn-ea"/>
                <a:cs typeface="Calibri"/>
              </a:rPr>
              <a:t>.</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Each</a:t>
            </a:r>
            <a:r>
              <a:rPr sz="1500" kern="1200" dirty="0">
                <a:solidFill>
                  <a:prstClr val="black"/>
                </a:solidFill>
                <a:latin typeface="Calibri"/>
                <a:ea typeface="+mn-ea"/>
                <a:cs typeface="Calibri"/>
              </a:rPr>
              <a:t> key</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is </a:t>
            </a:r>
            <a:r>
              <a:rPr sz="1500" kern="1200" spc="17" dirty="0">
                <a:solidFill>
                  <a:prstClr val="black"/>
                </a:solidFill>
                <a:latin typeface="Cambria Math"/>
                <a:ea typeface="+mn-ea"/>
                <a:cs typeface="Cambria Math"/>
              </a:rPr>
              <a:t>𝑘</a:t>
            </a:r>
            <a:r>
              <a:rPr sz="1500" kern="1200" spc="25" baseline="-15151" dirty="0">
                <a:solidFill>
                  <a:prstClr val="black"/>
                </a:solidFill>
                <a:latin typeface="Cambria Math"/>
                <a:ea typeface="+mn-ea"/>
                <a:cs typeface="Cambria Math"/>
              </a:rPr>
              <a:t>𝑖 </a:t>
            </a:r>
            <a:r>
              <a:rPr sz="1500" kern="1200" spc="34"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	</a:t>
            </a:r>
            <a:r>
              <a:rPr sz="1500" kern="1200" spc="34" dirty="0">
                <a:solidFill>
                  <a:prstClr val="black"/>
                </a:solidFill>
                <a:latin typeface="Cambria Math"/>
                <a:ea typeface="+mn-ea"/>
                <a:cs typeface="Cambria Math"/>
              </a:rPr>
              <a:t>ℝ</a:t>
            </a:r>
            <a:r>
              <a:rPr sz="1500" kern="1200" spc="50" baseline="28619" dirty="0">
                <a:solidFill>
                  <a:prstClr val="black"/>
                </a:solidFill>
                <a:latin typeface="Cambria Math"/>
                <a:ea typeface="+mn-ea"/>
                <a:cs typeface="Cambria Math"/>
              </a:rPr>
              <a:t>𝑑</a:t>
            </a:r>
            <a:endParaRPr sz="1500" kern="1200" baseline="28619" dirty="0">
              <a:solidFill>
                <a:prstClr val="black"/>
              </a:solidFill>
              <a:latin typeface="Cambria Math"/>
              <a:ea typeface="+mn-ea"/>
              <a:cs typeface="Cambria Math"/>
            </a:endParaRPr>
          </a:p>
          <a:p>
            <a:pPr marL="150019" indent="-128588" defTabSz="685800">
              <a:spcBef>
                <a:spcPts val="344"/>
              </a:spcBef>
              <a:buClr>
                <a:schemeClr val="bg2"/>
              </a:buClr>
              <a:buFont typeface="Times New Roman"/>
              <a:buChar char="•"/>
              <a:tabLst>
                <a:tab pos="150019" algn="l"/>
                <a:tab pos="3826193" algn="l"/>
              </a:tabLst>
              <a:defRPr/>
            </a:pP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have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some</a:t>
            </a:r>
            <a:r>
              <a:rPr sz="1500" kern="1200" spc="8" dirty="0">
                <a:solidFill>
                  <a:prstClr val="black"/>
                </a:solidFill>
                <a:latin typeface="Calibri"/>
                <a:ea typeface="+mn-ea"/>
                <a:cs typeface="Calibri"/>
              </a:rPr>
              <a:t> </a:t>
            </a:r>
            <a:r>
              <a:rPr sz="1500" b="1" kern="1200" spc="-3" dirty="0">
                <a:solidFill>
                  <a:srgbClr val="00B050"/>
                </a:solidFill>
                <a:latin typeface="Calibri"/>
                <a:ea typeface="+mn-ea"/>
                <a:cs typeface="Calibri"/>
              </a:rPr>
              <a:t>values</a:t>
            </a:r>
            <a:r>
              <a:rPr sz="1500" b="1" kern="1200" spc="3" dirty="0">
                <a:solidFill>
                  <a:prstClr val="black"/>
                </a:solidFill>
                <a:latin typeface="Calibri"/>
                <a:ea typeface="+mn-ea"/>
                <a:cs typeface="Calibri"/>
              </a:rPr>
              <a:t> </a:t>
            </a:r>
            <a:r>
              <a:rPr sz="1500" kern="1200" spc="14" dirty="0">
                <a:solidFill>
                  <a:prstClr val="black"/>
                </a:solidFill>
                <a:latin typeface="Cambria Math"/>
                <a:ea typeface="+mn-ea"/>
                <a:cs typeface="Cambria Math"/>
              </a:rPr>
              <a:t>𝑣</a:t>
            </a:r>
            <a:r>
              <a:rPr sz="1500" kern="1200" spc="21" baseline="-15151" dirty="0">
                <a:solidFill>
                  <a:prstClr val="black"/>
                </a:solidFill>
                <a:latin typeface="Cambria Math"/>
                <a:ea typeface="+mn-ea"/>
                <a:cs typeface="Cambria Math"/>
              </a:rPr>
              <a:t>1</a:t>
            </a:r>
            <a:r>
              <a:rPr sz="1500" kern="1200" spc="14" dirty="0">
                <a:solidFill>
                  <a:prstClr val="black"/>
                </a:solidFill>
                <a:latin typeface="Cambria Math"/>
                <a:ea typeface="+mn-ea"/>
                <a:cs typeface="Cambria Math"/>
              </a:rPr>
              <a:t>,</a:t>
            </a:r>
            <a:r>
              <a:rPr sz="1500" kern="1200" spc="-62" dirty="0">
                <a:solidFill>
                  <a:prstClr val="black"/>
                </a:solidFill>
                <a:latin typeface="Cambria Math"/>
                <a:ea typeface="+mn-ea"/>
                <a:cs typeface="Cambria Math"/>
              </a:rPr>
              <a:t> </a:t>
            </a:r>
            <a:r>
              <a:rPr sz="1500" kern="1200" spc="23" dirty="0">
                <a:solidFill>
                  <a:prstClr val="black"/>
                </a:solidFill>
                <a:latin typeface="Cambria Math"/>
                <a:ea typeface="+mn-ea"/>
                <a:cs typeface="Cambria Math"/>
              </a:rPr>
              <a:t>𝑣</a:t>
            </a:r>
            <a:r>
              <a:rPr sz="1500" kern="1200" spc="34" baseline="-15151" dirty="0">
                <a:solidFill>
                  <a:prstClr val="black"/>
                </a:solidFill>
                <a:latin typeface="Cambria Math"/>
                <a:ea typeface="+mn-ea"/>
                <a:cs typeface="Cambria Math"/>
              </a:rPr>
              <a:t>2</a:t>
            </a:r>
            <a:r>
              <a:rPr sz="1500" kern="1200" spc="23" dirty="0">
                <a:solidFill>
                  <a:prstClr val="black"/>
                </a:solidFill>
                <a:latin typeface="Cambria Math"/>
                <a:ea typeface="+mn-ea"/>
                <a:cs typeface="Cambria Math"/>
              </a:rPr>
              <a:t>,</a:t>
            </a:r>
            <a:r>
              <a:rPr sz="1500" kern="1200" spc="-62"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6"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2" dirty="0">
                <a:solidFill>
                  <a:prstClr val="black"/>
                </a:solidFill>
                <a:latin typeface="Cambria Math"/>
                <a:ea typeface="+mn-ea"/>
                <a:cs typeface="Cambria Math"/>
              </a:rPr>
              <a:t> </a:t>
            </a:r>
            <a:r>
              <a:rPr sz="1500" kern="1200" spc="48" dirty="0">
                <a:solidFill>
                  <a:prstClr val="black"/>
                </a:solidFill>
                <a:latin typeface="Cambria Math"/>
                <a:ea typeface="+mn-ea"/>
                <a:cs typeface="Cambria Math"/>
              </a:rPr>
              <a:t>𝑣</a:t>
            </a:r>
            <a:r>
              <a:rPr sz="1500" kern="1200" spc="71" baseline="-15151" dirty="0">
                <a:solidFill>
                  <a:prstClr val="black"/>
                </a:solidFill>
                <a:latin typeface="Cambria Math"/>
                <a:ea typeface="+mn-ea"/>
                <a:cs typeface="Cambria Math"/>
              </a:rPr>
              <a:t>𝑇</a:t>
            </a:r>
            <a:r>
              <a:rPr sz="1500" kern="1200" spc="48" dirty="0">
                <a:solidFill>
                  <a:prstClr val="black"/>
                </a:solidFill>
                <a:latin typeface="Calibri"/>
                <a:ea typeface="+mn-ea"/>
                <a:cs typeface="Calibri"/>
              </a:rPr>
              <a:t>.</a:t>
            </a:r>
            <a:r>
              <a:rPr sz="1500" kern="1200" dirty="0">
                <a:solidFill>
                  <a:prstClr val="black"/>
                </a:solidFill>
                <a:latin typeface="Calibri"/>
                <a:ea typeface="+mn-ea"/>
                <a:cs typeface="Calibri"/>
              </a:rPr>
              <a:t> Each</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value</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is</a:t>
            </a:r>
            <a:r>
              <a:rPr sz="1500" kern="1200" spc="-11" dirty="0">
                <a:solidFill>
                  <a:prstClr val="black"/>
                </a:solidFill>
                <a:latin typeface="Calibri"/>
                <a:ea typeface="+mn-ea"/>
                <a:cs typeface="Calibri"/>
              </a:rPr>
              <a:t> </a:t>
            </a:r>
            <a:r>
              <a:rPr sz="1500" kern="1200" spc="8" dirty="0">
                <a:solidFill>
                  <a:prstClr val="black"/>
                </a:solidFill>
                <a:latin typeface="Cambria Math"/>
                <a:ea typeface="+mn-ea"/>
                <a:cs typeface="Cambria Math"/>
              </a:rPr>
              <a:t>𝑣</a:t>
            </a:r>
            <a:r>
              <a:rPr sz="1500" kern="1200" spc="13" baseline="-15151" dirty="0">
                <a:solidFill>
                  <a:prstClr val="black"/>
                </a:solidFill>
                <a:latin typeface="Cambria Math"/>
                <a:ea typeface="+mn-ea"/>
                <a:cs typeface="Cambria Math"/>
              </a:rPr>
              <a:t>𝑖 </a:t>
            </a:r>
            <a:r>
              <a:rPr sz="1500" kern="1200" spc="47"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lang="en-US" sz="1500" kern="1200" dirty="0">
                <a:solidFill>
                  <a:prstClr val="black"/>
                </a:solidFill>
                <a:latin typeface="Cambria Math"/>
                <a:ea typeface="+mn-ea"/>
                <a:cs typeface="Cambria Math"/>
              </a:rPr>
              <a:t>  </a:t>
            </a:r>
            <a:r>
              <a:rPr sz="1500" kern="1200" spc="34" dirty="0" err="1">
                <a:solidFill>
                  <a:prstClr val="black"/>
                </a:solidFill>
                <a:latin typeface="Cambria Math"/>
                <a:ea typeface="+mn-ea"/>
                <a:cs typeface="Cambria Math"/>
              </a:rPr>
              <a:t>ℝ</a:t>
            </a:r>
            <a:r>
              <a:rPr sz="1500" kern="1200" spc="50" baseline="28619" dirty="0">
                <a:solidFill>
                  <a:prstClr val="black"/>
                </a:solidFill>
                <a:latin typeface="Cambria Math"/>
                <a:ea typeface="+mn-ea"/>
                <a:cs typeface="Cambria Math"/>
              </a:rPr>
              <a:t>𝑑</a:t>
            </a:r>
            <a:endParaRPr sz="1500" kern="1200" baseline="28619" dirty="0">
              <a:solidFill>
                <a:prstClr val="black"/>
              </a:solidFill>
              <a:latin typeface="Cambria Math"/>
              <a:ea typeface="+mn-ea"/>
              <a:cs typeface="Cambria Math"/>
            </a:endParaRPr>
          </a:p>
        </p:txBody>
      </p:sp>
      <p:sp>
        <p:nvSpPr>
          <p:cNvPr id="3" name="object 3"/>
          <p:cNvSpPr txBox="1"/>
          <p:nvPr/>
        </p:nvSpPr>
        <p:spPr>
          <a:xfrm>
            <a:off x="457200" y="1294519"/>
            <a:ext cx="5349598" cy="240210"/>
          </a:xfrm>
          <a:prstGeom prst="rect">
            <a:avLst/>
          </a:prstGeom>
        </p:spPr>
        <p:txBody>
          <a:bodyPr vert="horz" wrap="square" lIns="0" tIns="9287" rIns="0" bIns="0" rtlCol="0">
            <a:spAutoFit/>
          </a:bodyPr>
          <a:lstStyle/>
          <a:p>
            <a:pPr marL="200025" indent="-192881" defTabSz="685800">
              <a:spcBef>
                <a:spcPts val="74"/>
              </a:spcBef>
              <a:buClr>
                <a:schemeClr val="bg2"/>
              </a:buClr>
              <a:buFont typeface="Times New Roman"/>
              <a:buChar char="•"/>
              <a:tabLst>
                <a:tab pos="199668" algn="l"/>
                <a:tab pos="200025" algn="l"/>
              </a:tabLst>
              <a:defRPr/>
            </a:pPr>
            <a:r>
              <a:rPr sz="1500" kern="1200" spc="6" dirty="0">
                <a:solidFill>
                  <a:prstClr val="black"/>
                </a:solidFill>
                <a:latin typeface="Calibri"/>
                <a:ea typeface="+mn-ea"/>
                <a:cs typeface="Calibri"/>
              </a:rPr>
              <a:t>Attention</a:t>
            </a:r>
            <a:r>
              <a:rPr sz="1500" kern="1200" spc="3" dirty="0">
                <a:solidFill>
                  <a:prstClr val="black"/>
                </a:solidFill>
                <a:latin typeface="Calibri"/>
                <a:ea typeface="+mn-ea"/>
                <a:cs typeface="Calibri"/>
              </a:rPr>
              <a:t> </a:t>
            </a:r>
            <a:r>
              <a:rPr sz="1500" kern="1200" spc="6" dirty="0">
                <a:solidFill>
                  <a:prstClr val="black"/>
                </a:solidFill>
                <a:latin typeface="Calibri"/>
                <a:ea typeface="+mn-ea"/>
                <a:cs typeface="Calibri"/>
              </a:rPr>
              <a:t>operates</a:t>
            </a:r>
            <a:r>
              <a:rPr sz="1500" kern="1200" dirty="0">
                <a:solidFill>
                  <a:prstClr val="black"/>
                </a:solidFill>
                <a:latin typeface="Calibri"/>
                <a:ea typeface="+mn-ea"/>
                <a:cs typeface="Calibri"/>
              </a:rPr>
              <a:t> </a:t>
            </a:r>
            <a:r>
              <a:rPr sz="1500" kern="1200" spc="6" dirty="0">
                <a:solidFill>
                  <a:prstClr val="black"/>
                </a:solidFill>
                <a:latin typeface="Calibri"/>
                <a:ea typeface="+mn-ea"/>
                <a:cs typeface="Calibri"/>
              </a:rPr>
              <a:t>on </a:t>
            </a:r>
            <a:r>
              <a:rPr sz="1500" b="1" kern="1200" spc="6" dirty="0">
                <a:solidFill>
                  <a:schemeClr val="accent3"/>
                </a:solidFill>
                <a:latin typeface="Calibri"/>
                <a:ea typeface="+mn-ea"/>
                <a:cs typeface="Calibri"/>
              </a:rPr>
              <a:t>queries</a:t>
            </a:r>
            <a:r>
              <a:rPr sz="1500" kern="1200" spc="6" dirty="0">
                <a:solidFill>
                  <a:prstClr val="black"/>
                </a:solidFill>
                <a:latin typeface="Calibri"/>
                <a:ea typeface="+mn-ea"/>
                <a:cs typeface="Calibri"/>
              </a:rPr>
              <a:t>,</a:t>
            </a:r>
            <a:r>
              <a:rPr sz="1500" kern="1200" spc="17" dirty="0">
                <a:solidFill>
                  <a:prstClr val="black"/>
                </a:solidFill>
                <a:latin typeface="Calibri"/>
                <a:ea typeface="+mn-ea"/>
                <a:cs typeface="Calibri"/>
              </a:rPr>
              <a:t> </a:t>
            </a:r>
            <a:r>
              <a:rPr sz="1500" b="1" kern="1200" spc="6" dirty="0">
                <a:solidFill>
                  <a:srgbClr val="7030A0"/>
                </a:solidFill>
                <a:latin typeface="Calibri"/>
                <a:ea typeface="+mn-ea"/>
                <a:cs typeface="Calibri"/>
              </a:rPr>
              <a:t>keys</a:t>
            </a:r>
            <a:r>
              <a:rPr sz="1500" kern="1200" spc="6" dirty="0">
                <a:solidFill>
                  <a:prstClr val="black"/>
                </a:solidFill>
                <a:latin typeface="Calibri"/>
                <a:ea typeface="+mn-ea"/>
                <a:cs typeface="Calibri"/>
              </a:rPr>
              <a:t>,</a:t>
            </a:r>
            <a:r>
              <a:rPr sz="1500" kern="1200" spc="14" dirty="0">
                <a:solidFill>
                  <a:prstClr val="black"/>
                </a:solidFill>
                <a:latin typeface="Calibri"/>
                <a:ea typeface="+mn-ea"/>
                <a:cs typeface="Calibri"/>
              </a:rPr>
              <a:t> </a:t>
            </a:r>
            <a:r>
              <a:rPr sz="1500" kern="1200" spc="8" dirty="0">
                <a:solidFill>
                  <a:prstClr val="black"/>
                </a:solidFill>
                <a:latin typeface="Calibri"/>
                <a:ea typeface="+mn-ea"/>
                <a:cs typeface="Calibri"/>
              </a:rPr>
              <a:t>and</a:t>
            </a:r>
            <a:r>
              <a:rPr sz="1500" kern="1200" dirty="0">
                <a:solidFill>
                  <a:prstClr val="black"/>
                </a:solidFill>
                <a:latin typeface="Calibri"/>
                <a:ea typeface="+mn-ea"/>
                <a:cs typeface="Calibri"/>
              </a:rPr>
              <a:t> </a:t>
            </a:r>
            <a:r>
              <a:rPr sz="1500" b="1" kern="1200" spc="3" dirty="0">
                <a:solidFill>
                  <a:srgbClr val="00B050"/>
                </a:solidFill>
                <a:latin typeface="Calibri"/>
                <a:ea typeface="+mn-ea"/>
                <a:cs typeface="Calibri"/>
              </a:rPr>
              <a:t>values</a:t>
            </a:r>
            <a:r>
              <a:rPr sz="1500" b="1" kern="1200" spc="3" dirty="0">
                <a:solidFill>
                  <a:prstClr val="black"/>
                </a:solidFill>
                <a:latin typeface="Calibri"/>
                <a:ea typeface="+mn-ea"/>
                <a:cs typeface="Calibri"/>
              </a:rPr>
              <a:t>.</a:t>
            </a:r>
            <a:endParaRPr sz="1500" kern="1200" dirty="0">
              <a:solidFill>
                <a:prstClr val="black"/>
              </a:solidFill>
              <a:latin typeface="Calibri"/>
              <a:ea typeface="+mn-ea"/>
              <a:cs typeface="Calibri"/>
            </a:endParaRPr>
          </a:p>
        </p:txBody>
      </p:sp>
      <p:sp>
        <p:nvSpPr>
          <p:cNvPr id="4" name="object 4"/>
          <p:cNvSpPr txBox="1"/>
          <p:nvPr/>
        </p:nvSpPr>
        <p:spPr>
          <a:xfrm>
            <a:off x="2734657" y="1693514"/>
            <a:ext cx="1885235" cy="152366"/>
          </a:xfrm>
          <a:prstGeom prst="rect">
            <a:avLst/>
          </a:prstGeom>
        </p:spPr>
        <p:txBody>
          <a:bodyPr vert="horz" wrap="square" lIns="0" tIns="9287" rIns="0" bIns="0" rtlCol="0">
            <a:spAutoFit/>
          </a:bodyPr>
          <a:lstStyle/>
          <a:p>
            <a:pPr marL="7144" defTabSz="685800">
              <a:spcBef>
                <a:spcPts val="74"/>
              </a:spcBef>
              <a:buClrTx/>
              <a:tabLst>
                <a:tab pos="229672" algn="l"/>
                <a:tab pos="670441" algn="l"/>
                <a:tab pos="1835587" algn="l"/>
              </a:tabLst>
              <a:defRPr/>
            </a:pPr>
            <a:r>
              <a:rPr sz="929" kern="1200" spc="31" dirty="0">
                <a:solidFill>
                  <a:prstClr val="black"/>
                </a:solidFill>
                <a:latin typeface="Cambria Math"/>
                <a:ea typeface="+mn-ea"/>
                <a:cs typeface="Cambria Math"/>
              </a:rPr>
              <a:t>1	</a:t>
            </a:r>
            <a:r>
              <a:rPr lang="en-US" sz="929" kern="1200" spc="31" dirty="0">
                <a:solidFill>
                  <a:prstClr val="black"/>
                </a:solidFill>
                <a:latin typeface="Cambria Math"/>
                <a:ea typeface="+mn-ea"/>
                <a:cs typeface="Cambria Math"/>
              </a:rPr>
              <a:t> </a:t>
            </a:r>
            <a:r>
              <a:rPr sz="929" kern="1200" spc="31" dirty="0">
                <a:solidFill>
                  <a:prstClr val="black"/>
                </a:solidFill>
                <a:latin typeface="Cambria Math"/>
                <a:ea typeface="+mn-ea"/>
                <a:cs typeface="Cambria Math"/>
              </a:rPr>
              <a:t>2	</a:t>
            </a:r>
            <a:r>
              <a:rPr lang="en-US" sz="929" kern="1200" spc="31" dirty="0">
                <a:solidFill>
                  <a:prstClr val="black"/>
                </a:solidFill>
                <a:latin typeface="Cambria Math"/>
                <a:ea typeface="+mn-ea"/>
                <a:cs typeface="Cambria Math"/>
              </a:rPr>
              <a:t>          </a:t>
            </a:r>
            <a:r>
              <a:rPr sz="929" kern="1200" spc="45" dirty="0">
                <a:solidFill>
                  <a:prstClr val="black"/>
                </a:solidFill>
                <a:latin typeface="Cambria Math"/>
                <a:ea typeface="+mn-ea"/>
                <a:cs typeface="Cambria Math"/>
              </a:rPr>
              <a:t>𝑇	</a:t>
            </a:r>
            <a:endParaRPr sz="929" kern="1200" dirty="0">
              <a:solidFill>
                <a:prstClr val="black"/>
              </a:solidFill>
              <a:latin typeface="Cambria Math"/>
              <a:ea typeface="+mn-ea"/>
              <a:cs typeface="Cambria Math"/>
            </a:endParaRPr>
          </a:p>
        </p:txBody>
      </p:sp>
      <p:sp>
        <p:nvSpPr>
          <p:cNvPr id="5" name="object 5"/>
          <p:cNvSpPr txBox="1"/>
          <p:nvPr/>
        </p:nvSpPr>
        <p:spPr>
          <a:xfrm>
            <a:off x="698277" y="1557838"/>
            <a:ext cx="5176386" cy="238407"/>
          </a:xfrm>
          <a:prstGeom prst="rect">
            <a:avLst/>
          </a:prstGeom>
        </p:spPr>
        <p:txBody>
          <a:bodyPr vert="horz" wrap="square" lIns="0" tIns="7501" rIns="0" bIns="0" rtlCol="0">
            <a:spAutoFit/>
          </a:bodyPr>
          <a:lstStyle/>
          <a:p>
            <a:pPr marL="150019" indent="-128588" defTabSz="685800">
              <a:spcBef>
                <a:spcPts val="59"/>
              </a:spcBef>
              <a:buClr>
                <a:schemeClr val="bg2"/>
              </a:buClr>
              <a:buFont typeface="Times New Roman"/>
              <a:buChar char="•"/>
              <a:tabLst>
                <a:tab pos="150019" algn="l"/>
                <a:tab pos="2102048" algn="l"/>
                <a:tab pos="2550319" algn="l"/>
                <a:tab pos="3729038" algn="l"/>
                <a:tab pos="3914418" algn="l"/>
              </a:tabLst>
              <a:defRPr/>
            </a:pP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have</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some</a:t>
            </a:r>
            <a:r>
              <a:rPr sz="1500" kern="1200" spc="8" dirty="0">
                <a:solidFill>
                  <a:prstClr val="black"/>
                </a:solidFill>
                <a:latin typeface="Calibri"/>
                <a:ea typeface="+mn-ea"/>
                <a:cs typeface="Calibri"/>
              </a:rPr>
              <a:t> </a:t>
            </a:r>
            <a:r>
              <a:rPr sz="1500" b="1" kern="1200" dirty="0">
                <a:solidFill>
                  <a:schemeClr val="accent3"/>
                </a:solidFill>
                <a:latin typeface="Calibri"/>
                <a:ea typeface="+mn-ea"/>
                <a:cs typeface="Calibri"/>
              </a:rPr>
              <a:t>queries</a:t>
            </a:r>
            <a:r>
              <a:rPr sz="1500" b="1" kern="1200" spc="-6" dirty="0">
                <a:solidFill>
                  <a:prstClr val="black"/>
                </a:solidFill>
                <a:latin typeface="Calibri"/>
                <a:ea typeface="+mn-ea"/>
                <a:cs typeface="Calibri"/>
              </a:rPr>
              <a:t> </a:t>
            </a:r>
            <a:r>
              <a:rPr sz="1500" kern="1200" dirty="0">
                <a:solidFill>
                  <a:prstClr val="black"/>
                </a:solidFill>
                <a:latin typeface="Cambria Math"/>
                <a:ea typeface="+mn-ea"/>
                <a:cs typeface="Cambria Math"/>
              </a:rPr>
              <a:t>𝑞</a:t>
            </a:r>
            <a:r>
              <a:rPr sz="1500" kern="1200" spc="265"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5"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𝑞</a:t>
            </a:r>
            <a:r>
              <a:rPr lang="en-US" sz="1500" kern="1200"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lang="en-US" sz="1500" kern="1200" dirty="0">
                <a:solidFill>
                  <a:prstClr val="black"/>
                </a:solidFill>
                <a:latin typeface="Cambria Math"/>
                <a:ea typeface="+mn-ea"/>
                <a:cs typeface="Cambria Math"/>
              </a:rPr>
              <a:t>𝑞</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Each </a:t>
            </a:r>
            <a:r>
              <a:rPr sz="1500" kern="1200" dirty="0">
                <a:solidFill>
                  <a:prstClr val="black"/>
                </a:solidFill>
                <a:latin typeface="Calibri"/>
                <a:ea typeface="+mn-ea"/>
                <a:cs typeface="Calibri"/>
              </a:rPr>
              <a:t>query</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is</a:t>
            </a:r>
            <a:r>
              <a:rPr sz="1500" kern="1200" spc="6" dirty="0">
                <a:solidFill>
                  <a:prstClr val="black"/>
                </a:solidFill>
                <a:latin typeface="Calibri"/>
                <a:ea typeface="+mn-ea"/>
                <a:cs typeface="Calibri"/>
              </a:rPr>
              <a:t> </a:t>
            </a:r>
            <a:r>
              <a:rPr sz="1500" kern="1200" dirty="0">
                <a:solidFill>
                  <a:prstClr val="black"/>
                </a:solidFill>
                <a:latin typeface="Cambria Math"/>
                <a:ea typeface="+mn-ea"/>
                <a:cs typeface="Cambria Math"/>
              </a:rPr>
              <a:t>𝑞</a:t>
            </a:r>
            <a:r>
              <a:rPr lang="en-US" sz="1500" i="1" kern="1200" baseline="-25000" dirty="0" err="1">
                <a:solidFill>
                  <a:prstClr val="black"/>
                </a:solidFill>
                <a:latin typeface="Cambria Math"/>
                <a:ea typeface="+mn-ea"/>
                <a:cs typeface="Cambria Math"/>
              </a:rPr>
              <a:t>i</a:t>
            </a:r>
            <a:r>
              <a:rPr lang="en-US" sz="1500" i="1" kern="1200" baseline="-25000"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lang="en-US" sz="1500" kern="1200" dirty="0">
                <a:solidFill>
                  <a:prstClr val="black"/>
                </a:solidFill>
                <a:latin typeface="Cambria Math"/>
                <a:ea typeface="+mn-ea"/>
                <a:cs typeface="Cambria Math"/>
              </a:rPr>
              <a:t> </a:t>
            </a:r>
            <a:r>
              <a:rPr sz="1500" kern="1200" spc="34" dirty="0" err="1">
                <a:solidFill>
                  <a:prstClr val="black"/>
                </a:solidFill>
                <a:latin typeface="Cambria Math"/>
                <a:ea typeface="+mn-ea"/>
                <a:cs typeface="Cambria Math"/>
              </a:rPr>
              <a:t>ℝ</a:t>
            </a:r>
            <a:r>
              <a:rPr sz="1500" kern="1200" spc="50" baseline="28619" dirty="0">
                <a:solidFill>
                  <a:prstClr val="black"/>
                </a:solidFill>
                <a:latin typeface="Cambria Math"/>
                <a:ea typeface="+mn-ea"/>
                <a:cs typeface="Cambria Math"/>
              </a:rPr>
              <a:t>𝑑</a:t>
            </a:r>
            <a:endParaRPr sz="1500" kern="1200" baseline="28619" dirty="0">
              <a:solidFill>
                <a:prstClr val="black"/>
              </a:solidFill>
              <a:latin typeface="Cambria Math"/>
              <a:ea typeface="+mn-ea"/>
              <a:cs typeface="Cambria Math"/>
            </a:endParaRPr>
          </a:p>
        </p:txBody>
      </p:sp>
      <p:sp>
        <p:nvSpPr>
          <p:cNvPr id="7" name="object 7"/>
          <p:cNvSpPr txBox="1"/>
          <p:nvPr/>
        </p:nvSpPr>
        <p:spPr>
          <a:xfrm>
            <a:off x="457200" y="2234158"/>
            <a:ext cx="8167816" cy="1048244"/>
          </a:xfrm>
          <a:prstGeom prst="rect">
            <a:avLst/>
          </a:prstGeom>
        </p:spPr>
        <p:txBody>
          <a:bodyPr vert="horz" wrap="square" lIns="0" tIns="47506" rIns="0" bIns="0" rtlCol="0">
            <a:spAutoFit/>
          </a:bodyPr>
          <a:lstStyle/>
          <a:p>
            <a:pPr marL="221456" indent="-192881" defTabSz="685800">
              <a:spcBef>
                <a:spcPts val="374"/>
              </a:spcBef>
              <a:buClr>
                <a:schemeClr val="bg2"/>
              </a:buClr>
              <a:buFont typeface="Times New Roman"/>
              <a:buChar char="•"/>
              <a:tabLst>
                <a:tab pos="221099" algn="l"/>
                <a:tab pos="221456" algn="l"/>
              </a:tabLst>
              <a:defRPr/>
            </a:pPr>
            <a:r>
              <a:rPr sz="1500" kern="1200" dirty="0">
                <a:solidFill>
                  <a:prstClr val="black"/>
                </a:solidFill>
                <a:latin typeface="Calibri"/>
                <a:ea typeface="+mn-ea"/>
                <a:cs typeface="Calibri"/>
              </a:rPr>
              <a:t>In</a:t>
            </a:r>
            <a:r>
              <a:rPr sz="1500" kern="1200" spc="3" dirty="0">
                <a:solidFill>
                  <a:prstClr val="black"/>
                </a:solidFill>
                <a:latin typeface="Calibri"/>
                <a:ea typeface="+mn-ea"/>
                <a:cs typeface="Calibri"/>
              </a:rPr>
              <a:t> </a:t>
            </a:r>
            <a:r>
              <a:rPr sz="1500" b="1" kern="1200" dirty="0">
                <a:solidFill>
                  <a:prstClr val="black"/>
                </a:solidFill>
                <a:latin typeface="Calibri"/>
                <a:ea typeface="+mn-ea"/>
                <a:cs typeface="Calibri"/>
              </a:rPr>
              <a:t>self-attention</a:t>
            </a:r>
            <a:r>
              <a:rPr sz="1500" kern="1200" dirty="0">
                <a:solidFill>
                  <a:prstClr val="black"/>
                </a:solidFill>
                <a:latin typeface="Calibri"/>
                <a:ea typeface="+mn-ea"/>
                <a:cs typeface="Calibri"/>
              </a:rPr>
              <a:t>,</a:t>
            </a:r>
            <a:r>
              <a:rPr sz="1500" kern="1200" spc="-14"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3" dirty="0">
                <a:solidFill>
                  <a:prstClr val="black"/>
                </a:solidFill>
                <a:latin typeface="Calibri"/>
                <a:ea typeface="+mn-ea"/>
                <a:cs typeface="Calibri"/>
              </a:rPr>
              <a:t> </a:t>
            </a:r>
            <a:r>
              <a:rPr sz="1500" kern="1200" spc="-3" dirty="0">
                <a:solidFill>
                  <a:schemeClr val="accent1"/>
                </a:solidFill>
                <a:latin typeface="Calibri"/>
                <a:ea typeface="+mn-ea"/>
                <a:cs typeface="Calibri"/>
              </a:rPr>
              <a:t>queries,</a:t>
            </a:r>
            <a:r>
              <a:rPr sz="1500" kern="1200" dirty="0">
                <a:solidFill>
                  <a:schemeClr val="accent1"/>
                </a:solidFill>
                <a:latin typeface="Calibri"/>
                <a:ea typeface="+mn-ea"/>
                <a:cs typeface="Calibri"/>
              </a:rPr>
              <a:t> keys,</a:t>
            </a:r>
            <a:r>
              <a:rPr sz="1500" kern="1200" spc="3" dirty="0">
                <a:solidFill>
                  <a:schemeClr val="accent1"/>
                </a:solidFill>
                <a:latin typeface="Calibri"/>
                <a:ea typeface="+mn-ea"/>
                <a:cs typeface="Calibri"/>
              </a:rPr>
              <a:t> </a:t>
            </a:r>
            <a:r>
              <a:rPr sz="1500" kern="1200" dirty="0">
                <a:solidFill>
                  <a:schemeClr val="accent1"/>
                </a:solidFill>
                <a:latin typeface="Calibri"/>
                <a:ea typeface="+mn-ea"/>
                <a:cs typeface="Calibri"/>
              </a:rPr>
              <a:t>and</a:t>
            </a:r>
            <a:r>
              <a:rPr sz="1500" kern="1200" spc="3" dirty="0">
                <a:solidFill>
                  <a:schemeClr val="accent1"/>
                </a:solidFill>
                <a:latin typeface="Calibri"/>
                <a:ea typeface="+mn-ea"/>
                <a:cs typeface="Calibri"/>
              </a:rPr>
              <a:t> </a:t>
            </a:r>
            <a:r>
              <a:rPr sz="1500" kern="1200" dirty="0">
                <a:solidFill>
                  <a:schemeClr val="accent1"/>
                </a:solidFill>
                <a:latin typeface="Calibri"/>
                <a:ea typeface="+mn-ea"/>
                <a:cs typeface="Calibri"/>
              </a:rPr>
              <a:t>values</a:t>
            </a:r>
            <a:r>
              <a:rPr sz="1500" kern="1200" spc="-6" dirty="0">
                <a:solidFill>
                  <a:schemeClr val="accent1"/>
                </a:solidFill>
                <a:latin typeface="Calibri"/>
                <a:ea typeface="+mn-ea"/>
                <a:cs typeface="Calibri"/>
              </a:rPr>
              <a:t> </a:t>
            </a:r>
            <a:r>
              <a:rPr sz="1500" kern="1200" dirty="0">
                <a:solidFill>
                  <a:schemeClr val="accent1"/>
                </a:solidFill>
                <a:latin typeface="Calibri"/>
                <a:ea typeface="+mn-ea"/>
                <a:cs typeface="Calibri"/>
              </a:rPr>
              <a:t>are</a:t>
            </a:r>
            <a:r>
              <a:rPr sz="1500" kern="1200" spc="3" dirty="0">
                <a:solidFill>
                  <a:schemeClr val="accent1"/>
                </a:solidFill>
                <a:latin typeface="Calibri"/>
                <a:ea typeface="+mn-ea"/>
                <a:cs typeface="Calibri"/>
              </a:rPr>
              <a:t> </a:t>
            </a:r>
            <a:r>
              <a:rPr sz="1500" kern="1200" spc="-3" dirty="0">
                <a:solidFill>
                  <a:schemeClr val="accent1"/>
                </a:solidFill>
                <a:latin typeface="Calibri"/>
                <a:ea typeface="+mn-ea"/>
                <a:cs typeface="Calibri"/>
              </a:rPr>
              <a:t>drawn</a:t>
            </a:r>
            <a:r>
              <a:rPr sz="1500" kern="1200" spc="6" dirty="0">
                <a:solidFill>
                  <a:schemeClr val="accent1"/>
                </a:solidFill>
                <a:latin typeface="Calibri"/>
                <a:ea typeface="+mn-ea"/>
                <a:cs typeface="Calibri"/>
              </a:rPr>
              <a:t> </a:t>
            </a:r>
            <a:r>
              <a:rPr sz="1500" kern="1200" spc="-3" dirty="0">
                <a:solidFill>
                  <a:schemeClr val="accent1"/>
                </a:solidFill>
                <a:latin typeface="Calibri"/>
                <a:ea typeface="+mn-ea"/>
                <a:cs typeface="Calibri"/>
              </a:rPr>
              <a:t>from</a:t>
            </a:r>
            <a:r>
              <a:rPr sz="1500" kern="1200" spc="-6" dirty="0">
                <a:solidFill>
                  <a:schemeClr val="accent1"/>
                </a:solidFill>
                <a:latin typeface="Calibri"/>
                <a:ea typeface="+mn-ea"/>
                <a:cs typeface="Calibri"/>
              </a:rPr>
              <a:t> </a:t>
            </a:r>
            <a:r>
              <a:rPr sz="1500" kern="1200" dirty="0">
                <a:solidFill>
                  <a:schemeClr val="accent1"/>
                </a:solidFill>
                <a:latin typeface="Calibri"/>
                <a:ea typeface="+mn-ea"/>
                <a:cs typeface="Calibri"/>
              </a:rPr>
              <a:t>the</a:t>
            </a:r>
            <a:r>
              <a:rPr sz="1500" kern="1200" spc="3" dirty="0">
                <a:solidFill>
                  <a:schemeClr val="accent1"/>
                </a:solidFill>
                <a:latin typeface="Calibri"/>
                <a:ea typeface="+mn-ea"/>
                <a:cs typeface="Calibri"/>
              </a:rPr>
              <a:t> </a:t>
            </a:r>
            <a:r>
              <a:rPr sz="1500" kern="1200" spc="-3" dirty="0">
                <a:solidFill>
                  <a:schemeClr val="accent1"/>
                </a:solidFill>
                <a:latin typeface="Calibri"/>
                <a:ea typeface="+mn-ea"/>
                <a:cs typeface="Calibri"/>
              </a:rPr>
              <a:t>same</a:t>
            </a:r>
            <a:r>
              <a:rPr sz="1500" kern="1200" spc="3" dirty="0">
                <a:solidFill>
                  <a:schemeClr val="accent1"/>
                </a:solidFill>
                <a:latin typeface="Calibri"/>
                <a:ea typeface="+mn-ea"/>
                <a:cs typeface="Calibri"/>
              </a:rPr>
              <a:t> </a:t>
            </a:r>
            <a:r>
              <a:rPr sz="1500" kern="1200" spc="-3" dirty="0">
                <a:solidFill>
                  <a:schemeClr val="accent1"/>
                </a:solidFill>
                <a:latin typeface="Calibri"/>
                <a:ea typeface="+mn-ea"/>
                <a:cs typeface="Calibri"/>
              </a:rPr>
              <a:t>source</a:t>
            </a:r>
            <a:r>
              <a:rPr sz="1500" kern="1200" spc="-3" dirty="0">
                <a:solidFill>
                  <a:prstClr val="black"/>
                </a:solidFill>
                <a:latin typeface="Calibri"/>
                <a:ea typeface="+mn-ea"/>
                <a:cs typeface="Calibri"/>
              </a:rPr>
              <a:t>.</a:t>
            </a:r>
            <a:endParaRPr sz="1500" kern="1200" dirty="0">
              <a:solidFill>
                <a:prstClr val="black"/>
              </a:solidFill>
              <a:latin typeface="Calibri"/>
              <a:ea typeface="+mn-ea"/>
              <a:cs typeface="Calibri"/>
            </a:endParaRPr>
          </a:p>
          <a:p>
            <a:pPr marL="414338" marR="31433" lvl="1" indent="-128588" defTabSz="685800">
              <a:spcBef>
                <a:spcPts val="321"/>
              </a:spcBef>
              <a:buClr>
                <a:schemeClr val="bg2"/>
              </a:buClr>
              <a:buFont typeface="Times New Roman"/>
              <a:buChar char="•"/>
              <a:tabLst>
                <a:tab pos="414338" algn="l"/>
              </a:tabLst>
              <a:defRPr/>
            </a:pPr>
            <a:r>
              <a:rPr sz="1500" kern="1200" spc="-3" dirty="0">
                <a:solidFill>
                  <a:prstClr val="black"/>
                </a:solidFill>
                <a:latin typeface="Calibri"/>
                <a:ea typeface="+mn-ea"/>
                <a:cs typeface="Calibri"/>
              </a:rPr>
              <a:t>For example,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if </a:t>
            </a:r>
            <a:r>
              <a:rPr sz="1500" kern="1200" dirty="0">
                <a:solidFill>
                  <a:prstClr val="black"/>
                </a:solidFill>
                <a:latin typeface="Calibri"/>
                <a:ea typeface="+mn-ea"/>
                <a:cs typeface="Calibri"/>
              </a:rPr>
              <a:t>the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output</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of</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previous</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layer</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is</a:t>
            </a:r>
            <a:r>
              <a:rPr sz="1500" kern="1200" spc="17" dirty="0">
                <a:solidFill>
                  <a:prstClr val="black"/>
                </a:solidFill>
                <a:latin typeface="Calibri"/>
                <a:ea typeface="+mn-ea"/>
                <a:cs typeface="Calibri"/>
              </a:rPr>
              <a:t> </a:t>
            </a:r>
            <a:r>
              <a:rPr sz="1500" kern="1200" spc="14" dirty="0">
                <a:solidFill>
                  <a:prstClr val="black"/>
                </a:solidFill>
                <a:latin typeface="Cambria Math"/>
                <a:ea typeface="+mn-ea"/>
                <a:cs typeface="Cambria Math"/>
              </a:rPr>
              <a:t>𝑥</a:t>
            </a:r>
            <a:r>
              <a:rPr sz="1500" kern="1200" spc="21" baseline="-15151" dirty="0">
                <a:solidFill>
                  <a:prstClr val="black"/>
                </a:solidFill>
                <a:latin typeface="Cambria Math"/>
                <a:ea typeface="+mn-ea"/>
                <a:cs typeface="Cambria Math"/>
              </a:rPr>
              <a:t>1</a:t>
            </a:r>
            <a:r>
              <a:rPr sz="1500" kern="1200" spc="14"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5" dirty="0">
                <a:solidFill>
                  <a:prstClr val="black"/>
                </a:solidFill>
                <a:latin typeface="Cambria Math"/>
                <a:ea typeface="+mn-ea"/>
                <a:cs typeface="Cambria Math"/>
              </a:rPr>
              <a:t> </a:t>
            </a:r>
            <a:r>
              <a:rPr sz="1500" kern="1200" spc="45" dirty="0">
                <a:solidFill>
                  <a:prstClr val="black"/>
                </a:solidFill>
                <a:latin typeface="Cambria Math"/>
                <a:ea typeface="+mn-ea"/>
                <a:cs typeface="Cambria Math"/>
              </a:rPr>
              <a:t>𝑥</a:t>
            </a:r>
            <a:r>
              <a:rPr sz="1500" kern="1200" spc="68" baseline="-15151" dirty="0">
                <a:solidFill>
                  <a:prstClr val="black"/>
                </a:solidFill>
                <a:latin typeface="Cambria Math"/>
                <a:ea typeface="+mn-ea"/>
                <a:cs typeface="Cambria Math"/>
              </a:rPr>
              <a:t>𝑇</a:t>
            </a:r>
            <a:r>
              <a:rPr sz="1500" kern="1200" spc="45" dirty="0">
                <a:solidFill>
                  <a:prstClr val="black"/>
                </a:solidFill>
                <a:latin typeface="Calibri"/>
                <a:ea typeface="+mn-ea"/>
                <a:cs typeface="Calibri"/>
              </a:rPr>
              <a:t>,</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(one</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vec</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per</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word)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could let </a:t>
            </a:r>
            <a:r>
              <a:rPr sz="1500" kern="1200" spc="8" dirty="0">
                <a:solidFill>
                  <a:srgbClr val="00B050"/>
                </a:solidFill>
                <a:latin typeface="Cambria Math"/>
                <a:ea typeface="+mn-ea"/>
                <a:cs typeface="Cambria Math"/>
              </a:rPr>
              <a:t>𝑣</a:t>
            </a:r>
            <a:r>
              <a:rPr sz="1500" kern="1200" spc="13" baseline="-15151" dirty="0">
                <a:solidFill>
                  <a:srgbClr val="00B050"/>
                </a:solidFill>
                <a:latin typeface="Cambria Math"/>
                <a:ea typeface="+mn-ea"/>
                <a:cs typeface="Cambria Math"/>
              </a:rPr>
              <a:t>𝑖</a:t>
            </a:r>
            <a:r>
              <a:rPr sz="1500" kern="1200" spc="42"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1" dirty="0">
                <a:solidFill>
                  <a:prstClr val="black"/>
                </a:solidFill>
                <a:latin typeface="Cambria Math"/>
                <a:ea typeface="+mn-ea"/>
                <a:cs typeface="Cambria Math"/>
              </a:rPr>
              <a:t> </a:t>
            </a:r>
            <a:r>
              <a:rPr sz="1500" kern="1200" spc="17" dirty="0">
                <a:solidFill>
                  <a:srgbClr val="7030A0"/>
                </a:solidFill>
                <a:latin typeface="Cambria Math"/>
                <a:ea typeface="+mn-ea"/>
                <a:cs typeface="Cambria Math"/>
              </a:rPr>
              <a:t>𝑘</a:t>
            </a:r>
            <a:r>
              <a:rPr sz="1500" kern="1200" spc="25" baseline="-15151" dirty="0">
                <a:solidFill>
                  <a:srgbClr val="7030A0"/>
                </a:solidFill>
                <a:latin typeface="Cambria Math"/>
                <a:ea typeface="+mn-ea"/>
                <a:cs typeface="Cambria Math"/>
              </a:rPr>
              <a:t>𝑖</a:t>
            </a:r>
            <a:r>
              <a:rPr sz="1500" kern="1200" spc="29"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8" dirty="0">
                <a:solidFill>
                  <a:prstClr val="black"/>
                </a:solidFill>
                <a:latin typeface="Cambria Math"/>
                <a:ea typeface="+mn-ea"/>
                <a:cs typeface="Cambria Math"/>
              </a:rPr>
              <a:t> </a:t>
            </a:r>
            <a:r>
              <a:rPr sz="1500" kern="1200" spc="3" dirty="0">
                <a:solidFill>
                  <a:schemeClr val="accent3"/>
                </a:solidFill>
                <a:latin typeface="Cambria Math"/>
                <a:ea typeface="+mn-ea"/>
                <a:cs typeface="Cambria Math"/>
              </a:rPr>
              <a:t>𝑞</a:t>
            </a:r>
            <a:r>
              <a:rPr sz="1500" kern="1200" spc="4" baseline="-15151" dirty="0">
                <a:solidFill>
                  <a:schemeClr val="accent3"/>
                </a:solidFill>
                <a:latin typeface="Cambria Math"/>
                <a:ea typeface="+mn-ea"/>
                <a:cs typeface="Cambria Math"/>
              </a:rPr>
              <a:t>𝑖</a:t>
            </a:r>
            <a:r>
              <a:rPr sz="1500" kern="1200" spc="63"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8" dirty="0">
                <a:solidFill>
                  <a:prstClr val="black"/>
                </a:solidFill>
                <a:latin typeface="Cambria Math"/>
                <a:ea typeface="+mn-ea"/>
                <a:cs typeface="Cambria Math"/>
              </a:rPr>
              <a:t> </a:t>
            </a:r>
            <a:r>
              <a:rPr sz="1500" kern="1200" spc="8" dirty="0">
                <a:solidFill>
                  <a:prstClr val="black"/>
                </a:solidFill>
                <a:latin typeface="Cambria Math"/>
                <a:ea typeface="+mn-ea"/>
                <a:cs typeface="Cambria Math"/>
              </a:rPr>
              <a:t>𝑥</a:t>
            </a:r>
            <a:r>
              <a:rPr sz="1500" kern="1200" spc="13" baseline="-15151" dirty="0">
                <a:solidFill>
                  <a:prstClr val="black"/>
                </a:solidFill>
                <a:latin typeface="Cambria Math"/>
                <a:ea typeface="+mn-ea"/>
                <a:cs typeface="Cambria Math"/>
              </a:rPr>
              <a:t>𝑖</a:t>
            </a:r>
            <a:r>
              <a:rPr sz="1500" kern="1200" spc="270" baseline="-15151" dirty="0">
                <a:solidFill>
                  <a:prstClr val="black"/>
                </a:solidFill>
                <a:latin typeface="Cambria Math"/>
                <a:ea typeface="+mn-ea"/>
                <a:cs typeface="Cambria Math"/>
              </a:rPr>
              <a:t> </a:t>
            </a:r>
            <a:r>
              <a:rPr sz="1500" kern="1200" spc="-3" dirty="0">
                <a:solidFill>
                  <a:prstClr val="black"/>
                </a:solidFill>
                <a:latin typeface="Calibri"/>
                <a:ea typeface="+mn-ea"/>
                <a:cs typeface="Calibri"/>
              </a:rPr>
              <a:t>(that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is,</a:t>
            </a:r>
            <a:r>
              <a:rPr sz="1500" kern="1200" spc="-3" dirty="0">
                <a:solidFill>
                  <a:prstClr val="black"/>
                </a:solidFill>
                <a:latin typeface="Calibri"/>
                <a:ea typeface="+mn-ea"/>
                <a:cs typeface="Calibri"/>
              </a:rPr>
              <a:t> use</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same</a:t>
            </a:r>
            <a:r>
              <a:rPr sz="1500" kern="1200" dirty="0">
                <a:solidFill>
                  <a:prstClr val="black"/>
                </a:solidFill>
                <a:latin typeface="Calibri"/>
                <a:ea typeface="+mn-ea"/>
                <a:cs typeface="Calibri"/>
              </a:rPr>
              <a:t> vectors for</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all</a:t>
            </a:r>
            <a:r>
              <a:rPr sz="1500" kern="1200" spc="-3" dirty="0">
                <a:solidFill>
                  <a:prstClr val="black"/>
                </a:solidFill>
                <a:latin typeface="Calibri"/>
                <a:ea typeface="+mn-ea"/>
                <a:cs typeface="Calibri"/>
              </a:rPr>
              <a:t> of </a:t>
            </a:r>
            <a:r>
              <a:rPr sz="1500" kern="1200" dirty="0">
                <a:solidFill>
                  <a:prstClr val="black"/>
                </a:solidFill>
                <a:latin typeface="Calibri"/>
                <a:ea typeface="+mn-ea"/>
                <a:cs typeface="Calibri"/>
              </a:rPr>
              <a:t>them!)</a:t>
            </a:r>
          </a:p>
          <a:p>
            <a:pPr marL="221456" indent="-192881" defTabSz="685800">
              <a:spcBef>
                <a:spcPts val="304"/>
              </a:spcBef>
              <a:buClr>
                <a:schemeClr val="bg2"/>
              </a:buClr>
              <a:buFont typeface="Times New Roman"/>
              <a:buChar char="•"/>
              <a:tabLst>
                <a:tab pos="221099" algn="l"/>
                <a:tab pos="221456" algn="l"/>
              </a:tabLst>
              <a:defRPr/>
            </a:pPr>
            <a:r>
              <a:rPr sz="1500" kern="1200" dirty="0">
                <a:solidFill>
                  <a:prstClr val="black"/>
                </a:solidFill>
                <a:latin typeface="Calibri"/>
                <a:ea typeface="+mn-ea"/>
                <a:cs typeface="Calibri"/>
              </a:rPr>
              <a:t>The</a:t>
            </a:r>
            <a:r>
              <a:rPr sz="1500" kern="1200" spc="-3" dirty="0">
                <a:solidFill>
                  <a:prstClr val="black"/>
                </a:solidFill>
                <a:latin typeface="Calibri"/>
                <a:ea typeface="+mn-ea"/>
                <a:cs typeface="Calibri"/>
              </a:rPr>
              <a:t> (dot</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product)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self-attention</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operation</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is as </a:t>
            </a:r>
            <a:r>
              <a:rPr sz="1500" kern="1200" spc="-3" dirty="0">
                <a:solidFill>
                  <a:prstClr val="black"/>
                </a:solidFill>
                <a:latin typeface="Calibri"/>
                <a:ea typeface="+mn-ea"/>
                <a:cs typeface="Calibri"/>
              </a:rPr>
              <a:t>follows:</a:t>
            </a:r>
            <a:endParaRPr sz="1500" kern="1200" dirty="0">
              <a:solidFill>
                <a:prstClr val="black"/>
              </a:solidFill>
              <a:latin typeface="Calibri"/>
              <a:ea typeface="+mn-ea"/>
              <a:cs typeface="Calibri"/>
            </a:endParaRPr>
          </a:p>
        </p:txBody>
      </p:sp>
      <p:sp>
        <p:nvSpPr>
          <p:cNvPr id="8" name="object 8"/>
          <p:cNvSpPr txBox="1"/>
          <p:nvPr/>
        </p:nvSpPr>
        <p:spPr>
          <a:xfrm>
            <a:off x="6456699" y="1327883"/>
            <a:ext cx="2064783" cy="936723"/>
          </a:xfrm>
          <a:prstGeom prst="rect">
            <a:avLst/>
          </a:prstGeom>
          <a:ln w="9525">
            <a:solidFill>
              <a:srgbClr val="600058"/>
            </a:solidFill>
          </a:ln>
        </p:spPr>
        <p:txBody>
          <a:bodyPr vert="horz" wrap="square" lIns="0" tIns="1072" rIns="0" bIns="0" rtlCol="0">
            <a:spAutoFit/>
          </a:bodyPr>
          <a:lstStyle/>
          <a:p>
            <a:pPr marL="46435" marR="117515" algn="ctr" defTabSz="685800">
              <a:lnSpc>
                <a:spcPts val="1215"/>
              </a:lnSpc>
              <a:spcBef>
                <a:spcPts val="8"/>
              </a:spcBef>
              <a:buClrTx/>
              <a:defRPr/>
            </a:pPr>
            <a:endParaRPr lang="en-US" sz="1500" kern="1200" spc="-3" dirty="0">
              <a:solidFill>
                <a:schemeClr val="bg2"/>
              </a:solidFill>
              <a:latin typeface="Calibri"/>
              <a:ea typeface="+mn-ea"/>
              <a:cs typeface="Calibri"/>
            </a:endParaRPr>
          </a:p>
          <a:p>
            <a:pPr marL="46435" marR="117515" algn="ctr" defTabSz="685800">
              <a:lnSpc>
                <a:spcPts val="1215"/>
              </a:lnSpc>
              <a:spcBef>
                <a:spcPts val="8"/>
              </a:spcBef>
              <a:buClrTx/>
              <a:defRPr/>
            </a:pPr>
            <a:r>
              <a:rPr sz="1500" kern="1200" spc="-3" dirty="0">
                <a:solidFill>
                  <a:schemeClr val="bg2"/>
                </a:solidFill>
                <a:latin typeface="Calibri"/>
                <a:ea typeface="+mn-ea"/>
                <a:cs typeface="Calibri"/>
              </a:rPr>
              <a:t>The </a:t>
            </a:r>
            <a:r>
              <a:rPr sz="1500" kern="1200" dirty="0">
                <a:solidFill>
                  <a:schemeClr val="bg2"/>
                </a:solidFill>
                <a:latin typeface="Calibri"/>
                <a:ea typeface="+mn-ea"/>
                <a:cs typeface="Calibri"/>
              </a:rPr>
              <a:t>number </a:t>
            </a:r>
            <a:r>
              <a:rPr sz="1500" kern="1200" spc="-3" dirty="0">
                <a:solidFill>
                  <a:schemeClr val="bg2"/>
                </a:solidFill>
                <a:latin typeface="Calibri"/>
                <a:ea typeface="+mn-ea"/>
                <a:cs typeface="Calibri"/>
              </a:rPr>
              <a:t>of queries </a:t>
            </a:r>
            <a:r>
              <a:rPr sz="1500" kern="1200" spc="-222" dirty="0">
                <a:solidFill>
                  <a:schemeClr val="bg2"/>
                </a:solidFill>
                <a:latin typeface="Calibri"/>
                <a:ea typeface="+mn-ea"/>
                <a:cs typeface="Calibri"/>
              </a:rPr>
              <a:t> </a:t>
            </a:r>
            <a:r>
              <a:rPr sz="1500" kern="1200" spc="-3" dirty="0">
                <a:solidFill>
                  <a:schemeClr val="bg2"/>
                </a:solidFill>
                <a:latin typeface="Calibri"/>
                <a:ea typeface="+mn-ea"/>
                <a:cs typeface="Calibri"/>
              </a:rPr>
              <a:t>can</a:t>
            </a:r>
            <a:r>
              <a:rPr sz="1500" kern="1200" spc="3" dirty="0">
                <a:solidFill>
                  <a:schemeClr val="bg2"/>
                </a:solidFill>
                <a:latin typeface="Calibri"/>
                <a:ea typeface="+mn-ea"/>
                <a:cs typeface="Calibri"/>
              </a:rPr>
              <a:t> </a:t>
            </a:r>
            <a:r>
              <a:rPr sz="1500" kern="1200" spc="-3" dirty="0">
                <a:solidFill>
                  <a:schemeClr val="bg2"/>
                </a:solidFill>
                <a:latin typeface="Calibri"/>
                <a:ea typeface="+mn-ea"/>
                <a:cs typeface="Calibri"/>
              </a:rPr>
              <a:t>differ from</a:t>
            </a:r>
            <a:r>
              <a:rPr sz="1500" kern="1200" spc="-6" dirty="0">
                <a:solidFill>
                  <a:schemeClr val="bg2"/>
                </a:solidFill>
                <a:latin typeface="Calibri"/>
                <a:ea typeface="+mn-ea"/>
                <a:cs typeface="Calibri"/>
              </a:rPr>
              <a:t> </a:t>
            </a:r>
            <a:r>
              <a:rPr sz="1500" kern="1200" dirty="0">
                <a:solidFill>
                  <a:schemeClr val="bg2"/>
                </a:solidFill>
                <a:latin typeface="Calibri"/>
                <a:ea typeface="+mn-ea"/>
                <a:cs typeface="Calibri"/>
              </a:rPr>
              <a:t>the </a:t>
            </a:r>
            <a:r>
              <a:rPr sz="1500" kern="1200" spc="3" dirty="0">
                <a:solidFill>
                  <a:schemeClr val="bg2"/>
                </a:solidFill>
                <a:latin typeface="Calibri"/>
                <a:ea typeface="+mn-ea"/>
                <a:cs typeface="Calibri"/>
              </a:rPr>
              <a:t> </a:t>
            </a:r>
            <a:r>
              <a:rPr sz="1500" kern="1200" spc="-3" dirty="0">
                <a:solidFill>
                  <a:schemeClr val="bg2"/>
                </a:solidFill>
                <a:latin typeface="Calibri"/>
                <a:ea typeface="+mn-ea"/>
                <a:cs typeface="Calibri"/>
              </a:rPr>
              <a:t>number of</a:t>
            </a:r>
            <a:r>
              <a:rPr sz="1500" kern="1200" spc="-8" dirty="0">
                <a:solidFill>
                  <a:schemeClr val="bg2"/>
                </a:solidFill>
                <a:latin typeface="Calibri"/>
                <a:ea typeface="+mn-ea"/>
                <a:cs typeface="Calibri"/>
              </a:rPr>
              <a:t> </a:t>
            </a:r>
            <a:r>
              <a:rPr sz="1500" kern="1200" dirty="0">
                <a:solidFill>
                  <a:schemeClr val="bg2"/>
                </a:solidFill>
                <a:latin typeface="Calibri"/>
                <a:ea typeface="+mn-ea"/>
                <a:cs typeface="Calibri"/>
              </a:rPr>
              <a:t>keys</a:t>
            </a:r>
            <a:r>
              <a:rPr sz="1500" kern="1200" spc="-8" dirty="0">
                <a:solidFill>
                  <a:schemeClr val="bg2"/>
                </a:solidFill>
                <a:latin typeface="Calibri"/>
                <a:ea typeface="+mn-ea"/>
                <a:cs typeface="Calibri"/>
              </a:rPr>
              <a:t> </a:t>
            </a:r>
            <a:r>
              <a:rPr sz="1500" kern="1200" dirty="0">
                <a:solidFill>
                  <a:schemeClr val="bg2"/>
                </a:solidFill>
                <a:latin typeface="Calibri"/>
                <a:ea typeface="+mn-ea"/>
                <a:cs typeface="Calibri"/>
              </a:rPr>
              <a:t>and</a:t>
            </a:r>
          </a:p>
          <a:p>
            <a:pPr marL="46435" algn="ctr" defTabSz="685800">
              <a:lnSpc>
                <a:spcPts val="1176"/>
              </a:lnSpc>
              <a:buClrTx/>
              <a:defRPr/>
            </a:pPr>
            <a:r>
              <a:rPr sz="1500" kern="1200" dirty="0">
                <a:solidFill>
                  <a:schemeClr val="bg2"/>
                </a:solidFill>
                <a:latin typeface="Calibri"/>
                <a:ea typeface="+mn-ea"/>
                <a:cs typeface="Calibri"/>
              </a:rPr>
              <a:t>values</a:t>
            </a:r>
            <a:r>
              <a:rPr sz="1500" kern="1200" spc="-14" dirty="0">
                <a:solidFill>
                  <a:schemeClr val="bg2"/>
                </a:solidFill>
                <a:latin typeface="Calibri"/>
                <a:ea typeface="+mn-ea"/>
                <a:cs typeface="Calibri"/>
              </a:rPr>
              <a:t> </a:t>
            </a:r>
            <a:r>
              <a:rPr sz="1500" kern="1200" dirty="0">
                <a:solidFill>
                  <a:schemeClr val="bg2"/>
                </a:solidFill>
                <a:latin typeface="Calibri"/>
                <a:ea typeface="+mn-ea"/>
                <a:cs typeface="Calibri"/>
              </a:rPr>
              <a:t>in</a:t>
            </a:r>
            <a:r>
              <a:rPr sz="1500" kern="1200" spc="-11" dirty="0">
                <a:solidFill>
                  <a:schemeClr val="bg2"/>
                </a:solidFill>
                <a:latin typeface="Calibri"/>
                <a:ea typeface="+mn-ea"/>
                <a:cs typeface="Calibri"/>
              </a:rPr>
              <a:t> </a:t>
            </a:r>
            <a:r>
              <a:rPr sz="1500" kern="1200" spc="-3" dirty="0">
                <a:solidFill>
                  <a:schemeClr val="bg2"/>
                </a:solidFill>
                <a:latin typeface="Calibri"/>
                <a:ea typeface="+mn-ea"/>
                <a:cs typeface="Calibri"/>
              </a:rPr>
              <a:t>practice.</a:t>
            </a:r>
            <a:endParaRPr lang="en-US" sz="1500" kern="1200" spc="-3" dirty="0">
              <a:solidFill>
                <a:schemeClr val="bg2"/>
              </a:solidFill>
              <a:latin typeface="Calibri"/>
              <a:ea typeface="+mn-ea"/>
              <a:cs typeface="Calibri"/>
            </a:endParaRPr>
          </a:p>
          <a:p>
            <a:pPr marL="46435" algn="ctr" defTabSz="685800">
              <a:lnSpc>
                <a:spcPts val="1176"/>
              </a:lnSpc>
              <a:buClrTx/>
              <a:defRPr/>
            </a:pPr>
            <a:endParaRPr sz="1500" kern="1200" dirty="0">
              <a:solidFill>
                <a:schemeClr val="bg2"/>
              </a:solidFill>
              <a:latin typeface="Calibri"/>
              <a:ea typeface="+mn-ea"/>
              <a:cs typeface="Calibri"/>
            </a:endParaRPr>
          </a:p>
        </p:txBody>
      </p:sp>
      <p:sp>
        <p:nvSpPr>
          <p:cNvPr id="9" name="object 9"/>
          <p:cNvSpPr txBox="1"/>
          <p:nvPr/>
        </p:nvSpPr>
        <p:spPr>
          <a:xfrm>
            <a:off x="2621472" y="3594481"/>
            <a:ext cx="61793" cy="171386"/>
          </a:xfrm>
          <a:prstGeom prst="rect">
            <a:avLst/>
          </a:prstGeom>
        </p:spPr>
        <p:txBody>
          <a:bodyPr vert="horz" wrap="square" lIns="0" tIns="6787" rIns="0" bIns="0" rtlCol="0">
            <a:spAutoFit/>
          </a:bodyPr>
          <a:lstStyle/>
          <a:p>
            <a:pPr marL="7144" defTabSz="685800">
              <a:spcBef>
                <a:spcPts val="53"/>
              </a:spcBef>
              <a:buClrTx/>
              <a:defRPr/>
            </a:pPr>
            <a:r>
              <a:rPr sz="1069" kern="1200" spc="110" dirty="0">
                <a:solidFill>
                  <a:prstClr val="black"/>
                </a:solidFill>
                <a:latin typeface="Cambria Math"/>
                <a:ea typeface="+mn-ea"/>
                <a:cs typeface="Cambria Math"/>
              </a:rPr>
              <a:t>𝑖</a:t>
            </a:r>
            <a:endParaRPr sz="1069" kern="1200">
              <a:solidFill>
                <a:prstClr val="black"/>
              </a:solidFill>
              <a:latin typeface="Cambria Math"/>
              <a:ea typeface="+mn-ea"/>
              <a:cs typeface="Cambria Math"/>
            </a:endParaRPr>
          </a:p>
        </p:txBody>
      </p:sp>
      <p:sp>
        <p:nvSpPr>
          <p:cNvPr id="10" name="object 10"/>
          <p:cNvSpPr txBox="1"/>
          <p:nvPr/>
        </p:nvSpPr>
        <p:spPr>
          <a:xfrm>
            <a:off x="2160984" y="3586765"/>
            <a:ext cx="883897" cy="171386"/>
          </a:xfrm>
          <a:prstGeom prst="rect">
            <a:avLst/>
          </a:prstGeom>
        </p:spPr>
        <p:txBody>
          <a:bodyPr vert="horz" wrap="square" lIns="0" tIns="6787" rIns="0" bIns="0" rtlCol="0">
            <a:spAutoFit/>
          </a:bodyPr>
          <a:lstStyle/>
          <a:p>
            <a:pPr marL="7144" defTabSz="685800">
              <a:spcBef>
                <a:spcPts val="53"/>
              </a:spcBef>
              <a:buClrTx/>
              <a:tabLst>
                <a:tab pos="666155" algn="l"/>
              </a:tabLst>
              <a:defRPr/>
            </a:pPr>
            <a:r>
              <a:rPr sz="1069" kern="1200" spc="107" dirty="0">
                <a:solidFill>
                  <a:prstClr val="black"/>
                </a:solidFill>
                <a:latin typeface="Cambria Math"/>
                <a:ea typeface="+mn-ea"/>
                <a:cs typeface="Cambria Math"/>
              </a:rPr>
              <a:t>𝑖</a:t>
            </a:r>
            <a:r>
              <a:rPr sz="1069" kern="1200" spc="323" dirty="0">
                <a:solidFill>
                  <a:prstClr val="black"/>
                </a:solidFill>
                <a:latin typeface="Cambria Math"/>
                <a:ea typeface="+mn-ea"/>
                <a:cs typeface="Cambria Math"/>
              </a:rPr>
              <a:t>𝑗</a:t>
            </a:r>
            <a:r>
              <a:rPr sz="1069" kern="1200" dirty="0">
                <a:solidFill>
                  <a:prstClr val="black"/>
                </a:solidFill>
                <a:latin typeface="Cambria Math"/>
                <a:ea typeface="+mn-ea"/>
                <a:cs typeface="Cambria Math"/>
              </a:rPr>
              <a:t>	</a:t>
            </a:r>
            <a:r>
              <a:rPr sz="1069" kern="1200" spc="323" dirty="0">
                <a:solidFill>
                  <a:prstClr val="black"/>
                </a:solidFill>
                <a:latin typeface="Cambria Math"/>
                <a:ea typeface="+mn-ea"/>
                <a:cs typeface="Cambria Math"/>
              </a:rPr>
              <a:t>𝑗</a:t>
            </a:r>
            <a:endParaRPr sz="1069" kern="1200" dirty="0">
              <a:solidFill>
                <a:prstClr val="black"/>
              </a:solidFill>
              <a:latin typeface="Cambria Math"/>
              <a:ea typeface="+mn-ea"/>
              <a:cs typeface="Cambria Math"/>
            </a:endParaRPr>
          </a:p>
        </p:txBody>
      </p:sp>
      <p:sp>
        <p:nvSpPr>
          <p:cNvPr id="11" name="object 11"/>
          <p:cNvSpPr txBox="1"/>
          <p:nvPr/>
        </p:nvSpPr>
        <p:spPr>
          <a:xfrm>
            <a:off x="2000322" y="3980901"/>
            <a:ext cx="981551" cy="387855"/>
          </a:xfrm>
          <a:prstGeom prst="rect">
            <a:avLst/>
          </a:prstGeom>
        </p:spPr>
        <p:txBody>
          <a:bodyPr vert="horz" wrap="square" lIns="0" tIns="6787" rIns="0" bIns="0" rtlCol="0">
            <a:spAutoFit/>
          </a:bodyPr>
          <a:lstStyle/>
          <a:p>
            <a:pPr marL="7144" marR="2858" indent="33218" defTabSz="685800">
              <a:spcBef>
                <a:spcPts val="53"/>
              </a:spcBef>
              <a:buClrTx/>
              <a:defRPr/>
            </a:pPr>
            <a:r>
              <a:rPr sz="1238" kern="1200" spc="-3" dirty="0">
                <a:solidFill>
                  <a:schemeClr val="tx1"/>
                </a:solidFill>
                <a:latin typeface="Calibri"/>
                <a:ea typeface="+mn-ea"/>
                <a:cs typeface="Calibri"/>
              </a:rPr>
              <a:t>Compute </a:t>
            </a:r>
            <a:r>
              <a:rPr sz="1238" b="1" kern="1200" spc="-3" dirty="0">
                <a:solidFill>
                  <a:srgbClr val="7030A0"/>
                </a:solidFill>
                <a:latin typeface="Calibri"/>
                <a:ea typeface="+mn-ea"/>
                <a:cs typeface="Calibri"/>
              </a:rPr>
              <a:t>key</a:t>
            </a:r>
            <a:r>
              <a:rPr sz="1238" b="1" kern="1200" spc="-3" dirty="0">
                <a:solidFill>
                  <a:schemeClr val="bg2"/>
                </a:solidFill>
                <a:latin typeface="Calibri"/>
                <a:ea typeface="+mn-ea"/>
                <a:cs typeface="Calibri"/>
              </a:rPr>
              <a:t>- </a:t>
            </a:r>
            <a:r>
              <a:rPr sz="1238" b="1" kern="1200" spc="-272" dirty="0">
                <a:solidFill>
                  <a:schemeClr val="bg2"/>
                </a:solidFill>
                <a:latin typeface="Calibri"/>
                <a:ea typeface="+mn-ea"/>
                <a:cs typeface="Calibri"/>
              </a:rPr>
              <a:t> </a:t>
            </a:r>
            <a:r>
              <a:rPr sz="1238" b="1" kern="1200" spc="-3" dirty="0">
                <a:solidFill>
                  <a:schemeClr val="accent3"/>
                </a:solidFill>
                <a:latin typeface="Calibri"/>
                <a:ea typeface="+mn-ea"/>
                <a:cs typeface="Calibri"/>
              </a:rPr>
              <a:t>query</a:t>
            </a:r>
            <a:r>
              <a:rPr sz="1238" b="1" kern="1200" spc="-31" dirty="0">
                <a:solidFill>
                  <a:schemeClr val="tx1"/>
                </a:solidFill>
                <a:latin typeface="Calibri"/>
                <a:ea typeface="+mn-ea"/>
                <a:cs typeface="Calibri"/>
              </a:rPr>
              <a:t> </a:t>
            </a:r>
            <a:r>
              <a:rPr sz="1238" kern="1200" spc="-3" dirty="0">
                <a:solidFill>
                  <a:schemeClr val="tx1"/>
                </a:solidFill>
                <a:latin typeface="Calibri"/>
                <a:ea typeface="+mn-ea"/>
                <a:cs typeface="Calibri"/>
              </a:rPr>
              <a:t>affinities</a:t>
            </a:r>
            <a:endParaRPr sz="1238" kern="1200" dirty="0">
              <a:solidFill>
                <a:schemeClr val="tx1"/>
              </a:solidFill>
              <a:latin typeface="Calibri"/>
              <a:ea typeface="+mn-ea"/>
              <a:cs typeface="Calibri"/>
            </a:endParaRPr>
          </a:p>
        </p:txBody>
      </p:sp>
      <p:sp>
        <p:nvSpPr>
          <p:cNvPr id="12" name="object 12"/>
          <p:cNvSpPr txBox="1"/>
          <p:nvPr/>
        </p:nvSpPr>
        <p:spPr>
          <a:xfrm>
            <a:off x="3743112" y="3584194"/>
            <a:ext cx="201668" cy="171386"/>
          </a:xfrm>
          <a:prstGeom prst="rect">
            <a:avLst/>
          </a:prstGeom>
        </p:spPr>
        <p:txBody>
          <a:bodyPr vert="horz" wrap="square" lIns="0" tIns="6787" rIns="0" bIns="0" rtlCol="0">
            <a:spAutoFit/>
          </a:bodyPr>
          <a:lstStyle/>
          <a:p>
            <a:pPr marL="7144" defTabSz="685800">
              <a:spcBef>
                <a:spcPts val="53"/>
              </a:spcBef>
              <a:buClrTx/>
              <a:defRPr/>
            </a:pPr>
            <a:r>
              <a:rPr sz="1069" i="1" kern="1200" spc="107" dirty="0">
                <a:solidFill>
                  <a:prstClr val="black"/>
                </a:solidFill>
                <a:latin typeface="Cambria Math"/>
                <a:ea typeface="+mn-ea"/>
                <a:cs typeface="Cambria Math"/>
              </a:rPr>
              <a:t>𝑖</a:t>
            </a:r>
            <a:r>
              <a:rPr lang="en-US" sz="1069" i="1" kern="1200" spc="107" dirty="0">
                <a:solidFill>
                  <a:prstClr val="black"/>
                </a:solidFill>
                <a:latin typeface="Cambria Math"/>
                <a:ea typeface="+mn-ea"/>
                <a:cs typeface="Cambria Math"/>
              </a:rPr>
              <a:t>j</a:t>
            </a:r>
            <a:endParaRPr sz="1069" i="1" kern="1200" dirty="0">
              <a:solidFill>
                <a:prstClr val="black"/>
              </a:solidFill>
              <a:latin typeface="Cambria Math"/>
              <a:ea typeface="+mn-ea"/>
              <a:cs typeface="Cambria Math"/>
            </a:endParaRPr>
          </a:p>
        </p:txBody>
      </p:sp>
      <p:sp>
        <p:nvSpPr>
          <p:cNvPr id="13" name="object 13"/>
          <p:cNvSpPr txBox="1"/>
          <p:nvPr/>
        </p:nvSpPr>
        <p:spPr>
          <a:xfrm>
            <a:off x="2052114" y="3498469"/>
            <a:ext cx="2033468" cy="232340"/>
          </a:xfrm>
          <a:prstGeom prst="rect">
            <a:avLst/>
          </a:prstGeom>
        </p:spPr>
        <p:txBody>
          <a:bodyPr vert="horz" wrap="square" lIns="0" tIns="7144" rIns="0" bIns="0" rtlCol="0">
            <a:spAutoFit/>
          </a:bodyPr>
          <a:lstStyle/>
          <a:p>
            <a:pPr marL="28575" defTabSz="685800">
              <a:spcBef>
                <a:spcPts val="56"/>
              </a:spcBef>
              <a:buClrTx/>
              <a:tabLst>
                <a:tab pos="288965" algn="l"/>
                <a:tab pos="1586627" algn="l"/>
                <a:tab pos="1872734" algn="l"/>
              </a:tabLst>
              <a:defRPr/>
            </a:pPr>
            <a:r>
              <a:rPr sz="1463" kern="1200" dirty="0">
                <a:solidFill>
                  <a:prstClr val="black"/>
                </a:solidFill>
                <a:latin typeface="Cambria Math"/>
                <a:ea typeface="+mn-ea"/>
                <a:cs typeface="Cambria Math"/>
              </a:rPr>
              <a:t>𝑒	= 𝑞</a:t>
            </a:r>
            <a:r>
              <a:rPr lang="en-US" sz="1463" i="1" kern="1200" baseline="-25000" dirty="0" err="1">
                <a:solidFill>
                  <a:prstClr val="black"/>
                </a:solidFill>
                <a:latin typeface="Cambria Math"/>
                <a:ea typeface="+mn-ea"/>
                <a:cs typeface="Cambria Math"/>
              </a:rPr>
              <a:t>i</a:t>
            </a:r>
            <a:r>
              <a:rPr sz="1604" kern="1200" baseline="30701" dirty="0">
                <a:solidFill>
                  <a:prstClr val="black"/>
                </a:solidFill>
                <a:latin typeface="Cambria Math"/>
                <a:ea typeface="+mn-ea"/>
                <a:cs typeface="Cambria Math"/>
              </a:rPr>
              <a:t>𝖳</a:t>
            </a:r>
            <a:r>
              <a:rPr sz="1463" kern="1200" dirty="0">
                <a:solidFill>
                  <a:prstClr val="black"/>
                </a:solidFill>
                <a:latin typeface="Cambria Math"/>
                <a:ea typeface="+mn-ea"/>
                <a:cs typeface="Cambria Math"/>
              </a:rPr>
              <a:t>𝑘	</a:t>
            </a:r>
            <a:r>
              <a:rPr sz="2194" kern="1200" baseline="1068" dirty="0">
                <a:solidFill>
                  <a:prstClr val="black"/>
                </a:solidFill>
                <a:latin typeface="Cambria Math"/>
                <a:ea typeface="+mn-ea"/>
                <a:cs typeface="Cambria Math"/>
              </a:rPr>
              <a:t>𝛼	=</a:t>
            </a:r>
          </a:p>
        </p:txBody>
      </p:sp>
      <p:sp>
        <p:nvSpPr>
          <p:cNvPr id="14" name="object 14"/>
          <p:cNvSpPr/>
          <p:nvPr/>
        </p:nvSpPr>
        <p:spPr>
          <a:xfrm>
            <a:off x="4155376" y="3629200"/>
            <a:ext cx="998696" cy="12145"/>
          </a:xfrm>
          <a:custGeom>
            <a:avLst/>
            <a:gdLst/>
            <a:ahLst/>
            <a:cxnLst/>
            <a:rect l="l" t="t" r="r" b="b"/>
            <a:pathLst>
              <a:path w="1775459" h="21589">
                <a:moveTo>
                  <a:pt x="1775460" y="0"/>
                </a:moveTo>
                <a:lnTo>
                  <a:pt x="0" y="0"/>
                </a:lnTo>
                <a:lnTo>
                  <a:pt x="0" y="21336"/>
                </a:lnTo>
                <a:lnTo>
                  <a:pt x="1775460" y="21336"/>
                </a:lnTo>
                <a:lnTo>
                  <a:pt x="1775460"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txBox="1"/>
          <p:nvPr/>
        </p:nvSpPr>
        <p:spPr>
          <a:xfrm>
            <a:off x="4310039" y="3348066"/>
            <a:ext cx="691158" cy="232700"/>
          </a:xfrm>
          <a:prstGeom prst="rect">
            <a:avLst/>
          </a:prstGeom>
        </p:spPr>
        <p:txBody>
          <a:bodyPr vert="horz" wrap="square" lIns="0" tIns="7501" rIns="0" bIns="0" rtlCol="0">
            <a:spAutoFit/>
          </a:bodyPr>
          <a:lstStyle/>
          <a:p>
            <a:pPr marL="21431" defTabSz="685800">
              <a:spcBef>
                <a:spcPts val="59"/>
              </a:spcBef>
              <a:buClrTx/>
              <a:defRPr/>
            </a:pPr>
            <a:r>
              <a:rPr sz="1463" kern="1200" spc="26" dirty="0">
                <a:solidFill>
                  <a:prstClr val="black"/>
                </a:solidFill>
                <a:latin typeface="Cambria Math"/>
                <a:ea typeface="+mn-ea"/>
                <a:cs typeface="Cambria Math"/>
              </a:rPr>
              <a:t>exp(𝑒</a:t>
            </a:r>
            <a:r>
              <a:rPr sz="1604" kern="1200" spc="38" baseline="-16081" dirty="0">
                <a:solidFill>
                  <a:prstClr val="black"/>
                </a:solidFill>
                <a:latin typeface="Cambria Math"/>
                <a:ea typeface="+mn-ea"/>
                <a:cs typeface="Cambria Math"/>
              </a:rPr>
              <a:t>𝑖𝑗</a:t>
            </a:r>
            <a:r>
              <a:rPr sz="1463" kern="1200" spc="26" dirty="0">
                <a:solidFill>
                  <a:prstClr val="black"/>
                </a:solidFill>
                <a:latin typeface="Cambria Math"/>
                <a:ea typeface="+mn-ea"/>
                <a:cs typeface="Cambria Math"/>
              </a:rPr>
              <a:t>)</a:t>
            </a:r>
            <a:endParaRPr sz="1463" kern="1200" dirty="0">
              <a:solidFill>
                <a:prstClr val="black"/>
              </a:solidFill>
              <a:latin typeface="Cambria Math"/>
              <a:ea typeface="+mn-ea"/>
              <a:cs typeface="Cambria Math"/>
            </a:endParaRPr>
          </a:p>
        </p:txBody>
      </p:sp>
      <p:sp>
        <p:nvSpPr>
          <p:cNvPr id="16" name="object 16"/>
          <p:cNvSpPr txBox="1"/>
          <p:nvPr/>
        </p:nvSpPr>
        <p:spPr>
          <a:xfrm>
            <a:off x="4148590" y="3612483"/>
            <a:ext cx="146090" cy="232340"/>
          </a:xfrm>
          <a:prstGeom prst="rect">
            <a:avLst/>
          </a:prstGeom>
        </p:spPr>
        <p:txBody>
          <a:bodyPr vert="horz" wrap="square" lIns="0" tIns="7144" rIns="0" bIns="0" rtlCol="0">
            <a:spAutoFit/>
          </a:bodyPr>
          <a:lstStyle/>
          <a:p>
            <a:pPr marL="7144" defTabSz="685800">
              <a:spcBef>
                <a:spcPts val="56"/>
              </a:spcBef>
              <a:buClrTx/>
              <a:defRPr/>
            </a:pPr>
            <a:r>
              <a:rPr lang="el-GR" sz="1463" kern="1200" dirty="0">
                <a:solidFill>
                  <a:prstClr val="black"/>
                </a:solidFill>
                <a:latin typeface="Cambria Math"/>
                <a:ea typeface="+mn-ea"/>
                <a:cs typeface="Cambria Math"/>
              </a:rPr>
              <a:t>Σ</a:t>
            </a:r>
            <a:endParaRPr sz="1463" kern="1200" dirty="0">
              <a:solidFill>
                <a:prstClr val="black"/>
              </a:solidFill>
              <a:latin typeface="Cambria Math"/>
              <a:ea typeface="+mn-ea"/>
              <a:cs typeface="Cambria Math"/>
            </a:endParaRPr>
          </a:p>
        </p:txBody>
      </p:sp>
      <p:sp>
        <p:nvSpPr>
          <p:cNvPr id="17" name="object 17"/>
          <p:cNvSpPr txBox="1"/>
          <p:nvPr/>
        </p:nvSpPr>
        <p:spPr>
          <a:xfrm>
            <a:off x="4266318" y="3626771"/>
            <a:ext cx="160735" cy="253716"/>
          </a:xfrm>
          <a:prstGeom prst="rect">
            <a:avLst/>
          </a:prstGeom>
        </p:spPr>
        <p:txBody>
          <a:bodyPr vert="horz" wrap="square" lIns="0" tIns="6787" rIns="0" bIns="0" rtlCol="0">
            <a:spAutoFit/>
          </a:bodyPr>
          <a:lstStyle/>
          <a:p>
            <a:pPr marL="21431" defTabSz="685800">
              <a:spcBef>
                <a:spcPts val="53"/>
              </a:spcBef>
              <a:buClrTx/>
              <a:defRPr/>
            </a:pPr>
            <a:r>
              <a:rPr sz="1604" kern="1200" spc="47" baseline="-16081" dirty="0">
                <a:solidFill>
                  <a:prstClr val="black"/>
                </a:solidFill>
                <a:latin typeface="Cambria Math"/>
                <a:ea typeface="+mn-ea"/>
                <a:cs typeface="Cambria Math"/>
              </a:rPr>
              <a:t>𝑗</a:t>
            </a:r>
            <a:r>
              <a:rPr lang="en-US" sz="1604" kern="1200" spc="47" baseline="-16081" dirty="0">
                <a:solidFill>
                  <a:prstClr val="black"/>
                </a:solidFill>
                <a:latin typeface="Cambria Math"/>
                <a:ea typeface="+mn-ea"/>
                <a:cs typeface="Cambria Math"/>
              </a:rPr>
              <a:t>'</a:t>
            </a:r>
            <a:endParaRPr sz="872" kern="1200" dirty="0">
              <a:solidFill>
                <a:prstClr val="black"/>
              </a:solidFill>
              <a:latin typeface="Cambria Math"/>
              <a:ea typeface="+mn-ea"/>
              <a:cs typeface="Cambria Math"/>
            </a:endParaRPr>
          </a:p>
        </p:txBody>
      </p:sp>
      <p:sp>
        <p:nvSpPr>
          <p:cNvPr id="20" name="object 20"/>
          <p:cNvSpPr txBox="1"/>
          <p:nvPr/>
        </p:nvSpPr>
        <p:spPr>
          <a:xfrm>
            <a:off x="3758041" y="3980901"/>
            <a:ext cx="1447681" cy="616828"/>
          </a:xfrm>
          <a:prstGeom prst="rect">
            <a:avLst/>
          </a:prstGeom>
        </p:spPr>
        <p:txBody>
          <a:bodyPr vert="horz" wrap="square" lIns="0" tIns="6787" rIns="0" bIns="0" rtlCol="0">
            <a:spAutoFit/>
          </a:bodyPr>
          <a:lstStyle/>
          <a:p>
            <a:pPr marL="7144" marR="2858" indent="1072" algn="ctr" defTabSz="685800">
              <a:spcBef>
                <a:spcPts val="53"/>
              </a:spcBef>
              <a:buClrTx/>
              <a:defRPr/>
            </a:pPr>
            <a:r>
              <a:rPr sz="1238" kern="1200" spc="-3" dirty="0">
                <a:solidFill>
                  <a:schemeClr val="tx1"/>
                </a:solidFill>
                <a:latin typeface="Calibri"/>
                <a:ea typeface="+mn-ea"/>
                <a:cs typeface="Calibri"/>
              </a:rPr>
              <a:t>Compute</a:t>
            </a:r>
            <a:r>
              <a:rPr sz="1238" kern="1200" spc="3" dirty="0">
                <a:solidFill>
                  <a:schemeClr val="tx1"/>
                </a:solidFill>
                <a:latin typeface="Calibri"/>
                <a:ea typeface="+mn-ea"/>
                <a:cs typeface="Calibri"/>
              </a:rPr>
              <a:t> </a:t>
            </a:r>
            <a:r>
              <a:rPr sz="1238" kern="1200" spc="-3" dirty="0">
                <a:solidFill>
                  <a:schemeClr val="tx1"/>
                </a:solidFill>
                <a:latin typeface="Calibri"/>
                <a:ea typeface="+mn-ea"/>
                <a:cs typeface="Calibri"/>
              </a:rPr>
              <a:t>attention </a:t>
            </a:r>
            <a:r>
              <a:rPr sz="1238" kern="1200" dirty="0">
                <a:solidFill>
                  <a:schemeClr val="tx1"/>
                </a:solidFill>
                <a:latin typeface="Calibri"/>
                <a:ea typeface="+mn-ea"/>
                <a:cs typeface="Calibri"/>
              </a:rPr>
              <a:t> </a:t>
            </a:r>
            <a:r>
              <a:rPr sz="1238" kern="1200" spc="-3" dirty="0">
                <a:solidFill>
                  <a:schemeClr val="tx1"/>
                </a:solidFill>
                <a:latin typeface="Calibri"/>
                <a:ea typeface="+mn-ea"/>
                <a:cs typeface="Calibri"/>
              </a:rPr>
              <a:t>weights</a:t>
            </a:r>
            <a:r>
              <a:rPr sz="1238" kern="1200" dirty="0">
                <a:solidFill>
                  <a:schemeClr val="tx1"/>
                </a:solidFill>
                <a:latin typeface="Calibri"/>
                <a:ea typeface="+mn-ea"/>
                <a:cs typeface="Calibri"/>
              </a:rPr>
              <a:t> </a:t>
            </a:r>
            <a:r>
              <a:rPr sz="1238" kern="1200" spc="-3" dirty="0">
                <a:solidFill>
                  <a:schemeClr val="tx1"/>
                </a:solidFill>
                <a:latin typeface="Calibri"/>
                <a:ea typeface="+mn-ea"/>
                <a:cs typeface="Calibri"/>
              </a:rPr>
              <a:t>from</a:t>
            </a:r>
            <a:r>
              <a:rPr sz="1238" kern="1200" spc="-11" dirty="0">
                <a:solidFill>
                  <a:schemeClr val="tx1"/>
                </a:solidFill>
                <a:latin typeface="Calibri"/>
                <a:ea typeface="+mn-ea"/>
                <a:cs typeface="Calibri"/>
              </a:rPr>
              <a:t> </a:t>
            </a:r>
            <a:r>
              <a:rPr sz="1238" kern="1200" spc="-6" dirty="0">
                <a:solidFill>
                  <a:schemeClr val="tx1"/>
                </a:solidFill>
                <a:latin typeface="Calibri"/>
                <a:ea typeface="+mn-ea"/>
                <a:cs typeface="Calibri"/>
              </a:rPr>
              <a:t>affinities</a:t>
            </a:r>
            <a:endParaRPr sz="1238" kern="1200" dirty="0">
              <a:solidFill>
                <a:schemeClr val="tx1"/>
              </a:solidFill>
              <a:latin typeface="Calibri"/>
              <a:ea typeface="+mn-ea"/>
              <a:cs typeface="Calibri"/>
            </a:endParaRPr>
          </a:p>
          <a:p>
            <a:pPr marL="1429" algn="ctr" defTabSz="685800">
              <a:spcBef>
                <a:spcPts val="299"/>
              </a:spcBef>
              <a:buClrTx/>
              <a:defRPr/>
            </a:pPr>
            <a:r>
              <a:rPr sz="1238" kern="1200" spc="-6" dirty="0">
                <a:solidFill>
                  <a:schemeClr val="tx1"/>
                </a:solidFill>
                <a:latin typeface="Calibri"/>
                <a:ea typeface="+mn-ea"/>
                <a:cs typeface="Calibri"/>
              </a:rPr>
              <a:t>(softmax)</a:t>
            </a:r>
            <a:endParaRPr sz="1238" kern="1200" dirty="0">
              <a:solidFill>
                <a:schemeClr val="tx1"/>
              </a:solidFill>
              <a:latin typeface="Calibri"/>
              <a:ea typeface="+mn-ea"/>
              <a:cs typeface="Calibri"/>
            </a:endParaRPr>
          </a:p>
        </p:txBody>
      </p:sp>
      <p:sp>
        <p:nvSpPr>
          <p:cNvPr id="21" name="object 21"/>
          <p:cNvSpPr txBox="1"/>
          <p:nvPr/>
        </p:nvSpPr>
        <p:spPr>
          <a:xfrm>
            <a:off x="5672781" y="3465536"/>
            <a:ext cx="1468398" cy="238046"/>
          </a:xfrm>
          <a:prstGeom prst="rect">
            <a:avLst/>
          </a:prstGeom>
        </p:spPr>
        <p:txBody>
          <a:bodyPr vert="horz" wrap="square" lIns="0" tIns="7144" rIns="0" bIns="0" rtlCol="0">
            <a:spAutoFit/>
          </a:bodyPr>
          <a:lstStyle/>
          <a:p>
            <a:pPr marL="7144" defTabSz="685800">
              <a:spcBef>
                <a:spcPts val="56"/>
              </a:spcBef>
              <a:buClrTx/>
              <a:tabLst>
                <a:tab pos="657582" algn="l"/>
                <a:tab pos="1359813" algn="l"/>
              </a:tabLst>
              <a:defRPr/>
            </a:pPr>
            <a:r>
              <a:rPr sz="1463" kern="1200" dirty="0">
                <a:solidFill>
                  <a:prstClr val="black"/>
                </a:solidFill>
                <a:latin typeface="Cambria Math"/>
                <a:ea typeface="+mn-ea"/>
                <a:cs typeface="Cambria Math"/>
              </a:rPr>
              <a:t>output	=</a:t>
            </a:r>
            <a:r>
              <a:rPr sz="1463" kern="1200" spc="76" dirty="0">
                <a:solidFill>
                  <a:prstClr val="black"/>
                </a:solidFill>
                <a:latin typeface="Cambria Math"/>
                <a:ea typeface="+mn-ea"/>
                <a:cs typeface="Cambria Math"/>
              </a:rPr>
              <a:t> </a:t>
            </a:r>
            <a:r>
              <a:rPr lang="el-GR" sz="1463" kern="1200" spc="76" dirty="0">
                <a:solidFill>
                  <a:prstClr val="black"/>
                </a:solidFill>
                <a:latin typeface="Cambria Math"/>
                <a:ea typeface="+mn-ea"/>
                <a:cs typeface="Cambria Math"/>
              </a:rPr>
              <a:t>Σ</a:t>
            </a:r>
            <a:r>
              <a:rPr lang="en-US" sz="1500" kern="1200" spc="115" dirty="0">
                <a:solidFill>
                  <a:prstClr val="black"/>
                </a:solidFill>
                <a:latin typeface="Cambria Math"/>
                <a:ea typeface="+mn-ea"/>
                <a:cs typeface="Cambria Math"/>
              </a:rPr>
              <a:t> </a:t>
            </a:r>
            <a:r>
              <a:rPr lang="en-US" sz="1500" kern="1200" spc="115" baseline="-25000" dirty="0">
                <a:solidFill>
                  <a:prstClr val="black"/>
                </a:solidFill>
                <a:latin typeface="Cambria Math"/>
                <a:ea typeface="+mn-ea"/>
                <a:cs typeface="Cambria Math"/>
              </a:rPr>
              <a:t>𝑗</a:t>
            </a:r>
            <a:r>
              <a:rPr sz="1463" kern="1200" spc="-76" dirty="0">
                <a:solidFill>
                  <a:prstClr val="black"/>
                </a:solidFill>
                <a:latin typeface="Cambria Math"/>
                <a:ea typeface="+mn-ea"/>
                <a:cs typeface="Cambria Math"/>
              </a:rPr>
              <a:t> </a:t>
            </a:r>
            <a:r>
              <a:rPr sz="1463" kern="1200" dirty="0">
                <a:solidFill>
                  <a:prstClr val="black"/>
                </a:solidFill>
                <a:latin typeface="Cambria Math"/>
                <a:ea typeface="+mn-ea"/>
                <a:cs typeface="Cambria Math"/>
              </a:rPr>
              <a:t>𝛼	𝑣</a:t>
            </a:r>
          </a:p>
        </p:txBody>
      </p:sp>
      <p:sp>
        <p:nvSpPr>
          <p:cNvPr id="22" name="object 22"/>
          <p:cNvSpPr txBox="1"/>
          <p:nvPr/>
        </p:nvSpPr>
        <p:spPr>
          <a:xfrm>
            <a:off x="6191809" y="3535687"/>
            <a:ext cx="1091029" cy="171386"/>
          </a:xfrm>
          <a:prstGeom prst="rect">
            <a:avLst/>
          </a:prstGeom>
        </p:spPr>
        <p:txBody>
          <a:bodyPr vert="horz" wrap="square" lIns="0" tIns="6787" rIns="0" bIns="0" rtlCol="0">
            <a:spAutoFit/>
          </a:bodyPr>
          <a:lstStyle/>
          <a:p>
            <a:pPr marL="7144" defTabSz="685800">
              <a:spcBef>
                <a:spcPts val="53"/>
              </a:spcBef>
              <a:buClrTx/>
              <a:tabLst>
                <a:tab pos="696158" algn="l"/>
                <a:tab pos="902970" algn="l"/>
              </a:tabLst>
              <a:defRPr/>
            </a:pPr>
            <a:r>
              <a:rPr lang="en-US" sz="1069" kern="1200" spc="110" dirty="0">
                <a:solidFill>
                  <a:prstClr val="black"/>
                </a:solidFill>
                <a:latin typeface="Cambria Math"/>
                <a:ea typeface="+mn-ea"/>
                <a:cs typeface="Cambria Math"/>
              </a:rPr>
              <a:t> </a:t>
            </a:r>
            <a:r>
              <a:rPr sz="1069" kern="1200" spc="110" dirty="0">
                <a:solidFill>
                  <a:prstClr val="black"/>
                </a:solidFill>
                <a:latin typeface="Cambria Math"/>
                <a:ea typeface="+mn-ea"/>
                <a:cs typeface="Cambria Math"/>
              </a:rPr>
              <a:t>𝑖</a:t>
            </a:r>
            <a:r>
              <a:rPr lang="en-US" sz="1069" kern="1200" spc="110" dirty="0">
                <a:solidFill>
                  <a:prstClr val="black"/>
                </a:solidFill>
                <a:latin typeface="Cambria Math"/>
                <a:ea typeface="+mn-ea"/>
                <a:cs typeface="Cambria Math"/>
              </a:rPr>
              <a:t>	</a:t>
            </a:r>
            <a:r>
              <a:rPr lang="en-US" sz="1069" kern="1200" spc="107" dirty="0">
                <a:solidFill>
                  <a:prstClr val="black"/>
                </a:solidFill>
                <a:latin typeface="Cambria Math"/>
                <a:ea typeface="+mn-ea"/>
                <a:cs typeface="Cambria Math"/>
              </a:rPr>
              <a:t>𝑖</a:t>
            </a:r>
            <a:r>
              <a:rPr sz="1069" kern="1200" spc="323" dirty="0">
                <a:solidFill>
                  <a:prstClr val="black"/>
                </a:solidFill>
                <a:latin typeface="Cambria Math"/>
                <a:ea typeface="+mn-ea"/>
                <a:cs typeface="Cambria Math"/>
              </a:rPr>
              <a:t>𝑗</a:t>
            </a:r>
            <a:r>
              <a:rPr sz="1069" kern="1200" dirty="0">
                <a:solidFill>
                  <a:prstClr val="black"/>
                </a:solidFill>
                <a:latin typeface="Cambria Math"/>
                <a:ea typeface="+mn-ea"/>
                <a:cs typeface="Cambria Math"/>
              </a:rPr>
              <a:t>	</a:t>
            </a:r>
            <a:r>
              <a:rPr lang="en-US" sz="1069" kern="1200" dirty="0">
                <a:solidFill>
                  <a:prstClr val="black"/>
                </a:solidFill>
                <a:latin typeface="Cambria Math"/>
                <a:ea typeface="+mn-ea"/>
                <a:cs typeface="Cambria Math"/>
              </a:rPr>
              <a:t> </a:t>
            </a:r>
            <a:r>
              <a:rPr sz="1069" kern="1200" spc="323" dirty="0">
                <a:solidFill>
                  <a:prstClr val="black"/>
                </a:solidFill>
                <a:latin typeface="Cambria Math"/>
                <a:ea typeface="+mn-ea"/>
                <a:cs typeface="Cambria Math"/>
              </a:rPr>
              <a:t>𝑗</a:t>
            </a:r>
            <a:endParaRPr sz="1069" kern="1200" dirty="0">
              <a:solidFill>
                <a:prstClr val="black"/>
              </a:solidFill>
              <a:latin typeface="Cambria Math"/>
              <a:ea typeface="+mn-ea"/>
              <a:cs typeface="Cambria Math"/>
            </a:endParaRPr>
          </a:p>
        </p:txBody>
      </p:sp>
      <p:sp>
        <p:nvSpPr>
          <p:cNvPr id="23" name="object 23"/>
          <p:cNvSpPr txBox="1"/>
          <p:nvPr/>
        </p:nvSpPr>
        <p:spPr>
          <a:xfrm>
            <a:off x="5688568" y="3696034"/>
            <a:ext cx="1536263" cy="673855"/>
          </a:xfrm>
          <a:prstGeom prst="rect">
            <a:avLst/>
          </a:prstGeom>
        </p:spPr>
        <p:txBody>
          <a:bodyPr vert="horz" wrap="square" lIns="0" tIns="63580" rIns="0" bIns="0" rtlCol="0">
            <a:spAutoFit/>
          </a:bodyPr>
          <a:lstStyle/>
          <a:p>
            <a:pPr marL="368618" algn="ctr" defTabSz="685800">
              <a:spcBef>
                <a:spcPts val="501"/>
              </a:spcBef>
              <a:buClrTx/>
              <a:defRPr/>
            </a:pPr>
            <a:endParaRPr sz="1069" kern="1200" dirty="0">
              <a:solidFill>
                <a:schemeClr val="tx1"/>
              </a:solidFill>
              <a:latin typeface="Cambria Math"/>
              <a:ea typeface="+mn-ea"/>
              <a:cs typeface="Cambria Math"/>
            </a:endParaRPr>
          </a:p>
          <a:p>
            <a:pPr marL="7144" marR="2858" indent="113943" defTabSz="685800">
              <a:spcBef>
                <a:spcPts val="512"/>
              </a:spcBef>
              <a:buClrTx/>
              <a:defRPr/>
            </a:pPr>
            <a:r>
              <a:rPr sz="1238" kern="1200" spc="-3" dirty="0">
                <a:solidFill>
                  <a:schemeClr val="tx1"/>
                </a:solidFill>
                <a:latin typeface="Calibri"/>
                <a:ea typeface="+mn-ea"/>
                <a:cs typeface="Calibri"/>
              </a:rPr>
              <a:t>Compute</a:t>
            </a:r>
            <a:r>
              <a:rPr sz="1238" kern="1200" dirty="0">
                <a:solidFill>
                  <a:schemeClr val="tx1"/>
                </a:solidFill>
                <a:latin typeface="Calibri"/>
                <a:ea typeface="+mn-ea"/>
                <a:cs typeface="Calibri"/>
              </a:rPr>
              <a:t> </a:t>
            </a:r>
            <a:r>
              <a:rPr sz="1238" kern="1200" spc="-6" dirty="0">
                <a:solidFill>
                  <a:schemeClr val="tx1"/>
                </a:solidFill>
                <a:latin typeface="Calibri"/>
                <a:ea typeface="+mn-ea"/>
                <a:cs typeface="Calibri"/>
              </a:rPr>
              <a:t>outputs</a:t>
            </a:r>
            <a:r>
              <a:rPr sz="1238" kern="1200" spc="-3" dirty="0">
                <a:solidFill>
                  <a:schemeClr val="tx1"/>
                </a:solidFill>
                <a:latin typeface="Calibri"/>
                <a:ea typeface="+mn-ea"/>
                <a:cs typeface="Calibri"/>
              </a:rPr>
              <a:t> as </a:t>
            </a:r>
            <a:r>
              <a:rPr sz="1238" kern="1200" dirty="0">
                <a:solidFill>
                  <a:schemeClr val="tx1"/>
                </a:solidFill>
                <a:latin typeface="Calibri"/>
                <a:ea typeface="+mn-ea"/>
                <a:cs typeface="Calibri"/>
              </a:rPr>
              <a:t> </a:t>
            </a:r>
            <a:r>
              <a:rPr sz="1238" kern="1200" spc="-3" dirty="0">
                <a:solidFill>
                  <a:schemeClr val="tx1"/>
                </a:solidFill>
                <a:latin typeface="Calibri"/>
                <a:ea typeface="+mn-ea"/>
                <a:cs typeface="Calibri"/>
              </a:rPr>
              <a:t>weighted</a:t>
            </a:r>
            <a:r>
              <a:rPr sz="1238" kern="1200" dirty="0">
                <a:solidFill>
                  <a:schemeClr val="tx1"/>
                </a:solidFill>
                <a:latin typeface="Calibri"/>
                <a:ea typeface="+mn-ea"/>
                <a:cs typeface="Calibri"/>
              </a:rPr>
              <a:t> </a:t>
            </a:r>
            <a:r>
              <a:rPr sz="1238" kern="1200" spc="-6" dirty="0">
                <a:solidFill>
                  <a:schemeClr val="tx1"/>
                </a:solidFill>
                <a:latin typeface="Calibri"/>
                <a:ea typeface="+mn-ea"/>
                <a:cs typeface="Calibri"/>
              </a:rPr>
              <a:t>sum</a:t>
            </a:r>
            <a:r>
              <a:rPr sz="1238" kern="1200" dirty="0">
                <a:solidFill>
                  <a:schemeClr val="tx1"/>
                </a:solidFill>
                <a:latin typeface="Calibri"/>
                <a:ea typeface="+mn-ea"/>
                <a:cs typeface="Calibri"/>
              </a:rPr>
              <a:t> </a:t>
            </a:r>
            <a:r>
              <a:rPr sz="1238" kern="1200" spc="-3" dirty="0">
                <a:solidFill>
                  <a:schemeClr val="tx1"/>
                </a:solidFill>
                <a:latin typeface="Calibri"/>
                <a:ea typeface="+mn-ea"/>
                <a:cs typeface="Calibri"/>
              </a:rPr>
              <a:t>of</a:t>
            </a:r>
            <a:r>
              <a:rPr sz="1238" kern="1200" dirty="0">
                <a:solidFill>
                  <a:schemeClr val="tx1"/>
                </a:solidFill>
                <a:latin typeface="Calibri"/>
                <a:ea typeface="+mn-ea"/>
                <a:cs typeface="Calibri"/>
              </a:rPr>
              <a:t> </a:t>
            </a:r>
            <a:r>
              <a:rPr sz="1238" b="1" kern="1200" spc="-3" dirty="0">
                <a:solidFill>
                  <a:srgbClr val="00B050"/>
                </a:solidFill>
                <a:latin typeface="Calibri"/>
                <a:ea typeface="+mn-ea"/>
                <a:cs typeface="Calibri"/>
              </a:rPr>
              <a:t>values</a:t>
            </a:r>
            <a:endParaRPr sz="1238" kern="1200" dirty="0">
              <a:solidFill>
                <a:srgbClr val="00B050"/>
              </a:solidFill>
              <a:latin typeface="Calibri"/>
              <a:ea typeface="+mn-ea"/>
              <a:cs typeface="Calibri"/>
            </a:endParaRPr>
          </a:p>
        </p:txBody>
      </p:sp>
      <p:sp>
        <p:nvSpPr>
          <p:cNvPr id="25" name="object 19">
            <a:extLst>
              <a:ext uri="{FF2B5EF4-FFF2-40B4-BE49-F238E27FC236}">
                <a16:creationId xmlns:a16="http://schemas.microsoft.com/office/drawing/2014/main" id="{725FDBE9-93A5-4704-91A0-1B95ED3504FE}"/>
              </a:ext>
            </a:extLst>
          </p:cNvPr>
          <p:cNvSpPr txBox="1"/>
          <p:nvPr/>
        </p:nvSpPr>
        <p:spPr>
          <a:xfrm>
            <a:off x="4434912" y="3620198"/>
            <a:ext cx="1028771" cy="232340"/>
          </a:xfrm>
          <a:prstGeom prst="rect">
            <a:avLst/>
          </a:prstGeom>
        </p:spPr>
        <p:txBody>
          <a:bodyPr vert="horz" wrap="square" lIns="0" tIns="7144" rIns="0" bIns="0" rtlCol="0">
            <a:spAutoFit/>
          </a:bodyPr>
          <a:lstStyle/>
          <a:p>
            <a:pPr marL="7144" defTabSz="685800">
              <a:spcBef>
                <a:spcPts val="56"/>
              </a:spcBef>
              <a:buClrTx/>
              <a:tabLst>
                <a:tab pos="582216" algn="l"/>
              </a:tabLst>
              <a:defRPr/>
            </a:pPr>
            <a:r>
              <a:rPr sz="1463" kern="1200" dirty="0">
                <a:solidFill>
                  <a:prstClr val="black"/>
                </a:solidFill>
                <a:latin typeface="Cambria Math"/>
                <a:ea typeface="+mn-ea"/>
                <a:cs typeface="Cambria Math"/>
              </a:rPr>
              <a:t>ex</a:t>
            </a:r>
            <a:r>
              <a:rPr sz="1463" kern="1200" spc="3" dirty="0">
                <a:solidFill>
                  <a:prstClr val="black"/>
                </a:solidFill>
                <a:latin typeface="Cambria Math"/>
                <a:ea typeface="+mn-ea"/>
                <a:cs typeface="Cambria Math"/>
              </a:rPr>
              <a:t>p</a:t>
            </a:r>
            <a:r>
              <a:rPr sz="1463" kern="1200" spc="-3" dirty="0">
                <a:solidFill>
                  <a:prstClr val="black"/>
                </a:solidFill>
                <a:latin typeface="Cambria Math"/>
                <a:ea typeface="+mn-ea"/>
                <a:cs typeface="Cambria Math"/>
              </a:rPr>
              <a:t>(</a:t>
            </a:r>
            <a:r>
              <a:rPr lang="en-US" sz="1350" kern="1200" spc="26" dirty="0">
                <a:solidFill>
                  <a:prstClr val="black"/>
                </a:solidFill>
                <a:latin typeface="Cambria Math"/>
                <a:ea typeface="+mn-ea"/>
                <a:cs typeface="Cambria Math"/>
              </a:rPr>
              <a:t>𝑒</a:t>
            </a:r>
            <a:r>
              <a:rPr lang="en-US" sz="1500" kern="1200" spc="38" baseline="-16081" dirty="0">
                <a:solidFill>
                  <a:prstClr val="black"/>
                </a:solidFill>
                <a:latin typeface="Cambria Math"/>
                <a:ea typeface="+mn-ea"/>
                <a:cs typeface="Cambria Math"/>
              </a:rPr>
              <a:t>𝑖𝑗</a:t>
            </a:r>
            <a:r>
              <a:rPr lang="en-US" sz="1463" kern="1200" baseline="-25000" dirty="0">
                <a:solidFill>
                  <a:prstClr val="black"/>
                </a:solidFill>
                <a:latin typeface="Cambria Math"/>
                <a:ea typeface="+mn-ea"/>
                <a:cs typeface="Cambria Math"/>
              </a:rPr>
              <a:t>’</a:t>
            </a:r>
            <a:r>
              <a:rPr lang="en-US" sz="872" kern="1200" spc="-87" dirty="0">
                <a:solidFill>
                  <a:prstClr val="black"/>
                </a:solidFill>
                <a:latin typeface="Cambria Math"/>
                <a:ea typeface="+mn-ea"/>
                <a:cs typeface="Cambria Math"/>
              </a:rPr>
              <a:t> </a:t>
            </a:r>
            <a:r>
              <a:rPr sz="1463" kern="1200" dirty="0">
                <a:solidFill>
                  <a:prstClr val="black"/>
                </a:solidFill>
                <a:latin typeface="Cambria Math"/>
                <a:ea typeface="+mn-ea"/>
                <a:cs typeface="Cambria Math"/>
              </a:rPr>
              <a:t>)</a:t>
            </a:r>
          </a:p>
        </p:txBody>
      </p:sp>
      <p:sp>
        <p:nvSpPr>
          <p:cNvPr id="26" name="TextBox 25">
            <a:extLst>
              <a:ext uri="{FF2B5EF4-FFF2-40B4-BE49-F238E27FC236}">
                <a16:creationId xmlns:a16="http://schemas.microsoft.com/office/drawing/2014/main" id="{8DFF6EFD-7F48-4481-B778-DB80896ADAC4}"/>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E0C23257-619C-2CED-5789-80690D62A2B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61</a:t>
            </a:fld>
            <a:endParaRPr lang="en-US" sz="1600">
              <a:solidFill>
                <a:schemeClr val="bg1"/>
              </a:solidFill>
            </a:endParaRPr>
          </a:p>
        </p:txBody>
      </p:sp>
      <p:sp>
        <p:nvSpPr>
          <p:cNvPr id="18" name="Title 8">
            <a:extLst>
              <a:ext uri="{FF2B5EF4-FFF2-40B4-BE49-F238E27FC236}">
                <a16:creationId xmlns:a16="http://schemas.microsoft.com/office/drawing/2014/main" id="{40130889-F3F4-5B6F-79D8-3DD66B18F9C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pc="3" dirty="0">
                <a:latin typeface="Calibri"/>
                <a:cs typeface="Calibri"/>
              </a:rPr>
              <a:t>Self-Attention</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991" y="1242964"/>
            <a:ext cx="1896666" cy="737229"/>
          </a:xfrm>
          <a:prstGeom prst="rect">
            <a:avLst/>
          </a:prstGeom>
        </p:spPr>
        <p:txBody>
          <a:bodyPr vert="horz" wrap="square" lIns="0" tIns="57507" rIns="0" bIns="0" rtlCol="0">
            <a:spAutoFit/>
          </a:bodyPr>
          <a:lstStyle/>
          <a:p>
            <a:pPr marL="362903" algn="ctr" defTabSz="685800">
              <a:spcBef>
                <a:spcPts val="453"/>
              </a:spcBef>
              <a:buClrTx/>
              <a:defRPr/>
            </a:pPr>
            <a:r>
              <a:rPr sz="1575" b="1" kern="1200" spc="-3" dirty="0">
                <a:solidFill>
                  <a:prstClr val="black"/>
                </a:solidFill>
                <a:latin typeface="Calibri"/>
                <a:ea typeface="+mn-ea"/>
                <a:cs typeface="Calibri"/>
              </a:rPr>
              <a:t>Barriers</a:t>
            </a:r>
            <a:endParaRPr sz="1575" kern="1200" dirty="0">
              <a:solidFill>
                <a:prstClr val="black"/>
              </a:solidFill>
              <a:latin typeface="Calibri"/>
              <a:ea typeface="+mn-ea"/>
              <a:cs typeface="Calibri"/>
            </a:endParaRPr>
          </a:p>
          <a:p>
            <a:pPr marL="192524" indent="-192524" defTabSz="685800">
              <a:spcBef>
                <a:spcPts val="329"/>
              </a:spcBef>
              <a:buClr>
                <a:schemeClr val="bg2"/>
              </a:buClr>
              <a:buFont typeface="Times New Roman"/>
              <a:buChar char="•"/>
              <a:tabLst>
                <a:tab pos="192524" algn="l"/>
                <a:tab pos="200382" algn="l"/>
              </a:tabLst>
              <a:defRPr/>
            </a:pPr>
            <a:r>
              <a:rPr sz="1294" kern="1200" spc="-3" dirty="0">
                <a:solidFill>
                  <a:prstClr val="black"/>
                </a:solidFill>
                <a:latin typeface="Calibri"/>
                <a:ea typeface="+mn-ea"/>
                <a:cs typeface="Calibri"/>
              </a:rPr>
              <a:t>Doesn’t</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have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an</a:t>
            </a:r>
            <a:r>
              <a:rPr sz="1294" kern="1200" spc="-11" dirty="0">
                <a:solidFill>
                  <a:prstClr val="black"/>
                </a:solidFill>
                <a:latin typeface="Calibri"/>
                <a:ea typeface="+mn-ea"/>
                <a:cs typeface="Calibri"/>
              </a:rPr>
              <a:t> </a:t>
            </a:r>
            <a:r>
              <a:rPr sz="1294" kern="1200" dirty="0">
                <a:solidFill>
                  <a:prstClr val="black"/>
                </a:solidFill>
                <a:latin typeface="Calibri"/>
                <a:ea typeface="+mn-ea"/>
                <a:cs typeface="Calibri"/>
              </a:rPr>
              <a:t>inherent</a:t>
            </a:r>
          </a:p>
          <a:p>
            <a:pPr marR="418624" algn="ctr" defTabSz="685800">
              <a:buClrTx/>
              <a:defRPr/>
            </a:pPr>
            <a:r>
              <a:rPr sz="1294" kern="1200" spc="-3" dirty="0">
                <a:solidFill>
                  <a:prstClr val="black"/>
                </a:solidFill>
                <a:latin typeface="Calibri"/>
                <a:ea typeface="+mn-ea"/>
                <a:cs typeface="Calibri"/>
              </a:rPr>
              <a:t>notion</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of</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order!</a:t>
            </a:r>
            <a:endParaRPr sz="1294" kern="1200" dirty="0">
              <a:solidFill>
                <a:prstClr val="black"/>
              </a:solidFill>
              <a:latin typeface="Calibri"/>
              <a:ea typeface="+mn-ea"/>
              <a:cs typeface="Calibri"/>
            </a:endParaRPr>
          </a:p>
        </p:txBody>
      </p:sp>
      <p:sp>
        <p:nvSpPr>
          <p:cNvPr id="4" name="object 4"/>
          <p:cNvSpPr txBox="1"/>
          <p:nvPr/>
        </p:nvSpPr>
        <p:spPr>
          <a:xfrm>
            <a:off x="5803439" y="1293491"/>
            <a:ext cx="785099" cy="249227"/>
          </a:xfrm>
          <a:prstGeom prst="rect">
            <a:avLst/>
          </a:prstGeom>
        </p:spPr>
        <p:txBody>
          <a:bodyPr vert="horz" wrap="square" lIns="0" tIns="6787" rIns="0" bIns="0" rtlCol="0">
            <a:spAutoFit/>
          </a:bodyPr>
          <a:lstStyle/>
          <a:p>
            <a:pPr marL="7144" defTabSz="685800">
              <a:spcBef>
                <a:spcPts val="53"/>
              </a:spcBef>
              <a:buClrTx/>
              <a:defRPr/>
            </a:pPr>
            <a:r>
              <a:rPr sz="1575" b="1" kern="1200" spc="-3" dirty="0">
                <a:solidFill>
                  <a:prstClr val="black"/>
                </a:solidFill>
                <a:latin typeface="Calibri"/>
                <a:ea typeface="+mn-ea"/>
                <a:cs typeface="Calibri"/>
              </a:rPr>
              <a:t>S</a:t>
            </a:r>
            <a:r>
              <a:rPr sz="1575" b="1" kern="1200" spc="-8" dirty="0">
                <a:solidFill>
                  <a:prstClr val="black"/>
                </a:solidFill>
                <a:latin typeface="Calibri"/>
                <a:ea typeface="+mn-ea"/>
                <a:cs typeface="Calibri"/>
              </a:rPr>
              <a:t>o</a:t>
            </a:r>
            <a:r>
              <a:rPr sz="1575" b="1" kern="1200" spc="-3" dirty="0">
                <a:solidFill>
                  <a:prstClr val="black"/>
                </a:solidFill>
                <a:latin typeface="Calibri"/>
                <a:ea typeface="+mn-ea"/>
                <a:cs typeface="Calibri"/>
              </a:rPr>
              <a:t>lut</a:t>
            </a:r>
            <a:r>
              <a:rPr sz="1575" b="1" kern="1200" spc="-11" dirty="0">
                <a:solidFill>
                  <a:prstClr val="black"/>
                </a:solidFill>
                <a:latin typeface="Calibri"/>
                <a:ea typeface="+mn-ea"/>
                <a:cs typeface="Calibri"/>
              </a:rPr>
              <a:t>i</a:t>
            </a:r>
            <a:r>
              <a:rPr sz="1575" b="1" kern="1200" spc="-3" dirty="0">
                <a:solidFill>
                  <a:prstClr val="black"/>
                </a:solidFill>
                <a:latin typeface="Calibri"/>
                <a:ea typeface="+mn-ea"/>
                <a:cs typeface="Calibri"/>
              </a:rPr>
              <a:t>ons</a:t>
            </a:r>
            <a:endParaRPr sz="1575" kern="1200">
              <a:solidFill>
                <a:prstClr val="black"/>
              </a:solidFill>
              <a:latin typeface="Calibri"/>
              <a:ea typeface="+mn-ea"/>
              <a:cs typeface="Calibri"/>
            </a:endParaRPr>
          </a:p>
        </p:txBody>
      </p:sp>
      <p:grpSp>
        <p:nvGrpSpPr>
          <p:cNvPr id="5" name="object 5"/>
          <p:cNvGrpSpPr/>
          <p:nvPr/>
        </p:nvGrpSpPr>
        <p:grpSpPr>
          <a:xfrm>
            <a:off x="4040472" y="1732117"/>
            <a:ext cx="756524" cy="76439"/>
            <a:chOff x="5151062" y="1936320"/>
            <a:chExt cx="1344930" cy="135890"/>
          </a:xfrm>
        </p:grpSpPr>
        <p:pic>
          <p:nvPicPr>
            <p:cNvPr id="6" name="object 6"/>
            <p:cNvPicPr/>
            <p:nvPr/>
          </p:nvPicPr>
          <p:blipFill>
            <a:blip r:embed="rId2" cstate="print"/>
            <a:stretch>
              <a:fillRect/>
            </a:stretch>
          </p:blipFill>
          <p:spPr>
            <a:xfrm>
              <a:off x="5151062" y="1936320"/>
              <a:ext cx="1344853" cy="135386"/>
            </a:xfrm>
            <a:prstGeom prst="rect">
              <a:avLst/>
            </a:prstGeom>
          </p:spPr>
        </p:pic>
        <p:sp>
          <p:nvSpPr>
            <p:cNvPr id="7" name="object 7"/>
            <p:cNvSpPr/>
            <p:nvPr/>
          </p:nvSpPr>
          <p:spPr>
            <a:xfrm>
              <a:off x="5185409" y="19438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9" name="TextBox 8">
            <a:extLst>
              <a:ext uri="{FF2B5EF4-FFF2-40B4-BE49-F238E27FC236}">
                <a16:creationId xmlns:a16="http://schemas.microsoft.com/office/drawing/2014/main" id="{5C3A027C-F1A8-4BA2-A9C2-5BA433A7BF60}"/>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3" name="Slide Number Placeholder 3">
            <a:extLst>
              <a:ext uri="{FF2B5EF4-FFF2-40B4-BE49-F238E27FC236}">
                <a16:creationId xmlns:a16="http://schemas.microsoft.com/office/drawing/2014/main" id="{D3D13AC5-546B-676D-2616-DD5F819C44A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62</a:t>
            </a:fld>
            <a:endParaRPr lang="en-US" sz="1600">
              <a:solidFill>
                <a:schemeClr val="bg1"/>
              </a:solidFill>
            </a:endParaRPr>
          </a:p>
        </p:txBody>
      </p:sp>
      <p:sp>
        <p:nvSpPr>
          <p:cNvPr id="8" name="Title 8">
            <a:extLst>
              <a:ext uri="{FF2B5EF4-FFF2-40B4-BE49-F238E27FC236}">
                <a16:creationId xmlns:a16="http://schemas.microsoft.com/office/drawing/2014/main" id="{14177BA9-7D7A-FDD2-7F89-F76AEB5ADC8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pc="3" dirty="0">
                <a:latin typeface="Calibri"/>
                <a:cs typeface="Calibri"/>
              </a:rPr>
              <a:t>Barriers</a:t>
            </a:r>
            <a:r>
              <a:rPr lang="en-US" spc="6" dirty="0">
                <a:latin typeface="Calibri"/>
                <a:cs typeface="Calibri"/>
              </a:rPr>
              <a:t> and</a:t>
            </a:r>
            <a:r>
              <a:rPr lang="en-US" spc="3" dirty="0">
                <a:latin typeface="Calibri"/>
                <a:cs typeface="Calibri"/>
              </a:rPr>
              <a:t> </a:t>
            </a:r>
            <a:r>
              <a:rPr lang="en-US" dirty="0">
                <a:latin typeface="Calibri"/>
                <a:cs typeface="Calibri"/>
              </a:rPr>
              <a:t>solutions</a:t>
            </a:r>
            <a:r>
              <a:rPr lang="en-US" spc="14" dirty="0">
                <a:latin typeface="Calibri"/>
                <a:cs typeface="Calibri"/>
              </a:rPr>
              <a:t> </a:t>
            </a:r>
            <a:r>
              <a:rPr lang="en-US" spc="3" dirty="0">
                <a:latin typeface="Calibri"/>
                <a:cs typeface="Calibri"/>
              </a:rPr>
              <a:t>for Self-Attention</a:t>
            </a:r>
            <a:r>
              <a:rPr lang="en-US" dirty="0">
                <a:latin typeface="Calibri"/>
                <a:cs typeface="Calibri"/>
              </a:rPr>
              <a:t> </a:t>
            </a:r>
            <a:r>
              <a:rPr lang="en-US" spc="3" dirty="0">
                <a:latin typeface="Calibri"/>
                <a:cs typeface="Calibri"/>
              </a:rPr>
              <a:t>as</a:t>
            </a:r>
            <a:r>
              <a:rPr lang="en-US" spc="8" dirty="0">
                <a:latin typeface="Calibri"/>
                <a:cs typeface="Calibri"/>
              </a:rPr>
              <a:t> </a:t>
            </a:r>
            <a:r>
              <a:rPr lang="en-US" spc="6" dirty="0">
                <a:latin typeface="Calibri"/>
                <a:cs typeface="Calibri"/>
              </a:rPr>
              <a:t>a </a:t>
            </a:r>
            <a:r>
              <a:rPr lang="en-US" spc="3" dirty="0">
                <a:latin typeface="Calibri"/>
                <a:cs typeface="Calibri"/>
              </a:rPr>
              <a:t>building</a:t>
            </a:r>
            <a:r>
              <a:rPr lang="en-US" spc="11" dirty="0">
                <a:latin typeface="Calibri"/>
                <a:cs typeface="Calibri"/>
              </a:rPr>
              <a:t> </a:t>
            </a:r>
            <a:r>
              <a:rPr lang="en-US" dirty="0">
                <a:latin typeface="Calibri"/>
                <a:cs typeface="Calibri"/>
              </a:rPr>
              <a:t>block</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188282"/>
            <a:ext cx="8229600" cy="2033770"/>
          </a:xfrm>
          <a:prstGeom prst="rect">
            <a:avLst/>
          </a:prstGeom>
        </p:spPr>
        <p:txBody>
          <a:bodyPr vert="horz" wrap="square" lIns="0" tIns="7501" rIns="0" bIns="0" rtlCol="0">
            <a:spAutoFit/>
          </a:bodyPr>
          <a:lstStyle/>
          <a:p>
            <a:pPr marL="228600" indent="-192881" defTabSz="685800">
              <a:spcBef>
                <a:spcPts val="59"/>
              </a:spcBef>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Since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self-attention</a:t>
            </a:r>
            <a:r>
              <a:rPr sz="1500" kern="1200" spc="-3" dirty="0">
                <a:solidFill>
                  <a:prstClr val="black"/>
                </a:solidFill>
                <a:latin typeface="Calibri"/>
                <a:ea typeface="+mn-ea"/>
                <a:cs typeface="Calibri"/>
              </a:rPr>
              <a:t> doesn’t</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build </a:t>
            </a:r>
            <a:r>
              <a:rPr sz="1500" kern="1200" dirty="0">
                <a:solidFill>
                  <a:prstClr val="black"/>
                </a:solidFill>
                <a:latin typeface="Calibri"/>
                <a:ea typeface="+mn-ea"/>
                <a:cs typeface="Calibri"/>
              </a:rPr>
              <a:t>in</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order information,</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we</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need</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to encode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order of</a:t>
            </a:r>
            <a:r>
              <a:rPr sz="1500" kern="1200" dirty="0">
                <a:solidFill>
                  <a:prstClr val="black"/>
                </a:solidFill>
                <a:latin typeface="Calibri"/>
                <a:ea typeface="+mn-ea"/>
                <a:cs typeface="Calibri"/>
              </a:rPr>
              <a:t> the</a:t>
            </a:r>
          </a:p>
          <a:p>
            <a:pPr marL="228600" defTabSz="685800">
              <a:buClr>
                <a:schemeClr val="bg2"/>
              </a:buClr>
              <a:defRPr/>
            </a:pPr>
            <a:r>
              <a:rPr sz="1500" kern="1200" spc="-3" dirty="0">
                <a:solidFill>
                  <a:prstClr val="black"/>
                </a:solidFill>
                <a:latin typeface="Calibri"/>
                <a:ea typeface="+mn-ea"/>
                <a:cs typeface="Calibri"/>
              </a:rPr>
              <a:t>sentence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 </a:t>
            </a:r>
            <a:r>
              <a:rPr sz="1500" kern="1200" spc="-3" dirty="0">
                <a:solidFill>
                  <a:prstClr val="black"/>
                </a:solidFill>
                <a:latin typeface="Calibri"/>
                <a:ea typeface="+mn-ea"/>
                <a:cs typeface="Calibri"/>
              </a:rPr>
              <a:t>our </a:t>
            </a:r>
            <a:r>
              <a:rPr sz="1500" kern="1200" dirty="0">
                <a:solidFill>
                  <a:prstClr val="black"/>
                </a:solidFill>
                <a:latin typeface="Calibri"/>
                <a:ea typeface="+mn-ea"/>
                <a:cs typeface="Calibri"/>
              </a:rPr>
              <a:t>keys,</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queries,</a:t>
            </a:r>
            <a:r>
              <a:rPr sz="1500" kern="1200" dirty="0">
                <a:solidFill>
                  <a:prstClr val="black"/>
                </a:solidFill>
                <a:latin typeface="Calibri"/>
                <a:ea typeface="+mn-ea"/>
                <a:cs typeface="Calibri"/>
              </a:rPr>
              <a:t> and </a:t>
            </a:r>
            <a:r>
              <a:rPr sz="1500" kern="1200" spc="-3" dirty="0">
                <a:solidFill>
                  <a:prstClr val="black"/>
                </a:solidFill>
                <a:latin typeface="Calibri"/>
                <a:ea typeface="+mn-ea"/>
                <a:cs typeface="Calibri"/>
              </a:rPr>
              <a:t>values.</a:t>
            </a:r>
            <a:endParaRPr sz="1500" kern="1200" dirty="0">
              <a:solidFill>
                <a:prstClr val="black"/>
              </a:solidFill>
              <a:latin typeface="Calibri"/>
              <a:ea typeface="+mn-ea"/>
              <a:cs typeface="Calibri"/>
            </a:endParaRPr>
          </a:p>
          <a:p>
            <a:pPr marL="228600" indent="-192881" defTabSz="685800">
              <a:spcBef>
                <a:spcPts val="310"/>
              </a:spcBef>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Consider representing</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each</a:t>
            </a:r>
            <a:r>
              <a:rPr sz="1500" kern="1200" spc="8" dirty="0">
                <a:solidFill>
                  <a:prstClr val="black"/>
                </a:solidFill>
                <a:latin typeface="Calibri"/>
                <a:ea typeface="+mn-ea"/>
                <a:cs typeface="Calibri"/>
              </a:rPr>
              <a:t> </a:t>
            </a:r>
            <a:r>
              <a:rPr sz="1500" b="1" kern="1200" dirty="0">
                <a:solidFill>
                  <a:prstClr val="black"/>
                </a:solidFill>
                <a:latin typeface="Calibri"/>
                <a:ea typeface="+mn-ea"/>
                <a:cs typeface="Calibri"/>
              </a:rPr>
              <a:t>sequence</a:t>
            </a:r>
            <a:r>
              <a:rPr sz="1500" b="1" kern="1200" spc="3" dirty="0">
                <a:solidFill>
                  <a:prstClr val="black"/>
                </a:solidFill>
                <a:latin typeface="Calibri"/>
                <a:ea typeface="+mn-ea"/>
                <a:cs typeface="Calibri"/>
              </a:rPr>
              <a:t> </a:t>
            </a:r>
            <a:r>
              <a:rPr sz="1500" b="1" kern="1200" dirty="0">
                <a:solidFill>
                  <a:prstClr val="black"/>
                </a:solidFill>
                <a:latin typeface="Calibri"/>
                <a:ea typeface="+mn-ea"/>
                <a:cs typeface="Calibri"/>
              </a:rPr>
              <a:t>index</a:t>
            </a:r>
            <a:r>
              <a:rPr sz="1500" b="1" kern="1200" spc="3" dirty="0">
                <a:solidFill>
                  <a:prstClr val="black"/>
                </a:solidFill>
                <a:latin typeface="Calibri"/>
                <a:ea typeface="+mn-ea"/>
                <a:cs typeface="Calibri"/>
              </a:rPr>
              <a:t> </a:t>
            </a:r>
            <a:r>
              <a:rPr sz="1500" kern="1200" dirty="0">
                <a:solidFill>
                  <a:prstClr val="black"/>
                </a:solidFill>
                <a:latin typeface="Calibri"/>
                <a:ea typeface="+mn-ea"/>
                <a:cs typeface="Calibri"/>
              </a:rPr>
              <a:t>as</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a:t>
            </a:r>
            <a:r>
              <a:rPr sz="1500" kern="1200" spc="3" dirty="0">
                <a:solidFill>
                  <a:prstClr val="black"/>
                </a:solidFill>
                <a:latin typeface="Calibri"/>
                <a:ea typeface="+mn-ea"/>
                <a:cs typeface="Calibri"/>
              </a:rPr>
              <a:t> </a:t>
            </a:r>
            <a:r>
              <a:rPr sz="1500" b="1" kern="1200" spc="-3" dirty="0">
                <a:solidFill>
                  <a:prstClr val="black"/>
                </a:solidFill>
                <a:latin typeface="Calibri"/>
                <a:ea typeface="+mn-ea"/>
                <a:cs typeface="Calibri"/>
              </a:rPr>
              <a:t>vector</a:t>
            </a:r>
            <a:endParaRPr sz="1500" kern="1200" dirty="0">
              <a:solidFill>
                <a:prstClr val="black"/>
              </a:solidFill>
              <a:latin typeface="Calibri"/>
              <a:ea typeface="+mn-ea"/>
              <a:cs typeface="Calibri"/>
            </a:endParaRPr>
          </a:p>
          <a:p>
            <a:pPr marL="1591628" defTabSz="685800">
              <a:spcBef>
                <a:spcPts val="360"/>
              </a:spcBef>
              <a:buClr>
                <a:schemeClr val="bg2"/>
              </a:buClr>
              <a:defRPr/>
            </a:pPr>
            <a:r>
              <a:rPr sz="1500" kern="1200" spc="-42" dirty="0">
                <a:solidFill>
                  <a:prstClr val="black"/>
                </a:solidFill>
                <a:latin typeface="Cambria Math"/>
                <a:ea typeface="+mn-ea"/>
                <a:cs typeface="Cambria Math"/>
              </a:rPr>
              <a:t>𝑝</a:t>
            </a:r>
            <a:r>
              <a:rPr sz="1500" kern="1200" spc="173" baseline="-15151" dirty="0">
                <a:solidFill>
                  <a:prstClr val="black"/>
                </a:solidFill>
                <a:latin typeface="Cambria Math"/>
                <a:ea typeface="+mn-ea"/>
                <a:cs typeface="Cambria Math"/>
              </a:rPr>
              <a:t>𝑖</a:t>
            </a:r>
            <a:r>
              <a:rPr sz="1500" kern="1200" baseline="-15151" dirty="0">
                <a:solidFill>
                  <a:prstClr val="black"/>
                </a:solidFill>
                <a:latin typeface="Cambria Math"/>
                <a:ea typeface="+mn-ea"/>
                <a:cs typeface="Cambria Math"/>
              </a:rPr>
              <a:t> </a:t>
            </a:r>
            <a:r>
              <a:rPr sz="1500" kern="1200" spc="50" baseline="-15151"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ℝ</a:t>
            </a:r>
            <a:r>
              <a:rPr sz="1500" kern="1200" spc="296" baseline="28619" dirty="0">
                <a:solidFill>
                  <a:prstClr val="black"/>
                </a:solidFill>
                <a:latin typeface="Cambria Math"/>
                <a:ea typeface="+mn-ea"/>
                <a:cs typeface="Cambria Math"/>
              </a:rPr>
              <a:t>𝑑</a:t>
            </a:r>
            <a:r>
              <a:rPr sz="1500" kern="1200" dirty="0">
                <a:solidFill>
                  <a:prstClr val="black"/>
                </a:solidFill>
                <a:latin typeface="Calibri"/>
                <a:ea typeface="+mn-ea"/>
                <a:cs typeface="Calibri"/>
              </a:rPr>
              <a:t>,</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fo</a:t>
            </a:r>
            <a:r>
              <a:rPr sz="1500" kern="1200" dirty="0">
                <a:solidFill>
                  <a:prstClr val="black"/>
                </a:solidFill>
                <a:latin typeface="Calibri"/>
                <a:ea typeface="+mn-ea"/>
                <a:cs typeface="Calibri"/>
              </a:rPr>
              <a:t>r</a:t>
            </a:r>
            <a:r>
              <a:rPr sz="1500" kern="1200" spc="-8" dirty="0">
                <a:solidFill>
                  <a:prstClr val="black"/>
                </a:solidFill>
                <a:latin typeface="Calibri"/>
                <a:ea typeface="+mn-ea"/>
                <a:cs typeface="Calibri"/>
              </a:rPr>
              <a:t> </a:t>
            </a:r>
            <a:r>
              <a:rPr sz="1500" kern="1200" dirty="0">
                <a:solidFill>
                  <a:prstClr val="black"/>
                </a:solidFill>
                <a:latin typeface="Cambria Math"/>
                <a:ea typeface="+mn-ea"/>
                <a:cs typeface="Cambria Math"/>
              </a:rPr>
              <a:t>𝑖</a:t>
            </a:r>
            <a:r>
              <a:rPr sz="1500" kern="1200" spc="113"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4" dirty="0">
                <a:solidFill>
                  <a:prstClr val="black"/>
                </a:solidFill>
                <a:latin typeface="Cambria Math"/>
                <a:ea typeface="+mn-ea"/>
                <a:cs typeface="Cambria Math"/>
              </a:rPr>
              <a:t> </a:t>
            </a:r>
            <a:r>
              <a:rPr sz="1500" kern="1200" spc="-3" dirty="0">
                <a:solidFill>
                  <a:prstClr val="black"/>
                </a:solidFill>
                <a:latin typeface="Cambria Math"/>
                <a:ea typeface="+mn-ea"/>
                <a:cs typeface="Cambria Math"/>
              </a:rPr>
              <a:t>{1</a:t>
            </a:r>
            <a:r>
              <a:rPr sz="1500" kern="1200" spc="3" dirty="0">
                <a:solidFill>
                  <a:prstClr val="black"/>
                </a:solidFill>
                <a:latin typeface="Cambria Math"/>
                <a:ea typeface="+mn-ea"/>
                <a:cs typeface="Cambria Math"/>
              </a:rPr>
              <a:t>,</a:t>
            </a:r>
            <a:r>
              <a:rPr sz="1500" kern="1200" spc="-3" dirty="0">
                <a:solidFill>
                  <a:prstClr val="black"/>
                </a:solidFill>
                <a:latin typeface="Cambria Math"/>
                <a:ea typeface="+mn-ea"/>
                <a:cs typeface="Cambria Math"/>
              </a:rPr>
              <a:t>2</a:t>
            </a:r>
            <a:r>
              <a:rPr sz="1500" kern="1200" dirty="0">
                <a:solidFill>
                  <a:prstClr val="black"/>
                </a:solidFill>
                <a:latin typeface="Cambria Math"/>
                <a:ea typeface="+mn-ea"/>
                <a:cs typeface="Cambria Math"/>
              </a:rPr>
              <a:t>,</a:t>
            </a:r>
            <a:r>
              <a:rPr sz="1500" kern="1200" spc="-65"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79" dirty="0">
                <a:solidFill>
                  <a:prstClr val="black"/>
                </a:solidFill>
                <a:latin typeface="Cambria Math"/>
                <a:ea typeface="+mn-ea"/>
                <a:cs typeface="Cambria Math"/>
              </a:rPr>
              <a:t> </a:t>
            </a:r>
            <a:r>
              <a:rPr sz="1500" kern="1200" dirty="0">
                <a:solidFill>
                  <a:prstClr val="black"/>
                </a:solidFill>
                <a:latin typeface="Cambria Math"/>
                <a:ea typeface="+mn-ea"/>
                <a:cs typeface="Cambria Math"/>
              </a:rPr>
              <a:t>,</a:t>
            </a:r>
            <a:r>
              <a:rPr sz="1500" kern="1200" spc="-65" dirty="0">
                <a:solidFill>
                  <a:prstClr val="black"/>
                </a:solidFill>
                <a:latin typeface="Cambria Math"/>
                <a:ea typeface="+mn-ea"/>
                <a:cs typeface="Cambria Math"/>
              </a:rPr>
              <a:t> </a:t>
            </a:r>
            <a:r>
              <a:rPr sz="1500" kern="1200" spc="31" dirty="0">
                <a:solidFill>
                  <a:prstClr val="black"/>
                </a:solidFill>
                <a:latin typeface="Cambria Math"/>
                <a:ea typeface="+mn-ea"/>
                <a:cs typeface="Cambria Math"/>
              </a:rPr>
              <a:t>𝑇</a:t>
            </a:r>
            <a:r>
              <a:rPr sz="1500" kern="1200" dirty="0">
                <a:solidFill>
                  <a:prstClr val="black"/>
                </a:solidFill>
                <a:latin typeface="Cambria Math"/>
                <a:ea typeface="+mn-ea"/>
                <a:cs typeface="Cambria Math"/>
              </a:rPr>
              <a:t>}</a:t>
            </a:r>
            <a:r>
              <a:rPr sz="1500" kern="1200" spc="3" dirty="0">
                <a:solidFill>
                  <a:prstClr val="black"/>
                </a:solidFill>
                <a:latin typeface="Cambria Math"/>
                <a:ea typeface="+mn-ea"/>
                <a:cs typeface="Cambria Math"/>
              </a:rPr>
              <a:t> </a:t>
            </a:r>
            <a:r>
              <a:rPr sz="1500" kern="1200" dirty="0">
                <a:solidFill>
                  <a:prstClr val="black"/>
                </a:solidFill>
                <a:latin typeface="Calibri"/>
                <a:ea typeface="+mn-ea"/>
                <a:cs typeface="Calibri"/>
              </a:rPr>
              <a:t>are </a:t>
            </a:r>
            <a:r>
              <a:rPr sz="1500" kern="1200" spc="-3" dirty="0">
                <a:solidFill>
                  <a:prstClr val="black"/>
                </a:solidFill>
                <a:latin typeface="Calibri"/>
                <a:ea typeface="+mn-ea"/>
                <a:cs typeface="Calibri"/>
              </a:rPr>
              <a:t>posit</a:t>
            </a:r>
            <a:r>
              <a:rPr sz="1500" kern="1200" spc="-8" dirty="0">
                <a:solidFill>
                  <a:prstClr val="black"/>
                </a:solidFill>
                <a:latin typeface="Calibri"/>
                <a:ea typeface="+mn-ea"/>
                <a:cs typeface="Calibri"/>
              </a:rPr>
              <a:t>i</a:t>
            </a:r>
            <a:r>
              <a:rPr sz="1500" kern="1200" spc="-3" dirty="0">
                <a:solidFill>
                  <a:prstClr val="black"/>
                </a:solidFill>
                <a:latin typeface="Calibri"/>
                <a:ea typeface="+mn-ea"/>
                <a:cs typeface="Calibri"/>
              </a:rPr>
              <a:t>o</a:t>
            </a:r>
            <a:r>
              <a:rPr sz="1500" kern="1200" dirty="0">
                <a:solidFill>
                  <a:prstClr val="black"/>
                </a:solidFill>
                <a:latin typeface="Calibri"/>
                <a:ea typeface="+mn-ea"/>
                <a:cs typeface="Calibri"/>
              </a:rPr>
              <a:t>n v</a:t>
            </a:r>
            <a:r>
              <a:rPr sz="1500" kern="1200" spc="3" dirty="0">
                <a:solidFill>
                  <a:prstClr val="black"/>
                </a:solidFill>
                <a:latin typeface="Calibri"/>
                <a:ea typeface="+mn-ea"/>
                <a:cs typeface="Calibri"/>
              </a:rPr>
              <a:t>e</a:t>
            </a:r>
            <a:r>
              <a:rPr sz="1500" kern="1200" dirty="0">
                <a:solidFill>
                  <a:prstClr val="black"/>
                </a:solidFill>
                <a:latin typeface="Calibri"/>
                <a:ea typeface="+mn-ea"/>
                <a:cs typeface="Calibri"/>
              </a:rPr>
              <a:t>ct</a:t>
            </a:r>
            <a:r>
              <a:rPr sz="1500" kern="1200" spc="-6" dirty="0">
                <a:solidFill>
                  <a:prstClr val="black"/>
                </a:solidFill>
                <a:latin typeface="Calibri"/>
                <a:ea typeface="+mn-ea"/>
                <a:cs typeface="Calibri"/>
              </a:rPr>
              <a:t>o</a:t>
            </a:r>
            <a:r>
              <a:rPr sz="1500" kern="1200" dirty="0">
                <a:solidFill>
                  <a:prstClr val="black"/>
                </a:solidFill>
                <a:latin typeface="Calibri"/>
                <a:ea typeface="+mn-ea"/>
                <a:cs typeface="Calibri"/>
              </a:rPr>
              <a:t>rs</a:t>
            </a:r>
          </a:p>
          <a:p>
            <a:pPr defTabSz="685800">
              <a:spcBef>
                <a:spcPts val="3"/>
              </a:spcBef>
              <a:buClr>
                <a:schemeClr val="bg2"/>
              </a:buClr>
              <a:defRPr/>
            </a:pPr>
            <a:endParaRPr sz="1500" kern="1200" dirty="0">
              <a:solidFill>
                <a:prstClr val="black"/>
              </a:solidFill>
              <a:latin typeface="Calibri"/>
              <a:ea typeface="+mn-ea"/>
              <a:cs typeface="Calibri"/>
            </a:endParaRPr>
          </a:p>
          <a:p>
            <a:pPr marL="228600" indent="-192881" defTabSz="685800">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Don’t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worry</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about</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what</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kern="1200" spc="6" dirty="0">
                <a:solidFill>
                  <a:prstClr val="black"/>
                </a:solidFill>
                <a:latin typeface="Calibri"/>
                <a:ea typeface="+mn-ea"/>
                <a:cs typeface="Calibri"/>
              </a:rPr>
              <a:t> </a:t>
            </a:r>
            <a:r>
              <a:rPr sz="1500" kern="1200" spc="-3" dirty="0">
                <a:solidFill>
                  <a:prstClr val="black"/>
                </a:solidFill>
                <a:latin typeface="Cambria Math"/>
                <a:ea typeface="+mn-ea"/>
                <a:cs typeface="Cambria Math"/>
              </a:rPr>
              <a:t>𝑝</a:t>
            </a:r>
            <a:r>
              <a:rPr sz="1500" kern="1200" spc="-4" baseline="-15151" dirty="0">
                <a:solidFill>
                  <a:prstClr val="black"/>
                </a:solidFill>
                <a:latin typeface="Cambria Math"/>
                <a:ea typeface="+mn-ea"/>
                <a:cs typeface="Cambria Math"/>
              </a:rPr>
              <a:t>𝑖</a:t>
            </a:r>
            <a:r>
              <a:rPr sz="1500" kern="1200" spc="266" baseline="-15151" dirty="0">
                <a:solidFill>
                  <a:prstClr val="black"/>
                </a:solidFill>
                <a:latin typeface="Cambria Math"/>
                <a:ea typeface="+mn-ea"/>
                <a:cs typeface="Cambria Math"/>
              </a:rPr>
              <a:t> </a:t>
            </a:r>
            <a:r>
              <a:rPr sz="1500" kern="1200" dirty="0">
                <a:solidFill>
                  <a:prstClr val="black"/>
                </a:solidFill>
                <a:latin typeface="Calibri"/>
                <a:ea typeface="+mn-ea"/>
                <a:cs typeface="Calibri"/>
              </a:rPr>
              <a:t>are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made </a:t>
            </a:r>
            <a:r>
              <a:rPr sz="1500" kern="1200" spc="-3" dirty="0">
                <a:solidFill>
                  <a:prstClr val="black"/>
                </a:solidFill>
                <a:latin typeface="Calibri"/>
                <a:ea typeface="+mn-ea"/>
                <a:cs typeface="Calibri"/>
              </a:rPr>
              <a:t>of </a:t>
            </a:r>
            <a:r>
              <a:rPr sz="1500" kern="1200" dirty="0">
                <a:solidFill>
                  <a:prstClr val="black"/>
                </a:solidFill>
                <a:latin typeface="Calibri"/>
                <a:ea typeface="+mn-ea"/>
                <a:cs typeface="Calibri"/>
              </a:rPr>
              <a:t>yet!</a:t>
            </a:r>
          </a:p>
          <a:p>
            <a:pPr marL="228600" indent="-192881" defTabSz="685800">
              <a:spcBef>
                <a:spcPts val="312"/>
              </a:spcBef>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Easy </a:t>
            </a:r>
            <a:r>
              <a:rPr sz="1500" kern="1200" dirty="0">
                <a:solidFill>
                  <a:prstClr val="black"/>
                </a:solidFill>
                <a:latin typeface="Calibri"/>
                <a:ea typeface="+mn-ea"/>
                <a:cs typeface="Calibri"/>
              </a:rPr>
              <a:t>to incorporate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this</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info</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into</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our</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self-attention</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block:</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just</a:t>
            </a:r>
            <a:r>
              <a:rPr sz="1500" kern="1200" dirty="0">
                <a:solidFill>
                  <a:prstClr val="black"/>
                </a:solidFill>
                <a:latin typeface="Calibri"/>
                <a:ea typeface="+mn-ea"/>
                <a:cs typeface="Calibri"/>
              </a:rPr>
              <a:t> add the</a:t>
            </a:r>
            <a:r>
              <a:rPr sz="1500" kern="1200" spc="14" dirty="0">
                <a:solidFill>
                  <a:prstClr val="black"/>
                </a:solidFill>
                <a:latin typeface="Calibri"/>
                <a:ea typeface="+mn-ea"/>
                <a:cs typeface="Calibri"/>
              </a:rPr>
              <a:t> </a:t>
            </a:r>
            <a:r>
              <a:rPr sz="1500" kern="1200" spc="-3" dirty="0">
                <a:solidFill>
                  <a:prstClr val="black"/>
                </a:solidFill>
                <a:latin typeface="Cambria Math"/>
                <a:ea typeface="+mn-ea"/>
                <a:cs typeface="Cambria Math"/>
              </a:rPr>
              <a:t>𝑝</a:t>
            </a:r>
            <a:r>
              <a:rPr sz="1500" kern="1200" spc="-4" baseline="-15151" dirty="0">
                <a:solidFill>
                  <a:prstClr val="black"/>
                </a:solidFill>
                <a:latin typeface="Cambria Math"/>
                <a:ea typeface="+mn-ea"/>
                <a:cs typeface="Cambria Math"/>
              </a:rPr>
              <a:t>𝑖</a:t>
            </a:r>
            <a:r>
              <a:rPr sz="1500" kern="1200" spc="270" baseline="-15151" dirty="0">
                <a:solidFill>
                  <a:prstClr val="black"/>
                </a:solidFill>
                <a:latin typeface="Cambria Math"/>
                <a:ea typeface="+mn-ea"/>
                <a:cs typeface="Cambria Math"/>
              </a:rPr>
              <a:t> </a:t>
            </a:r>
            <a:r>
              <a:rPr sz="1500" kern="1200" dirty="0">
                <a:solidFill>
                  <a:prstClr val="black"/>
                </a:solidFill>
                <a:latin typeface="Calibri"/>
                <a:ea typeface="+mn-ea"/>
                <a:cs typeface="Calibri"/>
              </a:rPr>
              <a:t>to</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our</a:t>
            </a:r>
            <a:r>
              <a:rPr sz="1500" kern="1200" dirty="0">
                <a:solidFill>
                  <a:prstClr val="black"/>
                </a:solidFill>
                <a:latin typeface="Calibri"/>
                <a:ea typeface="+mn-ea"/>
                <a:cs typeface="Calibri"/>
              </a:rPr>
              <a:t> inputs!</a:t>
            </a:r>
          </a:p>
          <a:p>
            <a:pPr marL="228600" indent="-192881" defTabSz="685800">
              <a:spcBef>
                <a:spcPts val="397"/>
              </a:spcBef>
              <a:buClr>
                <a:schemeClr val="bg2"/>
              </a:buClr>
              <a:buFont typeface="Times New Roman"/>
              <a:buChar char="•"/>
              <a:tabLst>
                <a:tab pos="228243" algn="l"/>
                <a:tab pos="228600" algn="l"/>
              </a:tabLst>
              <a:defRPr/>
            </a:pPr>
            <a:r>
              <a:rPr sz="1500" kern="1200" spc="-3" dirty="0">
                <a:solidFill>
                  <a:prstClr val="black"/>
                </a:solidFill>
                <a:latin typeface="Calibri"/>
                <a:ea typeface="+mn-ea"/>
                <a:cs typeface="Calibri"/>
              </a:rPr>
              <a:t>L</a:t>
            </a:r>
            <a:r>
              <a:rPr sz="1500" kern="1200" spc="3" dirty="0">
                <a:solidFill>
                  <a:prstClr val="black"/>
                </a:solidFill>
                <a:latin typeface="Calibri"/>
                <a:ea typeface="+mn-ea"/>
                <a:cs typeface="Calibri"/>
              </a:rPr>
              <a:t>e</a:t>
            </a:r>
            <a:r>
              <a:rPr sz="1500" kern="1200" dirty="0">
                <a:solidFill>
                  <a:prstClr val="black"/>
                </a:solidFill>
                <a:latin typeface="Calibri"/>
                <a:ea typeface="+mn-ea"/>
                <a:cs typeface="Calibri"/>
              </a:rPr>
              <a:t>t</a:t>
            </a:r>
            <a:r>
              <a:rPr sz="1500" kern="1200" spc="-3" dirty="0">
                <a:solidFill>
                  <a:prstClr val="black"/>
                </a:solidFill>
                <a:latin typeface="Calibri"/>
                <a:ea typeface="+mn-ea"/>
                <a:cs typeface="Calibri"/>
              </a:rPr>
              <a:t> </a:t>
            </a:r>
            <a:r>
              <a:rPr lang="en-US" sz="1500" kern="1200" spc="8" dirty="0">
                <a:solidFill>
                  <a:srgbClr val="00B050"/>
                </a:solidFill>
                <a:latin typeface="Cambria Math"/>
                <a:ea typeface="+mn-ea"/>
                <a:cs typeface="Cambria Math"/>
              </a:rPr>
              <a:t>𝑣</a:t>
            </a:r>
            <a:r>
              <a:rPr lang="en-US" sz="1500" kern="1200" spc="13" baseline="-15151" dirty="0">
                <a:solidFill>
                  <a:srgbClr val="00B050"/>
                </a:solidFill>
                <a:latin typeface="Cambria Math"/>
                <a:ea typeface="+mn-ea"/>
                <a:cs typeface="Cambria Math"/>
              </a:rPr>
              <a:t>𝑖</a:t>
            </a:r>
            <a:r>
              <a:rPr lang="en-US" sz="1500" kern="1200" spc="42" baseline="-15151" dirty="0">
                <a:solidFill>
                  <a:srgbClr val="00B050"/>
                </a:solidFill>
                <a:latin typeface="Cambria Math"/>
                <a:ea typeface="+mn-ea"/>
                <a:cs typeface="Cambria Math"/>
              </a:rPr>
              <a:t> </a:t>
            </a:r>
            <a:r>
              <a:rPr lang="en-US" sz="1500" kern="1200" spc="42" baseline="30000" dirty="0">
                <a:solidFill>
                  <a:srgbClr val="00B050"/>
                </a:solidFill>
                <a:latin typeface="Cambria Math"/>
                <a:ea typeface="+mn-ea"/>
                <a:cs typeface="Cambria Math"/>
              </a:rPr>
              <a:t>‘</a:t>
            </a:r>
            <a:r>
              <a:rPr lang="en-US" sz="1500" kern="1200" spc="42" baseline="-15151" dirty="0">
                <a:solidFill>
                  <a:prstClr val="black"/>
                </a:solidFill>
                <a:latin typeface="Cambria Math"/>
                <a:ea typeface="+mn-ea"/>
                <a:cs typeface="Cambria Math"/>
              </a:rPr>
              <a:t>, </a:t>
            </a:r>
            <a:r>
              <a:rPr lang="en-US" sz="1500" kern="1200" spc="17" dirty="0">
                <a:solidFill>
                  <a:srgbClr val="7030A0"/>
                </a:solidFill>
                <a:latin typeface="Cambria Math"/>
                <a:ea typeface="+mn-ea"/>
                <a:cs typeface="Cambria Math"/>
              </a:rPr>
              <a:t>𝑘</a:t>
            </a:r>
            <a:r>
              <a:rPr lang="en-US" sz="1500" kern="1200" spc="25" baseline="-15151" dirty="0">
                <a:solidFill>
                  <a:srgbClr val="7030A0"/>
                </a:solidFill>
                <a:latin typeface="Cambria Math"/>
                <a:ea typeface="+mn-ea"/>
                <a:cs typeface="Cambria Math"/>
              </a:rPr>
              <a:t>𝑖</a:t>
            </a:r>
            <a:r>
              <a:rPr lang="en-US" sz="1500" kern="1200" spc="29" baseline="-15151" dirty="0">
                <a:solidFill>
                  <a:srgbClr val="7030A0"/>
                </a:solidFill>
                <a:latin typeface="Cambria Math"/>
                <a:ea typeface="+mn-ea"/>
                <a:cs typeface="Cambria Math"/>
              </a:rPr>
              <a:t> </a:t>
            </a:r>
            <a:r>
              <a:rPr lang="en-US" sz="1500" kern="1200" spc="29" baseline="30000" dirty="0">
                <a:solidFill>
                  <a:srgbClr val="7030A0"/>
                </a:solidFill>
                <a:latin typeface="Cambria Math"/>
                <a:ea typeface="+mn-ea"/>
                <a:cs typeface="Cambria Math"/>
              </a:rPr>
              <a:t>‘</a:t>
            </a:r>
            <a:r>
              <a:rPr lang="en-US" sz="1500" kern="1200" spc="29" baseline="-15151" dirty="0">
                <a:solidFill>
                  <a:prstClr val="black"/>
                </a:solidFill>
                <a:latin typeface="Cambria Math"/>
                <a:ea typeface="+mn-ea"/>
                <a:cs typeface="Cambria Math"/>
              </a:rPr>
              <a:t>, </a:t>
            </a:r>
            <a:r>
              <a:rPr lang="en-US" sz="1500" kern="1200" spc="3" dirty="0">
                <a:solidFill>
                  <a:schemeClr val="accent3"/>
                </a:solidFill>
                <a:latin typeface="Cambria Math"/>
                <a:ea typeface="+mn-ea"/>
                <a:cs typeface="Cambria Math"/>
              </a:rPr>
              <a:t>𝑞</a:t>
            </a:r>
            <a:r>
              <a:rPr lang="en-US" sz="1500" kern="1200" spc="4" baseline="-15151" dirty="0">
                <a:solidFill>
                  <a:schemeClr val="accent3"/>
                </a:solidFill>
                <a:latin typeface="Cambria Math"/>
                <a:ea typeface="+mn-ea"/>
                <a:cs typeface="Cambria Math"/>
              </a:rPr>
              <a:t>𝑖</a:t>
            </a:r>
            <a:r>
              <a:rPr lang="en-US" sz="1500" kern="1200" spc="63" baseline="-15151" dirty="0">
                <a:solidFill>
                  <a:schemeClr val="accent3"/>
                </a:solidFill>
                <a:latin typeface="Cambria Math"/>
                <a:ea typeface="+mn-ea"/>
                <a:cs typeface="Cambria Math"/>
              </a:rPr>
              <a:t> </a:t>
            </a:r>
            <a:r>
              <a:rPr lang="en-US" sz="1500" kern="1200" spc="63" dirty="0">
                <a:solidFill>
                  <a:schemeClr val="accent3"/>
                </a:solidFill>
                <a:latin typeface="Cambria Math"/>
                <a:ea typeface="+mn-ea"/>
                <a:cs typeface="Cambria Math"/>
              </a:rPr>
              <a:t>‘</a:t>
            </a:r>
            <a:r>
              <a:rPr lang="en-US" sz="1500" kern="1200" spc="63" baseline="-15151" dirty="0">
                <a:solidFill>
                  <a:prstClr val="black"/>
                </a:solidFill>
                <a:latin typeface="Cambria Math"/>
                <a:ea typeface="+mn-ea"/>
                <a:cs typeface="Cambria Math"/>
              </a:rPr>
              <a:t> </a:t>
            </a:r>
            <a:r>
              <a:rPr sz="1500" kern="1200" spc="-3" dirty="0">
                <a:solidFill>
                  <a:prstClr val="black"/>
                </a:solidFill>
                <a:latin typeface="Calibri"/>
                <a:ea typeface="+mn-ea"/>
                <a:cs typeface="Calibri"/>
              </a:rPr>
              <a:t>b</a:t>
            </a:r>
            <a:r>
              <a:rPr sz="1500" kern="1200" dirty="0">
                <a:solidFill>
                  <a:prstClr val="black"/>
                </a:solidFill>
                <a:latin typeface="Calibri"/>
                <a:ea typeface="+mn-ea"/>
                <a:cs typeface="Calibri"/>
              </a:rPr>
              <a:t>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ou</a:t>
            </a:r>
            <a:r>
              <a:rPr sz="1500" kern="1200" dirty="0">
                <a:solidFill>
                  <a:prstClr val="black"/>
                </a:solidFill>
                <a:latin typeface="Calibri"/>
                <a:ea typeface="+mn-ea"/>
                <a:cs typeface="Calibri"/>
              </a:rPr>
              <a:t>r</a:t>
            </a:r>
            <a:r>
              <a:rPr sz="1500" kern="1200" spc="-3" dirty="0">
                <a:solidFill>
                  <a:prstClr val="black"/>
                </a:solidFill>
                <a:latin typeface="Calibri"/>
                <a:ea typeface="+mn-ea"/>
                <a:cs typeface="Calibri"/>
              </a:rPr>
              <a:t> o</a:t>
            </a:r>
            <a:r>
              <a:rPr sz="1500" kern="1200" spc="-6" dirty="0">
                <a:solidFill>
                  <a:prstClr val="black"/>
                </a:solidFill>
                <a:latin typeface="Calibri"/>
                <a:ea typeface="+mn-ea"/>
                <a:cs typeface="Calibri"/>
              </a:rPr>
              <a:t>l</a:t>
            </a:r>
            <a:r>
              <a:rPr sz="1500" kern="1200" dirty="0">
                <a:solidFill>
                  <a:prstClr val="black"/>
                </a:solidFill>
                <a:latin typeface="Calibri"/>
                <a:ea typeface="+mn-ea"/>
                <a:cs typeface="Calibri"/>
              </a:rPr>
              <a:t>d</a:t>
            </a:r>
            <a:r>
              <a:rPr sz="1500" kern="1200" spc="3" dirty="0">
                <a:solidFill>
                  <a:prstClr val="black"/>
                </a:solidFill>
                <a:latin typeface="Calibri"/>
                <a:ea typeface="+mn-ea"/>
                <a:cs typeface="Calibri"/>
              </a:rPr>
              <a:t> </a:t>
            </a:r>
            <a:r>
              <a:rPr sz="1500" kern="1200" dirty="0">
                <a:solidFill>
                  <a:srgbClr val="00B050"/>
                </a:solidFill>
                <a:latin typeface="Calibri"/>
                <a:ea typeface="+mn-ea"/>
                <a:cs typeface="Calibri"/>
              </a:rPr>
              <a:t>valu</a:t>
            </a:r>
            <a:r>
              <a:rPr sz="1500" kern="1200" spc="3" dirty="0">
                <a:solidFill>
                  <a:srgbClr val="00B050"/>
                </a:solidFill>
                <a:latin typeface="Calibri"/>
                <a:ea typeface="+mn-ea"/>
                <a:cs typeface="Calibri"/>
              </a:rPr>
              <a:t>e</a:t>
            </a:r>
            <a:r>
              <a:rPr sz="1500" kern="1200" spc="-3" dirty="0">
                <a:solidFill>
                  <a:srgbClr val="00B050"/>
                </a:solidFill>
                <a:latin typeface="Calibri"/>
                <a:ea typeface="+mn-ea"/>
                <a:cs typeface="Calibri"/>
              </a:rPr>
              <a:t>s</a:t>
            </a:r>
            <a:r>
              <a:rPr sz="1500" kern="1200" dirty="0">
                <a:solidFill>
                  <a:prstClr val="black"/>
                </a:solidFill>
                <a:latin typeface="Calibri"/>
                <a:ea typeface="+mn-ea"/>
                <a:cs typeface="Calibri"/>
              </a:rPr>
              <a:t>,</a:t>
            </a:r>
            <a:r>
              <a:rPr sz="1500" kern="1200" spc="-11" dirty="0">
                <a:solidFill>
                  <a:prstClr val="black"/>
                </a:solidFill>
                <a:latin typeface="Calibri"/>
                <a:ea typeface="+mn-ea"/>
                <a:cs typeface="Calibri"/>
              </a:rPr>
              <a:t> </a:t>
            </a:r>
            <a:r>
              <a:rPr sz="1500" kern="1200" dirty="0">
                <a:solidFill>
                  <a:srgbClr val="7030A0"/>
                </a:solidFill>
                <a:latin typeface="Calibri"/>
                <a:ea typeface="+mn-ea"/>
                <a:cs typeface="Calibri"/>
              </a:rPr>
              <a:t>keys</a:t>
            </a:r>
            <a:r>
              <a:rPr sz="1500" kern="1200" dirty="0">
                <a:solidFill>
                  <a:prstClr val="black"/>
                </a:solidFill>
                <a:latin typeface="Calibri"/>
                <a:ea typeface="+mn-ea"/>
                <a:cs typeface="Calibri"/>
              </a:rPr>
              <a:t>,</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and </a:t>
            </a:r>
            <a:r>
              <a:rPr sz="1500" kern="1200" spc="-3" dirty="0">
                <a:solidFill>
                  <a:schemeClr val="accent3"/>
                </a:solidFill>
                <a:latin typeface="Calibri"/>
                <a:ea typeface="+mn-ea"/>
                <a:cs typeface="Calibri"/>
              </a:rPr>
              <a:t>qu</a:t>
            </a:r>
            <a:r>
              <a:rPr sz="1500" kern="1200" spc="3" dirty="0">
                <a:solidFill>
                  <a:schemeClr val="accent3"/>
                </a:solidFill>
                <a:latin typeface="Calibri"/>
                <a:ea typeface="+mn-ea"/>
                <a:cs typeface="Calibri"/>
              </a:rPr>
              <a:t>e</a:t>
            </a:r>
            <a:r>
              <a:rPr sz="1500" kern="1200" dirty="0">
                <a:solidFill>
                  <a:schemeClr val="accent3"/>
                </a:solidFill>
                <a:latin typeface="Calibri"/>
                <a:ea typeface="+mn-ea"/>
                <a:cs typeface="Calibri"/>
              </a:rPr>
              <a:t>ries</a:t>
            </a:r>
            <a:r>
              <a:rPr sz="1500" kern="1200" dirty="0">
                <a:solidFill>
                  <a:prstClr val="black"/>
                </a:solidFill>
                <a:latin typeface="Calibri"/>
                <a:ea typeface="+mn-ea"/>
                <a:cs typeface="Calibri"/>
              </a:rPr>
              <a:t>.</a:t>
            </a:r>
          </a:p>
        </p:txBody>
      </p:sp>
      <p:sp>
        <p:nvSpPr>
          <p:cNvPr id="4" name="object 4"/>
          <p:cNvSpPr txBox="1"/>
          <p:nvPr/>
        </p:nvSpPr>
        <p:spPr>
          <a:xfrm>
            <a:off x="4082653" y="3361849"/>
            <a:ext cx="1066562" cy="632578"/>
          </a:xfrm>
          <a:prstGeom prst="rect">
            <a:avLst/>
          </a:prstGeom>
        </p:spPr>
        <p:txBody>
          <a:bodyPr vert="horz" wrap="square" lIns="0" tIns="7144" rIns="0" bIns="0" rtlCol="0">
            <a:spAutoFit/>
          </a:bodyPr>
          <a:lstStyle/>
          <a:p>
            <a:pPr marL="24646" defTabSz="685800">
              <a:spcBef>
                <a:spcPts val="56"/>
              </a:spcBef>
              <a:buClrTx/>
              <a:defRPr/>
            </a:pPr>
            <a:r>
              <a:rPr sz="1294" kern="1200" spc="-17" dirty="0">
                <a:solidFill>
                  <a:srgbClr val="00B050"/>
                </a:solidFill>
                <a:latin typeface="Cambria Math"/>
                <a:ea typeface="+mn-ea"/>
                <a:cs typeface="Cambria Math"/>
              </a:rPr>
              <a:t>𝑣</a:t>
            </a:r>
            <a:r>
              <a:rPr sz="1392" kern="1200" spc="173" baseline="-15151" dirty="0">
                <a:solidFill>
                  <a:srgbClr val="00B050"/>
                </a:solidFill>
                <a:latin typeface="Cambria Math"/>
                <a:ea typeface="+mn-ea"/>
                <a:cs typeface="Cambria Math"/>
              </a:rPr>
              <a:t>𝑖</a:t>
            </a:r>
            <a:r>
              <a:rPr sz="1392" kern="1200" baseline="-15151" dirty="0">
                <a:solidFill>
                  <a:prstClr val="black"/>
                </a:solidFill>
                <a:latin typeface="Cambria Math"/>
                <a:ea typeface="+mn-ea"/>
                <a:cs typeface="Cambria Math"/>
              </a:rPr>
              <a:t> </a:t>
            </a:r>
            <a:r>
              <a:rPr sz="1392" kern="1200" spc="55" baseline="-151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a:t>
            </a:r>
            <a:r>
              <a:rPr sz="1294" kern="1200" spc="68" dirty="0">
                <a:solidFill>
                  <a:prstClr val="black"/>
                </a:solidFill>
                <a:latin typeface="Cambria Math"/>
                <a:ea typeface="+mn-ea"/>
                <a:cs typeface="Cambria Math"/>
              </a:rPr>
              <a:t> </a:t>
            </a:r>
            <a:r>
              <a:rPr lang="en-US" sz="1294" kern="1200" spc="8" dirty="0">
                <a:solidFill>
                  <a:srgbClr val="00B050"/>
                </a:solidFill>
                <a:latin typeface="Cambria Math"/>
                <a:ea typeface="+mn-ea"/>
                <a:cs typeface="Cambria Math"/>
              </a:rPr>
              <a:t>𝑣</a:t>
            </a:r>
            <a:r>
              <a:rPr lang="en-US" sz="1392" kern="1200" spc="13" baseline="-15151" dirty="0">
                <a:solidFill>
                  <a:srgbClr val="00B050"/>
                </a:solidFill>
                <a:latin typeface="Cambria Math"/>
                <a:ea typeface="+mn-ea"/>
                <a:cs typeface="Cambria Math"/>
              </a:rPr>
              <a:t>𝑖</a:t>
            </a:r>
            <a:r>
              <a:rPr lang="en-US" sz="1392" kern="1200" spc="42" baseline="-15151" dirty="0">
                <a:solidFill>
                  <a:srgbClr val="00B050"/>
                </a:solidFill>
                <a:latin typeface="Cambria Math"/>
                <a:ea typeface="+mn-ea"/>
                <a:cs typeface="Cambria Math"/>
              </a:rPr>
              <a:t> </a:t>
            </a:r>
            <a:r>
              <a:rPr lang="en-US" sz="1392" kern="1200" spc="42" baseline="30000" dirty="0">
                <a:solidFill>
                  <a:srgbClr val="00B050"/>
                </a:solidFill>
                <a:latin typeface="Cambria Math"/>
                <a:ea typeface="+mn-ea"/>
                <a:cs typeface="Cambria Math"/>
              </a:rPr>
              <a:t>‘</a:t>
            </a:r>
            <a:r>
              <a:rPr sz="1392" kern="1200" baseline="-15151" dirty="0">
                <a:solidFill>
                  <a:prstClr val="black"/>
                </a:solidFill>
                <a:latin typeface="Cambria Math"/>
                <a:ea typeface="+mn-ea"/>
                <a:cs typeface="Cambria Math"/>
              </a:rPr>
              <a:t> </a:t>
            </a:r>
            <a:r>
              <a:rPr sz="1392" kern="1200" spc="-50" baseline="-151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 </a:t>
            </a:r>
            <a:r>
              <a:rPr sz="1294" kern="1200" spc="-6" dirty="0">
                <a:solidFill>
                  <a:prstClr val="black"/>
                </a:solidFill>
                <a:latin typeface="Cambria Math"/>
                <a:ea typeface="+mn-ea"/>
                <a:cs typeface="Cambria Math"/>
              </a:rPr>
              <a:t> </a:t>
            </a:r>
            <a:r>
              <a:rPr sz="1294" kern="1200" spc="45" dirty="0">
                <a:solidFill>
                  <a:prstClr val="black"/>
                </a:solidFill>
                <a:latin typeface="Cambria Math"/>
                <a:ea typeface="+mn-ea"/>
                <a:cs typeface="Cambria Math"/>
              </a:rPr>
              <a:t>𝑝</a:t>
            </a:r>
            <a:r>
              <a:rPr sz="1392" kern="1200" spc="68" baseline="-15151" dirty="0">
                <a:solidFill>
                  <a:prstClr val="black"/>
                </a:solidFill>
                <a:latin typeface="Cambria Math"/>
                <a:ea typeface="+mn-ea"/>
                <a:cs typeface="Cambria Math"/>
              </a:rPr>
              <a:t>𝑖</a:t>
            </a:r>
            <a:endParaRPr sz="1392" kern="1200" baseline="-15151" dirty="0">
              <a:solidFill>
                <a:prstClr val="black"/>
              </a:solidFill>
              <a:latin typeface="Cambria Math"/>
              <a:ea typeface="+mn-ea"/>
              <a:cs typeface="Cambria Math"/>
            </a:endParaRPr>
          </a:p>
          <a:p>
            <a:pPr marL="27146" defTabSz="685800">
              <a:buClrTx/>
              <a:defRPr/>
            </a:pPr>
            <a:r>
              <a:rPr sz="1294" kern="1200" spc="-31" dirty="0">
                <a:solidFill>
                  <a:schemeClr val="accent3"/>
                </a:solidFill>
                <a:latin typeface="Cambria Math"/>
                <a:ea typeface="+mn-ea"/>
                <a:cs typeface="Cambria Math"/>
              </a:rPr>
              <a:t>𝑞</a:t>
            </a:r>
            <a:r>
              <a:rPr sz="1392" kern="1200" spc="173" baseline="-15151" dirty="0">
                <a:solidFill>
                  <a:schemeClr val="accent3"/>
                </a:solidFill>
                <a:latin typeface="Cambria Math"/>
                <a:ea typeface="+mn-ea"/>
                <a:cs typeface="Cambria Math"/>
              </a:rPr>
              <a:t>𝑖</a:t>
            </a:r>
            <a:r>
              <a:rPr sz="1392" kern="1200" baseline="-15151" dirty="0">
                <a:solidFill>
                  <a:prstClr val="black"/>
                </a:solidFill>
                <a:latin typeface="Cambria Math"/>
                <a:ea typeface="+mn-ea"/>
                <a:cs typeface="Cambria Math"/>
              </a:rPr>
              <a:t> </a:t>
            </a:r>
            <a:r>
              <a:rPr sz="1392" kern="1200" spc="55" baseline="-151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a:t>
            </a:r>
            <a:r>
              <a:rPr sz="1294" kern="1200" spc="68" dirty="0">
                <a:solidFill>
                  <a:prstClr val="black"/>
                </a:solidFill>
                <a:latin typeface="Cambria Math"/>
                <a:ea typeface="+mn-ea"/>
                <a:cs typeface="Cambria Math"/>
              </a:rPr>
              <a:t> </a:t>
            </a:r>
            <a:r>
              <a:rPr lang="en-US" sz="1294" kern="1200" spc="3" dirty="0">
                <a:solidFill>
                  <a:schemeClr val="accent3"/>
                </a:solidFill>
                <a:latin typeface="Cambria Math"/>
                <a:ea typeface="+mn-ea"/>
                <a:cs typeface="Cambria Math"/>
              </a:rPr>
              <a:t>𝑞</a:t>
            </a:r>
            <a:r>
              <a:rPr lang="en-US" sz="1392" kern="1200" spc="4" baseline="-15151" dirty="0">
                <a:solidFill>
                  <a:schemeClr val="accent3"/>
                </a:solidFill>
                <a:latin typeface="Cambria Math"/>
                <a:ea typeface="+mn-ea"/>
                <a:cs typeface="Cambria Math"/>
              </a:rPr>
              <a:t>𝑖</a:t>
            </a:r>
            <a:r>
              <a:rPr lang="en-US" sz="1392" kern="1200" spc="63" baseline="-15151" dirty="0">
                <a:solidFill>
                  <a:schemeClr val="accent3"/>
                </a:solidFill>
                <a:latin typeface="Cambria Math"/>
                <a:ea typeface="+mn-ea"/>
                <a:cs typeface="Cambria Math"/>
              </a:rPr>
              <a:t> </a:t>
            </a:r>
            <a:r>
              <a:rPr lang="en-US" sz="1392" kern="1200" spc="63" dirty="0">
                <a:solidFill>
                  <a:schemeClr val="accent3"/>
                </a:solidFill>
                <a:latin typeface="Cambria Math"/>
                <a:ea typeface="+mn-ea"/>
                <a:cs typeface="Cambria Math"/>
              </a:rPr>
              <a:t>‘</a:t>
            </a:r>
            <a:r>
              <a:rPr sz="1392" kern="1200" spc="-50" baseline="-15151" dirty="0">
                <a:solidFill>
                  <a:schemeClr val="accent3"/>
                </a:solidFill>
                <a:latin typeface="Cambria Math"/>
                <a:ea typeface="+mn-ea"/>
                <a:cs typeface="Cambria Math"/>
              </a:rPr>
              <a:t> </a:t>
            </a:r>
            <a:r>
              <a:rPr sz="1294" kern="1200" dirty="0">
                <a:solidFill>
                  <a:prstClr val="black"/>
                </a:solidFill>
                <a:latin typeface="Cambria Math"/>
                <a:ea typeface="+mn-ea"/>
                <a:cs typeface="Cambria Math"/>
              </a:rPr>
              <a:t>+ </a:t>
            </a:r>
            <a:r>
              <a:rPr sz="1294" kern="1200" spc="-6" dirty="0">
                <a:solidFill>
                  <a:prstClr val="black"/>
                </a:solidFill>
                <a:latin typeface="Cambria Math"/>
                <a:ea typeface="+mn-ea"/>
                <a:cs typeface="Cambria Math"/>
              </a:rPr>
              <a:t> </a:t>
            </a:r>
            <a:r>
              <a:rPr sz="1294" kern="1200" spc="48" dirty="0">
                <a:solidFill>
                  <a:prstClr val="black"/>
                </a:solidFill>
                <a:latin typeface="Cambria Math"/>
                <a:ea typeface="+mn-ea"/>
                <a:cs typeface="Cambria Math"/>
              </a:rPr>
              <a:t>𝑝</a:t>
            </a:r>
            <a:r>
              <a:rPr sz="1392" kern="1200" spc="71" baseline="-15151" dirty="0">
                <a:solidFill>
                  <a:prstClr val="black"/>
                </a:solidFill>
                <a:latin typeface="Cambria Math"/>
                <a:ea typeface="+mn-ea"/>
                <a:cs typeface="Cambria Math"/>
              </a:rPr>
              <a:t>𝑖</a:t>
            </a:r>
            <a:endParaRPr sz="1392" kern="1200" baseline="-15151" dirty="0">
              <a:solidFill>
                <a:prstClr val="black"/>
              </a:solidFill>
              <a:latin typeface="Cambria Math"/>
              <a:ea typeface="+mn-ea"/>
              <a:cs typeface="Cambria Math"/>
            </a:endParaRPr>
          </a:p>
          <a:p>
            <a:pPr marL="21431" defTabSz="685800">
              <a:spcBef>
                <a:spcPts val="82"/>
              </a:spcBef>
              <a:buClrTx/>
              <a:defRPr/>
            </a:pPr>
            <a:r>
              <a:rPr sz="1294" kern="1200" dirty="0">
                <a:solidFill>
                  <a:srgbClr val="7030A0"/>
                </a:solidFill>
                <a:latin typeface="Cambria Math"/>
                <a:ea typeface="+mn-ea"/>
                <a:cs typeface="Cambria Math"/>
              </a:rPr>
              <a:t>𝑘</a:t>
            </a:r>
            <a:r>
              <a:rPr sz="1392" kern="1200" spc="173" baseline="-15151" dirty="0">
                <a:solidFill>
                  <a:srgbClr val="7030A0"/>
                </a:solidFill>
                <a:latin typeface="Cambria Math"/>
                <a:ea typeface="+mn-ea"/>
                <a:cs typeface="Cambria Math"/>
              </a:rPr>
              <a:t>𝑖</a:t>
            </a:r>
            <a:r>
              <a:rPr sz="1392" kern="1200" spc="173" baseline="-15151" dirty="0">
                <a:solidFill>
                  <a:prstClr val="black"/>
                </a:solidFill>
                <a:latin typeface="Cambria Math"/>
                <a:ea typeface="+mn-ea"/>
                <a:cs typeface="Cambria Math"/>
              </a:rPr>
              <a:t> </a:t>
            </a:r>
            <a:r>
              <a:rPr sz="1392" kern="1200" spc="55" baseline="-151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a:t>
            </a:r>
            <a:r>
              <a:rPr sz="1294" kern="1200" spc="68" dirty="0">
                <a:solidFill>
                  <a:prstClr val="black"/>
                </a:solidFill>
                <a:latin typeface="Cambria Math"/>
                <a:ea typeface="+mn-ea"/>
                <a:cs typeface="Cambria Math"/>
              </a:rPr>
              <a:t> </a:t>
            </a:r>
            <a:r>
              <a:rPr lang="en-US" sz="1294" kern="1200" spc="17" dirty="0">
                <a:solidFill>
                  <a:srgbClr val="7030A0"/>
                </a:solidFill>
                <a:latin typeface="Cambria Math"/>
                <a:ea typeface="+mn-ea"/>
                <a:cs typeface="Cambria Math"/>
              </a:rPr>
              <a:t>𝑘</a:t>
            </a:r>
            <a:r>
              <a:rPr lang="en-US" sz="1392" kern="1200" spc="25" baseline="-15151" dirty="0">
                <a:solidFill>
                  <a:srgbClr val="7030A0"/>
                </a:solidFill>
                <a:latin typeface="Cambria Math"/>
                <a:ea typeface="+mn-ea"/>
                <a:cs typeface="Cambria Math"/>
              </a:rPr>
              <a:t>𝑖</a:t>
            </a:r>
            <a:r>
              <a:rPr lang="en-US" sz="1392" kern="1200" spc="29" baseline="-15151" dirty="0">
                <a:solidFill>
                  <a:srgbClr val="7030A0"/>
                </a:solidFill>
                <a:latin typeface="Cambria Math"/>
                <a:ea typeface="+mn-ea"/>
                <a:cs typeface="Cambria Math"/>
              </a:rPr>
              <a:t> </a:t>
            </a:r>
            <a:r>
              <a:rPr lang="en-US" sz="1392" kern="1200" spc="29" baseline="30000" dirty="0">
                <a:solidFill>
                  <a:srgbClr val="7030A0"/>
                </a:solidFill>
                <a:latin typeface="Cambria Math"/>
                <a:ea typeface="+mn-ea"/>
                <a:cs typeface="Cambria Math"/>
              </a:rPr>
              <a:t>‘</a:t>
            </a:r>
            <a:r>
              <a:rPr sz="1392" kern="1200" baseline="-15151" dirty="0">
                <a:solidFill>
                  <a:srgbClr val="7030A0"/>
                </a:solidFill>
                <a:latin typeface="Cambria Math"/>
                <a:ea typeface="+mn-ea"/>
                <a:cs typeface="Cambria Math"/>
              </a:rPr>
              <a:t> </a:t>
            </a:r>
            <a:r>
              <a:rPr sz="1392" kern="1200" spc="-50" baseline="-15151" dirty="0">
                <a:solidFill>
                  <a:srgbClr val="7030A0"/>
                </a:solidFill>
                <a:latin typeface="Cambria Math"/>
                <a:ea typeface="+mn-ea"/>
                <a:cs typeface="Cambria Math"/>
              </a:rPr>
              <a:t> </a:t>
            </a:r>
            <a:r>
              <a:rPr sz="1294" kern="1200" dirty="0">
                <a:solidFill>
                  <a:prstClr val="black"/>
                </a:solidFill>
                <a:latin typeface="Cambria Math"/>
                <a:ea typeface="+mn-ea"/>
                <a:cs typeface="Cambria Math"/>
              </a:rPr>
              <a:t>+ </a:t>
            </a:r>
            <a:r>
              <a:rPr sz="1294" kern="1200" spc="-6" dirty="0">
                <a:solidFill>
                  <a:prstClr val="black"/>
                </a:solidFill>
                <a:latin typeface="Cambria Math"/>
                <a:ea typeface="+mn-ea"/>
                <a:cs typeface="Cambria Math"/>
              </a:rPr>
              <a:t> </a:t>
            </a:r>
            <a:r>
              <a:rPr sz="1294" kern="1200" spc="37" dirty="0">
                <a:solidFill>
                  <a:prstClr val="black"/>
                </a:solidFill>
                <a:latin typeface="Cambria Math"/>
                <a:ea typeface="+mn-ea"/>
                <a:cs typeface="Cambria Math"/>
              </a:rPr>
              <a:t>𝑝</a:t>
            </a:r>
            <a:r>
              <a:rPr sz="1392" kern="1200" spc="55" baseline="-15151" dirty="0">
                <a:solidFill>
                  <a:prstClr val="black"/>
                </a:solidFill>
                <a:latin typeface="Cambria Math"/>
                <a:ea typeface="+mn-ea"/>
                <a:cs typeface="Cambria Math"/>
              </a:rPr>
              <a:t>𝑖</a:t>
            </a:r>
            <a:endParaRPr sz="1392" kern="1200" baseline="-15151" dirty="0">
              <a:solidFill>
                <a:prstClr val="black"/>
              </a:solidFill>
              <a:latin typeface="Cambria Math"/>
              <a:ea typeface="+mn-ea"/>
              <a:cs typeface="Cambria Math"/>
            </a:endParaRPr>
          </a:p>
        </p:txBody>
      </p:sp>
      <p:sp>
        <p:nvSpPr>
          <p:cNvPr id="5" name="object 5"/>
          <p:cNvSpPr txBox="1"/>
          <p:nvPr/>
        </p:nvSpPr>
        <p:spPr>
          <a:xfrm>
            <a:off x="5779530" y="3267334"/>
            <a:ext cx="2441831" cy="905384"/>
          </a:xfrm>
          <a:prstGeom prst="rect">
            <a:avLst/>
          </a:prstGeom>
          <a:ln w="9525">
            <a:solidFill>
              <a:srgbClr val="600058"/>
            </a:solidFill>
          </a:ln>
        </p:spPr>
        <p:txBody>
          <a:bodyPr vert="horz" wrap="square" lIns="0" tIns="1786" rIns="0" bIns="0" rtlCol="0">
            <a:spAutoFit/>
          </a:bodyPr>
          <a:lstStyle/>
          <a:p>
            <a:pPr marL="46077" marR="100013" algn="ctr" defTabSz="685800">
              <a:lnSpc>
                <a:spcPts val="1350"/>
              </a:lnSpc>
              <a:spcBef>
                <a:spcPts val="14"/>
              </a:spcBef>
              <a:buClrTx/>
              <a:defRPr/>
            </a:pPr>
            <a:r>
              <a:rPr sz="1500" kern="1200" dirty="0">
                <a:solidFill>
                  <a:schemeClr val="bg2"/>
                </a:solidFill>
                <a:latin typeface="Calibri"/>
                <a:ea typeface="+mn-ea"/>
                <a:cs typeface="Calibri"/>
              </a:rPr>
              <a:t>In</a:t>
            </a:r>
            <a:r>
              <a:rPr sz="1500" kern="1200" spc="-3" dirty="0">
                <a:solidFill>
                  <a:schemeClr val="bg2"/>
                </a:solidFill>
                <a:latin typeface="Calibri"/>
                <a:ea typeface="+mn-ea"/>
                <a:cs typeface="Calibri"/>
              </a:rPr>
              <a:t> deep</a:t>
            </a:r>
            <a:r>
              <a:rPr sz="1500" kern="1200" dirty="0">
                <a:solidFill>
                  <a:schemeClr val="bg2"/>
                </a:solidFill>
                <a:latin typeface="Calibri"/>
                <a:ea typeface="+mn-ea"/>
                <a:cs typeface="Calibri"/>
              </a:rPr>
              <a:t> </a:t>
            </a:r>
            <a:r>
              <a:rPr sz="1500" kern="1200" spc="-3" dirty="0">
                <a:solidFill>
                  <a:schemeClr val="bg2"/>
                </a:solidFill>
                <a:latin typeface="Calibri"/>
                <a:ea typeface="+mn-ea"/>
                <a:cs typeface="Calibri"/>
              </a:rPr>
              <a:t>self-attention </a:t>
            </a:r>
            <a:r>
              <a:rPr sz="1500" kern="1200" dirty="0">
                <a:solidFill>
                  <a:schemeClr val="bg2"/>
                </a:solidFill>
                <a:latin typeface="Calibri"/>
                <a:ea typeface="+mn-ea"/>
                <a:cs typeface="Calibri"/>
              </a:rPr>
              <a:t> networks, we do this at the </a:t>
            </a:r>
            <a:r>
              <a:rPr sz="1500" kern="1200" spc="3" dirty="0">
                <a:solidFill>
                  <a:schemeClr val="bg2"/>
                </a:solidFill>
                <a:latin typeface="Calibri"/>
                <a:ea typeface="+mn-ea"/>
                <a:cs typeface="Calibri"/>
              </a:rPr>
              <a:t> </a:t>
            </a:r>
            <a:r>
              <a:rPr sz="1500" kern="1200" spc="-3" dirty="0">
                <a:solidFill>
                  <a:schemeClr val="bg2"/>
                </a:solidFill>
                <a:latin typeface="Calibri"/>
                <a:ea typeface="+mn-ea"/>
                <a:cs typeface="Calibri"/>
              </a:rPr>
              <a:t>first</a:t>
            </a:r>
            <a:r>
              <a:rPr sz="1500" kern="1200" spc="6" dirty="0">
                <a:solidFill>
                  <a:schemeClr val="bg2"/>
                </a:solidFill>
                <a:latin typeface="Calibri"/>
                <a:ea typeface="+mn-ea"/>
                <a:cs typeface="Calibri"/>
              </a:rPr>
              <a:t> </a:t>
            </a:r>
            <a:r>
              <a:rPr sz="1500" kern="1200" dirty="0">
                <a:solidFill>
                  <a:schemeClr val="bg2"/>
                </a:solidFill>
                <a:latin typeface="Calibri"/>
                <a:ea typeface="+mn-ea"/>
                <a:cs typeface="Calibri"/>
              </a:rPr>
              <a:t>layer!</a:t>
            </a:r>
            <a:r>
              <a:rPr sz="1500" kern="1200" spc="-3" dirty="0">
                <a:solidFill>
                  <a:schemeClr val="bg2"/>
                </a:solidFill>
                <a:latin typeface="Calibri"/>
                <a:ea typeface="+mn-ea"/>
                <a:cs typeface="Calibri"/>
              </a:rPr>
              <a:t> You</a:t>
            </a:r>
            <a:r>
              <a:rPr sz="1500" kern="1200" spc="-6" dirty="0">
                <a:solidFill>
                  <a:schemeClr val="bg2"/>
                </a:solidFill>
                <a:latin typeface="Calibri"/>
                <a:ea typeface="+mn-ea"/>
                <a:cs typeface="Calibri"/>
              </a:rPr>
              <a:t> </a:t>
            </a:r>
            <a:r>
              <a:rPr sz="1500" kern="1200" dirty="0">
                <a:solidFill>
                  <a:schemeClr val="bg2"/>
                </a:solidFill>
                <a:latin typeface="Calibri"/>
                <a:ea typeface="+mn-ea"/>
                <a:cs typeface="Calibri"/>
              </a:rPr>
              <a:t>could </a:t>
            </a:r>
            <a:r>
              <a:rPr sz="1500" kern="1200" spc="3" dirty="0">
                <a:solidFill>
                  <a:schemeClr val="bg2"/>
                </a:solidFill>
                <a:latin typeface="Calibri"/>
                <a:ea typeface="+mn-ea"/>
                <a:cs typeface="Calibri"/>
              </a:rPr>
              <a:t> </a:t>
            </a:r>
            <a:r>
              <a:rPr sz="1500" kern="1200" dirty="0">
                <a:solidFill>
                  <a:schemeClr val="bg2"/>
                </a:solidFill>
                <a:latin typeface="Calibri"/>
                <a:ea typeface="+mn-ea"/>
                <a:cs typeface="Calibri"/>
              </a:rPr>
              <a:t>concatenate them as </a:t>
            </a:r>
            <a:r>
              <a:rPr sz="1500" kern="1200" spc="-3" dirty="0">
                <a:solidFill>
                  <a:schemeClr val="bg2"/>
                </a:solidFill>
                <a:latin typeface="Calibri"/>
                <a:ea typeface="+mn-ea"/>
                <a:cs typeface="Calibri"/>
              </a:rPr>
              <a:t>well, </a:t>
            </a:r>
            <a:r>
              <a:rPr sz="1500" kern="1200" dirty="0">
                <a:solidFill>
                  <a:schemeClr val="bg2"/>
                </a:solidFill>
                <a:latin typeface="Calibri"/>
                <a:ea typeface="+mn-ea"/>
                <a:cs typeface="Calibri"/>
              </a:rPr>
              <a:t> but</a:t>
            </a:r>
            <a:r>
              <a:rPr sz="1500" kern="1200" spc="-11" dirty="0">
                <a:solidFill>
                  <a:schemeClr val="bg2"/>
                </a:solidFill>
                <a:latin typeface="Calibri"/>
                <a:ea typeface="+mn-ea"/>
                <a:cs typeface="Calibri"/>
              </a:rPr>
              <a:t> </a:t>
            </a:r>
            <a:r>
              <a:rPr sz="1500" kern="1200" dirty="0">
                <a:solidFill>
                  <a:schemeClr val="bg2"/>
                </a:solidFill>
                <a:latin typeface="Calibri"/>
                <a:ea typeface="+mn-ea"/>
                <a:cs typeface="Calibri"/>
              </a:rPr>
              <a:t>people</a:t>
            </a:r>
            <a:r>
              <a:rPr sz="1500" kern="1200" spc="-17" dirty="0">
                <a:solidFill>
                  <a:schemeClr val="bg2"/>
                </a:solidFill>
                <a:latin typeface="Calibri"/>
                <a:ea typeface="+mn-ea"/>
                <a:cs typeface="Calibri"/>
              </a:rPr>
              <a:t> </a:t>
            </a:r>
            <a:r>
              <a:rPr sz="1500" kern="1200" dirty="0">
                <a:solidFill>
                  <a:schemeClr val="bg2"/>
                </a:solidFill>
                <a:latin typeface="Calibri"/>
                <a:ea typeface="+mn-ea"/>
                <a:cs typeface="Calibri"/>
              </a:rPr>
              <a:t>mostly</a:t>
            </a:r>
            <a:r>
              <a:rPr sz="1500" kern="1200" spc="-6" dirty="0">
                <a:solidFill>
                  <a:schemeClr val="bg2"/>
                </a:solidFill>
                <a:latin typeface="Calibri"/>
                <a:ea typeface="+mn-ea"/>
                <a:cs typeface="Calibri"/>
              </a:rPr>
              <a:t> </a:t>
            </a:r>
            <a:r>
              <a:rPr sz="1500" kern="1200" dirty="0">
                <a:solidFill>
                  <a:schemeClr val="bg2"/>
                </a:solidFill>
                <a:latin typeface="Calibri"/>
                <a:ea typeface="+mn-ea"/>
                <a:cs typeface="Calibri"/>
              </a:rPr>
              <a:t>just</a:t>
            </a:r>
            <a:r>
              <a:rPr sz="1500" kern="1200" spc="-17" dirty="0">
                <a:solidFill>
                  <a:schemeClr val="bg2"/>
                </a:solidFill>
                <a:latin typeface="Calibri"/>
                <a:ea typeface="+mn-ea"/>
                <a:cs typeface="Calibri"/>
              </a:rPr>
              <a:t> </a:t>
            </a:r>
            <a:r>
              <a:rPr sz="1500" kern="1200" dirty="0">
                <a:solidFill>
                  <a:schemeClr val="bg2"/>
                </a:solidFill>
                <a:latin typeface="Calibri"/>
                <a:ea typeface="+mn-ea"/>
                <a:cs typeface="Calibri"/>
              </a:rPr>
              <a:t>add…</a:t>
            </a:r>
            <a:endParaRPr sz="1500" kern="1200">
              <a:solidFill>
                <a:schemeClr val="bg2"/>
              </a:solidFill>
              <a:latin typeface="Calibri"/>
              <a:ea typeface="+mn-ea"/>
              <a:cs typeface="Calibri"/>
            </a:endParaRPr>
          </a:p>
        </p:txBody>
      </p:sp>
      <p:sp>
        <p:nvSpPr>
          <p:cNvPr id="7" name="TextBox 6">
            <a:extLst>
              <a:ext uri="{FF2B5EF4-FFF2-40B4-BE49-F238E27FC236}">
                <a16:creationId xmlns:a16="http://schemas.microsoft.com/office/drawing/2014/main" id="{2C6235BE-CEB1-4B4C-9B2B-4609135E16FC}"/>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E00FDAE0-7E15-C1B7-D32B-D598615CD3D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63</a:t>
            </a:fld>
            <a:endParaRPr lang="en-US" sz="1600">
              <a:solidFill>
                <a:schemeClr val="bg1"/>
              </a:solidFill>
            </a:endParaRPr>
          </a:p>
        </p:txBody>
      </p:sp>
      <p:sp>
        <p:nvSpPr>
          <p:cNvPr id="6" name="Title 8">
            <a:extLst>
              <a:ext uri="{FF2B5EF4-FFF2-40B4-BE49-F238E27FC236}">
                <a16:creationId xmlns:a16="http://schemas.microsoft.com/office/drawing/2014/main" id="{EA02A3FE-DC76-F4FD-5DCA-456338B286B2}"/>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Calibri"/>
                <a:cs typeface="Calibri"/>
              </a:rPr>
              <a:t>Fixing</a:t>
            </a:r>
            <a:r>
              <a:rPr lang="en-US" sz="3200" spc="8" dirty="0">
                <a:latin typeface="Calibri"/>
                <a:cs typeface="Calibri"/>
              </a:rPr>
              <a:t> </a:t>
            </a:r>
            <a:r>
              <a:rPr lang="en-US" sz="3200" spc="6" dirty="0">
                <a:latin typeface="Calibri"/>
                <a:cs typeface="Calibri"/>
              </a:rPr>
              <a:t>the </a:t>
            </a:r>
            <a:r>
              <a:rPr lang="en-US" sz="3200" dirty="0">
                <a:latin typeface="Calibri"/>
                <a:cs typeface="Calibri"/>
              </a:rPr>
              <a:t>first</a:t>
            </a:r>
            <a:r>
              <a:rPr lang="en-US" sz="3200" spc="-3" dirty="0">
                <a:latin typeface="Calibri"/>
                <a:cs typeface="Calibri"/>
              </a:rPr>
              <a:t> </a:t>
            </a:r>
            <a:r>
              <a:rPr lang="en-US" sz="3200" spc="3" dirty="0">
                <a:latin typeface="Calibri"/>
                <a:cs typeface="Calibri"/>
              </a:rPr>
              <a:t>self-attention</a:t>
            </a:r>
            <a:r>
              <a:rPr lang="en-US" sz="3200" spc="6" dirty="0">
                <a:latin typeface="Calibri"/>
                <a:cs typeface="Calibri"/>
              </a:rPr>
              <a:t> </a:t>
            </a:r>
            <a:r>
              <a:rPr lang="en-US" sz="3200" spc="3" dirty="0">
                <a:latin typeface="Calibri"/>
                <a:cs typeface="Calibri"/>
              </a:rPr>
              <a:t>problem:</a:t>
            </a:r>
            <a:r>
              <a:rPr lang="en-US" sz="3200" spc="-11" dirty="0">
                <a:latin typeface="Calibri"/>
                <a:cs typeface="Calibri"/>
              </a:rPr>
              <a:t>  </a:t>
            </a:r>
            <a:r>
              <a:rPr lang="en-US" sz="3200" spc="6" dirty="0">
                <a:latin typeface="Calibri"/>
                <a:cs typeface="Calibri"/>
              </a:rPr>
              <a:t>S</a:t>
            </a:r>
            <a:r>
              <a:rPr lang="en-US" sz="3200" spc="6" dirty="0"/>
              <a:t>equence</a:t>
            </a:r>
            <a:r>
              <a:rPr lang="en-US" sz="3200" spc="17" dirty="0"/>
              <a:t> </a:t>
            </a:r>
            <a:r>
              <a:rPr lang="en-US" sz="3200" spc="6" dirty="0"/>
              <a:t>order</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2913061"/>
            <a:ext cx="8229599" cy="546664"/>
          </a:xfrm>
          <a:prstGeom prst="rect">
            <a:avLst/>
          </a:prstGeom>
        </p:spPr>
        <p:txBody>
          <a:bodyPr vert="horz" wrap="square" lIns="0" tIns="46077" rIns="0" bIns="0" rtlCol="0">
            <a:spAutoFit/>
          </a:bodyPr>
          <a:lstStyle/>
          <a:p>
            <a:pPr marL="50006" indent="-128588">
              <a:spcBef>
                <a:spcPts val="312"/>
              </a:spcBef>
              <a:buClr>
                <a:schemeClr val="bg2"/>
              </a:buClr>
              <a:buFont typeface="Times New Roman"/>
              <a:buChar char="•"/>
              <a:tabLst>
                <a:tab pos="392906" algn="l"/>
              </a:tabLst>
              <a:defRPr/>
            </a:pPr>
            <a:r>
              <a:rPr sz="1500" kern="1200" spc="-3" dirty="0">
                <a:solidFill>
                  <a:prstClr val="black"/>
                </a:solidFill>
                <a:latin typeface="Calibri"/>
                <a:ea typeface="+mn-ea"/>
                <a:cs typeface="Calibri"/>
              </a:rPr>
              <a:t>Periodicity </a:t>
            </a:r>
            <a:r>
              <a:rPr sz="1500" kern="1200" dirty="0">
                <a:solidFill>
                  <a:prstClr val="black"/>
                </a:solidFill>
                <a:latin typeface="Calibri"/>
                <a:ea typeface="+mn-ea"/>
                <a:cs typeface="Calibri"/>
              </a:rPr>
              <a:t>indicates</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that</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maybe</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“absolute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position”</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isn’t</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as</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important</a:t>
            </a:r>
            <a:endParaRPr lang="en-US" sz="1500" kern="1200" spc="-3" dirty="0">
              <a:solidFill>
                <a:prstClr val="black"/>
              </a:solidFill>
              <a:latin typeface="Calibri"/>
              <a:ea typeface="+mn-ea"/>
              <a:cs typeface="Calibri"/>
            </a:endParaRPr>
          </a:p>
          <a:p>
            <a:pPr marL="264319" lvl="1" defTabSz="685800">
              <a:spcBef>
                <a:spcPts val="312"/>
              </a:spcBef>
              <a:buClr>
                <a:schemeClr val="bg2"/>
              </a:buClr>
              <a:tabLst>
                <a:tab pos="392906" algn="l"/>
              </a:tabLst>
              <a:defRPr/>
            </a:pPr>
            <a:endParaRPr lang="en-US" sz="1500" kern="1200" dirty="0">
              <a:solidFill>
                <a:prstClr val="black"/>
              </a:solidFill>
              <a:latin typeface="Calibri"/>
              <a:ea typeface="+mn-ea"/>
              <a:cs typeface="Calibri"/>
            </a:endParaRPr>
          </a:p>
        </p:txBody>
      </p:sp>
      <p:sp>
        <p:nvSpPr>
          <p:cNvPr id="3" name="object 3"/>
          <p:cNvSpPr txBox="1"/>
          <p:nvPr/>
        </p:nvSpPr>
        <p:spPr>
          <a:xfrm>
            <a:off x="457200" y="1295375"/>
            <a:ext cx="8229599" cy="1273049"/>
          </a:xfrm>
          <a:prstGeom prst="rect">
            <a:avLst/>
          </a:prstGeom>
        </p:spPr>
        <p:txBody>
          <a:bodyPr vert="horz" wrap="square" lIns="0" tIns="7501" rIns="0" bIns="0" rtlCol="0">
            <a:spAutoFit/>
          </a:bodyPr>
          <a:lstStyle/>
          <a:p>
            <a:pPr marL="221456" indent="-192881" defTabSz="685800">
              <a:spcBef>
                <a:spcPts val="59"/>
              </a:spcBef>
              <a:buClr>
                <a:schemeClr val="bg2"/>
              </a:buClr>
              <a:buFont typeface="Times New Roman"/>
              <a:buChar char="•"/>
              <a:tabLst>
                <a:tab pos="221099" algn="l"/>
                <a:tab pos="221456" algn="l"/>
              </a:tabLst>
              <a:defRPr/>
            </a:pPr>
            <a:r>
              <a:rPr sz="1500" b="1" kern="1200" dirty="0">
                <a:solidFill>
                  <a:prstClr val="black"/>
                </a:solidFill>
                <a:latin typeface="Calibri"/>
                <a:ea typeface="+mn-ea"/>
                <a:cs typeface="Calibri"/>
              </a:rPr>
              <a:t>Sinusoidal</a:t>
            </a:r>
            <a:r>
              <a:rPr sz="1500" b="1" kern="1200" spc="-11" dirty="0">
                <a:solidFill>
                  <a:prstClr val="black"/>
                </a:solidFill>
                <a:latin typeface="Calibri"/>
                <a:ea typeface="+mn-ea"/>
                <a:cs typeface="Calibri"/>
              </a:rPr>
              <a:t> </a:t>
            </a:r>
            <a:r>
              <a:rPr sz="1500" b="1" kern="1200" dirty="0">
                <a:solidFill>
                  <a:prstClr val="black"/>
                </a:solidFill>
                <a:latin typeface="Calibri"/>
                <a:ea typeface="+mn-ea"/>
                <a:cs typeface="Calibri"/>
              </a:rPr>
              <a:t>position</a:t>
            </a:r>
            <a:r>
              <a:rPr sz="1500" b="1" kern="1200" spc="-3" dirty="0">
                <a:solidFill>
                  <a:prstClr val="black"/>
                </a:solidFill>
                <a:latin typeface="Calibri"/>
                <a:ea typeface="+mn-ea"/>
                <a:cs typeface="Calibri"/>
              </a:rPr>
              <a:t> </a:t>
            </a:r>
            <a:r>
              <a:rPr sz="1500" b="1" kern="1200" dirty="0">
                <a:solidFill>
                  <a:prstClr val="black"/>
                </a:solidFill>
                <a:latin typeface="Calibri"/>
                <a:ea typeface="+mn-ea"/>
                <a:cs typeface="Calibri"/>
              </a:rPr>
              <a:t>representations:</a:t>
            </a:r>
            <a:r>
              <a:rPr sz="1500" b="1" kern="1200" spc="-11" dirty="0">
                <a:solidFill>
                  <a:prstClr val="black"/>
                </a:solidFill>
                <a:latin typeface="Calibri"/>
                <a:ea typeface="+mn-ea"/>
                <a:cs typeface="Calibri"/>
              </a:rPr>
              <a:t> </a:t>
            </a:r>
            <a:r>
              <a:rPr sz="1500" kern="1200" dirty="0">
                <a:solidFill>
                  <a:prstClr val="black"/>
                </a:solidFill>
                <a:latin typeface="Calibri"/>
                <a:ea typeface="+mn-ea"/>
                <a:cs typeface="Calibri"/>
              </a:rPr>
              <a:t>concatenate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sinusoidal</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functions</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of</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varying</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periods:</a:t>
            </a:r>
          </a:p>
          <a:p>
            <a:pPr marL="848678" marR="4188738" indent="5358" defTabSz="685800">
              <a:lnSpc>
                <a:spcPct val="129800"/>
              </a:lnSpc>
              <a:spcBef>
                <a:spcPts val="1066"/>
              </a:spcBef>
              <a:buClrTx/>
              <a:defRPr/>
            </a:pPr>
            <a:r>
              <a:rPr lang="en-US" sz="1181" kern="1200" spc="14" dirty="0">
                <a:solidFill>
                  <a:prstClr val="black"/>
                </a:solidFill>
                <a:latin typeface="Cambria Math"/>
                <a:ea typeface="+mn-ea"/>
                <a:cs typeface="Cambria Math"/>
              </a:rPr>
              <a:t>  </a:t>
            </a:r>
            <a:r>
              <a:rPr sz="1181" kern="1200" spc="14" dirty="0">
                <a:solidFill>
                  <a:prstClr val="black"/>
                </a:solidFill>
                <a:latin typeface="Cambria Math"/>
                <a:ea typeface="+mn-ea"/>
                <a:cs typeface="Cambria Math"/>
              </a:rPr>
              <a:t>sin(𝑖/10000</a:t>
            </a:r>
            <a:r>
              <a:rPr sz="1266" kern="1200" spc="21" baseline="27777" dirty="0">
                <a:solidFill>
                  <a:prstClr val="black"/>
                </a:solidFill>
                <a:latin typeface="Cambria Math"/>
                <a:ea typeface="+mn-ea"/>
                <a:cs typeface="Cambria Math"/>
              </a:rPr>
              <a:t>2∗1/𝑑</a:t>
            </a:r>
            <a:r>
              <a:rPr sz="1181" kern="1200" spc="14" dirty="0">
                <a:solidFill>
                  <a:prstClr val="black"/>
                </a:solidFill>
                <a:latin typeface="Cambria Math"/>
                <a:ea typeface="+mn-ea"/>
                <a:cs typeface="Cambria Math"/>
              </a:rPr>
              <a:t>)</a:t>
            </a:r>
            <a:endParaRPr lang="en-US" sz="1181" kern="1200" dirty="0">
              <a:solidFill>
                <a:prstClr val="black"/>
              </a:solidFill>
              <a:latin typeface="Cambria Math"/>
              <a:ea typeface="+mn-ea"/>
              <a:cs typeface="Cambria Math"/>
            </a:endParaRPr>
          </a:p>
          <a:p>
            <a:pPr marL="261461" defTabSz="685800">
              <a:lnSpc>
                <a:spcPts val="1331"/>
              </a:lnSpc>
              <a:buClrTx/>
              <a:tabLst>
                <a:tab pos="473273" algn="l"/>
              </a:tabLst>
              <a:defRPr/>
            </a:pPr>
            <a:r>
              <a:rPr lang="en-US" sz="1294" kern="1200" spc="-3" dirty="0">
                <a:solidFill>
                  <a:prstClr val="black"/>
                </a:solidFill>
                <a:latin typeface="Cambria Math"/>
                <a:ea typeface="+mn-ea"/>
                <a:cs typeface="Cambria Math"/>
              </a:rPr>
              <a:t>𝑝</a:t>
            </a:r>
            <a:r>
              <a:rPr lang="en-US" sz="1392" kern="1200" spc="-4" baseline="-15151" dirty="0">
                <a:solidFill>
                  <a:prstClr val="black"/>
                </a:solidFill>
                <a:latin typeface="Cambria Math"/>
                <a:ea typeface="+mn-ea"/>
                <a:cs typeface="Cambria Math"/>
              </a:rPr>
              <a:t>𝑖	</a:t>
            </a:r>
            <a:r>
              <a:rPr lang="en-US" sz="1294" kern="1200" dirty="0">
                <a:solidFill>
                  <a:prstClr val="black"/>
                </a:solidFill>
                <a:latin typeface="Cambria Math"/>
                <a:ea typeface="+mn-ea"/>
                <a:cs typeface="Cambria Math"/>
              </a:rPr>
              <a:t>=	      </a:t>
            </a:r>
            <a:r>
              <a:rPr lang="en-US" sz="1180" kern="1200" spc="11" dirty="0">
                <a:solidFill>
                  <a:prstClr val="black"/>
                </a:solidFill>
                <a:latin typeface="Cambria Math"/>
                <a:ea typeface="+mn-ea"/>
                <a:cs typeface="Cambria Math"/>
              </a:rPr>
              <a:t>cos(𝑖/10000</a:t>
            </a:r>
            <a:r>
              <a:rPr lang="en-US" sz="1180" kern="1200" spc="17" baseline="27777" dirty="0">
                <a:solidFill>
                  <a:prstClr val="black"/>
                </a:solidFill>
                <a:latin typeface="Cambria Math"/>
                <a:ea typeface="+mn-ea"/>
                <a:cs typeface="Cambria Math"/>
              </a:rPr>
              <a:t>2∗1/𝑑</a:t>
            </a:r>
            <a:r>
              <a:rPr lang="en-US" sz="1180" kern="1200" spc="11" dirty="0">
                <a:solidFill>
                  <a:prstClr val="black"/>
                </a:solidFill>
                <a:latin typeface="Cambria Math"/>
                <a:ea typeface="+mn-ea"/>
                <a:cs typeface="Cambria Math"/>
              </a:rPr>
              <a:t>)</a:t>
            </a:r>
            <a:endParaRPr lang="en-US" sz="1180" kern="1200" dirty="0">
              <a:solidFill>
                <a:prstClr val="black"/>
              </a:solidFill>
              <a:latin typeface="Cambria Math"/>
              <a:ea typeface="+mn-ea"/>
              <a:cs typeface="Cambria Math"/>
            </a:endParaRPr>
          </a:p>
          <a:p>
            <a:pPr marL="1759863" defTabSz="685800">
              <a:spcBef>
                <a:spcPts val="855"/>
              </a:spcBef>
              <a:buClrTx/>
              <a:defRPr/>
            </a:pPr>
            <a:endParaRPr lang="en-US" sz="844" u="sng" kern="1200" spc="62" dirty="0">
              <a:solidFill>
                <a:prstClr val="black"/>
              </a:solidFill>
              <a:uFill>
                <a:solidFill>
                  <a:srgbClr val="000000"/>
                </a:solidFill>
              </a:uFill>
              <a:latin typeface="Cambria Math"/>
              <a:ea typeface="+mn-ea"/>
              <a:cs typeface="Cambria Math"/>
            </a:endParaRPr>
          </a:p>
          <a:p>
            <a:pPr marL="1759863" defTabSz="685800">
              <a:spcBef>
                <a:spcPts val="855"/>
              </a:spcBef>
              <a:buClrTx/>
              <a:defRPr/>
            </a:pPr>
            <a:r>
              <a:rPr lang="en-US" sz="844" kern="1200" spc="62" dirty="0">
                <a:solidFill>
                  <a:prstClr val="black"/>
                </a:solidFill>
                <a:uFill>
                  <a:solidFill>
                    <a:srgbClr val="000000"/>
                  </a:solidFill>
                </a:uFill>
                <a:latin typeface="Cambria Math"/>
                <a:ea typeface="+mn-ea"/>
                <a:cs typeface="Cambria Math"/>
              </a:rPr>
              <a:t>  </a:t>
            </a:r>
            <a:r>
              <a:rPr sz="844" u="sng" kern="1200" spc="62" dirty="0">
                <a:solidFill>
                  <a:prstClr val="black"/>
                </a:solidFill>
                <a:uFill>
                  <a:solidFill>
                    <a:srgbClr val="000000"/>
                  </a:solidFill>
                </a:uFill>
                <a:latin typeface="Cambria Math"/>
                <a:ea typeface="+mn-ea"/>
                <a:cs typeface="Cambria Math"/>
              </a:rPr>
              <a:t>𝑑</a:t>
            </a:r>
            <a:endParaRPr sz="844" kern="1200" dirty="0">
              <a:solidFill>
                <a:prstClr val="black"/>
              </a:solidFill>
              <a:latin typeface="Cambria Math"/>
              <a:ea typeface="+mn-ea"/>
              <a:cs typeface="Cambria Math"/>
            </a:endParaRPr>
          </a:p>
        </p:txBody>
      </p:sp>
      <p:sp>
        <p:nvSpPr>
          <p:cNvPr id="5" name="object 5"/>
          <p:cNvSpPr txBox="1"/>
          <p:nvPr/>
        </p:nvSpPr>
        <p:spPr>
          <a:xfrm>
            <a:off x="1339527" y="2466880"/>
            <a:ext cx="1220867" cy="188930"/>
          </a:xfrm>
          <a:prstGeom prst="rect">
            <a:avLst/>
          </a:prstGeom>
        </p:spPr>
        <p:txBody>
          <a:bodyPr vert="horz" wrap="square" lIns="0" tIns="7144" rIns="0" bIns="0" rtlCol="0">
            <a:spAutoFit/>
          </a:bodyPr>
          <a:lstStyle/>
          <a:p>
            <a:pPr marL="21431" defTabSz="685800">
              <a:spcBef>
                <a:spcPts val="56"/>
              </a:spcBef>
              <a:buClrTx/>
              <a:defRPr/>
            </a:pPr>
            <a:r>
              <a:rPr sz="1181" kern="1200" spc="17" dirty="0">
                <a:solidFill>
                  <a:prstClr val="black"/>
                </a:solidFill>
                <a:latin typeface="Cambria Math"/>
                <a:ea typeface="+mn-ea"/>
                <a:cs typeface="Cambria Math"/>
              </a:rPr>
              <a:t>sin(𝑖/10000</a:t>
            </a:r>
            <a:r>
              <a:rPr sz="1266" kern="1200" spc="25" baseline="37037" dirty="0">
                <a:solidFill>
                  <a:prstClr val="black"/>
                </a:solidFill>
                <a:latin typeface="Cambria Math"/>
                <a:ea typeface="+mn-ea"/>
                <a:cs typeface="Cambria Math"/>
              </a:rPr>
              <a:t>2∗</a:t>
            </a:r>
            <a:r>
              <a:rPr sz="1266" kern="1200" spc="25" baseline="9259" dirty="0">
                <a:solidFill>
                  <a:prstClr val="black"/>
                </a:solidFill>
                <a:latin typeface="Cambria Math"/>
                <a:ea typeface="+mn-ea"/>
                <a:cs typeface="Cambria Math"/>
              </a:rPr>
              <a:t>2</a:t>
            </a:r>
            <a:r>
              <a:rPr sz="1266" kern="1200" spc="25" baseline="37037" dirty="0">
                <a:solidFill>
                  <a:prstClr val="black"/>
                </a:solidFill>
                <a:latin typeface="Cambria Math"/>
                <a:ea typeface="+mn-ea"/>
                <a:cs typeface="Cambria Math"/>
              </a:rPr>
              <a:t>/𝑑</a:t>
            </a:r>
            <a:r>
              <a:rPr sz="1181" kern="1200" spc="17" dirty="0">
                <a:solidFill>
                  <a:prstClr val="black"/>
                </a:solidFill>
                <a:latin typeface="Cambria Math"/>
                <a:ea typeface="+mn-ea"/>
                <a:cs typeface="Cambria Math"/>
              </a:rPr>
              <a:t>)</a:t>
            </a:r>
            <a:endParaRPr sz="1181" kern="1200">
              <a:solidFill>
                <a:prstClr val="black"/>
              </a:solidFill>
              <a:latin typeface="Cambria Math"/>
              <a:ea typeface="+mn-ea"/>
              <a:cs typeface="Cambria Math"/>
            </a:endParaRPr>
          </a:p>
        </p:txBody>
      </p:sp>
      <p:pic>
        <p:nvPicPr>
          <p:cNvPr id="6" name="object 6"/>
          <p:cNvPicPr/>
          <p:nvPr/>
        </p:nvPicPr>
        <p:blipFill>
          <a:blip r:embed="rId2" cstate="print"/>
          <a:stretch>
            <a:fillRect/>
          </a:stretch>
        </p:blipFill>
        <p:spPr>
          <a:xfrm>
            <a:off x="1906527" y="2167985"/>
            <a:ext cx="42863" cy="43720"/>
          </a:xfrm>
          <a:prstGeom prst="rect">
            <a:avLst/>
          </a:prstGeom>
        </p:spPr>
      </p:pic>
      <p:pic>
        <p:nvPicPr>
          <p:cNvPr id="7" name="object 7"/>
          <p:cNvPicPr/>
          <p:nvPr/>
        </p:nvPicPr>
        <p:blipFill>
          <a:blip r:embed="rId3" cstate="print"/>
          <a:stretch>
            <a:fillRect/>
          </a:stretch>
        </p:blipFill>
        <p:spPr>
          <a:xfrm>
            <a:off x="1906527" y="2263140"/>
            <a:ext cx="42863" cy="43720"/>
          </a:xfrm>
          <a:prstGeom prst="rect">
            <a:avLst/>
          </a:prstGeom>
        </p:spPr>
      </p:pic>
      <p:pic>
        <p:nvPicPr>
          <p:cNvPr id="8" name="object 8"/>
          <p:cNvPicPr/>
          <p:nvPr/>
        </p:nvPicPr>
        <p:blipFill>
          <a:blip r:embed="rId2" cstate="print"/>
          <a:stretch>
            <a:fillRect/>
          </a:stretch>
        </p:blipFill>
        <p:spPr>
          <a:xfrm>
            <a:off x="1906527" y="2355723"/>
            <a:ext cx="42863" cy="43720"/>
          </a:xfrm>
          <a:prstGeom prst="rect">
            <a:avLst/>
          </a:prstGeom>
        </p:spPr>
      </p:pic>
      <p:sp>
        <p:nvSpPr>
          <p:cNvPr id="9" name="object 9"/>
          <p:cNvSpPr/>
          <p:nvPr/>
        </p:nvSpPr>
        <p:spPr>
          <a:xfrm>
            <a:off x="1297022" y="1655350"/>
            <a:ext cx="121444" cy="1255871"/>
          </a:xfrm>
          <a:custGeom>
            <a:avLst/>
            <a:gdLst/>
            <a:ahLst/>
            <a:cxnLst/>
            <a:rect l="l" t="t" r="r" b="b"/>
            <a:pathLst>
              <a:path w="215900" h="2232660">
                <a:moveTo>
                  <a:pt x="215900" y="2232660"/>
                </a:moveTo>
                <a:lnTo>
                  <a:pt x="166391" y="2226958"/>
                </a:lnTo>
                <a:lnTo>
                  <a:pt x="120946" y="2210718"/>
                </a:lnTo>
                <a:lnTo>
                  <a:pt x="80859" y="2185233"/>
                </a:lnTo>
                <a:lnTo>
                  <a:pt x="47426" y="2151800"/>
                </a:lnTo>
                <a:lnTo>
                  <a:pt x="21941" y="2111713"/>
                </a:lnTo>
                <a:lnTo>
                  <a:pt x="5701" y="2066268"/>
                </a:lnTo>
                <a:lnTo>
                  <a:pt x="0" y="2016759"/>
                </a:lnTo>
                <a:lnTo>
                  <a:pt x="0" y="215900"/>
                </a:lnTo>
                <a:lnTo>
                  <a:pt x="5701" y="166391"/>
                </a:lnTo>
                <a:lnTo>
                  <a:pt x="21941" y="120946"/>
                </a:lnTo>
                <a:lnTo>
                  <a:pt x="47426" y="80859"/>
                </a:lnTo>
                <a:lnTo>
                  <a:pt x="80859" y="47426"/>
                </a:lnTo>
                <a:lnTo>
                  <a:pt x="120946" y="21941"/>
                </a:lnTo>
                <a:lnTo>
                  <a:pt x="166391" y="5701"/>
                </a:lnTo>
                <a:lnTo>
                  <a:pt x="215900" y="0"/>
                </a:lnTo>
              </a:path>
            </a:pathLst>
          </a:custGeom>
          <a:ln w="9525">
            <a:solidFill>
              <a:srgbClr val="000000"/>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2488028" y="1655350"/>
            <a:ext cx="121444" cy="1255871"/>
          </a:xfrm>
          <a:custGeom>
            <a:avLst/>
            <a:gdLst/>
            <a:ahLst/>
            <a:cxnLst/>
            <a:rect l="l" t="t" r="r" b="b"/>
            <a:pathLst>
              <a:path w="215900" h="2232660">
                <a:moveTo>
                  <a:pt x="0" y="0"/>
                </a:moveTo>
                <a:lnTo>
                  <a:pt x="49508" y="5701"/>
                </a:lnTo>
                <a:lnTo>
                  <a:pt x="94953" y="21941"/>
                </a:lnTo>
                <a:lnTo>
                  <a:pt x="135040" y="47426"/>
                </a:lnTo>
                <a:lnTo>
                  <a:pt x="168473" y="80859"/>
                </a:lnTo>
                <a:lnTo>
                  <a:pt x="193958" y="120946"/>
                </a:lnTo>
                <a:lnTo>
                  <a:pt x="210198" y="166391"/>
                </a:lnTo>
                <a:lnTo>
                  <a:pt x="215900" y="215900"/>
                </a:lnTo>
                <a:lnTo>
                  <a:pt x="215900" y="2016759"/>
                </a:lnTo>
                <a:lnTo>
                  <a:pt x="210198" y="2066268"/>
                </a:lnTo>
                <a:lnTo>
                  <a:pt x="193958" y="2111713"/>
                </a:lnTo>
                <a:lnTo>
                  <a:pt x="168473" y="2151800"/>
                </a:lnTo>
                <a:lnTo>
                  <a:pt x="135040" y="2185233"/>
                </a:lnTo>
                <a:lnTo>
                  <a:pt x="94953" y="2210718"/>
                </a:lnTo>
                <a:lnTo>
                  <a:pt x="49508" y="2226958"/>
                </a:lnTo>
                <a:lnTo>
                  <a:pt x="0" y="2232660"/>
                </a:lnTo>
              </a:path>
            </a:pathLst>
          </a:custGeom>
          <a:ln w="9525">
            <a:solidFill>
              <a:srgbClr val="000000"/>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txBox="1"/>
          <p:nvPr/>
        </p:nvSpPr>
        <p:spPr>
          <a:xfrm>
            <a:off x="2279859" y="2591539"/>
            <a:ext cx="84653" cy="139646"/>
          </a:xfrm>
          <a:prstGeom prst="rect">
            <a:avLst/>
          </a:prstGeom>
        </p:spPr>
        <p:txBody>
          <a:bodyPr vert="horz" wrap="square" lIns="0" tIns="9644" rIns="0" bIns="0" rtlCol="0">
            <a:spAutoFit/>
          </a:bodyPr>
          <a:lstStyle/>
          <a:p>
            <a:pPr marL="7144" defTabSz="685800">
              <a:spcBef>
                <a:spcPts val="76"/>
              </a:spcBef>
              <a:buClrTx/>
              <a:defRPr/>
            </a:pPr>
            <a:r>
              <a:rPr sz="844" u="sng" kern="1200" spc="107" dirty="0">
                <a:solidFill>
                  <a:prstClr val="black"/>
                </a:solidFill>
                <a:uFill>
                  <a:solidFill>
                    <a:srgbClr val="000000"/>
                  </a:solidFill>
                </a:uFill>
                <a:latin typeface="Cambria Math"/>
                <a:ea typeface="+mn-ea"/>
                <a:cs typeface="Cambria Math"/>
              </a:rPr>
              <a:t>𝑑</a:t>
            </a:r>
            <a:endParaRPr sz="844" kern="1200">
              <a:solidFill>
                <a:prstClr val="black"/>
              </a:solidFill>
              <a:latin typeface="Cambria Math"/>
              <a:ea typeface="+mn-ea"/>
              <a:cs typeface="Cambria Math"/>
            </a:endParaRPr>
          </a:p>
        </p:txBody>
      </p:sp>
      <p:sp>
        <p:nvSpPr>
          <p:cNvPr id="12" name="object 12"/>
          <p:cNvSpPr txBox="1"/>
          <p:nvPr/>
        </p:nvSpPr>
        <p:spPr>
          <a:xfrm>
            <a:off x="1335242" y="2687550"/>
            <a:ext cx="1241227" cy="188930"/>
          </a:xfrm>
          <a:prstGeom prst="rect">
            <a:avLst/>
          </a:prstGeom>
        </p:spPr>
        <p:txBody>
          <a:bodyPr vert="horz" wrap="square" lIns="0" tIns="7144" rIns="0" bIns="0" rtlCol="0">
            <a:spAutoFit/>
          </a:bodyPr>
          <a:lstStyle/>
          <a:p>
            <a:pPr marL="21431" defTabSz="685800">
              <a:spcBef>
                <a:spcPts val="56"/>
              </a:spcBef>
              <a:buClrTx/>
              <a:defRPr/>
            </a:pPr>
            <a:r>
              <a:rPr sz="1181" kern="1200" spc="17" dirty="0">
                <a:solidFill>
                  <a:prstClr val="black"/>
                </a:solidFill>
                <a:latin typeface="Cambria Math"/>
                <a:ea typeface="+mn-ea"/>
                <a:cs typeface="Cambria Math"/>
              </a:rPr>
              <a:t>cos(𝑖/10000</a:t>
            </a:r>
            <a:r>
              <a:rPr sz="1266" kern="1200" spc="25" baseline="37037" dirty="0">
                <a:solidFill>
                  <a:prstClr val="black"/>
                </a:solidFill>
                <a:latin typeface="Cambria Math"/>
                <a:ea typeface="+mn-ea"/>
                <a:cs typeface="Cambria Math"/>
              </a:rPr>
              <a:t>2∗</a:t>
            </a:r>
            <a:r>
              <a:rPr sz="1266" kern="1200" spc="25" baseline="9259" dirty="0">
                <a:solidFill>
                  <a:prstClr val="black"/>
                </a:solidFill>
                <a:latin typeface="Cambria Math"/>
                <a:ea typeface="+mn-ea"/>
                <a:cs typeface="Cambria Math"/>
              </a:rPr>
              <a:t>2</a:t>
            </a:r>
            <a:r>
              <a:rPr sz="1266" kern="1200" spc="25" baseline="37037" dirty="0">
                <a:solidFill>
                  <a:prstClr val="black"/>
                </a:solidFill>
                <a:latin typeface="Cambria Math"/>
                <a:ea typeface="+mn-ea"/>
                <a:cs typeface="Cambria Math"/>
              </a:rPr>
              <a:t>/𝑑</a:t>
            </a:r>
            <a:r>
              <a:rPr sz="1181" kern="1200" spc="17" dirty="0">
                <a:solidFill>
                  <a:prstClr val="black"/>
                </a:solidFill>
                <a:latin typeface="Cambria Math"/>
                <a:ea typeface="+mn-ea"/>
                <a:cs typeface="Cambria Math"/>
              </a:rPr>
              <a:t>)</a:t>
            </a:r>
            <a:endParaRPr sz="1181" kern="1200">
              <a:solidFill>
                <a:prstClr val="black"/>
              </a:solidFill>
              <a:latin typeface="Cambria Math"/>
              <a:ea typeface="+mn-ea"/>
              <a:cs typeface="Cambria Math"/>
            </a:endParaRPr>
          </a:p>
        </p:txBody>
      </p:sp>
      <p:sp>
        <p:nvSpPr>
          <p:cNvPr id="13" name="object 13"/>
          <p:cNvSpPr txBox="1"/>
          <p:nvPr/>
        </p:nvSpPr>
        <p:spPr>
          <a:xfrm>
            <a:off x="3458289" y="4304310"/>
            <a:ext cx="4511279" cy="145353"/>
          </a:xfrm>
          <a:prstGeom prst="rect">
            <a:avLst/>
          </a:prstGeom>
        </p:spPr>
        <p:txBody>
          <a:bodyPr vert="horz" wrap="square" lIns="0" tIns="6787" rIns="0" bIns="0" rtlCol="0">
            <a:spAutoFit/>
          </a:bodyPr>
          <a:lstStyle/>
          <a:p>
            <a:pPr marL="7144" defTabSz="685800">
              <a:spcBef>
                <a:spcPts val="53"/>
              </a:spcBef>
              <a:buClrTx/>
              <a:defRPr/>
            </a:pPr>
            <a:r>
              <a:rPr sz="900" kern="1200" spc="-3" dirty="0">
                <a:solidFill>
                  <a:prstClr val="black"/>
                </a:solidFill>
                <a:latin typeface="Calibri"/>
                <a:ea typeface="+mn-ea"/>
                <a:cs typeface="Calibri"/>
              </a:rPr>
              <a:t>Image:</a:t>
            </a:r>
            <a:r>
              <a:rPr sz="900" kern="1200" spc="74" dirty="0">
                <a:solidFill>
                  <a:prstClr val="black"/>
                </a:solidFill>
                <a:latin typeface="Calibri"/>
                <a:ea typeface="+mn-ea"/>
                <a:cs typeface="Calibri"/>
              </a:rPr>
              <a:t> </a:t>
            </a:r>
            <a:r>
              <a:rPr sz="900" kern="1200" spc="-6" dirty="0">
                <a:solidFill>
                  <a:prstClr val="black"/>
                </a:solidFill>
                <a:latin typeface="Calibri"/>
                <a:ea typeface="+mn-ea"/>
                <a:cs typeface="Calibri"/>
              </a:rPr>
              <a:t>https://timodenk.com/blog/linear-relationships-in-the-transformers-positional-encoding/</a:t>
            </a:r>
            <a:endParaRPr sz="900" kern="1200">
              <a:solidFill>
                <a:prstClr val="black"/>
              </a:solidFill>
              <a:latin typeface="Calibri"/>
              <a:ea typeface="+mn-ea"/>
              <a:cs typeface="Calibri"/>
            </a:endParaRPr>
          </a:p>
        </p:txBody>
      </p:sp>
      <p:pic>
        <p:nvPicPr>
          <p:cNvPr id="14" name="object 14"/>
          <p:cNvPicPr/>
          <p:nvPr/>
        </p:nvPicPr>
        <p:blipFill>
          <a:blip r:embed="rId4" cstate="print"/>
          <a:stretch>
            <a:fillRect/>
          </a:stretch>
        </p:blipFill>
        <p:spPr>
          <a:xfrm>
            <a:off x="4075660" y="1696059"/>
            <a:ext cx="3654440" cy="1064726"/>
          </a:xfrm>
          <a:prstGeom prst="rect">
            <a:avLst/>
          </a:prstGeom>
        </p:spPr>
      </p:pic>
      <p:sp>
        <p:nvSpPr>
          <p:cNvPr id="15" name="object 15"/>
          <p:cNvSpPr txBox="1"/>
          <p:nvPr/>
        </p:nvSpPr>
        <p:spPr>
          <a:xfrm>
            <a:off x="5331595" y="2783348"/>
            <a:ext cx="1160502" cy="163090"/>
          </a:xfrm>
          <a:prstGeom prst="rect">
            <a:avLst/>
          </a:prstGeom>
        </p:spPr>
        <p:txBody>
          <a:bodyPr vert="horz" wrap="square" lIns="0" tIns="7144" rIns="0" bIns="0" rtlCol="0">
            <a:spAutoFit/>
          </a:bodyPr>
          <a:lstStyle/>
          <a:p>
            <a:pPr marL="7144" defTabSz="685800">
              <a:spcBef>
                <a:spcPts val="56"/>
              </a:spcBef>
              <a:buClrTx/>
              <a:defRPr/>
            </a:pPr>
            <a:r>
              <a:rPr sz="1013" kern="1200" spc="-3" dirty="0">
                <a:solidFill>
                  <a:prstClr val="black"/>
                </a:solidFill>
                <a:latin typeface="Calibri"/>
                <a:ea typeface="+mn-ea"/>
                <a:cs typeface="Calibri"/>
              </a:rPr>
              <a:t>Index</a:t>
            </a:r>
            <a:r>
              <a:rPr sz="1013" kern="1200" spc="-17" dirty="0">
                <a:solidFill>
                  <a:prstClr val="black"/>
                </a:solidFill>
                <a:latin typeface="Calibri"/>
                <a:ea typeface="+mn-ea"/>
                <a:cs typeface="Calibri"/>
              </a:rPr>
              <a:t> </a:t>
            </a:r>
            <a:r>
              <a:rPr sz="1013" kern="1200" dirty="0">
                <a:solidFill>
                  <a:prstClr val="black"/>
                </a:solidFill>
                <a:latin typeface="Calibri"/>
                <a:ea typeface="+mn-ea"/>
                <a:cs typeface="Calibri"/>
              </a:rPr>
              <a:t>in</a:t>
            </a:r>
            <a:r>
              <a:rPr sz="1013" kern="1200" spc="-11" dirty="0">
                <a:solidFill>
                  <a:prstClr val="black"/>
                </a:solidFill>
                <a:latin typeface="Calibri"/>
                <a:ea typeface="+mn-ea"/>
                <a:cs typeface="Calibri"/>
              </a:rPr>
              <a:t> </a:t>
            </a:r>
            <a:r>
              <a:rPr sz="1013" kern="1200" dirty="0">
                <a:solidFill>
                  <a:prstClr val="black"/>
                </a:solidFill>
                <a:latin typeface="Calibri"/>
                <a:ea typeface="+mn-ea"/>
                <a:cs typeface="Calibri"/>
              </a:rPr>
              <a:t>the</a:t>
            </a:r>
            <a:r>
              <a:rPr sz="1013" kern="1200" spc="-6" dirty="0">
                <a:solidFill>
                  <a:prstClr val="black"/>
                </a:solidFill>
                <a:latin typeface="Calibri"/>
                <a:ea typeface="+mn-ea"/>
                <a:cs typeface="Calibri"/>
              </a:rPr>
              <a:t> </a:t>
            </a:r>
            <a:r>
              <a:rPr sz="1013" kern="1200" spc="-3" dirty="0">
                <a:solidFill>
                  <a:prstClr val="black"/>
                </a:solidFill>
                <a:latin typeface="Calibri"/>
                <a:ea typeface="+mn-ea"/>
                <a:cs typeface="Calibri"/>
              </a:rPr>
              <a:t>sequence</a:t>
            </a:r>
            <a:endParaRPr sz="1013" kern="1200">
              <a:solidFill>
                <a:prstClr val="black"/>
              </a:solidFill>
              <a:latin typeface="Calibri"/>
              <a:ea typeface="+mn-ea"/>
              <a:cs typeface="Calibri"/>
            </a:endParaRPr>
          </a:p>
        </p:txBody>
      </p:sp>
      <p:sp>
        <p:nvSpPr>
          <p:cNvPr id="16" name="object 16"/>
          <p:cNvSpPr txBox="1"/>
          <p:nvPr/>
        </p:nvSpPr>
        <p:spPr>
          <a:xfrm>
            <a:off x="3901416" y="1953088"/>
            <a:ext cx="130485" cy="572214"/>
          </a:xfrm>
          <a:prstGeom prst="rect">
            <a:avLst/>
          </a:prstGeom>
        </p:spPr>
        <p:txBody>
          <a:bodyPr vert="vert270" wrap="square" lIns="0" tIns="0" rIns="0" bIns="0" rtlCol="0">
            <a:spAutoFit/>
          </a:bodyPr>
          <a:lstStyle/>
          <a:p>
            <a:pPr marL="7144" defTabSz="685800">
              <a:lnSpc>
                <a:spcPts val="1019"/>
              </a:lnSpc>
              <a:buClrTx/>
              <a:defRPr/>
            </a:pPr>
            <a:r>
              <a:rPr sz="1013" kern="1200" spc="-3" dirty="0">
                <a:solidFill>
                  <a:prstClr val="black"/>
                </a:solidFill>
                <a:latin typeface="Calibri"/>
                <a:ea typeface="+mn-ea"/>
                <a:cs typeface="Calibri"/>
              </a:rPr>
              <a:t>Dimension</a:t>
            </a:r>
            <a:endParaRPr sz="1013" kern="1200">
              <a:solidFill>
                <a:prstClr val="black"/>
              </a:solidFill>
              <a:latin typeface="Calibri"/>
              <a:ea typeface="+mn-ea"/>
              <a:cs typeface="Calibri"/>
            </a:endParaRPr>
          </a:p>
        </p:txBody>
      </p:sp>
      <p:sp>
        <p:nvSpPr>
          <p:cNvPr id="18" name="TextBox 17">
            <a:extLst>
              <a:ext uri="{FF2B5EF4-FFF2-40B4-BE49-F238E27FC236}">
                <a16:creationId xmlns:a16="http://schemas.microsoft.com/office/drawing/2014/main" id="{3ED86ADD-1EEF-4591-9452-EC488513AACE}"/>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4" name="Slide Number Placeholder 3">
            <a:extLst>
              <a:ext uri="{FF2B5EF4-FFF2-40B4-BE49-F238E27FC236}">
                <a16:creationId xmlns:a16="http://schemas.microsoft.com/office/drawing/2014/main" id="{F72972FF-D552-F823-B9E4-DF59E812B94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64</a:t>
            </a:fld>
            <a:endParaRPr lang="en-US" sz="1600">
              <a:solidFill>
                <a:schemeClr val="bg1"/>
              </a:solidFill>
            </a:endParaRPr>
          </a:p>
        </p:txBody>
      </p:sp>
      <p:sp>
        <p:nvSpPr>
          <p:cNvPr id="17" name="Title 8">
            <a:extLst>
              <a:ext uri="{FF2B5EF4-FFF2-40B4-BE49-F238E27FC236}">
                <a16:creationId xmlns:a16="http://schemas.microsoft.com/office/drawing/2014/main" id="{962A6870-76F3-7A9C-D470-97119FA87329}"/>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Position</a:t>
            </a:r>
            <a:r>
              <a:rPr lang="en-US" sz="3200" dirty="0">
                <a:latin typeface="Calibri"/>
                <a:cs typeface="Calibri"/>
              </a:rPr>
              <a:t> </a:t>
            </a:r>
            <a:r>
              <a:rPr lang="en-US" sz="3200" spc="6" dirty="0">
                <a:latin typeface="Calibri"/>
                <a:cs typeface="Calibri"/>
              </a:rPr>
              <a:t>representation</a:t>
            </a:r>
            <a:r>
              <a:rPr lang="en-US" sz="3200" spc="-14" dirty="0">
                <a:latin typeface="Calibri"/>
                <a:cs typeface="Calibri"/>
              </a:rPr>
              <a:t> </a:t>
            </a:r>
            <a:r>
              <a:rPr lang="en-US" sz="3200" spc="3" dirty="0">
                <a:latin typeface="Calibri"/>
                <a:cs typeface="Calibri"/>
              </a:rPr>
              <a:t>vectors</a:t>
            </a:r>
            <a:r>
              <a:rPr lang="en-US" sz="3200" dirty="0">
                <a:latin typeface="Calibri"/>
                <a:cs typeface="Calibri"/>
              </a:rPr>
              <a:t> </a:t>
            </a:r>
            <a:r>
              <a:rPr lang="en-US" sz="3200" spc="6" dirty="0">
                <a:latin typeface="Calibri"/>
                <a:cs typeface="Calibri"/>
              </a:rPr>
              <a:t>through</a:t>
            </a:r>
            <a:r>
              <a:rPr lang="en-US" sz="3200" spc="3" dirty="0">
                <a:latin typeface="Calibri"/>
                <a:cs typeface="Calibri"/>
              </a:rPr>
              <a:t> </a:t>
            </a:r>
            <a:r>
              <a:rPr lang="en-US" sz="3200" dirty="0">
                <a:latin typeface="Calibri"/>
                <a:cs typeface="Calibri"/>
              </a:rPr>
              <a:t>sinusoids</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991" y="1242964"/>
            <a:ext cx="1896666" cy="737229"/>
          </a:xfrm>
          <a:prstGeom prst="rect">
            <a:avLst/>
          </a:prstGeom>
        </p:spPr>
        <p:txBody>
          <a:bodyPr vert="horz" wrap="square" lIns="0" tIns="57507" rIns="0" bIns="0" rtlCol="0">
            <a:spAutoFit/>
          </a:bodyPr>
          <a:lstStyle/>
          <a:p>
            <a:pPr marL="362903" algn="ctr" defTabSz="685800">
              <a:spcBef>
                <a:spcPts val="453"/>
              </a:spcBef>
              <a:buClrTx/>
              <a:defRPr/>
            </a:pPr>
            <a:r>
              <a:rPr sz="1575" b="1" kern="1200" spc="-3" dirty="0">
                <a:solidFill>
                  <a:prstClr val="black"/>
                </a:solidFill>
                <a:latin typeface="Calibri"/>
                <a:ea typeface="+mn-ea"/>
                <a:cs typeface="Calibri"/>
              </a:rPr>
              <a:t>Barriers</a:t>
            </a:r>
            <a:endParaRPr sz="1575" kern="1200" dirty="0">
              <a:solidFill>
                <a:prstClr val="black"/>
              </a:solidFill>
              <a:latin typeface="Calibri"/>
              <a:ea typeface="+mn-ea"/>
              <a:cs typeface="Calibri"/>
            </a:endParaRPr>
          </a:p>
          <a:p>
            <a:pPr marL="192524" indent="-192524" defTabSz="685800">
              <a:spcBef>
                <a:spcPts val="329"/>
              </a:spcBef>
              <a:buClr>
                <a:schemeClr val="bg2"/>
              </a:buClr>
              <a:buFont typeface="Times New Roman"/>
              <a:buChar char="•"/>
              <a:tabLst>
                <a:tab pos="192524" algn="l"/>
                <a:tab pos="200382" algn="l"/>
              </a:tabLst>
              <a:defRPr/>
            </a:pPr>
            <a:r>
              <a:rPr sz="1294" kern="1200" spc="-3" dirty="0">
                <a:solidFill>
                  <a:prstClr val="black"/>
                </a:solidFill>
                <a:latin typeface="Calibri"/>
                <a:ea typeface="+mn-ea"/>
                <a:cs typeface="Calibri"/>
              </a:rPr>
              <a:t>Doesn’t</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have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an</a:t>
            </a:r>
            <a:r>
              <a:rPr sz="1294" kern="1200" spc="-11" dirty="0">
                <a:solidFill>
                  <a:prstClr val="black"/>
                </a:solidFill>
                <a:latin typeface="Calibri"/>
                <a:ea typeface="+mn-ea"/>
                <a:cs typeface="Calibri"/>
              </a:rPr>
              <a:t> </a:t>
            </a:r>
            <a:r>
              <a:rPr sz="1294" kern="1200" dirty="0">
                <a:solidFill>
                  <a:prstClr val="black"/>
                </a:solidFill>
                <a:latin typeface="Calibri"/>
                <a:ea typeface="+mn-ea"/>
                <a:cs typeface="Calibri"/>
              </a:rPr>
              <a:t>inherent</a:t>
            </a:r>
          </a:p>
          <a:p>
            <a:pPr marR="418624" algn="ctr" defTabSz="685800">
              <a:buClrTx/>
              <a:defRPr/>
            </a:pPr>
            <a:r>
              <a:rPr sz="1294" kern="1200" spc="-3" dirty="0">
                <a:solidFill>
                  <a:prstClr val="black"/>
                </a:solidFill>
                <a:latin typeface="Calibri"/>
                <a:ea typeface="+mn-ea"/>
                <a:cs typeface="Calibri"/>
              </a:rPr>
              <a:t>notion</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of</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order!</a:t>
            </a:r>
            <a:endParaRPr sz="1294" kern="1200" dirty="0">
              <a:solidFill>
                <a:prstClr val="black"/>
              </a:solidFill>
              <a:latin typeface="Calibri"/>
              <a:ea typeface="+mn-ea"/>
              <a:cs typeface="Calibri"/>
            </a:endParaRPr>
          </a:p>
        </p:txBody>
      </p:sp>
      <p:sp>
        <p:nvSpPr>
          <p:cNvPr id="3" name="object 3"/>
          <p:cNvSpPr txBox="1"/>
          <p:nvPr/>
        </p:nvSpPr>
        <p:spPr>
          <a:xfrm>
            <a:off x="1755991" y="2245180"/>
            <a:ext cx="2181701" cy="605046"/>
          </a:xfrm>
          <a:prstGeom prst="rect">
            <a:avLst/>
          </a:prstGeom>
        </p:spPr>
        <p:txBody>
          <a:bodyPr vert="horz" wrap="square" lIns="0" tIns="7501" rIns="0" bIns="0" rtlCol="0">
            <a:spAutoFit/>
          </a:bodyPr>
          <a:lstStyle/>
          <a:p>
            <a:pPr marL="200025" indent="-193238" defTabSz="685800">
              <a:spcBef>
                <a:spcPts val="59"/>
              </a:spcBef>
              <a:buClr>
                <a:schemeClr val="bg2"/>
              </a:buClr>
              <a:buFont typeface="Times New Roman"/>
              <a:buChar char="•"/>
              <a:tabLst>
                <a:tab pos="199668" algn="l"/>
                <a:tab pos="200382" algn="l"/>
              </a:tabLst>
              <a:defRPr/>
            </a:pPr>
            <a:r>
              <a:rPr sz="1294" kern="1200" dirty="0">
                <a:solidFill>
                  <a:prstClr val="black"/>
                </a:solidFill>
                <a:latin typeface="Calibri"/>
                <a:ea typeface="+mn-ea"/>
                <a:cs typeface="Calibri"/>
              </a:rPr>
              <a:t>No</a:t>
            </a:r>
            <a:r>
              <a:rPr sz="1294" kern="1200" spc="-6" dirty="0">
                <a:solidFill>
                  <a:prstClr val="black"/>
                </a:solidFill>
                <a:latin typeface="Calibri"/>
                <a:ea typeface="+mn-ea"/>
                <a:cs typeface="Calibri"/>
              </a:rPr>
              <a:t> </a:t>
            </a:r>
            <a:r>
              <a:rPr sz="1294" kern="1200" spc="-3" dirty="0">
                <a:solidFill>
                  <a:prstClr val="black"/>
                </a:solidFill>
                <a:latin typeface="Calibri"/>
                <a:ea typeface="+mn-ea"/>
                <a:cs typeface="Calibri"/>
              </a:rPr>
              <a:t>nonlinearities</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for deep</a:t>
            </a:r>
            <a:endParaRPr sz="1294" kern="1200" dirty="0">
              <a:solidFill>
                <a:prstClr val="black"/>
              </a:solidFill>
              <a:latin typeface="Calibri"/>
              <a:ea typeface="+mn-ea"/>
              <a:cs typeface="Calibri"/>
            </a:endParaRPr>
          </a:p>
          <a:p>
            <a:pPr marL="200025" defTabSz="685800">
              <a:spcBef>
                <a:spcPts val="3"/>
              </a:spcBef>
              <a:buClrTx/>
              <a:defRPr/>
            </a:pPr>
            <a:r>
              <a:rPr sz="1294" kern="1200" dirty="0">
                <a:solidFill>
                  <a:prstClr val="black"/>
                </a:solidFill>
                <a:latin typeface="Calibri"/>
                <a:ea typeface="+mn-ea"/>
                <a:cs typeface="Calibri"/>
              </a:rPr>
              <a:t>learning!</a:t>
            </a:r>
            <a:r>
              <a:rPr sz="1294" kern="1200" spc="-6" dirty="0">
                <a:solidFill>
                  <a:prstClr val="black"/>
                </a:solidFill>
                <a:latin typeface="Calibri"/>
                <a:ea typeface="+mn-ea"/>
                <a:cs typeface="Calibri"/>
              </a:rPr>
              <a:t> </a:t>
            </a:r>
            <a:r>
              <a:rPr sz="1294" kern="1200" spc="-3" dirty="0">
                <a:solidFill>
                  <a:prstClr val="black"/>
                </a:solidFill>
                <a:latin typeface="Calibri"/>
                <a:ea typeface="+mn-ea"/>
                <a:cs typeface="Calibri"/>
              </a:rPr>
              <a:t>It’s</a:t>
            </a:r>
            <a:r>
              <a:rPr sz="1294" kern="1200" spc="-6" dirty="0">
                <a:solidFill>
                  <a:prstClr val="black"/>
                </a:solidFill>
                <a:latin typeface="Calibri"/>
                <a:ea typeface="+mn-ea"/>
                <a:cs typeface="Calibri"/>
              </a:rPr>
              <a:t> </a:t>
            </a:r>
            <a:r>
              <a:rPr sz="1294" kern="1200" dirty="0">
                <a:solidFill>
                  <a:prstClr val="black"/>
                </a:solidFill>
                <a:latin typeface="Calibri"/>
                <a:ea typeface="+mn-ea"/>
                <a:cs typeface="Calibri"/>
              </a:rPr>
              <a:t>all</a:t>
            </a:r>
            <a:r>
              <a:rPr sz="1294" kern="1200" spc="-6" dirty="0">
                <a:solidFill>
                  <a:prstClr val="black"/>
                </a:solidFill>
                <a:latin typeface="Calibri"/>
                <a:ea typeface="+mn-ea"/>
                <a:cs typeface="Calibri"/>
              </a:rPr>
              <a:t> </a:t>
            </a:r>
            <a:r>
              <a:rPr sz="1294" kern="1200" spc="-3" dirty="0">
                <a:solidFill>
                  <a:prstClr val="black"/>
                </a:solidFill>
                <a:latin typeface="Calibri"/>
                <a:ea typeface="+mn-ea"/>
                <a:cs typeface="Calibri"/>
              </a:rPr>
              <a:t>just</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weighted</a:t>
            </a:r>
          </a:p>
          <a:p>
            <a:pPr marL="200025" defTabSz="685800">
              <a:buClrTx/>
              <a:defRPr/>
            </a:pPr>
            <a:r>
              <a:rPr sz="1294" kern="1200" dirty="0">
                <a:solidFill>
                  <a:prstClr val="black"/>
                </a:solidFill>
                <a:latin typeface="Calibri"/>
                <a:ea typeface="+mn-ea"/>
                <a:cs typeface="Calibri"/>
              </a:rPr>
              <a:t>averages</a:t>
            </a:r>
          </a:p>
        </p:txBody>
      </p:sp>
      <p:sp>
        <p:nvSpPr>
          <p:cNvPr id="5" name="object 5"/>
          <p:cNvSpPr txBox="1"/>
          <p:nvPr/>
        </p:nvSpPr>
        <p:spPr>
          <a:xfrm>
            <a:off x="4915829" y="1242964"/>
            <a:ext cx="2335292" cy="737229"/>
          </a:xfrm>
          <a:prstGeom prst="rect">
            <a:avLst/>
          </a:prstGeom>
        </p:spPr>
        <p:txBody>
          <a:bodyPr vert="horz" wrap="square" lIns="0" tIns="57507" rIns="0" bIns="0" rtlCol="0">
            <a:spAutoFit/>
          </a:bodyPr>
          <a:lstStyle/>
          <a:p>
            <a:pPr marL="894398" defTabSz="685800">
              <a:spcBef>
                <a:spcPts val="453"/>
              </a:spcBef>
              <a:buClrTx/>
              <a:defRPr/>
            </a:pPr>
            <a:r>
              <a:rPr sz="1575" b="1" kern="1200" spc="-3" dirty="0">
                <a:solidFill>
                  <a:prstClr val="black"/>
                </a:solidFill>
                <a:latin typeface="Calibri"/>
                <a:ea typeface="+mn-ea"/>
                <a:cs typeface="Calibri"/>
              </a:rPr>
              <a:t>Solutions</a:t>
            </a:r>
            <a:endParaRPr sz="1575" kern="1200" dirty="0">
              <a:solidFill>
                <a:prstClr val="black"/>
              </a:solidFill>
              <a:latin typeface="Calibri"/>
              <a:ea typeface="+mn-ea"/>
              <a:cs typeface="Calibri"/>
            </a:endParaRPr>
          </a:p>
          <a:p>
            <a:pPr marL="200025" marR="2858" indent="-192881" defTabSz="685800">
              <a:spcBef>
                <a:spcPts val="329"/>
              </a:spcBef>
              <a:buClr>
                <a:schemeClr val="bg2"/>
              </a:buClr>
              <a:buFont typeface="Times New Roman"/>
              <a:buChar char="•"/>
              <a:tabLst>
                <a:tab pos="199668" algn="l"/>
                <a:tab pos="200025" algn="l"/>
              </a:tabLst>
              <a:defRPr/>
            </a:pPr>
            <a:r>
              <a:rPr sz="1294" kern="1200" dirty="0">
                <a:solidFill>
                  <a:prstClr val="black"/>
                </a:solidFill>
                <a:latin typeface="Calibri"/>
                <a:ea typeface="+mn-ea"/>
                <a:cs typeface="Calibri"/>
              </a:rPr>
              <a:t>Add </a:t>
            </a:r>
            <a:r>
              <a:rPr sz="1294" kern="1200" spc="-3" dirty="0">
                <a:solidFill>
                  <a:prstClr val="black"/>
                </a:solidFill>
                <a:latin typeface="Calibri"/>
                <a:ea typeface="+mn-ea"/>
                <a:cs typeface="Calibri"/>
              </a:rPr>
              <a:t>position </a:t>
            </a:r>
            <a:r>
              <a:rPr sz="1294" kern="1200" dirty="0">
                <a:solidFill>
                  <a:prstClr val="black"/>
                </a:solidFill>
                <a:latin typeface="Calibri"/>
                <a:ea typeface="+mn-ea"/>
                <a:cs typeface="Calibri"/>
              </a:rPr>
              <a:t>representations to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inputs</a:t>
            </a:r>
          </a:p>
        </p:txBody>
      </p:sp>
      <p:grpSp>
        <p:nvGrpSpPr>
          <p:cNvPr id="6" name="object 6"/>
          <p:cNvGrpSpPr/>
          <p:nvPr/>
        </p:nvGrpSpPr>
        <p:grpSpPr>
          <a:xfrm>
            <a:off x="4040472" y="1732117"/>
            <a:ext cx="756524" cy="76439"/>
            <a:chOff x="5151062" y="1936320"/>
            <a:chExt cx="1344930" cy="135890"/>
          </a:xfrm>
        </p:grpSpPr>
        <p:pic>
          <p:nvPicPr>
            <p:cNvPr id="7" name="object 7"/>
            <p:cNvPicPr/>
            <p:nvPr/>
          </p:nvPicPr>
          <p:blipFill>
            <a:blip r:embed="rId2" cstate="print"/>
            <a:stretch>
              <a:fillRect/>
            </a:stretch>
          </p:blipFill>
          <p:spPr>
            <a:xfrm>
              <a:off x="5151062" y="1936320"/>
              <a:ext cx="1344853" cy="135386"/>
            </a:xfrm>
            <a:prstGeom prst="rect">
              <a:avLst/>
            </a:prstGeom>
          </p:spPr>
        </p:pic>
        <p:sp>
          <p:nvSpPr>
            <p:cNvPr id="8" name="object 8"/>
            <p:cNvSpPr/>
            <p:nvPr/>
          </p:nvSpPr>
          <p:spPr>
            <a:xfrm>
              <a:off x="5185409" y="19438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9" name="object 9"/>
          <p:cNvGrpSpPr/>
          <p:nvPr/>
        </p:nvGrpSpPr>
        <p:grpSpPr>
          <a:xfrm>
            <a:off x="3995038" y="2546505"/>
            <a:ext cx="756524" cy="76439"/>
            <a:chOff x="5070290" y="3384120"/>
            <a:chExt cx="1344930" cy="135890"/>
          </a:xfrm>
        </p:grpSpPr>
        <p:pic>
          <p:nvPicPr>
            <p:cNvPr id="10" name="object 10"/>
            <p:cNvPicPr/>
            <p:nvPr/>
          </p:nvPicPr>
          <p:blipFill>
            <a:blip r:embed="rId2" cstate="print"/>
            <a:stretch>
              <a:fillRect/>
            </a:stretch>
          </p:blipFill>
          <p:spPr>
            <a:xfrm>
              <a:off x="5070290" y="3384120"/>
              <a:ext cx="1344853" cy="135386"/>
            </a:xfrm>
            <a:prstGeom prst="rect">
              <a:avLst/>
            </a:prstGeom>
          </p:spPr>
        </p:pic>
        <p:sp>
          <p:nvSpPr>
            <p:cNvPr id="11" name="object 11"/>
            <p:cNvSpPr/>
            <p:nvPr/>
          </p:nvSpPr>
          <p:spPr>
            <a:xfrm>
              <a:off x="5104638" y="3391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3" name="TextBox 12">
            <a:extLst>
              <a:ext uri="{FF2B5EF4-FFF2-40B4-BE49-F238E27FC236}">
                <a16:creationId xmlns:a16="http://schemas.microsoft.com/office/drawing/2014/main" id="{C9D1FBD4-8ED0-4B19-A9CA-C9E65B510E9C}"/>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4" name="Slide Number Placeholder 3">
            <a:extLst>
              <a:ext uri="{FF2B5EF4-FFF2-40B4-BE49-F238E27FC236}">
                <a16:creationId xmlns:a16="http://schemas.microsoft.com/office/drawing/2014/main" id="{93D76D49-9A92-46A9-89BE-0CE8CB69D10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65</a:t>
            </a:fld>
            <a:endParaRPr lang="en-US" sz="1600">
              <a:solidFill>
                <a:schemeClr val="bg1"/>
              </a:solidFill>
            </a:endParaRPr>
          </a:p>
        </p:txBody>
      </p:sp>
      <p:sp>
        <p:nvSpPr>
          <p:cNvPr id="12" name="Title 8">
            <a:extLst>
              <a:ext uri="{FF2B5EF4-FFF2-40B4-BE49-F238E27FC236}">
                <a16:creationId xmlns:a16="http://schemas.microsoft.com/office/drawing/2014/main" id="{8DBA5DAF-1EA4-7E52-DC8F-8DF98ECD9763}"/>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spc="3" dirty="0">
                <a:latin typeface="Calibri"/>
                <a:cs typeface="Calibri"/>
              </a:rPr>
              <a:t>Barriers</a:t>
            </a:r>
            <a:r>
              <a:rPr lang="en-US" sz="2800" spc="6" dirty="0">
                <a:latin typeface="Calibri"/>
                <a:cs typeface="Calibri"/>
              </a:rPr>
              <a:t> and</a:t>
            </a:r>
            <a:r>
              <a:rPr lang="en-US" sz="2800" spc="3" dirty="0">
                <a:latin typeface="Calibri"/>
                <a:cs typeface="Calibri"/>
              </a:rPr>
              <a:t> </a:t>
            </a:r>
            <a:r>
              <a:rPr lang="en-US" sz="2800" dirty="0">
                <a:latin typeface="Calibri"/>
                <a:cs typeface="Calibri"/>
              </a:rPr>
              <a:t>solutions</a:t>
            </a:r>
            <a:r>
              <a:rPr lang="en-US" sz="2800" spc="14" dirty="0">
                <a:latin typeface="Calibri"/>
                <a:cs typeface="Calibri"/>
              </a:rPr>
              <a:t> </a:t>
            </a:r>
            <a:r>
              <a:rPr lang="en-US" sz="2800" spc="3" dirty="0">
                <a:latin typeface="Calibri"/>
                <a:cs typeface="Calibri"/>
              </a:rPr>
              <a:t>for Self-Attention</a:t>
            </a:r>
            <a:r>
              <a:rPr lang="en-US" sz="2800" dirty="0">
                <a:latin typeface="Calibri"/>
                <a:cs typeface="Calibri"/>
              </a:rPr>
              <a:t> </a:t>
            </a:r>
            <a:r>
              <a:rPr lang="en-US" sz="2800" spc="3" dirty="0">
                <a:latin typeface="Calibri"/>
                <a:cs typeface="Calibri"/>
              </a:rPr>
              <a:t>as</a:t>
            </a:r>
            <a:r>
              <a:rPr lang="en-US" sz="2800" spc="8" dirty="0">
                <a:latin typeface="Calibri"/>
                <a:cs typeface="Calibri"/>
              </a:rPr>
              <a:t> </a:t>
            </a:r>
            <a:r>
              <a:rPr lang="en-US" sz="2800" spc="6" dirty="0">
                <a:latin typeface="Calibri"/>
                <a:cs typeface="Calibri"/>
              </a:rPr>
              <a:t>a </a:t>
            </a:r>
            <a:r>
              <a:rPr lang="en-US" sz="2800" spc="3" dirty="0">
                <a:latin typeface="Calibri"/>
                <a:cs typeface="Calibri"/>
              </a:rPr>
              <a:t>building</a:t>
            </a:r>
            <a:r>
              <a:rPr lang="en-US" sz="2800" spc="11" dirty="0">
                <a:latin typeface="Calibri"/>
                <a:cs typeface="Calibri"/>
              </a:rPr>
              <a:t> </a:t>
            </a:r>
            <a:r>
              <a:rPr lang="en-US" sz="2800" dirty="0">
                <a:latin typeface="Calibri"/>
                <a:cs typeface="Calibri"/>
              </a:rPr>
              <a:t>block</a:t>
            </a:r>
            <a:endParaRPr lang="en-US" sz="2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5376"/>
            <a:ext cx="3662187" cy="1623401"/>
          </a:xfrm>
          <a:prstGeom prst="rect">
            <a:avLst/>
          </a:prstGeom>
        </p:spPr>
        <p:txBody>
          <a:bodyPr vert="horz" wrap="square" lIns="0" tIns="7501" rIns="0" bIns="0" rtlCol="0">
            <a:spAutoFit/>
          </a:bodyPr>
          <a:lstStyle/>
          <a:p>
            <a:pPr marL="200025" marR="97155" indent="-192881" defTabSz="685800">
              <a:spcBef>
                <a:spcPts val="59"/>
              </a:spcBef>
              <a:buClr>
                <a:schemeClr val="bg2"/>
              </a:buClr>
              <a:buFont typeface="Times New Roman"/>
              <a:buChar char="•"/>
              <a:tabLst>
                <a:tab pos="199668" algn="l"/>
                <a:tab pos="200025" algn="l"/>
              </a:tabLst>
              <a:defRPr/>
            </a:pPr>
            <a:r>
              <a:rPr sz="1500" kern="1200" dirty="0">
                <a:solidFill>
                  <a:prstClr val="black"/>
                </a:solidFill>
                <a:latin typeface="Calibri"/>
                <a:ea typeface="+mn-ea"/>
                <a:cs typeface="Calibri"/>
              </a:rPr>
              <a:t>Note that there are </a:t>
            </a:r>
            <a:r>
              <a:rPr sz="1500" kern="1200" spc="-3" dirty="0">
                <a:solidFill>
                  <a:prstClr val="black"/>
                </a:solidFill>
                <a:latin typeface="Calibri"/>
                <a:ea typeface="+mn-ea"/>
                <a:cs typeface="Calibri"/>
              </a:rPr>
              <a:t>no </a:t>
            </a:r>
            <a:r>
              <a:rPr sz="1500" kern="1200" dirty="0">
                <a:solidFill>
                  <a:prstClr val="black"/>
                </a:solidFill>
                <a:latin typeface="Calibri"/>
                <a:ea typeface="+mn-ea"/>
                <a:cs typeface="Calibri"/>
              </a:rPr>
              <a:t>elementwise </a:t>
            </a:r>
            <a:r>
              <a:rPr sz="1500" kern="1200" spc="-284" dirty="0">
                <a:solidFill>
                  <a:prstClr val="black"/>
                </a:solidFill>
                <a:latin typeface="Calibri"/>
                <a:ea typeface="+mn-ea"/>
                <a:cs typeface="Calibri"/>
              </a:rPr>
              <a:t> </a:t>
            </a:r>
            <a:r>
              <a:rPr sz="1500" kern="1200" spc="-3" dirty="0">
                <a:solidFill>
                  <a:prstClr val="black"/>
                </a:solidFill>
                <a:latin typeface="Calibri"/>
                <a:ea typeface="+mn-ea"/>
                <a:cs typeface="Calibri"/>
              </a:rPr>
              <a:t>nonlinearities in </a:t>
            </a:r>
            <a:r>
              <a:rPr sz="1500" kern="1200" dirty="0">
                <a:solidFill>
                  <a:prstClr val="black"/>
                </a:solidFill>
                <a:latin typeface="Calibri"/>
                <a:ea typeface="+mn-ea"/>
                <a:cs typeface="Calibri"/>
              </a:rPr>
              <a:t>self-attention; </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stacking</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more</a:t>
            </a:r>
            <a:r>
              <a:rPr sz="1500" kern="1200" spc="8" dirty="0">
                <a:solidFill>
                  <a:prstClr val="black"/>
                </a:solidFill>
                <a:latin typeface="Calibri"/>
                <a:ea typeface="+mn-ea"/>
                <a:cs typeface="Calibri"/>
              </a:rPr>
              <a:t> </a:t>
            </a:r>
            <a:r>
              <a:rPr sz="1500" kern="1200" spc="-3" dirty="0">
                <a:solidFill>
                  <a:prstClr val="black"/>
                </a:solidFill>
                <a:latin typeface="Calibri"/>
                <a:ea typeface="+mn-ea"/>
                <a:cs typeface="Calibri"/>
              </a:rPr>
              <a:t>self-attention</a:t>
            </a:r>
            <a:r>
              <a:rPr sz="1500" kern="1200" dirty="0">
                <a:solidFill>
                  <a:prstClr val="black"/>
                </a:solidFill>
                <a:latin typeface="Calibri"/>
                <a:ea typeface="+mn-ea"/>
                <a:cs typeface="Calibri"/>
              </a:rPr>
              <a:t> layers </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just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re-averages</a:t>
            </a:r>
            <a:r>
              <a:rPr sz="1500" kern="1200" spc="-14" dirty="0">
                <a:solidFill>
                  <a:prstClr val="black"/>
                </a:solidFill>
                <a:latin typeface="Calibri"/>
                <a:ea typeface="+mn-ea"/>
                <a:cs typeface="Calibri"/>
              </a:rPr>
              <a:t> </a:t>
            </a:r>
            <a:r>
              <a:rPr sz="1500" b="1" kern="1200" spc="-3" dirty="0">
                <a:solidFill>
                  <a:prstClr val="black"/>
                </a:solidFill>
                <a:latin typeface="Calibri"/>
                <a:ea typeface="+mn-ea"/>
                <a:cs typeface="Calibri"/>
              </a:rPr>
              <a:t>value</a:t>
            </a:r>
            <a:r>
              <a:rPr sz="1500" b="1" kern="1200" spc="3" dirty="0">
                <a:solidFill>
                  <a:prstClr val="black"/>
                </a:solidFill>
                <a:latin typeface="Calibri"/>
                <a:ea typeface="+mn-ea"/>
                <a:cs typeface="Calibri"/>
              </a:rPr>
              <a:t> </a:t>
            </a:r>
            <a:r>
              <a:rPr sz="1500" kern="1200" dirty="0">
                <a:solidFill>
                  <a:prstClr val="black"/>
                </a:solidFill>
                <a:latin typeface="Calibri"/>
                <a:ea typeface="+mn-ea"/>
                <a:cs typeface="Calibri"/>
              </a:rPr>
              <a:t>vectors</a:t>
            </a:r>
          </a:p>
          <a:p>
            <a:pPr defTabSz="685800">
              <a:spcBef>
                <a:spcPts val="8"/>
              </a:spcBef>
              <a:buClr>
                <a:schemeClr val="bg2"/>
              </a:buClr>
              <a:buFont typeface="Times New Roman"/>
              <a:buChar char="•"/>
              <a:defRPr/>
            </a:pPr>
            <a:endParaRPr sz="1500" kern="1200" dirty="0">
              <a:solidFill>
                <a:prstClr val="black"/>
              </a:solidFill>
              <a:latin typeface="Calibri"/>
              <a:ea typeface="+mn-ea"/>
              <a:cs typeface="Calibri"/>
            </a:endParaRPr>
          </a:p>
          <a:p>
            <a:pPr marL="200025" indent="-192881" defTabSz="685800">
              <a:spcBef>
                <a:spcPts val="3"/>
              </a:spcBef>
              <a:buClr>
                <a:schemeClr val="bg2"/>
              </a:buClr>
              <a:buFont typeface="Times New Roman"/>
              <a:buChar char="•"/>
              <a:tabLst>
                <a:tab pos="199668" algn="l"/>
                <a:tab pos="200025" algn="l"/>
              </a:tabLst>
              <a:defRPr/>
            </a:pPr>
            <a:r>
              <a:rPr sz="1500" kern="1200" spc="-3" dirty="0">
                <a:solidFill>
                  <a:schemeClr val="bg2"/>
                </a:solidFill>
                <a:latin typeface="Calibri"/>
                <a:ea typeface="+mn-ea"/>
                <a:cs typeface="Calibri"/>
              </a:rPr>
              <a:t>Easy</a:t>
            </a:r>
            <a:r>
              <a:rPr sz="1500" kern="1200" dirty="0">
                <a:solidFill>
                  <a:schemeClr val="bg2"/>
                </a:solidFill>
                <a:latin typeface="Calibri"/>
                <a:ea typeface="+mn-ea"/>
                <a:cs typeface="Calibri"/>
              </a:rPr>
              <a:t> </a:t>
            </a:r>
            <a:r>
              <a:rPr sz="1500" kern="1200" spc="-3" dirty="0">
                <a:solidFill>
                  <a:schemeClr val="bg2"/>
                </a:solidFill>
                <a:latin typeface="Calibri"/>
                <a:ea typeface="+mn-ea"/>
                <a:cs typeface="Calibri"/>
              </a:rPr>
              <a:t>fix</a:t>
            </a:r>
            <a:r>
              <a:rPr sz="1500" kern="1200" spc="-3" dirty="0">
                <a:solidFill>
                  <a:prstClr val="black"/>
                </a:solidFill>
                <a:latin typeface="Calibri"/>
                <a:ea typeface="+mn-ea"/>
                <a:cs typeface="Calibri"/>
              </a:rPr>
              <a: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add</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a:t>
            </a:r>
            <a:r>
              <a:rPr sz="1500" kern="1200" spc="8" dirty="0">
                <a:solidFill>
                  <a:prstClr val="black"/>
                </a:solidFill>
                <a:latin typeface="Calibri"/>
                <a:ea typeface="+mn-ea"/>
                <a:cs typeface="Calibri"/>
              </a:rPr>
              <a:t> </a:t>
            </a:r>
            <a:r>
              <a:rPr sz="1500" b="1" kern="1200" spc="-3" dirty="0">
                <a:solidFill>
                  <a:prstClr val="black"/>
                </a:solidFill>
                <a:latin typeface="Calibri"/>
                <a:ea typeface="+mn-ea"/>
                <a:cs typeface="Calibri"/>
              </a:rPr>
              <a:t>feed-forward</a:t>
            </a:r>
            <a:r>
              <a:rPr sz="1500" b="1" kern="1200" spc="-17" dirty="0">
                <a:solidFill>
                  <a:prstClr val="black"/>
                </a:solidFill>
                <a:latin typeface="Calibri"/>
                <a:ea typeface="+mn-ea"/>
                <a:cs typeface="Calibri"/>
              </a:rPr>
              <a:t> </a:t>
            </a:r>
            <a:r>
              <a:rPr sz="1500" b="1" kern="1200" dirty="0">
                <a:solidFill>
                  <a:prstClr val="black"/>
                </a:solidFill>
                <a:latin typeface="Calibri"/>
                <a:ea typeface="+mn-ea"/>
                <a:cs typeface="Calibri"/>
              </a:rPr>
              <a:t>network</a:t>
            </a:r>
            <a:endParaRPr sz="1500" kern="1200" dirty="0">
              <a:solidFill>
                <a:prstClr val="black"/>
              </a:solidFill>
              <a:latin typeface="Calibri"/>
              <a:ea typeface="+mn-ea"/>
              <a:cs typeface="Calibri"/>
            </a:endParaRPr>
          </a:p>
          <a:p>
            <a:pPr marL="200025" defTabSz="685800">
              <a:buClr>
                <a:schemeClr val="bg2"/>
              </a:buClr>
              <a:defRPr/>
            </a:pPr>
            <a:r>
              <a:rPr sz="1500" kern="1200" dirty="0">
                <a:solidFill>
                  <a:prstClr val="black"/>
                </a:solidFill>
                <a:latin typeface="Calibri"/>
                <a:ea typeface="+mn-ea"/>
                <a:cs typeface="Calibri"/>
              </a:rPr>
              <a:t>to</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post-process </a:t>
            </a:r>
            <a:r>
              <a:rPr sz="1500" kern="1200" dirty="0">
                <a:solidFill>
                  <a:prstClr val="black"/>
                </a:solidFill>
                <a:latin typeface="Calibri"/>
                <a:ea typeface="+mn-ea"/>
                <a:cs typeface="Calibri"/>
              </a:rPr>
              <a:t>each</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output</a:t>
            </a:r>
            <a:r>
              <a:rPr sz="1500" kern="1200" dirty="0">
                <a:solidFill>
                  <a:prstClr val="black"/>
                </a:solidFill>
                <a:latin typeface="Calibri"/>
                <a:ea typeface="+mn-ea"/>
                <a:cs typeface="Calibri"/>
              </a:rPr>
              <a:t> vector.</a:t>
            </a:r>
          </a:p>
        </p:txBody>
      </p:sp>
      <p:sp>
        <p:nvSpPr>
          <p:cNvPr id="4" name="object 4"/>
          <p:cNvSpPr/>
          <p:nvPr/>
        </p:nvSpPr>
        <p:spPr>
          <a:xfrm>
            <a:off x="1677181" y="3209978"/>
            <a:ext cx="582929" cy="139304"/>
          </a:xfrm>
          <a:custGeom>
            <a:avLst/>
            <a:gdLst/>
            <a:ahLst/>
            <a:cxnLst/>
            <a:rect l="l" t="t" r="r" b="b"/>
            <a:pathLst>
              <a:path w="1036319" h="247650">
                <a:moveTo>
                  <a:pt x="957326" y="0"/>
                </a:moveTo>
                <a:lnTo>
                  <a:pt x="953769" y="10033"/>
                </a:lnTo>
                <a:lnTo>
                  <a:pt x="968103" y="16269"/>
                </a:lnTo>
                <a:lnTo>
                  <a:pt x="980424" y="24876"/>
                </a:lnTo>
                <a:lnTo>
                  <a:pt x="1005389" y="64650"/>
                </a:lnTo>
                <a:lnTo>
                  <a:pt x="1013587" y="122301"/>
                </a:lnTo>
                <a:lnTo>
                  <a:pt x="1012680" y="144085"/>
                </a:lnTo>
                <a:lnTo>
                  <a:pt x="1005389" y="181701"/>
                </a:lnTo>
                <a:lnTo>
                  <a:pt x="980439" y="222154"/>
                </a:lnTo>
                <a:lnTo>
                  <a:pt x="954277" y="237109"/>
                </a:lnTo>
                <a:lnTo>
                  <a:pt x="957326" y="247142"/>
                </a:lnTo>
                <a:lnTo>
                  <a:pt x="1004564" y="219084"/>
                </a:lnTo>
                <a:lnTo>
                  <a:pt x="1024727" y="186507"/>
                </a:lnTo>
                <a:lnTo>
                  <a:pt x="1034911" y="146311"/>
                </a:lnTo>
                <a:lnTo>
                  <a:pt x="1036193" y="123571"/>
                </a:lnTo>
                <a:lnTo>
                  <a:pt x="1034909" y="100974"/>
                </a:lnTo>
                <a:lnTo>
                  <a:pt x="1024673" y="60831"/>
                </a:lnTo>
                <a:lnTo>
                  <a:pt x="1004456" y="28164"/>
                </a:lnTo>
                <a:lnTo>
                  <a:pt x="975258" y="6498"/>
                </a:lnTo>
                <a:lnTo>
                  <a:pt x="957326" y="0"/>
                </a:lnTo>
                <a:close/>
              </a:path>
              <a:path w="1036319" h="247650">
                <a:moveTo>
                  <a:pt x="78739" y="0"/>
                </a:moveTo>
                <a:lnTo>
                  <a:pt x="31734" y="28164"/>
                </a:lnTo>
                <a:lnTo>
                  <a:pt x="11519" y="60831"/>
                </a:lnTo>
                <a:lnTo>
                  <a:pt x="1283" y="100974"/>
                </a:lnTo>
                <a:lnTo>
                  <a:pt x="0" y="123571"/>
                </a:lnTo>
                <a:lnTo>
                  <a:pt x="1264" y="146311"/>
                </a:lnTo>
                <a:lnTo>
                  <a:pt x="11412" y="186507"/>
                </a:lnTo>
                <a:lnTo>
                  <a:pt x="31609" y="219084"/>
                </a:lnTo>
                <a:lnTo>
                  <a:pt x="78739" y="247142"/>
                </a:lnTo>
                <a:lnTo>
                  <a:pt x="81914" y="237109"/>
                </a:lnTo>
                <a:lnTo>
                  <a:pt x="67839" y="230846"/>
                </a:lnTo>
                <a:lnTo>
                  <a:pt x="55705" y="222154"/>
                </a:lnTo>
                <a:lnTo>
                  <a:pt x="30783" y="181701"/>
                </a:lnTo>
                <a:lnTo>
                  <a:pt x="23405" y="144085"/>
                </a:lnTo>
                <a:lnTo>
                  <a:pt x="22478" y="122301"/>
                </a:lnTo>
                <a:lnTo>
                  <a:pt x="23405" y="101226"/>
                </a:lnTo>
                <a:lnTo>
                  <a:pt x="37210" y="49149"/>
                </a:lnTo>
                <a:lnTo>
                  <a:pt x="68054" y="16269"/>
                </a:lnTo>
                <a:lnTo>
                  <a:pt x="82295" y="10033"/>
                </a:lnTo>
                <a:lnTo>
                  <a:pt x="78739"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 name="object 5"/>
          <p:cNvSpPr/>
          <p:nvPr/>
        </p:nvSpPr>
        <p:spPr>
          <a:xfrm>
            <a:off x="2068087" y="3420862"/>
            <a:ext cx="1266944" cy="139304"/>
          </a:xfrm>
          <a:custGeom>
            <a:avLst/>
            <a:gdLst/>
            <a:ahLst/>
            <a:cxnLst/>
            <a:rect l="l" t="t" r="r" b="b"/>
            <a:pathLst>
              <a:path w="2252345" h="247650">
                <a:moveTo>
                  <a:pt x="2173478" y="0"/>
                </a:moveTo>
                <a:lnTo>
                  <a:pt x="2169922" y="10033"/>
                </a:lnTo>
                <a:lnTo>
                  <a:pt x="2184255" y="16269"/>
                </a:lnTo>
                <a:lnTo>
                  <a:pt x="2196576" y="24876"/>
                </a:lnTo>
                <a:lnTo>
                  <a:pt x="2221541" y="64650"/>
                </a:lnTo>
                <a:lnTo>
                  <a:pt x="2229738" y="122301"/>
                </a:lnTo>
                <a:lnTo>
                  <a:pt x="2228832" y="144085"/>
                </a:lnTo>
                <a:lnTo>
                  <a:pt x="2221541" y="181701"/>
                </a:lnTo>
                <a:lnTo>
                  <a:pt x="2196592" y="222154"/>
                </a:lnTo>
                <a:lnTo>
                  <a:pt x="2170430" y="237109"/>
                </a:lnTo>
                <a:lnTo>
                  <a:pt x="2173478" y="247142"/>
                </a:lnTo>
                <a:lnTo>
                  <a:pt x="2220716" y="219084"/>
                </a:lnTo>
                <a:lnTo>
                  <a:pt x="2240879" y="186507"/>
                </a:lnTo>
                <a:lnTo>
                  <a:pt x="2251063" y="146311"/>
                </a:lnTo>
                <a:lnTo>
                  <a:pt x="2252345" y="123571"/>
                </a:lnTo>
                <a:lnTo>
                  <a:pt x="2251061" y="100974"/>
                </a:lnTo>
                <a:lnTo>
                  <a:pt x="2240825" y="60831"/>
                </a:lnTo>
                <a:lnTo>
                  <a:pt x="2220608" y="28164"/>
                </a:lnTo>
                <a:lnTo>
                  <a:pt x="2191410" y="6498"/>
                </a:lnTo>
                <a:lnTo>
                  <a:pt x="2173478" y="0"/>
                </a:lnTo>
                <a:close/>
              </a:path>
              <a:path w="2252345" h="247650">
                <a:moveTo>
                  <a:pt x="78739" y="0"/>
                </a:moveTo>
                <a:lnTo>
                  <a:pt x="31734" y="28164"/>
                </a:lnTo>
                <a:lnTo>
                  <a:pt x="11519" y="60831"/>
                </a:lnTo>
                <a:lnTo>
                  <a:pt x="1283" y="100974"/>
                </a:lnTo>
                <a:lnTo>
                  <a:pt x="0" y="123571"/>
                </a:lnTo>
                <a:lnTo>
                  <a:pt x="1264" y="146311"/>
                </a:lnTo>
                <a:lnTo>
                  <a:pt x="11412" y="186507"/>
                </a:lnTo>
                <a:lnTo>
                  <a:pt x="31609" y="219084"/>
                </a:lnTo>
                <a:lnTo>
                  <a:pt x="78739" y="247142"/>
                </a:lnTo>
                <a:lnTo>
                  <a:pt x="81914" y="237109"/>
                </a:lnTo>
                <a:lnTo>
                  <a:pt x="67839" y="230846"/>
                </a:lnTo>
                <a:lnTo>
                  <a:pt x="55705" y="222154"/>
                </a:lnTo>
                <a:lnTo>
                  <a:pt x="30783" y="181701"/>
                </a:lnTo>
                <a:lnTo>
                  <a:pt x="23405" y="144085"/>
                </a:lnTo>
                <a:lnTo>
                  <a:pt x="22478" y="122301"/>
                </a:lnTo>
                <a:lnTo>
                  <a:pt x="23405" y="101226"/>
                </a:lnTo>
                <a:lnTo>
                  <a:pt x="37210" y="49149"/>
                </a:lnTo>
                <a:lnTo>
                  <a:pt x="68054" y="16269"/>
                </a:lnTo>
                <a:lnTo>
                  <a:pt x="82295" y="10033"/>
                </a:lnTo>
                <a:lnTo>
                  <a:pt x="78739"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 name="object 6"/>
          <p:cNvSpPr txBox="1"/>
          <p:nvPr/>
        </p:nvSpPr>
        <p:spPr>
          <a:xfrm>
            <a:off x="968892" y="3135390"/>
            <a:ext cx="2332077" cy="427313"/>
          </a:xfrm>
          <a:prstGeom prst="rect">
            <a:avLst/>
          </a:prstGeom>
        </p:spPr>
        <p:txBody>
          <a:bodyPr vert="horz" wrap="square" lIns="0" tIns="37862" rIns="0" bIns="0" rtlCol="0">
            <a:spAutoFit/>
          </a:bodyPr>
          <a:lstStyle/>
          <a:p>
            <a:pPr marL="21431" defTabSz="685800">
              <a:spcBef>
                <a:spcPts val="299"/>
              </a:spcBef>
              <a:buClrTx/>
              <a:defRPr/>
            </a:pPr>
            <a:r>
              <a:rPr sz="1181" kern="1200" spc="17" dirty="0">
                <a:solidFill>
                  <a:prstClr val="black"/>
                </a:solidFill>
                <a:latin typeface="Cambria Math"/>
                <a:ea typeface="+mn-ea"/>
                <a:cs typeface="Cambria Math"/>
              </a:rPr>
              <a:t>𝑚</a:t>
            </a:r>
            <a:r>
              <a:rPr sz="1266" kern="1200" spc="25" baseline="-16666" dirty="0">
                <a:solidFill>
                  <a:prstClr val="black"/>
                </a:solidFill>
                <a:latin typeface="Cambria Math"/>
                <a:ea typeface="+mn-ea"/>
                <a:cs typeface="Cambria Math"/>
              </a:rPr>
              <a:t>𝑖</a:t>
            </a:r>
            <a:r>
              <a:rPr sz="1266" kern="1200" spc="308" baseline="-16666" dirty="0">
                <a:solidFill>
                  <a:prstClr val="black"/>
                </a:solidFill>
                <a:latin typeface="Cambria Math"/>
                <a:ea typeface="+mn-ea"/>
                <a:cs typeface="Cambria Math"/>
              </a:rPr>
              <a:t> </a:t>
            </a:r>
            <a:r>
              <a:rPr sz="1181" kern="1200" dirty="0">
                <a:solidFill>
                  <a:prstClr val="black"/>
                </a:solidFill>
                <a:latin typeface="Cambria Math"/>
                <a:ea typeface="+mn-ea"/>
                <a:cs typeface="Cambria Math"/>
              </a:rPr>
              <a:t>=</a:t>
            </a:r>
            <a:r>
              <a:rPr sz="1181" kern="1200" spc="62" dirty="0">
                <a:solidFill>
                  <a:prstClr val="black"/>
                </a:solidFill>
                <a:latin typeface="Cambria Math"/>
                <a:ea typeface="+mn-ea"/>
                <a:cs typeface="Cambria Math"/>
              </a:rPr>
              <a:t> </a:t>
            </a:r>
            <a:r>
              <a:rPr sz="1181" kern="1200" spc="-3" dirty="0">
                <a:solidFill>
                  <a:prstClr val="black"/>
                </a:solidFill>
                <a:latin typeface="Cambria Math"/>
                <a:ea typeface="+mn-ea"/>
                <a:cs typeface="Cambria Math"/>
              </a:rPr>
              <a:t>𝑀𝐿𝑃</a:t>
            </a:r>
            <a:r>
              <a:rPr sz="1181" kern="1200" spc="239" dirty="0">
                <a:solidFill>
                  <a:prstClr val="black"/>
                </a:solidFill>
                <a:latin typeface="Cambria Math"/>
                <a:ea typeface="+mn-ea"/>
                <a:cs typeface="Cambria Math"/>
              </a:rPr>
              <a:t> </a:t>
            </a:r>
            <a:r>
              <a:rPr sz="1181" kern="1200" spc="11" dirty="0">
                <a:solidFill>
                  <a:prstClr val="black"/>
                </a:solidFill>
                <a:latin typeface="Cambria Math"/>
                <a:ea typeface="+mn-ea"/>
                <a:cs typeface="Cambria Math"/>
              </a:rPr>
              <a:t>output</a:t>
            </a:r>
            <a:r>
              <a:rPr sz="1266" kern="1200" spc="17" baseline="-16666" dirty="0">
                <a:solidFill>
                  <a:prstClr val="black"/>
                </a:solidFill>
                <a:latin typeface="Cambria Math"/>
                <a:ea typeface="+mn-ea"/>
                <a:cs typeface="Cambria Math"/>
              </a:rPr>
              <a:t>𝑖</a:t>
            </a:r>
            <a:endParaRPr sz="1266" kern="1200" baseline="-16666" dirty="0">
              <a:solidFill>
                <a:prstClr val="black"/>
              </a:solidFill>
              <a:latin typeface="Cambria Math"/>
              <a:ea typeface="+mn-ea"/>
              <a:cs typeface="Cambria Math"/>
            </a:endParaRPr>
          </a:p>
          <a:p>
            <a:pPr marL="223600" defTabSz="685800">
              <a:spcBef>
                <a:spcPts val="242"/>
              </a:spcBef>
              <a:buClrTx/>
              <a:tabLst>
                <a:tab pos="410408" algn="l"/>
              </a:tabLst>
              <a:defRPr/>
            </a:pPr>
            <a:r>
              <a:rPr sz="1181" kern="1200" dirty="0">
                <a:solidFill>
                  <a:prstClr val="black"/>
                </a:solidFill>
                <a:latin typeface="Cambria Math"/>
                <a:ea typeface="+mn-ea"/>
                <a:cs typeface="Cambria Math"/>
              </a:rPr>
              <a:t>=	</a:t>
            </a:r>
            <a:r>
              <a:rPr sz="1181" kern="1200" spc="-65" dirty="0">
                <a:solidFill>
                  <a:srgbClr val="FF0000"/>
                </a:solidFill>
                <a:latin typeface="Cambria Math"/>
                <a:ea typeface="+mn-ea"/>
                <a:cs typeface="Cambria Math"/>
              </a:rPr>
              <a:t>𝑊</a:t>
            </a:r>
            <a:r>
              <a:rPr sz="1266" kern="1200" spc="-97" baseline="-16666" dirty="0">
                <a:solidFill>
                  <a:srgbClr val="FF0000"/>
                </a:solidFill>
                <a:latin typeface="Cambria Math"/>
                <a:ea typeface="+mn-ea"/>
                <a:cs typeface="Cambria Math"/>
              </a:rPr>
              <a:t>2</a:t>
            </a:r>
            <a:r>
              <a:rPr sz="1266" kern="1200" baseline="-16666" dirty="0">
                <a:solidFill>
                  <a:prstClr val="black"/>
                </a:solidFill>
                <a:latin typeface="Cambria Math"/>
                <a:ea typeface="+mn-ea"/>
                <a:cs typeface="Cambria Math"/>
              </a:rPr>
              <a:t> </a:t>
            </a:r>
            <a:r>
              <a:rPr sz="1181" kern="1200" dirty="0">
                <a:solidFill>
                  <a:prstClr val="black"/>
                </a:solidFill>
                <a:latin typeface="Cambria Math"/>
                <a:ea typeface="+mn-ea"/>
                <a:cs typeface="Cambria Math"/>
              </a:rPr>
              <a:t>∗ </a:t>
            </a:r>
            <a:r>
              <a:rPr sz="1181" b="1" kern="1200" spc="-3" dirty="0">
                <a:solidFill>
                  <a:srgbClr val="7030A0"/>
                </a:solidFill>
                <a:latin typeface="Cambria Math"/>
                <a:ea typeface="+mn-ea"/>
                <a:cs typeface="Cambria Math"/>
              </a:rPr>
              <a:t>ReLU</a:t>
            </a:r>
            <a:r>
              <a:rPr sz="1181" kern="1200" spc="220" dirty="0">
                <a:solidFill>
                  <a:prstClr val="black"/>
                </a:solidFill>
                <a:latin typeface="Cambria Math"/>
                <a:ea typeface="+mn-ea"/>
                <a:cs typeface="Cambria Math"/>
              </a:rPr>
              <a:t> </a:t>
            </a:r>
            <a:r>
              <a:rPr sz="1181" kern="1200" spc="-76" dirty="0">
                <a:solidFill>
                  <a:srgbClr val="FF0000"/>
                </a:solidFill>
                <a:latin typeface="Cambria Math"/>
                <a:ea typeface="+mn-ea"/>
                <a:cs typeface="Cambria Math"/>
              </a:rPr>
              <a:t>𝑊</a:t>
            </a:r>
            <a:r>
              <a:rPr sz="1266" kern="1200" spc="-114" baseline="-16666" dirty="0">
                <a:solidFill>
                  <a:srgbClr val="FF0000"/>
                </a:solidFill>
                <a:latin typeface="Cambria Math"/>
                <a:ea typeface="+mn-ea"/>
                <a:cs typeface="Cambria Math"/>
              </a:rPr>
              <a:t>1</a:t>
            </a:r>
            <a:r>
              <a:rPr sz="1266" kern="1200" spc="177" baseline="-16666" dirty="0">
                <a:solidFill>
                  <a:prstClr val="black"/>
                </a:solidFill>
                <a:latin typeface="Cambria Math"/>
                <a:ea typeface="+mn-ea"/>
                <a:cs typeface="Cambria Math"/>
              </a:rPr>
              <a:t> </a:t>
            </a:r>
            <a:r>
              <a:rPr sz="1181" kern="1200" dirty="0">
                <a:solidFill>
                  <a:prstClr val="black"/>
                </a:solidFill>
                <a:latin typeface="Cambria Math"/>
                <a:ea typeface="+mn-ea"/>
                <a:cs typeface="Cambria Math"/>
              </a:rPr>
              <a:t>× </a:t>
            </a:r>
            <a:r>
              <a:rPr sz="1181" kern="1200" spc="11" dirty="0">
                <a:solidFill>
                  <a:prstClr val="black"/>
                </a:solidFill>
                <a:latin typeface="Cambria Math"/>
                <a:ea typeface="+mn-ea"/>
                <a:cs typeface="Cambria Math"/>
              </a:rPr>
              <a:t>output</a:t>
            </a:r>
            <a:r>
              <a:rPr sz="1266" kern="1200" spc="17" baseline="-16666" dirty="0">
                <a:solidFill>
                  <a:prstClr val="black"/>
                </a:solidFill>
                <a:latin typeface="Cambria Math"/>
                <a:ea typeface="+mn-ea"/>
                <a:cs typeface="Cambria Math"/>
              </a:rPr>
              <a:t>𝑖</a:t>
            </a:r>
            <a:r>
              <a:rPr sz="1266" kern="1200" spc="220" baseline="-16666" dirty="0">
                <a:solidFill>
                  <a:prstClr val="black"/>
                </a:solidFill>
                <a:latin typeface="Cambria Math"/>
                <a:ea typeface="+mn-ea"/>
                <a:cs typeface="Cambria Math"/>
              </a:rPr>
              <a:t> </a:t>
            </a:r>
            <a:r>
              <a:rPr sz="1181" kern="1200" dirty="0">
                <a:solidFill>
                  <a:prstClr val="black"/>
                </a:solidFill>
                <a:latin typeface="Cambria Math"/>
                <a:ea typeface="+mn-ea"/>
                <a:cs typeface="Cambria Math"/>
              </a:rPr>
              <a:t>+ </a:t>
            </a:r>
            <a:r>
              <a:rPr sz="1181" kern="1200" spc="-23" dirty="0">
                <a:solidFill>
                  <a:srgbClr val="00B050"/>
                </a:solidFill>
                <a:latin typeface="Cambria Math"/>
                <a:ea typeface="+mn-ea"/>
                <a:cs typeface="Cambria Math"/>
              </a:rPr>
              <a:t>𝑏</a:t>
            </a:r>
            <a:r>
              <a:rPr sz="1266" kern="1200" spc="-34" baseline="-16666" dirty="0">
                <a:solidFill>
                  <a:srgbClr val="00B050"/>
                </a:solidFill>
                <a:latin typeface="Cambria Math"/>
                <a:ea typeface="+mn-ea"/>
                <a:cs typeface="Cambria Math"/>
              </a:rPr>
              <a:t>1</a:t>
            </a:r>
            <a:endParaRPr sz="1266" kern="1200" baseline="-16666" dirty="0">
              <a:solidFill>
                <a:srgbClr val="00B050"/>
              </a:solidFill>
              <a:latin typeface="Cambria Math"/>
              <a:ea typeface="+mn-ea"/>
              <a:cs typeface="Cambria Math"/>
            </a:endParaRPr>
          </a:p>
        </p:txBody>
      </p:sp>
      <p:sp>
        <p:nvSpPr>
          <p:cNvPr id="7" name="object 7"/>
          <p:cNvSpPr txBox="1"/>
          <p:nvPr/>
        </p:nvSpPr>
        <p:spPr>
          <a:xfrm>
            <a:off x="3360820" y="3376756"/>
            <a:ext cx="327541" cy="188930"/>
          </a:xfrm>
          <a:prstGeom prst="rect">
            <a:avLst/>
          </a:prstGeom>
        </p:spPr>
        <p:txBody>
          <a:bodyPr vert="horz" wrap="square" lIns="0" tIns="7144" rIns="0" bIns="0" rtlCol="0">
            <a:spAutoFit/>
          </a:bodyPr>
          <a:lstStyle/>
          <a:p>
            <a:pPr marL="21431" defTabSz="685800">
              <a:spcBef>
                <a:spcPts val="56"/>
              </a:spcBef>
              <a:buClrTx/>
              <a:defRPr/>
            </a:pPr>
            <a:r>
              <a:rPr sz="1181" kern="1200" dirty="0">
                <a:solidFill>
                  <a:prstClr val="black"/>
                </a:solidFill>
                <a:latin typeface="Cambria Math"/>
                <a:ea typeface="+mn-ea"/>
                <a:cs typeface="Cambria Math"/>
              </a:rPr>
              <a:t>+</a:t>
            </a:r>
            <a:r>
              <a:rPr sz="1181" kern="1200" spc="-28" dirty="0">
                <a:solidFill>
                  <a:prstClr val="black"/>
                </a:solidFill>
                <a:latin typeface="Cambria Math"/>
                <a:ea typeface="+mn-ea"/>
                <a:cs typeface="Cambria Math"/>
              </a:rPr>
              <a:t> </a:t>
            </a:r>
            <a:r>
              <a:rPr sz="1181" kern="1200" spc="-8" dirty="0">
                <a:solidFill>
                  <a:srgbClr val="00B050"/>
                </a:solidFill>
                <a:latin typeface="Cambria Math"/>
                <a:ea typeface="+mn-ea"/>
                <a:cs typeface="Cambria Math"/>
              </a:rPr>
              <a:t>𝑏</a:t>
            </a:r>
            <a:r>
              <a:rPr sz="1266" kern="1200" spc="-13" baseline="-16666" dirty="0">
                <a:solidFill>
                  <a:srgbClr val="00B050"/>
                </a:solidFill>
                <a:latin typeface="Cambria Math"/>
                <a:ea typeface="+mn-ea"/>
                <a:cs typeface="Cambria Math"/>
              </a:rPr>
              <a:t>2</a:t>
            </a:r>
            <a:endParaRPr sz="1266" kern="1200" baseline="-16666" dirty="0">
              <a:solidFill>
                <a:srgbClr val="00B050"/>
              </a:solidFill>
              <a:latin typeface="Cambria Math"/>
              <a:ea typeface="+mn-ea"/>
              <a:cs typeface="Cambria Math"/>
            </a:endParaRPr>
          </a:p>
        </p:txBody>
      </p:sp>
      <p:sp>
        <p:nvSpPr>
          <p:cNvPr id="8" name="object 8"/>
          <p:cNvSpPr/>
          <p:nvPr/>
        </p:nvSpPr>
        <p:spPr>
          <a:xfrm>
            <a:off x="4508563" y="3263550"/>
            <a:ext cx="114300" cy="167164"/>
          </a:xfrm>
          <a:custGeom>
            <a:avLst/>
            <a:gdLst/>
            <a:ahLst/>
            <a:cxnLst/>
            <a:rect l="l" t="t" r="r" b="b"/>
            <a:pathLst>
              <a:path w="203200" h="297179">
                <a:moveTo>
                  <a:pt x="202691" y="0"/>
                </a:moveTo>
                <a:lnTo>
                  <a:pt x="0" y="0"/>
                </a:lnTo>
                <a:lnTo>
                  <a:pt x="0" y="297179"/>
                </a:lnTo>
                <a:lnTo>
                  <a:pt x="202691" y="297179"/>
                </a:lnTo>
                <a:lnTo>
                  <a:pt x="202691" y="0"/>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 name="object 9"/>
          <p:cNvSpPr txBox="1"/>
          <p:nvPr/>
        </p:nvSpPr>
        <p:spPr>
          <a:xfrm>
            <a:off x="4450985" y="3433544"/>
            <a:ext cx="291464" cy="534129"/>
          </a:xfrm>
          <a:prstGeom prst="rect">
            <a:avLst/>
          </a:prstGeom>
        </p:spPr>
        <p:txBody>
          <a:bodyPr vert="horz" wrap="square" lIns="0" tIns="7501" rIns="0" bIns="0" rtlCol="0">
            <a:spAutoFit/>
          </a:bodyPr>
          <a:lstStyle/>
          <a:p>
            <a:pPr marL="21431" defTabSz="685800">
              <a:spcBef>
                <a:spcPts val="59"/>
              </a:spcBef>
              <a:buClrTx/>
              <a:defRPr/>
            </a:pPr>
            <a:r>
              <a:rPr sz="1294" kern="1200" spc="-17" dirty="0">
                <a:solidFill>
                  <a:prstClr val="black"/>
                </a:solidFill>
                <a:latin typeface="Cambria Math"/>
                <a:ea typeface="+mn-ea"/>
                <a:cs typeface="Cambria Math"/>
              </a:rPr>
              <a:t>𝑤</a:t>
            </a:r>
            <a:r>
              <a:rPr sz="1392" kern="1200" spc="-25" baseline="-15151" dirty="0">
                <a:solidFill>
                  <a:prstClr val="black"/>
                </a:solidFill>
                <a:latin typeface="Cambria Math"/>
                <a:ea typeface="+mn-ea"/>
                <a:cs typeface="Cambria Math"/>
              </a:rPr>
              <a:t>1</a:t>
            </a:r>
            <a:endParaRPr sz="1392" kern="1200" baseline="-15151">
              <a:solidFill>
                <a:prstClr val="black"/>
              </a:solidFill>
              <a:latin typeface="Cambria Math"/>
              <a:ea typeface="+mn-ea"/>
              <a:cs typeface="Cambria Math"/>
            </a:endParaRPr>
          </a:p>
          <a:p>
            <a:pPr marL="25718" defTabSz="685800">
              <a:spcBef>
                <a:spcPts val="971"/>
              </a:spcBef>
              <a:buClrTx/>
              <a:defRPr/>
            </a:pPr>
            <a:r>
              <a:rPr sz="1294" i="1" kern="1200" dirty="0">
                <a:solidFill>
                  <a:prstClr val="black"/>
                </a:solidFill>
                <a:latin typeface="Calibri"/>
                <a:ea typeface="+mn-ea"/>
                <a:cs typeface="Calibri"/>
              </a:rPr>
              <a:t>The</a:t>
            </a:r>
            <a:endParaRPr sz="1294" kern="1200">
              <a:solidFill>
                <a:prstClr val="black"/>
              </a:solidFill>
              <a:latin typeface="Calibri"/>
              <a:ea typeface="+mn-ea"/>
              <a:cs typeface="Calibri"/>
            </a:endParaRPr>
          </a:p>
        </p:txBody>
      </p:sp>
      <p:sp>
        <p:nvSpPr>
          <p:cNvPr id="10" name="object 10"/>
          <p:cNvSpPr/>
          <p:nvPr/>
        </p:nvSpPr>
        <p:spPr>
          <a:xfrm>
            <a:off x="5302378" y="3271266"/>
            <a:ext cx="113228" cy="166450"/>
          </a:xfrm>
          <a:custGeom>
            <a:avLst/>
            <a:gdLst/>
            <a:ahLst/>
            <a:cxnLst/>
            <a:rect l="l" t="t" r="r" b="b"/>
            <a:pathLst>
              <a:path w="201295" h="295910">
                <a:moveTo>
                  <a:pt x="201168" y="0"/>
                </a:moveTo>
                <a:lnTo>
                  <a:pt x="0" y="0"/>
                </a:lnTo>
                <a:lnTo>
                  <a:pt x="0" y="295656"/>
                </a:lnTo>
                <a:lnTo>
                  <a:pt x="201168" y="295656"/>
                </a:lnTo>
                <a:lnTo>
                  <a:pt x="201168" y="0"/>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txBox="1"/>
          <p:nvPr/>
        </p:nvSpPr>
        <p:spPr>
          <a:xfrm>
            <a:off x="5224868" y="3355219"/>
            <a:ext cx="325398" cy="604781"/>
          </a:xfrm>
          <a:prstGeom prst="rect">
            <a:avLst/>
          </a:prstGeom>
        </p:spPr>
        <p:txBody>
          <a:bodyPr vert="horz" wrap="square" lIns="0" tIns="102870" rIns="0" bIns="0" rtlCol="0">
            <a:spAutoFit/>
          </a:bodyPr>
          <a:lstStyle/>
          <a:p>
            <a:pPr marL="38219" defTabSz="685800">
              <a:spcBef>
                <a:spcPts val="810"/>
              </a:spcBef>
              <a:buClrTx/>
              <a:defRPr/>
            </a:pPr>
            <a:r>
              <a:rPr sz="1294" kern="1200" spc="-6" dirty="0">
                <a:solidFill>
                  <a:prstClr val="black"/>
                </a:solidFill>
                <a:latin typeface="Cambria Math"/>
                <a:ea typeface="+mn-ea"/>
                <a:cs typeface="Cambria Math"/>
              </a:rPr>
              <a:t>𝑤</a:t>
            </a:r>
            <a:r>
              <a:rPr sz="1392" kern="1200" spc="-8" baseline="-15151" dirty="0">
                <a:solidFill>
                  <a:prstClr val="black"/>
                </a:solidFill>
                <a:latin typeface="Cambria Math"/>
                <a:ea typeface="+mn-ea"/>
                <a:cs typeface="Cambria Math"/>
              </a:rPr>
              <a:t>2</a:t>
            </a:r>
            <a:endParaRPr sz="1392" kern="1200" baseline="-15151">
              <a:solidFill>
                <a:prstClr val="black"/>
              </a:solidFill>
              <a:latin typeface="Cambria Math"/>
              <a:ea typeface="+mn-ea"/>
              <a:cs typeface="Cambria Math"/>
            </a:endParaRPr>
          </a:p>
          <a:p>
            <a:pPr marL="21431" defTabSz="685800">
              <a:spcBef>
                <a:spcPts val="757"/>
              </a:spcBef>
              <a:buClrTx/>
              <a:defRPr/>
            </a:pPr>
            <a:r>
              <a:rPr sz="1294" i="1" kern="1200" dirty="0">
                <a:solidFill>
                  <a:prstClr val="black"/>
                </a:solidFill>
                <a:latin typeface="Calibri"/>
                <a:ea typeface="+mn-ea"/>
                <a:cs typeface="Calibri"/>
              </a:rPr>
              <a:t>chef</a:t>
            </a:r>
            <a:endParaRPr sz="1294" kern="1200">
              <a:solidFill>
                <a:prstClr val="black"/>
              </a:solidFill>
              <a:latin typeface="Calibri"/>
              <a:ea typeface="+mn-ea"/>
              <a:cs typeface="Calibri"/>
            </a:endParaRPr>
          </a:p>
        </p:txBody>
      </p:sp>
      <p:sp>
        <p:nvSpPr>
          <p:cNvPr id="12" name="object 12"/>
          <p:cNvSpPr/>
          <p:nvPr/>
        </p:nvSpPr>
        <p:spPr>
          <a:xfrm>
            <a:off x="6140767" y="3273837"/>
            <a:ext cx="114300" cy="166450"/>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txBox="1"/>
          <p:nvPr/>
        </p:nvSpPr>
        <p:spPr>
          <a:xfrm>
            <a:off x="6063759" y="3357534"/>
            <a:ext cx="330041" cy="604781"/>
          </a:xfrm>
          <a:prstGeom prst="rect">
            <a:avLst/>
          </a:prstGeom>
        </p:spPr>
        <p:txBody>
          <a:bodyPr vert="horz" wrap="square" lIns="0" tIns="102870" rIns="0" bIns="0" rtlCol="0">
            <a:spAutoFit/>
          </a:bodyPr>
          <a:lstStyle/>
          <a:p>
            <a:pPr marL="38219" defTabSz="685800">
              <a:spcBef>
                <a:spcPts val="810"/>
              </a:spcBef>
              <a:buClrTx/>
              <a:defRPr/>
            </a:pPr>
            <a:r>
              <a:rPr sz="1294" kern="1200" spc="-6" dirty="0">
                <a:solidFill>
                  <a:prstClr val="black"/>
                </a:solidFill>
                <a:latin typeface="Cambria Math"/>
                <a:ea typeface="+mn-ea"/>
                <a:cs typeface="Cambria Math"/>
              </a:rPr>
              <a:t>𝑤</a:t>
            </a:r>
            <a:r>
              <a:rPr sz="1392" kern="1200" spc="-8" baseline="-15151" dirty="0">
                <a:solidFill>
                  <a:prstClr val="black"/>
                </a:solidFill>
                <a:latin typeface="Cambria Math"/>
                <a:ea typeface="+mn-ea"/>
                <a:cs typeface="Cambria Math"/>
              </a:rPr>
              <a:t>3</a:t>
            </a:r>
            <a:endParaRPr sz="1392" kern="1200" baseline="-15151">
              <a:solidFill>
                <a:prstClr val="black"/>
              </a:solidFill>
              <a:latin typeface="Cambria Math"/>
              <a:ea typeface="+mn-ea"/>
              <a:cs typeface="Cambria Math"/>
            </a:endParaRPr>
          </a:p>
          <a:p>
            <a:pPr marL="21431" defTabSz="685800">
              <a:spcBef>
                <a:spcPts val="757"/>
              </a:spcBef>
              <a:buClrTx/>
              <a:defRPr/>
            </a:pPr>
            <a:r>
              <a:rPr sz="1294" i="1" kern="1200" dirty="0">
                <a:solidFill>
                  <a:prstClr val="black"/>
                </a:solidFill>
                <a:latin typeface="Calibri"/>
                <a:ea typeface="+mn-ea"/>
                <a:cs typeface="Calibri"/>
              </a:rPr>
              <a:t>who</a:t>
            </a:r>
            <a:endParaRPr sz="1294" kern="1200">
              <a:solidFill>
                <a:prstClr val="black"/>
              </a:solidFill>
              <a:latin typeface="Calibri"/>
              <a:ea typeface="+mn-ea"/>
              <a:cs typeface="Calibri"/>
            </a:endParaRPr>
          </a:p>
        </p:txBody>
      </p:sp>
      <p:sp>
        <p:nvSpPr>
          <p:cNvPr id="14" name="object 14"/>
          <p:cNvSpPr/>
          <p:nvPr/>
        </p:nvSpPr>
        <p:spPr>
          <a:xfrm>
            <a:off x="7320343" y="3271266"/>
            <a:ext cx="114300" cy="166450"/>
          </a:xfrm>
          <a:custGeom>
            <a:avLst/>
            <a:gdLst/>
            <a:ahLst/>
            <a:cxnLst/>
            <a:rect l="l" t="t" r="r" b="b"/>
            <a:pathLst>
              <a:path w="203200" h="295910">
                <a:moveTo>
                  <a:pt x="202692" y="0"/>
                </a:moveTo>
                <a:lnTo>
                  <a:pt x="0" y="0"/>
                </a:lnTo>
                <a:lnTo>
                  <a:pt x="0" y="295656"/>
                </a:lnTo>
                <a:lnTo>
                  <a:pt x="202692" y="295656"/>
                </a:lnTo>
                <a:lnTo>
                  <a:pt x="202692" y="0"/>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txBox="1"/>
          <p:nvPr/>
        </p:nvSpPr>
        <p:spPr>
          <a:xfrm>
            <a:off x="7209758" y="3364649"/>
            <a:ext cx="348258" cy="604781"/>
          </a:xfrm>
          <a:prstGeom prst="rect">
            <a:avLst/>
          </a:prstGeom>
        </p:spPr>
        <p:txBody>
          <a:bodyPr vert="horz" wrap="square" lIns="0" tIns="102870" rIns="0" bIns="0" rtlCol="0">
            <a:spAutoFit/>
          </a:bodyPr>
          <a:lstStyle/>
          <a:p>
            <a:pPr marL="65009" defTabSz="685800">
              <a:spcBef>
                <a:spcPts val="810"/>
              </a:spcBef>
              <a:buClrTx/>
              <a:defRPr/>
            </a:pPr>
            <a:r>
              <a:rPr sz="1294" kern="1200" spc="17" dirty="0">
                <a:solidFill>
                  <a:prstClr val="black"/>
                </a:solidFill>
                <a:latin typeface="Cambria Math"/>
                <a:ea typeface="+mn-ea"/>
                <a:cs typeface="Cambria Math"/>
              </a:rPr>
              <a:t>𝑤</a:t>
            </a:r>
            <a:r>
              <a:rPr sz="1392" kern="1200" spc="25" baseline="-15151" dirty="0">
                <a:solidFill>
                  <a:prstClr val="black"/>
                </a:solidFill>
                <a:latin typeface="Cambria Math"/>
                <a:ea typeface="+mn-ea"/>
                <a:cs typeface="Cambria Math"/>
              </a:rPr>
              <a:t>𝑇</a:t>
            </a:r>
            <a:endParaRPr sz="1392" kern="1200" baseline="-15151">
              <a:solidFill>
                <a:prstClr val="black"/>
              </a:solidFill>
              <a:latin typeface="Cambria Math"/>
              <a:ea typeface="+mn-ea"/>
              <a:cs typeface="Cambria Math"/>
            </a:endParaRPr>
          </a:p>
          <a:p>
            <a:pPr marL="21431" defTabSz="685800">
              <a:spcBef>
                <a:spcPts val="757"/>
              </a:spcBef>
              <a:buClrTx/>
              <a:defRPr/>
            </a:pPr>
            <a:r>
              <a:rPr sz="1294" i="1" kern="1200" dirty="0">
                <a:solidFill>
                  <a:prstClr val="black"/>
                </a:solidFill>
                <a:latin typeface="Calibri"/>
                <a:ea typeface="+mn-ea"/>
                <a:cs typeface="Calibri"/>
              </a:rPr>
              <a:t>food</a:t>
            </a:r>
            <a:endParaRPr sz="1294" kern="1200">
              <a:solidFill>
                <a:prstClr val="black"/>
              </a:solidFill>
              <a:latin typeface="Calibri"/>
              <a:ea typeface="+mn-ea"/>
              <a:cs typeface="Calibri"/>
            </a:endParaRPr>
          </a:p>
        </p:txBody>
      </p:sp>
      <p:sp>
        <p:nvSpPr>
          <p:cNvPr id="16" name="object 16"/>
          <p:cNvSpPr txBox="1"/>
          <p:nvPr/>
        </p:nvSpPr>
        <p:spPr>
          <a:xfrm>
            <a:off x="6710910" y="3048453"/>
            <a:ext cx="261104" cy="440089"/>
          </a:xfrm>
          <a:prstGeom prst="rect">
            <a:avLst/>
          </a:prstGeom>
        </p:spPr>
        <p:txBody>
          <a:bodyPr vert="horz" wrap="square" lIns="0" tIns="7144" rIns="0" bIns="0" rtlCol="0">
            <a:spAutoFit/>
          </a:bodyPr>
          <a:lstStyle/>
          <a:p>
            <a:pPr marL="7144" defTabSz="685800">
              <a:spcBef>
                <a:spcPts val="56"/>
              </a:spcBef>
              <a:buClrTx/>
              <a:defRPr/>
            </a:pPr>
            <a:r>
              <a:rPr sz="2813" i="1" kern="1200" dirty="0">
                <a:solidFill>
                  <a:prstClr val="black"/>
                </a:solidFill>
                <a:latin typeface="Calibri"/>
                <a:ea typeface="+mn-ea"/>
                <a:cs typeface="Calibri"/>
              </a:rPr>
              <a:t>…</a:t>
            </a:r>
            <a:endParaRPr sz="2813" kern="1200">
              <a:solidFill>
                <a:prstClr val="black"/>
              </a:solidFill>
              <a:latin typeface="Calibri"/>
              <a:ea typeface="+mn-ea"/>
              <a:cs typeface="Calibri"/>
            </a:endParaRPr>
          </a:p>
        </p:txBody>
      </p:sp>
      <p:grpSp>
        <p:nvGrpSpPr>
          <p:cNvPr id="17" name="object 17"/>
          <p:cNvGrpSpPr/>
          <p:nvPr/>
        </p:nvGrpSpPr>
        <p:grpSpPr>
          <a:xfrm>
            <a:off x="4228244" y="2286285"/>
            <a:ext cx="3542228" cy="972265"/>
            <a:chOff x="5484876" y="2921507"/>
            <a:chExt cx="6297295" cy="1728470"/>
          </a:xfrm>
        </p:grpSpPr>
        <p:sp>
          <p:nvSpPr>
            <p:cNvPr id="18" name="object 18"/>
            <p:cNvSpPr/>
            <p:nvPr/>
          </p:nvSpPr>
          <p:spPr>
            <a:xfrm>
              <a:off x="5484876" y="4027931"/>
              <a:ext cx="6297295" cy="622300"/>
            </a:xfrm>
            <a:custGeom>
              <a:avLst/>
              <a:gdLst/>
              <a:ahLst/>
              <a:cxnLst/>
              <a:rect l="l" t="t" r="r" b="b"/>
              <a:pathLst>
                <a:path w="6297295" h="622300">
                  <a:moveTo>
                    <a:pt x="6193535" y="0"/>
                  </a:moveTo>
                  <a:lnTo>
                    <a:pt x="103632" y="0"/>
                  </a:lnTo>
                  <a:lnTo>
                    <a:pt x="63275" y="8137"/>
                  </a:lnTo>
                  <a:lnTo>
                    <a:pt x="30337" y="30337"/>
                  </a:lnTo>
                  <a:lnTo>
                    <a:pt x="8137" y="63275"/>
                  </a:lnTo>
                  <a:lnTo>
                    <a:pt x="0" y="103632"/>
                  </a:lnTo>
                  <a:lnTo>
                    <a:pt x="0" y="518160"/>
                  </a:lnTo>
                  <a:lnTo>
                    <a:pt x="8137" y="558516"/>
                  </a:lnTo>
                  <a:lnTo>
                    <a:pt x="30337" y="591454"/>
                  </a:lnTo>
                  <a:lnTo>
                    <a:pt x="63275" y="613654"/>
                  </a:lnTo>
                  <a:lnTo>
                    <a:pt x="103632" y="621792"/>
                  </a:lnTo>
                  <a:lnTo>
                    <a:pt x="6193535" y="621792"/>
                  </a:lnTo>
                  <a:lnTo>
                    <a:pt x="6233892" y="613654"/>
                  </a:lnTo>
                  <a:lnTo>
                    <a:pt x="6266830" y="591454"/>
                  </a:lnTo>
                  <a:lnTo>
                    <a:pt x="6289030" y="558516"/>
                  </a:lnTo>
                  <a:lnTo>
                    <a:pt x="6297168" y="518160"/>
                  </a:lnTo>
                  <a:lnTo>
                    <a:pt x="6297168" y="103632"/>
                  </a:lnTo>
                  <a:lnTo>
                    <a:pt x="6289030" y="63275"/>
                  </a:lnTo>
                  <a:lnTo>
                    <a:pt x="6266830" y="30337"/>
                  </a:lnTo>
                  <a:lnTo>
                    <a:pt x="6233892" y="8137"/>
                  </a:lnTo>
                  <a:lnTo>
                    <a:pt x="6193535" y="0"/>
                  </a:lnTo>
                  <a:close/>
                </a:path>
              </a:pathLst>
            </a:custGeom>
            <a:solidFill>
              <a:srgbClr val="C0EFE9"/>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6048756" y="3855719"/>
              <a:ext cx="5073650" cy="342900"/>
            </a:xfrm>
            <a:custGeom>
              <a:avLst/>
              <a:gdLst/>
              <a:ahLst/>
              <a:cxnLst/>
              <a:rect l="l" t="t" r="r" b="b"/>
              <a:pathLst>
                <a:path w="5073650" h="342900">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2900">
                  <a:moveTo>
                    <a:pt x="1484376" y="105156"/>
                  </a:moveTo>
                  <a:lnTo>
                    <a:pt x="1478026" y="92456"/>
                  </a:lnTo>
                  <a:lnTo>
                    <a:pt x="1446276" y="28956"/>
                  </a:lnTo>
                  <a:lnTo>
                    <a:pt x="1408176" y="105156"/>
                  </a:lnTo>
                  <a:lnTo>
                    <a:pt x="1439926" y="105156"/>
                  </a:lnTo>
                  <a:lnTo>
                    <a:pt x="1439926" y="325628"/>
                  </a:lnTo>
                  <a:lnTo>
                    <a:pt x="1452626" y="325628"/>
                  </a:lnTo>
                  <a:lnTo>
                    <a:pt x="1452626" y="105156"/>
                  </a:lnTo>
                  <a:lnTo>
                    <a:pt x="1484376" y="105156"/>
                  </a:lnTo>
                  <a:close/>
                </a:path>
                <a:path w="5073650" h="342900">
                  <a:moveTo>
                    <a:pt x="2976372" y="105156"/>
                  </a:moveTo>
                  <a:lnTo>
                    <a:pt x="2970022" y="92456"/>
                  </a:lnTo>
                  <a:lnTo>
                    <a:pt x="2938272" y="28956"/>
                  </a:lnTo>
                  <a:lnTo>
                    <a:pt x="2900172" y="105156"/>
                  </a:lnTo>
                  <a:lnTo>
                    <a:pt x="2931922" y="105156"/>
                  </a:lnTo>
                  <a:lnTo>
                    <a:pt x="2931922" y="325628"/>
                  </a:lnTo>
                  <a:lnTo>
                    <a:pt x="2944622" y="325628"/>
                  </a:lnTo>
                  <a:lnTo>
                    <a:pt x="2944622" y="105156"/>
                  </a:lnTo>
                  <a:lnTo>
                    <a:pt x="2976372" y="105156"/>
                  </a:lnTo>
                  <a:close/>
                </a:path>
                <a:path w="5073650" h="342900">
                  <a:moveTo>
                    <a:pt x="5073396" y="121920"/>
                  </a:moveTo>
                  <a:lnTo>
                    <a:pt x="5067046" y="109220"/>
                  </a:lnTo>
                  <a:lnTo>
                    <a:pt x="5035296" y="45720"/>
                  </a:lnTo>
                  <a:lnTo>
                    <a:pt x="4997196" y="121920"/>
                  </a:lnTo>
                  <a:lnTo>
                    <a:pt x="5028946" y="121920"/>
                  </a:lnTo>
                  <a:lnTo>
                    <a:pt x="5028946" y="342392"/>
                  </a:lnTo>
                  <a:lnTo>
                    <a:pt x="5041646" y="342392"/>
                  </a:lnTo>
                  <a:lnTo>
                    <a:pt x="5041646" y="121920"/>
                  </a:lnTo>
                  <a:lnTo>
                    <a:pt x="5073396" y="12192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5846064" y="3483863"/>
              <a:ext cx="528955" cy="384175"/>
            </a:xfrm>
            <a:custGeom>
              <a:avLst/>
              <a:gdLst/>
              <a:ahLst/>
              <a:cxnLst/>
              <a:rect l="l" t="t" r="r" b="b"/>
              <a:pathLst>
                <a:path w="528954" h="384175">
                  <a:moveTo>
                    <a:pt x="464820" y="0"/>
                  </a:moveTo>
                  <a:lnTo>
                    <a:pt x="64008" y="0"/>
                  </a:lnTo>
                  <a:lnTo>
                    <a:pt x="39112" y="5036"/>
                  </a:lnTo>
                  <a:lnTo>
                    <a:pt x="18764" y="18764"/>
                  </a:lnTo>
                  <a:lnTo>
                    <a:pt x="5036" y="39112"/>
                  </a:lnTo>
                  <a:lnTo>
                    <a:pt x="0" y="64008"/>
                  </a:lnTo>
                  <a:lnTo>
                    <a:pt x="0" y="320040"/>
                  </a:lnTo>
                  <a:lnTo>
                    <a:pt x="5036" y="344935"/>
                  </a:lnTo>
                  <a:lnTo>
                    <a:pt x="18764" y="365283"/>
                  </a:lnTo>
                  <a:lnTo>
                    <a:pt x="39112" y="379011"/>
                  </a:lnTo>
                  <a:lnTo>
                    <a:pt x="64008" y="384048"/>
                  </a:lnTo>
                  <a:lnTo>
                    <a:pt x="464820" y="384048"/>
                  </a:lnTo>
                  <a:lnTo>
                    <a:pt x="489715" y="379011"/>
                  </a:lnTo>
                  <a:lnTo>
                    <a:pt x="510063" y="365283"/>
                  </a:lnTo>
                  <a:lnTo>
                    <a:pt x="523791" y="344935"/>
                  </a:lnTo>
                  <a:lnTo>
                    <a:pt x="528827" y="320040"/>
                  </a:lnTo>
                  <a:lnTo>
                    <a:pt x="528827" y="64008"/>
                  </a:lnTo>
                  <a:lnTo>
                    <a:pt x="523791" y="39112"/>
                  </a:lnTo>
                  <a:lnTo>
                    <a:pt x="510063" y="18764"/>
                  </a:lnTo>
                  <a:lnTo>
                    <a:pt x="489715" y="5036"/>
                  </a:lnTo>
                  <a:lnTo>
                    <a:pt x="464820"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5984748" y="2921507"/>
              <a:ext cx="5200015" cy="344805"/>
            </a:xfrm>
            <a:custGeom>
              <a:avLst/>
              <a:gdLst/>
              <a:ahLst/>
              <a:cxnLst/>
              <a:rect l="l" t="t" r="r" b="b"/>
              <a:pathLst>
                <a:path w="5200015" h="344804">
                  <a:moveTo>
                    <a:pt x="202692" y="0"/>
                  </a:moveTo>
                  <a:lnTo>
                    <a:pt x="0" y="0"/>
                  </a:lnTo>
                  <a:lnTo>
                    <a:pt x="0" y="297180"/>
                  </a:lnTo>
                  <a:lnTo>
                    <a:pt x="202692" y="297180"/>
                  </a:lnTo>
                  <a:lnTo>
                    <a:pt x="202692" y="0"/>
                  </a:lnTo>
                  <a:close/>
                </a:path>
                <a:path w="5200015" h="344804">
                  <a:moveTo>
                    <a:pt x="1610868" y="30480"/>
                  </a:moveTo>
                  <a:lnTo>
                    <a:pt x="1409700" y="30480"/>
                  </a:lnTo>
                  <a:lnTo>
                    <a:pt x="1409700" y="327660"/>
                  </a:lnTo>
                  <a:lnTo>
                    <a:pt x="1610868" y="327660"/>
                  </a:lnTo>
                  <a:lnTo>
                    <a:pt x="1610868" y="30480"/>
                  </a:lnTo>
                  <a:close/>
                </a:path>
                <a:path w="5200015" h="344804">
                  <a:moveTo>
                    <a:pt x="3102864" y="35052"/>
                  </a:moveTo>
                  <a:lnTo>
                    <a:pt x="2900172" y="35052"/>
                  </a:lnTo>
                  <a:lnTo>
                    <a:pt x="2900172" y="330708"/>
                  </a:lnTo>
                  <a:lnTo>
                    <a:pt x="3102864" y="330708"/>
                  </a:lnTo>
                  <a:lnTo>
                    <a:pt x="3102864" y="35052"/>
                  </a:lnTo>
                  <a:close/>
                </a:path>
                <a:path w="5200015" h="344804">
                  <a:moveTo>
                    <a:pt x="5199888" y="47256"/>
                  </a:moveTo>
                  <a:lnTo>
                    <a:pt x="4997196" y="47256"/>
                  </a:lnTo>
                  <a:lnTo>
                    <a:pt x="4997196" y="344424"/>
                  </a:lnTo>
                  <a:lnTo>
                    <a:pt x="5199888" y="344424"/>
                  </a:lnTo>
                  <a:lnTo>
                    <a:pt x="5199888" y="47256"/>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22" name="object 22"/>
          <p:cNvSpPr txBox="1"/>
          <p:nvPr/>
        </p:nvSpPr>
        <p:spPr>
          <a:xfrm>
            <a:off x="4044791" y="4179950"/>
            <a:ext cx="3886200" cy="179536"/>
          </a:xfrm>
          <a:prstGeom prst="rect">
            <a:avLst/>
          </a:prstGeom>
          <a:ln w="9525">
            <a:solidFill>
              <a:srgbClr val="600058"/>
            </a:solidFill>
          </a:ln>
        </p:spPr>
        <p:txBody>
          <a:bodyPr vert="horz" wrap="square" lIns="0" tIns="0" rIns="0" bIns="0" rtlCol="0">
            <a:spAutoFit/>
          </a:bodyPr>
          <a:lstStyle/>
          <a:p>
            <a:pPr marL="173951" defTabSz="685800">
              <a:lnSpc>
                <a:spcPts val="1401"/>
              </a:lnSpc>
              <a:buClrTx/>
              <a:defRPr/>
            </a:pPr>
            <a:r>
              <a:rPr sz="1181" kern="1200" dirty="0">
                <a:solidFill>
                  <a:srgbClr val="600058"/>
                </a:solidFill>
                <a:latin typeface="Calibri"/>
                <a:ea typeface="+mn-ea"/>
                <a:cs typeface="Calibri"/>
              </a:rPr>
              <a:t>Intuition:</a:t>
            </a:r>
            <a:r>
              <a:rPr sz="1181" kern="1200" spc="-8" dirty="0">
                <a:solidFill>
                  <a:srgbClr val="600058"/>
                </a:solidFill>
                <a:latin typeface="Calibri"/>
                <a:ea typeface="+mn-ea"/>
                <a:cs typeface="Calibri"/>
              </a:rPr>
              <a:t> </a:t>
            </a:r>
            <a:r>
              <a:rPr sz="1181" kern="1200" dirty="0">
                <a:solidFill>
                  <a:srgbClr val="600058"/>
                </a:solidFill>
                <a:latin typeface="Calibri"/>
                <a:ea typeface="+mn-ea"/>
                <a:cs typeface="Calibri"/>
              </a:rPr>
              <a:t>the</a:t>
            </a:r>
            <a:r>
              <a:rPr sz="1181" kern="1200" spc="-3" dirty="0">
                <a:solidFill>
                  <a:srgbClr val="600058"/>
                </a:solidFill>
                <a:latin typeface="Calibri"/>
                <a:ea typeface="+mn-ea"/>
                <a:cs typeface="Calibri"/>
              </a:rPr>
              <a:t> FF</a:t>
            </a:r>
            <a:r>
              <a:rPr sz="1181" kern="1200" spc="-6" dirty="0">
                <a:solidFill>
                  <a:srgbClr val="600058"/>
                </a:solidFill>
                <a:latin typeface="Calibri"/>
                <a:ea typeface="+mn-ea"/>
                <a:cs typeface="Calibri"/>
              </a:rPr>
              <a:t> </a:t>
            </a:r>
            <a:r>
              <a:rPr sz="1181" kern="1200" spc="-3" dirty="0">
                <a:solidFill>
                  <a:srgbClr val="600058"/>
                </a:solidFill>
                <a:latin typeface="Calibri"/>
                <a:ea typeface="+mn-ea"/>
                <a:cs typeface="Calibri"/>
              </a:rPr>
              <a:t>network </a:t>
            </a:r>
            <a:r>
              <a:rPr sz="1181" kern="1200" spc="-6" dirty="0">
                <a:solidFill>
                  <a:srgbClr val="600058"/>
                </a:solidFill>
                <a:latin typeface="Calibri"/>
                <a:ea typeface="+mn-ea"/>
                <a:cs typeface="Calibri"/>
              </a:rPr>
              <a:t>processes</a:t>
            </a:r>
            <a:r>
              <a:rPr sz="1181" kern="1200" spc="23" dirty="0">
                <a:solidFill>
                  <a:srgbClr val="600058"/>
                </a:solidFill>
                <a:latin typeface="Calibri"/>
                <a:ea typeface="+mn-ea"/>
                <a:cs typeface="Calibri"/>
              </a:rPr>
              <a:t> </a:t>
            </a:r>
            <a:r>
              <a:rPr sz="1181" kern="1200" dirty="0">
                <a:solidFill>
                  <a:srgbClr val="600058"/>
                </a:solidFill>
                <a:latin typeface="Calibri"/>
                <a:ea typeface="+mn-ea"/>
                <a:cs typeface="Calibri"/>
              </a:rPr>
              <a:t>the</a:t>
            </a:r>
            <a:r>
              <a:rPr sz="1181" kern="1200" spc="-3" dirty="0">
                <a:solidFill>
                  <a:srgbClr val="600058"/>
                </a:solidFill>
                <a:latin typeface="Calibri"/>
                <a:ea typeface="+mn-ea"/>
                <a:cs typeface="Calibri"/>
              </a:rPr>
              <a:t> result</a:t>
            </a:r>
            <a:r>
              <a:rPr sz="1181" kern="1200" spc="6" dirty="0">
                <a:solidFill>
                  <a:srgbClr val="600058"/>
                </a:solidFill>
                <a:latin typeface="Calibri"/>
                <a:ea typeface="+mn-ea"/>
                <a:cs typeface="Calibri"/>
              </a:rPr>
              <a:t> </a:t>
            </a:r>
            <a:r>
              <a:rPr sz="1181" kern="1200" spc="-3" dirty="0">
                <a:solidFill>
                  <a:srgbClr val="600058"/>
                </a:solidFill>
                <a:latin typeface="Calibri"/>
                <a:ea typeface="+mn-ea"/>
                <a:cs typeface="Calibri"/>
              </a:rPr>
              <a:t>of</a:t>
            </a:r>
            <a:r>
              <a:rPr sz="1181" kern="1200" spc="-6" dirty="0">
                <a:solidFill>
                  <a:srgbClr val="600058"/>
                </a:solidFill>
                <a:latin typeface="Calibri"/>
                <a:ea typeface="+mn-ea"/>
                <a:cs typeface="Calibri"/>
              </a:rPr>
              <a:t> </a:t>
            </a:r>
            <a:r>
              <a:rPr sz="1181" kern="1200" dirty="0">
                <a:solidFill>
                  <a:srgbClr val="600058"/>
                </a:solidFill>
                <a:latin typeface="Calibri"/>
                <a:ea typeface="+mn-ea"/>
                <a:cs typeface="Calibri"/>
              </a:rPr>
              <a:t>attention</a:t>
            </a:r>
            <a:endParaRPr sz="1181" kern="1200">
              <a:solidFill>
                <a:prstClr val="black"/>
              </a:solidFill>
              <a:latin typeface="Calibri"/>
              <a:ea typeface="+mn-ea"/>
              <a:cs typeface="Calibri"/>
            </a:endParaRPr>
          </a:p>
        </p:txBody>
      </p:sp>
      <p:sp>
        <p:nvSpPr>
          <p:cNvPr id="23" name="object 23"/>
          <p:cNvSpPr txBox="1"/>
          <p:nvPr/>
        </p:nvSpPr>
        <p:spPr>
          <a:xfrm>
            <a:off x="4486347" y="2590681"/>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24" name="object 24"/>
          <p:cNvSpPr/>
          <p:nvPr/>
        </p:nvSpPr>
        <p:spPr>
          <a:xfrm>
            <a:off x="5232083" y="2600896"/>
            <a:ext cx="297537" cy="217170"/>
          </a:xfrm>
          <a:custGeom>
            <a:avLst/>
            <a:gdLst/>
            <a:ahLst/>
            <a:cxnLst/>
            <a:rect l="l" t="t" r="r" b="b"/>
            <a:pathLst>
              <a:path w="528954" h="386079">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txBox="1"/>
          <p:nvPr/>
        </p:nvSpPr>
        <p:spPr>
          <a:xfrm>
            <a:off x="5287518" y="2589325"/>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26" name="object 26"/>
          <p:cNvSpPr/>
          <p:nvPr/>
        </p:nvSpPr>
        <p:spPr>
          <a:xfrm>
            <a:off x="6049043" y="2600896"/>
            <a:ext cx="297537" cy="217170"/>
          </a:xfrm>
          <a:custGeom>
            <a:avLst/>
            <a:gdLst/>
            <a:ahLst/>
            <a:cxnLst/>
            <a:rect l="l" t="t" r="r" b="b"/>
            <a:pathLst>
              <a:path w="528954" h="386079">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txBox="1"/>
          <p:nvPr/>
        </p:nvSpPr>
        <p:spPr>
          <a:xfrm>
            <a:off x="5506831" y="2589324"/>
            <a:ext cx="986195" cy="589424"/>
          </a:xfrm>
          <a:prstGeom prst="rect">
            <a:avLst/>
          </a:prstGeom>
        </p:spPr>
        <p:txBody>
          <a:bodyPr vert="horz" wrap="square" lIns="0" tIns="7144" rIns="0" bIns="0" rtlCol="0">
            <a:spAutoFit/>
          </a:bodyPr>
          <a:lstStyle/>
          <a:p>
            <a:pPr marL="604718"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a:p>
            <a:pPr marL="7144" defTabSz="685800">
              <a:spcBef>
                <a:spcPts val="1325"/>
              </a:spcBef>
              <a:buClrTx/>
              <a:defRPr/>
            </a:pPr>
            <a:r>
              <a:rPr sz="1350" kern="1200" spc="11" dirty="0">
                <a:solidFill>
                  <a:prstClr val="black"/>
                </a:solidFill>
                <a:latin typeface="Calibri"/>
                <a:ea typeface="+mn-ea"/>
                <a:cs typeface="Calibri"/>
              </a:rPr>
              <a:t>self-attention</a:t>
            </a:r>
            <a:endParaRPr sz="1350" kern="1200">
              <a:solidFill>
                <a:prstClr val="black"/>
              </a:solidFill>
              <a:latin typeface="Calibri"/>
              <a:ea typeface="+mn-ea"/>
              <a:cs typeface="Calibri"/>
            </a:endParaRPr>
          </a:p>
        </p:txBody>
      </p:sp>
      <p:sp>
        <p:nvSpPr>
          <p:cNvPr id="28" name="object 28"/>
          <p:cNvSpPr/>
          <p:nvPr/>
        </p:nvSpPr>
        <p:spPr>
          <a:xfrm>
            <a:off x="7220045" y="2606041"/>
            <a:ext cx="297537" cy="216098"/>
          </a:xfrm>
          <a:custGeom>
            <a:avLst/>
            <a:gdLst/>
            <a:ahLst/>
            <a:cxnLst/>
            <a:rect l="l" t="t" r="r" b="b"/>
            <a:pathLst>
              <a:path w="528954" h="384175">
                <a:moveTo>
                  <a:pt x="464820" y="0"/>
                </a:moveTo>
                <a:lnTo>
                  <a:pt x="64008" y="0"/>
                </a:lnTo>
                <a:lnTo>
                  <a:pt x="39112" y="5036"/>
                </a:lnTo>
                <a:lnTo>
                  <a:pt x="18764" y="18764"/>
                </a:lnTo>
                <a:lnTo>
                  <a:pt x="5036" y="39112"/>
                </a:lnTo>
                <a:lnTo>
                  <a:pt x="0" y="64007"/>
                </a:lnTo>
                <a:lnTo>
                  <a:pt x="0" y="320039"/>
                </a:lnTo>
                <a:lnTo>
                  <a:pt x="5036" y="344935"/>
                </a:lnTo>
                <a:lnTo>
                  <a:pt x="18764" y="365283"/>
                </a:lnTo>
                <a:lnTo>
                  <a:pt x="39112" y="379011"/>
                </a:lnTo>
                <a:lnTo>
                  <a:pt x="64008" y="384047"/>
                </a:lnTo>
                <a:lnTo>
                  <a:pt x="464820" y="384047"/>
                </a:lnTo>
                <a:lnTo>
                  <a:pt x="489715" y="379011"/>
                </a:lnTo>
                <a:lnTo>
                  <a:pt x="510063" y="365283"/>
                </a:lnTo>
                <a:lnTo>
                  <a:pt x="523791" y="344935"/>
                </a:lnTo>
                <a:lnTo>
                  <a:pt x="528828" y="320039"/>
                </a:lnTo>
                <a:lnTo>
                  <a:pt x="528828" y="64007"/>
                </a:lnTo>
                <a:lnTo>
                  <a:pt x="523791" y="39112"/>
                </a:lnTo>
                <a:lnTo>
                  <a:pt x="510063" y="18764"/>
                </a:lnTo>
                <a:lnTo>
                  <a:pt x="489715" y="5036"/>
                </a:lnTo>
                <a:lnTo>
                  <a:pt x="464820"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txBox="1"/>
          <p:nvPr/>
        </p:nvSpPr>
        <p:spPr>
          <a:xfrm>
            <a:off x="7275338" y="2594254"/>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30" name="object 30"/>
          <p:cNvSpPr/>
          <p:nvPr/>
        </p:nvSpPr>
        <p:spPr>
          <a:xfrm>
            <a:off x="4545425" y="2453449"/>
            <a:ext cx="2853929" cy="193596"/>
          </a:xfrm>
          <a:custGeom>
            <a:avLst/>
            <a:gdLst/>
            <a:ahLst/>
            <a:cxnLst/>
            <a:rect l="l" t="t" r="r" b="b"/>
            <a:pathLst>
              <a:path w="5073650" h="344170">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70">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70">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70">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txBox="1"/>
          <p:nvPr/>
        </p:nvSpPr>
        <p:spPr>
          <a:xfrm>
            <a:off x="6710910" y="2084045"/>
            <a:ext cx="261104" cy="440450"/>
          </a:xfrm>
          <a:prstGeom prst="rect">
            <a:avLst/>
          </a:prstGeom>
        </p:spPr>
        <p:txBody>
          <a:bodyPr vert="horz" wrap="square" lIns="0" tIns="7501" rIns="0" bIns="0" rtlCol="0">
            <a:spAutoFit/>
          </a:bodyPr>
          <a:lstStyle/>
          <a:p>
            <a:pPr marL="7144" defTabSz="685800">
              <a:spcBef>
                <a:spcPts val="59"/>
              </a:spcBef>
              <a:buClrTx/>
              <a:defRPr/>
            </a:pPr>
            <a:r>
              <a:rPr sz="2813" i="1" kern="1200" dirty="0">
                <a:solidFill>
                  <a:prstClr val="black"/>
                </a:solidFill>
                <a:latin typeface="Calibri"/>
                <a:ea typeface="+mn-ea"/>
                <a:cs typeface="Calibri"/>
              </a:rPr>
              <a:t>…</a:t>
            </a:r>
            <a:endParaRPr sz="2813" kern="1200">
              <a:solidFill>
                <a:prstClr val="black"/>
              </a:solidFill>
              <a:latin typeface="Calibri"/>
              <a:ea typeface="+mn-ea"/>
              <a:cs typeface="Calibri"/>
            </a:endParaRPr>
          </a:p>
        </p:txBody>
      </p:sp>
      <p:grpSp>
        <p:nvGrpSpPr>
          <p:cNvPr id="32" name="object 32"/>
          <p:cNvGrpSpPr/>
          <p:nvPr/>
        </p:nvGrpSpPr>
        <p:grpSpPr>
          <a:xfrm>
            <a:off x="4228244" y="1321880"/>
            <a:ext cx="3542228" cy="972265"/>
            <a:chOff x="5484876" y="1207008"/>
            <a:chExt cx="6297295" cy="1728470"/>
          </a:xfrm>
        </p:grpSpPr>
        <p:sp>
          <p:nvSpPr>
            <p:cNvPr id="33" name="object 33"/>
            <p:cNvSpPr/>
            <p:nvPr/>
          </p:nvSpPr>
          <p:spPr>
            <a:xfrm>
              <a:off x="5484876" y="2313432"/>
              <a:ext cx="6297295" cy="622300"/>
            </a:xfrm>
            <a:custGeom>
              <a:avLst/>
              <a:gdLst/>
              <a:ahLst/>
              <a:cxnLst/>
              <a:rect l="l" t="t" r="r" b="b"/>
              <a:pathLst>
                <a:path w="6297295" h="622300">
                  <a:moveTo>
                    <a:pt x="6193535" y="0"/>
                  </a:moveTo>
                  <a:lnTo>
                    <a:pt x="103632" y="0"/>
                  </a:lnTo>
                  <a:lnTo>
                    <a:pt x="63275" y="8137"/>
                  </a:lnTo>
                  <a:lnTo>
                    <a:pt x="30337" y="30337"/>
                  </a:lnTo>
                  <a:lnTo>
                    <a:pt x="8137" y="63275"/>
                  </a:lnTo>
                  <a:lnTo>
                    <a:pt x="0" y="103631"/>
                  </a:lnTo>
                  <a:lnTo>
                    <a:pt x="0" y="518159"/>
                  </a:lnTo>
                  <a:lnTo>
                    <a:pt x="8137" y="558516"/>
                  </a:lnTo>
                  <a:lnTo>
                    <a:pt x="30337" y="591454"/>
                  </a:lnTo>
                  <a:lnTo>
                    <a:pt x="63275" y="613654"/>
                  </a:lnTo>
                  <a:lnTo>
                    <a:pt x="103632" y="621791"/>
                  </a:lnTo>
                  <a:lnTo>
                    <a:pt x="6193535" y="621791"/>
                  </a:lnTo>
                  <a:lnTo>
                    <a:pt x="6233892" y="613654"/>
                  </a:lnTo>
                  <a:lnTo>
                    <a:pt x="6266830" y="591454"/>
                  </a:lnTo>
                  <a:lnTo>
                    <a:pt x="6289030" y="558516"/>
                  </a:lnTo>
                  <a:lnTo>
                    <a:pt x="6297168" y="518159"/>
                  </a:lnTo>
                  <a:lnTo>
                    <a:pt x="6297168" y="103631"/>
                  </a:lnTo>
                  <a:lnTo>
                    <a:pt x="6289030" y="63275"/>
                  </a:lnTo>
                  <a:lnTo>
                    <a:pt x="6266830" y="30337"/>
                  </a:lnTo>
                  <a:lnTo>
                    <a:pt x="6233892" y="8137"/>
                  </a:lnTo>
                  <a:lnTo>
                    <a:pt x="6193535" y="0"/>
                  </a:lnTo>
                  <a:close/>
                </a:path>
              </a:pathLst>
            </a:custGeom>
            <a:solidFill>
              <a:srgbClr val="C0EFE9"/>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4" name="object 34"/>
            <p:cNvSpPr/>
            <p:nvPr/>
          </p:nvSpPr>
          <p:spPr>
            <a:xfrm>
              <a:off x="6048756" y="2141219"/>
              <a:ext cx="5073650" cy="344170"/>
            </a:xfrm>
            <a:custGeom>
              <a:avLst/>
              <a:gdLst/>
              <a:ahLst/>
              <a:cxnLst/>
              <a:rect l="l" t="t" r="r" b="b"/>
              <a:pathLst>
                <a:path w="5073650" h="344169">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69">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69">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69">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5" name="object 35"/>
            <p:cNvSpPr/>
            <p:nvPr/>
          </p:nvSpPr>
          <p:spPr>
            <a:xfrm>
              <a:off x="5846064" y="1769363"/>
              <a:ext cx="528955" cy="384175"/>
            </a:xfrm>
            <a:custGeom>
              <a:avLst/>
              <a:gdLst/>
              <a:ahLst/>
              <a:cxnLst/>
              <a:rect l="l" t="t" r="r" b="b"/>
              <a:pathLst>
                <a:path w="528954" h="384175">
                  <a:moveTo>
                    <a:pt x="464820" y="0"/>
                  </a:moveTo>
                  <a:lnTo>
                    <a:pt x="64008" y="0"/>
                  </a:lnTo>
                  <a:lnTo>
                    <a:pt x="39112" y="5036"/>
                  </a:lnTo>
                  <a:lnTo>
                    <a:pt x="18764" y="18764"/>
                  </a:lnTo>
                  <a:lnTo>
                    <a:pt x="5036" y="39112"/>
                  </a:lnTo>
                  <a:lnTo>
                    <a:pt x="0" y="64008"/>
                  </a:lnTo>
                  <a:lnTo>
                    <a:pt x="0" y="320039"/>
                  </a:lnTo>
                  <a:lnTo>
                    <a:pt x="5036" y="344935"/>
                  </a:lnTo>
                  <a:lnTo>
                    <a:pt x="18764" y="365283"/>
                  </a:lnTo>
                  <a:lnTo>
                    <a:pt x="39112" y="379011"/>
                  </a:lnTo>
                  <a:lnTo>
                    <a:pt x="64008" y="384048"/>
                  </a:lnTo>
                  <a:lnTo>
                    <a:pt x="464820" y="384048"/>
                  </a:lnTo>
                  <a:lnTo>
                    <a:pt x="489715" y="379011"/>
                  </a:lnTo>
                  <a:lnTo>
                    <a:pt x="510063" y="365283"/>
                  </a:lnTo>
                  <a:lnTo>
                    <a:pt x="523791" y="344935"/>
                  </a:lnTo>
                  <a:lnTo>
                    <a:pt x="528827" y="320039"/>
                  </a:lnTo>
                  <a:lnTo>
                    <a:pt x="528827" y="64008"/>
                  </a:lnTo>
                  <a:lnTo>
                    <a:pt x="523791" y="39112"/>
                  </a:lnTo>
                  <a:lnTo>
                    <a:pt x="510063" y="18764"/>
                  </a:lnTo>
                  <a:lnTo>
                    <a:pt x="489715" y="5036"/>
                  </a:lnTo>
                  <a:lnTo>
                    <a:pt x="464820"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6" name="object 36"/>
            <p:cNvSpPr/>
            <p:nvPr/>
          </p:nvSpPr>
          <p:spPr>
            <a:xfrm>
              <a:off x="5984748" y="1207007"/>
              <a:ext cx="5200015" cy="344805"/>
            </a:xfrm>
            <a:custGeom>
              <a:avLst/>
              <a:gdLst/>
              <a:ahLst/>
              <a:cxnLst/>
              <a:rect l="l" t="t" r="r" b="b"/>
              <a:pathLst>
                <a:path w="5200015" h="344805">
                  <a:moveTo>
                    <a:pt x="202692" y="0"/>
                  </a:moveTo>
                  <a:lnTo>
                    <a:pt x="0" y="0"/>
                  </a:lnTo>
                  <a:lnTo>
                    <a:pt x="0" y="297180"/>
                  </a:lnTo>
                  <a:lnTo>
                    <a:pt x="202692" y="297180"/>
                  </a:lnTo>
                  <a:lnTo>
                    <a:pt x="202692" y="0"/>
                  </a:lnTo>
                  <a:close/>
                </a:path>
                <a:path w="5200015" h="344805">
                  <a:moveTo>
                    <a:pt x="1610868" y="30480"/>
                  </a:moveTo>
                  <a:lnTo>
                    <a:pt x="1409700" y="30480"/>
                  </a:lnTo>
                  <a:lnTo>
                    <a:pt x="1409700" y="327660"/>
                  </a:lnTo>
                  <a:lnTo>
                    <a:pt x="1610868" y="327660"/>
                  </a:lnTo>
                  <a:lnTo>
                    <a:pt x="1610868" y="30480"/>
                  </a:lnTo>
                  <a:close/>
                </a:path>
                <a:path w="5200015" h="344805">
                  <a:moveTo>
                    <a:pt x="3102864" y="35052"/>
                  </a:moveTo>
                  <a:lnTo>
                    <a:pt x="2900172" y="35052"/>
                  </a:lnTo>
                  <a:lnTo>
                    <a:pt x="2900172" y="332232"/>
                  </a:lnTo>
                  <a:lnTo>
                    <a:pt x="3102864" y="332232"/>
                  </a:lnTo>
                  <a:lnTo>
                    <a:pt x="3102864" y="35052"/>
                  </a:lnTo>
                  <a:close/>
                </a:path>
                <a:path w="5200015" h="344805">
                  <a:moveTo>
                    <a:pt x="5199888" y="47256"/>
                  </a:moveTo>
                  <a:lnTo>
                    <a:pt x="4997196" y="47256"/>
                  </a:lnTo>
                  <a:lnTo>
                    <a:pt x="4997196" y="344424"/>
                  </a:lnTo>
                  <a:lnTo>
                    <a:pt x="5199888" y="344424"/>
                  </a:lnTo>
                  <a:lnTo>
                    <a:pt x="5199888" y="47256"/>
                  </a:lnTo>
                  <a:close/>
                </a:path>
              </a:pathLst>
            </a:custGeom>
            <a:solidFill>
              <a:srgbClr val="929A9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37" name="object 37"/>
          <p:cNvSpPr txBox="1"/>
          <p:nvPr/>
        </p:nvSpPr>
        <p:spPr>
          <a:xfrm>
            <a:off x="4486347" y="1626275"/>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38" name="object 38"/>
          <p:cNvSpPr/>
          <p:nvPr/>
        </p:nvSpPr>
        <p:spPr>
          <a:xfrm>
            <a:off x="5232083" y="1636490"/>
            <a:ext cx="297537" cy="21717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9" name="object 39"/>
          <p:cNvSpPr txBox="1"/>
          <p:nvPr/>
        </p:nvSpPr>
        <p:spPr>
          <a:xfrm>
            <a:off x="5287518" y="1624747"/>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40" name="object 40"/>
          <p:cNvSpPr/>
          <p:nvPr/>
        </p:nvSpPr>
        <p:spPr>
          <a:xfrm>
            <a:off x="6049043" y="1636490"/>
            <a:ext cx="297537" cy="21717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7" y="321310"/>
                </a:lnTo>
                <a:lnTo>
                  <a:pt x="528827"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1" name="object 41"/>
          <p:cNvSpPr txBox="1"/>
          <p:nvPr/>
        </p:nvSpPr>
        <p:spPr>
          <a:xfrm>
            <a:off x="5506831" y="1624746"/>
            <a:ext cx="986552" cy="589424"/>
          </a:xfrm>
          <a:prstGeom prst="rect">
            <a:avLst/>
          </a:prstGeom>
        </p:spPr>
        <p:txBody>
          <a:bodyPr vert="horz" wrap="square" lIns="0" tIns="7144" rIns="0" bIns="0" rtlCol="0">
            <a:spAutoFit/>
          </a:bodyPr>
          <a:lstStyle/>
          <a:p>
            <a:pPr marL="604718"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a:p>
            <a:pPr marL="7144" defTabSz="685800">
              <a:spcBef>
                <a:spcPts val="1325"/>
              </a:spcBef>
              <a:buClrTx/>
              <a:defRPr/>
            </a:pPr>
            <a:r>
              <a:rPr sz="1350" kern="1200" spc="37" dirty="0">
                <a:solidFill>
                  <a:prstClr val="black"/>
                </a:solidFill>
                <a:latin typeface="Calibri"/>
                <a:ea typeface="+mn-ea"/>
                <a:cs typeface="Calibri"/>
              </a:rPr>
              <a:t>s</a:t>
            </a:r>
            <a:r>
              <a:rPr sz="1350" kern="1200" spc="6" dirty="0">
                <a:solidFill>
                  <a:prstClr val="black"/>
                </a:solidFill>
                <a:latin typeface="Calibri"/>
                <a:ea typeface="+mn-ea"/>
                <a:cs typeface="Calibri"/>
              </a:rPr>
              <a:t>el</a:t>
            </a:r>
            <a:r>
              <a:rPr sz="1350" kern="1200" spc="-3" dirty="0">
                <a:solidFill>
                  <a:prstClr val="black"/>
                </a:solidFill>
                <a:latin typeface="Calibri"/>
                <a:ea typeface="+mn-ea"/>
                <a:cs typeface="Calibri"/>
              </a:rPr>
              <a:t>f</a:t>
            </a:r>
            <a:r>
              <a:rPr sz="1350" kern="1200" spc="3" dirty="0">
                <a:solidFill>
                  <a:prstClr val="black"/>
                </a:solidFill>
                <a:latin typeface="Calibri"/>
                <a:ea typeface="+mn-ea"/>
                <a:cs typeface="Calibri"/>
              </a:rPr>
              <a:t>-</a:t>
            </a:r>
            <a:r>
              <a:rPr sz="1350" kern="1200" spc="14" dirty="0">
                <a:solidFill>
                  <a:prstClr val="black"/>
                </a:solidFill>
                <a:latin typeface="Calibri"/>
                <a:ea typeface="+mn-ea"/>
                <a:cs typeface="Calibri"/>
              </a:rPr>
              <a:t>att</a:t>
            </a:r>
            <a:r>
              <a:rPr sz="1350" kern="1200" spc="11" dirty="0">
                <a:solidFill>
                  <a:prstClr val="black"/>
                </a:solidFill>
                <a:latin typeface="Calibri"/>
                <a:ea typeface="+mn-ea"/>
                <a:cs typeface="Calibri"/>
              </a:rPr>
              <a:t>e</a:t>
            </a:r>
            <a:r>
              <a:rPr sz="1350" kern="1200" spc="8" dirty="0">
                <a:solidFill>
                  <a:prstClr val="black"/>
                </a:solidFill>
                <a:latin typeface="Calibri"/>
                <a:ea typeface="+mn-ea"/>
                <a:cs typeface="Calibri"/>
              </a:rPr>
              <a:t>n</a:t>
            </a:r>
            <a:r>
              <a:rPr sz="1350" kern="1200" spc="17" dirty="0">
                <a:solidFill>
                  <a:prstClr val="black"/>
                </a:solidFill>
                <a:latin typeface="Calibri"/>
                <a:ea typeface="+mn-ea"/>
                <a:cs typeface="Calibri"/>
              </a:rPr>
              <a:t>tion</a:t>
            </a:r>
            <a:endParaRPr sz="1350" kern="1200">
              <a:solidFill>
                <a:prstClr val="black"/>
              </a:solidFill>
              <a:latin typeface="Calibri"/>
              <a:ea typeface="+mn-ea"/>
              <a:cs typeface="Calibri"/>
            </a:endParaRPr>
          </a:p>
        </p:txBody>
      </p:sp>
      <p:sp>
        <p:nvSpPr>
          <p:cNvPr id="42" name="object 42"/>
          <p:cNvSpPr/>
          <p:nvPr/>
        </p:nvSpPr>
        <p:spPr>
          <a:xfrm>
            <a:off x="7220045" y="1641634"/>
            <a:ext cx="297537" cy="217170"/>
          </a:xfrm>
          <a:custGeom>
            <a:avLst/>
            <a:gdLst/>
            <a:ahLst/>
            <a:cxnLst/>
            <a:rect l="l" t="t" r="r" b="b"/>
            <a:pathLst>
              <a:path w="528954" h="386080">
                <a:moveTo>
                  <a:pt x="464566" y="0"/>
                </a:moveTo>
                <a:lnTo>
                  <a:pt x="64262" y="0"/>
                </a:lnTo>
                <a:lnTo>
                  <a:pt x="39272" y="5058"/>
                </a:lnTo>
                <a:lnTo>
                  <a:pt x="18843" y="18843"/>
                </a:lnTo>
                <a:lnTo>
                  <a:pt x="5058" y="39272"/>
                </a:lnTo>
                <a:lnTo>
                  <a:pt x="0" y="64262"/>
                </a:lnTo>
                <a:lnTo>
                  <a:pt x="0" y="321310"/>
                </a:lnTo>
                <a:lnTo>
                  <a:pt x="5058" y="346299"/>
                </a:lnTo>
                <a:lnTo>
                  <a:pt x="18843" y="366728"/>
                </a:lnTo>
                <a:lnTo>
                  <a:pt x="39272" y="380513"/>
                </a:lnTo>
                <a:lnTo>
                  <a:pt x="64262" y="385572"/>
                </a:lnTo>
                <a:lnTo>
                  <a:pt x="464566" y="385572"/>
                </a:lnTo>
                <a:lnTo>
                  <a:pt x="489555" y="380513"/>
                </a:lnTo>
                <a:lnTo>
                  <a:pt x="509984" y="366728"/>
                </a:lnTo>
                <a:lnTo>
                  <a:pt x="523769" y="346299"/>
                </a:lnTo>
                <a:lnTo>
                  <a:pt x="528828" y="321310"/>
                </a:lnTo>
                <a:lnTo>
                  <a:pt x="528828" y="64262"/>
                </a:lnTo>
                <a:lnTo>
                  <a:pt x="523769" y="39272"/>
                </a:lnTo>
                <a:lnTo>
                  <a:pt x="509984" y="18843"/>
                </a:lnTo>
                <a:lnTo>
                  <a:pt x="489555" y="5058"/>
                </a:lnTo>
                <a:lnTo>
                  <a:pt x="464566" y="0"/>
                </a:lnTo>
                <a:close/>
              </a:path>
            </a:pathLst>
          </a:custGeom>
          <a:solidFill>
            <a:srgbClr val="FFACF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3" name="object 43"/>
          <p:cNvSpPr txBox="1"/>
          <p:nvPr/>
        </p:nvSpPr>
        <p:spPr>
          <a:xfrm>
            <a:off x="7275338" y="1629847"/>
            <a:ext cx="184309" cy="214963"/>
          </a:xfrm>
          <a:prstGeom prst="rect">
            <a:avLst/>
          </a:prstGeom>
        </p:spPr>
        <p:txBody>
          <a:bodyPr vert="horz" wrap="square" lIns="0" tIns="7144" rIns="0" bIns="0" rtlCol="0">
            <a:spAutoFit/>
          </a:bodyPr>
          <a:lstStyle/>
          <a:p>
            <a:pPr marL="7144" defTabSz="685800">
              <a:spcBef>
                <a:spcPts val="56"/>
              </a:spcBef>
              <a:buClrTx/>
              <a:defRPr/>
            </a:pPr>
            <a:r>
              <a:rPr sz="1350" kern="1200" spc="45" dirty="0">
                <a:solidFill>
                  <a:prstClr val="black"/>
                </a:solidFill>
                <a:latin typeface="Calibri"/>
                <a:ea typeface="+mn-ea"/>
                <a:cs typeface="Calibri"/>
              </a:rPr>
              <a:t>FF</a:t>
            </a:r>
            <a:endParaRPr sz="1350" kern="1200">
              <a:solidFill>
                <a:prstClr val="black"/>
              </a:solidFill>
              <a:latin typeface="Calibri"/>
              <a:ea typeface="+mn-ea"/>
              <a:cs typeface="Calibri"/>
            </a:endParaRPr>
          </a:p>
        </p:txBody>
      </p:sp>
      <p:sp>
        <p:nvSpPr>
          <p:cNvPr id="44" name="object 44"/>
          <p:cNvSpPr/>
          <p:nvPr/>
        </p:nvSpPr>
        <p:spPr>
          <a:xfrm>
            <a:off x="4545425" y="1489043"/>
            <a:ext cx="2853929" cy="193596"/>
          </a:xfrm>
          <a:custGeom>
            <a:avLst/>
            <a:gdLst/>
            <a:ahLst/>
            <a:cxnLst/>
            <a:rect l="l" t="t" r="r" b="b"/>
            <a:pathLst>
              <a:path w="5073650" h="344169">
                <a:moveTo>
                  <a:pt x="76200" y="76200"/>
                </a:moveTo>
                <a:lnTo>
                  <a:pt x="69850" y="63500"/>
                </a:lnTo>
                <a:lnTo>
                  <a:pt x="38100" y="0"/>
                </a:lnTo>
                <a:lnTo>
                  <a:pt x="0" y="76200"/>
                </a:lnTo>
                <a:lnTo>
                  <a:pt x="31750" y="76200"/>
                </a:lnTo>
                <a:lnTo>
                  <a:pt x="31750" y="296672"/>
                </a:lnTo>
                <a:lnTo>
                  <a:pt x="44450" y="296672"/>
                </a:lnTo>
                <a:lnTo>
                  <a:pt x="44450" y="76200"/>
                </a:lnTo>
                <a:lnTo>
                  <a:pt x="76200" y="76200"/>
                </a:lnTo>
                <a:close/>
              </a:path>
              <a:path w="5073650" h="344169">
                <a:moveTo>
                  <a:pt x="1484376" y="106680"/>
                </a:moveTo>
                <a:lnTo>
                  <a:pt x="1478026" y="93980"/>
                </a:lnTo>
                <a:lnTo>
                  <a:pt x="1446276" y="30480"/>
                </a:lnTo>
                <a:lnTo>
                  <a:pt x="1408176" y="106680"/>
                </a:lnTo>
                <a:lnTo>
                  <a:pt x="1439926" y="106680"/>
                </a:lnTo>
                <a:lnTo>
                  <a:pt x="1439926" y="327152"/>
                </a:lnTo>
                <a:lnTo>
                  <a:pt x="1452626" y="327152"/>
                </a:lnTo>
                <a:lnTo>
                  <a:pt x="1452626" y="106680"/>
                </a:lnTo>
                <a:lnTo>
                  <a:pt x="1484376" y="106680"/>
                </a:lnTo>
                <a:close/>
              </a:path>
              <a:path w="5073650" h="344169">
                <a:moveTo>
                  <a:pt x="2976372" y="106680"/>
                </a:moveTo>
                <a:lnTo>
                  <a:pt x="2970022" y="93980"/>
                </a:lnTo>
                <a:lnTo>
                  <a:pt x="2938272" y="30480"/>
                </a:lnTo>
                <a:lnTo>
                  <a:pt x="2900172" y="106680"/>
                </a:lnTo>
                <a:lnTo>
                  <a:pt x="2931922" y="106680"/>
                </a:lnTo>
                <a:lnTo>
                  <a:pt x="2931922" y="327152"/>
                </a:lnTo>
                <a:lnTo>
                  <a:pt x="2944622" y="327152"/>
                </a:lnTo>
                <a:lnTo>
                  <a:pt x="2944622" y="106680"/>
                </a:lnTo>
                <a:lnTo>
                  <a:pt x="2976372" y="106680"/>
                </a:lnTo>
                <a:close/>
              </a:path>
              <a:path w="5073650" h="344169">
                <a:moveTo>
                  <a:pt x="5073396" y="123444"/>
                </a:moveTo>
                <a:lnTo>
                  <a:pt x="5067046" y="110744"/>
                </a:lnTo>
                <a:lnTo>
                  <a:pt x="5035296" y="47244"/>
                </a:lnTo>
                <a:lnTo>
                  <a:pt x="4997196" y="123444"/>
                </a:lnTo>
                <a:lnTo>
                  <a:pt x="5028946" y="123444"/>
                </a:lnTo>
                <a:lnTo>
                  <a:pt x="5028946" y="343916"/>
                </a:lnTo>
                <a:lnTo>
                  <a:pt x="5041646" y="343916"/>
                </a:lnTo>
                <a:lnTo>
                  <a:pt x="5041646" y="123444"/>
                </a:lnTo>
                <a:lnTo>
                  <a:pt x="5073396" y="123444"/>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TextBox 45">
            <a:extLst>
              <a:ext uri="{FF2B5EF4-FFF2-40B4-BE49-F238E27FC236}">
                <a16:creationId xmlns:a16="http://schemas.microsoft.com/office/drawing/2014/main" id="{0CFFCBA5-2979-4A16-B5CB-8504EDCFAC4E}"/>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9A4297E5-02A6-A33F-0377-2EFFC3FD795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66</a:t>
            </a:fld>
            <a:endParaRPr lang="en-US" sz="1600">
              <a:solidFill>
                <a:schemeClr val="bg1"/>
              </a:solidFill>
            </a:endParaRPr>
          </a:p>
        </p:txBody>
      </p:sp>
      <p:sp>
        <p:nvSpPr>
          <p:cNvPr id="45" name="Title 8">
            <a:extLst>
              <a:ext uri="{FF2B5EF4-FFF2-40B4-BE49-F238E27FC236}">
                <a16:creationId xmlns:a16="http://schemas.microsoft.com/office/drawing/2014/main" id="{1D5C7514-5F4A-711B-706E-841522F160D1}"/>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6" dirty="0">
                <a:latin typeface="Calibri"/>
                <a:cs typeface="Calibri"/>
              </a:rPr>
              <a:t>Adding</a:t>
            </a:r>
            <a:r>
              <a:rPr lang="en-US" sz="3200" spc="-6" dirty="0">
                <a:latin typeface="Calibri"/>
                <a:cs typeface="Calibri"/>
              </a:rPr>
              <a:t> </a:t>
            </a:r>
            <a:r>
              <a:rPr lang="en-US" sz="3200" spc="3" dirty="0">
                <a:latin typeface="Calibri"/>
                <a:cs typeface="Calibri"/>
              </a:rPr>
              <a:t>nonlinearities</a:t>
            </a:r>
            <a:r>
              <a:rPr lang="en-US" sz="3200" spc="-6" dirty="0">
                <a:latin typeface="Calibri"/>
                <a:cs typeface="Calibri"/>
              </a:rPr>
              <a:t> </a:t>
            </a:r>
            <a:r>
              <a:rPr lang="en-US" sz="3200" spc="3" dirty="0">
                <a:latin typeface="Calibri"/>
                <a:cs typeface="Calibri"/>
              </a:rPr>
              <a:t>in</a:t>
            </a:r>
            <a:r>
              <a:rPr lang="en-US" sz="3200" dirty="0">
                <a:latin typeface="Calibri"/>
                <a:cs typeface="Calibri"/>
              </a:rPr>
              <a:t> </a:t>
            </a:r>
            <a:r>
              <a:rPr lang="en-US" sz="3200" spc="3" dirty="0">
                <a:latin typeface="Calibri"/>
                <a:cs typeface="Calibri"/>
              </a:rPr>
              <a:t>self-attention</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991" y="1242964"/>
            <a:ext cx="2197061" cy="2952835"/>
          </a:xfrm>
          <a:prstGeom prst="rect">
            <a:avLst/>
          </a:prstGeom>
        </p:spPr>
        <p:txBody>
          <a:bodyPr vert="horz" wrap="square" lIns="0" tIns="57507" rIns="0" bIns="0" rtlCol="0">
            <a:spAutoFit/>
          </a:bodyPr>
          <a:lstStyle/>
          <a:p>
            <a:pPr marL="62508" algn="ctr" defTabSz="685800">
              <a:spcBef>
                <a:spcPts val="453"/>
              </a:spcBef>
              <a:buClr>
                <a:schemeClr val="bg2"/>
              </a:buClr>
              <a:defRPr/>
            </a:pPr>
            <a:r>
              <a:rPr sz="1575" b="1" kern="1200" spc="-3" dirty="0">
                <a:solidFill>
                  <a:prstClr val="black"/>
                </a:solidFill>
                <a:latin typeface="Calibri"/>
                <a:ea typeface="+mn-ea"/>
                <a:cs typeface="Calibri"/>
              </a:rPr>
              <a:t>Barriers</a:t>
            </a:r>
            <a:endParaRPr sz="1575" kern="1200" dirty="0">
              <a:solidFill>
                <a:prstClr val="black"/>
              </a:solidFill>
              <a:latin typeface="Calibri"/>
              <a:ea typeface="+mn-ea"/>
              <a:cs typeface="Calibri"/>
            </a:endParaRPr>
          </a:p>
          <a:p>
            <a:pPr marL="192524" marR="295751" indent="-192524" defTabSz="685800">
              <a:spcBef>
                <a:spcPts val="329"/>
              </a:spcBef>
              <a:buClr>
                <a:schemeClr val="bg2"/>
              </a:buClr>
              <a:buFont typeface="Times New Roman"/>
              <a:buChar char="•"/>
              <a:tabLst>
                <a:tab pos="192524" algn="l"/>
                <a:tab pos="200382" algn="l"/>
              </a:tabLst>
              <a:defRPr/>
            </a:pPr>
            <a:r>
              <a:rPr sz="1294" kern="1200" spc="-3" dirty="0">
                <a:solidFill>
                  <a:prstClr val="black"/>
                </a:solidFill>
                <a:latin typeface="Calibri"/>
                <a:ea typeface="+mn-ea"/>
                <a:cs typeface="Calibri"/>
              </a:rPr>
              <a:t>Doesn’t</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have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an</a:t>
            </a:r>
            <a:r>
              <a:rPr sz="1294" kern="1200" spc="-11" dirty="0">
                <a:solidFill>
                  <a:prstClr val="black"/>
                </a:solidFill>
                <a:latin typeface="Calibri"/>
                <a:ea typeface="+mn-ea"/>
                <a:cs typeface="Calibri"/>
              </a:rPr>
              <a:t> </a:t>
            </a:r>
            <a:r>
              <a:rPr sz="1294" kern="1200" dirty="0">
                <a:solidFill>
                  <a:prstClr val="black"/>
                </a:solidFill>
                <a:latin typeface="Calibri"/>
                <a:ea typeface="+mn-ea"/>
                <a:cs typeface="Calibri"/>
              </a:rPr>
              <a:t>inherent</a:t>
            </a:r>
          </a:p>
          <a:p>
            <a:pPr marR="718661" algn="ctr" defTabSz="685800">
              <a:buClr>
                <a:schemeClr val="bg2"/>
              </a:buClr>
              <a:defRPr/>
            </a:pPr>
            <a:r>
              <a:rPr sz="1294" kern="1200" spc="-3" dirty="0">
                <a:solidFill>
                  <a:prstClr val="black"/>
                </a:solidFill>
                <a:latin typeface="Calibri"/>
                <a:ea typeface="+mn-ea"/>
                <a:cs typeface="Calibri"/>
              </a:rPr>
              <a:t>notion</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of</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order!</a:t>
            </a:r>
            <a:endParaRPr sz="1294" kern="1200" dirty="0">
              <a:solidFill>
                <a:prstClr val="black"/>
              </a:solidFill>
              <a:latin typeface="Calibri"/>
              <a:ea typeface="+mn-ea"/>
              <a:cs typeface="Calibri"/>
            </a:endParaRPr>
          </a:p>
          <a:p>
            <a:pPr defTabSz="685800">
              <a:spcBef>
                <a:spcPts val="11"/>
              </a:spcBef>
              <a:buClr>
                <a:schemeClr val="bg2"/>
              </a:buClr>
              <a:defRPr/>
            </a:pPr>
            <a:endParaRPr sz="1772" kern="1200" dirty="0">
              <a:solidFill>
                <a:prstClr val="black"/>
              </a:solidFill>
              <a:latin typeface="Calibri"/>
              <a:ea typeface="+mn-ea"/>
              <a:cs typeface="Calibri"/>
            </a:endParaRPr>
          </a:p>
          <a:p>
            <a:pPr marL="200025" marR="240387" indent="-193238" algn="just" defTabSz="685800">
              <a:buClr>
                <a:schemeClr val="bg2"/>
              </a:buClr>
              <a:buFont typeface="Times New Roman"/>
              <a:buChar char="•"/>
              <a:tabLst>
                <a:tab pos="200382" algn="l"/>
              </a:tabLst>
              <a:defRPr/>
            </a:pPr>
            <a:r>
              <a:rPr sz="1294" kern="1200" dirty="0">
                <a:solidFill>
                  <a:prstClr val="black"/>
                </a:solidFill>
                <a:latin typeface="Calibri"/>
                <a:ea typeface="+mn-ea"/>
                <a:cs typeface="Calibri"/>
              </a:rPr>
              <a:t>No </a:t>
            </a:r>
            <a:r>
              <a:rPr sz="1294" kern="1200" spc="-3" dirty="0">
                <a:solidFill>
                  <a:prstClr val="black"/>
                </a:solidFill>
                <a:latin typeface="Calibri"/>
                <a:ea typeface="+mn-ea"/>
                <a:cs typeface="Calibri"/>
              </a:rPr>
              <a:t>nonlinearities for deep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learning </a:t>
            </a:r>
            <a:r>
              <a:rPr sz="1294" kern="1200" spc="-3" dirty="0">
                <a:solidFill>
                  <a:prstClr val="black"/>
                </a:solidFill>
                <a:latin typeface="Calibri"/>
                <a:ea typeface="+mn-ea"/>
                <a:cs typeface="Calibri"/>
              </a:rPr>
              <a:t>magic! It’s </a:t>
            </a:r>
            <a:r>
              <a:rPr sz="1294" kern="1200" dirty="0">
                <a:solidFill>
                  <a:prstClr val="black"/>
                </a:solidFill>
                <a:latin typeface="Calibri"/>
                <a:ea typeface="+mn-ea"/>
                <a:cs typeface="Calibri"/>
              </a:rPr>
              <a:t>all </a:t>
            </a:r>
            <a:r>
              <a:rPr sz="1294" kern="1200" spc="-3" dirty="0">
                <a:solidFill>
                  <a:prstClr val="black"/>
                </a:solidFill>
                <a:latin typeface="Calibri"/>
                <a:ea typeface="+mn-ea"/>
                <a:cs typeface="Calibri"/>
              </a:rPr>
              <a:t>just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weighted</a:t>
            </a:r>
            <a:r>
              <a:rPr sz="1294" kern="1200" spc="6" dirty="0">
                <a:solidFill>
                  <a:prstClr val="black"/>
                </a:solidFill>
                <a:latin typeface="Calibri"/>
                <a:ea typeface="+mn-ea"/>
                <a:cs typeface="Calibri"/>
              </a:rPr>
              <a:t> </a:t>
            </a:r>
            <a:r>
              <a:rPr sz="1294" kern="1200" dirty="0">
                <a:solidFill>
                  <a:prstClr val="black"/>
                </a:solidFill>
                <a:latin typeface="Calibri"/>
                <a:ea typeface="+mn-ea"/>
                <a:cs typeface="Calibri"/>
              </a:rPr>
              <a:t>averages</a:t>
            </a:r>
          </a:p>
          <a:p>
            <a:pPr defTabSz="685800">
              <a:spcBef>
                <a:spcPts val="11"/>
              </a:spcBef>
              <a:buClr>
                <a:schemeClr val="bg2"/>
              </a:buClr>
              <a:buFont typeface="Times New Roman"/>
              <a:buChar char="•"/>
              <a:defRPr/>
            </a:pPr>
            <a:endParaRPr sz="1772" kern="1200" dirty="0">
              <a:solidFill>
                <a:prstClr val="black"/>
              </a:solidFill>
              <a:latin typeface="Calibri"/>
              <a:ea typeface="+mn-ea"/>
              <a:cs typeface="Calibri"/>
            </a:endParaRPr>
          </a:p>
          <a:p>
            <a:pPr marL="200025" marR="271463" indent="-193238" defTabSz="685800">
              <a:buClr>
                <a:schemeClr val="bg2"/>
              </a:buClr>
              <a:buFont typeface="Times New Roman"/>
              <a:buChar char="•"/>
              <a:tabLst>
                <a:tab pos="199668" algn="l"/>
                <a:tab pos="200382" algn="l"/>
              </a:tabLst>
              <a:defRPr/>
            </a:pPr>
            <a:r>
              <a:rPr sz="1294" kern="1200" dirty="0">
                <a:solidFill>
                  <a:prstClr val="black"/>
                </a:solidFill>
                <a:latin typeface="Calibri"/>
                <a:ea typeface="+mn-ea"/>
                <a:cs typeface="Calibri"/>
              </a:rPr>
              <a:t>Need to ensure we </a:t>
            </a:r>
            <a:r>
              <a:rPr sz="1294" kern="1200" spc="-3" dirty="0">
                <a:solidFill>
                  <a:prstClr val="black"/>
                </a:solidFill>
                <a:latin typeface="Calibri"/>
                <a:ea typeface="+mn-ea"/>
                <a:cs typeface="Calibri"/>
              </a:rPr>
              <a:t>don’t </a:t>
            </a:r>
            <a:r>
              <a:rPr sz="1294" kern="1200" dirty="0">
                <a:solidFill>
                  <a:prstClr val="black"/>
                </a:solidFill>
                <a:latin typeface="Calibri"/>
                <a:ea typeface="+mn-ea"/>
                <a:cs typeface="Calibri"/>
              </a:rPr>
              <a:t> </a:t>
            </a:r>
            <a:r>
              <a:rPr sz="1294" kern="1200" spc="-3" dirty="0">
                <a:solidFill>
                  <a:prstClr val="black"/>
                </a:solidFill>
                <a:latin typeface="Calibri"/>
                <a:ea typeface="+mn-ea"/>
                <a:cs typeface="Calibri"/>
              </a:rPr>
              <a:t>“look</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at</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future”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when </a:t>
            </a:r>
            <a:r>
              <a:rPr sz="1294" kern="1200" spc="-284" dirty="0">
                <a:solidFill>
                  <a:prstClr val="black"/>
                </a:solidFill>
                <a:latin typeface="Calibri"/>
                <a:ea typeface="+mn-ea"/>
                <a:cs typeface="Calibri"/>
              </a:rPr>
              <a:t> </a:t>
            </a:r>
            <a:r>
              <a:rPr sz="1294" kern="1200" spc="-3" dirty="0">
                <a:solidFill>
                  <a:prstClr val="black"/>
                </a:solidFill>
                <a:latin typeface="Calibri"/>
                <a:ea typeface="+mn-ea"/>
                <a:cs typeface="Calibri"/>
              </a:rPr>
              <a:t>predicting</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 sequence</a:t>
            </a:r>
          </a:p>
          <a:p>
            <a:pPr marL="392906" lvl="1" indent="-128945" defTabSz="685800">
              <a:spcBef>
                <a:spcPts val="312"/>
              </a:spcBef>
              <a:buClr>
                <a:schemeClr val="bg2"/>
              </a:buClr>
              <a:buFont typeface="Times New Roman"/>
              <a:buChar char="•"/>
              <a:tabLst>
                <a:tab pos="393263" algn="l"/>
              </a:tabLst>
              <a:defRPr/>
            </a:pPr>
            <a:r>
              <a:rPr sz="1294" kern="1200" spc="-3" dirty="0">
                <a:solidFill>
                  <a:prstClr val="black"/>
                </a:solidFill>
                <a:latin typeface="Calibri"/>
                <a:ea typeface="+mn-ea"/>
                <a:cs typeface="Calibri"/>
              </a:rPr>
              <a:t>Like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in</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machine</a:t>
            </a:r>
            <a:r>
              <a:rPr sz="1294" kern="1200" spc="-3" dirty="0">
                <a:solidFill>
                  <a:prstClr val="black"/>
                </a:solidFill>
                <a:latin typeface="Calibri"/>
                <a:ea typeface="+mn-ea"/>
                <a:cs typeface="Calibri"/>
              </a:rPr>
              <a:t> translation</a:t>
            </a:r>
            <a:endParaRPr sz="1294" kern="1200" dirty="0">
              <a:solidFill>
                <a:prstClr val="black"/>
              </a:solidFill>
              <a:latin typeface="Calibri"/>
              <a:ea typeface="+mn-ea"/>
              <a:cs typeface="Calibri"/>
            </a:endParaRPr>
          </a:p>
          <a:p>
            <a:pPr marL="392906" lvl="1" indent="-128945" defTabSz="685800">
              <a:spcBef>
                <a:spcPts val="310"/>
              </a:spcBef>
              <a:buClr>
                <a:schemeClr val="bg2"/>
              </a:buClr>
              <a:buFont typeface="Times New Roman"/>
              <a:buChar char="•"/>
              <a:tabLst>
                <a:tab pos="393263" algn="l"/>
              </a:tabLst>
              <a:defRPr/>
            </a:pPr>
            <a:r>
              <a:rPr sz="1294" kern="1200" dirty="0">
                <a:solidFill>
                  <a:prstClr val="black"/>
                </a:solidFill>
                <a:latin typeface="Calibri"/>
                <a:ea typeface="+mn-ea"/>
                <a:cs typeface="Calibri"/>
              </a:rPr>
              <a:t>Or</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language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modeling</a:t>
            </a:r>
          </a:p>
        </p:txBody>
      </p:sp>
      <p:sp>
        <p:nvSpPr>
          <p:cNvPr id="4" name="object 4"/>
          <p:cNvSpPr txBox="1"/>
          <p:nvPr/>
        </p:nvSpPr>
        <p:spPr>
          <a:xfrm>
            <a:off x="4915829" y="1242964"/>
            <a:ext cx="2498170" cy="1607403"/>
          </a:xfrm>
          <a:prstGeom prst="rect">
            <a:avLst/>
          </a:prstGeom>
        </p:spPr>
        <p:txBody>
          <a:bodyPr vert="horz" wrap="square" lIns="0" tIns="57507" rIns="0" bIns="0" rtlCol="0">
            <a:spAutoFit/>
          </a:bodyPr>
          <a:lstStyle/>
          <a:p>
            <a:pPr marL="894398" defTabSz="685800">
              <a:spcBef>
                <a:spcPts val="453"/>
              </a:spcBef>
              <a:buClrTx/>
              <a:defRPr/>
            </a:pPr>
            <a:r>
              <a:rPr sz="1575" b="1" kern="1200" spc="-3" dirty="0">
                <a:solidFill>
                  <a:prstClr val="black"/>
                </a:solidFill>
                <a:latin typeface="Calibri"/>
                <a:ea typeface="+mn-ea"/>
                <a:cs typeface="Calibri"/>
              </a:rPr>
              <a:t>Solutions</a:t>
            </a:r>
            <a:endParaRPr sz="1575" kern="1200" dirty="0">
              <a:solidFill>
                <a:prstClr val="black"/>
              </a:solidFill>
              <a:latin typeface="Calibri"/>
              <a:ea typeface="+mn-ea"/>
              <a:cs typeface="Calibri"/>
            </a:endParaRPr>
          </a:p>
          <a:p>
            <a:pPr marL="200025" marR="165735" indent="-192881" defTabSz="685800">
              <a:spcBef>
                <a:spcPts val="329"/>
              </a:spcBef>
              <a:buClr>
                <a:schemeClr val="bg2"/>
              </a:buClr>
              <a:buFont typeface="Times New Roman"/>
              <a:buChar char="•"/>
              <a:tabLst>
                <a:tab pos="199668" algn="l"/>
                <a:tab pos="200025" algn="l"/>
              </a:tabLst>
              <a:defRPr/>
            </a:pPr>
            <a:r>
              <a:rPr sz="1294" kern="1200" dirty="0">
                <a:solidFill>
                  <a:prstClr val="black"/>
                </a:solidFill>
                <a:latin typeface="Calibri"/>
                <a:ea typeface="+mn-ea"/>
                <a:cs typeface="Calibri"/>
              </a:rPr>
              <a:t>Add </a:t>
            </a:r>
            <a:r>
              <a:rPr sz="1294" kern="1200" spc="-3" dirty="0">
                <a:solidFill>
                  <a:prstClr val="black"/>
                </a:solidFill>
                <a:latin typeface="Calibri"/>
                <a:ea typeface="+mn-ea"/>
                <a:cs typeface="Calibri"/>
              </a:rPr>
              <a:t>position </a:t>
            </a:r>
            <a:r>
              <a:rPr sz="1294" kern="1200" dirty="0">
                <a:solidFill>
                  <a:prstClr val="black"/>
                </a:solidFill>
                <a:latin typeface="Calibri"/>
                <a:ea typeface="+mn-ea"/>
                <a:cs typeface="Calibri"/>
              </a:rPr>
              <a:t>representations to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inputs</a:t>
            </a:r>
          </a:p>
          <a:p>
            <a:pPr defTabSz="685800">
              <a:spcBef>
                <a:spcPts val="11"/>
              </a:spcBef>
              <a:buClr>
                <a:schemeClr val="bg2"/>
              </a:buClr>
              <a:buFont typeface="Times New Roman"/>
              <a:buChar char="•"/>
              <a:defRPr/>
            </a:pPr>
            <a:endParaRPr sz="1772" kern="1200" dirty="0">
              <a:solidFill>
                <a:prstClr val="black"/>
              </a:solidFill>
              <a:latin typeface="Calibri"/>
              <a:ea typeface="+mn-ea"/>
              <a:cs typeface="Calibri"/>
            </a:endParaRPr>
          </a:p>
          <a:p>
            <a:pPr marL="200025" marR="2858" indent="-192881" defTabSz="685800">
              <a:buClr>
                <a:schemeClr val="bg2"/>
              </a:buClr>
              <a:buFont typeface="Times New Roman"/>
              <a:buChar char="•"/>
              <a:tabLst>
                <a:tab pos="199668" algn="l"/>
                <a:tab pos="200025" algn="l"/>
              </a:tabLst>
              <a:defRPr/>
            </a:pPr>
            <a:r>
              <a:rPr sz="1294" kern="1200" dirty="0">
                <a:solidFill>
                  <a:prstClr val="black"/>
                </a:solidFill>
                <a:latin typeface="Calibri"/>
                <a:ea typeface="+mn-ea"/>
                <a:cs typeface="Calibri"/>
              </a:rPr>
              <a:t>Easy </a:t>
            </a:r>
            <a:r>
              <a:rPr sz="1294" kern="1200" spc="-3" dirty="0">
                <a:solidFill>
                  <a:prstClr val="black"/>
                </a:solidFill>
                <a:latin typeface="Calibri"/>
                <a:ea typeface="+mn-ea"/>
                <a:cs typeface="Calibri"/>
              </a:rPr>
              <a:t>fix: </a:t>
            </a:r>
            <a:r>
              <a:rPr sz="1294" kern="1200" dirty="0">
                <a:solidFill>
                  <a:prstClr val="black"/>
                </a:solidFill>
                <a:latin typeface="Calibri"/>
                <a:ea typeface="+mn-ea"/>
                <a:cs typeface="Calibri"/>
              </a:rPr>
              <a:t>apply </a:t>
            </a:r>
            <a:r>
              <a:rPr sz="1294" kern="1200" spc="-3" dirty="0">
                <a:solidFill>
                  <a:prstClr val="black"/>
                </a:solidFill>
                <a:latin typeface="Calibri"/>
                <a:ea typeface="+mn-ea"/>
                <a:cs typeface="Calibri"/>
              </a:rPr>
              <a:t>the </a:t>
            </a:r>
            <a:r>
              <a:rPr sz="1294" kern="1200" dirty="0">
                <a:solidFill>
                  <a:prstClr val="black"/>
                </a:solidFill>
                <a:latin typeface="Calibri"/>
                <a:ea typeface="+mn-ea"/>
                <a:cs typeface="Calibri"/>
              </a:rPr>
              <a:t>same </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feedforward network to each </a:t>
            </a:r>
            <a:r>
              <a:rPr sz="1294" kern="1200" spc="-3" dirty="0">
                <a:solidFill>
                  <a:prstClr val="black"/>
                </a:solidFill>
                <a:latin typeface="Calibri"/>
                <a:ea typeface="+mn-ea"/>
                <a:cs typeface="Calibri"/>
              </a:rPr>
              <a:t>self- </a:t>
            </a:r>
            <a:r>
              <a:rPr sz="1294" kern="1200" spc="-284" dirty="0">
                <a:solidFill>
                  <a:prstClr val="black"/>
                </a:solidFill>
                <a:latin typeface="Calibri"/>
                <a:ea typeface="+mn-ea"/>
                <a:cs typeface="Calibri"/>
              </a:rPr>
              <a:t> </a:t>
            </a:r>
            <a:r>
              <a:rPr sz="1294" kern="1200" spc="-3" dirty="0">
                <a:solidFill>
                  <a:prstClr val="black"/>
                </a:solidFill>
                <a:latin typeface="Calibri"/>
                <a:ea typeface="+mn-ea"/>
                <a:cs typeface="Calibri"/>
              </a:rPr>
              <a:t>attention</a:t>
            </a:r>
            <a:r>
              <a:rPr sz="1294" kern="1200" spc="8" dirty="0">
                <a:solidFill>
                  <a:prstClr val="black"/>
                </a:solidFill>
                <a:latin typeface="Calibri"/>
                <a:ea typeface="+mn-ea"/>
                <a:cs typeface="Calibri"/>
              </a:rPr>
              <a:t> </a:t>
            </a:r>
            <a:r>
              <a:rPr sz="1294" kern="1200" spc="-3" dirty="0">
                <a:solidFill>
                  <a:prstClr val="black"/>
                </a:solidFill>
                <a:latin typeface="Calibri"/>
                <a:ea typeface="+mn-ea"/>
                <a:cs typeface="Calibri"/>
              </a:rPr>
              <a:t>output.</a:t>
            </a:r>
            <a:endParaRPr sz="1294" kern="1200" dirty="0">
              <a:solidFill>
                <a:prstClr val="black"/>
              </a:solidFill>
              <a:latin typeface="Calibri"/>
              <a:ea typeface="+mn-ea"/>
              <a:cs typeface="Calibri"/>
            </a:endParaRPr>
          </a:p>
        </p:txBody>
      </p:sp>
      <p:grpSp>
        <p:nvGrpSpPr>
          <p:cNvPr id="5" name="object 5"/>
          <p:cNvGrpSpPr/>
          <p:nvPr/>
        </p:nvGrpSpPr>
        <p:grpSpPr>
          <a:xfrm>
            <a:off x="4040472" y="1732117"/>
            <a:ext cx="756524" cy="76439"/>
            <a:chOff x="5151062" y="1936320"/>
            <a:chExt cx="1344930" cy="135890"/>
          </a:xfrm>
        </p:grpSpPr>
        <p:pic>
          <p:nvPicPr>
            <p:cNvPr id="6" name="object 6"/>
            <p:cNvPicPr/>
            <p:nvPr/>
          </p:nvPicPr>
          <p:blipFill>
            <a:blip r:embed="rId2" cstate="print"/>
            <a:stretch>
              <a:fillRect/>
            </a:stretch>
          </p:blipFill>
          <p:spPr>
            <a:xfrm>
              <a:off x="5151062" y="1936320"/>
              <a:ext cx="1344853" cy="135386"/>
            </a:xfrm>
            <a:prstGeom prst="rect">
              <a:avLst/>
            </a:prstGeom>
          </p:spPr>
        </p:pic>
        <p:sp>
          <p:nvSpPr>
            <p:cNvPr id="7" name="object 7"/>
            <p:cNvSpPr/>
            <p:nvPr/>
          </p:nvSpPr>
          <p:spPr>
            <a:xfrm>
              <a:off x="5185409" y="19438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8" name="object 8"/>
          <p:cNvGrpSpPr/>
          <p:nvPr/>
        </p:nvGrpSpPr>
        <p:grpSpPr>
          <a:xfrm>
            <a:off x="3995038" y="2546505"/>
            <a:ext cx="756524" cy="76439"/>
            <a:chOff x="5070290" y="3384120"/>
            <a:chExt cx="1344930" cy="135890"/>
          </a:xfrm>
        </p:grpSpPr>
        <p:pic>
          <p:nvPicPr>
            <p:cNvPr id="9" name="object 9"/>
            <p:cNvPicPr/>
            <p:nvPr/>
          </p:nvPicPr>
          <p:blipFill>
            <a:blip r:embed="rId2" cstate="print"/>
            <a:stretch>
              <a:fillRect/>
            </a:stretch>
          </p:blipFill>
          <p:spPr>
            <a:xfrm>
              <a:off x="5070290" y="3384120"/>
              <a:ext cx="1344853" cy="135386"/>
            </a:xfrm>
            <a:prstGeom prst="rect">
              <a:avLst/>
            </a:prstGeom>
          </p:spPr>
        </p:pic>
        <p:sp>
          <p:nvSpPr>
            <p:cNvPr id="10" name="object 10"/>
            <p:cNvSpPr/>
            <p:nvPr/>
          </p:nvSpPr>
          <p:spPr>
            <a:xfrm>
              <a:off x="5104638" y="3391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11" name="object 11"/>
          <p:cNvGrpSpPr/>
          <p:nvPr/>
        </p:nvGrpSpPr>
        <p:grpSpPr>
          <a:xfrm>
            <a:off x="3995038" y="3403755"/>
            <a:ext cx="756524" cy="76439"/>
            <a:chOff x="5070290" y="4908120"/>
            <a:chExt cx="1344930" cy="135890"/>
          </a:xfrm>
        </p:grpSpPr>
        <p:pic>
          <p:nvPicPr>
            <p:cNvPr id="12" name="object 12"/>
            <p:cNvPicPr/>
            <p:nvPr/>
          </p:nvPicPr>
          <p:blipFill>
            <a:blip r:embed="rId2" cstate="print"/>
            <a:stretch>
              <a:fillRect/>
            </a:stretch>
          </p:blipFill>
          <p:spPr>
            <a:xfrm>
              <a:off x="5070290" y="4908120"/>
              <a:ext cx="1344853" cy="135386"/>
            </a:xfrm>
            <a:prstGeom prst="rect">
              <a:avLst/>
            </a:prstGeom>
          </p:spPr>
        </p:pic>
        <p:sp>
          <p:nvSpPr>
            <p:cNvPr id="13" name="object 13"/>
            <p:cNvSpPr/>
            <p:nvPr/>
          </p:nvSpPr>
          <p:spPr>
            <a:xfrm>
              <a:off x="5104638" y="4915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5" name="TextBox 14">
            <a:extLst>
              <a:ext uri="{FF2B5EF4-FFF2-40B4-BE49-F238E27FC236}">
                <a16:creationId xmlns:a16="http://schemas.microsoft.com/office/drawing/2014/main" id="{FB104FAE-8D98-4772-A28E-343888DCF1F2}"/>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3" name="Slide Number Placeholder 3">
            <a:extLst>
              <a:ext uri="{FF2B5EF4-FFF2-40B4-BE49-F238E27FC236}">
                <a16:creationId xmlns:a16="http://schemas.microsoft.com/office/drawing/2014/main" id="{FC8B084F-122A-BE54-7121-9506639F3DB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67</a:t>
            </a:fld>
            <a:endParaRPr lang="en-US" sz="1600">
              <a:solidFill>
                <a:schemeClr val="bg1"/>
              </a:solidFill>
            </a:endParaRPr>
          </a:p>
        </p:txBody>
      </p:sp>
      <p:sp>
        <p:nvSpPr>
          <p:cNvPr id="14" name="Title 8">
            <a:extLst>
              <a:ext uri="{FF2B5EF4-FFF2-40B4-BE49-F238E27FC236}">
                <a16:creationId xmlns:a16="http://schemas.microsoft.com/office/drawing/2014/main" id="{16F3D930-17A0-8A27-1DF2-04B724D29C5B}"/>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Barriers</a:t>
            </a:r>
            <a:r>
              <a:rPr lang="en-US" sz="3200" spc="6" dirty="0">
                <a:latin typeface="Calibri"/>
                <a:cs typeface="Calibri"/>
              </a:rPr>
              <a:t> and</a:t>
            </a:r>
            <a:r>
              <a:rPr lang="en-US" sz="3200" spc="3" dirty="0">
                <a:latin typeface="Calibri"/>
                <a:cs typeface="Calibri"/>
              </a:rPr>
              <a:t> </a:t>
            </a:r>
            <a:r>
              <a:rPr lang="en-US" sz="3200" dirty="0">
                <a:latin typeface="Calibri"/>
                <a:cs typeface="Calibri"/>
              </a:rPr>
              <a:t>solutions</a:t>
            </a:r>
            <a:r>
              <a:rPr lang="en-US" sz="3200" spc="14" dirty="0">
                <a:latin typeface="Calibri"/>
                <a:cs typeface="Calibri"/>
              </a:rPr>
              <a:t> </a:t>
            </a:r>
            <a:r>
              <a:rPr lang="en-US" sz="3200" spc="3" dirty="0">
                <a:latin typeface="Calibri"/>
                <a:cs typeface="Calibri"/>
              </a:rPr>
              <a:t>for Self-Attention</a:t>
            </a:r>
            <a:r>
              <a:rPr lang="en-US" sz="3200" dirty="0">
                <a:latin typeface="Calibri"/>
                <a:cs typeface="Calibri"/>
              </a:rPr>
              <a:t> </a:t>
            </a:r>
            <a:r>
              <a:rPr lang="en-US" sz="3200" spc="3" dirty="0">
                <a:latin typeface="Calibri"/>
                <a:cs typeface="Calibri"/>
              </a:rPr>
              <a:t>as</a:t>
            </a:r>
            <a:r>
              <a:rPr lang="en-US" sz="3200" spc="8" dirty="0">
                <a:latin typeface="Calibri"/>
                <a:cs typeface="Calibri"/>
              </a:rPr>
              <a:t> </a:t>
            </a:r>
            <a:r>
              <a:rPr lang="en-US" sz="3200" spc="6" dirty="0">
                <a:latin typeface="Calibri"/>
                <a:cs typeface="Calibri"/>
              </a:rPr>
              <a:t>a </a:t>
            </a:r>
            <a:r>
              <a:rPr lang="en-US" sz="3200" spc="3" dirty="0">
                <a:latin typeface="Calibri"/>
                <a:cs typeface="Calibri"/>
              </a:rPr>
              <a:t>building</a:t>
            </a:r>
            <a:r>
              <a:rPr lang="en-US" sz="3200" spc="11" dirty="0">
                <a:latin typeface="Calibri"/>
                <a:cs typeface="Calibri"/>
              </a:rPr>
              <a:t> </a:t>
            </a:r>
            <a:r>
              <a:rPr lang="en-US" sz="3200" dirty="0">
                <a:latin typeface="Calibri"/>
                <a:cs typeface="Calibri"/>
              </a:rPr>
              <a:t>block</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5376"/>
            <a:ext cx="3114975" cy="700072"/>
          </a:xfrm>
          <a:prstGeom prst="rect">
            <a:avLst/>
          </a:prstGeom>
        </p:spPr>
        <p:txBody>
          <a:bodyPr vert="horz" wrap="square" lIns="0" tIns="7501" rIns="0" bIns="0" rtlCol="0">
            <a:spAutoFit/>
          </a:bodyPr>
          <a:lstStyle/>
          <a:p>
            <a:pPr marL="200025" marR="2858" indent="-192881" algn="just" defTabSz="685800">
              <a:spcBef>
                <a:spcPts val="59"/>
              </a:spcBef>
              <a:buClr>
                <a:schemeClr val="bg2"/>
              </a:buClr>
              <a:buFont typeface="Times New Roman"/>
              <a:buChar char="•"/>
              <a:tabLst>
                <a:tab pos="199668" algn="l"/>
                <a:tab pos="200025" algn="l"/>
              </a:tabLst>
              <a:defRPr/>
            </a:pPr>
            <a:r>
              <a:rPr sz="1500" kern="1200" spc="-3" dirty="0">
                <a:solidFill>
                  <a:prstClr val="black"/>
                </a:solidFill>
                <a:latin typeface="Calibri"/>
                <a:ea typeface="+mn-ea"/>
                <a:cs typeface="Calibri"/>
              </a:rPr>
              <a:t>To use </a:t>
            </a:r>
            <a:r>
              <a:rPr sz="1500" kern="1200" dirty="0">
                <a:solidFill>
                  <a:prstClr val="black"/>
                </a:solidFill>
                <a:latin typeface="Calibri"/>
                <a:ea typeface="+mn-ea"/>
                <a:cs typeface="Calibri"/>
              </a:rPr>
              <a:t>self-attention in </a:t>
            </a:r>
            <a:r>
              <a:rPr sz="1500" kern="1200" spc="3" dirty="0">
                <a:solidFill>
                  <a:prstClr val="black"/>
                </a:solidFill>
                <a:latin typeface="Calibri"/>
                <a:ea typeface="+mn-ea"/>
                <a:cs typeface="Calibri"/>
              </a:rPr>
              <a:t> </a:t>
            </a:r>
            <a:r>
              <a:rPr sz="1500" b="1" kern="1200" dirty="0">
                <a:solidFill>
                  <a:prstClr val="black"/>
                </a:solidFill>
                <a:latin typeface="Calibri"/>
                <a:ea typeface="+mn-ea"/>
                <a:cs typeface="Calibri"/>
              </a:rPr>
              <a:t>decoders</a:t>
            </a:r>
            <a:r>
              <a:rPr sz="1500" kern="1200" dirty="0">
                <a:solidFill>
                  <a:prstClr val="black"/>
                </a:solidFill>
                <a:latin typeface="Calibri"/>
                <a:ea typeface="+mn-ea"/>
                <a:cs typeface="Calibri"/>
              </a:rPr>
              <a:t>, </a:t>
            </a:r>
            <a:r>
              <a:rPr sz="1500" kern="1200" spc="-3" dirty="0">
                <a:solidFill>
                  <a:prstClr val="black"/>
                </a:solidFill>
                <a:latin typeface="Calibri"/>
                <a:ea typeface="+mn-ea"/>
                <a:cs typeface="Calibri"/>
              </a:rPr>
              <a:t>we </a:t>
            </a:r>
            <a:r>
              <a:rPr sz="1500" kern="1200" dirty="0">
                <a:solidFill>
                  <a:prstClr val="black"/>
                </a:solidFill>
                <a:latin typeface="Calibri"/>
                <a:ea typeface="+mn-ea"/>
                <a:cs typeface="Calibri"/>
              </a:rPr>
              <a:t>need </a:t>
            </a:r>
            <a:r>
              <a:rPr sz="1500" kern="1200" spc="-3" dirty="0">
                <a:solidFill>
                  <a:prstClr val="black"/>
                </a:solidFill>
                <a:latin typeface="Calibri"/>
                <a:ea typeface="+mn-ea"/>
                <a:cs typeface="Calibri"/>
              </a:rPr>
              <a:t>to </a:t>
            </a:r>
            <a:r>
              <a:rPr sz="1500" kern="1200" dirty="0">
                <a:solidFill>
                  <a:prstClr val="black"/>
                </a:solidFill>
                <a:latin typeface="Calibri"/>
                <a:ea typeface="+mn-ea"/>
                <a:cs typeface="Calibri"/>
              </a:rPr>
              <a:t>ensure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we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can’t</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peek</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at</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the future.</a:t>
            </a:r>
          </a:p>
        </p:txBody>
      </p:sp>
      <p:sp>
        <p:nvSpPr>
          <p:cNvPr id="4" name="object 4"/>
          <p:cNvSpPr txBox="1"/>
          <p:nvPr/>
        </p:nvSpPr>
        <p:spPr>
          <a:xfrm>
            <a:off x="457200" y="2163056"/>
            <a:ext cx="3449303" cy="2001646"/>
          </a:xfrm>
          <a:prstGeom prst="rect">
            <a:avLst/>
          </a:prstGeom>
        </p:spPr>
        <p:txBody>
          <a:bodyPr vert="horz" wrap="square" lIns="0" tIns="7501" rIns="0" bIns="0" rtlCol="0">
            <a:spAutoFit/>
          </a:bodyPr>
          <a:lstStyle/>
          <a:p>
            <a:pPr marL="221456" marR="417552" indent="-192881" defTabSz="685800">
              <a:spcBef>
                <a:spcPts val="59"/>
              </a:spcBef>
              <a:buClr>
                <a:schemeClr val="bg2"/>
              </a:buClr>
              <a:buFont typeface="Times New Roman"/>
              <a:buChar char="•"/>
              <a:tabLst>
                <a:tab pos="221099" algn="l"/>
                <a:tab pos="221456" algn="l"/>
              </a:tabLst>
              <a:defRPr/>
            </a:pPr>
            <a:r>
              <a:rPr sz="1500" kern="1200" dirty="0">
                <a:solidFill>
                  <a:prstClr val="black"/>
                </a:solidFill>
                <a:latin typeface="Calibri"/>
                <a:ea typeface="+mn-ea"/>
                <a:cs typeface="Calibri"/>
              </a:rPr>
              <a:t>At</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every</a:t>
            </a:r>
            <a:r>
              <a:rPr sz="1500" kern="1200" spc="-14" dirty="0">
                <a:solidFill>
                  <a:prstClr val="black"/>
                </a:solidFill>
                <a:latin typeface="Calibri"/>
                <a:ea typeface="+mn-ea"/>
                <a:cs typeface="Calibri"/>
              </a:rPr>
              <a:t> </a:t>
            </a:r>
            <a:r>
              <a:rPr sz="1500" kern="1200" dirty="0">
                <a:solidFill>
                  <a:prstClr val="black"/>
                </a:solidFill>
                <a:latin typeface="Calibri"/>
                <a:ea typeface="+mn-ea"/>
                <a:cs typeface="Calibri"/>
              </a:rPr>
              <a:t>timestep,</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we</a:t>
            </a:r>
            <a:r>
              <a:rPr sz="1500" kern="1200" spc="-6" dirty="0">
                <a:solidFill>
                  <a:prstClr val="black"/>
                </a:solidFill>
                <a:latin typeface="Calibri"/>
                <a:ea typeface="+mn-ea"/>
                <a:cs typeface="Calibri"/>
              </a:rPr>
              <a:t> </a:t>
            </a:r>
            <a:r>
              <a:rPr sz="1500" kern="1200" dirty="0">
                <a:solidFill>
                  <a:prstClr val="black"/>
                </a:solidFill>
                <a:latin typeface="Calibri"/>
                <a:ea typeface="+mn-ea"/>
                <a:cs typeface="Calibri"/>
              </a:rPr>
              <a:t>could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change the set of </a:t>
            </a:r>
            <a:r>
              <a:rPr sz="1500" b="1" kern="1200" dirty="0">
                <a:solidFill>
                  <a:prstClr val="black"/>
                </a:solidFill>
                <a:latin typeface="Calibri"/>
                <a:ea typeface="+mn-ea"/>
                <a:cs typeface="Calibri"/>
              </a:rPr>
              <a:t>keys and </a:t>
            </a:r>
            <a:r>
              <a:rPr sz="1500" b="1" kern="1200" spc="3" dirty="0">
                <a:solidFill>
                  <a:prstClr val="black"/>
                </a:solidFill>
                <a:latin typeface="Calibri"/>
                <a:ea typeface="+mn-ea"/>
                <a:cs typeface="Calibri"/>
              </a:rPr>
              <a:t> </a:t>
            </a:r>
            <a:r>
              <a:rPr sz="1500" b="1" kern="1200" dirty="0">
                <a:solidFill>
                  <a:prstClr val="black"/>
                </a:solidFill>
                <a:latin typeface="Calibri"/>
                <a:ea typeface="+mn-ea"/>
                <a:cs typeface="Calibri"/>
              </a:rPr>
              <a:t>queries </a:t>
            </a:r>
            <a:r>
              <a:rPr sz="1500" kern="1200" dirty="0">
                <a:solidFill>
                  <a:prstClr val="black"/>
                </a:solidFill>
                <a:latin typeface="Calibri"/>
                <a:ea typeface="+mn-ea"/>
                <a:cs typeface="Calibri"/>
              </a:rPr>
              <a:t>to include </a:t>
            </a:r>
            <a:r>
              <a:rPr sz="1500" kern="1200" spc="-3" dirty="0">
                <a:solidFill>
                  <a:prstClr val="black"/>
                </a:solidFill>
                <a:latin typeface="Calibri"/>
                <a:ea typeface="+mn-ea"/>
                <a:cs typeface="Calibri"/>
              </a:rPr>
              <a:t>only past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words.</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a:t>
            </a:r>
            <a:r>
              <a:rPr sz="1500" kern="1200" dirty="0">
                <a:solidFill>
                  <a:srgbClr val="FF0000"/>
                </a:solidFill>
                <a:latin typeface="Calibri"/>
                <a:ea typeface="+mn-ea"/>
                <a:cs typeface="Calibri"/>
              </a:rPr>
              <a:t>Inefficient!</a:t>
            </a:r>
            <a:r>
              <a:rPr sz="1500" kern="1200" dirty="0">
                <a:solidFill>
                  <a:schemeClr val="tx1"/>
                </a:solidFill>
                <a:latin typeface="Calibri"/>
                <a:ea typeface="+mn-ea"/>
                <a:cs typeface="Calibri"/>
              </a:rPr>
              <a:t>)</a:t>
            </a:r>
          </a:p>
          <a:p>
            <a:pPr defTabSz="685800">
              <a:spcBef>
                <a:spcPts val="8"/>
              </a:spcBef>
              <a:buClr>
                <a:schemeClr val="bg2"/>
              </a:buClr>
              <a:buFont typeface="Times New Roman"/>
              <a:buChar char="•"/>
              <a:defRPr/>
            </a:pPr>
            <a:endParaRPr sz="1500" kern="1200" dirty="0">
              <a:solidFill>
                <a:prstClr val="black"/>
              </a:solidFill>
              <a:latin typeface="Calibri"/>
              <a:ea typeface="+mn-ea"/>
              <a:cs typeface="Calibri"/>
            </a:endParaRPr>
          </a:p>
          <a:p>
            <a:pPr marL="221456" marR="346115" indent="-192881" defTabSz="685800">
              <a:lnSpc>
                <a:spcPct val="100200"/>
              </a:lnSpc>
              <a:buClr>
                <a:schemeClr val="bg2"/>
              </a:buClr>
              <a:buFont typeface="Times New Roman"/>
              <a:buChar char="•"/>
              <a:tabLst>
                <a:tab pos="221099" algn="l"/>
                <a:tab pos="221456" algn="l"/>
              </a:tabLst>
              <a:defRPr/>
            </a:pPr>
            <a:r>
              <a:rPr sz="1500" kern="1200" dirty="0">
                <a:solidFill>
                  <a:prstClr val="black"/>
                </a:solidFill>
                <a:latin typeface="Calibri"/>
                <a:ea typeface="+mn-ea"/>
                <a:cs typeface="Calibri"/>
              </a:rPr>
              <a:t>To enable </a:t>
            </a:r>
            <a:r>
              <a:rPr sz="1500" kern="1200" spc="-3" dirty="0">
                <a:solidFill>
                  <a:prstClr val="black"/>
                </a:solidFill>
                <a:latin typeface="Calibri"/>
                <a:ea typeface="+mn-ea"/>
                <a:cs typeface="Calibri"/>
              </a:rPr>
              <a:t>parallelization, </a:t>
            </a:r>
            <a:r>
              <a:rPr sz="1500" kern="1200" dirty="0">
                <a:solidFill>
                  <a:prstClr val="black"/>
                </a:solidFill>
                <a:latin typeface="Calibri"/>
                <a:ea typeface="+mn-ea"/>
                <a:cs typeface="Calibri"/>
              </a:rPr>
              <a:t>we </a:t>
            </a:r>
            <a:r>
              <a:rPr sz="1500" kern="1200" spc="-284" dirty="0">
                <a:solidFill>
                  <a:prstClr val="black"/>
                </a:solidFill>
                <a:latin typeface="Calibri"/>
                <a:ea typeface="+mn-ea"/>
                <a:cs typeface="Calibri"/>
              </a:rPr>
              <a:t> </a:t>
            </a:r>
            <a:r>
              <a:rPr sz="1500" b="1" kern="1200" spc="-3" dirty="0">
                <a:solidFill>
                  <a:prstClr val="black"/>
                </a:solidFill>
                <a:latin typeface="Calibri"/>
                <a:ea typeface="+mn-ea"/>
                <a:cs typeface="Calibri"/>
              </a:rPr>
              <a:t>mask</a:t>
            </a:r>
            <a:r>
              <a:rPr sz="1500" b="1" kern="1200" spc="-20" dirty="0">
                <a:solidFill>
                  <a:prstClr val="black"/>
                </a:solidFill>
                <a:latin typeface="Calibri"/>
                <a:ea typeface="+mn-ea"/>
                <a:cs typeface="Calibri"/>
              </a:rPr>
              <a:t> </a:t>
            </a:r>
            <a:r>
              <a:rPr sz="1500" b="1" kern="1200" dirty="0">
                <a:solidFill>
                  <a:prstClr val="black"/>
                </a:solidFill>
                <a:latin typeface="Calibri"/>
                <a:ea typeface="+mn-ea"/>
                <a:cs typeface="Calibri"/>
              </a:rPr>
              <a:t>out</a:t>
            </a:r>
            <a:r>
              <a:rPr sz="1500" b="1" kern="1200" spc="-3" dirty="0">
                <a:solidFill>
                  <a:prstClr val="black"/>
                </a:solidFill>
                <a:latin typeface="Calibri"/>
                <a:ea typeface="+mn-ea"/>
                <a:cs typeface="Calibri"/>
              </a:rPr>
              <a:t> </a:t>
            </a:r>
            <a:r>
              <a:rPr sz="1500" b="1" kern="1200" dirty="0">
                <a:solidFill>
                  <a:prstClr val="black"/>
                </a:solidFill>
                <a:latin typeface="Calibri"/>
                <a:ea typeface="+mn-ea"/>
                <a:cs typeface="Calibri"/>
              </a:rPr>
              <a:t>attention</a:t>
            </a:r>
            <a:r>
              <a:rPr sz="1500" b="1" kern="1200" spc="-3" dirty="0">
                <a:solidFill>
                  <a:prstClr val="black"/>
                </a:solidFill>
                <a:latin typeface="Calibri"/>
                <a:ea typeface="+mn-ea"/>
                <a:cs typeface="Calibri"/>
              </a:rPr>
              <a:t> </a:t>
            </a:r>
            <a:r>
              <a:rPr sz="1500" kern="1200" dirty="0">
                <a:solidFill>
                  <a:prstClr val="black"/>
                </a:solidFill>
                <a:latin typeface="Calibri"/>
                <a:ea typeface="+mn-ea"/>
                <a:cs typeface="Calibri"/>
              </a:rPr>
              <a:t>to</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future </a:t>
            </a:r>
            <a:r>
              <a:rPr sz="1500" kern="1200" spc="-284" dirty="0">
                <a:solidFill>
                  <a:prstClr val="black"/>
                </a:solidFill>
                <a:latin typeface="Calibri"/>
                <a:ea typeface="+mn-ea"/>
                <a:cs typeface="Calibri"/>
              </a:rPr>
              <a:t> </a:t>
            </a:r>
            <a:r>
              <a:rPr sz="1500" kern="1200" dirty="0">
                <a:solidFill>
                  <a:prstClr val="black"/>
                </a:solidFill>
                <a:latin typeface="Calibri"/>
                <a:ea typeface="+mn-ea"/>
                <a:cs typeface="Calibri"/>
              </a:rPr>
              <a:t>words </a:t>
            </a:r>
            <a:r>
              <a:rPr sz="1500" kern="1200" spc="-3" dirty="0">
                <a:solidFill>
                  <a:prstClr val="black"/>
                </a:solidFill>
                <a:latin typeface="Calibri"/>
                <a:ea typeface="+mn-ea"/>
                <a:cs typeface="Calibri"/>
              </a:rPr>
              <a:t>by setting </a:t>
            </a:r>
            <a:r>
              <a:rPr sz="1500" kern="1200" dirty="0">
                <a:solidFill>
                  <a:prstClr val="black"/>
                </a:solidFill>
                <a:latin typeface="Calibri"/>
                <a:ea typeface="+mn-ea"/>
                <a:cs typeface="Calibri"/>
              </a:rPr>
              <a:t>attention </a:t>
            </a:r>
            <a:r>
              <a:rPr sz="1500" kern="1200" spc="3" dirty="0">
                <a:solidFill>
                  <a:prstClr val="black"/>
                </a:solidFill>
                <a:latin typeface="Calibri"/>
                <a:ea typeface="+mn-ea"/>
                <a:cs typeface="Calibri"/>
              </a:rPr>
              <a:t> </a:t>
            </a:r>
            <a:r>
              <a:rPr sz="1500" kern="1200" spc="-3" dirty="0">
                <a:solidFill>
                  <a:prstClr val="black"/>
                </a:solidFill>
                <a:latin typeface="Calibri"/>
                <a:ea typeface="+mn-ea"/>
                <a:cs typeface="Calibri"/>
              </a:rPr>
              <a:t>scores </a:t>
            </a:r>
            <a:r>
              <a:rPr sz="1500" kern="1200" dirty="0">
                <a:solidFill>
                  <a:prstClr val="black"/>
                </a:solidFill>
                <a:latin typeface="Calibri"/>
                <a:ea typeface="+mn-ea"/>
                <a:cs typeface="Calibri"/>
              </a:rPr>
              <a:t>to</a:t>
            </a:r>
            <a:r>
              <a:rPr sz="1500" kern="1200" spc="3" dirty="0">
                <a:solidFill>
                  <a:prstClr val="black"/>
                </a:solidFill>
                <a:latin typeface="Calibri"/>
                <a:ea typeface="+mn-ea"/>
                <a:cs typeface="Calibri"/>
              </a:rPr>
              <a:t> </a:t>
            </a:r>
            <a:r>
              <a:rPr lang="en-US" sz="1500" kern="1200" spc="-3" dirty="0">
                <a:solidFill>
                  <a:prstClr val="black"/>
                </a:solidFill>
                <a:latin typeface="Cambria Math"/>
                <a:ea typeface="+mn-ea"/>
                <a:cs typeface="Cambria Math"/>
              </a:rPr>
              <a:t> 0</a:t>
            </a:r>
            <a:r>
              <a:rPr sz="1500" kern="1200" spc="-3" dirty="0">
                <a:solidFill>
                  <a:prstClr val="black"/>
                </a:solidFill>
                <a:latin typeface="Calibri"/>
                <a:ea typeface="+mn-ea"/>
                <a:cs typeface="Calibri"/>
              </a:rPr>
              <a:t>.</a:t>
            </a:r>
            <a:endParaRPr sz="1500" kern="1200" dirty="0">
              <a:solidFill>
                <a:prstClr val="black"/>
              </a:solidFill>
              <a:latin typeface="Calibri"/>
              <a:ea typeface="+mn-ea"/>
              <a:cs typeface="Calibri"/>
            </a:endParaRPr>
          </a:p>
          <a:p>
            <a:pPr marR="31433" algn="r" defTabSz="685800">
              <a:lnSpc>
                <a:spcPts val="1004"/>
              </a:lnSpc>
              <a:buClr>
                <a:schemeClr val="bg2"/>
              </a:buClr>
              <a:tabLst>
                <a:tab pos="416481" algn="l"/>
              </a:tabLst>
              <a:defRPr/>
            </a:pPr>
            <a:r>
              <a:rPr sz="1500" kern="1200" spc="31" dirty="0">
                <a:solidFill>
                  <a:prstClr val="black"/>
                </a:solidFill>
                <a:latin typeface="Cambria Math"/>
                <a:ea typeface="+mn-ea"/>
                <a:cs typeface="Cambria Math"/>
              </a:rPr>
              <a:t>𝑒</a:t>
            </a:r>
            <a:r>
              <a:rPr sz="1500" kern="1200" spc="47" baseline="-15625" dirty="0">
                <a:solidFill>
                  <a:prstClr val="black"/>
                </a:solidFill>
                <a:latin typeface="Cambria Math"/>
                <a:ea typeface="+mn-ea"/>
                <a:cs typeface="Cambria Math"/>
              </a:rPr>
              <a:t>𝑖𝑗</a:t>
            </a:r>
            <a:r>
              <a:rPr sz="1500" kern="1200" spc="333" baseline="-15625" dirty="0">
                <a:solidFill>
                  <a:prstClr val="black"/>
                </a:solidFill>
                <a:latin typeface="Cambria Math"/>
                <a:ea typeface="+mn-ea"/>
                <a:cs typeface="Cambria Math"/>
              </a:rPr>
              <a:t> </a:t>
            </a:r>
            <a:r>
              <a:rPr sz="1500" kern="1200" spc="-3" dirty="0">
                <a:solidFill>
                  <a:prstClr val="black"/>
                </a:solidFill>
                <a:latin typeface="Cambria Math"/>
                <a:ea typeface="+mn-ea"/>
                <a:cs typeface="Cambria Math"/>
              </a:rPr>
              <a:t>=	</a:t>
            </a:r>
            <a:endParaRPr sz="1500" kern="1200" dirty="0">
              <a:solidFill>
                <a:prstClr val="black"/>
              </a:solidFill>
              <a:latin typeface="Cambria Math"/>
              <a:ea typeface="+mn-ea"/>
              <a:cs typeface="Cambria Math"/>
            </a:endParaRPr>
          </a:p>
        </p:txBody>
      </p:sp>
      <p:graphicFrame>
        <p:nvGraphicFramePr>
          <p:cNvPr id="5" name="object 5"/>
          <p:cNvGraphicFramePr>
            <a:graphicFrameLocks noGrp="1"/>
          </p:cNvGraphicFramePr>
          <p:nvPr>
            <p:extLst>
              <p:ext uri="{D42A27DB-BD31-4B8C-83A1-F6EECF244321}">
                <p14:modId xmlns:p14="http://schemas.microsoft.com/office/powerpoint/2010/main" val="2586614342"/>
              </p:ext>
            </p:extLst>
          </p:nvPr>
        </p:nvGraphicFramePr>
        <p:xfrm>
          <a:off x="5614309" y="1916704"/>
          <a:ext cx="2228850" cy="2058739"/>
        </p:xfrm>
        <a:graphic>
          <a:graphicData uri="http://schemas.openxmlformats.org/drawingml/2006/table">
            <a:tbl>
              <a:tblPr firstRow="1" bandRow="1">
                <a:tableStyleId>{2D5ABB26-0587-4C30-8999-92F81FD0307C}</a:tableStyleId>
              </a:tblPr>
              <a:tblGrid>
                <a:gridCol w="514350">
                  <a:extLst>
                    <a:ext uri="{9D8B030D-6E8A-4147-A177-3AD203B41FA5}">
                      <a16:colId xmlns:a16="http://schemas.microsoft.com/office/drawing/2014/main" val="20000"/>
                    </a:ext>
                  </a:extLst>
                </a:gridCol>
                <a:gridCol w="557213">
                  <a:extLst>
                    <a:ext uri="{9D8B030D-6E8A-4147-A177-3AD203B41FA5}">
                      <a16:colId xmlns:a16="http://schemas.microsoft.com/office/drawing/2014/main" val="20001"/>
                    </a:ext>
                  </a:extLst>
                </a:gridCol>
                <a:gridCol w="555784">
                  <a:extLst>
                    <a:ext uri="{9D8B030D-6E8A-4147-A177-3AD203B41FA5}">
                      <a16:colId xmlns:a16="http://schemas.microsoft.com/office/drawing/2014/main" val="20002"/>
                    </a:ext>
                  </a:extLst>
                </a:gridCol>
                <a:gridCol w="601503">
                  <a:extLst>
                    <a:ext uri="{9D8B030D-6E8A-4147-A177-3AD203B41FA5}">
                      <a16:colId xmlns:a16="http://schemas.microsoft.com/office/drawing/2014/main" val="20003"/>
                    </a:ext>
                  </a:extLst>
                </a:gridCol>
              </a:tblGrid>
              <a:tr h="521690">
                <a:tc>
                  <a:txBody>
                    <a:bodyPr/>
                    <a:lstStyle/>
                    <a:p>
                      <a:pPr marL="262890" algn="just">
                        <a:lnSpc>
                          <a:spcPct val="100000"/>
                        </a:lnSpc>
                        <a:spcBef>
                          <a:spcPts val="1880"/>
                        </a:spcBef>
                      </a:pPr>
                      <a:r>
                        <a:rPr lang="en-US" sz="1200" spc="-5" dirty="0">
                          <a:latin typeface="Cambria Math"/>
                          <a:cs typeface="Cambria Math"/>
                        </a:rPr>
                        <a:t>0</a:t>
                      </a:r>
                      <a:endParaRPr sz="1200" dirty="0">
                        <a:latin typeface="Cambria Math"/>
                        <a:cs typeface="Cambria Math"/>
                      </a:endParaRPr>
                    </a:p>
                  </a:txBody>
                  <a:tcPr marL="0" marR="0" marT="134303" marB="0">
                    <a:lnL w="9525">
                      <a:solidFill>
                        <a:srgbClr val="000000"/>
                      </a:solidFill>
                      <a:prstDash val="solid"/>
                    </a:lnL>
                    <a:lnT w="6350">
                      <a:solidFill>
                        <a:srgbClr val="000000"/>
                      </a:solidFill>
                      <a:prstDash val="solid"/>
                    </a:lnT>
                    <a:solidFill>
                      <a:srgbClr val="7E7E7E"/>
                    </a:solidFill>
                  </a:tcPr>
                </a:tc>
                <a:tc>
                  <a:txBody>
                    <a:bodyPr/>
                    <a:lstStyle/>
                    <a:p>
                      <a:pPr>
                        <a:lnSpc>
                          <a:spcPct val="100000"/>
                        </a:lnSpc>
                        <a:spcBef>
                          <a:spcPts val="15"/>
                        </a:spcBef>
                      </a:pPr>
                      <a:endParaRPr sz="1000" dirty="0">
                        <a:latin typeface="Times New Roman"/>
                        <a:cs typeface="Times New Roman"/>
                      </a:endParaRPr>
                    </a:p>
                    <a:p>
                      <a:pPr marR="226695" algn="r">
                        <a:lnSpc>
                          <a:spcPct val="100000"/>
                        </a:lnSpc>
                      </a:pPr>
                      <a:r>
                        <a:rPr lang="en-US" sz="1300" spc="-5" dirty="0">
                          <a:latin typeface="Cambria Math"/>
                          <a:cs typeface="Cambria Math"/>
                        </a:rPr>
                        <a:t>0</a:t>
                      </a:r>
                      <a:endParaRPr sz="1300" dirty="0">
                        <a:latin typeface="Cambria Math"/>
                        <a:cs typeface="Cambria Math"/>
                      </a:endParaRPr>
                    </a:p>
                  </a:txBody>
                  <a:tcPr marL="0" marR="0" marT="1072" marB="0">
                    <a:lnT w="6350">
                      <a:solidFill>
                        <a:srgbClr val="000000"/>
                      </a:solidFill>
                      <a:prstDash val="solid"/>
                    </a:lnT>
                    <a:solidFill>
                      <a:srgbClr val="7E7E7E"/>
                    </a:solidFill>
                  </a:tcPr>
                </a:tc>
                <a:tc>
                  <a:txBody>
                    <a:bodyPr/>
                    <a:lstStyle/>
                    <a:p>
                      <a:pPr>
                        <a:lnSpc>
                          <a:spcPct val="100000"/>
                        </a:lnSpc>
                        <a:spcBef>
                          <a:spcPts val="50"/>
                        </a:spcBef>
                      </a:pPr>
                      <a:endParaRPr sz="1100" dirty="0">
                        <a:latin typeface="Times New Roman"/>
                        <a:cs typeface="Times New Roman"/>
                      </a:endParaRPr>
                    </a:p>
                    <a:p>
                      <a:pPr marL="271780">
                        <a:lnSpc>
                          <a:spcPct val="100000"/>
                        </a:lnSpc>
                        <a:spcBef>
                          <a:spcPts val="5"/>
                        </a:spcBef>
                      </a:pPr>
                      <a:r>
                        <a:rPr lang="en-US" sz="1300" spc="-5" dirty="0">
                          <a:latin typeface="Cambria Math"/>
                          <a:cs typeface="Cambria Math"/>
                        </a:rPr>
                        <a:t>0</a:t>
                      </a:r>
                      <a:endParaRPr sz="1300" dirty="0">
                        <a:latin typeface="Cambria Math"/>
                        <a:cs typeface="Cambria Math"/>
                      </a:endParaRPr>
                    </a:p>
                  </a:txBody>
                  <a:tcPr marL="0" marR="0" marT="3572" marB="0">
                    <a:lnT w="6350">
                      <a:solidFill>
                        <a:srgbClr val="000000"/>
                      </a:solidFill>
                      <a:prstDash val="solid"/>
                    </a:lnT>
                    <a:solidFill>
                      <a:srgbClr val="7E7E7E"/>
                    </a:solidFill>
                  </a:tcPr>
                </a:tc>
                <a:tc>
                  <a:txBody>
                    <a:bodyPr/>
                    <a:lstStyle/>
                    <a:p>
                      <a:pPr>
                        <a:lnSpc>
                          <a:spcPct val="100000"/>
                        </a:lnSpc>
                        <a:spcBef>
                          <a:spcPts val="10"/>
                        </a:spcBef>
                      </a:pPr>
                      <a:endParaRPr sz="1100" dirty="0">
                        <a:latin typeface="Times New Roman"/>
                        <a:cs typeface="Times New Roman"/>
                      </a:endParaRPr>
                    </a:p>
                    <a:p>
                      <a:pPr marL="22860" algn="ctr">
                        <a:lnSpc>
                          <a:spcPct val="100000"/>
                        </a:lnSpc>
                        <a:spcBef>
                          <a:spcPts val="5"/>
                        </a:spcBef>
                      </a:pPr>
                      <a:r>
                        <a:rPr lang="en-US" sz="1300" spc="-5" dirty="0">
                          <a:latin typeface="Cambria Math"/>
                          <a:cs typeface="Cambria Math"/>
                        </a:rPr>
                        <a:t>0</a:t>
                      </a:r>
                      <a:endParaRPr sz="1300" dirty="0">
                        <a:latin typeface="Cambria Math"/>
                        <a:cs typeface="Cambria Math"/>
                      </a:endParaRPr>
                    </a:p>
                  </a:txBody>
                  <a:tcPr marL="0" marR="0" marT="715" marB="0">
                    <a:lnR w="9525">
                      <a:solidFill>
                        <a:srgbClr val="000000"/>
                      </a:solidFill>
                      <a:prstDash val="solid"/>
                    </a:lnR>
                    <a:lnT w="6350">
                      <a:solidFill>
                        <a:srgbClr val="000000"/>
                      </a:solidFill>
                      <a:prstDash val="solid"/>
                    </a:lnT>
                    <a:solidFill>
                      <a:srgbClr val="7E7E7E"/>
                    </a:solidFill>
                  </a:tcPr>
                </a:tc>
                <a:extLst>
                  <a:ext uri="{0D108BD9-81ED-4DB2-BD59-A6C34878D82A}">
                    <a16:rowId xmlns:a16="http://schemas.microsoft.com/office/drawing/2014/main" val="10000"/>
                  </a:ext>
                </a:extLst>
              </a:tr>
              <a:tr h="508349">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R="226695" algn="r">
                        <a:lnSpc>
                          <a:spcPct val="100000"/>
                        </a:lnSpc>
                        <a:spcBef>
                          <a:spcPts val="1775"/>
                        </a:spcBef>
                      </a:pPr>
                      <a:r>
                        <a:rPr lang="en-US" sz="1300" spc="-5" dirty="0">
                          <a:latin typeface="Cambria Math"/>
                          <a:cs typeface="Cambria Math"/>
                        </a:rPr>
                        <a:t>0</a:t>
                      </a:r>
                      <a:endParaRPr sz="1300" dirty="0">
                        <a:latin typeface="Cambria Math"/>
                        <a:cs typeface="Cambria Math"/>
                      </a:endParaRPr>
                    </a:p>
                  </a:txBody>
                  <a:tcPr marL="0" marR="0" marT="126802" marB="0">
                    <a:lnL w="9525">
                      <a:solidFill>
                        <a:srgbClr val="000000"/>
                      </a:solidFill>
                      <a:prstDash val="solid"/>
                    </a:lnL>
                    <a:solidFill>
                      <a:srgbClr val="7E7E7E"/>
                    </a:solidFill>
                  </a:tcPr>
                </a:tc>
                <a:tc>
                  <a:txBody>
                    <a:bodyPr/>
                    <a:lstStyle/>
                    <a:p>
                      <a:pPr>
                        <a:lnSpc>
                          <a:spcPct val="100000"/>
                        </a:lnSpc>
                        <a:spcBef>
                          <a:spcPts val="20"/>
                        </a:spcBef>
                      </a:pPr>
                      <a:endParaRPr sz="1100" dirty="0">
                        <a:latin typeface="Times New Roman"/>
                        <a:cs typeface="Times New Roman"/>
                      </a:endParaRPr>
                    </a:p>
                    <a:p>
                      <a:pPr marL="241935">
                        <a:lnSpc>
                          <a:spcPct val="100000"/>
                        </a:lnSpc>
                      </a:pPr>
                      <a:r>
                        <a:rPr lang="en-US" sz="1300" spc="-5" dirty="0">
                          <a:latin typeface="Cambria Math"/>
                          <a:cs typeface="Cambria Math"/>
                        </a:rPr>
                        <a:t>0</a:t>
                      </a:r>
                      <a:endParaRPr sz="1300" dirty="0">
                        <a:latin typeface="Cambria Math"/>
                        <a:cs typeface="Cambria Math"/>
                      </a:endParaRPr>
                    </a:p>
                  </a:txBody>
                  <a:tcPr marL="0" marR="0" marT="1429" marB="0">
                    <a:solidFill>
                      <a:srgbClr val="7E7E7E"/>
                    </a:solidFill>
                  </a:tcPr>
                </a:tc>
                <a:tc>
                  <a:txBody>
                    <a:bodyPr/>
                    <a:lstStyle/>
                    <a:p>
                      <a:pPr>
                        <a:lnSpc>
                          <a:spcPct val="100000"/>
                        </a:lnSpc>
                        <a:spcBef>
                          <a:spcPts val="40"/>
                        </a:spcBef>
                      </a:pPr>
                      <a:endParaRPr sz="1200" dirty="0">
                        <a:latin typeface="Times New Roman"/>
                        <a:cs typeface="Times New Roman"/>
                      </a:endParaRPr>
                    </a:p>
                    <a:p>
                      <a:pPr marL="71755" algn="ctr">
                        <a:lnSpc>
                          <a:spcPct val="100000"/>
                        </a:lnSpc>
                      </a:pPr>
                      <a:r>
                        <a:rPr lang="en-US" sz="1300" spc="-5" dirty="0">
                          <a:latin typeface="Cambria Math"/>
                          <a:cs typeface="Cambria Math"/>
                        </a:rPr>
                        <a:t>0</a:t>
                      </a:r>
                      <a:endParaRPr sz="1300" dirty="0">
                        <a:latin typeface="Cambria Math"/>
                        <a:cs typeface="Cambria Math"/>
                      </a:endParaRPr>
                    </a:p>
                  </a:txBody>
                  <a:tcPr marL="0" marR="0" marT="2858" marB="0">
                    <a:lnR w="9525">
                      <a:solidFill>
                        <a:srgbClr val="000000"/>
                      </a:solidFill>
                      <a:prstDash val="solid"/>
                    </a:lnR>
                    <a:solidFill>
                      <a:srgbClr val="7E7E7E"/>
                    </a:solidFill>
                  </a:tcPr>
                </a:tc>
                <a:extLst>
                  <a:ext uri="{0D108BD9-81ED-4DB2-BD59-A6C34878D82A}">
                    <a16:rowId xmlns:a16="http://schemas.microsoft.com/office/drawing/2014/main" val="10001"/>
                  </a:ext>
                </a:extLst>
              </a:tr>
              <a:tr h="514350">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spcBef>
                          <a:spcPts val="5"/>
                        </a:spcBef>
                      </a:pPr>
                      <a:endParaRPr sz="1000" dirty="0">
                        <a:latin typeface="Times New Roman"/>
                        <a:cs typeface="Times New Roman"/>
                      </a:endParaRPr>
                    </a:p>
                    <a:p>
                      <a:pPr marL="271780">
                        <a:lnSpc>
                          <a:spcPct val="100000"/>
                        </a:lnSpc>
                      </a:pPr>
                      <a:r>
                        <a:rPr lang="en-US" sz="1300" spc="-5" dirty="0">
                          <a:latin typeface="Cambria Math"/>
                          <a:cs typeface="Cambria Math"/>
                        </a:rPr>
                        <a:t>0</a:t>
                      </a:r>
                      <a:endParaRPr sz="1300" dirty="0">
                        <a:latin typeface="Cambria Math"/>
                        <a:cs typeface="Cambria Math"/>
                      </a:endParaRPr>
                    </a:p>
                  </a:txBody>
                  <a:tcPr marL="0" marR="0" marT="357" marB="0">
                    <a:lnL w="9525">
                      <a:solidFill>
                        <a:srgbClr val="000000"/>
                      </a:solidFill>
                      <a:prstDash val="solid"/>
                    </a:lnL>
                    <a:solidFill>
                      <a:srgbClr val="7E7E7E"/>
                    </a:solidFill>
                  </a:tcPr>
                </a:tc>
                <a:tc>
                  <a:txBody>
                    <a:bodyPr/>
                    <a:lstStyle/>
                    <a:p>
                      <a:pPr marL="93345" algn="ctr">
                        <a:lnSpc>
                          <a:spcPct val="100000"/>
                        </a:lnSpc>
                        <a:spcBef>
                          <a:spcPts val="1950"/>
                        </a:spcBef>
                      </a:pPr>
                      <a:r>
                        <a:rPr lang="en-US" sz="1300" spc="-5" dirty="0">
                          <a:latin typeface="Cambria Math"/>
                          <a:cs typeface="Cambria Math"/>
                        </a:rPr>
                        <a:t>0</a:t>
                      </a:r>
                      <a:endParaRPr sz="1300" dirty="0">
                        <a:latin typeface="Cambria Math"/>
                        <a:cs typeface="Cambria Math"/>
                      </a:endParaRPr>
                    </a:p>
                  </a:txBody>
                  <a:tcPr marL="0" marR="0" marT="139304" marB="0">
                    <a:lnR w="9525">
                      <a:solidFill>
                        <a:srgbClr val="000000"/>
                      </a:solidFill>
                      <a:prstDash val="solid"/>
                    </a:lnR>
                    <a:solidFill>
                      <a:srgbClr val="7E7E7E"/>
                    </a:solidFill>
                  </a:tcPr>
                </a:tc>
                <a:extLst>
                  <a:ext uri="{0D108BD9-81ED-4DB2-BD59-A6C34878D82A}">
                    <a16:rowId xmlns:a16="http://schemas.microsoft.com/office/drawing/2014/main" val="10002"/>
                  </a:ext>
                </a:extLst>
              </a:tr>
              <a:tr h="514350">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L w="9525">
                      <a:solidFill>
                        <a:srgbClr val="000000"/>
                      </a:solidFill>
                      <a:prstDash val="solid"/>
                    </a:lnL>
                    <a:lnR w="6350">
                      <a:solidFill>
                        <a:srgbClr val="000000"/>
                      </a:solidFill>
                      <a:prstDash val="solid"/>
                    </a:lnR>
                    <a:lnB w="9525">
                      <a:solidFill>
                        <a:srgbClr val="000000"/>
                      </a:solidFill>
                      <a:prstDash val="solid"/>
                    </a:lnB>
                  </a:tcPr>
                </a:tc>
                <a:tc>
                  <a:txBody>
                    <a:bodyPr/>
                    <a:lstStyle/>
                    <a:p>
                      <a:pPr>
                        <a:lnSpc>
                          <a:spcPct val="100000"/>
                        </a:lnSpc>
                        <a:spcBef>
                          <a:spcPts val="50"/>
                        </a:spcBef>
                      </a:pPr>
                      <a:endParaRPr sz="1100" dirty="0">
                        <a:latin typeface="Times New Roman"/>
                        <a:cs typeface="Times New Roman"/>
                      </a:endParaRPr>
                    </a:p>
                    <a:p>
                      <a:pPr marL="21590" algn="ctr">
                        <a:lnSpc>
                          <a:spcPct val="100000"/>
                        </a:lnSpc>
                        <a:spcBef>
                          <a:spcPts val="5"/>
                        </a:spcBef>
                      </a:pPr>
                      <a:r>
                        <a:rPr lang="en-US" sz="1300" spc="-5" dirty="0">
                          <a:latin typeface="Cambria Math"/>
                          <a:cs typeface="Cambria Math"/>
                        </a:rPr>
                        <a:t>0</a:t>
                      </a:r>
                      <a:endParaRPr sz="1300" dirty="0">
                        <a:latin typeface="Cambria Math"/>
                        <a:cs typeface="Cambria Math"/>
                      </a:endParaRPr>
                    </a:p>
                  </a:txBody>
                  <a:tcPr marL="0" marR="0" marT="3572" marB="0">
                    <a:lnL w="6350">
                      <a:solidFill>
                        <a:srgbClr val="000000"/>
                      </a:solidFill>
                      <a:prstDash val="solid"/>
                    </a:lnL>
                    <a:lnR w="9525">
                      <a:solidFill>
                        <a:srgbClr val="000000"/>
                      </a:solidFill>
                      <a:prstDash val="solid"/>
                    </a:lnR>
                    <a:lnB w="9525">
                      <a:solidFill>
                        <a:srgbClr val="000000"/>
                      </a:solidFill>
                      <a:prstDash val="solid"/>
                    </a:lnB>
                    <a:solidFill>
                      <a:srgbClr val="7E7E7E"/>
                    </a:solidFill>
                  </a:tcPr>
                </a:tc>
                <a:extLst>
                  <a:ext uri="{0D108BD9-81ED-4DB2-BD59-A6C34878D82A}">
                    <a16:rowId xmlns:a16="http://schemas.microsoft.com/office/drawing/2014/main" val="10003"/>
                  </a:ext>
                </a:extLst>
              </a:tr>
            </a:tbl>
          </a:graphicData>
        </a:graphic>
      </p:graphicFrame>
      <p:sp>
        <p:nvSpPr>
          <p:cNvPr id="6" name="object 6"/>
          <p:cNvSpPr txBox="1"/>
          <p:nvPr/>
        </p:nvSpPr>
        <p:spPr>
          <a:xfrm>
            <a:off x="5255085" y="2552605"/>
            <a:ext cx="240745" cy="188930"/>
          </a:xfrm>
          <a:prstGeom prst="rect">
            <a:avLst/>
          </a:prstGeom>
        </p:spPr>
        <p:txBody>
          <a:bodyPr vert="horz" wrap="square" lIns="0" tIns="7144" rIns="0" bIns="0" rtlCol="0">
            <a:spAutoFit/>
          </a:bodyPr>
          <a:lstStyle/>
          <a:p>
            <a:pPr marL="7144" defTabSz="685800">
              <a:spcBef>
                <a:spcPts val="56"/>
              </a:spcBef>
              <a:buClrTx/>
              <a:defRPr/>
            </a:pPr>
            <a:r>
              <a:rPr sz="1181" kern="1200" spc="-3" dirty="0">
                <a:solidFill>
                  <a:prstClr val="black"/>
                </a:solidFill>
                <a:latin typeface="Calibri"/>
                <a:ea typeface="+mn-ea"/>
                <a:cs typeface="Calibri"/>
              </a:rPr>
              <a:t>The</a:t>
            </a:r>
            <a:endParaRPr sz="1181" kern="1200">
              <a:solidFill>
                <a:prstClr val="black"/>
              </a:solidFill>
              <a:latin typeface="Calibri"/>
              <a:ea typeface="+mn-ea"/>
              <a:cs typeface="Calibri"/>
            </a:endParaRPr>
          </a:p>
        </p:txBody>
      </p:sp>
      <p:sp>
        <p:nvSpPr>
          <p:cNvPr id="7" name="object 7"/>
          <p:cNvSpPr txBox="1"/>
          <p:nvPr/>
        </p:nvSpPr>
        <p:spPr>
          <a:xfrm>
            <a:off x="5249085" y="3111888"/>
            <a:ext cx="275391" cy="188930"/>
          </a:xfrm>
          <a:prstGeom prst="rect">
            <a:avLst/>
          </a:prstGeom>
        </p:spPr>
        <p:txBody>
          <a:bodyPr vert="horz" wrap="square" lIns="0" tIns="7144" rIns="0" bIns="0" rtlCol="0">
            <a:spAutoFit/>
          </a:bodyPr>
          <a:lstStyle/>
          <a:p>
            <a:pPr marL="7144" defTabSz="685800">
              <a:spcBef>
                <a:spcPts val="56"/>
              </a:spcBef>
              <a:buClrTx/>
              <a:defRPr/>
            </a:pPr>
            <a:r>
              <a:rPr sz="1181" kern="1200" dirty="0">
                <a:solidFill>
                  <a:prstClr val="black"/>
                </a:solidFill>
                <a:latin typeface="Calibri"/>
                <a:ea typeface="+mn-ea"/>
                <a:cs typeface="Calibri"/>
              </a:rPr>
              <a:t>ch</a:t>
            </a:r>
            <a:r>
              <a:rPr sz="1181" kern="1200" spc="-14" dirty="0">
                <a:solidFill>
                  <a:prstClr val="black"/>
                </a:solidFill>
                <a:latin typeface="Calibri"/>
                <a:ea typeface="+mn-ea"/>
                <a:cs typeface="Calibri"/>
              </a:rPr>
              <a:t>e</a:t>
            </a:r>
            <a:r>
              <a:rPr sz="1181" kern="1200" dirty="0">
                <a:solidFill>
                  <a:prstClr val="black"/>
                </a:solidFill>
                <a:latin typeface="Calibri"/>
                <a:ea typeface="+mn-ea"/>
                <a:cs typeface="Calibri"/>
              </a:rPr>
              <a:t>f</a:t>
            </a:r>
            <a:endParaRPr sz="1181" kern="1200">
              <a:solidFill>
                <a:prstClr val="black"/>
              </a:solidFill>
              <a:latin typeface="Calibri"/>
              <a:ea typeface="+mn-ea"/>
              <a:cs typeface="Calibri"/>
            </a:endParaRPr>
          </a:p>
        </p:txBody>
      </p:sp>
      <p:sp>
        <p:nvSpPr>
          <p:cNvPr id="8" name="object 8"/>
          <p:cNvSpPr txBox="1"/>
          <p:nvPr/>
        </p:nvSpPr>
        <p:spPr>
          <a:xfrm>
            <a:off x="5255085" y="3628096"/>
            <a:ext cx="279678" cy="188930"/>
          </a:xfrm>
          <a:prstGeom prst="rect">
            <a:avLst/>
          </a:prstGeom>
        </p:spPr>
        <p:txBody>
          <a:bodyPr vert="horz" wrap="square" lIns="0" tIns="7144" rIns="0" bIns="0" rtlCol="0">
            <a:spAutoFit/>
          </a:bodyPr>
          <a:lstStyle/>
          <a:p>
            <a:pPr marL="7144" defTabSz="685800">
              <a:spcBef>
                <a:spcPts val="56"/>
              </a:spcBef>
              <a:buClrTx/>
              <a:defRPr/>
            </a:pPr>
            <a:r>
              <a:rPr sz="1181" kern="1200" dirty="0">
                <a:solidFill>
                  <a:prstClr val="black"/>
                </a:solidFill>
                <a:latin typeface="Calibri"/>
                <a:ea typeface="+mn-ea"/>
                <a:cs typeface="Calibri"/>
              </a:rPr>
              <a:t>who</a:t>
            </a:r>
            <a:endParaRPr sz="1181" kern="1200">
              <a:solidFill>
                <a:prstClr val="black"/>
              </a:solidFill>
              <a:latin typeface="Calibri"/>
              <a:ea typeface="+mn-ea"/>
              <a:cs typeface="Calibri"/>
            </a:endParaRPr>
          </a:p>
        </p:txBody>
      </p:sp>
      <p:sp>
        <p:nvSpPr>
          <p:cNvPr id="9" name="object 9"/>
          <p:cNvSpPr txBox="1"/>
          <p:nvPr/>
        </p:nvSpPr>
        <p:spPr>
          <a:xfrm>
            <a:off x="5083992" y="2048184"/>
            <a:ext cx="475060" cy="188930"/>
          </a:xfrm>
          <a:prstGeom prst="rect">
            <a:avLst/>
          </a:prstGeom>
        </p:spPr>
        <p:txBody>
          <a:bodyPr vert="horz" wrap="square" lIns="0" tIns="7144" rIns="0" bIns="0" rtlCol="0">
            <a:spAutoFit/>
          </a:bodyPr>
          <a:lstStyle/>
          <a:p>
            <a:pPr marL="7144" defTabSz="685800">
              <a:spcBef>
                <a:spcPts val="56"/>
              </a:spcBef>
              <a:buClrTx/>
              <a:defRPr/>
            </a:pPr>
            <a:r>
              <a:rPr sz="1181" kern="1200" dirty="0">
                <a:solidFill>
                  <a:prstClr val="black"/>
                </a:solidFill>
                <a:latin typeface="Calibri"/>
                <a:ea typeface="+mn-ea"/>
                <a:cs typeface="Calibri"/>
              </a:rPr>
              <a:t>[</a:t>
            </a:r>
            <a:r>
              <a:rPr sz="1181" kern="1200" spc="-8" dirty="0">
                <a:solidFill>
                  <a:prstClr val="black"/>
                </a:solidFill>
                <a:latin typeface="Calibri"/>
                <a:ea typeface="+mn-ea"/>
                <a:cs typeface="Calibri"/>
              </a:rPr>
              <a:t>S</a:t>
            </a:r>
            <a:r>
              <a:rPr sz="1181" kern="1200" spc="-98" dirty="0">
                <a:solidFill>
                  <a:prstClr val="black"/>
                </a:solidFill>
                <a:latin typeface="Calibri"/>
                <a:ea typeface="+mn-ea"/>
                <a:cs typeface="Calibri"/>
              </a:rPr>
              <a:t>T</a:t>
            </a:r>
            <a:r>
              <a:rPr sz="1181" kern="1200" dirty="0">
                <a:solidFill>
                  <a:prstClr val="black"/>
                </a:solidFill>
                <a:latin typeface="Calibri"/>
                <a:ea typeface="+mn-ea"/>
                <a:cs typeface="Calibri"/>
              </a:rPr>
              <a:t>A</a:t>
            </a:r>
            <a:r>
              <a:rPr sz="1181" kern="1200" spc="-17" dirty="0">
                <a:solidFill>
                  <a:prstClr val="black"/>
                </a:solidFill>
                <a:latin typeface="Calibri"/>
                <a:ea typeface="+mn-ea"/>
                <a:cs typeface="Calibri"/>
              </a:rPr>
              <a:t>R</a:t>
            </a:r>
            <a:r>
              <a:rPr sz="1181" kern="1200" spc="-3" dirty="0">
                <a:solidFill>
                  <a:prstClr val="black"/>
                </a:solidFill>
                <a:latin typeface="Calibri"/>
                <a:ea typeface="+mn-ea"/>
                <a:cs typeface="Calibri"/>
              </a:rPr>
              <a:t>T]</a:t>
            </a:r>
            <a:endParaRPr sz="1181" kern="1200">
              <a:solidFill>
                <a:prstClr val="black"/>
              </a:solidFill>
              <a:latin typeface="Calibri"/>
              <a:ea typeface="+mn-ea"/>
              <a:cs typeface="Calibri"/>
            </a:endParaRPr>
          </a:p>
        </p:txBody>
      </p:sp>
      <p:sp>
        <p:nvSpPr>
          <p:cNvPr id="10" name="object 10"/>
          <p:cNvSpPr txBox="1"/>
          <p:nvPr/>
        </p:nvSpPr>
        <p:spPr>
          <a:xfrm>
            <a:off x="3977283" y="2758488"/>
            <a:ext cx="768311" cy="353462"/>
          </a:xfrm>
          <a:prstGeom prst="rect">
            <a:avLst/>
          </a:prstGeom>
        </p:spPr>
        <p:txBody>
          <a:bodyPr vert="horz" wrap="square" lIns="0" tIns="7144" rIns="0" bIns="0" rtlCol="0">
            <a:spAutoFit/>
          </a:bodyPr>
          <a:lstStyle/>
          <a:p>
            <a:pPr marL="7144" marR="2858" defTabSz="685800">
              <a:spcBef>
                <a:spcPts val="56"/>
              </a:spcBef>
              <a:buClrTx/>
              <a:defRPr/>
            </a:pPr>
            <a:r>
              <a:rPr sz="1125" kern="1200" spc="-6" dirty="0">
                <a:solidFill>
                  <a:srgbClr val="8B1515"/>
                </a:solidFill>
                <a:latin typeface="Calibri"/>
                <a:ea typeface="+mn-ea"/>
                <a:cs typeface="Calibri"/>
              </a:rPr>
              <a:t>For</a:t>
            </a:r>
            <a:r>
              <a:rPr sz="1125" kern="1200" spc="-40" dirty="0">
                <a:solidFill>
                  <a:srgbClr val="8B1515"/>
                </a:solidFill>
                <a:latin typeface="Calibri"/>
                <a:ea typeface="+mn-ea"/>
                <a:cs typeface="Calibri"/>
              </a:rPr>
              <a:t> </a:t>
            </a:r>
            <a:r>
              <a:rPr sz="1125" kern="1200" spc="-3" dirty="0">
                <a:solidFill>
                  <a:srgbClr val="8B1515"/>
                </a:solidFill>
                <a:latin typeface="Calibri"/>
                <a:ea typeface="+mn-ea"/>
                <a:cs typeface="Calibri"/>
              </a:rPr>
              <a:t>encoding </a:t>
            </a:r>
            <a:r>
              <a:rPr sz="1125" kern="1200" spc="-248" dirty="0">
                <a:solidFill>
                  <a:srgbClr val="8B1515"/>
                </a:solidFill>
                <a:latin typeface="Calibri"/>
                <a:ea typeface="+mn-ea"/>
                <a:cs typeface="Calibri"/>
              </a:rPr>
              <a:t> </a:t>
            </a:r>
            <a:r>
              <a:rPr sz="1125" kern="1200" dirty="0">
                <a:solidFill>
                  <a:srgbClr val="8B1515"/>
                </a:solidFill>
                <a:latin typeface="Calibri"/>
                <a:ea typeface="+mn-ea"/>
                <a:cs typeface="Calibri"/>
              </a:rPr>
              <a:t>these</a:t>
            </a:r>
            <a:r>
              <a:rPr sz="1125" kern="1200" spc="-14" dirty="0">
                <a:solidFill>
                  <a:srgbClr val="8B1515"/>
                </a:solidFill>
                <a:latin typeface="Calibri"/>
                <a:ea typeface="+mn-ea"/>
                <a:cs typeface="Calibri"/>
              </a:rPr>
              <a:t> </a:t>
            </a:r>
            <a:r>
              <a:rPr sz="1125" kern="1200" spc="-8" dirty="0">
                <a:solidFill>
                  <a:srgbClr val="8B1515"/>
                </a:solidFill>
                <a:latin typeface="Calibri"/>
                <a:ea typeface="+mn-ea"/>
                <a:cs typeface="Calibri"/>
              </a:rPr>
              <a:t>words</a:t>
            </a:r>
            <a:endParaRPr sz="1125" kern="1200">
              <a:solidFill>
                <a:prstClr val="black"/>
              </a:solidFill>
              <a:latin typeface="Calibri"/>
              <a:ea typeface="+mn-ea"/>
              <a:cs typeface="Calibri"/>
            </a:endParaRPr>
          </a:p>
        </p:txBody>
      </p:sp>
      <p:sp>
        <p:nvSpPr>
          <p:cNvPr id="11" name="object 11"/>
          <p:cNvSpPr/>
          <p:nvPr/>
        </p:nvSpPr>
        <p:spPr>
          <a:xfrm>
            <a:off x="4868610" y="2439734"/>
            <a:ext cx="258961" cy="1689854"/>
          </a:xfrm>
          <a:custGeom>
            <a:avLst/>
            <a:gdLst/>
            <a:ahLst/>
            <a:cxnLst/>
            <a:rect l="l" t="t" r="r" b="b"/>
            <a:pathLst>
              <a:path w="460375" h="3004185">
                <a:moveTo>
                  <a:pt x="460248" y="3003804"/>
                </a:moveTo>
                <a:lnTo>
                  <a:pt x="387498" y="3001848"/>
                </a:lnTo>
                <a:lnTo>
                  <a:pt x="324325" y="2996404"/>
                </a:lnTo>
                <a:lnTo>
                  <a:pt x="274515" y="2988101"/>
                </a:lnTo>
                <a:lnTo>
                  <a:pt x="230124" y="2965450"/>
                </a:lnTo>
                <a:lnTo>
                  <a:pt x="230124" y="1540256"/>
                </a:lnTo>
                <a:lnTo>
                  <a:pt x="218395" y="1528122"/>
                </a:lnTo>
                <a:lnTo>
                  <a:pt x="185732" y="1517593"/>
                </a:lnTo>
                <a:lnTo>
                  <a:pt x="135922" y="1509294"/>
                </a:lnTo>
                <a:lnTo>
                  <a:pt x="72749" y="1503854"/>
                </a:lnTo>
                <a:lnTo>
                  <a:pt x="0" y="1501902"/>
                </a:lnTo>
                <a:lnTo>
                  <a:pt x="72749" y="1499949"/>
                </a:lnTo>
                <a:lnTo>
                  <a:pt x="135922" y="1494509"/>
                </a:lnTo>
                <a:lnTo>
                  <a:pt x="185732" y="1486210"/>
                </a:lnTo>
                <a:lnTo>
                  <a:pt x="218395" y="1475681"/>
                </a:lnTo>
                <a:lnTo>
                  <a:pt x="230124" y="1463548"/>
                </a:lnTo>
                <a:lnTo>
                  <a:pt x="230124" y="38354"/>
                </a:lnTo>
                <a:lnTo>
                  <a:pt x="241852" y="26220"/>
                </a:lnTo>
                <a:lnTo>
                  <a:pt x="274515" y="15691"/>
                </a:lnTo>
                <a:lnTo>
                  <a:pt x="324325" y="7392"/>
                </a:lnTo>
                <a:lnTo>
                  <a:pt x="387498" y="1952"/>
                </a:lnTo>
                <a:lnTo>
                  <a:pt x="460248" y="0"/>
                </a:lnTo>
              </a:path>
            </a:pathLst>
          </a:custGeom>
          <a:ln w="9525">
            <a:solidFill>
              <a:srgbClr val="8B1111"/>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6376154" y="1702998"/>
            <a:ext cx="229672" cy="145019"/>
          </a:xfrm>
          <a:custGeom>
            <a:avLst/>
            <a:gdLst/>
            <a:ahLst/>
            <a:cxnLst/>
            <a:rect l="l" t="t" r="r" b="b"/>
            <a:pathLst>
              <a:path w="408304" h="257810">
                <a:moveTo>
                  <a:pt x="78234" y="130810"/>
                </a:moveTo>
                <a:lnTo>
                  <a:pt x="52197" y="130810"/>
                </a:lnTo>
                <a:lnTo>
                  <a:pt x="125603" y="257810"/>
                </a:lnTo>
                <a:lnTo>
                  <a:pt x="130810" y="257810"/>
                </a:lnTo>
                <a:lnTo>
                  <a:pt x="132207" y="256539"/>
                </a:lnTo>
                <a:lnTo>
                  <a:pt x="135255" y="256539"/>
                </a:lnTo>
                <a:lnTo>
                  <a:pt x="137033" y="255270"/>
                </a:lnTo>
                <a:lnTo>
                  <a:pt x="138938" y="254000"/>
                </a:lnTo>
                <a:lnTo>
                  <a:pt x="140462" y="252730"/>
                </a:lnTo>
                <a:lnTo>
                  <a:pt x="141605" y="251460"/>
                </a:lnTo>
                <a:lnTo>
                  <a:pt x="143510" y="250189"/>
                </a:lnTo>
                <a:lnTo>
                  <a:pt x="144145" y="248920"/>
                </a:lnTo>
                <a:lnTo>
                  <a:pt x="144780" y="248920"/>
                </a:lnTo>
                <a:lnTo>
                  <a:pt x="145034" y="247650"/>
                </a:lnTo>
                <a:lnTo>
                  <a:pt x="145034" y="246380"/>
                </a:lnTo>
                <a:lnTo>
                  <a:pt x="78234" y="130810"/>
                </a:lnTo>
                <a:close/>
              </a:path>
              <a:path w="408304" h="257810">
                <a:moveTo>
                  <a:pt x="213487" y="209550"/>
                </a:moveTo>
                <a:lnTo>
                  <a:pt x="208915" y="209550"/>
                </a:lnTo>
                <a:lnTo>
                  <a:pt x="209931" y="210820"/>
                </a:lnTo>
                <a:lnTo>
                  <a:pt x="212471" y="210820"/>
                </a:lnTo>
                <a:lnTo>
                  <a:pt x="213487" y="209550"/>
                </a:lnTo>
                <a:close/>
              </a:path>
              <a:path w="408304" h="257810">
                <a:moveTo>
                  <a:pt x="139826" y="46989"/>
                </a:moveTo>
                <a:lnTo>
                  <a:pt x="131825" y="46989"/>
                </a:lnTo>
                <a:lnTo>
                  <a:pt x="130175" y="48260"/>
                </a:lnTo>
                <a:lnTo>
                  <a:pt x="128397" y="49530"/>
                </a:lnTo>
                <a:lnTo>
                  <a:pt x="126492" y="50800"/>
                </a:lnTo>
                <a:lnTo>
                  <a:pt x="125095" y="50800"/>
                </a:lnTo>
                <a:lnTo>
                  <a:pt x="122809" y="53339"/>
                </a:lnTo>
                <a:lnTo>
                  <a:pt x="122047" y="53339"/>
                </a:lnTo>
                <a:lnTo>
                  <a:pt x="120904" y="55880"/>
                </a:lnTo>
                <a:lnTo>
                  <a:pt x="120650" y="55880"/>
                </a:lnTo>
                <a:lnTo>
                  <a:pt x="120650" y="57150"/>
                </a:lnTo>
                <a:lnTo>
                  <a:pt x="120904" y="57150"/>
                </a:lnTo>
                <a:lnTo>
                  <a:pt x="121158" y="58420"/>
                </a:lnTo>
                <a:lnTo>
                  <a:pt x="208534" y="209550"/>
                </a:lnTo>
                <a:lnTo>
                  <a:pt x="216154" y="209550"/>
                </a:lnTo>
                <a:lnTo>
                  <a:pt x="217678" y="208280"/>
                </a:lnTo>
                <a:lnTo>
                  <a:pt x="219456" y="207010"/>
                </a:lnTo>
                <a:lnTo>
                  <a:pt x="222885" y="205739"/>
                </a:lnTo>
                <a:lnTo>
                  <a:pt x="223900" y="204470"/>
                </a:lnTo>
                <a:lnTo>
                  <a:pt x="225044" y="203200"/>
                </a:lnTo>
                <a:lnTo>
                  <a:pt x="225806" y="203200"/>
                </a:lnTo>
                <a:lnTo>
                  <a:pt x="226822" y="200660"/>
                </a:lnTo>
                <a:lnTo>
                  <a:pt x="227203" y="200660"/>
                </a:lnTo>
                <a:lnTo>
                  <a:pt x="227330" y="199389"/>
                </a:lnTo>
                <a:lnTo>
                  <a:pt x="227075" y="199389"/>
                </a:lnTo>
                <a:lnTo>
                  <a:pt x="226822" y="198120"/>
                </a:lnTo>
                <a:lnTo>
                  <a:pt x="185800" y="127000"/>
                </a:lnTo>
                <a:lnTo>
                  <a:pt x="187198" y="118110"/>
                </a:lnTo>
                <a:lnTo>
                  <a:pt x="189357" y="110489"/>
                </a:lnTo>
                <a:lnTo>
                  <a:pt x="190474" y="107950"/>
                </a:lnTo>
                <a:lnTo>
                  <a:pt x="174879" y="107950"/>
                </a:lnTo>
                <a:lnTo>
                  <a:pt x="139826" y="46989"/>
                </a:lnTo>
                <a:close/>
              </a:path>
              <a:path w="408304" h="257810">
                <a:moveTo>
                  <a:pt x="254603" y="87630"/>
                </a:moveTo>
                <a:lnTo>
                  <a:pt x="217424" y="87630"/>
                </a:lnTo>
                <a:lnTo>
                  <a:pt x="220853" y="88900"/>
                </a:lnTo>
                <a:lnTo>
                  <a:pt x="227203" y="91439"/>
                </a:lnTo>
                <a:lnTo>
                  <a:pt x="230250" y="93980"/>
                </a:lnTo>
                <a:lnTo>
                  <a:pt x="233172" y="96520"/>
                </a:lnTo>
                <a:lnTo>
                  <a:pt x="236220" y="99060"/>
                </a:lnTo>
                <a:lnTo>
                  <a:pt x="239268" y="104139"/>
                </a:lnTo>
                <a:lnTo>
                  <a:pt x="242697" y="110489"/>
                </a:lnTo>
                <a:lnTo>
                  <a:pt x="276987" y="168910"/>
                </a:lnTo>
                <a:lnTo>
                  <a:pt x="277749" y="170180"/>
                </a:lnTo>
                <a:lnTo>
                  <a:pt x="278257" y="170180"/>
                </a:lnTo>
                <a:lnTo>
                  <a:pt x="279526" y="171450"/>
                </a:lnTo>
                <a:lnTo>
                  <a:pt x="281178" y="171450"/>
                </a:lnTo>
                <a:lnTo>
                  <a:pt x="282321" y="170180"/>
                </a:lnTo>
                <a:lnTo>
                  <a:pt x="284861" y="168910"/>
                </a:lnTo>
                <a:lnTo>
                  <a:pt x="286512" y="168910"/>
                </a:lnTo>
                <a:lnTo>
                  <a:pt x="288290" y="167639"/>
                </a:lnTo>
                <a:lnTo>
                  <a:pt x="290195" y="166370"/>
                </a:lnTo>
                <a:lnTo>
                  <a:pt x="291592" y="165100"/>
                </a:lnTo>
                <a:lnTo>
                  <a:pt x="292735" y="165100"/>
                </a:lnTo>
                <a:lnTo>
                  <a:pt x="293878" y="163830"/>
                </a:lnTo>
                <a:lnTo>
                  <a:pt x="294640" y="162560"/>
                </a:lnTo>
                <a:lnTo>
                  <a:pt x="295148" y="162560"/>
                </a:lnTo>
                <a:lnTo>
                  <a:pt x="295656" y="161289"/>
                </a:lnTo>
                <a:lnTo>
                  <a:pt x="295910" y="161289"/>
                </a:lnTo>
                <a:lnTo>
                  <a:pt x="295910" y="158750"/>
                </a:lnTo>
                <a:lnTo>
                  <a:pt x="295529" y="158750"/>
                </a:lnTo>
                <a:lnTo>
                  <a:pt x="255650" y="88900"/>
                </a:lnTo>
                <a:lnTo>
                  <a:pt x="254603" y="87630"/>
                </a:lnTo>
                <a:close/>
              </a:path>
              <a:path w="408304" h="257810">
                <a:moveTo>
                  <a:pt x="107061" y="78739"/>
                </a:moveTo>
                <a:lnTo>
                  <a:pt x="103124" y="78739"/>
                </a:lnTo>
                <a:lnTo>
                  <a:pt x="1016" y="138430"/>
                </a:lnTo>
                <a:lnTo>
                  <a:pt x="254" y="138430"/>
                </a:lnTo>
                <a:lnTo>
                  <a:pt x="0" y="139700"/>
                </a:lnTo>
                <a:lnTo>
                  <a:pt x="0" y="142239"/>
                </a:lnTo>
                <a:lnTo>
                  <a:pt x="254" y="142239"/>
                </a:lnTo>
                <a:lnTo>
                  <a:pt x="762" y="143510"/>
                </a:lnTo>
                <a:lnTo>
                  <a:pt x="1143" y="144780"/>
                </a:lnTo>
                <a:lnTo>
                  <a:pt x="1778" y="146050"/>
                </a:lnTo>
                <a:lnTo>
                  <a:pt x="2667" y="148589"/>
                </a:lnTo>
                <a:lnTo>
                  <a:pt x="3429" y="149860"/>
                </a:lnTo>
                <a:lnTo>
                  <a:pt x="4318" y="151130"/>
                </a:lnTo>
                <a:lnTo>
                  <a:pt x="5842" y="152400"/>
                </a:lnTo>
                <a:lnTo>
                  <a:pt x="6604" y="153670"/>
                </a:lnTo>
                <a:lnTo>
                  <a:pt x="7874" y="153670"/>
                </a:lnTo>
                <a:lnTo>
                  <a:pt x="8636" y="154939"/>
                </a:lnTo>
                <a:lnTo>
                  <a:pt x="10541" y="154939"/>
                </a:lnTo>
                <a:lnTo>
                  <a:pt x="11175" y="153670"/>
                </a:lnTo>
                <a:lnTo>
                  <a:pt x="52197" y="130810"/>
                </a:lnTo>
                <a:lnTo>
                  <a:pt x="78234" y="130810"/>
                </a:lnTo>
                <a:lnTo>
                  <a:pt x="71628" y="119380"/>
                </a:lnTo>
                <a:lnTo>
                  <a:pt x="113284" y="95250"/>
                </a:lnTo>
                <a:lnTo>
                  <a:pt x="113665" y="95250"/>
                </a:lnTo>
                <a:lnTo>
                  <a:pt x="114046" y="93980"/>
                </a:lnTo>
                <a:lnTo>
                  <a:pt x="114300" y="92710"/>
                </a:lnTo>
                <a:lnTo>
                  <a:pt x="114426" y="91439"/>
                </a:lnTo>
                <a:lnTo>
                  <a:pt x="114173" y="90170"/>
                </a:lnTo>
                <a:lnTo>
                  <a:pt x="113665" y="88900"/>
                </a:lnTo>
                <a:lnTo>
                  <a:pt x="113284" y="87630"/>
                </a:lnTo>
                <a:lnTo>
                  <a:pt x="112649" y="86360"/>
                </a:lnTo>
                <a:lnTo>
                  <a:pt x="111760" y="85089"/>
                </a:lnTo>
                <a:lnTo>
                  <a:pt x="110998" y="83820"/>
                </a:lnTo>
                <a:lnTo>
                  <a:pt x="110109" y="82550"/>
                </a:lnTo>
                <a:lnTo>
                  <a:pt x="108585" y="80010"/>
                </a:lnTo>
                <a:lnTo>
                  <a:pt x="107823" y="80010"/>
                </a:lnTo>
                <a:lnTo>
                  <a:pt x="107061" y="78739"/>
                </a:lnTo>
                <a:close/>
              </a:path>
              <a:path w="408304" h="257810">
                <a:moveTo>
                  <a:pt x="346201" y="0"/>
                </a:moveTo>
                <a:lnTo>
                  <a:pt x="339725" y="0"/>
                </a:lnTo>
                <a:lnTo>
                  <a:pt x="325500" y="1270"/>
                </a:lnTo>
                <a:lnTo>
                  <a:pt x="292100" y="24130"/>
                </a:lnTo>
                <a:lnTo>
                  <a:pt x="287528" y="29210"/>
                </a:lnTo>
                <a:lnTo>
                  <a:pt x="284607" y="36830"/>
                </a:lnTo>
                <a:lnTo>
                  <a:pt x="283083" y="44450"/>
                </a:lnTo>
                <a:lnTo>
                  <a:pt x="281686" y="50800"/>
                </a:lnTo>
                <a:lnTo>
                  <a:pt x="293750" y="92710"/>
                </a:lnTo>
                <a:lnTo>
                  <a:pt x="311023" y="114300"/>
                </a:lnTo>
                <a:lnTo>
                  <a:pt x="317119" y="120650"/>
                </a:lnTo>
                <a:lnTo>
                  <a:pt x="323723" y="124460"/>
                </a:lnTo>
                <a:lnTo>
                  <a:pt x="330708" y="127000"/>
                </a:lnTo>
                <a:lnTo>
                  <a:pt x="337566" y="128270"/>
                </a:lnTo>
                <a:lnTo>
                  <a:pt x="344932" y="129539"/>
                </a:lnTo>
                <a:lnTo>
                  <a:pt x="352551" y="128270"/>
                </a:lnTo>
                <a:lnTo>
                  <a:pt x="358318" y="127000"/>
                </a:lnTo>
                <a:lnTo>
                  <a:pt x="364204" y="124460"/>
                </a:lnTo>
                <a:lnTo>
                  <a:pt x="370232" y="121920"/>
                </a:lnTo>
                <a:lnTo>
                  <a:pt x="376428" y="118110"/>
                </a:lnTo>
                <a:lnTo>
                  <a:pt x="381254" y="115570"/>
                </a:lnTo>
                <a:lnTo>
                  <a:pt x="385572" y="113030"/>
                </a:lnTo>
                <a:lnTo>
                  <a:pt x="389382" y="109220"/>
                </a:lnTo>
                <a:lnTo>
                  <a:pt x="342392" y="109220"/>
                </a:lnTo>
                <a:lnTo>
                  <a:pt x="337820" y="107950"/>
                </a:lnTo>
                <a:lnTo>
                  <a:pt x="333375" y="105410"/>
                </a:lnTo>
                <a:lnTo>
                  <a:pt x="329184" y="102870"/>
                </a:lnTo>
                <a:lnTo>
                  <a:pt x="325500" y="99060"/>
                </a:lnTo>
                <a:lnTo>
                  <a:pt x="321691" y="95250"/>
                </a:lnTo>
                <a:lnTo>
                  <a:pt x="318262" y="90170"/>
                </a:lnTo>
                <a:lnTo>
                  <a:pt x="314960" y="85089"/>
                </a:lnTo>
                <a:lnTo>
                  <a:pt x="338663" y="71120"/>
                </a:lnTo>
                <a:lnTo>
                  <a:pt x="307086" y="71120"/>
                </a:lnTo>
                <a:lnTo>
                  <a:pt x="304800" y="67310"/>
                </a:lnTo>
                <a:lnTo>
                  <a:pt x="303275" y="62230"/>
                </a:lnTo>
                <a:lnTo>
                  <a:pt x="301498" y="53339"/>
                </a:lnTo>
                <a:lnTo>
                  <a:pt x="301371" y="49530"/>
                </a:lnTo>
                <a:lnTo>
                  <a:pt x="302006" y="44450"/>
                </a:lnTo>
                <a:lnTo>
                  <a:pt x="302768" y="40639"/>
                </a:lnTo>
                <a:lnTo>
                  <a:pt x="304292" y="36830"/>
                </a:lnTo>
                <a:lnTo>
                  <a:pt x="306832" y="33020"/>
                </a:lnTo>
                <a:lnTo>
                  <a:pt x="309245" y="29210"/>
                </a:lnTo>
                <a:lnTo>
                  <a:pt x="312800" y="25400"/>
                </a:lnTo>
                <a:lnTo>
                  <a:pt x="317500" y="22860"/>
                </a:lnTo>
                <a:lnTo>
                  <a:pt x="324143" y="20320"/>
                </a:lnTo>
                <a:lnTo>
                  <a:pt x="336716" y="17780"/>
                </a:lnTo>
                <a:lnTo>
                  <a:pt x="374142" y="17780"/>
                </a:lnTo>
                <a:lnTo>
                  <a:pt x="364109" y="8889"/>
                </a:lnTo>
                <a:lnTo>
                  <a:pt x="358521" y="5080"/>
                </a:lnTo>
                <a:lnTo>
                  <a:pt x="346201" y="0"/>
                </a:lnTo>
                <a:close/>
              </a:path>
              <a:path w="408304" h="257810">
                <a:moveTo>
                  <a:pt x="401320" y="74930"/>
                </a:moveTo>
                <a:lnTo>
                  <a:pt x="399161" y="74930"/>
                </a:lnTo>
                <a:lnTo>
                  <a:pt x="397637" y="76200"/>
                </a:lnTo>
                <a:lnTo>
                  <a:pt x="396621" y="77470"/>
                </a:lnTo>
                <a:lnTo>
                  <a:pt x="395224" y="78739"/>
                </a:lnTo>
                <a:lnTo>
                  <a:pt x="393954" y="81280"/>
                </a:lnTo>
                <a:lnTo>
                  <a:pt x="392175" y="82550"/>
                </a:lnTo>
                <a:lnTo>
                  <a:pt x="390017" y="85089"/>
                </a:lnTo>
                <a:lnTo>
                  <a:pt x="387731" y="87630"/>
                </a:lnTo>
                <a:lnTo>
                  <a:pt x="385064" y="91439"/>
                </a:lnTo>
                <a:lnTo>
                  <a:pt x="381762" y="93980"/>
                </a:lnTo>
                <a:lnTo>
                  <a:pt x="378333" y="96520"/>
                </a:lnTo>
                <a:lnTo>
                  <a:pt x="374269" y="99060"/>
                </a:lnTo>
                <a:lnTo>
                  <a:pt x="369443" y="102870"/>
                </a:lnTo>
                <a:lnTo>
                  <a:pt x="363347" y="105410"/>
                </a:lnTo>
                <a:lnTo>
                  <a:pt x="357632" y="107950"/>
                </a:lnTo>
                <a:lnTo>
                  <a:pt x="352425" y="109220"/>
                </a:lnTo>
                <a:lnTo>
                  <a:pt x="389382" y="109220"/>
                </a:lnTo>
                <a:lnTo>
                  <a:pt x="393319" y="106680"/>
                </a:lnTo>
                <a:lnTo>
                  <a:pt x="396494" y="104139"/>
                </a:lnTo>
                <a:lnTo>
                  <a:pt x="399288" y="100330"/>
                </a:lnTo>
                <a:lnTo>
                  <a:pt x="401955" y="97789"/>
                </a:lnTo>
                <a:lnTo>
                  <a:pt x="404114" y="95250"/>
                </a:lnTo>
                <a:lnTo>
                  <a:pt x="405511" y="93980"/>
                </a:lnTo>
                <a:lnTo>
                  <a:pt x="407035" y="91439"/>
                </a:lnTo>
                <a:lnTo>
                  <a:pt x="407924" y="90170"/>
                </a:lnTo>
                <a:lnTo>
                  <a:pt x="408305" y="87630"/>
                </a:lnTo>
                <a:lnTo>
                  <a:pt x="408178" y="86360"/>
                </a:lnTo>
                <a:lnTo>
                  <a:pt x="407924" y="85089"/>
                </a:lnTo>
                <a:lnTo>
                  <a:pt x="407543" y="83820"/>
                </a:lnTo>
                <a:lnTo>
                  <a:pt x="406781" y="82550"/>
                </a:lnTo>
                <a:lnTo>
                  <a:pt x="406400" y="81280"/>
                </a:lnTo>
                <a:lnTo>
                  <a:pt x="405765" y="81280"/>
                </a:lnTo>
                <a:lnTo>
                  <a:pt x="404368" y="78739"/>
                </a:lnTo>
                <a:lnTo>
                  <a:pt x="403606" y="77470"/>
                </a:lnTo>
                <a:lnTo>
                  <a:pt x="402971" y="76200"/>
                </a:lnTo>
                <a:lnTo>
                  <a:pt x="401828" y="76200"/>
                </a:lnTo>
                <a:lnTo>
                  <a:pt x="401320" y="74930"/>
                </a:lnTo>
                <a:close/>
              </a:path>
              <a:path w="408304" h="257810">
                <a:moveTo>
                  <a:pt x="222758" y="66039"/>
                </a:moveTo>
                <a:lnTo>
                  <a:pt x="179959" y="92710"/>
                </a:lnTo>
                <a:lnTo>
                  <a:pt x="174879" y="107950"/>
                </a:lnTo>
                <a:lnTo>
                  <a:pt x="190474" y="107950"/>
                </a:lnTo>
                <a:lnTo>
                  <a:pt x="192150" y="104139"/>
                </a:lnTo>
                <a:lnTo>
                  <a:pt x="194818" y="97789"/>
                </a:lnTo>
                <a:lnTo>
                  <a:pt x="198500" y="93980"/>
                </a:lnTo>
                <a:lnTo>
                  <a:pt x="203200" y="91439"/>
                </a:lnTo>
                <a:lnTo>
                  <a:pt x="206883" y="88900"/>
                </a:lnTo>
                <a:lnTo>
                  <a:pt x="210439" y="87630"/>
                </a:lnTo>
                <a:lnTo>
                  <a:pt x="254603" y="87630"/>
                </a:lnTo>
                <a:lnTo>
                  <a:pt x="251460" y="83820"/>
                </a:lnTo>
                <a:lnTo>
                  <a:pt x="243078" y="74930"/>
                </a:lnTo>
                <a:lnTo>
                  <a:pt x="238379" y="71120"/>
                </a:lnTo>
                <a:lnTo>
                  <a:pt x="228219" y="67310"/>
                </a:lnTo>
                <a:lnTo>
                  <a:pt x="222758" y="66039"/>
                </a:lnTo>
                <a:close/>
              </a:path>
              <a:path w="408304" h="257810">
                <a:moveTo>
                  <a:pt x="374142" y="17780"/>
                </a:moveTo>
                <a:lnTo>
                  <a:pt x="336716" y="17780"/>
                </a:lnTo>
                <a:lnTo>
                  <a:pt x="342646" y="20320"/>
                </a:lnTo>
                <a:lnTo>
                  <a:pt x="348241" y="22860"/>
                </a:lnTo>
                <a:lnTo>
                  <a:pt x="353409" y="26670"/>
                </a:lnTo>
                <a:lnTo>
                  <a:pt x="358147" y="31750"/>
                </a:lnTo>
                <a:lnTo>
                  <a:pt x="362458" y="39370"/>
                </a:lnTo>
                <a:lnTo>
                  <a:pt x="307086" y="71120"/>
                </a:lnTo>
                <a:lnTo>
                  <a:pt x="338663" y="71120"/>
                </a:lnTo>
                <a:lnTo>
                  <a:pt x="381762" y="45720"/>
                </a:lnTo>
                <a:lnTo>
                  <a:pt x="386588" y="39370"/>
                </a:lnTo>
                <a:lnTo>
                  <a:pt x="386080" y="36830"/>
                </a:lnTo>
                <a:lnTo>
                  <a:pt x="384429" y="34289"/>
                </a:lnTo>
                <a:lnTo>
                  <a:pt x="382397" y="30480"/>
                </a:lnTo>
                <a:lnTo>
                  <a:pt x="378587" y="24130"/>
                </a:lnTo>
                <a:lnTo>
                  <a:pt x="374142" y="17780"/>
                </a:lnTo>
                <a:close/>
              </a:path>
              <a:path w="408304" h="257810">
                <a:moveTo>
                  <a:pt x="137922" y="45720"/>
                </a:moveTo>
                <a:lnTo>
                  <a:pt x="135509" y="45720"/>
                </a:lnTo>
                <a:lnTo>
                  <a:pt x="134366" y="46989"/>
                </a:lnTo>
                <a:lnTo>
                  <a:pt x="138938" y="46989"/>
                </a:lnTo>
                <a:lnTo>
                  <a:pt x="137922" y="4572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nvGrpSpPr>
          <p:cNvPr id="13" name="object 13"/>
          <p:cNvGrpSpPr/>
          <p:nvPr/>
        </p:nvGrpSpPr>
        <p:grpSpPr>
          <a:xfrm>
            <a:off x="5682889" y="1360348"/>
            <a:ext cx="2158127" cy="522566"/>
            <a:chOff x="8070913" y="1275397"/>
            <a:chExt cx="3836670" cy="929005"/>
          </a:xfrm>
        </p:grpSpPr>
        <p:sp>
          <p:nvSpPr>
            <p:cNvPr id="14" name="object 14"/>
            <p:cNvSpPr/>
            <p:nvPr/>
          </p:nvSpPr>
          <p:spPr>
            <a:xfrm>
              <a:off x="8156321" y="1631822"/>
              <a:ext cx="2478405" cy="572135"/>
            </a:xfrm>
            <a:custGeom>
              <a:avLst/>
              <a:gdLst/>
              <a:ahLst/>
              <a:cxnLst/>
              <a:rect l="l" t="t" r="r" b="b"/>
              <a:pathLst>
                <a:path w="2478404" h="572135">
                  <a:moveTo>
                    <a:pt x="146431" y="550418"/>
                  </a:moveTo>
                  <a:lnTo>
                    <a:pt x="145669" y="549148"/>
                  </a:lnTo>
                  <a:lnTo>
                    <a:pt x="144272" y="546608"/>
                  </a:lnTo>
                  <a:lnTo>
                    <a:pt x="143510" y="545338"/>
                  </a:lnTo>
                  <a:lnTo>
                    <a:pt x="142240" y="542798"/>
                  </a:lnTo>
                  <a:lnTo>
                    <a:pt x="141478" y="542798"/>
                  </a:lnTo>
                  <a:lnTo>
                    <a:pt x="139700" y="540258"/>
                  </a:lnTo>
                  <a:lnTo>
                    <a:pt x="137414" y="540258"/>
                  </a:lnTo>
                  <a:lnTo>
                    <a:pt x="137033" y="541528"/>
                  </a:lnTo>
                  <a:lnTo>
                    <a:pt x="118618" y="551688"/>
                  </a:lnTo>
                  <a:lnTo>
                    <a:pt x="22479" y="385318"/>
                  </a:lnTo>
                  <a:lnTo>
                    <a:pt x="40894" y="375158"/>
                  </a:lnTo>
                  <a:lnTo>
                    <a:pt x="41910" y="373888"/>
                  </a:lnTo>
                  <a:lnTo>
                    <a:pt x="42418" y="372618"/>
                  </a:lnTo>
                  <a:lnTo>
                    <a:pt x="42418" y="370078"/>
                  </a:lnTo>
                  <a:lnTo>
                    <a:pt x="41656" y="368808"/>
                  </a:lnTo>
                  <a:lnTo>
                    <a:pt x="38862" y="363728"/>
                  </a:lnTo>
                  <a:lnTo>
                    <a:pt x="37592" y="362458"/>
                  </a:lnTo>
                  <a:lnTo>
                    <a:pt x="36957" y="361188"/>
                  </a:lnTo>
                  <a:lnTo>
                    <a:pt x="35560" y="361188"/>
                  </a:lnTo>
                  <a:lnTo>
                    <a:pt x="35052" y="359918"/>
                  </a:lnTo>
                  <a:lnTo>
                    <a:pt x="33909" y="359918"/>
                  </a:lnTo>
                  <a:lnTo>
                    <a:pt x="33401" y="361188"/>
                  </a:lnTo>
                  <a:lnTo>
                    <a:pt x="33020" y="361188"/>
                  </a:lnTo>
                  <a:lnTo>
                    <a:pt x="4064" y="377698"/>
                  </a:lnTo>
                  <a:lnTo>
                    <a:pt x="3175" y="377698"/>
                  </a:lnTo>
                  <a:lnTo>
                    <a:pt x="2413" y="378968"/>
                  </a:lnTo>
                  <a:lnTo>
                    <a:pt x="1016" y="380238"/>
                  </a:lnTo>
                  <a:lnTo>
                    <a:pt x="0" y="382778"/>
                  </a:lnTo>
                  <a:lnTo>
                    <a:pt x="0" y="385318"/>
                  </a:lnTo>
                  <a:lnTo>
                    <a:pt x="254" y="386588"/>
                  </a:lnTo>
                  <a:lnTo>
                    <a:pt x="762" y="387858"/>
                  </a:lnTo>
                  <a:lnTo>
                    <a:pt x="1524" y="389128"/>
                  </a:lnTo>
                  <a:lnTo>
                    <a:pt x="105283" y="569468"/>
                  </a:lnTo>
                  <a:lnTo>
                    <a:pt x="106172" y="570738"/>
                  </a:lnTo>
                  <a:lnTo>
                    <a:pt x="108204" y="572008"/>
                  </a:lnTo>
                  <a:lnTo>
                    <a:pt x="116078" y="572008"/>
                  </a:lnTo>
                  <a:lnTo>
                    <a:pt x="144907" y="554228"/>
                  </a:lnTo>
                  <a:lnTo>
                    <a:pt x="145923" y="554228"/>
                  </a:lnTo>
                  <a:lnTo>
                    <a:pt x="146431" y="552958"/>
                  </a:lnTo>
                  <a:lnTo>
                    <a:pt x="146431" y="551688"/>
                  </a:lnTo>
                  <a:lnTo>
                    <a:pt x="146431" y="550418"/>
                  </a:lnTo>
                  <a:close/>
                </a:path>
                <a:path w="2478404" h="572135">
                  <a:moveTo>
                    <a:pt x="219329" y="441198"/>
                  </a:moveTo>
                  <a:lnTo>
                    <a:pt x="218186" y="427228"/>
                  </a:lnTo>
                  <a:lnTo>
                    <a:pt x="215900" y="419608"/>
                  </a:lnTo>
                  <a:lnTo>
                    <a:pt x="212750" y="414528"/>
                  </a:lnTo>
                  <a:lnTo>
                    <a:pt x="211963" y="413258"/>
                  </a:lnTo>
                  <a:lnTo>
                    <a:pt x="208661" y="406908"/>
                  </a:lnTo>
                  <a:lnTo>
                    <a:pt x="204724" y="403098"/>
                  </a:lnTo>
                  <a:lnTo>
                    <a:pt x="200406" y="400558"/>
                  </a:lnTo>
                  <a:lnTo>
                    <a:pt x="195961" y="396748"/>
                  </a:lnTo>
                  <a:lnTo>
                    <a:pt x="191389" y="394208"/>
                  </a:lnTo>
                  <a:lnTo>
                    <a:pt x="181483" y="391668"/>
                  </a:lnTo>
                  <a:lnTo>
                    <a:pt x="160528" y="391668"/>
                  </a:lnTo>
                  <a:lnTo>
                    <a:pt x="149987" y="392938"/>
                  </a:lnTo>
                  <a:lnTo>
                    <a:pt x="139827" y="392938"/>
                  </a:lnTo>
                  <a:lnTo>
                    <a:pt x="134747" y="394208"/>
                  </a:lnTo>
                  <a:lnTo>
                    <a:pt x="130048" y="394208"/>
                  </a:lnTo>
                  <a:lnTo>
                    <a:pt x="125603" y="392938"/>
                  </a:lnTo>
                  <a:lnTo>
                    <a:pt x="121158" y="392938"/>
                  </a:lnTo>
                  <a:lnTo>
                    <a:pt x="101346" y="370078"/>
                  </a:lnTo>
                  <a:lnTo>
                    <a:pt x="101346" y="366268"/>
                  </a:lnTo>
                  <a:lnTo>
                    <a:pt x="102362" y="363728"/>
                  </a:lnTo>
                  <a:lnTo>
                    <a:pt x="103251" y="359918"/>
                  </a:lnTo>
                  <a:lnTo>
                    <a:pt x="121285" y="344678"/>
                  </a:lnTo>
                  <a:lnTo>
                    <a:pt x="125476" y="342138"/>
                  </a:lnTo>
                  <a:lnTo>
                    <a:pt x="129667" y="342138"/>
                  </a:lnTo>
                  <a:lnTo>
                    <a:pt x="133731" y="340868"/>
                  </a:lnTo>
                  <a:lnTo>
                    <a:pt x="137414" y="340868"/>
                  </a:lnTo>
                  <a:lnTo>
                    <a:pt x="140843" y="339598"/>
                  </a:lnTo>
                  <a:lnTo>
                    <a:pt x="154178" y="339598"/>
                  </a:lnTo>
                  <a:lnTo>
                    <a:pt x="154686" y="338328"/>
                  </a:lnTo>
                  <a:lnTo>
                    <a:pt x="155194" y="338328"/>
                  </a:lnTo>
                  <a:lnTo>
                    <a:pt x="155321" y="335788"/>
                  </a:lnTo>
                  <a:lnTo>
                    <a:pt x="155067" y="334518"/>
                  </a:lnTo>
                  <a:lnTo>
                    <a:pt x="154813" y="334518"/>
                  </a:lnTo>
                  <a:lnTo>
                    <a:pt x="153797" y="331978"/>
                  </a:lnTo>
                  <a:lnTo>
                    <a:pt x="152400" y="329438"/>
                  </a:lnTo>
                  <a:lnTo>
                    <a:pt x="151511" y="328168"/>
                  </a:lnTo>
                  <a:lnTo>
                    <a:pt x="149606" y="324358"/>
                  </a:lnTo>
                  <a:lnTo>
                    <a:pt x="148590" y="323088"/>
                  </a:lnTo>
                  <a:lnTo>
                    <a:pt x="148082" y="323088"/>
                  </a:lnTo>
                  <a:lnTo>
                    <a:pt x="147066" y="321818"/>
                  </a:lnTo>
                  <a:lnTo>
                    <a:pt x="144653" y="321818"/>
                  </a:lnTo>
                  <a:lnTo>
                    <a:pt x="143510" y="320548"/>
                  </a:lnTo>
                  <a:lnTo>
                    <a:pt x="141478" y="320548"/>
                  </a:lnTo>
                  <a:lnTo>
                    <a:pt x="138557" y="321818"/>
                  </a:lnTo>
                  <a:lnTo>
                    <a:pt x="132461" y="321818"/>
                  </a:lnTo>
                  <a:lnTo>
                    <a:pt x="125603" y="323088"/>
                  </a:lnTo>
                  <a:lnTo>
                    <a:pt x="87630" y="348488"/>
                  </a:lnTo>
                  <a:lnTo>
                    <a:pt x="82296" y="358648"/>
                  </a:lnTo>
                  <a:lnTo>
                    <a:pt x="80137" y="363728"/>
                  </a:lnTo>
                  <a:lnTo>
                    <a:pt x="79375" y="370078"/>
                  </a:lnTo>
                  <a:lnTo>
                    <a:pt x="79883" y="376428"/>
                  </a:lnTo>
                  <a:lnTo>
                    <a:pt x="80518" y="381508"/>
                  </a:lnTo>
                  <a:lnTo>
                    <a:pt x="106680" y="413258"/>
                  </a:lnTo>
                  <a:lnTo>
                    <a:pt x="121666" y="417068"/>
                  </a:lnTo>
                  <a:lnTo>
                    <a:pt x="137414" y="417068"/>
                  </a:lnTo>
                  <a:lnTo>
                    <a:pt x="142621" y="415798"/>
                  </a:lnTo>
                  <a:lnTo>
                    <a:pt x="153035" y="415798"/>
                  </a:lnTo>
                  <a:lnTo>
                    <a:pt x="157988" y="414528"/>
                  </a:lnTo>
                  <a:lnTo>
                    <a:pt x="172085" y="414528"/>
                  </a:lnTo>
                  <a:lnTo>
                    <a:pt x="176403" y="415798"/>
                  </a:lnTo>
                  <a:lnTo>
                    <a:pt x="180340" y="415798"/>
                  </a:lnTo>
                  <a:lnTo>
                    <a:pt x="183896" y="418338"/>
                  </a:lnTo>
                  <a:lnTo>
                    <a:pt x="187579" y="419608"/>
                  </a:lnTo>
                  <a:lnTo>
                    <a:pt x="190500" y="423418"/>
                  </a:lnTo>
                  <a:lnTo>
                    <a:pt x="192913" y="427228"/>
                  </a:lnTo>
                  <a:lnTo>
                    <a:pt x="195072" y="431038"/>
                  </a:lnTo>
                  <a:lnTo>
                    <a:pt x="196469" y="434848"/>
                  </a:lnTo>
                  <a:lnTo>
                    <a:pt x="197231" y="442468"/>
                  </a:lnTo>
                  <a:lnTo>
                    <a:pt x="196723" y="446278"/>
                  </a:lnTo>
                  <a:lnTo>
                    <a:pt x="195326" y="450088"/>
                  </a:lnTo>
                  <a:lnTo>
                    <a:pt x="194056" y="452628"/>
                  </a:lnTo>
                  <a:lnTo>
                    <a:pt x="192024" y="456438"/>
                  </a:lnTo>
                  <a:lnTo>
                    <a:pt x="189103" y="458978"/>
                  </a:lnTo>
                  <a:lnTo>
                    <a:pt x="186309" y="462788"/>
                  </a:lnTo>
                  <a:lnTo>
                    <a:pt x="182753" y="465328"/>
                  </a:lnTo>
                  <a:lnTo>
                    <a:pt x="178562" y="467868"/>
                  </a:lnTo>
                  <a:lnTo>
                    <a:pt x="172974" y="471678"/>
                  </a:lnTo>
                  <a:lnTo>
                    <a:pt x="167640" y="472948"/>
                  </a:lnTo>
                  <a:lnTo>
                    <a:pt x="157734" y="475488"/>
                  </a:lnTo>
                  <a:lnTo>
                    <a:pt x="153289" y="476758"/>
                  </a:lnTo>
                  <a:lnTo>
                    <a:pt x="133985" y="476758"/>
                  </a:lnTo>
                  <a:lnTo>
                    <a:pt x="133350" y="478028"/>
                  </a:lnTo>
                  <a:lnTo>
                    <a:pt x="132588" y="478028"/>
                  </a:lnTo>
                  <a:lnTo>
                    <a:pt x="132334" y="479298"/>
                  </a:lnTo>
                  <a:lnTo>
                    <a:pt x="132334" y="480568"/>
                  </a:lnTo>
                  <a:lnTo>
                    <a:pt x="132461" y="481838"/>
                  </a:lnTo>
                  <a:lnTo>
                    <a:pt x="132715" y="483108"/>
                  </a:lnTo>
                  <a:lnTo>
                    <a:pt x="133223" y="483108"/>
                  </a:lnTo>
                  <a:lnTo>
                    <a:pt x="134366" y="486918"/>
                  </a:lnTo>
                  <a:lnTo>
                    <a:pt x="135382" y="488188"/>
                  </a:lnTo>
                  <a:lnTo>
                    <a:pt x="136652" y="490728"/>
                  </a:lnTo>
                  <a:lnTo>
                    <a:pt x="139192" y="493268"/>
                  </a:lnTo>
                  <a:lnTo>
                    <a:pt x="140335" y="494538"/>
                  </a:lnTo>
                  <a:lnTo>
                    <a:pt x="141732" y="494538"/>
                  </a:lnTo>
                  <a:lnTo>
                    <a:pt x="144526" y="495808"/>
                  </a:lnTo>
                  <a:lnTo>
                    <a:pt x="155956" y="495808"/>
                  </a:lnTo>
                  <a:lnTo>
                    <a:pt x="160020" y="494538"/>
                  </a:lnTo>
                  <a:lnTo>
                    <a:pt x="163957" y="494538"/>
                  </a:lnTo>
                  <a:lnTo>
                    <a:pt x="168275" y="493268"/>
                  </a:lnTo>
                  <a:lnTo>
                    <a:pt x="172847" y="491998"/>
                  </a:lnTo>
                  <a:lnTo>
                    <a:pt x="177546" y="489458"/>
                  </a:lnTo>
                  <a:lnTo>
                    <a:pt x="182372" y="488188"/>
                  </a:lnTo>
                  <a:lnTo>
                    <a:pt x="200152" y="476758"/>
                  </a:lnTo>
                  <a:lnTo>
                    <a:pt x="205105" y="470408"/>
                  </a:lnTo>
                  <a:lnTo>
                    <a:pt x="210058" y="465328"/>
                  </a:lnTo>
                  <a:lnTo>
                    <a:pt x="213741" y="460248"/>
                  </a:lnTo>
                  <a:lnTo>
                    <a:pt x="216027" y="453898"/>
                  </a:lnTo>
                  <a:lnTo>
                    <a:pt x="218440" y="447548"/>
                  </a:lnTo>
                  <a:lnTo>
                    <a:pt x="219329" y="441198"/>
                  </a:lnTo>
                  <a:close/>
                </a:path>
                <a:path w="2478404" h="572135">
                  <a:moveTo>
                    <a:pt x="306832" y="411988"/>
                  </a:moveTo>
                  <a:lnTo>
                    <a:pt x="306705" y="410718"/>
                  </a:lnTo>
                  <a:lnTo>
                    <a:pt x="239839" y="293878"/>
                  </a:lnTo>
                  <a:lnTo>
                    <a:pt x="233299" y="282448"/>
                  </a:lnTo>
                  <a:lnTo>
                    <a:pt x="274955" y="258318"/>
                  </a:lnTo>
                  <a:lnTo>
                    <a:pt x="275717" y="258318"/>
                  </a:lnTo>
                  <a:lnTo>
                    <a:pt x="276098" y="257048"/>
                  </a:lnTo>
                  <a:lnTo>
                    <a:pt x="276225" y="257048"/>
                  </a:lnTo>
                  <a:lnTo>
                    <a:pt x="276098" y="254508"/>
                  </a:lnTo>
                  <a:lnTo>
                    <a:pt x="275844" y="254508"/>
                  </a:lnTo>
                  <a:lnTo>
                    <a:pt x="275463" y="253238"/>
                  </a:lnTo>
                  <a:lnTo>
                    <a:pt x="274955" y="251968"/>
                  </a:lnTo>
                  <a:lnTo>
                    <a:pt x="274320" y="250698"/>
                  </a:lnTo>
                  <a:lnTo>
                    <a:pt x="273558" y="249428"/>
                  </a:lnTo>
                  <a:lnTo>
                    <a:pt x="272669" y="246888"/>
                  </a:lnTo>
                  <a:lnTo>
                    <a:pt x="271907" y="246888"/>
                  </a:lnTo>
                  <a:lnTo>
                    <a:pt x="271145" y="245618"/>
                  </a:lnTo>
                  <a:lnTo>
                    <a:pt x="270256" y="244348"/>
                  </a:lnTo>
                  <a:lnTo>
                    <a:pt x="269621" y="243078"/>
                  </a:lnTo>
                  <a:lnTo>
                    <a:pt x="268097" y="243078"/>
                  </a:lnTo>
                  <a:lnTo>
                    <a:pt x="267462" y="241808"/>
                  </a:lnTo>
                  <a:lnTo>
                    <a:pt x="266065" y="241808"/>
                  </a:lnTo>
                  <a:lnTo>
                    <a:pt x="264795" y="243078"/>
                  </a:lnTo>
                  <a:lnTo>
                    <a:pt x="162687" y="301498"/>
                  </a:lnTo>
                  <a:lnTo>
                    <a:pt x="162306" y="302768"/>
                  </a:lnTo>
                  <a:lnTo>
                    <a:pt x="161671" y="302768"/>
                  </a:lnTo>
                  <a:lnTo>
                    <a:pt x="161671" y="305308"/>
                  </a:lnTo>
                  <a:lnTo>
                    <a:pt x="162814" y="309118"/>
                  </a:lnTo>
                  <a:lnTo>
                    <a:pt x="163449" y="310388"/>
                  </a:lnTo>
                  <a:lnTo>
                    <a:pt x="164338" y="311658"/>
                  </a:lnTo>
                  <a:lnTo>
                    <a:pt x="165100" y="312928"/>
                  </a:lnTo>
                  <a:lnTo>
                    <a:pt x="165989" y="314198"/>
                  </a:lnTo>
                  <a:lnTo>
                    <a:pt x="167513" y="316738"/>
                  </a:lnTo>
                  <a:lnTo>
                    <a:pt x="168275" y="316738"/>
                  </a:lnTo>
                  <a:lnTo>
                    <a:pt x="168910" y="318008"/>
                  </a:lnTo>
                  <a:lnTo>
                    <a:pt x="172847" y="318008"/>
                  </a:lnTo>
                  <a:lnTo>
                    <a:pt x="213868" y="293878"/>
                  </a:lnTo>
                  <a:lnTo>
                    <a:pt x="287020" y="420878"/>
                  </a:lnTo>
                  <a:lnTo>
                    <a:pt x="287274" y="420878"/>
                  </a:lnTo>
                  <a:lnTo>
                    <a:pt x="288290" y="422148"/>
                  </a:lnTo>
                  <a:lnTo>
                    <a:pt x="292608" y="422148"/>
                  </a:lnTo>
                  <a:lnTo>
                    <a:pt x="294005" y="420878"/>
                  </a:lnTo>
                  <a:lnTo>
                    <a:pt x="295402" y="420878"/>
                  </a:lnTo>
                  <a:lnTo>
                    <a:pt x="296926" y="419608"/>
                  </a:lnTo>
                  <a:lnTo>
                    <a:pt x="298704" y="418338"/>
                  </a:lnTo>
                  <a:lnTo>
                    <a:pt x="300609" y="417068"/>
                  </a:lnTo>
                  <a:lnTo>
                    <a:pt x="302133" y="417068"/>
                  </a:lnTo>
                  <a:lnTo>
                    <a:pt x="304419" y="414528"/>
                  </a:lnTo>
                  <a:lnTo>
                    <a:pt x="305308" y="414528"/>
                  </a:lnTo>
                  <a:lnTo>
                    <a:pt x="305816" y="413258"/>
                  </a:lnTo>
                  <a:lnTo>
                    <a:pt x="306451" y="413258"/>
                  </a:lnTo>
                  <a:lnTo>
                    <a:pt x="306832" y="411988"/>
                  </a:lnTo>
                  <a:close/>
                </a:path>
                <a:path w="2478404" h="572135">
                  <a:moveTo>
                    <a:pt x="464439" y="320040"/>
                  </a:moveTo>
                  <a:lnTo>
                    <a:pt x="463169" y="317500"/>
                  </a:lnTo>
                  <a:lnTo>
                    <a:pt x="462026" y="316230"/>
                  </a:lnTo>
                  <a:lnTo>
                    <a:pt x="445439" y="302260"/>
                  </a:lnTo>
                  <a:lnTo>
                    <a:pt x="396113" y="260680"/>
                  </a:lnTo>
                  <a:lnTo>
                    <a:pt x="396113" y="289560"/>
                  </a:lnTo>
                  <a:lnTo>
                    <a:pt x="345313" y="318770"/>
                  </a:lnTo>
                  <a:lnTo>
                    <a:pt x="328422" y="232410"/>
                  </a:lnTo>
                  <a:lnTo>
                    <a:pt x="328549" y="232410"/>
                  </a:lnTo>
                  <a:lnTo>
                    <a:pt x="396113" y="289560"/>
                  </a:lnTo>
                  <a:lnTo>
                    <a:pt x="396113" y="260680"/>
                  </a:lnTo>
                  <a:lnTo>
                    <a:pt x="362597" y="232410"/>
                  </a:lnTo>
                  <a:lnTo>
                    <a:pt x="332486" y="207010"/>
                  </a:lnTo>
                  <a:lnTo>
                    <a:pt x="331724" y="207010"/>
                  </a:lnTo>
                  <a:lnTo>
                    <a:pt x="329946" y="205740"/>
                  </a:lnTo>
                  <a:lnTo>
                    <a:pt x="328930" y="205740"/>
                  </a:lnTo>
                  <a:lnTo>
                    <a:pt x="326644" y="207010"/>
                  </a:lnTo>
                  <a:lnTo>
                    <a:pt x="325247" y="207010"/>
                  </a:lnTo>
                  <a:lnTo>
                    <a:pt x="323596" y="208280"/>
                  </a:lnTo>
                  <a:lnTo>
                    <a:pt x="321945" y="208280"/>
                  </a:lnTo>
                  <a:lnTo>
                    <a:pt x="319913" y="209550"/>
                  </a:lnTo>
                  <a:lnTo>
                    <a:pt x="317627" y="210820"/>
                  </a:lnTo>
                  <a:lnTo>
                    <a:pt x="315341" y="213360"/>
                  </a:lnTo>
                  <a:lnTo>
                    <a:pt x="313436" y="213360"/>
                  </a:lnTo>
                  <a:lnTo>
                    <a:pt x="310642" y="215900"/>
                  </a:lnTo>
                  <a:lnTo>
                    <a:pt x="309626" y="217170"/>
                  </a:lnTo>
                  <a:lnTo>
                    <a:pt x="308864" y="217170"/>
                  </a:lnTo>
                  <a:lnTo>
                    <a:pt x="308102" y="218440"/>
                  </a:lnTo>
                  <a:lnTo>
                    <a:pt x="307594" y="219710"/>
                  </a:lnTo>
                  <a:lnTo>
                    <a:pt x="307467" y="219710"/>
                  </a:lnTo>
                  <a:lnTo>
                    <a:pt x="307213" y="220980"/>
                  </a:lnTo>
                  <a:lnTo>
                    <a:pt x="307213" y="222250"/>
                  </a:lnTo>
                  <a:lnTo>
                    <a:pt x="307340" y="222250"/>
                  </a:lnTo>
                  <a:lnTo>
                    <a:pt x="336677" y="386080"/>
                  </a:lnTo>
                  <a:lnTo>
                    <a:pt x="337058" y="388620"/>
                  </a:lnTo>
                  <a:lnTo>
                    <a:pt x="338582" y="392430"/>
                  </a:lnTo>
                  <a:lnTo>
                    <a:pt x="343789" y="392430"/>
                  </a:lnTo>
                  <a:lnTo>
                    <a:pt x="347091" y="391160"/>
                  </a:lnTo>
                  <a:lnTo>
                    <a:pt x="351409" y="388620"/>
                  </a:lnTo>
                  <a:lnTo>
                    <a:pt x="353060" y="387350"/>
                  </a:lnTo>
                  <a:lnTo>
                    <a:pt x="354203" y="386080"/>
                  </a:lnTo>
                  <a:lnTo>
                    <a:pt x="355473" y="386080"/>
                  </a:lnTo>
                  <a:lnTo>
                    <a:pt x="356362" y="384810"/>
                  </a:lnTo>
                  <a:lnTo>
                    <a:pt x="357378" y="383540"/>
                  </a:lnTo>
                  <a:lnTo>
                    <a:pt x="357759" y="382270"/>
                  </a:lnTo>
                  <a:lnTo>
                    <a:pt x="357759" y="379730"/>
                  </a:lnTo>
                  <a:lnTo>
                    <a:pt x="349377" y="337820"/>
                  </a:lnTo>
                  <a:lnTo>
                    <a:pt x="381889" y="318770"/>
                  </a:lnTo>
                  <a:lnTo>
                    <a:pt x="410083" y="302260"/>
                  </a:lnTo>
                  <a:lnTo>
                    <a:pt x="443103" y="330200"/>
                  </a:lnTo>
                  <a:lnTo>
                    <a:pt x="443738" y="331470"/>
                  </a:lnTo>
                  <a:lnTo>
                    <a:pt x="449326" y="331470"/>
                  </a:lnTo>
                  <a:lnTo>
                    <a:pt x="450723" y="330200"/>
                  </a:lnTo>
                  <a:lnTo>
                    <a:pt x="452120" y="330200"/>
                  </a:lnTo>
                  <a:lnTo>
                    <a:pt x="456438" y="327660"/>
                  </a:lnTo>
                  <a:lnTo>
                    <a:pt x="458724" y="326390"/>
                  </a:lnTo>
                  <a:lnTo>
                    <a:pt x="461899" y="323850"/>
                  </a:lnTo>
                  <a:lnTo>
                    <a:pt x="463169" y="322580"/>
                  </a:lnTo>
                  <a:lnTo>
                    <a:pt x="463931" y="322580"/>
                  </a:lnTo>
                  <a:lnTo>
                    <a:pt x="464312" y="321310"/>
                  </a:lnTo>
                  <a:lnTo>
                    <a:pt x="464439" y="320040"/>
                  </a:lnTo>
                  <a:close/>
                </a:path>
                <a:path w="2478404" h="572135">
                  <a:moveTo>
                    <a:pt x="584708" y="250190"/>
                  </a:moveTo>
                  <a:lnTo>
                    <a:pt x="584454" y="250190"/>
                  </a:lnTo>
                  <a:lnTo>
                    <a:pt x="584073" y="248920"/>
                  </a:lnTo>
                  <a:lnTo>
                    <a:pt x="583819" y="248920"/>
                  </a:lnTo>
                  <a:lnTo>
                    <a:pt x="583184" y="247650"/>
                  </a:lnTo>
                  <a:lnTo>
                    <a:pt x="581279" y="246380"/>
                  </a:lnTo>
                  <a:lnTo>
                    <a:pt x="579501" y="243840"/>
                  </a:lnTo>
                  <a:lnTo>
                    <a:pt x="576834" y="242570"/>
                  </a:lnTo>
                  <a:lnTo>
                    <a:pt x="548373" y="219710"/>
                  </a:lnTo>
                  <a:lnTo>
                    <a:pt x="545211" y="217170"/>
                  </a:lnTo>
                  <a:lnTo>
                    <a:pt x="543433" y="215900"/>
                  </a:lnTo>
                  <a:lnTo>
                    <a:pt x="541655" y="214630"/>
                  </a:lnTo>
                  <a:lnTo>
                    <a:pt x="538226" y="212090"/>
                  </a:lnTo>
                  <a:lnTo>
                    <a:pt x="535051" y="210820"/>
                  </a:lnTo>
                  <a:lnTo>
                    <a:pt x="531749" y="208280"/>
                  </a:lnTo>
                  <a:lnTo>
                    <a:pt x="528701" y="207010"/>
                  </a:lnTo>
                  <a:lnTo>
                    <a:pt x="525780" y="205740"/>
                  </a:lnTo>
                  <a:lnTo>
                    <a:pt x="522732" y="204470"/>
                  </a:lnTo>
                  <a:lnTo>
                    <a:pt x="519811" y="203200"/>
                  </a:lnTo>
                  <a:lnTo>
                    <a:pt x="513969" y="201930"/>
                  </a:lnTo>
                  <a:lnTo>
                    <a:pt x="508000" y="201930"/>
                  </a:lnTo>
                  <a:lnTo>
                    <a:pt x="511429" y="198120"/>
                  </a:lnTo>
                  <a:lnTo>
                    <a:pt x="521716" y="172720"/>
                  </a:lnTo>
                  <a:lnTo>
                    <a:pt x="521589" y="168910"/>
                  </a:lnTo>
                  <a:lnTo>
                    <a:pt x="519811" y="158750"/>
                  </a:lnTo>
                  <a:lnTo>
                    <a:pt x="517906" y="154940"/>
                  </a:lnTo>
                  <a:lnTo>
                    <a:pt x="514324" y="148590"/>
                  </a:lnTo>
                  <a:lnTo>
                    <a:pt x="512191" y="144780"/>
                  </a:lnTo>
                  <a:lnTo>
                    <a:pt x="508762" y="140970"/>
                  </a:lnTo>
                  <a:lnTo>
                    <a:pt x="504952" y="137160"/>
                  </a:lnTo>
                  <a:lnTo>
                    <a:pt x="501015" y="133350"/>
                  </a:lnTo>
                  <a:lnTo>
                    <a:pt x="500253" y="132905"/>
                  </a:lnTo>
                  <a:lnTo>
                    <a:pt x="500253" y="177800"/>
                  </a:lnTo>
                  <a:lnTo>
                    <a:pt x="499872" y="181610"/>
                  </a:lnTo>
                  <a:lnTo>
                    <a:pt x="498729" y="185420"/>
                  </a:lnTo>
                  <a:lnTo>
                    <a:pt x="497459" y="189230"/>
                  </a:lnTo>
                  <a:lnTo>
                    <a:pt x="489331" y="199390"/>
                  </a:lnTo>
                  <a:lnTo>
                    <a:pt x="485267" y="201930"/>
                  </a:lnTo>
                  <a:lnTo>
                    <a:pt x="480187" y="205740"/>
                  </a:lnTo>
                  <a:lnTo>
                    <a:pt x="461264" y="215900"/>
                  </a:lnTo>
                  <a:lnTo>
                    <a:pt x="432816" y="167640"/>
                  </a:lnTo>
                  <a:lnTo>
                    <a:pt x="449199" y="157480"/>
                  </a:lnTo>
                  <a:lnTo>
                    <a:pt x="453009" y="154940"/>
                  </a:lnTo>
                  <a:lnTo>
                    <a:pt x="456184" y="153670"/>
                  </a:lnTo>
                  <a:lnTo>
                    <a:pt x="461264" y="151130"/>
                  </a:lnTo>
                  <a:lnTo>
                    <a:pt x="463550" y="151130"/>
                  </a:lnTo>
                  <a:lnTo>
                    <a:pt x="465709" y="149860"/>
                  </a:lnTo>
                  <a:lnTo>
                    <a:pt x="472821" y="148590"/>
                  </a:lnTo>
                  <a:lnTo>
                    <a:pt x="478663" y="148590"/>
                  </a:lnTo>
                  <a:lnTo>
                    <a:pt x="488315" y="153670"/>
                  </a:lnTo>
                  <a:lnTo>
                    <a:pt x="492379" y="157480"/>
                  </a:lnTo>
                  <a:lnTo>
                    <a:pt x="495681" y="163830"/>
                  </a:lnTo>
                  <a:lnTo>
                    <a:pt x="497713" y="166370"/>
                  </a:lnTo>
                  <a:lnTo>
                    <a:pt x="499110" y="170180"/>
                  </a:lnTo>
                  <a:lnTo>
                    <a:pt x="499618" y="173990"/>
                  </a:lnTo>
                  <a:lnTo>
                    <a:pt x="500253" y="177800"/>
                  </a:lnTo>
                  <a:lnTo>
                    <a:pt x="500253" y="132905"/>
                  </a:lnTo>
                  <a:lnTo>
                    <a:pt x="496697" y="130810"/>
                  </a:lnTo>
                  <a:lnTo>
                    <a:pt x="487045" y="128270"/>
                  </a:lnTo>
                  <a:lnTo>
                    <a:pt x="470789" y="128270"/>
                  </a:lnTo>
                  <a:lnTo>
                    <a:pt x="464947" y="129540"/>
                  </a:lnTo>
                  <a:lnTo>
                    <a:pt x="458724" y="132080"/>
                  </a:lnTo>
                  <a:lnTo>
                    <a:pt x="456692" y="133350"/>
                  </a:lnTo>
                  <a:lnTo>
                    <a:pt x="454406" y="134620"/>
                  </a:lnTo>
                  <a:lnTo>
                    <a:pt x="451866" y="134620"/>
                  </a:lnTo>
                  <a:lnTo>
                    <a:pt x="449326" y="135890"/>
                  </a:lnTo>
                  <a:lnTo>
                    <a:pt x="446151" y="138430"/>
                  </a:lnTo>
                  <a:lnTo>
                    <a:pt x="442468" y="139700"/>
                  </a:lnTo>
                  <a:lnTo>
                    <a:pt x="409702" y="158750"/>
                  </a:lnTo>
                  <a:lnTo>
                    <a:pt x="408432" y="160020"/>
                  </a:lnTo>
                  <a:lnTo>
                    <a:pt x="406654" y="165100"/>
                  </a:lnTo>
                  <a:lnTo>
                    <a:pt x="407035" y="167640"/>
                  </a:lnTo>
                  <a:lnTo>
                    <a:pt x="408813" y="170180"/>
                  </a:lnTo>
                  <a:lnTo>
                    <a:pt x="486791" y="304800"/>
                  </a:lnTo>
                  <a:lnTo>
                    <a:pt x="487553" y="306070"/>
                  </a:lnTo>
                  <a:lnTo>
                    <a:pt x="488188" y="306070"/>
                  </a:lnTo>
                  <a:lnTo>
                    <a:pt x="488696" y="307340"/>
                  </a:lnTo>
                  <a:lnTo>
                    <a:pt x="489458" y="307340"/>
                  </a:lnTo>
                  <a:lnTo>
                    <a:pt x="490347" y="306070"/>
                  </a:lnTo>
                  <a:lnTo>
                    <a:pt x="493776" y="306070"/>
                  </a:lnTo>
                  <a:lnTo>
                    <a:pt x="495046" y="304800"/>
                  </a:lnTo>
                  <a:lnTo>
                    <a:pt x="496697" y="304800"/>
                  </a:lnTo>
                  <a:lnTo>
                    <a:pt x="500507" y="302260"/>
                  </a:lnTo>
                  <a:lnTo>
                    <a:pt x="501904" y="300990"/>
                  </a:lnTo>
                  <a:lnTo>
                    <a:pt x="503047" y="299720"/>
                  </a:lnTo>
                  <a:lnTo>
                    <a:pt x="505079" y="298450"/>
                  </a:lnTo>
                  <a:lnTo>
                    <a:pt x="505587" y="298450"/>
                  </a:lnTo>
                  <a:lnTo>
                    <a:pt x="506222" y="297180"/>
                  </a:lnTo>
                  <a:lnTo>
                    <a:pt x="506476" y="297180"/>
                  </a:lnTo>
                  <a:lnTo>
                    <a:pt x="506730" y="295910"/>
                  </a:lnTo>
                  <a:lnTo>
                    <a:pt x="506476" y="294640"/>
                  </a:lnTo>
                  <a:lnTo>
                    <a:pt x="506222" y="294640"/>
                  </a:lnTo>
                  <a:lnTo>
                    <a:pt x="470281" y="232410"/>
                  </a:lnTo>
                  <a:lnTo>
                    <a:pt x="483235" y="224790"/>
                  </a:lnTo>
                  <a:lnTo>
                    <a:pt x="487680" y="222250"/>
                  </a:lnTo>
                  <a:lnTo>
                    <a:pt x="491871" y="220980"/>
                  </a:lnTo>
                  <a:lnTo>
                    <a:pt x="499745" y="219710"/>
                  </a:lnTo>
                  <a:lnTo>
                    <a:pt x="503555" y="219710"/>
                  </a:lnTo>
                  <a:lnTo>
                    <a:pt x="510921" y="220980"/>
                  </a:lnTo>
                  <a:lnTo>
                    <a:pt x="514604" y="223520"/>
                  </a:lnTo>
                  <a:lnTo>
                    <a:pt x="521716" y="227330"/>
                  </a:lnTo>
                  <a:lnTo>
                    <a:pt x="525399" y="229870"/>
                  </a:lnTo>
                  <a:lnTo>
                    <a:pt x="529336" y="233680"/>
                  </a:lnTo>
                  <a:lnTo>
                    <a:pt x="562610" y="260350"/>
                  </a:lnTo>
                  <a:lnTo>
                    <a:pt x="564134" y="261620"/>
                  </a:lnTo>
                  <a:lnTo>
                    <a:pt x="570865" y="261620"/>
                  </a:lnTo>
                  <a:lnTo>
                    <a:pt x="573913" y="260350"/>
                  </a:lnTo>
                  <a:lnTo>
                    <a:pt x="575818" y="259080"/>
                  </a:lnTo>
                  <a:lnTo>
                    <a:pt x="578104" y="257810"/>
                  </a:lnTo>
                  <a:lnTo>
                    <a:pt x="579882" y="256540"/>
                  </a:lnTo>
                  <a:lnTo>
                    <a:pt x="582422" y="254000"/>
                  </a:lnTo>
                  <a:lnTo>
                    <a:pt x="583311" y="254000"/>
                  </a:lnTo>
                  <a:lnTo>
                    <a:pt x="583819" y="252730"/>
                  </a:lnTo>
                  <a:lnTo>
                    <a:pt x="584454" y="252730"/>
                  </a:lnTo>
                  <a:lnTo>
                    <a:pt x="584708" y="251460"/>
                  </a:lnTo>
                  <a:lnTo>
                    <a:pt x="584708" y="250190"/>
                  </a:lnTo>
                  <a:close/>
                </a:path>
                <a:path w="2478404" h="572135">
                  <a:moveTo>
                    <a:pt x="656590" y="209550"/>
                  </a:moveTo>
                  <a:lnTo>
                    <a:pt x="656463" y="208280"/>
                  </a:lnTo>
                  <a:lnTo>
                    <a:pt x="589661" y="92710"/>
                  </a:lnTo>
                  <a:lnTo>
                    <a:pt x="583057" y="81280"/>
                  </a:lnTo>
                  <a:lnTo>
                    <a:pt x="624713" y="57150"/>
                  </a:lnTo>
                  <a:lnTo>
                    <a:pt x="625221" y="55880"/>
                  </a:lnTo>
                  <a:lnTo>
                    <a:pt x="625856" y="55880"/>
                  </a:lnTo>
                  <a:lnTo>
                    <a:pt x="625856" y="53340"/>
                  </a:lnTo>
                  <a:lnTo>
                    <a:pt x="625602" y="52070"/>
                  </a:lnTo>
                  <a:lnTo>
                    <a:pt x="622427" y="45720"/>
                  </a:lnTo>
                  <a:lnTo>
                    <a:pt x="620903" y="43180"/>
                  </a:lnTo>
                  <a:lnTo>
                    <a:pt x="620014" y="41910"/>
                  </a:lnTo>
                  <a:lnTo>
                    <a:pt x="619379" y="41910"/>
                  </a:lnTo>
                  <a:lnTo>
                    <a:pt x="618617" y="40640"/>
                  </a:lnTo>
                  <a:lnTo>
                    <a:pt x="614553" y="40640"/>
                  </a:lnTo>
                  <a:lnTo>
                    <a:pt x="512445" y="100330"/>
                  </a:lnTo>
                  <a:lnTo>
                    <a:pt x="511683" y="100330"/>
                  </a:lnTo>
                  <a:lnTo>
                    <a:pt x="511429" y="101600"/>
                  </a:lnTo>
                  <a:lnTo>
                    <a:pt x="511429" y="104140"/>
                  </a:lnTo>
                  <a:lnTo>
                    <a:pt x="512191" y="106680"/>
                  </a:lnTo>
                  <a:lnTo>
                    <a:pt x="512572" y="106680"/>
                  </a:lnTo>
                  <a:lnTo>
                    <a:pt x="513207" y="109220"/>
                  </a:lnTo>
                  <a:lnTo>
                    <a:pt x="514096" y="110490"/>
                  </a:lnTo>
                  <a:lnTo>
                    <a:pt x="514858" y="111760"/>
                  </a:lnTo>
                  <a:lnTo>
                    <a:pt x="515747" y="113030"/>
                  </a:lnTo>
                  <a:lnTo>
                    <a:pt x="517271" y="114300"/>
                  </a:lnTo>
                  <a:lnTo>
                    <a:pt x="518033" y="115570"/>
                  </a:lnTo>
                  <a:lnTo>
                    <a:pt x="519430" y="115570"/>
                  </a:lnTo>
                  <a:lnTo>
                    <a:pt x="520065" y="116840"/>
                  </a:lnTo>
                  <a:lnTo>
                    <a:pt x="521335" y="116840"/>
                  </a:lnTo>
                  <a:lnTo>
                    <a:pt x="521970" y="115570"/>
                  </a:lnTo>
                  <a:lnTo>
                    <a:pt x="522605" y="115570"/>
                  </a:lnTo>
                  <a:lnTo>
                    <a:pt x="563626" y="92710"/>
                  </a:lnTo>
                  <a:lnTo>
                    <a:pt x="636778" y="218440"/>
                  </a:lnTo>
                  <a:lnTo>
                    <a:pt x="637032" y="219710"/>
                  </a:lnTo>
                  <a:lnTo>
                    <a:pt x="638048" y="219710"/>
                  </a:lnTo>
                  <a:lnTo>
                    <a:pt x="638683" y="220980"/>
                  </a:lnTo>
                  <a:lnTo>
                    <a:pt x="639318" y="220980"/>
                  </a:lnTo>
                  <a:lnTo>
                    <a:pt x="640334" y="219710"/>
                  </a:lnTo>
                  <a:lnTo>
                    <a:pt x="643763" y="219710"/>
                  </a:lnTo>
                  <a:lnTo>
                    <a:pt x="645160" y="218440"/>
                  </a:lnTo>
                  <a:lnTo>
                    <a:pt x="646684" y="217170"/>
                  </a:lnTo>
                  <a:lnTo>
                    <a:pt x="648462" y="217170"/>
                  </a:lnTo>
                  <a:lnTo>
                    <a:pt x="650367" y="215900"/>
                  </a:lnTo>
                  <a:lnTo>
                    <a:pt x="651891" y="214630"/>
                  </a:lnTo>
                  <a:lnTo>
                    <a:pt x="654177" y="213360"/>
                  </a:lnTo>
                  <a:lnTo>
                    <a:pt x="655066" y="212090"/>
                  </a:lnTo>
                  <a:lnTo>
                    <a:pt x="655574" y="210820"/>
                  </a:lnTo>
                  <a:lnTo>
                    <a:pt x="656209" y="210820"/>
                  </a:lnTo>
                  <a:lnTo>
                    <a:pt x="656590" y="209550"/>
                  </a:lnTo>
                  <a:close/>
                </a:path>
                <a:path w="2478404" h="572135">
                  <a:moveTo>
                    <a:pt x="771398" y="190500"/>
                  </a:moveTo>
                  <a:lnTo>
                    <a:pt x="771271" y="187960"/>
                  </a:lnTo>
                  <a:lnTo>
                    <a:pt x="771144" y="186690"/>
                  </a:lnTo>
                  <a:lnTo>
                    <a:pt x="770509" y="185420"/>
                  </a:lnTo>
                  <a:lnTo>
                    <a:pt x="769747" y="182880"/>
                  </a:lnTo>
                  <a:lnTo>
                    <a:pt x="676427" y="21590"/>
                  </a:lnTo>
                  <a:lnTo>
                    <a:pt x="666877" y="5080"/>
                  </a:lnTo>
                  <a:lnTo>
                    <a:pt x="666115" y="3810"/>
                  </a:lnTo>
                  <a:lnTo>
                    <a:pt x="665099" y="2540"/>
                  </a:lnTo>
                  <a:lnTo>
                    <a:pt x="664083" y="2540"/>
                  </a:lnTo>
                  <a:lnTo>
                    <a:pt x="663194" y="1270"/>
                  </a:lnTo>
                  <a:lnTo>
                    <a:pt x="662178" y="1270"/>
                  </a:lnTo>
                  <a:lnTo>
                    <a:pt x="661035" y="0"/>
                  </a:lnTo>
                  <a:lnTo>
                    <a:pt x="659003" y="0"/>
                  </a:lnTo>
                  <a:lnTo>
                    <a:pt x="656971" y="1270"/>
                  </a:lnTo>
                  <a:lnTo>
                    <a:pt x="655955" y="1270"/>
                  </a:lnTo>
                  <a:lnTo>
                    <a:pt x="626364" y="17780"/>
                  </a:lnTo>
                  <a:lnTo>
                    <a:pt x="625856" y="19050"/>
                  </a:lnTo>
                  <a:lnTo>
                    <a:pt x="625094" y="19050"/>
                  </a:lnTo>
                  <a:lnTo>
                    <a:pt x="624840" y="20320"/>
                  </a:lnTo>
                  <a:lnTo>
                    <a:pt x="624840" y="21590"/>
                  </a:lnTo>
                  <a:lnTo>
                    <a:pt x="625094" y="22860"/>
                  </a:lnTo>
                  <a:lnTo>
                    <a:pt x="625475" y="24130"/>
                  </a:lnTo>
                  <a:lnTo>
                    <a:pt x="626364" y="25400"/>
                  </a:lnTo>
                  <a:lnTo>
                    <a:pt x="627126" y="26670"/>
                  </a:lnTo>
                  <a:lnTo>
                    <a:pt x="628523" y="29210"/>
                  </a:lnTo>
                  <a:lnTo>
                    <a:pt x="629793" y="30480"/>
                  </a:lnTo>
                  <a:lnTo>
                    <a:pt x="632079" y="33020"/>
                  </a:lnTo>
                  <a:lnTo>
                    <a:pt x="633222" y="33020"/>
                  </a:lnTo>
                  <a:lnTo>
                    <a:pt x="634238" y="31750"/>
                  </a:lnTo>
                  <a:lnTo>
                    <a:pt x="652653" y="21590"/>
                  </a:lnTo>
                  <a:lnTo>
                    <a:pt x="748792" y="187960"/>
                  </a:lnTo>
                  <a:lnTo>
                    <a:pt x="730377" y="198120"/>
                  </a:lnTo>
                  <a:lnTo>
                    <a:pt x="729869" y="198120"/>
                  </a:lnTo>
                  <a:lnTo>
                    <a:pt x="729488" y="199390"/>
                  </a:lnTo>
                  <a:lnTo>
                    <a:pt x="729234" y="199390"/>
                  </a:lnTo>
                  <a:lnTo>
                    <a:pt x="728853" y="200660"/>
                  </a:lnTo>
                  <a:lnTo>
                    <a:pt x="728853" y="201930"/>
                  </a:lnTo>
                  <a:lnTo>
                    <a:pt x="728980" y="203200"/>
                  </a:lnTo>
                  <a:lnTo>
                    <a:pt x="729361" y="204470"/>
                  </a:lnTo>
                  <a:lnTo>
                    <a:pt x="729742" y="204470"/>
                  </a:lnTo>
                  <a:lnTo>
                    <a:pt x="730377" y="205740"/>
                  </a:lnTo>
                  <a:lnTo>
                    <a:pt x="731139" y="207010"/>
                  </a:lnTo>
                  <a:lnTo>
                    <a:pt x="732536" y="209550"/>
                  </a:lnTo>
                  <a:lnTo>
                    <a:pt x="733806" y="210820"/>
                  </a:lnTo>
                  <a:lnTo>
                    <a:pt x="736092" y="213360"/>
                  </a:lnTo>
                  <a:lnTo>
                    <a:pt x="737235" y="213360"/>
                  </a:lnTo>
                  <a:lnTo>
                    <a:pt x="738251" y="212090"/>
                  </a:lnTo>
                  <a:lnTo>
                    <a:pt x="767969" y="195580"/>
                  </a:lnTo>
                  <a:lnTo>
                    <a:pt x="769493" y="193040"/>
                  </a:lnTo>
                  <a:lnTo>
                    <a:pt x="770128" y="193040"/>
                  </a:lnTo>
                  <a:lnTo>
                    <a:pt x="770636" y="191770"/>
                  </a:lnTo>
                  <a:lnTo>
                    <a:pt x="771017" y="190500"/>
                  </a:lnTo>
                  <a:lnTo>
                    <a:pt x="771398" y="190500"/>
                  </a:lnTo>
                  <a:close/>
                </a:path>
                <a:path w="2478404" h="572135">
                  <a:moveTo>
                    <a:pt x="2190369" y="490728"/>
                  </a:moveTo>
                  <a:lnTo>
                    <a:pt x="2189607" y="486918"/>
                  </a:lnTo>
                  <a:lnTo>
                    <a:pt x="2189099" y="486918"/>
                  </a:lnTo>
                  <a:lnTo>
                    <a:pt x="2188083" y="484378"/>
                  </a:lnTo>
                  <a:lnTo>
                    <a:pt x="2187321" y="483108"/>
                  </a:lnTo>
                  <a:lnTo>
                    <a:pt x="2185670" y="480568"/>
                  </a:lnTo>
                  <a:lnTo>
                    <a:pt x="2183384" y="476758"/>
                  </a:lnTo>
                  <a:lnTo>
                    <a:pt x="2182114" y="476758"/>
                  </a:lnTo>
                  <a:lnTo>
                    <a:pt x="2181479" y="475488"/>
                  </a:lnTo>
                  <a:lnTo>
                    <a:pt x="2179828" y="475488"/>
                  </a:lnTo>
                  <a:lnTo>
                    <a:pt x="2179320" y="476758"/>
                  </a:lnTo>
                  <a:lnTo>
                    <a:pt x="2178431" y="476758"/>
                  </a:lnTo>
                  <a:lnTo>
                    <a:pt x="2177542" y="478028"/>
                  </a:lnTo>
                  <a:lnTo>
                    <a:pt x="2175764" y="483108"/>
                  </a:lnTo>
                  <a:lnTo>
                    <a:pt x="2174621" y="485648"/>
                  </a:lnTo>
                  <a:lnTo>
                    <a:pt x="2171827" y="490728"/>
                  </a:lnTo>
                  <a:lnTo>
                    <a:pt x="2169795" y="494538"/>
                  </a:lnTo>
                  <a:lnTo>
                    <a:pt x="2167382" y="497078"/>
                  </a:lnTo>
                  <a:lnTo>
                    <a:pt x="2164969" y="500888"/>
                  </a:lnTo>
                  <a:lnTo>
                    <a:pt x="2161540" y="503428"/>
                  </a:lnTo>
                  <a:lnTo>
                    <a:pt x="2157349" y="505968"/>
                  </a:lnTo>
                  <a:lnTo>
                    <a:pt x="2152777" y="508508"/>
                  </a:lnTo>
                  <a:lnTo>
                    <a:pt x="2143887" y="511048"/>
                  </a:lnTo>
                  <a:lnTo>
                    <a:pt x="2139442" y="511048"/>
                  </a:lnTo>
                  <a:lnTo>
                    <a:pt x="2106422" y="483108"/>
                  </a:lnTo>
                  <a:lnTo>
                    <a:pt x="2096262" y="448818"/>
                  </a:lnTo>
                  <a:lnTo>
                    <a:pt x="2097608" y="442468"/>
                  </a:lnTo>
                  <a:lnTo>
                    <a:pt x="2100516" y="436118"/>
                  </a:lnTo>
                  <a:lnTo>
                    <a:pt x="2104936" y="431038"/>
                  </a:lnTo>
                  <a:lnTo>
                    <a:pt x="2110867" y="427228"/>
                  </a:lnTo>
                  <a:lnTo>
                    <a:pt x="2115185" y="424688"/>
                  </a:lnTo>
                  <a:lnTo>
                    <a:pt x="2119376" y="422148"/>
                  </a:lnTo>
                  <a:lnTo>
                    <a:pt x="2127250" y="422148"/>
                  </a:lnTo>
                  <a:lnTo>
                    <a:pt x="2130679" y="420878"/>
                  </a:lnTo>
                  <a:lnTo>
                    <a:pt x="2133854" y="422148"/>
                  </a:lnTo>
                  <a:lnTo>
                    <a:pt x="2141728" y="422148"/>
                  </a:lnTo>
                  <a:lnTo>
                    <a:pt x="2144014" y="423418"/>
                  </a:lnTo>
                  <a:lnTo>
                    <a:pt x="2145665" y="422148"/>
                  </a:lnTo>
                  <a:lnTo>
                    <a:pt x="2146808" y="422148"/>
                  </a:lnTo>
                  <a:lnTo>
                    <a:pt x="2147697" y="420878"/>
                  </a:lnTo>
                  <a:lnTo>
                    <a:pt x="2148205" y="420878"/>
                  </a:lnTo>
                  <a:lnTo>
                    <a:pt x="2148205" y="417068"/>
                  </a:lnTo>
                  <a:lnTo>
                    <a:pt x="2147443" y="414528"/>
                  </a:lnTo>
                  <a:lnTo>
                    <a:pt x="2145665" y="411988"/>
                  </a:lnTo>
                  <a:lnTo>
                    <a:pt x="2144268" y="409448"/>
                  </a:lnTo>
                  <a:lnTo>
                    <a:pt x="2143633" y="408178"/>
                  </a:lnTo>
                  <a:lnTo>
                    <a:pt x="2142363" y="406908"/>
                  </a:lnTo>
                  <a:lnTo>
                    <a:pt x="2141728" y="406908"/>
                  </a:lnTo>
                  <a:lnTo>
                    <a:pt x="2140458" y="405638"/>
                  </a:lnTo>
                  <a:lnTo>
                    <a:pt x="2139823" y="405638"/>
                  </a:lnTo>
                  <a:lnTo>
                    <a:pt x="2139188" y="404368"/>
                  </a:lnTo>
                  <a:lnTo>
                    <a:pt x="2135378" y="404368"/>
                  </a:lnTo>
                  <a:lnTo>
                    <a:pt x="2133219" y="403098"/>
                  </a:lnTo>
                  <a:lnTo>
                    <a:pt x="2124837" y="403098"/>
                  </a:lnTo>
                  <a:lnTo>
                    <a:pt x="2121789" y="404368"/>
                  </a:lnTo>
                  <a:lnTo>
                    <a:pt x="2118614" y="404368"/>
                  </a:lnTo>
                  <a:lnTo>
                    <a:pt x="2112010" y="406908"/>
                  </a:lnTo>
                  <a:lnTo>
                    <a:pt x="2108581" y="406908"/>
                  </a:lnTo>
                  <a:lnTo>
                    <a:pt x="2105279" y="409448"/>
                  </a:lnTo>
                  <a:lnTo>
                    <a:pt x="2077847" y="437388"/>
                  </a:lnTo>
                  <a:lnTo>
                    <a:pt x="2074545" y="451358"/>
                  </a:lnTo>
                  <a:lnTo>
                    <a:pt x="2074672" y="458978"/>
                  </a:lnTo>
                  <a:lnTo>
                    <a:pt x="2087499" y="495808"/>
                  </a:lnTo>
                  <a:lnTo>
                    <a:pt x="2116074" y="526288"/>
                  </a:lnTo>
                  <a:lnTo>
                    <a:pt x="2129028" y="531368"/>
                  </a:lnTo>
                  <a:lnTo>
                    <a:pt x="2142744" y="531368"/>
                  </a:lnTo>
                  <a:lnTo>
                    <a:pt x="2176780" y="513588"/>
                  </a:lnTo>
                  <a:lnTo>
                    <a:pt x="2189353" y="495808"/>
                  </a:lnTo>
                  <a:lnTo>
                    <a:pt x="2189861" y="494538"/>
                  </a:lnTo>
                  <a:lnTo>
                    <a:pt x="2190242" y="493268"/>
                  </a:lnTo>
                  <a:lnTo>
                    <a:pt x="2190369" y="490728"/>
                  </a:lnTo>
                  <a:close/>
                </a:path>
                <a:path w="2478404" h="572135">
                  <a:moveTo>
                    <a:pt x="2308860" y="434848"/>
                  </a:moveTo>
                  <a:lnTo>
                    <a:pt x="2308606" y="434848"/>
                  </a:lnTo>
                  <a:lnTo>
                    <a:pt x="2308352" y="433578"/>
                  </a:lnTo>
                  <a:lnTo>
                    <a:pt x="2268474" y="364998"/>
                  </a:lnTo>
                  <a:lnTo>
                    <a:pt x="2266746" y="362458"/>
                  </a:lnTo>
                  <a:lnTo>
                    <a:pt x="2264156" y="358648"/>
                  </a:lnTo>
                  <a:lnTo>
                    <a:pt x="2259965" y="354838"/>
                  </a:lnTo>
                  <a:lnTo>
                    <a:pt x="2255774" y="349758"/>
                  </a:lnTo>
                  <a:lnTo>
                    <a:pt x="2251202" y="347218"/>
                  </a:lnTo>
                  <a:lnTo>
                    <a:pt x="2241042" y="342138"/>
                  </a:lnTo>
                  <a:lnTo>
                    <a:pt x="2235454" y="340868"/>
                  </a:lnTo>
                  <a:lnTo>
                    <a:pt x="2223643" y="342138"/>
                  </a:lnTo>
                  <a:lnTo>
                    <a:pt x="2217293" y="344678"/>
                  </a:lnTo>
                  <a:lnTo>
                    <a:pt x="2210435" y="348488"/>
                  </a:lnTo>
                  <a:lnTo>
                    <a:pt x="2204974" y="351028"/>
                  </a:lnTo>
                  <a:lnTo>
                    <a:pt x="2187575" y="384048"/>
                  </a:lnTo>
                  <a:lnTo>
                    <a:pt x="2152523" y="323088"/>
                  </a:lnTo>
                  <a:lnTo>
                    <a:pt x="2152142" y="321818"/>
                  </a:lnTo>
                  <a:lnTo>
                    <a:pt x="2145792" y="321818"/>
                  </a:lnTo>
                  <a:lnTo>
                    <a:pt x="2144522" y="323088"/>
                  </a:lnTo>
                  <a:lnTo>
                    <a:pt x="2142998" y="323088"/>
                  </a:lnTo>
                  <a:lnTo>
                    <a:pt x="2141093" y="324358"/>
                  </a:lnTo>
                  <a:lnTo>
                    <a:pt x="2139315" y="325628"/>
                  </a:lnTo>
                  <a:lnTo>
                    <a:pt x="2136648" y="326898"/>
                  </a:lnTo>
                  <a:lnTo>
                    <a:pt x="2134743" y="329438"/>
                  </a:lnTo>
                  <a:lnTo>
                    <a:pt x="2133727" y="330708"/>
                  </a:lnTo>
                  <a:lnTo>
                    <a:pt x="2133473" y="330708"/>
                  </a:lnTo>
                  <a:lnTo>
                    <a:pt x="2133346" y="331978"/>
                  </a:lnTo>
                  <a:lnTo>
                    <a:pt x="2133600" y="333248"/>
                  </a:lnTo>
                  <a:lnTo>
                    <a:pt x="2220976" y="484378"/>
                  </a:lnTo>
                  <a:lnTo>
                    <a:pt x="2221230" y="484378"/>
                  </a:lnTo>
                  <a:lnTo>
                    <a:pt x="2221738" y="485648"/>
                  </a:lnTo>
                  <a:lnTo>
                    <a:pt x="2226310" y="485648"/>
                  </a:lnTo>
                  <a:lnTo>
                    <a:pt x="2227580" y="484378"/>
                  </a:lnTo>
                  <a:lnTo>
                    <a:pt x="2228850" y="484378"/>
                  </a:lnTo>
                  <a:lnTo>
                    <a:pt x="2230374" y="483108"/>
                  </a:lnTo>
                  <a:lnTo>
                    <a:pt x="2232152" y="483108"/>
                  </a:lnTo>
                  <a:lnTo>
                    <a:pt x="2234057" y="481838"/>
                  </a:lnTo>
                  <a:lnTo>
                    <a:pt x="2236724" y="479298"/>
                  </a:lnTo>
                  <a:lnTo>
                    <a:pt x="2238629" y="478028"/>
                  </a:lnTo>
                  <a:lnTo>
                    <a:pt x="2239137" y="476758"/>
                  </a:lnTo>
                  <a:lnTo>
                    <a:pt x="2239645" y="476758"/>
                  </a:lnTo>
                  <a:lnTo>
                    <a:pt x="2239899" y="475488"/>
                  </a:lnTo>
                  <a:lnTo>
                    <a:pt x="2239899" y="474218"/>
                  </a:lnTo>
                  <a:lnTo>
                    <a:pt x="2198624" y="403098"/>
                  </a:lnTo>
                  <a:lnTo>
                    <a:pt x="2200021" y="392938"/>
                  </a:lnTo>
                  <a:lnTo>
                    <a:pt x="2202053" y="385318"/>
                  </a:lnTo>
                  <a:lnTo>
                    <a:pt x="2202611" y="384048"/>
                  </a:lnTo>
                  <a:lnTo>
                    <a:pt x="2204847" y="378968"/>
                  </a:lnTo>
                  <a:lnTo>
                    <a:pt x="2207641" y="373888"/>
                  </a:lnTo>
                  <a:lnTo>
                    <a:pt x="2211324" y="368808"/>
                  </a:lnTo>
                  <a:lnTo>
                    <a:pt x="2215896" y="366268"/>
                  </a:lnTo>
                  <a:lnTo>
                    <a:pt x="2219579" y="364998"/>
                  </a:lnTo>
                  <a:lnTo>
                    <a:pt x="2223135" y="363728"/>
                  </a:lnTo>
                  <a:lnTo>
                    <a:pt x="2230120" y="362458"/>
                  </a:lnTo>
                  <a:lnTo>
                    <a:pt x="2233549" y="363728"/>
                  </a:lnTo>
                  <a:lnTo>
                    <a:pt x="2239899" y="366268"/>
                  </a:lnTo>
                  <a:lnTo>
                    <a:pt x="2243074" y="368808"/>
                  </a:lnTo>
                  <a:lnTo>
                    <a:pt x="2245995" y="371348"/>
                  </a:lnTo>
                  <a:lnTo>
                    <a:pt x="2248916" y="375158"/>
                  </a:lnTo>
                  <a:lnTo>
                    <a:pt x="2252091" y="378968"/>
                  </a:lnTo>
                  <a:lnTo>
                    <a:pt x="2290064" y="445008"/>
                  </a:lnTo>
                  <a:lnTo>
                    <a:pt x="2290445" y="445008"/>
                  </a:lnTo>
                  <a:lnTo>
                    <a:pt x="2291080" y="446278"/>
                  </a:lnTo>
                  <a:lnTo>
                    <a:pt x="2294001" y="446278"/>
                  </a:lnTo>
                  <a:lnTo>
                    <a:pt x="2295017" y="445008"/>
                  </a:lnTo>
                  <a:lnTo>
                    <a:pt x="2297684" y="445008"/>
                  </a:lnTo>
                  <a:lnTo>
                    <a:pt x="2299208" y="443738"/>
                  </a:lnTo>
                  <a:lnTo>
                    <a:pt x="2301113" y="442468"/>
                  </a:lnTo>
                  <a:lnTo>
                    <a:pt x="2304415" y="441198"/>
                  </a:lnTo>
                  <a:lnTo>
                    <a:pt x="2305431" y="439928"/>
                  </a:lnTo>
                  <a:lnTo>
                    <a:pt x="2306574" y="438658"/>
                  </a:lnTo>
                  <a:lnTo>
                    <a:pt x="2307336" y="438658"/>
                  </a:lnTo>
                  <a:lnTo>
                    <a:pt x="2308352" y="436118"/>
                  </a:lnTo>
                  <a:lnTo>
                    <a:pt x="2308733" y="436118"/>
                  </a:lnTo>
                  <a:lnTo>
                    <a:pt x="2308860" y="434848"/>
                  </a:lnTo>
                  <a:close/>
                </a:path>
                <a:path w="2478404" h="572135">
                  <a:moveTo>
                    <a:pt x="2421001" y="362458"/>
                  </a:moveTo>
                  <a:lnTo>
                    <a:pt x="2420747" y="361188"/>
                  </a:lnTo>
                  <a:lnTo>
                    <a:pt x="2420239" y="359918"/>
                  </a:lnTo>
                  <a:lnTo>
                    <a:pt x="2419858" y="358648"/>
                  </a:lnTo>
                  <a:lnTo>
                    <a:pt x="2419604" y="357378"/>
                  </a:lnTo>
                  <a:lnTo>
                    <a:pt x="2419096" y="357378"/>
                  </a:lnTo>
                  <a:lnTo>
                    <a:pt x="2418588" y="356108"/>
                  </a:lnTo>
                  <a:lnTo>
                    <a:pt x="2417064" y="353568"/>
                  </a:lnTo>
                  <a:lnTo>
                    <a:pt x="2415794" y="352298"/>
                  </a:lnTo>
                  <a:lnTo>
                    <a:pt x="2415159" y="351028"/>
                  </a:lnTo>
                  <a:lnTo>
                    <a:pt x="2414143" y="349758"/>
                  </a:lnTo>
                  <a:lnTo>
                    <a:pt x="2411857" y="349758"/>
                  </a:lnTo>
                  <a:lnTo>
                    <a:pt x="2411349" y="351028"/>
                  </a:lnTo>
                  <a:lnTo>
                    <a:pt x="2410460" y="351028"/>
                  </a:lnTo>
                  <a:lnTo>
                    <a:pt x="2409317" y="352298"/>
                  </a:lnTo>
                  <a:lnTo>
                    <a:pt x="2407920" y="353568"/>
                  </a:lnTo>
                  <a:lnTo>
                    <a:pt x="2406650" y="356108"/>
                  </a:lnTo>
                  <a:lnTo>
                    <a:pt x="2404872" y="358648"/>
                  </a:lnTo>
                  <a:lnTo>
                    <a:pt x="2400554" y="363728"/>
                  </a:lnTo>
                  <a:lnTo>
                    <a:pt x="2397760" y="366268"/>
                  </a:lnTo>
                  <a:lnTo>
                    <a:pt x="2394458" y="368808"/>
                  </a:lnTo>
                  <a:lnTo>
                    <a:pt x="2391156" y="372618"/>
                  </a:lnTo>
                  <a:lnTo>
                    <a:pt x="2387092" y="375158"/>
                  </a:lnTo>
                  <a:lnTo>
                    <a:pt x="2382139" y="377698"/>
                  </a:lnTo>
                  <a:lnTo>
                    <a:pt x="2376043" y="381508"/>
                  </a:lnTo>
                  <a:lnTo>
                    <a:pt x="2370455" y="382778"/>
                  </a:lnTo>
                  <a:lnTo>
                    <a:pt x="2359914" y="385318"/>
                  </a:lnTo>
                  <a:lnTo>
                    <a:pt x="2355088" y="384048"/>
                  </a:lnTo>
                  <a:lnTo>
                    <a:pt x="2327656" y="359918"/>
                  </a:lnTo>
                  <a:lnTo>
                    <a:pt x="2352192" y="345948"/>
                  </a:lnTo>
                  <a:lnTo>
                    <a:pt x="2394585" y="321818"/>
                  </a:lnTo>
                  <a:lnTo>
                    <a:pt x="2396490" y="320548"/>
                  </a:lnTo>
                  <a:lnTo>
                    <a:pt x="2397760" y="318008"/>
                  </a:lnTo>
                  <a:lnTo>
                    <a:pt x="2398522" y="316738"/>
                  </a:lnTo>
                  <a:lnTo>
                    <a:pt x="2399284" y="314198"/>
                  </a:lnTo>
                  <a:lnTo>
                    <a:pt x="2398776" y="311658"/>
                  </a:lnTo>
                  <a:lnTo>
                    <a:pt x="2397125" y="309118"/>
                  </a:lnTo>
                  <a:lnTo>
                    <a:pt x="2395220" y="305308"/>
                  </a:lnTo>
                  <a:lnTo>
                    <a:pt x="2391283" y="298958"/>
                  </a:lnTo>
                  <a:lnTo>
                    <a:pt x="2387727" y="293878"/>
                  </a:lnTo>
                  <a:lnTo>
                    <a:pt x="2386838" y="292608"/>
                  </a:lnTo>
                  <a:lnTo>
                    <a:pt x="2381885" y="288798"/>
                  </a:lnTo>
                  <a:lnTo>
                    <a:pt x="2376805" y="283718"/>
                  </a:lnTo>
                  <a:lnTo>
                    <a:pt x="2375154" y="282600"/>
                  </a:lnTo>
                  <a:lnTo>
                    <a:pt x="2375154" y="314198"/>
                  </a:lnTo>
                  <a:lnTo>
                    <a:pt x="2319782" y="345948"/>
                  </a:lnTo>
                  <a:lnTo>
                    <a:pt x="2317623" y="342138"/>
                  </a:lnTo>
                  <a:lnTo>
                    <a:pt x="2315972" y="337058"/>
                  </a:lnTo>
                  <a:lnTo>
                    <a:pt x="2314194" y="328168"/>
                  </a:lnTo>
                  <a:lnTo>
                    <a:pt x="2314067" y="324358"/>
                  </a:lnTo>
                  <a:lnTo>
                    <a:pt x="2314829" y="320548"/>
                  </a:lnTo>
                  <a:lnTo>
                    <a:pt x="2315464" y="315468"/>
                  </a:lnTo>
                  <a:lnTo>
                    <a:pt x="2330196" y="298958"/>
                  </a:lnTo>
                  <a:lnTo>
                    <a:pt x="2336838" y="295148"/>
                  </a:lnTo>
                  <a:lnTo>
                    <a:pt x="2343239" y="293878"/>
                  </a:lnTo>
                  <a:lnTo>
                    <a:pt x="2349411" y="293878"/>
                  </a:lnTo>
                  <a:lnTo>
                    <a:pt x="2375154" y="314198"/>
                  </a:lnTo>
                  <a:lnTo>
                    <a:pt x="2375154" y="282600"/>
                  </a:lnTo>
                  <a:lnTo>
                    <a:pt x="2371217" y="279908"/>
                  </a:lnTo>
                  <a:lnTo>
                    <a:pt x="2365121" y="277368"/>
                  </a:lnTo>
                  <a:lnTo>
                    <a:pt x="2359025" y="276098"/>
                  </a:lnTo>
                  <a:lnTo>
                    <a:pt x="2352421" y="274828"/>
                  </a:lnTo>
                  <a:lnTo>
                    <a:pt x="2345309" y="276098"/>
                  </a:lnTo>
                  <a:lnTo>
                    <a:pt x="2338197" y="276098"/>
                  </a:lnTo>
                  <a:lnTo>
                    <a:pt x="2330704" y="278638"/>
                  </a:lnTo>
                  <a:lnTo>
                    <a:pt x="2322703" y="283718"/>
                  </a:lnTo>
                  <a:lnTo>
                    <a:pt x="2315337" y="287528"/>
                  </a:lnTo>
                  <a:lnTo>
                    <a:pt x="2295906" y="319278"/>
                  </a:lnTo>
                  <a:lnTo>
                    <a:pt x="2294636" y="325628"/>
                  </a:lnTo>
                  <a:lnTo>
                    <a:pt x="2294509" y="330708"/>
                  </a:lnTo>
                  <a:lnTo>
                    <a:pt x="2294636" y="334518"/>
                  </a:lnTo>
                  <a:lnTo>
                    <a:pt x="2296287" y="342138"/>
                  </a:lnTo>
                  <a:lnTo>
                    <a:pt x="2314803" y="380238"/>
                  </a:lnTo>
                  <a:lnTo>
                    <a:pt x="2350389" y="404368"/>
                  </a:lnTo>
                  <a:lnTo>
                    <a:pt x="2357628" y="404368"/>
                  </a:lnTo>
                  <a:lnTo>
                    <a:pt x="2365248" y="403098"/>
                  </a:lnTo>
                  <a:lnTo>
                    <a:pt x="2371026" y="401828"/>
                  </a:lnTo>
                  <a:lnTo>
                    <a:pt x="2382977" y="396748"/>
                  </a:lnTo>
                  <a:lnTo>
                    <a:pt x="2389124" y="394208"/>
                  </a:lnTo>
                  <a:lnTo>
                    <a:pt x="2393950" y="390398"/>
                  </a:lnTo>
                  <a:lnTo>
                    <a:pt x="2398268" y="387858"/>
                  </a:lnTo>
                  <a:lnTo>
                    <a:pt x="2402205" y="385318"/>
                  </a:lnTo>
                  <a:lnTo>
                    <a:pt x="2406015" y="381508"/>
                  </a:lnTo>
                  <a:lnTo>
                    <a:pt x="2409317" y="378968"/>
                  </a:lnTo>
                  <a:lnTo>
                    <a:pt x="2414651" y="372618"/>
                  </a:lnTo>
                  <a:lnTo>
                    <a:pt x="2416810" y="371348"/>
                  </a:lnTo>
                  <a:lnTo>
                    <a:pt x="2418334" y="368808"/>
                  </a:lnTo>
                  <a:lnTo>
                    <a:pt x="2419731" y="366268"/>
                  </a:lnTo>
                  <a:lnTo>
                    <a:pt x="2420620" y="364998"/>
                  </a:lnTo>
                  <a:lnTo>
                    <a:pt x="2420747" y="364998"/>
                  </a:lnTo>
                  <a:lnTo>
                    <a:pt x="2421001" y="363728"/>
                  </a:lnTo>
                  <a:lnTo>
                    <a:pt x="2421001" y="362458"/>
                  </a:lnTo>
                  <a:close/>
                </a:path>
                <a:path w="2478404" h="572135">
                  <a:moveTo>
                    <a:pt x="2478405" y="337058"/>
                  </a:moveTo>
                  <a:lnTo>
                    <a:pt x="2478151" y="335788"/>
                  </a:lnTo>
                  <a:lnTo>
                    <a:pt x="2432583" y="257048"/>
                  </a:lnTo>
                  <a:lnTo>
                    <a:pt x="2426716" y="246888"/>
                  </a:lnTo>
                  <a:lnTo>
                    <a:pt x="2449449" y="234188"/>
                  </a:lnTo>
                  <a:lnTo>
                    <a:pt x="2450465" y="232918"/>
                  </a:lnTo>
                  <a:lnTo>
                    <a:pt x="2451100" y="231648"/>
                  </a:lnTo>
                  <a:lnTo>
                    <a:pt x="2450973" y="229108"/>
                  </a:lnTo>
                  <a:lnTo>
                    <a:pt x="2450211" y="226568"/>
                  </a:lnTo>
                  <a:lnTo>
                    <a:pt x="2448687" y="224028"/>
                  </a:lnTo>
                  <a:lnTo>
                    <a:pt x="2447798" y="222758"/>
                  </a:lnTo>
                  <a:lnTo>
                    <a:pt x="2447036" y="221488"/>
                  </a:lnTo>
                  <a:lnTo>
                    <a:pt x="2445512" y="220218"/>
                  </a:lnTo>
                  <a:lnTo>
                    <a:pt x="2444877" y="218948"/>
                  </a:lnTo>
                  <a:lnTo>
                    <a:pt x="2444115" y="218948"/>
                  </a:lnTo>
                  <a:lnTo>
                    <a:pt x="2443480" y="217678"/>
                  </a:lnTo>
                  <a:lnTo>
                    <a:pt x="2441067" y="217678"/>
                  </a:lnTo>
                  <a:lnTo>
                    <a:pt x="2417826" y="231648"/>
                  </a:lnTo>
                  <a:lnTo>
                    <a:pt x="2408936" y="216408"/>
                  </a:lnTo>
                  <a:lnTo>
                    <a:pt x="2407031" y="212598"/>
                  </a:lnTo>
                  <a:lnTo>
                    <a:pt x="2405761" y="208788"/>
                  </a:lnTo>
                  <a:lnTo>
                    <a:pt x="2404618" y="204978"/>
                  </a:lnTo>
                  <a:lnTo>
                    <a:pt x="2403983" y="202438"/>
                  </a:lnTo>
                  <a:lnTo>
                    <a:pt x="2404237" y="197358"/>
                  </a:lnTo>
                  <a:lnTo>
                    <a:pt x="2404999" y="194818"/>
                  </a:lnTo>
                  <a:lnTo>
                    <a:pt x="2407793" y="191008"/>
                  </a:lnTo>
                  <a:lnTo>
                    <a:pt x="2409952" y="188468"/>
                  </a:lnTo>
                  <a:lnTo>
                    <a:pt x="2412746" y="187198"/>
                  </a:lnTo>
                  <a:lnTo>
                    <a:pt x="2414778" y="185928"/>
                  </a:lnTo>
                  <a:lnTo>
                    <a:pt x="2416683" y="184658"/>
                  </a:lnTo>
                  <a:lnTo>
                    <a:pt x="2420112" y="184658"/>
                  </a:lnTo>
                  <a:lnTo>
                    <a:pt x="2421636" y="183388"/>
                  </a:lnTo>
                  <a:lnTo>
                    <a:pt x="2427478" y="183388"/>
                  </a:lnTo>
                  <a:lnTo>
                    <a:pt x="2428240" y="182118"/>
                  </a:lnTo>
                  <a:lnTo>
                    <a:pt x="2429764" y="182118"/>
                  </a:lnTo>
                  <a:lnTo>
                    <a:pt x="2430018" y="180848"/>
                  </a:lnTo>
                  <a:lnTo>
                    <a:pt x="2429510" y="178308"/>
                  </a:lnTo>
                  <a:lnTo>
                    <a:pt x="2429129" y="178308"/>
                  </a:lnTo>
                  <a:lnTo>
                    <a:pt x="2428875" y="177038"/>
                  </a:lnTo>
                  <a:lnTo>
                    <a:pt x="2427478" y="174498"/>
                  </a:lnTo>
                  <a:lnTo>
                    <a:pt x="2426589" y="171958"/>
                  </a:lnTo>
                  <a:lnTo>
                    <a:pt x="2425827" y="171958"/>
                  </a:lnTo>
                  <a:lnTo>
                    <a:pt x="2425192" y="170688"/>
                  </a:lnTo>
                  <a:lnTo>
                    <a:pt x="2423795" y="169418"/>
                  </a:lnTo>
                  <a:lnTo>
                    <a:pt x="2422271" y="168148"/>
                  </a:lnTo>
                  <a:lnTo>
                    <a:pt x="2421636" y="166878"/>
                  </a:lnTo>
                  <a:lnTo>
                    <a:pt x="2415667" y="166878"/>
                  </a:lnTo>
                  <a:lnTo>
                    <a:pt x="2413381" y="168148"/>
                  </a:lnTo>
                  <a:lnTo>
                    <a:pt x="2410587" y="169418"/>
                  </a:lnTo>
                  <a:lnTo>
                    <a:pt x="2407920" y="169418"/>
                  </a:lnTo>
                  <a:lnTo>
                    <a:pt x="2405126" y="170688"/>
                  </a:lnTo>
                  <a:lnTo>
                    <a:pt x="2382520" y="201168"/>
                  </a:lnTo>
                  <a:lnTo>
                    <a:pt x="2382901" y="206248"/>
                  </a:lnTo>
                  <a:lnTo>
                    <a:pt x="2399030" y="241808"/>
                  </a:lnTo>
                  <a:lnTo>
                    <a:pt x="2384171" y="250698"/>
                  </a:lnTo>
                  <a:lnTo>
                    <a:pt x="2383663" y="250698"/>
                  </a:lnTo>
                  <a:lnTo>
                    <a:pt x="2383155" y="251968"/>
                  </a:lnTo>
                  <a:lnTo>
                    <a:pt x="2383155" y="254508"/>
                  </a:lnTo>
                  <a:lnTo>
                    <a:pt x="2383409" y="255778"/>
                  </a:lnTo>
                  <a:lnTo>
                    <a:pt x="2384171" y="257048"/>
                  </a:lnTo>
                  <a:lnTo>
                    <a:pt x="2384806" y="258318"/>
                  </a:lnTo>
                  <a:lnTo>
                    <a:pt x="2385695" y="260858"/>
                  </a:lnTo>
                  <a:lnTo>
                    <a:pt x="2387219" y="263398"/>
                  </a:lnTo>
                  <a:lnTo>
                    <a:pt x="2388616" y="264668"/>
                  </a:lnTo>
                  <a:lnTo>
                    <a:pt x="2389886" y="265938"/>
                  </a:lnTo>
                  <a:lnTo>
                    <a:pt x="2391283" y="265938"/>
                  </a:lnTo>
                  <a:lnTo>
                    <a:pt x="2392426" y="267208"/>
                  </a:lnTo>
                  <a:lnTo>
                    <a:pt x="2393696" y="265938"/>
                  </a:lnTo>
                  <a:lnTo>
                    <a:pt x="2408047" y="257048"/>
                  </a:lnTo>
                  <a:lnTo>
                    <a:pt x="2459355" y="347218"/>
                  </a:lnTo>
                  <a:lnTo>
                    <a:pt x="2460752" y="347218"/>
                  </a:lnTo>
                  <a:lnTo>
                    <a:pt x="2461260" y="348488"/>
                  </a:lnTo>
                  <a:lnTo>
                    <a:pt x="2463673" y="348488"/>
                  </a:lnTo>
                  <a:lnTo>
                    <a:pt x="2464816" y="347218"/>
                  </a:lnTo>
                  <a:lnTo>
                    <a:pt x="2466086" y="347218"/>
                  </a:lnTo>
                  <a:lnTo>
                    <a:pt x="2467356" y="345948"/>
                  </a:lnTo>
                  <a:lnTo>
                    <a:pt x="2469007" y="345948"/>
                  </a:lnTo>
                  <a:lnTo>
                    <a:pt x="2472563" y="343408"/>
                  </a:lnTo>
                  <a:lnTo>
                    <a:pt x="2473960" y="342138"/>
                  </a:lnTo>
                  <a:lnTo>
                    <a:pt x="2475103" y="342138"/>
                  </a:lnTo>
                  <a:lnTo>
                    <a:pt x="2476246" y="340868"/>
                  </a:lnTo>
                  <a:lnTo>
                    <a:pt x="2477135" y="340868"/>
                  </a:lnTo>
                  <a:lnTo>
                    <a:pt x="2478151" y="338328"/>
                  </a:lnTo>
                  <a:lnTo>
                    <a:pt x="2478405" y="338328"/>
                  </a:lnTo>
                  <a:lnTo>
                    <a:pt x="2478405" y="337058"/>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8075676" y="1280160"/>
              <a:ext cx="3827145" cy="486409"/>
            </a:xfrm>
            <a:custGeom>
              <a:avLst/>
              <a:gdLst/>
              <a:ahLst/>
              <a:cxnLst/>
              <a:rect l="l" t="t" r="r" b="b"/>
              <a:pathLst>
                <a:path w="3827145" h="486410">
                  <a:moveTo>
                    <a:pt x="0" y="486155"/>
                  </a:moveTo>
                  <a:lnTo>
                    <a:pt x="2067" y="409328"/>
                  </a:lnTo>
                  <a:lnTo>
                    <a:pt x="7823" y="342601"/>
                  </a:lnTo>
                  <a:lnTo>
                    <a:pt x="16596" y="289980"/>
                  </a:lnTo>
                  <a:lnTo>
                    <a:pt x="40513" y="243077"/>
                  </a:lnTo>
                  <a:lnTo>
                    <a:pt x="1872869" y="243077"/>
                  </a:lnTo>
                  <a:lnTo>
                    <a:pt x="1885665" y="230684"/>
                  </a:lnTo>
                  <a:lnTo>
                    <a:pt x="1896785" y="196175"/>
                  </a:lnTo>
                  <a:lnTo>
                    <a:pt x="1905558" y="143554"/>
                  </a:lnTo>
                  <a:lnTo>
                    <a:pt x="1911314" y="76827"/>
                  </a:lnTo>
                  <a:lnTo>
                    <a:pt x="1913381" y="0"/>
                  </a:lnTo>
                  <a:lnTo>
                    <a:pt x="1915449" y="76827"/>
                  </a:lnTo>
                  <a:lnTo>
                    <a:pt x="1921205" y="143554"/>
                  </a:lnTo>
                  <a:lnTo>
                    <a:pt x="1929978" y="196175"/>
                  </a:lnTo>
                  <a:lnTo>
                    <a:pt x="1941098" y="230684"/>
                  </a:lnTo>
                  <a:lnTo>
                    <a:pt x="1953895" y="243077"/>
                  </a:lnTo>
                  <a:lnTo>
                    <a:pt x="3786251" y="243077"/>
                  </a:lnTo>
                  <a:lnTo>
                    <a:pt x="3799047" y="255471"/>
                  </a:lnTo>
                  <a:lnTo>
                    <a:pt x="3810167" y="289980"/>
                  </a:lnTo>
                  <a:lnTo>
                    <a:pt x="3818940" y="342601"/>
                  </a:lnTo>
                  <a:lnTo>
                    <a:pt x="3824696" y="409328"/>
                  </a:lnTo>
                  <a:lnTo>
                    <a:pt x="3826764" y="486155"/>
                  </a:lnTo>
                </a:path>
              </a:pathLst>
            </a:custGeom>
            <a:ln w="9525">
              <a:solidFill>
                <a:srgbClr val="8B1111"/>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6" name="object 16"/>
          <p:cNvSpPr/>
          <p:nvPr/>
        </p:nvSpPr>
        <p:spPr>
          <a:xfrm>
            <a:off x="7452503" y="1677710"/>
            <a:ext cx="243959" cy="167164"/>
          </a:xfrm>
          <a:custGeom>
            <a:avLst/>
            <a:gdLst/>
            <a:ahLst/>
            <a:cxnLst/>
            <a:rect l="l" t="t" r="r" b="b"/>
            <a:pathLst>
              <a:path w="433704" h="297180">
                <a:moveTo>
                  <a:pt x="18923" y="200659"/>
                </a:moveTo>
                <a:lnTo>
                  <a:pt x="14224" y="200659"/>
                </a:lnTo>
                <a:lnTo>
                  <a:pt x="12953" y="201929"/>
                </a:lnTo>
                <a:lnTo>
                  <a:pt x="11556" y="201929"/>
                </a:lnTo>
                <a:lnTo>
                  <a:pt x="9778" y="203200"/>
                </a:lnTo>
                <a:lnTo>
                  <a:pt x="7747" y="204469"/>
                </a:lnTo>
                <a:lnTo>
                  <a:pt x="5969" y="204469"/>
                </a:lnTo>
                <a:lnTo>
                  <a:pt x="4572" y="205739"/>
                </a:lnTo>
                <a:lnTo>
                  <a:pt x="3428" y="207009"/>
                </a:lnTo>
                <a:lnTo>
                  <a:pt x="2285" y="207009"/>
                </a:lnTo>
                <a:lnTo>
                  <a:pt x="1397" y="208279"/>
                </a:lnTo>
                <a:lnTo>
                  <a:pt x="253" y="209550"/>
                </a:lnTo>
                <a:lnTo>
                  <a:pt x="0" y="210819"/>
                </a:lnTo>
                <a:lnTo>
                  <a:pt x="0" y="212089"/>
                </a:lnTo>
                <a:lnTo>
                  <a:pt x="380" y="213359"/>
                </a:lnTo>
                <a:lnTo>
                  <a:pt x="1142" y="213359"/>
                </a:lnTo>
                <a:lnTo>
                  <a:pt x="2285" y="214629"/>
                </a:lnTo>
                <a:lnTo>
                  <a:pt x="3048" y="215900"/>
                </a:lnTo>
                <a:lnTo>
                  <a:pt x="4063" y="217169"/>
                </a:lnTo>
                <a:lnTo>
                  <a:pt x="89407" y="295909"/>
                </a:lnTo>
                <a:lnTo>
                  <a:pt x="90804" y="297179"/>
                </a:lnTo>
                <a:lnTo>
                  <a:pt x="96774" y="297179"/>
                </a:lnTo>
                <a:lnTo>
                  <a:pt x="98425" y="295909"/>
                </a:lnTo>
                <a:lnTo>
                  <a:pt x="99949" y="295909"/>
                </a:lnTo>
                <a:lnTo>
                  <a:pt x="101853" y="294639"/>
                </a:lnTo>
                <a:lnTo>
                  <a:pt x="106425" y="292100"/>
                </a:lnTo>
                <a:lnTo>
                  <a:pt x="108330" y="290829"/>
                </a:lnTo>
                <a:lnTo>
                  <a:pt x="109854" y="289559"/>
                </a:lnTo>
                <a:lnTo>
                  <a:pt x="111251" y="288289"/>
                </a:lnTo>
                <a:lnTo>
                  <a:pt x="112395" y="288289"/>
                </a:lnTo>
                <a:lnTo>
                  <a:pt x="113156" y="287019"/>
                </a:lnTo>
                <a:lnTo>
                  <a:pt x="114046" y="285750"/>
                </a:lnTo>
                <a:lnTo>
                  <a:pt x="114553" y="284479"/>
                </a:lnTo>
                <a:lnTo>
                  <a:pt x="114807" y="283209"/>
                </a:lnTo>
                <a:lnTo>
                  <a:pt x="114553" y="281939"/>
                </a:lnTo>
                <a:lnTo>
                  <a:pt x="111839" y="271779"/>
                </a:lnTo>
                <a:lnTo>
                  <a:pt x="92836" y="271779"/>
                </a:lnTo>
                <a:lnTo>
                  <a:pt x="20065" y="201929"/>
                </a:lnTo>
                <a:lnTo>
                  <a:pt x="18923" y="200659"/>
                </a:lnTo>
                <a:close/>
              </a:path>
              <a:path w="433704" h="297180">
                <a:moveTo>
                  <a:pt x="85725" y="162559"/>
                </a:moveTo>
                <a:lnTo>
                  <a:pt x="79501" y="162559"/>
                </a:lnTo>
                <a:lnTo>
                  <a:pt x="76707" y="163829"/>
                </a:lnTo>
                <a:lnTo>
                  <a:pt x="74929" y="165100"/>
                </a:lnTo>
                <a:lnTo>
                  <a:pt x="73025" y="166369"/>
                </a:lnTo>
                <a:lnTo>
                  <a:pt x="71627" y="167639"/>
                </a:lnTo>
                <a:lnTo>
                  <a:pt x="69341" y="168909"/>
                </a:lnTo>
                <a:lnTo>
                  <a:pt x="68579" y="170179"/>
                </a:lnTo>
                <a:lnTo>
                  <a:pt x="67563" y="171450"/>
                </a:lnTo>
                <a:lnTo>
                  <a:pt x="67182" y="171450"/>
                </a:lnTo>
                <a:lnTo>
                  <a:pt x="67182" y="173989"/>
                </a:lnTo>
                <a:lnTo>
                  <a:pt x="67436" y="173989"/>
                </a:lnTo>
                <a:lnTo>
                  <a:pt x="93345" y="270509"/>
                </a:lnTo>
                <a:lnTo>
                  <a:pt x="93725" y="271779"/>
                </a:lnTo>
                <a:lnTo>
                  <a:pt x="111839" y="271779"/>
                </a:lnTo>
                <a:lnTo>
                  <a:pt x="91821" y="196850"/>
                </a:lnTo>
                <a:lnTo>
                  <a:pt x="91439" y="195579"/>
                </a:lnTo>
                <a:lnTo>
                  <a:pt x="119310" y="195579"/>
                </a:lnTo>
                <a:lnTo>
                  <a:pt x="86232" y="163829"/>
                </a:lnTo>
                <a:lnTo>
                  <a:pt x="85725" y="162559"/>
                </a:lnTo>
                <a:close/>
              </a:path>
              <a:path w="433704" h="297180">
                <a:moveTo>
                  <a:pt x="119310" y="195579"/>
                </a:moveTo>
                <a:lnTo>
                  <a:pt x="91439" y="195579"/>
                </a:lnTo>
                <a:lnTo>
                  <a:pt x="92328" y="196850"/>
                </a:lnTo>
                <a:lnTo>
                  <a:pt x="156082" y="257809"/>
                </a:lnTo>
                <a:lnTo>
                  <a:pt x="156717" y="257809"/>
                </a:lnTo>
                <a:lnTo>
                  <a:pt x="157479" y="259079"/>
                </a:lnTo>
                <a:lnTo>
                  <a:pt x="162178" y="259079"/>
                </a:lnTo>
                <a:lnTo>
                  <a:pt x="163575" y="257809"/>
                </a:lnTo>
                <a:lnTo>
                  <a:pt x="166877" y="256539"/>
                </a:lnTo>
                <a:lnTo>
                  <a:pt x="168909" y="255269"/>
                </a:lnTo>
                <a:lnTo>
                  <a:pt x="173481" y="252729"/>
                </a:lnTo>
                <a:lnTo>
                  <a:pt x="175259" y="251459"/>
                </a:lnTo>
                <a:lnTo>
                  <a:pt x="176783" y="251459"/>
                </a:lnTo>
                <a:lnTo>
                  <a:pt x="178180" y="250189"/>
                </a:lnTo>
                <a:lnTo>
                  <a:pt x="179197" y="248919"/>
                </a:lnTo>
                <a:lnTo>
                  <a:pt x="180594" y="247650"/>
                </a:lnTo>
                <a:lnTo>
                  <a:pt x="181101" y="246379"/>
                </a:lnTo>
                <a:lnTo>
                  <a:pt x="181355" y="243839"/>
                </a:lnTo>
                <a:lnTo>
                  <a:pt x="181101" y="243839"/>
                </a:lnTo>
                <a:lnTo>
                  <a:pt x="178810" y="233679"/>
                </a:lnTo>
                <a:lnTo>
                  <a:pt x="159003" y="233679"/>
                </a:lnTo>
                <a:lnTo>
                  <a:pt x="119310" y="195579"/>
                </a:lnTo>
                <a:close/>
              </a:path>
              <a:path w="433704" h="297180">
                <a:moveTo>
                  <a:pt x="153288" y="123189"/>
                </a:moveTo>
                <a:lnTo>
                  <a:pt x="147447" y="123189"/>
                </a:lnTo>
                <a:lnTo>
                  <a:pt x="146303" y="124459"/>
                </a:lnTo>
                <a:lnTo>
                  <a:pt x="143001" y="125729"/>
                </a:lnTo>
                <a:lnTo>
                  <a:pt x="141097" y="127000"/>
                </a:lnTo>
                <a:lnTo>
                  <a:pt x="138429" y="128269"/>
                </a:lnTo>
                <a:lnTo>
                  <a:pt x="137159" y="129539"/>
                </a:lnTo>
                <a:lnTo>
                  <a:pt x="136271" y="130809"/>
                </a:lnTo>
                <a:lnTo>
                  <a:pt x="135762" y="130809"/>
                </a:lnTo>
                <a:lnTo>
                  <a:pt x="135254" y="132079"/>
                </a:lnTo>
                <a:lnTo>
                  <a:pt x="134874" y="132079"/>
                </a:lnTo>
                <a:lnTo>
                  <a:pt x="134747" y="134619"/>
                </a:lnTo>
                <a:lnTo>
                  <a:pt x="135127" y="135889"/>
                </a:lnTo>
                <a:lnTo>
                  <a:pt x="159257" y="232409"/>
                </a:lnTo>
                <a:lnTo>
                  <a:pt x="159765" y="233679"/>
                </a:lnTo>
                <a:lnTo>
                  <a:pt x="178810" y="233679"/>
                </a:lnTo>
                <a:lnTo>
                  <a:pt x="155321" y="129539"/>
                </a:lnTo>
                <a:lnTo>
                  <a:pt x="154558" y="125729"/>
                </a:lnTo>
                <a:lnTo>
                  <a:pt x="153924" y="124459"/>
                </a:lnTo>
                <a:lnTo>
                  <a:pt x="153670" y="124459"/>
                </a:lnTo>
                <a:lnTo>
                  <a:pt x="153288" y="123189"/>
                </a:lnTo>
                <a:close/>
              </a:path>
              <a:path w="433704" h="297180">
                <a:moveTo>
                  <a:pt x="240664" y="213359"/>
                </a:moveTo>
                <a:lnTo>
                  <a:pt x="236092" y="213359"/>
                </a:lnTo>
                <a:lnTo>
                  <a:pt x="237108" y="214629"/>
                </a:lnTo>
                <a:lnTo>
                  <a:pt x="239649" y="214629"/>
                </a:lnTo>
                <a:lnTo>
                  <a:pt x="240664" y="213359"/>
                </a:lnTo>
                <a:close/>
              </a:path>
              <a:path w="433704" h="297180">
                <a:moveTo>
                  <a:pt x="165100" y="49529"/>
                </a:moveTo>
                <a:lnTo>
                  <a:pt x="161544" y="49529"/>
                </a:lnTo>
                <a:lnTo>
                  <a:pt x="159003" y="50800"/>
                </a:lnTo>
                <a:lnTo>
                  <a:pt x="157352" y="52069"/>
                </a:lnTo>
                <a:lnTo>
                  <a:pt x="155575" y="53339"/>
                </a:lnTo>
                <a:lnTo>
                  <a:pt x="153670" y="54609"/>
                </a:lnTo>
                <a:lnTo>
                  <a:pt x="152273" y="54609"/>
                </a:lnTo>
                <a:lnTo>
                  <a:pt x="149986" y="57150"/>
                </a:lnTo>
                <a:lnTo>
                  <a:pt x="149225" y="57150"/>
                </a:lnTo>
                <a:lnTo>
                  <a:pt x="148716" y="58419"/>
                </a:lnTo>
                <a:lnTo>
                  <a:pt x="148081" y="58419"/>
                </a:lnTo>
                <a:lnTo>
                  <a:pt x="147827" y="59689"/>
                </a:lnTo>
                <a:lnTo>
                  <a:pt x="147827" y="60959"/>
                </a:lnTo>
                <a:lnTo>
                  <a:pt x="148335" y="62229"/>
                </a:lnTo>
                <a:lnTo>
                  <a:pt x="235711" y="213359"/>
                </a:lnTo>
                <a:lnTo>
                  <a:pt x="243331" y="213359"/>
                </a:lnTo>
                <a:lnTo>
                  <a:pt x="244855" y="212089"/>
                </a:lnTo>
                <a:lnTo>
                  <a:pt x="246633" y="210819"/>
                </a:lnTo>
                <a:lnTo>
                  <a:pt x="248538" y="209550"/>
                </a:lnTo>
                <a:lnTo>
                  <a:pt x="250062" y="208279"/>
                </a:lnTo>
                <a:lnTo>
                  <a:pt x="252222" y="207009"/>
                </a:lnTo>
                <a:lnTo>
                  <a:pt x="252983" y="207009"/>
                </a:lnTo>
                <a:lnTo>
                  <a:pt x="254000" y="204469"/>
                </a:lnTo>
                <a:lnTo>
                  <a:pt x="254380" y="204469"/>
                </a:lnTo>
                <a:lnTo>
                  <a:pt x="254507" y="203200"/>
                </a:lnTo>
                <a:lnTo>
                  <a:pt x="254000" y="201929"/>
                </a:lnTo>
                <a:lnTo>
                  <a:pt x="212978" y="130809"/>
                </a:lnTo>
                <a:lnTo>
                  <a:pt x="214375" y="121919"/>
                </a:lnTo>
                <a:lnTo>
                  <a:pt x="216534" y="114300"/>
                </a:lnTo>
                <a:lnTo>
                  <a:pt x="217652" y="111759"/>
                </a:lnTo>
                <a:lnTo>
                  <a:pt x="202056" y="111759"/>
                </a:lnTo>
                <a:lnTo>
                  <a:pt x="167004" y="50800"/>
                </a:lnTo>
                <a:lnTo>
                  <a:pt x="166115" y="50800"/>
                </a:lnTo>
                <a:lnTo>
                  <a:pt x="165100" y="49529"/>
                </a:lnTo>
                <a:close/>
              </a:path>
              <a:path w="433704" h="297180">
                <a:moveTo>
                  <a:pt x="308355" y="173989"/>
                </a:moveTo>
                <a:lnTo>
                  <a:pt x="306070" y="173989"/>
                </a:lnTo>
                <a:lnTo>
                  <a:pt x="306704" y="175259"/>
                </a:lnTo>
                <a:lnTo>
                  <a:pt x="308355" y="173989"/>
                </a:lnTo>
                <a:close/>
              </a:path>
              <a:path w="433704" h="297180">
                <a:moveTo>
                  <a:pt x="281781" y="91439"/>
                </a:moveTo>
                <a:lnTo>
                  <a:pt x="248030" y="91439"/>
                </a:lnTo>
                <a:lnTo>
                  <a:pt x="251205" y="93979"/>
                </a:lnTo>
                <a:lnTo>
                  <a:pt x="254380" y="95250"/>
                </a:lnTo>
                <a:lnTo>
                  <a:pt x="257428" y="97789"/>
                </a:lnTo>
                <a:lnTo>
                  <a:pt x="263398" y="102869"/>
                </a:lnTo>
                <a:lnTo>
                  <a:pt x="266446" y="107950"/>
                </a:lnTo>
                <a:lnTo>
                  <a:pt x="269875" y="113029"/>
                </a:lnTo>
                <a:lnTo>
                  <a:pt x="304546" y="173989"/>
                </a:lnTo>
                <a:lnTo>
                  <a:pt x="310769" y="173989"/>
                </a:lnTo>
                <a:lnTo>
                  <a:pt x="312038" y="172719"/>
                </a:lnTo>
                <a:lnTo>
                  <a:pt x="313689" y="172719"/>
                </a:lnTo>
                <a:lnTo>
                  <a:pt x="315467" y="171450"/>
                </a:lnTo>
                <a:lnTo>
                  <a:pt x="317373" y="170179"/>
                </a:lnTo>
                <a:lnTo>
                  <a:pt x="318770" y="168909"/>
                </a:lnTo>
                <a:lnTo>
                  <a:pt x="321055" y="167639"/>
                </a:lnTo>
                <a:lnTo>
                  <a:pt x="321817" y="166369"/>
                </a:lnTo>
                <a:lnTo>
                  <a:pt x="322325" y="166369"/>
                </a:lnTo>
                <a:lnTo>
                  <a:pt x="322833" y="165100"/>
                </a:lnTo>
                <a:lnTo>
                  <a:pt x="323087" y="165100"/>
                </a:lnTo>
                <a:lnTo>
                  <a:pt x="323087" y="162559"/>
                </a:lnTo>
                <a:lnTo>
                  <a:pt x="322706" y="162559"/>
                </a:lnTo>
                <a:lnTo>
                  <a:pt x="282828" y="92709"/>
                </a:lnTo>
                <a:lnTo>
                  <a:pt x="281781" y="91439"/>
                </a:lnTo>
                <a:close/>
              </a:path>
              <a:path w="433704" h="297180">
                <a:moveTo>
                  <a:pt x="83438" y="161289"/>
                </a:moveTo>
                <a:lnTo>
                  <a:pt x="81787" y="162559"/>
                </a:lnTo>
                <a:lnTo>
                  <a:pt x="84074" y="162559"/>
                </a:lnTo>
                <a:lnTo>
                  <a:pt x="83438" y="161289"/>
                </a:lnTo>
                <a:close/>
              </a:path>
              <a:path w="433704" h="297180">
                <a:moveTo>
                  <a:pt x="371475" y="0"/>
                </a:moveTo>
                <a:lnTo>
                  <a:pt x="363854" y="1269"/>
                </a:lnTo>
                <a:lnTo>
                  <a:pt x="358068" y="2539"/>
                </a:lnTo>
                <a:lnTo>
                  <a:pt x="352139" y="5079"/>
                </a:lnTo>
                <a:lnTo>
                  <a:pt x="339851" y="10159"/>
                </a:lnTo>
                <a:lnTo>
                  <a:pt x="311657" y="40639"/>
                </a:lnTo>
                <a:lnTo>
                  <a:pt x="308990" y="63500"/>
                </a:lnTo>
                <a:lnTo>
                  <a:pt x="310896" y="72389"/>
                </a:lnTo>
                <a:lnTo>
                  <a:pt x="312588" y="78739"/>
                </a:lnTo>
                <a:lnTo>
                  <a:pt x="314817" y="85089"/>
                </a:lnTo>
                <a:lnTo>
                  <a:pt x="317593" y="90169"/>
                </a:lnTo>
                <a:lnTo>
                  <a:pt x="320928" y="96519"/>
                </a:lnTo>
                <a:lnTo>
                  <a:pt x="324737" y="102869"/>
                </a:lnTo>
                <a:lnTo>
                  <a:pt x="328723" y="109219"/>
                </a:lnTo>
                <a:lnTo>
                  <a:pt x="332876" y="113029"/>
                </a:lnTo>
                <a:lnTo>
                  <a:pt x="337184" y="118109"/>
                </a:lnTo>
                <a:lnTo>
                  <a:pt x="343153" y="123189"/>
                </a:lnTo>
                <a:lnTo>
                  <a:pt x="349503" y="128269"/>
                </a:lnTo>
                <a:lnTo>
                  <a:pt x="356488" y="129539"/>
                </a:lnTo>
                <a:lnTo>
                  <a:pt x="363347" y="132079"/>
                </a:lnTo>
                <a:lnTo>
                  <a:pt x="370585" y="133350"/>
                </a:lnTo>
                <a:lnTo>
                  <a:pt x="378205" y="132079"/>
                </a:lnTo>
                <a:lnTo>
                  <a:pt x="383992" y="130809"/>
                </a:lnTo>
                <a:lnTo>
                  <a:pt x="389921" y="128269"/>
                </a:lnTo>
                <a:lnTo>
                  <a:pt x="402208" y="123189"/>
                </a:lnTo>
                <a:lnTo>
                  <a:pt x="408255" y="119379"/>
                </a:lnTo>
                <a:lnTo>
                  <a:pt x="413623" y="115569"/>
                </a:lnTo>
                <a:lnTo>
                  <a:pt x="417131" y="111759"/>
                </a:lnTo>
                <a:lnTo>
                  <a:pt x="367029" y="111759"/>
                </a:lnTo>
                <a:lnTo>
                  <a:pt x="362584" y="109219"/>
                </a:lnTo>
                <a:lnTo>
                  <a:pt x="358012" y="106679"/>
                </a:lnTo>
                <a:lnTo>
                  <a:pt x="353949" y="104139"/>
                </a:lnTo>
                <a:lnTo>
                  <a:pt x="350011" y="99059"/>
                </a:lnTo>
                <a:lnTo>
                  <a:pt x="346201" y="95250"/>
                </a:lnTo>
                <a:lnTo>
                  <a:pt x="342646" y="90169"/>
                </a:lnTo>
                <a:lnTo>
                  <a:pt x="339471" y="83819"/>
                </a:lnTo>
                <a:lnTo>
                  <a:pt x="336169" y="78739"/>
                </a:lnTo>
                <a:lnTo>
                  <a:pt x="333628" y="73659"/>
                </a:lnTo>
                <a:lnTo>
                  <a:pt x="330580" y="62229"/>
                </a:lnTo>
                <a:lnTo>
                  <a:pt x="329946" y="55879"/>
                </a:lnTo>
                <a:lnTo>
                  <a:pt x="330580" y="52069"/>
                </a:lnTo>
                <a:lnTo>
                  <a:pt x="331088" y="45719"/>
                </a:lnTo>
                <a:lnTo>
                  <a:pt x="348106" y="26669"/>
                </a:lnTo>
                <a:lnTo>
                  <a:pt x="354202" y="22859"/>
                </a:lnTo>
                <a:lnTo>
                  <a:pt x="359790" y="20319"/>
                </a:lnTo>
                <a:lnTo>
                  <a:pt x="410305" y="20319"/>
                </a:lnTo>
                <a:lnTo>
                  <a:pt x="409257" y="19050"/>
                </a:lnTo>
                <a:lnTo>
                  <a:pt x="404875" y="15239"/>
                </a:lnTo>
                <a:lnTo>
                  <a:pt x="398906" y="10159"/>
                </a:lnTo>
                <a:lnTo>
                  <a:pt x="392556" y="5079"/>
                </a:lnTo>
                <a:lnTo>
                  <a:pt x="385699" y="3809"/>
                </a:lnTo>
                <a:lnTo>
                  <a:pt x="378713" y="1269"/>
                </a:lnTo>
                <a:lnTo>
                  <a:pt x="371475" y="0"/>
                </a:lnTo>
                <a:close/>
              </a:path>
              <a:path w="433704" h="297180">
                <a:moveTo>
                  <a:pt x="249935" y="69850"/>
                </a:moveTo>
                <a:lnTo>
                  <a:pt x="207136" y="96519"/>
                </a:lnTo>
                <a:lnTo>
                  <a:pt x="202056" y="111759"/>
                </a:lnTo>
                <a:lnTo>
                  <a:pt x="217652" y="111759"/>
                </a:lnTo>
                <a:lnTo>
                  <a:pt x="219328" y="107950"/>
                </a:lnTo>
                <a:lnTo>
                  <a:pt x="221996" y="101600"/>
                </a:lnTo>
                <a:lnTo>
                  <a:pt x="225678" y="97789"/>
                </a:lnTo>
                <a:lnTo>
                  <a:pt x="230377" y="95250"/>
                </a:lnTo>
                <a:lnTo>
                  <a:pt x="234060" y="92709"/>
                </a:lnTo>
                <a:lnTo>
                  <a:pt x="237616" y="91439"/>
                </a:lnTo>
                <a:lnTo>
                  <a:pt x="281781" y="91439"/>
                </a:lnTo>
                <a:lnTo>
                  <a:pt x="278637" y="87629"/>
                </a:lnTo>
                <a:lnTo>
                  <a:pt x="270255" y="78739"/>
                </a:lnTo>
                <a:lnTo>
                  <a:pt x="265556" y="74929"/>
                </a:lnTo>
                <a:lnTo>
                  <a:pt x="260476" y="72389"/>
                </a:lnTo>
                <a:lnTo>
                  <a:pt x="255397" y="71119"/>
                </a:lnTo>
                <a:lnTo>
                  <a:pt x="249935" y="69850"/>
                </a:lnTo>
                <a:close/>
              </a:path>
              <a:path w="433704" h="297180">
                <a:moveTo>
                  <a:pt x="410305" y="20319"/>
                </a:moveTo>
                <a:lnTo>
                  <a:pt x="370331" y="20319"/>
                </a:lnTo>
                <a:lnTo>
                  <a:pt x="375157" y="21589"/>
                </a:lnTo>
                <a:lnTo>
                  <a:pt x="379602" y="24129"/>
                </a:lnTo>
                <a:lnTo>
                  <a:pt x="384175" y="26669"/>
                </a:lnTo>
                <a:lnTo>
                  <a:pt x="388238" y="29209"/>
                </a:lnTo>
                <a:lnTo>
                  <a:pt x="392175" y="34289"/>
                </a:lnTo>
                <a:lnTo>
                  <a:pt x="395985" y="38100"/>
                </a:lnTo>
                <a:lnTo>
                  <a:pt x="410082" y="66039"/>
                </a:lnTo>
                <a:lnTo>
                  <a:pt x="411733" y="71119"/>
                </a:lnTo>
                <a:lnTo>
                  <a:pt x="411987" y="73659"/>
                </a:lnTo>
                <a:lnTo>
                  <a:pt x="412114" y="77469"/>
                </a:lnTo>
                <a:lnTo>
                  <a:pt x="411225" y="86359"/>
                </a:lnTo>
                <a:lnTo>
                  <a:pt x="409448" y="91439"/>
                </a:lnTo>
                <a:lnTo>
                  <a:pt x="406653" y="95250"/>
                </a:lnTo>
                <a:lnTo>
                  <a:pt x="403732" y="100329"/>
                </a:lnTo>
                <a:lnTo>
                  <a:pt x="399541" y="104139"/>
                </a:lnTo>
                <a:lnTo>
                  <a:pt x="394080" y="106679"/>
                </a:lnTo>
                <a:lnTo>
                  <a:pt x="388111" y="110489"/>
                </a:lnTo>
                <a:lnTo>
                  <a:pt x="382397" y="111759"/>
                </a:lnTo>
                <a:lnTo>
                  <a:pt x="417131" y="111759"/>
                </a:lnTo>
                <a:lnTo>
                  <a:pt x="418300" y="110489"/>
                </a:lnTo>
                <a:lnTo>
                  <a:pt x="427227" y="99059"/>
                </a:lnTo>
                <a:lnTo>
                  <a:pt x="430402" y="92709"/>
                </a:lnTo>
                <a:lnTo>
                  <a:pt x="433197" y="77469"/>
                </a:lnTo>
                <a:lnTo>
                  <a:pt x="432942" y="68579"/>
                </a:lnTo>
                <a:lnTo>
                  <a:pt x="417449" y="30479"/>
                </a:lnTo>
                <a:lnTo>
                  <a:pt x="413448" y="24129"/>
                </a:lnTo>
                <a:lnTo>
                  <a:pt x="410305" y="20319"/>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txBox="1"/>
          <p:nvPr/>
        </p:nvSpPr>
        <p:spPr>
          <a:xfrm>
            <a:off x="6055113" y="975265"/>
            <a:ext cx="1343740" cy="353823"/>
          </a:xfrm>
          <a:prstGeom prst="rect">
            <a:avLst/>
          </a:prstGeom>
        </p:spPr>
        <p:txBody>
          <a:bodyPr vert="horz" wrap="square" lIns="0" tIns="7501" rIns="0" bIns="0" rtlCol="0">
            <a:spAutoFit/>
          </a:bodyPr>
          <a:lstStyle/>
          <a:p>
            <a:pPr marL="7144" marR="2858" defTabSz="685800">
              <a:spcBef>
                <a:spcPts val="59"/>
              </a:spcBef>
              <a:buClrTx/>
              <a:defRPr/>
            </a:pPr>
            <a:r>
              <a:rPr sz="1125" kern="1200" spc="-20" dirty="0">
                <a:solidFill>
                  <a:srgbClr val="8B1515"/>
                </a:solidFill>
                <a:latin typeface="Calibri"/>
                <a:ea typeface="+mn-ea"/>
                <a:cs typeface="Calibri"/>
              </a:rPr>
              <a:t>We </a:t>
            </a:r>
            <a:r>
              <a:rPr sz="1125" kern="1200" spc="-3" dirty="0">
                <a:solidFill>
                  <a:srgbClr val="8B1515"/>
                </a:solidFill>
                <a:latin typeface="Calibri"/>
                <a:ea typeface="+mn-ea"/>
                <a:cs typeface="Calibri"/>
              </a:rPr>
              <a:t>can </a:t>
            </a:r>
            <a:r>
              <a:rPr sz="1125" kern="1200" dirty="0">
                <a:solidFill>
                  <a:srgbClr val="8B1515"/>
                </a:solidFill>
                <a:latin typeface="Calibri"/>
                <a:ea typeface="+mn-ea"/>
                <a:cs typeface="Calibri"/>
              </a:rPr>
              <a:t>look </a:t>
            </a:r>
            <a:r>
              <a:rPr sz="1125" kern="1200" spc="-8" dirty="0">
                <a:solidFill>
                  <a:srgbClr val="8B1515"/>
                </a:solidFill>
                <a:latin typeface="Calibri"/>
                <a:ea typeface="+mn-ea"/>
                <a:cs typeface="Calibri"/>
              </a:rPr>
              <a:t>at </a:t>
            </a:r>
            <a:r>
              <a:rPr sz="1125" kern="1200" dirty="0">
                <a:solidFill>
                  <a:srgbClr val="8B1515"/>
                </a:solidFill>
                <a:latin typeface="Calibri"/>
                <a:ea typeface="+mn-ea"/>
                <a:cs typeface="Calibri"/>
              </a:rPr>
              <a:t>these </a:t>
            </a:r>
            <a:r>
              <a:rPr sz="1125" kern="1200" spc="3" dirty="0">
                <a:solidFill>
                  <a:srgbClr val="8B1515"/>
                </a:solidFill>
                <a:latin typeface="Calibri"/>
                <a:ea typeface="+mn-ea"/>
                <a:cs typeface="Calibri"/>
              </a:rPr>
              <a:t> </a:t>
            </a:r>
            <a:r>
              <a:rPr sz="1125" kern="1200" dirty="0">
                <a:solidFill>
                  <a:srgbClr val="8B1515"/>
                </a:solidFill>
                <a:latin typeface="Calibri"/>
                <a:ea typeface="+mn-ea"/>
                <a:cs typeface="Calibri"/>
              </a:rPr>
              <a:t>(not</a:t>
            </a:r>
            <a:r>
              <a:rPr sz="1125" kern="1200" spc="-20" dirty="0">
                <a:solidFill>
                  <a:srgbClr val="8B1515"/>
                </a:solidFill>
                <a:latin typeface="Calibri"/>
                <a:ea typeface="+mn-ea"/>
                <a:cs typeface="Calibri"/>
              </a:rPr>
              <a:t> </a:t>
            </a:r>
            <a:r>
              <a:rPr sz="1125" kern="1200" spc="-6" dirty="0">
                <a:solidFill>
                  <a:srgbClr val="8B1515"/>
                </a:solidFill>
                <a:latin typeface="Calibri"/>
                <a:ea typeface="+mn-ea"/>
                <a:cs typeface="Calibri"/>
              </a:rPr>
              <a:t>greyed</a:t>
            </a:r>
            <a:r>
              <a:rPr sz="1125" kern="1200" spc="-23" dirty="0">
                <a:solidFill>
                  <a:srgbClr val="8B1515"/>
                </a:solidFill>
                <a:latin typeface="Calibri"/>
                <a:ea typeface="+mn-ea"/>
                <a:cs typeface="Calibri"/>
              </a:rPr>
              <a:t> </a:t>
            </a:r>
            <a:r>
              <a:rPr sz="1125" kern="1200" spc="-3" dirty="0">
                <a:solidFill>
                  <a:srgbClr val="8B1515"/>
                </a:solidFill>
                <a:latin typeface="Calibri"/>
                <a:ea typeface="+mn-ea"/>
                <a:cs typeface="Calibri"/>
              </a:rPr>
              <a:t>out)</a:t>
            </a:r>
            <a:r>
              <a:rPr sz="1125" kern="1200" spc="-20" dirty="0">
                <a:solidFill>
                  <a:srgbClr val="8B1515"/>
                </a:solidFill>
                <a:latin typeface="Calibri"/>
                <a:ea typeface="+mn-ea"/>
                <a:cs typeface="Calibri"/>
              </a:rPr>
              <a:t> </a:t>
            </a:r>
            <a:r>
              <a:rPr sz="1125" kern="1200" spc="-8" dirty="0">
                <a:solidFill>
                  <a:srgbClr val="8B1515"/>
                </a:solidFill>
                <a:latin typeface="Calibri"/>
                <a:ea typeface="+mn-ea"/>
                <a:cs typeface="Calibri"/>
              </a:rPr>
              <a:t>words</a:t>
            </a:r>
            <a:endParaRPr sz="1125" kern="1200">
              <a:solidFill>
                <a:prstClr val="black"/>
              </a:solidFill>
              <a:latin typeface="Calibri"/>
              <a:ea typeface="+mn-ea"/>
              <a:cs typeface="Calibri"/>
            </a:endParaRPr>
          </a:p>
        </p:txBody>
      </p:sp>
      <p:sp>
        <p:nvSpPr>
          <p:cNvPr id="18" name="object 18"/>
          <p:cNvSpPr txBox="1"/>
          <p:nvPr/>
        </p:nvSpPr>
        <p:spPr>
          <a:xfrm>
            <a:off x="3945422" y="4005025"/>
            <a:ext cx="54650" cy="146074"/>
          </a:xfrm>
          <a:prstGeom prst="rect">
            <a:avLst/>
          </a:prstGeom>
        </p:spPr>
        <p:txBody>
          <a:bodyPr vert="horz" wrap="square" lIns="0" tIns="7501" rIns="0" bIns="0" rtlCol="0">
            <a:spAutoFit/>
          </a:bodyPr>
          <a:lstStyle/>
          <a:p>
            <a:pPr marL="7144" defTabSz="685800">
              <a:spcBef>
                <a:spcPts val="59"/>
              </a:spcBef>
              <a:buClrTx/>
              <a:defRPr/>
            </a:pPr>
            <a:r>
              <a:rPr sz="900" kern="1200" spc="98" dirty="0">
                <a:solidFill>
                  <a:prstClr val="black"/>
                </a:solidFill>
                <a:latin typeface="Cambria Math"/>
                <a:ea typeface="+mn-ea"/>
                <a:cs typeface="Cambria Math"/>
              </a:rPr>
              <a:t>𝑖</a:t>
            </a:r>
            <a:endParaRPr sz="900" kern="1200">
              <a:solidFill>
                <a:prstClr val="black"/>
              </a:solidFill>
              <a:latin typeface="Cambria Math"/>
              <a:ea typeface="+mn-ea"/>
              <a:cs typeface="Cambria Math"/>
            </a:endParaRPr>
          </a:p>
        </p:txBody>
      </p:sp>
      <p:sp>
        <p:nvSpPr>
          <p:cNvPr id="19" name="object 19"/>
          <p:cNvSpPr txBox="1"/>
          <p:nvPr/>
        </p:nvSpPr>
        <p:spPr>
          <a:xfrm>
            <a:off x="3849696" y="3924444"/>
            <a:ext cx="819459" cy="197355"/>
          </a:xfrm>
          <a:prstGeom prst="rect">
            <a:avLst/>
          </a:prstGeom>
        </p:spPr>
        <p:txBody>
          <a:bodyPr vert="horz" wrap="square" lIns="0" tIns="6787" rIns="0" bIns="0" rtlCol="0">
            <a:spAutoFit/>
          </a:bodyPr>
          <a:lstStyle/>
          <a:p>
            <a:pPr marL="21431" defTabSz="685800">
              <a:spcBef>
                <a:spcPts val="53"/>
              </a:spcBef>
              <a:buClrTx/>
              <a:defRPr/>
            </a:pPr>
            <a:r>
              <a:rPr sz="1238" kern="1200" spc="40" dirty="0">
                <a:solidFill>
                  <a:prstClr val="black"/>
                </a:solidFill>
                <a:latin typeface="Cambria Math"/>
                <a:ea typeface="+mn-ea"/>
                <a:cs typeface="Cambria Math"/>
              </a:rPr>
              <a:t>𝑞</a:t>
            </a:r>
            <a:r>
              <a:rPr lang="en-US" sz="1238" i="1" kern="1200" spc="40" baseline="-25000" dirty="0" err="1">
                <a:solidFill>
                  <a:prstClr val="black"/>
                </a:solidFill>
                <a:latin typeface="Cambria Math"/>
                <a:ea typeface="+mn-ea"/>
                <a:cs typeface="Cambria Math"/>
              </a:rPr>
              <a:t>i</a:t>
            </a:r>
            <a:r>
              <a:rPr sz="1350" kern="1200" spc="591" baseline="31250" dirty="0">
                <a:solidFill>
                  <a:prstClr val="black"/>
                </a:solidFill>
                <a:latin typeface="Cambria Math"/>
                <a:ea typeface="+mn-ea"/>
                <a:cs typeface="Cambria Math"/>
              </a:rPr>
              <a:t>𝖳</a:t>
            </a:r>
            <a:r>
              <a:rPr sz="1238" kern="1200" spc="-113" dirty="0">
                <a:solidFill>
                  <a:prstClr val="black"/>
                </a:solidFill>
                <a:latin typeface="Cambria Math"/>
                <a:ea typeface="+mn-ea"/>
                <a:cs typeface="Cambria Math"/>
              </a:rPr>
              <a:t>𝑘</a:t>
            </a:r>
            <a:r>
              <a:rPr sz="1350" kern="1200" spc="540" baseline="-15625" dirty="0">
                <a:solidFill>
                  <a:prstClr val="black"/>
                </a:solidFill>
                <a:latin typeface="Cambria Math"/>
                <a:ea typeface="+mn-ea"/>
                <a:cs typeface="Cambria Math"/>
              </a:rPr>
              <a:t>𝑗</a:t>
            </a:r>
            <a:r>
              <a:rPr sz="1238" kern="1200" spc="-3" dirty="0">
                <a:solidFill>
                  <a:prstClr val="black"/>
                </a:solidFill>
                <a:latin typeface="Cambria Math"/>
                <a:ea typeface="+mn-ea"/>
                <a:cs typeface="Cambria Math"/>
              </a:rPr>
              <a:t>,</a:t>
            </a:r>
            <a:r>
              <a:rPr sz="1238" kern="1200" spc="-76"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𝑗</a:t>
            </a:r>
            <a:r>
              <a:rPr sz="1238" kern="1200" spc="93"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&lt;</a:t>
            </a:r>
            <a:r>
              <a:rPr sz="1238" kern="1200" spc="71"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𝑖</a:t>
            </a:r>
            <a:endParaRPr sz="1238" kern="1200" dirty="0">
              <a:solidFill>
                <a:prstClr val="black"/>
              </a:solidFill>
              <a:latin typeface="Cambria Math"/>
              <a:ea typeface="+mn-ea"/>
              <a:cs typeface="Cambria Math"/>
            </a:endParaRPr>
          </a:p>
        </p:txBody>
      </p:sp>
      <p:sp>
        <p:nvSpPr>
          <p:cNvPr id="20" name="object 20"/>
          <p:cNvSpPr txBox="1"/>
          <p:nvPr/>
        </p:nvSpPr>
        <p:spPr>
          <a:xfrm>
            <a:off x="3895701" y="4131727"/>
            <a:ext cx="637937" cy="197355"/>
          </a:xfrm>
          <a:prstGeom prst="rect">
            <a:avLst/>
          </a:prstGeom>
        </p:spPr>
        <p:txBody>
          <a:bodyPr vert="horz" wrap="square" lIns="0" tIns="6787" rIns="0" bIns="0" rtlCol="0">
            <a:spAutoFit/>
          </a:bodyPr>
          <a:lstStyle/>
          <a:p>
            <a:pPr marL="7144" defTabSz="685800">
              <a:spcBef>
                <a:spcPts val="53"/>
              </a:spcBef>
              <a:buClrTx/>
              <a:defRPr/>
            </a:pPr>
            <a:r>
              <a:rPr lang="en-US" sz="1238" kern="1200" spc="-3" dirty="0">
                <a:solidFill>
                  <a:prstClr val="black"/>
                </a:solidFill>
                <a:latin typeface="Cambria Math"/>
                <a:ea typeface="+mn-ea"/>
                <a:cs typeface="Cambria Math"/>
              </a:rPr>
              <a:t>0</a:t>
            </a:r>
            <a:r>
              <a:rPr sz="1238" kern="1200" spc="-3" dirty="0">
                <a:solidFill>
                  <a:prstClr val="black"/>
                </a:solidFill>
                <a:latin typeface="Cambria Math"/>
                <a:ea typeface="+mn-ea"/>
                <a:cs typeface="Cambria Math"/>
              </a:rPr>
              <a:t>,</a:t>
            </a:r>
            <a:r>
              <a:rPr sz="1238" kern="1200" spc="-76"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𝑗</a:t>
            </a:r>
            <a:r>
              <a:rPr sz="1238" kern="1200" spc="93"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a:t>
            </a:r>
            <a:r>
              <a:rPr sz="1238" kern="1200" spc="76" dirty="0">
                <a:solidFill>
                  <a:prstClr val="black"/>
                </a:solidFill>
                <a:latin typeface="Cambria Math"/>
                <a:ea typeface="+mn-ea"/>
                <a:cs typeface="Cambria Math"/>
              </a:rPr>
              <a:t> </a:t>
            </a:r>
            <a:r>
              <a:rPr sz="1238" kern="1200" spc="-3" dirty="0">
                <a:solidFill>
                  <a:prstClr val="black"/>
                </a:solidFill>
                <a:latin typeface="Cambria Math"/>
                <a:ea typeface="+mn-ea"/>
                <a:cs typeface="Cambria Math"/>
              </a:rPr>
              <a:t>𝑖</a:t>
            </a:r>
            <a:endParaRPr sz="1238" kern="1200" dirty="0">
              <a:solidFill>
                <a:prstClr val="black"/>
              </a:solidFill>
              <a:latin typeface="Cambria Math"/>
              <a:ea typeface="+mn-ea"/>
              <a:cs typeface="Cambria Math"/>
            </a:endParaRPr>
          </a:p>
        </p:txBody>
      </p:sp>
      <p:sp>
        <p:nvSpPr>
          <p:cNvPr id="22" name="TextBox 21">
            <a:extLst>
              <a:ext uri="{FF2B5EF4-FFF2-40B4-BE49-F238E27FC236}">
                <a16:creationId xmlns:a16="http://schemas.microsoft.com/office/drawing/2014/main" id="{D4593733-A247-47A2-9694-40F16757EA9F}"/>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B2D97B2D-5AD7-DB01-D0C8-CBD1CF4B729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68</a:t>
            </a:fld>
            <a:endParaRPr lang="en-US" sz="1600">
              <a:solidFill>
                <a:schemeClr val="bg1"/>
              </a:solidFill>
            </a:endParaRPr>
          </a:p>
        </p:txBody>
      </p:sp>
      <p:sp>
        <p:nvSpPr>
          <p:cNvPr id="21" name="Title 8">
            <a:extLst>
              <a:ext uri="{FF2B5EF4-FFF2-40B4-BE49-F238E27FC236}">
                <a16:creationId xmlns:a16="http://schemas.microsoft.com/office/drawing/2014/main" id="{65FC3958-AA1F-FA21-3037-FB50A9A0892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6" dirty="0">
                <a:latin typeface="Calibri"/>
                <a:cs typeface="Calibri"/>
              </a:rPr>
              <a:t>Masking</a:t>
            </a:r>
            <a:r>
              <a:rPr lang="en-US" sz="3200" spc="3" dirty="0">
                <a:latin typeface="Calibri"/>
                <a:cs typeface="Calibri"/>
              </a:rPr>
              <a:t> </a:t>
            </a:r>
            <a:r>
              <a:rPr lang="en-US" sz="3200" spc="6" dirty="0">
                <a:latin typeface="Calibri"/>
                <a:cs typeface="Calibri"/>
              </a:rPr>
              <a:t>the</a:t>
            </a:r>
            <a:r>
              <a:rPr lang="en-US" sz="3200" spc="-3" dirty="0">
                <a:latin typeface="Calibri"/>
                <a:cs typeface="Calibri"/>
              </a:rPr>
              <a:t> </a:t>
            </a:r>
            <a:r>
              <a:rPr lang="en-US" sz="3200" spc="3" dirty="0">
                <a:latin typeface="Calibri"/>
                <a:cs typeface="Calibri"/>
              </a:rPr>
              <a:t>future</a:t>
            </a:r>
            <a:r>
              <a:rPr lang="en-US" sz="3200" spc="-11" dirty="0">
                <a:latin typeface="Calibri"/>
                <a:cs typeface="Calibri"/>
              </a:rPr>
              <a:t> </a:t>
            </a:r>
            <a:r>
              <a:rPr lang="en-US" sz="3200" spc="3" dirty="0">
                <a:latin typeface="Calibri"/>
                <a:cs typeface="Calibri"/>
              </a:rPr>
              <a:t>in</a:t>
            </a:r>
            <a:r>
              <a:rPr lang="en-US" sz="3200" dirty="0">
                <a:latin typeface="Calibri"/>
                <a:cs typeface="Calibri"/>
              </a:rPr>
              <a:t> </a:t>
            </a:r>
            <a:r>
              <a:rPr lang="en-US" sz="3200" spc="3" dirty="0">
                <a:latin typeface="Calibri"/>
                <a:cs typeface="Calibri"/>
              </a:rPr>
              <a:t>self-attention</a:t>
            </a:r>
            <a:endParaRPr lang="en-US" dirty="0"/>
          </a:p>
        </p:txBody>
      </p:sp>
      <p:sp>
        <p:nvSpPr>
          <p:cNvPr id="24" name="Right Triangle 23">
            <a:extLst>
              <a:ext uri="{FF2B5EF4-FFF2-40B4-BE49-F238E27FC236}">
                <a16:creationId xmlns:a16="http://schemas.microsoft.com/office/drawing/2014/main" id="{F5B00144-A3B7-F2CB-3404-3335BDAF3E83}"/>
              </a:ext>
            </a:extLst>
          </p:cNvPr>
          <p:cNvSpPr/>
          <p:nvPr/>
        </p:nvSpPr>
        <p:spPr>
          <a:xfrm>
            <a:off x="5526525" y="1795446"/>
            <a:ext cx="2505367" cy="2276925"/>
          </a:xfrm>
          <a:prstGeom prst="rtTriangl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991" y="1242964"/>
            <a:ext cx="2197061" cy="2952835"/>
          </a:xfrm>
          <a:prstGeom prst="rect">
            <a:avLst/>
          </a:prstGeom>
        </p:spPr>
        <p:txBody>
          <a:bodyPr vert="horz" wrap="square" lIns="0" tIns="57507" rIns="0" bIns="0" rtlCol="0">
            <a:spAutoFit/>
          </a:bodyPr>
          <a:lstStyle/>
          <a:p>
            <a:pPr marL="62508" algn="ctr" defTabSz="685800">
              <a:spcBef>
                <a:spcPts val="453"/>
              </a:spcBef>
              <a:buClrTx/>
              <a:defRPr/>
            </a:pPr>
            <a:r>
              <a:rPr sz="1575" b="1" kern="1200" spc="-3" dirty="0">
                <a:solidFill>
                  <a:prstClr val="black"/>
                </a:solidFill>
                <a:latin typeface="Calibri"/>
                <a:ea typeface="+mn-ea"/>
                <a:cs typeface="Calibri"/>
              </a:rPr>
              <a:t>Barriers</a:t>
            </a:r>
            <a:endParaRPr sz="1575" kern="1200" dirty="0">
              <a:solidFill>
                <a:prstClr val="black"/>
              </a:solidFill>
              <a:latin typeface="Calibri"/>
              <a:ea typeface="+mn-ea"/>
              <a:cs typeface="Calibri"/>
            </a:endParaRPr>
          </a:p>
          <a:p>
            <a:pPr marL="192524" marR="295751" indent="-192524" defTabSz="685800">
              <a:spcBef>
                <a:spcPts val="329"/>
              </a:spcBef>
              <a:buClr>
                <a:schemeClr val="bg2"/>
              </a:buClr>
              <a:buFont typeface="Times New Roman"/>
              <a:buChar char="•"/>
              <a:tabLst>
                <a:tab pos="192524" algn="l"/>
                <a:tab pos="200382" algn="l"/>
              </a:tabLst>
              <a:defRPr/>
            </a:pPr>
            <a:r>
              <a:rPr sz="1294" kern="1200" spc="-3" dirty="0">
                <a:solidFill>
                  <a:prstClr val="black"/>
                </a:solidFill>
                <a:latin typeface="Calibri"/>
                <a:ea typeface="+mn-ea"/>
                <a:cs typeface="Calibri"/>
              </a:rPr>
              <a:t>Doesn’t</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have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an</a:t>
            </a:r>
            <a:r>
              <a:rPr sz="1294" kern="1200" spc="-11" dirty="0">
                <a:solidFill>
                  <a:prstClr val="black"/>
                </a:solidFill>
                <a:latin typeface="Calibri"/>
                <a:ea typeface="+mn-ea"/>
                <a:cs typeface="Calibri"/>
              </a:rPr>
              <a:t> </a:t>
            </a:r>
            <a:r>
              <a:rPr sz="1294" kern="1200" dirty="0">
                <a:solidFill>
                  <a:prstClr val="black"/>
                </a:solidFill>
                <a:latin typeface="Calibri"/>
                <a:ea typeface="+mn-ea"/>
                <a:cs typeface="Calibri"/>
              </a:rPr>
              <a:t>inherent</a:t>
            </a:r>
          </a:p>
          <a:p>
            <a:pPr marR="718661" algn="ctr" defTabSz="685800">
              <a:buClr>
                <a:schemeClr val="bg2"/>
              </a:buClr>
              <a:defRPr/>
            </a:pPr>
            <a:r>
              <a:rPr sz="1294" kern="1200" spc="-3" dirty="0">
                <a:solidFill>
                  <a:prstClr val="black"/>
                </a:solidFill>
                <a:latin typeface="Calibri"/>
                <a:ea typeface="+mn-ea"/>
                <a:cs typeface="Calibri"/>
              </a:rPr>
              <a:t>notion</a:t>
            </a:r>
            <a:r>
              <a:rPr sz="1294" kern="1200" spc="-11" dirty="0">
                <a:solidFill>
                  <a:prstClr val="black"/>
                </a:solidFill>
                <a:latin typeface="Calibri"/>
                <a:ea typeface="+mn-ea"/>
                <a:cs typeface="Calibri"/>
              </a:rPr>
              <a:t> </a:t>
            </a:r>
            <a:r>
              <a:rPr sz="1294" kern="1200" spc="-3" dirty="0">
                <a:solidFill>
                  <a:prstClr val="black"/>
                </a:solidFill>
                <a:latin typeface="Calibri"/>
                <a:ea typeface="+mn-ea"/>
                <a:cs typeface="Calibri"/>
              </a:rPr>
              <a:t>of</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order!</a:t>
            </a:r>
            <a:endParaRPr sz="1294" kern="1200" dirty="0">
              <a:solidFill>
                <a:prstClr val="black"/>
              </a:solidFill>
              <a:latin typeface="Calibri"/>
              <a:ea typeface="+mn-ea"/>
              <a:cs typeface="Calibri"/>
            </a:endParaRPr>
          </a:p>
          <a:p>
            <a:pPr defTabSz="685800">
              <a:spcBef>
                <a:spcPts val="11"/>
              </a:spcBef>
              <a:buClr>
                <a:schemeClr val="bg2"/>
              </a:buClr>
              <a:defRPr/>
            </a:pPr>
            <a:endParaRPr sz="1772" kern="1200" dirty="0">
              <a:solidFill>
                <a:prstClr val="black"/>
              </a:solidFill>
              <a:latin typeface="Calibri"/>
              <a:ea typeface="+mn-ea"/>
              <a:cs typeface="Calibri"/>
            </a:endParaRPr>
          </a:p>
          <a:p>
            <a:pPr marL="200025" marR="240387" indent="-193238" algn="just" defTabSz="685800">
              <a:buClr>
                <a:schemeClr val="bg2"/>
              </a:buClr>
              <a:buFont typeface="Times New Roman"/>
              <a:buChar char="•"/>
              <a:tabLst>
                <a:tab pos="200382" algn="l"/>
              </a:tabLst>
              <a:defRPr/>
            </a:pPr>
            <a:r>
              <a:rPr sz="1294" kern="1200" dirty="0">
                <a:solidFill>
                  <a:prstClr val="black"/>
                </a:solidFill>
                <a:latin typeface="Calibri"/>
                <a:ea typeface="+mn-ea"/>
                <a:cs typeface="Calibri"/>
              </a:rPr>
              <a:t>No </a:t>
            </a:r>
            <a:r>
              <a:rPr sz="1294" kern="1200" spc="-3" dirty="0">
                <a:solidFill>
                  <a:prstClr val="black"/>
                </a:solidFill>
                <a:latin typeface="Calibri"/>
                <a:ea typeface="+mn-ea"/>
                <a:cs typeface="Calibri"/>
              </a:rPr>
              <a:t>nonlinearities for deep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learning </a:t>
            </a:r>
            <a:r>
              <a:rPr sz="1294" kern="1200" spc="-3" dirty="0">
                <a:solidFill>
                  <a:prstClr val="black"/>
                </a:solidFill>
                <a:latin typeface="Calibri"/>
                <a:ea typeface="+mn-ea"/>
                <a:cs typeface="Calibri"/>
              </a:rPr>
              <a:t>magic! It’s </a:t>
            </a:r>
            <a:r>
              <a:rPr sz="1294" kern="1200" dirty="0">
                <a:solidFill>
                  <a:prstClr val="black"/>
                </a:solidFill>
                <a:latin typeface="Calibri"/>
                <a:ea typeface="+mn-ea"/>
                <a:cs typeface="Calibri"/>
              </a:rPr>
              <a:t>all </a:t>
            </a:r>
            <a:r>
              <a:rPr sz="1294" kern="1200" spc="-3" dirty="0">
                <a:solidFill>
                  <a:prstClr val="black"/>
                </a:solidFill>
                <a:latin typeface="Calibri"/>
                <a:ea typeface="+mn-ea"/>
                <a:cs typeface="Calibri"/>
              </a:rPr>
              <a:t>just </a:t>
            </a:r>
            <a:r>
              <a:rPr sz="1294" kern="1200" spc="-284" dirty="0">
                <a:solidFill>
                  <a:prstClr val="black"/>
                </a:solidFill>
                <a:latin typeface="Calibri"/>
                <a:ea typeface="+mn-ea"/>
                <a:cs typeface="Calibri"/>
              </a:rPr>
              <a:t> </a:t>
            </a:r>
            <a:r>
              <a:rPr sz="1294" kern="1200" dirty="0">
                <a:solidFill>
                  <a:prstClr val="black"/>
                </a:solidFill>
                <a:latin typeface="Calibri"/>
                <a:ea typeface="+mn-ea"/>
                <a:cs typeface="Calibri"/>
              </a:rPr>
              <a:t>weighted</a:t>
            </a:r>
            <a:r>
              <a:rPr sz="1294" kern="1200" spc="6" dirty="0">
                <a:solidFill>
                  <a:prstClr val="black"/>
                </a:solidFill>
                <a:latin typeface="Calibri"/>
                <a:ea typeface="+mn-ea"/>
                <a:cs typeface="Calibri"/>
              </a:rPr>
              <a:t> </a:t>
            </a:r>
            <a:r>
              <a:rPr sz="1294" kern="1200" dirty="0">
                <a:solidFill>
                  <a:prstClr val="black"/>
                </a:solidFill>
                <a:latin typeface="Calibri"/>
                <a:ea typeface="+mn-ea"/>
                <a:cs typeface="Calibri"/>
              </a:rPr>
              <a:t>averages</a:t>
            </a:r>
          </a:p>
          <a:p>
            <a:pPr defTabSz="685800">
              <a:spcBef>
                <a:spcPts val="11"/>
              </a:spcBef>
              <a:buClr>
                <a:schemeClr val="bg2"/>
              </a:buClr>
              <a:buFont typeface="Times New Roman"/>
              <a:buChar char="•"/>
              <a:defRPr/>
            </a:pPr>
            <a:endParaRPr sz="1772" kern="1200" dirty="0">
              <a:solidFill>
                <a:prstClr val="black"/>
              </a:solidFill>
              <a:latin typeface="Calibri"/>
              <a:ea typeface="+mn-ea"/>
              <a:cs typeface="Calibri"/>
            </a:endParaRPr>
          </a:p>
          <a:p>
            <a:pPr marL="200025" marR="271463" indent="-193238" defTabSz="685800">
              <a:buClr>
                <a:schemeClr val="bg2"/>
              </a:buClr>
              <a:buFont typeface="Times New Roman"/>
              <a:buChar char="•"/>
              <a:tabLst>
                <a:tab pos="199668" algn="l"/>
                <a:tab pos="200382" algn="l"/>
              </a:tabLst>
              <a:defRPr/>
            </a:pPr>
            <a:r>
              <a:rPr sz="1294" kern="1200" dirty="0">
                <a:solidFill>
                  <a:prstClr val="black"/>
                </a:solidFill>
                <a:latin typeface="Calibri"/>
                <a:ea typeface="+mn-ea"/>
                <a:cs typeface="Calibri"/>
              </a:rPr>
              <a:t>Need to ensure we </a:t>
            </a:r>
            <a:r>
              <a:rPr sz="1294" kern="1200" spc="-3" dirty="0">
                <a:solidFill>
                  <a:prstClr val="black"/>
                </a:solidFill>
                <a:latin typeface="Calibri"/>
                <a:ea typeface="+mn-ea"/>
                <a:cs typeface="Calibri"/>
              </a:rPr>
              <a:t>don’t </a:t>
            </a:r>
            <a:r>
              <a:rPr sz="1294" kern="1200" dirty="0">
                <a:solidFill>
                  <a:prstClr val="black"/>
                </a:solidFill>
                <a:latin typeface="Calibri"/>
                <a:ea typeface="+mn-ea"/>
                <a:cs typeface="Calibri"/>
              </a:rPr>
              <a:t> </a:t>
            </a:r>
            <a:r>
              <a:rPr sz="1294" kern="1200" spc="-3" dirty="0">
                <a:solidFill>
                  <a:prstClr val="black"/>
                </a:solidFill>
                <a:latin typeface="Calibri"/>
                <a:ea typeface="+mn-ea"/>
                <a:cs typeface="Calibri"/>
              </a:rPr>
              <a:t>“look</a:t>
            </a:r>
            <a:r>
              <a:rPr sz="1294" kern="1200" spc="-14" dirty="0">
                <a:solidFill>
                  <a:prstClr val="black"/>
                </a:solidFill>
                <a:latin typeface="Calibri"/>
                <a:ea typeface="+mn-ea"/>
                <a:cs typeface="Calibri"/>
              </a:rPr>
              <a:t> </a:t>
            </a:r>
            <a:r>
              <a:rPr sz="1294" kern="1200" dirty="0">
                <a:solidFill>
                  <a:prstClr val="black"/>
                </a:solidFill>
                <a:latin typeface="Calibri"/>
                <a:ea typeface="+mn-ea"/>
                <a:cs typeface="Calibri"/>
              </a:rPr>
              <a:t>at</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future”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when </a:t>
            </a:r>
            <a:r>
              <a:rPr sz="1294" kern="1200" spc="-284" dirty="0">
                <a:solidFill>
                  <a:prstClr val="black"/>
                </a:solidFill>
                <a:latin typeface="Calibri"/>
                <a:ea typeface="+mn-ea"/>
                <a:cs typeface="Calibri"/>
              </a:rPr>
              <a:t> </a:t>
            </a:r>
            <a:r>
              <a:rPr sz="1294" kern="1200" spc="-3" dirty="0">
                <a:solidFill>
                  <a:prstClr val="black"/>
                </a:solidFill>
                <a:latin typeface="Calibri"/>
                <a:ea typeface="+mn-ea"/>
                <a:cs typeface="Calibri"/>
              </a:rPr>
              <a:t>predicting</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a sequence</a:t>
            </a:r>
          </a:p>
          <a:p>
            <a:pPr marL="392906" lvl="1" indent="-128945" defTabSz="685800">
              <a:spcBef>
                <a:spcPts val="312"/>
              </a:spcBef>
              <a:buClr>
                <a:schemeClr val="bg2"/>
              </a:buClr>
              <a:buFont typeface="Times New Roman"/>
              <a:buChar char="•"/>
              <a:tabLst>
                <a:tab pos="393263" algn="l"/>
              </a:tabLst>
              <a:defRPr/>
            </a:pPr>
            <a:r>
              <a:rPr sz="1294" kern="1200" spc="-3" dirty="0">
                <a:solidFill>
                  <a:prstClr val="black"/>
                </a:solidFill>
                <a:latin typeface="Calibri"/>
                <a:ea typeface="+mn-ea"/>
                <a:cs typeface="Calibri"/>
              </a:rPr>
              <a:t>Like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in</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machine</a:t>
            </a:r>
            <a:r>
              <a:rPr sz="1294" kern="1200" spc="-3" dirty="0">
                <a:solidFill>
                  <a:prstClr val="black"/>
                </a:solidFill>
                <a:latin typeface="Calibri"/>
                <a:ea typeface="+mn-ea"/>
                <a:cs typeface="Calibri"/>
              </a:rPr>
              <a:t> translation</a:t>
            </a:r>
            <a:endParaRPr sz="1294" kern="1200" dirty="0">
              <a:solidFill>
                <a:prstClr val="black"/>
              </a:solidFill>
              <a:latin typeface="Calibri"/>
              <a:ea typeface="+mn-ea"/>
              <a:cs typeface="Calibri"/>
            </a:endParaRPr>
          </a:p>
          <a:p>
            <a:pPr marL="392906" lvl="1" indent="-128945" defTabSz="685800">
              <a:spcBef>
                <a:spcPts val="310"/>
              </a:spcBef>
              <a:buClr>
                <a:schemeClr val="bg2"/>
              </a:buClr>
              <a:buFont typeface="Times New Roman"/>
              <a:buChar char="•"/>
              <a:tabLst>
                <a:tab pos="393263" algn="l"/>
              </a:tabLst>
              <a:defRPr/>
            </a:pPr>
            <a:r>
              <a:rPr sz="1294" kern="1200" dirty="0">
                <a:solidFill>
                  <a:prstClr val="black"/>
                </a:solidFill>
                <a:latin typeface="Calibri"/>
                <a:ea typeface="+mn-ea"/>
                <a:cs typeface="Calibri"/>
              </a:rPr>
              <a:t>Or</a:t>
            </a:r>
            <a:r>
              <a:rPr sz="1294" kern="1200" spc="-14" dirty="0">
                <a:solidFill>
                  <a:prstClr val="black"/>
                </a:solidFill>
                <a:latin typeface="Calibri"/>
                <a:ea typeface="+mn-ea"/>
                <a:cs typeface="Calibri"/>
              </a:rPr>
              <a:t> </a:t>
            </a:r>
            <a:r>
              <a:rPr sz="1294" kern="1200" spc="-3" dirty="0">
                <a:solidFill>
                  <a:prstClr val="black"/>
                </a:solidFill>
                <a:latin typeface="Calibri"/>
                <a:ea typeface="+mn-ea"/>
                <a:cs typeface="Calibri"/>
              </a:rPr>
              <a:t>language</a:t>
            </a:r>
            <a:r>
              <a:rPr sz="1294" kern="1200" spc="-8" dirty="0">
                <a:solidFill>
                  <a:prstClr val="black"/>
                </a:solidFill>
                <a:latin typeface="Calibri"/>
                <a:ea typeface="+mn-ea"/>
                <a:cs typeface="Calibri"/>
              </a:rPr>
              <a:t> </a:t>
            </a:r>
            <a:r>
              <a:rPr sz="1294" kern="1200" dirty="0">
                <a:solidFill>
                  <a:prstClr val="black"/>
                </a:solidFill>
                <a:latin typeface="Calibri"/>
                <a:ea typeface="+mn-ea"/>
                <a:cs typeface="Calibri"/>
              </a:rPr>
              <a:t>modeling</a:t>
            </a:r>
          </a:p>
        </p:txBody>
      </p:sp>
      <p:sp>
        <p:nvSpPr>
          <p:cNvPr id="4" name="object 4"/>
          <p:cNvSpPr txBox="1">
            <a:spLocks noGrp="1"/>
          </p:cNvSpPr>
          <p:nvPr>
            <p:ph sz="half" idx="3"/>
          </p:nvPr>
        </p:nvSpPr>
        <p:spPr>
          <a:xfrm>
            <a:off x="4997146" y="1244393"/>
            <a:ext cx="2237423" cy="2843446"/>
          </a:xfrm>
          <a:prstGeom prst="rect">
            <a:avLst/>
          </a:prstGeom>
        </p:spPr>
        <p:txBody>
          <a:bodyPr spcFirstLastPara="1" vert="horz" wrap="square" lIns="0" tIns="57507" rIns="0" bIns="0" rtlCol="0" anchor="t" anchorCtr="0">
            <a:spAutoFit/>
          </a:bodyPr>
          <a:lstStyle/>
          <a:p>
            <a:pPr marL="568643" indent="0">
              <a:spcBef>
                <a:spcPts val="453"/>
              </a:spcBef>
              <a:buNone/>
            </a:pPr>
            <a:r>
              <a:rPr lang="en-US" sz="1575" b="1" spc="-3" dirty="0">
                <a:latin typeface="+mn-lt"/>
              </a:rPr>
              <a:t>Solutions</a:t>
            </a:r>
            <a:endParaRPr sz="1575" b="1" spc="-3" dirty="0">
              <a:latin typeface="+mn-lt"/>
            </a:endParaRPr>
          </a:p>
          <a:p>
            <a:pPr marL="200025" marR="165735" indent="-192881">
              <a:spcBef>
                <a:spcPts val="329"/>
              </a:spcBef>
              <a:buClr>
                <a:schemeClr val="bg2"/>
              </a:buClr>
              <a:buFont typeface="Times New Roman"/>
              <a:buChar char="•"/>
              <a:tabLst>
                <a:tab pos="199668" algn="l"/>
                <a:tab pos="200025" algn="l"/>
              </a:tabLst>
            </a:pPr>
            <a:r>
              <a:rPr sz="1294" dirty="0">
                <a:latin typeface="Calibri"/>
                <a:cs typeface="Calibri"/>
              </a:rPr>
              <a:t>Add </a:t>
            </a:r>
            <a:r>
              <a:rPr sz="1294" spc="-3" dirty="0">
                <a:latin typeface="Calibri"/>
                <a:cs typeface="Calibri"/>
              </a:rPr>
              <a:t>position </a:t>
            </a:r>
            <a:r>
              <a:rPr sz="1294" dirty="0">
                <a:latin typeface="Calibri"/>
                <a:cs typeface="Calibri"/>
              </a:rPr>
              <a:t>representations to </a:t>
            </a:r>
            <a:r>
              <a:rPr sz="1294" spc="-284" dirty="0">
                <a:latin typeface="Calibri"/>
                <a:cs typeface="Calibri"/>
              </a:rPr>
              <a:t> </a:t>
            </a:r>
            <a:r>
              <a:rPr sz="1294" dirty="0">
                <a:latin typeface="Calibri"/>
                <a:cs typeface="Calibri"/>
              </a:rPr>
              <a:t>the</a:t>
            </a:r>
            <a:r>
              <a:rPr sz="1294" spc="3" dirty="0">
                <a:latin typeface="Calibri"/>
                <a:cs typeface="Calibri"/>
              </a:rPr>
              <a:t> </a:t>
            </a:r>
            <a:r>
              <a:rPr sz="1294" dirty="0">
                <a:latin typeface="Calibri"/>
                <a:cs typeface="Calibri"/>
              </a:rPr>
              <a:t>inputs</a:t>
            </a:r>
          </a:p>
          <a:p>
            <a:pPr>
              <a:spcBef>
                <a:spcPts val="11"/>
              </a:spcBef>
              <a:buClr>
                <a:schemeClr val="bg2"/>
              </a:buClr>
              <a:buFont typeface="Times New Roman"/>
              <a:buChar char="•"/>
            </a:pPr>
            <a:endParaRPr sz="1772" dirty="0">
              <a:latin typeface="Calibri"/>
              <a:cs typeface="Calibri"/>
            </a:endParaRPr>
          </a:p>
          <a:p>
            <a:pPr marL="200025" marR="2858" indent="-192881">
              <a:buClr>
                <a:schemeClr val="bg2"/>
              </a:buClr>
              <a:buFont typeface="Times New Roman"/>
              <a:buChar char="•"/>
              <a:tabLst>
                <a:tab pos="199668" algn="l"/>
                <a:tab pos="200025" algn="l"/>
              </a:tabLst>
            </a:pPr>
            <a:r>
              <a:rPr sz="1294" dirty="0">
                <a:latin typeface="Calibri"/>
                <a:cs typeface="Calibri"/>
              </a:rPr>
              <a:t>Easy </a:t>
            </a:r>
            <a:r>
              <a:rPr sz="1294" spc="-3" dirty="0">
                <a:latin typeface="Calibri"/>
                <a:cs typeface="Calibri"/>
              </a:rPr>
              <a:t>fix: </a:t>
            </a:r>
            <a:r>
              <a:rPr sz="1294" dirty="0">
                <a:latin typeface="Calibri"/>
                <a:cs typeface="Calibri"/>
              </a:rPr>
              <a:t>apply </a:t>
            </a:r>
            <a:r>
              <a:rPr sz="1294" spc="-3" dirty="0">
                <a:latin typeface="Calibri"/>
                <a:cs typeface="Calibri"/>
              </a:rPr>
              <a:t>the </a:t>
            </a:r>
            <a:r>
              <a:rPr sz="1294" dirty="0">
                <a:latin typeface="Calibri"/>
                <a:cs typeface="Calibri"/>
              </a:rPr>
              <a:t>same </a:t>
            </a:r>
            <a:r>
              <a:rPr sz="1294" spc="3" dirty="0">
                <a:latin typeface="Calibri"/>
                <a:cs typeface="Calibri"/>
              </a:rPr>
              <a:t> </a:t>
            </a:r>
            <a:r>
              <a:rPr sz="1294" dirty="0">
                <a:latin typeface="Calibri"/>
                <a:cs typeface="Calibri"/>
              </a:rPr>
              <a:t>feedforward network to each </a:t>
            </a:r>
            <a:r>
              <a:rPr sz="1294" spc="-3" dirty="0">
                <a:latin typeface="Calibri"/>
                <a:cs typeface="Calibri"/>
              </a:rPr>
              <a:t>self- </a:t>
            </a:r>
            <a:r>
              <a:rPr sz="1294" spc="-284" dirty="0">
                <a:latin typeface="Calibri"/>
                <a:cs typeface="Calibri"/>
              </a:rPr>
              <a:t> </a:t>
            </a:r>
            <a:r>
              <a:rPr sz="1294" spc="-3" dirty="0">
                <a:latin typeface="Calibri"/>
                <a:cs typeface="Calibri"/>
              </a:rPr>
              <a:t>attention</a:t>
            </a:r>
            <a:r>
              <a:rPr sz="1294" spc="8" dirty="0">
                <a:latin typeface="Calibri"/>
                <a:cs typeface="Calibri"/>
              </a:rPr>
              <a:t> </a:t>
            </a:r>
            <a:r>
              <a:rPr sz="1294" spc="-3" dirty="0">
                <a:latin typeface="Calibri"/>
                <a:cs typeface="Calibri"/>
              </a:rPr>
              <a:t>output.</a:t>
            </a:r>
            <a:endParaRPr sz="1294" dirty="0">
              <a:latin typeface="Calibri"/>
              <a:cs typeface="Calibri"/>
            </a:endParaRPr>
          </a:p>
          <a:p>
            <a:pPr>
              <a:spcBef>
                <a:spcPts val="11"/>
              </a:spcBef>
              <a:buClr>
                <a:schemeClr val="bg2"/>
              </a:buClr>
              <a:buFont typeface="Times New Roman"/>
              <a:buChar char="•"/>
            </a:pPr>
            <a:endParaRPr sz="1772" dirty="0">
              <a:latin typeface="Calibri"/>
              <a:cs typeface="Calibri"/>
            </a:endParaRPr>
          </a:p>
          <a:p>
            <a:pPr marL="192524" marR="51792" indent="-192524">
              <a:buClr>
                <a:schemeClr val="bg2"/>
              </a:buClr>
              <a:buFont typeface="Times New Roman"/>
              <a:buChar char="•"/>
              <a:tabLst>
                <a:tab pos="192524" algn="l"/>
                <a:tab pos="200025" algn="l"/>
              </a:tabLst>
            </a:pPr>
            <a:r>
              <a:rPr sz="1294" dirty="0">
                <a:latin typeface="Calibri"/>
                <a:cs typeface="Calibri"/>
              </a:rPr>
              <a:t>Mask</a:t>
            </a:r>
            <a:r>
              <a:rPr sz="1294" spc="-8" dirty="0">
                <a:latin typeface="Calibri"/>
                <a:cs typeface="Calibri"/>
              </a:rPr>
              <a:t> </a:t>
            </a:r>
            <a:r>
              <a:rPr sz="1294" spc="-3" dirty="0">
                <a:latin typeface="Calibri"/>
                <a:cs typeface="Calibri"/>
              </a:rPr>
              <a:t>out</a:t>
            </a:r>
            <a:r>
              <a:rPr sz="1294" spc="6" dirty="0">
                <a:latin typeface="Calibri"/>
                <a:cs typeface="Calibri"/>
              </a:rPr>
              <a:t> </a:t>
            </a:r>
            <a:r>
              <a:rPr sz="1294" dirty="0">
                <a:latin typeface="Calibri"/>
                <a:cs typeface="Calibri"/>
              </a:rPr>
              <a:t>the future by</a:t>
            </a:r>
            <a:r>
              <a:rPr sz="1294" spc="-6" dirty="0">
                <a:latin typeface="Calibri"/>
                <a:cs typeface="Calibri"/>
              </a:rPr>
              <a:t> </a:t>
            </a:r>
            <a:r>
              <a:rPr sz="1294" dirty="0">
                <a:latin typeface="Calibri"/>
                <a:cs typeface="Calibri"/>
              </a:rPr>
              <a:t>artificially</a:t>
            </a:r>
            <a:r>
              <a:rPr lang="en-US" sz="1294" dirty="0">
                <a:latin typeface="Calibri"/>
                <a:cs typeface="Calibri"/>
              </a:rPr>
              <a:t> </a:t>
            </a:r>
            <a:r>
              <a:rPr sz="1294" dirty="0">
                <a:latin typeface="Calibri"/>
                <a:cs typeface="Calibri"/>
              </a:rPr>
              <a:t>setting </a:t>
            </a:r>
            <a:r>
              <a:rPr sz="1294" spc="-3" dirty="0">
                <a:latin typeface="Calibri"/>
                <a:cs typeface="Calibri"/>
              </a:rPr>
              <a:t>attention</a:t>
            </a:r>
            <a:r>
              <a:rPr sz="1294" spc="8" dirty="0">
                <a:latin typeface="Calibri"/>
                <a:cs typeface="Calibri"/>
              </a:rPr>
              <a:t> </a:t>
            </a:r>
            <a:r>
              <a:rPr sz="1294" dirty="0">
                <a:latin typeface="Calibri"/>
                <a:cs typeface="Calibri"/>
              </a:rPr>
              <a:t>weights</a:t>
            </a:r>
            <a:r>
              <a:rPr sz="1294" spc="8" dirty="0">
                <a:latin typeface="Calibri"/>
                <a:cs typeface="Calibri"/>
              </a:rPr>
              <a:t> </a:t>
            </a:r>
            <a:r>
              <a:rPr sz="1294" dirty="0">
                <a:latin typeface="Calibri"/>
                <a:cs typeface="Calibri"/>
              </a:rPr>
              <a:t>to</a:t>
            </a:r>
            <a:r>
              <a:rPr sz="1294" spc="6" dirty="0">
                <a:latin typeface="Calibri"/>
                <a:cs typeface="Calibri"/>
              </a:rPr>
              <a:t> </a:t>
            </a:r>
            <a:r>
              <a:rPr sz="1294" dirty="0">
                <a:latin typeface="Calibri"/>
                <a:cs typeface="Calibri"/>
              </a:rPr>
              <a:t>0!</a:t>
            </a:r>
          </a:p>
        </p:txBody>
      </p:sp>
      <p:grpSp>
        <p:nvGrpSpPr>
          <p:cNvPr id="5" name="object 5"/>
          <p:cNvGrpSpPr/>
          <p:nvPr/>
        </p:nvGrpSpPr>
        <p:grpSpPr>
          <a:xfrm>
            <a:off x="4040472" y="1732117"/>
            <a:ext cx="756524" cy="76439"/>
            <a:chOff x="5151062" y="1936320"/>
            <a:chExt cx="1344930" cy="135890"/>
          </a:xfrm>
        </p:grpSpPr>
        <p:pic>
          <p:nvPicPr>
            <p:cNvPr id="6" name="object 6"/>
            <p:cNvPicPr/>
            <p:nvPr/>
          </p:nvPicPr>
          <p:blipFill>
            <a:blip r:embed="rId2" cstate="print"/>
            <a:stretch>
              <a:fillRect/>
            </a:stretch>
          </p:blipFill>
          <p:spPr>
            <a:xfrm>
              <a:off x="5151062" y="1936320"/>
              <a:ext cx="1344853" cy="135386"/>
            </a:xfrm>
            <a:prstGeom prst="rect">
              <a:avLst/>
            </a:prstGeom>
          </p:spPr>
        </p:pic>
        <p:sp>
          <p:nvSpPr>
            <p:cNvPr id="7" name="object 7"/>
            <p:cNvSpPr/>
            <p:nvPr/>
          </p:nvSpPr>
          <p:spPr>
            <a:xfrm>
              <a:off x="5185409" y="19438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8" name="object 8"/>
          <p:cNvGrpSpPr/>
          <p:nvPr/>
        </p:nvGrpSpPr>
        <p:grpSpPr>
          <a:xfrm>
            <a:off x="3995038" y="2546505"/>
            <a:ext cx="756524" cy="76439"/>
            <a:chOff x="5070290" y="3384120"/>
            <a:chExt cx="1344930" cy="135890"/>
          </a:xfrm>
        </p:grpSpPr>
        <p:pic>
          <p:nvPicPr>
            <p:cNvPr id="9" name="object 9"/>
            <p:cNvPicPr/>
            <p:nvPr/>
          </p:nvPicPr>
          <p:blipFill>
            <a:blip r:embed="rId2" cstate="print"/>
            <a:stretch>
              <a:fillRect/>
            </a:stretch>
          </p:blipFill>
          <p:spPr>
            <a:xfrm>
              <a:off x="5070290" y="3384120"/>
              <a:ext cx="1344853" cy="135386"/>
            </a:xfrm>
            <a:prstGeom prst="rect">
              <a:avLst/>
            </a:prstGeom>
          </p:spPr>
        </p:pic>
        <p:sp>
          <p:nvSpPr>
            <p:cNvPr id="10" name="object 10"/>
            <p:cNvSpPr/>
            <p:nvPr/>
          </p:nvSpPr>
          <p:spPr>
            <a:xfrm>
              <a:off x="5104638" y="3391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grpSp>
        <p:nvGrpSpPr>
          <p:cNvPr id="11" name="object 11"/>
          <p:cNvGrpSpPr/>
          <p:nvPr/>
        </p:nvGrpSpPr>
        <p:grpSpPr>
          <a:xfrm>
            <a:off x="3995038" y="3403755"/>
            <a:ext cx="756524" cy="76439"/>
            <a:chOff x="5070290" y="4908120"/>
            <a:chExt cx="1344930" cy="135890"/>
          </a:xfrm>
        </p:grpSpPr>
        <p:pic>
          <p:nvPicPr>
            <p:cNvPr id="12" name="object 12"/>
            <p:cNvPicPr/>
            <p:nvPr/>
          </p:nvPicPr>
          <p:blipFill>
            <a:blip r:embed="rId2" cstate="print"/>
            <a:stretch>
              <a:fillRect/>
            </a:stretch>
          </p:blipFill>
          <p:spPr>
            <a:xfrm>
              <a:off x="5070290" y="4908120"/>
              <a:ext cx="1344853" cy="135386"/>
            </a:xfrm>
            <a:prstGeom prst="rect">
              <a:avLst/>
            </a:prstGeom>
          </p:spPr>
        </p:pic>
        <p:sp>
          <p:nvSpPr>
            <p:cNvPr id="13" name="object 13"/>
            <p:cNvSpPr/>
            <p:nvPr/>
          </p:nvSpPr>
          <p:spPr>
            <a:xfrm>
              <a:off x="5104638" y="4915662"/>
              <a:ext cx="1295400" cy="76200"/>
            </a:xfrm>
            <a:custGeom>
              <a:avLst/>
              <a:gdLst/>
              <a:ahLst/>
              <a:cxnLst/>
              <a:rect l="l" t="t" r="r" b="b"/>
              <a:pathLst>
                <a:path w="1295400" h="76200">
                  <a:moveTo>
                    <a:pt x="1219200" y="0"/>
                  </a:moveTo>
                  <a:lnTo>
                    <a:pt x="1219200" y="76200"/>
                  </a:lnTo>
                  <a:lnTo>
                    <a:pt x="1270000" y="50800"/>
                  </a:lnTo>
                  <a:lnTo>
                    <a:pt x="1231900" y="50800"/>
                  </a:lnTo>
                  <a:lnTo>
                    <a:pt x="1231900" y="25400"/>
                  </a:lnTo>
                  <a:lnTo>
                    <a:pt x="1270000" y="25400"/>
                  </a:lnTo>
                  <a:lnTo>
                    <a:pt x="1219200" y="0"/>
                  </a:lnTo>
                  <a:close/>
                </a:path>
                <a:path w="1295400" h="76200">
                  <a:moveTo>
                    <a:pt x="1219200" y="25400"/>
                  </a:moveTo>
                  <a:lnTo>
                    <a:pt x="0" y="25400"/>
                  </a:lnTo>
                  <a:lnTo>
                    <a:pt x="0" y="50800"/>
                  </a:lnTo>
                  <a:lnTo>
                    <a:pt x="1219200" y="50800"/>
                  </a:lnTo>
                  <a:lnTo>
                    <a:pt x="1219200" y="25400"/>
                  </a:lnTo>
                  <a:close/>
                </a:path>
                <a:path w="1295400" h="76200">
                  <a:moveTo>
                    <a:pt x="1270000" y="25400"/>
                  </a:moveTo>
                  <a:lnTo>
                    <a:pt x="1231900" y="25400"/>
                  </a:lnTo>
                  <a:lnTo>
                    <a:pt x="1231900" y="50800"/>
                  </a:lnTo>
                  <a:lnTo>
                    <a:pt x="1270000" y="50800"/>
                  </a:lnTo>
                  <a:lnTo>
                    <a:pt x="1295400" y="38100"/>
                  </a:lnTo>
                  <a:lnTo>
                    <a:pt x="1270000" y="25400"/>
                  </a:lnTo>
                  <a:close/>
                </a:path>
              </a:pathLst>
            </a:custGeom>
            <a:solidFill>
              <a:srgbClr val="8B151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7" name="TextBox 16">
            <a:extLst>
              <a:ext uri="{FF2B5EF4-FFF2-40B4-BE49-F238E27FC236}">
                <a16:creationId xmlns:a16="http://schemas.microsoft.com/office/drawing/2014/main" id="{4186E118-2E70-41F2-BD14-43ACA3369200}"/>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3" name="Slide Number Placeholder 3">
            <a:extLst>
              <a:ext uri="{FF2B5EF4-FFF2-40B4-BE49-F238E27FC236}">
                <a16:creationId xmlns:a16="http://schemas.microsoft.com/office/drawing/2014/main" id="{F972547E-DE7A-9A85-314C-D8883A2E720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69</a:t>
            </a:fld>
            <a:endParaRPr lang="en-US" sz="1600">
              <a:solidFill>
                <a:schemeClr val="bg1"/>
              </a:solidFill>
            </a:endParaRPr>
          </a:p>
        </p:txBody>
      </p:sp>
      <p:sp>
        <p:nvSpPr>
          <p:cNvPr id="16" name="Title 8">
            <a:extLst>
              <a:ext uri="{FF2B5EF4-FFF2-40B4-BE49-F238E27FC236}">
                <a16:creationId xmlns:a16="http://schemas.microsoft.com/office/drawing/2014/main" id="{26512A73-3029-5E29-BB27-36F4FE87F8E8}"/>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spc="3" dirty="0">
                <a:latin typeface="+mj-lt"/>
                <a:cs typeface="Calibri"/>
              </a:rPr>
              <a:t>Barriers</a:t>
            </a:r>
            <a:r>
              <a:rPr lang="en-US" sz="2800" spc="6" dirty="0">
                <a:latin typeface="+mj-lt"/>
                <a:cs typeface="Calibri"/>
              </a:rPr>
              <a:t> and</a:t>
            </a:r>
            <a:r>
              <a:rPr lang="en-US" sz="2800" spc="3" dirty="0">
                <a:latin typeface="+mj-lt"/>
                <a:cs typeface="Calibri"/>
              </a:rPr>
              <a:t> </a:t>
            </a:r>
            <a:r>
              <a:rPr lang="en-US" sz="2800" dirty="0">
                <a:latin typeface="+mj-lt"/>
                <a:cs typeface="Calibri"/>
              </a:rPr>
              <a:t>solutions</a:t>
            </a:r>
            <a:r>
              <a:rPr lang="en-US" sz="2800" spc="14" dirty="0">
                <a:latin typeface="+mj-lt"/>
                <a:cs typeface="Calibri"/>
              </a:rPr>
              <a:t> </a:t>
            </a:r>
            <a:r>
              <a:rPr lang="en-US" sz="2800" spc="3" dirty="0">
                <a:latin typeface="+mj-lt"/>
                <a:cs typeface="Calibri"/>
              </a:rPr>
              <a:t>for Self-Attention</a:t>
            </a:r>
            <a:r>
              <a:rPr lang="en-US" sz="2800" dirty="0">
                <a:latin typeface="+mj-lt"/>
                <a:cs typeface="Calibri"/>
              </a:rPr>
              <a:t> </a:t>
            </a:r>
            <a:r>
              <a:rPr lang="en-US" sz="2800" spc="3" dirty="0">
                <a:latin typeface="+mj-lt"/>
                <a:cs typeface="Calibri"/>
              </a:rPr>
              <a:t>as</a:t>
            </a:r>
            <a:r>
              <a:rPr lang="en-US" sz="2800" spc="8" dirty="0">
                <a:latin typeface="+mj-lt"/>
                <a:cs typeface="Calibri"/>
              </a:rPr>
              <a:t> </a:t>
            </a:r>
            <a:r>
              <a:rPr lang="en-US" sz="2800" spc="6" dirty="0">
                <a:latin typeface="+mj-lt"/>
                <a:cs typeface="Calibri"/>
              </a:rPr>
              <a:t>a </a:t>
            </a:r>
            <a:r>
              <a:rPr lang="en-US" sz="2800" spc="3" dirty="0">
                <a:latin typeface="+mj-lt"/>
                <a:cs typeface="Calibri"/>
              </a:rPr>
              <a:t>building</a:t>
            </a:r>
            <a:r>
              <a:rPr lang="en-US" sz="2800" spc="11" dirty="0">
                <a:latin typeface="+mj-lt"/>
                <a:cs typeface="Calibri"/>
              </a:rPr>
              <a:t> </a:t>
            </a:r>
            <a:r>
              <a:rPr lang="en-US" sz="2800" dirty="0">
                <a:latin typeface="+mj-lt"/>
                <a:cs typeface="Calibri"/>
              </a:rPr>
              <a:t>block</a:t>
            </a:r>
            <a:endParaRPr lang="en-US" sz="28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grpSp>
        <p:nvGrpSpPr>
          <p:cNvPr id="14" name="Group 13"/>
          <p:cNvGrpSpPr/>
          <p:nvPr/>
        </p:nvGrpSpPr>
        <p:grpSpPr>
          <a:xfrm>
            <a:off x="1990021" y="3432203"/>
            <a:ext cx="2472110" cy="381584"/>
            <a:chOff x="1129361" y="4576267"/>
            <a:chExt cx="3296146" cy="508778"/>
          </a:xfrm>
        </p:grpSpPr>
        <p:sp>
          <p:nvSpPr>
            <p:cNvPr id="6" name="object 6"/>
            <p:cNvSpPr/>
            <p:nvPr/>
          </p:nvSpPr>
          <p:spPr>
            <a:xfrm>
              <a:off x="1198315" y="4628418"/>
              <a:ext cx="527050" cy="398145"/>
            </a:xfrm>
            <a:custGeom>
              <a:avLst/>
              <a:gdLst/>
              <a:ahLst/>
              <a:cxnLst/>
              <a:rect l="l" t="t" r="r" b="b"/>
              <a:pathLst>
                <a:path w="527050" h="398145">
                  <a:moveTo>
                    <a:pt x="526531" y="398149"/>
                  </a:moveTo>
                  <a:lnTo>
                    <a:pt x="0"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1129361" y="4576267"/>
              <a:ext cx="88265" cy="77470"/>
            </a:xfrm>
            <a:custGeom>
              <a:avLst/>
              <a:gdLst/>
              <a:ahLst/>
              <a:cxnLst/>
              <a:rect l="l" t="t" r="r" b="b"/>
              <a:pathLst>
                <a:path w="88265" h="77470">
                  <a:moveTo>
                    <a:pt x="87934" y="27049"/>
                  </a:moveTo>
                  <a:lnTo>
                    <a:pt x="0" y="0"/>
                  </a:lnTo>
                  <a:lnTo>
                    <a:pt x="49977" y="77249"/>
                  </a:lnTo>
                  <a:lnTo>
                    <a:pt x="87934" y="27049"/>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1797876" y="4869601"/>
              <a:ext cx="2627631" cy="215444"/>
            </a:xfrm>
            <a:prstGeom prst="rect">
              <a:avLst/>
            </a:prstGeom>
          </p:spPr>
          <p:txBody>
            <a:bodyPr vert="horz" wrap="square" lIns="0" tIns="0" rIns="0" bIns="0" rtlCol="0">
              <a:spAutoFit/>
            </a:bodyPr>
            <a:lstStyle/>
            <a:p>
              <a:pPr marL="9525"/>
              <a:r>
                <a:rPr lang="en-US" sz="1050" b="1" spc="-4" dirty="0">
                  <a:solidFill>
                    <a:sysClr val="windowText" lastClr="000000"/>
                  </a:solidFill>
                </a:rPr>
                <a:t>v</a:t>
              </a:r>
              <a:r>
                <a:rPr sz="1050" b="1" spc="-4" dirty="0">
                  <a:solidFill>
                    <a:sysClr val="windowText" lastClr="000000"/>
                  </a:solidFill>
                </a:rPr>
                <a:t>anilla </a:t>
              </a:r>
              <a:r>
                <a:rPr lang="en-US" sz="1050" b="1" spc="-4" dirty="0">
                  <a:solidFill>
                    <a:sysClr val="windowText" lastClr="000000"/>
                  </a:solidFill>
                </a:rPr>
                <a:t>n</a:t>
              </a:r>
              <a:r>
                <a:rPr sz="1050" b="1" spc="-4" dirty="0">
                  <a:solidFill>
                    <a:sysClr val="windowText" lastClr="000000"/>
                  </a:solidFill>
                </a:rPr>
                <a:t>eural</a:t>
              </a:r>
              <a:r>
                <a:rPr sz="1050" b="1" spc="-15" dirty="0">
                  <a:solidFill>
                    <a:sysClr val="windowText" lastClr="000000"/>
                  </a:solidFill>
                </a:rPr>
                <a:t> </a:t>
              </a:r>
              <a:r>
                <a:rPr lang="en-US" sz="1050" b="1" spc="-4" dirty="0">
                  <a:solidFill>
                    <a:sysClr val="windowText" lastClr="000000"/>
                  </a:solidFill>
                </a:rPr>
                <a:t>n</a:t>
              </a:r>
              <a:r>
                <a:rPr sz="1050" b="1" spc="-4" dirty="0">
                  <a:solidFill>
                    <a:sysClr val="windowText" lastClr="000000"/>
                  </a:solidFill>
                </a:rPr>
                <a:t>etworks</a:t>
              </a:r>
              <a:endParaRPr sz="1050" dirty="0">
                <a:solidFill>
                  <a:sysClr val="windowText" lastClr="000000"/>
                </a:solidFill>
              </a:endParaRPr>
            </a:p>
          </p:txBody>
        </p:sp>
      </p:gr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3BC48DCA-EBE2-EA90-7897-8E0F8F8AD6D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a:t>
            </a:fld>
            <a:endParaRPr lang="en-US" sz="1600">
              <a:solidFill>
                <a:schemeClr val="bg1"/>
              </a:solidFill>
            </a:endParaRPr>
          </a:p>
        </p:txBody>
      </p:sp>
      <p:sp>
        <p:nvSpPr>
          <p:cNvPr id="10" name="Title 1">
            <a:extLst>
              <a:ext uri="{FF2B5EF4-FFF2-40B4-BE49-F238E27FC236}">
                <a16:creationId xmlns:a16="http://schemas.microsoft.com/office/drawing/2014/main" id="{F6B00860-E79A-4876-AD2F-F5B83CCA5B03}"/>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Tree>
    <p:extLst>
      <p:ext uri="{BB962C8B-B14F-4D97-AF65-F5344CB8AC3E}">
        <p14:creationId xmlns:p14="http://schemas.microsoft.com/office/powerpoint/2010/main" val="21689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1256143"/>
            <a:ext cx="8229599" cy="3532458"/>
          </a:xfrm>
          <a:prstGeom prst="rect">
            <a:avLst/>
          </a:prstGeom>
        </p:spPr>
        <p:txBody>
          <a:bodyPr vert="horz" wrap="square" lIns="0" tIns="46435" rIns="0" bIns="0" rtlCol="0">
            <a:spAutoFit/>
          </a:bodyPr>
          <a:lstStyle/>
          <a:p>
            <a:pPr marL="200025" indent="-193238" defTabSz="685800">
              <a:spcBef>
                <a:spcPts val="366"/>
              </a:spcBef>
              <a:buClr>
                <a:schemeClr val="bg2"/>
              </a:buClr>
              <a:buFont typeface="Times New Roman"/>
              <a:buChar char="•"/>
              <a:tabLst>
                <a:tab pos="199668" algn="l"/>
                <a:tab pos="200382" algn="l"/>
              </a:tabLst>
              <a:defRPr/>
            </a:pPr>
            <a:r>
              <a:rPr sz="1700" b="1" kern="1200" dirty="0">
                <a:solidFill>
                  <a:schemeClr val="bg2"/>
                </a:solidFill>
                <a:latin typeface="Calibri"/>
                <a:ea typeface="+mn-ea"/>
                <a:cs typeface="Calibri"/>
              </a:rPr>
              <a:t>Self-attention</a:t>
            </a:r>
            <a:r>
              <a:rPr sz="1700" kern="1200" dirty="0">
                <a:solidFill>
                  <a:prstClr val="black"/>
                </a:solidFill>
                <a:latin typeface="Calibri"/>
                <a:ea typeface="+mn-ea"/>
                <a:cs typeface="Calibri"/>
              </a:rPr>
              <a:t>:</a:t>
            </a:r>
          </a:p>
          <a:p>
            <a:pPr marL="392906" lvl="1" indent="-128945" defTabSz="685800">
              <a:spcBef>
                <a:spcPts val="312"/>
              </a:spcBef>
              <a:buClr>
                <a:schemeClr val="bg2"/>
              </a:buClr>
              <a:buFont typeface="Times New Roman"/>
              <a:buChar char="•"/>
              <a:tabLst>
                <a:tab pos="393263" algn="l"/>
              </a:tabLst>
              <a:defRPr/>
            </a:pPr>
            <a:r>
              <a:rPr sz="1700" kern="1200" dirty="0">
                <a:solidFill>
                  <a:prstClr val="black"/>
                </a:solidFill>
                <a:latin typeface="Calibri"/>
                <a:ea typeface="+mn-ea"/>
                <a:cs typeface="Calibri"/>
              </a:rPr>
              <a:t>the</a:t>
            </a:r>
            <a:r>
              <a:rPr sz="1700" kern="1200" spc="-3" dirty="0">
                <a:solidFill>
                  <a:prstClr val="black"/>
                </a:solidFill>
                <a:latin typeface="Calibri"/>
                <a:ea typeface="+mn-ea"/>
                <a:cs typeface="Calibri"/>
              </a:rPr>
              <a:t> basis</a:t>
            </a:r>
            <a:r>
              <a:rPr sz="1700" kern="1200" spc="-8" dirty="0">
                <a:solidFill>
                  <a:prstClr val="black"/>
                </a:solidFill>
                <a:latin typeface="Calibri"/>
                <a:ea typeface="+mn-ea"/>
                <a:cs typeface="Calibri"/>
              </a:rPr>
              <a:t> </a:t>
            </a:r>
            <a:r>
              <a:rPr sz="1700" kern="1200" spc="-3" dirty="0">
                <a:solidFill>
                  <a:prstClr val="black"/>
                </a:solidFill>
                <a:latin typeface="Calibri"/>
                <a:ea typeface="+mn-ea"/>
                <a:cs typeface="Calibri"/>
              </a:rPr>
              <a:t>of </a:t>
            </a:r>
            <a:r>
              <a:rPr sz="1700" kern="1200" dirty="0">
                <a:solidFill>
                  <a:prstClr val="black"/>
                </a:solidFill>
                <a:latin typeface="Calibri"/>
                <a:ea typeface="+mn-ea"/>
                <a:cs typeface="Calibri"/>
              </a:rPr>
              <a:t>the method.</a:t>
            </a:r>
          </a:p>
          <a:p>
            <a:pPr marL="200025" indent="-193238" defTabSz="685800">
              <a:spcBef>
                <a:spcPts val="312"/>
              </a:spcBef>
              <a:buClr>
                <a:schemeClr val="bg2"/>
              </a:buClr>
              <a:buFont typeface="Times New Roman"/>
              <a:buChar char="•"/>
              <a:tabLst>
                <a:tab pos="199668" algn="l"/>
                <a:tab pos="200382" algn="l"/>
              </a:tabLst>
              <a:defRPr/>
            </a:pPr>
            <a:r>
              <a:rPr sz="1700" b="1" kern="1200" spc="-3" dirty="0">
                <a:solidFill>
                  <a:schemeClr val="bg2"/>
                </a:solidFill>
                <a:latin typeface="Calibri"/>
                <a:ea typeface="+mn-ea"/>
                <a:cs typeface="Calibri"/>
              </a:rPr>
              <a:t>Position</a:t>
            </a:r>
            <a:r>
              <a:rPr sz="1700" b="1" kern="1200" spc="-26" dirty="0">
                <a:solidFill>
                  <a:schemeClr val="bg2"/>
                </a:solidFill>
                <a:latin typeface="Calibri"/>
                <a:ea typeface="+mn-ea"/>
                <a:cs typeface="Calibri"/>
              </a:rPr>
              <a:t> </a:t>
            </a:r>
            <a:r>
              <a:rPr sz="1700" b="1" kern="1200" dirty="0">
                <a:solidFill>
                  <a:schemeClr val="bg2"/>
                </a:solidFill>
                <a:latin typeface="Calibri"/>
                <a:ea typeface="+mn-ea"/>
                <a:cs typeface="Calibri"/>
              </a:rPr>
              <a:t>representations</a:t>
            </a:r>
            <a:r>
              <a:rPr sz="1700" kern="1200" dirty="0">
                <a:solidFill>
                  <a:prstClr val="black"/>
                </a:solidFill>
                <a:latin typeface="Calibri"/>
                <a:ea typeface="+mn-ea"/>
                <a:cs typeface="Calibri"/>
              </a:rPr>
              <a:t>:</a:t>
            </a:r>
          </a:p>
          <a:p>
            <a:pPr marL="392906" marR="2858" lvl="1" indent="-128588" defTabSz="685800">
              <a:spcBef>
                <a:spcPts val="310"/>
              </a:spcBef>
              <a:buClr>
                <a:schemeClr val="bg2"/>
              </a:buClr>
              <a:buFont typeface="Times New Roman"/>
              <a:buChar char="•"/>
              <a:tabLst>
                <a:tab pos="393263" algn="l"/>
              </a:tabLst>
              <a:defRPr/>
            </a:pPr>
            <a:r>
              <a:rPr sz="1700" kern="1200" spc="-3" dirty="0">
                <a:solidFill>
                  <a:prstClr val="black"/>
                </a:solidFill>
                <a:latin typeface="Calibri"/>
                <a:ea typeface="+mn-ea"/>
                <a:cs typeface="Calibri"/>
              </a:rPr>
              <a:t>Specify</a:t>
            </a:r>
            <a:r>
              <a:rPr sz="1700" kern="1200" dirty="0">
                <a:solidFill>
                  <a:prstClr val="black"/>
                </a:solidFill>
                <a:latin typeface="Calibri"/>
                <a:ea typeface="+mn-ea"/>
                <a:cs typeface="Calibri"/>
              </a:rPr>
              <a:t> the</a:t>
            </a:r>
            <a:r>
              <a:rPr sz="1700" kern="1200" spc="8" dirty="0">
                <a:solidFill>
                  <a:prstClr val="black"/>
                </a:solidFill>
                <a:latin typeface="Calibri"/>
                <a:ea typeface="+mn-ea"/>
                <a:cs typeface="Calibri"/>
              </a:rPr>
              <a:t> </a:t>
            </a:r>
            <a:r>
              <a:rPr sz="1700" kern="1200" dirty="0">
                <a:solidFill>
                  <a:prstClr val="black"/>
                </a:solidFill>
                <a:latin typeface="Calibri"/>
                <a:ea typeface="+mn-ea"/>
                <a:cs typeface="Calibri"/>
              </a:rPr>
              <a:t>sequence</a:t>
            </a:r>
            <a:r>
              <a:rPr sz="1700" kern="1200" spc="8" dirty="0">
                <a:solidFill>
                  <a:prstClr val="black"/>
                </a:solidFill>
                <a:latin typeface="Calibri"/>
                <a:ea typeface="+mn-ea"/>
                <a:cs typeface="Calibri"/>
              </a:rPr>
              <a:t> </a:t>
            </a:r>
            <a:r>
              <a:rPr sz="1700" kern="1200" spc="-3" dirty="0">
                <a:solidFill>
                  <a:prstClr val="black"/>
                </a:solidFill>
                <a:latin typeface="Calibri"/>
                <a:ea typeface="+mn-ea"/>
                <a:cs typeface="Calibri"/>
              </a:rPr>
              <a:t>order,</a:t>
            </a:r>
            <a:r>
              <a:rPr sz="1700" kern="1200" dirty="0">
                <a:solidFill>
                  <a:prstClr val="black"/>
                </a:solidFill>
                <a:latin typeface="Calibri"/>
                <a:ea typeface="+mn-ea"/>
                <a:cs typeface="Calibri"/>
              </a:rPr>
              <a:t> </a:t>
            </a:r>
            <a:r>
              <a:rPr sz="1700" kern="1200" spc="-3" dirty="0">
                <a:solidFill>
                  <a:prstClr val="black"/>
                </a:solidFill>
                <a:latin typeface="Calibri"/>
                <a:ea typeface="+mn-ea"/>
                <a:cs typeface="Calibri"/>
              </a:rPr>
              <a:t>since</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self-attention is</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an</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unordered</a:t>
            </a:r>
            <a:r>
              <a:rPr sz="1700" kern="1200" spc="8" dirty="0">
                <a:solidFill>
                  <a:prstClr val="black"/>
                </a:solidFill>
                <a:latin typeface="Calibri"/>
                <a:ea typeface="+mn-ea"/>
                <a:cs typeface="Calibri"/>
              </a:rPr>
              <a:t> </a:t>
            </a:r>
            <a:r>
              <a:rPr sz="1700" kern="1200" spc="-3" dirty="0">
                <a:solidFill>
                  <a:prstClr val="black"/>
                </a:solidFill>
                <a:latin typeface="Calibri"/>
                <a:ea typeface="+mn-ea"/>
                <a:cs typeface="Calibri"/>
              </a:rPr>
              <a:t>function</a:t>
            </a:r>
            <a:r>
              <a:rPr sz="1700" kern="1200" dirty="0">
                <a:solidFill>
                  <a:prstClr val="black"/>
                </a:solidFill>
                <a:latin typeface="Calibri"/>
                <a:ea typeface="+mn-ea"/>
                <a:cs typeface="Calibri"/>
              </a:rPr>
              <a:t> </a:t>
            </a:r>
            <a:r>
              <a:rPr sz="1700" kern="1200" spc="-3" dirty="0">
                <a:solidFill>
                  <a:prstClr val="black"/>
                </a:solidFill>
                <a:latin typeface="Calibri"/>
                <a:ea typeface="+mn-ea"/>
                <a:cs typeface="Calibri"/>
              </a:rPr>
              <a:t>of</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its </a:t>
            </a:r>
            <a:r>
              <a:rPr sz="1700" kern="1200" spc="-284" dirty="0">
                <a:solidFill>
                  <a:prstClr val="black"/>
                </a:solidFill>
                <a:latin typeface="Calibri"/>
                <a:ea typeface="+mn-ea"/>
                <a:cs typeface="Calibri"/>
              </a:rPr>
              <a:t> </a:t>
            </a:r>
            <a:r>
              <a:rPr sz="1700" kern="1200" dirty="0">
                <a:solidFill>
                  <a:prstClr val="black"/>
                </a:solidFill>
                <a:latin typeface="Calibri"/>
                <a:ea typeface="+mn-ea"/>
                <a:cs typeface="Calibri"/>
              </a:rPr>
              <a:t>inputs.</a:t>
            </a:r>
          </a:p>
          <a:p>
            <a:pPr marL="200025" indent="-193238" defTabSz="685800">
              <a:spcBef>
                <a:spcPts val="312"/>
              </a:spcBef>
              <a:buClr>
                <a:schemeClr val="bg2"/>
              </a:buClr>
              <a:buFont typeface="Times New Roman"/>
              <a:buChar char="•"/>
              <a:tabLst>
                <a:tab pos="199668" algn="l"/>
                <a:tab pos="200382" algn="l"/>
              </a:tabLst>
              <a:defRPr/>
            </a:pPr>
            <a:r>
              <a:rPr sz="1700" b="1" kern="1200" spc="-3" dirty="0">
                <a:solidFill>
                  <a:schemeClr val="bg2"/>
                </a:solidFill>
                <a:latin typeface="Calibri"/>
                <a:ea typeface="+mn-ea"/>
                <a:cs typeface="Calibri"/>
              </a:rPr>
              <a:t>Nonlinearities</a:t>
            </a:r>
            <a:r>
              <a:rPr sz="1700" kern="1200" spc="-3" dirty="0">
                <a:solidFill>
                  <a:prstClr val="black"/>
                </a:solidFill>
                <a:latin typeface="Calibri"/>
                <a:ea typeface="+mn-ea"/>
                <a:cs typeface="Calibri"/>
              </a:rPr>
              <a:t>:</a:t>
            </a:r>
            <a:endParaRPr sz="1700" kern="1200" dirty="0">
              <a:solidFill>
                <a:prstClr val="black"/>
              </a:solidFill>
              <a:latin typeface="Calibri"/>
              <a:ea typeface="+mn-ea"/>
              <a:cs typeface="Calibri"/>
            </a:endParaRPr>
          </a:p>
          <a:p>
            <a:pPr marL="392906" lvl="1" indent="-128945" defTabSz="685800">
              <a:spcBef>
                <a:spcPts val="310"/>
              </a:spcBef>
              <a:buClr>
                <a:schemeClr val="bg2"/>
              </a:buClr>
              <a:buFont typeface="Times New Roman"/>
              <a:buChar char="•"/>
              <a:tabLst>
                <a:tab pos="393263" algn="l"/>
              </a:tabLst>
              <a:defRPr/>
            </a:pPr>
            <a:r>
              <a:rPr sz="1700" kern="1200" dirty="0">
                <a:solidFill>
                  <a:prstClr val="black"/>
                </a:solidFill>
                <a:latin typeface="Calibri"/>
                <a:ea typeface="+mn-ea"/>
                <a:cs typeface="Calibri"/>
              </a:rPr>
              <a:t>At</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the</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output</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of</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the self-attention </a:t>
            </a:r>
            <a:r>
              <a:rPr sz="1700" kern="1200" spc="-3" dirty="0">
                <a:solidFill>
                  <a:prstClr val="black"/>
                </a:solidFill>
                <a:latin typeface="Calibri"/>
                <a:ea typeface="+mn-ea"/>
                <a:cs typeface="Calibri"/>
              </a:rPr>
              <a:t>block</a:t>
            </a:r>
            <a:endParaRPr sz="1700" kern="1200" dirty="0">
              <a:solidFill>
                <a:prstClr val="black"/>
              </a:solidFill>
              <a:latin typeface="Calibri"/>
              <a:ea typeface="+mn-ea"/>
              <a:cs typeface="Calibri"/>
            </a:endParaRPr>
          </a:p>
          <a:p>
            <a:pPr marL="392906" lvl="1" indent="-128945" defTabSz="685800">
              <a:spcBef>
                <a:spcPts val="312"/>
              </a:spcBef>
              <a:buClr>
                <a:schemeClr val="bg2"/>
              </a:buClr>
              <a:buFont typeface="Times New Roman"/>
              <a:buChar char="•"/>
              <a:tabLst>
                <a:tab pos="393263" algn="l"/>
              </a:tabLst>
              <a:defRPr/>
            </a:pPr>
            <a:r>
              <a:rPr sz="1700" kern="1200" dirty="0">
                <a:solidFill>
                  <a:prstClr val="black"/>
                </a:solidFill>
                <a:latin typeface="Calibri"/>
                <a:ea typeface="+mn-ea"/>
                <a:cs typeface="Calibri"/>
              </a:rPr>
              <a:t>Frequently implemented</a:t>
            </a:r>
            <a:r>
              <a:rPr sz="1700" kern="1200" spc="3" dirty="0">
                <a:solidFill>
                  <a:prstClr val="black"/>
                </a:solidFill>
                <a:latin typeface="Calibri"/>
                <a:ea typeface="+mn-ea"/>
                <a:cs typeface="Calibri"/>
              </a:rPr>
              <a:t> </a:t>
            </a:r>
            <a:r>
              <a:rPr sz="1700" kern="1200" dirty="0">
                <a:solidFill>
                  <a:prstClr val="black"/>
                </a:solidFill>
                <a:latin typeface="Calibri"/>
                <a:ea typeface="+mn-ea"/>
                <a:cs typeface="Calibri"/>
              </a:rPr>
              <a:t>as</a:t>
            </a:r>
            <a:r>
              <a:rPr sz="1700" kern="1200" spc="3" dirty="0">
                <a:solidFill>
                  <a:prstClr val="black"/>
                </a:solidFill>
                <a:latin typeface="Calibri"/>
                <a:ea typeface="+mn-ea"/>
                <a:cs typeface="Calibri"/>
              </a:rPr>
              <a:t> </a:t>
            </a:r>
            <a:r>
              <a:rPr sz="1700" kern="1200" dirty="0">
                <a:solidFill>
                  <a:prstClr val="black"/>
                </a:solidFill>
                <a:latin typeface="Calibri"/>
                <a:ea typeface="+mn-ea"/>
                <a:cs typeface="Calibri"/>
              </a:rPr>
              <a:t>a</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simple</a:t>
            </a:r>
            <a:r>
              <a:rPr sz="1700" kern="1200" dirty="0">
                <a:solidFill>
                  <a:prstClr val="black"/>
                </a:solidFill>
                <a:latin typeface="Calibri"/>
                <a:ea typeface="+mn-ea"/>
                <a:cs typeface="Calibri"/>
              </a:rPr>
              <a:t> </a:t>
            </a:r>
            <a:r>
              <a:rPr sz="1700" kern="1200" spc="-3" dirty="0">
                <a:solidFill>
                  <a:prstClr val="black"/>
                </a:solidFill>
                <a:latin typeface="Calibri"/>
                <a:ea typeface="+mn-ea"/>
                <a:cs typeface="Calibri"/>
              </a:rPr>
              <a:t>feed-forward</a:t>
            </a:r>
            <a:r>
              <a:rPr sz="1700" kern="1200" spc="-14" dirty="0">
                <a:solidFill>
                  <a:prstClr val="black"/>
                </a:solidFill>
                <a:latin typeface="Calibri"/>
                <a:ea typeface="+mn-ea"/>
                <a:cs typeface="Calibri"/>
              </a:rPr>
              <a:t> </a:t>
            </a:r>
            <a:r>
              <a:rPr sz="1700" kern="1200" spc="-3" dirty="0">
                <a:solidFill>
                  <a:prstClr val="black"/>
                </a:solidFill>
                <a:latin typeface="Calibri"/>
                <a:ea typeface="+mn-ea"/>
                <a:cs typeface="Calibri"/>
              </a:rPr>
              <a:t>network.</a:t>
            </a:r>
            <a:endParaRPr sz="1700" kern="1200" dirty="0">
              <a:solidFill>
                <a:prstClr val="black"/>
              </a:solidFill>
              <a:latin typeface="Calibri"/>
              <a:ea typeface="+mn-ea"/>
              <a:cs typeface="Calibri"/>
            </a:endParaRPr>
          </a:p>
          <a:p>
            <a:pPr marL="200025" indent="-193238" defTabSz="685800">
              <a:spcBef>
                <a:spcPts val="310"/>
              </a:spcBef>
              <a:buClr>
                <a:schemeClr val="bg2"/>
              </a:buClr>
              <a:buFont typeface="Times New Roman"/>
              <a:buChar char="•"/>
              <a:tabLst>
                <a:tab pos="199668" algn="l"/>
                <a:tab pos="200382" algn="l"/>
              </a:tabLst>
              <a:defRPr/>
            </a:pPr>
            <a:r>
              <a:rPr sz="1700" b="1" kern="1200" spc="-3" dirty="0">
                <a:solidFill>
                  <a:schemeClr val="bg2"/>
                </a:solidFill>
                <a:latin typeface="Calibri"/>
                <a:ea typeface="+mn-ea"/>
                <a:cs typeface="Calibri"/>
              </a:rPr>
              <a:t>Masking</a:t>
            </a:r>
            <a:r>
              <a:rPr sz="1700" kern="1200" spc="-3" dirty="0">
                <a:solidFill>
                  <a:prstClr val="black"/>
                </a:solidFill>
                <a:latin typeface="Calibri"/>
                <a:ea typeface="+mn-ea"/>
                <a:cs typeface="Calibri"/>
              </a:rPr>
              <a:t>:</a:t>
            </a:r>
            <a:endParaRPr sz="1700" kern="1200" dirty="0">
              <a:solidFill>
                <a:prstClr val="black"/>
              </a:solidFill>
              <a:latin typeface="Calibri"/>
              <a:ea typeface="+mn-ea"/>
              <a:cs typeface="Calibri"/>
            </a:endParaRPr>
          </a:p>
          <a:p>
            <a:pPr marL="392906" lvl="1" indent="-128945" defTabSz="685800">
              <a:spcBef>
                <a:spcPts val="312"/>
              </a:spcBef>
              <a:buClr>
                <a:schemeClr val="bg2"/>
              </a:buClr>
              <a:buFont typeface="Times New Roman"/>
              <a:buChar char="•"/>
              <a:tabLst>
                <a:tab pos="393263" algn="l"/>
              </a:tabLst>
              <a:defRPr/>
            </a:pPr>
            <a:r>
              <a:rPr sz="1700" kern="1200" dirty="0">
                <a:solidFill>
                  <a:prstClr val="black"/>
                </a:solidFill>
                <a:latin typeface="Calibri"/>
                <a:ea typeface="+mn-ea"/>
                <a:cs typeface="Calibri"/>
              </a:rPr>
              <a:t>In </a:t>
            </a:r>
            <a:r>
              <a:rPr sz="1700" kern="1200" spc="-3" dirty="0">
                <a:solidFill>
                  <a:prstClr val="black"/>
                </a:solidFill>
                <a:latin typeface="Calibri"/>
                <a:ea typeface="+mn-ea"/>
                <a:cs typeface="Calibri"/>
              </a:rPr>
              <a:t>order</a:t>
            </a:r>
            <a:r>
              <a:rPr sz="1700" kern="1200" dirty="0">
                <a:solidFill>
                  <a:prstClr val="black"/>
                </a:solidFill>
                <a:latin typeface="Calibri"/>
                <a:ea typeface="+mn-ea"/>
                <a:cs typeface="Calibri"/>
              </a:rPr>
              <a:t> </a:t>
            </a:r>
            <a:r>
              <a:rPr sz="1700" kern="1200" spc="-3" dirty="0">
                <a:solidFill>
                  <a:prstClr val="black"/>
                </a:solidFill>
                <a:latin typeface="Calibri"/>
                <a:ea typeface="+mn-ea"/>
                <a:cs typeface="Calibri"/>
              </a:rPr>
              <a:t>to </a:t>
            </a:r>
            <a:r>
              <a:rPr sz="1700" kern="1200" dirty="0">
                <a:solidFill>
                  <a:prstClr val="black"/>
                </a:solidFill>
                <a:latin typeface="Calibri"/>
                <a:ea typeface="+mn-ea"/>
                <a:cs typeface="Calibri"/>
              </a:rPr>
              <a:t>parallelize</a:t>
            </a:r>
            <a:r>
              <a:rPr sz="1700" kern="1200" spc="-8" dirty="0">
                <a:solidFill>
                  <a:prstClr val="black"/>
                </a:solidFill>
                <a:latin typeface="Calibri"/>
                <a:ea typeface="+mn-ea"/>
                <a:cs typeface="Calibri"/>
              </a:rPr>
              <a:t> </a:t>
            </a:r>
            <a:r>
              <a:rPr sz="1700" kern="1200" spc="-3" dirty="0">
                <a:solidFill>
                  <a:prstClr val="black"/>
                </a:solidFill>
                <a:latin typeface="Calibri"/>
                <a:ea typeface="+mn-ea"/>
                <a:cs typeface="Calibri"/>
              </a:rPr>
              <a:t>operations while</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not </a:t>
            </a:r>
            <a:r>
              <a:rPr sz="1700" kern="1200" dirty="0">
                <a:solidFill>
                  <a:prstClr val="black"/>
                </a:solidFill>
                <a:latin typeface="Calibri"/>
                <a:ea typeface="+mn-ea"/>
                <a:cs typeface="Calibri"/>
              </a:rPr>
              <a:t>looking</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at the</a:t>
            </a:r>
            <a:r>
              <a:rPr sz="1700" kern="1200" spc="8" dirty="0">
                <a:solidFill>
                  <a:prstClr val="black"/>
                </a:solidFill>
                <a:latin typeface="Calibri"/>
                <a:ea typeface="+mn-ea"/>
                <a:cs typeface="Calibri"/>
              </a:rPr>
              <a:t> </a:t>
            </a:r>
            <a:r>
              <a:rPr sz="1700" kern="1200" dirty="0">
                <a:solidFill>
                  <a:prstClr val="black"/>
                </a:solidFill>
                <a:latin typeface="Calibri"/>
                <a:ea typeface="+mn-ea"/>
                <a:cs typeface="Calibri"/>
              </a:rPr>
              <a:t>future.</a:t>
            </a:r>
          </a:p>
          <a:p>
            <a:pPr marL="392906" lvl="1" indent="-128945" defTabSz="685800">
              <a:spcBef>
                <a:spcPts val="310"/>
              </a:spcBef>
              <a:buClr>
                <a:schemeClr val="bg2"/>
              </a:buClr>
              <a:buFont typeface="Times New Roman"/>
              <a:buChar char="•"/>
              <a:tabLst>
                <a:tab pos="393263" algn="l"/>
              </a:tabLst>
              <a:defRPr/>
            </a:pPr>
            <a:r>
              <a:rPr sz="1700" kern="1200" dirty="0">
                <a:solidFill>
                  <a:prstClr val="black"/>
                </a:solidFill>
                <a:latin typeface="Calibri"/>
                <a:ea typeface="+mn-ea"/>
                <a:cs typeface="Calibri"/>
              </a:rPr>
              <a:t>Keeps</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information about</a:t>
            </a:r>
            <a:r>
              <a:rPr sz="1700" kern="1200" spc="-3" dirty="0">
                <a:solidFill>
                  <a:prstClr val="black"/>
                </a:solidFill>
                <a:latin typeface="Calibri"/>
                <a:ea typeface="+mn-ea"/>
                <a:cs typeface="Calibri"/>
              </a:rPr>
              <a:t> </a:t>
            </a:r>
            <a:r>
              <a:rPr sz="1700" kern="1200" dirty="0">
                <a:solidFill>
                  <a:prstClr val="black"/>
                </a:solidFill>
                <a:latin typeface="Calibri"/>
                <a:ea typeface="+mn-ea"/>
                <a:cs typeface="Calibri"/>
              </a:rPr>
              <a:t>the</a:t>
            </a:r>
            <a:r>
              <a:rPr sz="1700" kern="1200" spc="8" dirty="0">
                <a:solidFill>
                  <a:prstClr val="black"/>
                </a:solidFill>
                <a:latin typeface="Calibri"/>
                <a:ea typeface="+mn-ea"/>
                <a:cs typeface="Calibri"/>
              </a:rPr>
              <a:t> </a:t>
            </a:r>
            <a:r>
              <a:rPr sz="1700" kern="1200" dirty="0">
                <a:solidFill>
                  <a:prstClr val="black"/>
                </a:solidFill>
                <a:latin typeface="Calibri"/>
                <a:ea typeface="+mn-ea"/>
                <a:cs typeface="Calibri"/>
              </a:rPr>
              <a:t>future </a:t>
            </a:r>
            <a:r>
              <a:rPr sz="1700" kern="1200" spc="-3" dirty="0">
                <a:solidFill>
                  <a:prstClr val="black"/>
                </a:solidFill>
                <a:latin typeface="Calibri"/>
                <a:ea typeface="+mn-ea"/>
                <a:cs typeface="Calibri"/>
              </a:rPr>
              <a:t>from</a:t>
            </a:r>
            <a:r>
              <a:rPr sz="1700" kern="1200" spc="-6" dirty="0">
                <a:solidFill>
                  <a:prstClr val="black"/>
                </a:solidFill>
                <a:latin typeface="Calibri"/>
                <a:ea typeface="+mn-ea"/>
                <a:cs typeface="Calibri"/>
              </a:rPr>
              <a:t> </a:t>
            </a:r>
            <a:r>
              <a:rPr sz="1700" kern="1200" spc="-3" dirty="0">
                <a:solidFill>
                  <a:prstClr val="black"/>
                </a:solidFill>
                <a:latin typeface="Calibri"/>
                <a:ea typeface="+mn-ea"/>
                <a:cs typeface="Calibri"/>
              </a:rPr>
              <a:t>“leaking”</a:t>
            </a:r>
            <a:r>
              <a:rPr sz="1700" kern="1200" spc="-6" dirty="0">
                <a:solidFill>
                  <a:prstClr val="black"/>
                </a:solidFill>
                <a:latin typeface="Calibri"/>
                <a:ea typeface="+mn-ea"/>
                <a:cs typeface="Calibri"/>
              </a:rPr>
              <a:t> </a:t>
            </a:r>
            <a:r>
              <a:rPr sz="1700" kern="1200" dirty="0">
                <a:solidFill>
                  <a:prstClr val="black"/>
                </a:solidFill>
                <a:latin typeface="Calibri"/>
                <a:ea typeface="+mn-ea"/>
                <a:cs typeface="Calibri"/>
              </a:rPr>
              <a:t>to the</a:t>
            </a:r>
            <a:r>
              <a:rPr sz="1700" kern="1200" spc="11" dirty="0">
                <a:solidFill>
                  <a:prstClr val="black"/>
                </a:solidFill>
                <a:latin typeface="Calibri"/>
                <a:ea typeface="+mn-ea"/>
                <a:cs typeface="Calibri"/>
              </a:rPr>
              <a:t> </a:t>
            </a:r>
            <a:r>
              <a:rPr sz="1700" kern="1200" spc="-3" dirty="0">
                <a:solidFill>
                  <a:prstClr val="black"/>
                </a:solidFill>
                <a:latin typeface="Calibri"/>
                <a:ea typeface="+mn-ea"/>
                <a:cs typeface="Calibri"/>
              </a:rPr>
              <a:t>past.</a:t>
            </a:r>
            <a:endParaRPr sz="1700" kern="1200" dirty="0">
              <a:solidFill>
                <a:prstClr val="black"/>
              </a:solidFill>
              <a:latin typeface="Calibri"/>
              <a:ea typeface="+mn-ea"/>
              <a:cs typeface="Calibri"/>
            </a:endParaRPr>
          </a:p>
          <a:p>
            <a:pPr marL="342900" lvl="1" defTabSz="685800">
              <a:spcBef>
                <a:spcPts val="11"/>
              </a:spcBef>
              <a:buClr>
                <a:schemeClr val="bg2"/>
              </a:buClr>
              <a:buFont typeface="Times New Roman"/>
              <a:buChar char="•"/>
              <a:defRPr/>
            </a:pPr>
            <a:endParaRPr sz="1700" kern="1200" dirty="0">
              <a:solidFill>
                <a:prstClr val="black"/>
              </a:solidFill>
              <a:latin typeface="Calibri"/>
              <a:ea typeface="+mn-ea"/>
              <a:cs typeface="Calibri"/>
            </a:endParaRPr>
          </a:p>
          <a:p>
            <a:pPr marL="200025" indent="-193238" defTabSz="685800">
              <a:buClr>
                <a:schemeClr val="bg2"/>
              </a:buClr>
              <a:buFont typeface="Times New Roman"/>
              <a:buChar char="•"/>
              <a:tabLst>
                <a:tab pos="199668" algn="l"/>
                <a:tab pos="200382" algn="l"/>
              </a:tabLst>
              <a:defRPr/>
            </a:pPr>
            <a:r>
              <a:rPr sz="1700" kern="1200" spc="-3" dirty="0">
                <a:solidFill>
                  <a:prstClr val="black"/>
                </a:solidFill>
                <a:latin typeface="Calibri"/>
                <a:ea typeface="+mn-ea"/>
                <a:cs typeface="Calibri"/>
              </a:rPr>
              <a:t>That’s</a:t>
            </a:r>
            <a:r>
              <a:rPr sz="1700" kern="1200" dirty="0">
                <a:solidFill>
                  <a:prstClr val="black"/>
                </a:solidFill>
                <a:latin typeface="Calibri"/>
                <a:ea typeface="+mn-ea"/>
                <a:cs typeface="Calibri"/>
              </a:rPr>
              <a:t> it!</a:t>
            </a:r>
            <a:r>
              <a:rPr sz="1700" kern="1200" spc="6" dirty="0">
                <a:solidFill>
                  <a:prstClr val="black"/>
                </a:solidFill>
                <a:latin typeface="Calibri"/>
                <a:ea typeface="+mn-ea"/>
                <a:cs typeface="Calibri"/>
              </a:rPr>
              <a:t> </a:t>
            </a:r>
            <a:r>
              <a:rPr sz="1700" kern="1200" spc="-3" dirty="0">
                <a:solidFill>
                  <a:prstClr val="black"/>
                </a:solidFill>
                <a:latin typeface="Calibri"/>
                <a:ea typeface="+mn-ea"/>
                <a:cs typeface="Calibri"/>
              </a:rPr>
              <a:t>But</a:t>
            </a:r>
            <a:r>
              <a:rPr sz="1700" kern="1200" spc="8" dirty="0">
                <a:solidFill>
                  <a:prstClr val="black"/>
                </a:solidFill>
                <a:latin typeface="Calibri"/>
                <a:ea typeface="+mn-ea"/>
                <a:cs typeface="Calibri"/>
              </a:rPr>
              <a:t> </a:t>
            </a:r>
            <a:r>
              <a:rPr sz="1700" kern="1200" dirty="0">
                <a:solidFill>
                  <a:prstClr val="black"/>
                </a:solidFill>
                <a:latin typeface="Calibri"/>
                <a:ea typeface="+mn-ea"/>
                <a:cs typeface="Calibri"/>
              </a:rPr>
              <a:t>this is</a:t>
            </a:r>
            <a:r>
              <a:rPr sz="1700" kern="1200" spc="3" dirty="0">
                <a:solidFill>
                  <a:prstClr val="black"/>
                </a:solidFill>
                <a:latin typeface="Calibri"/>
                <a:ea typeface="+mn-ea"/>
                <a:cs typeface="Calibri"/>
              </a:rPr>
              <a:t> </a:t>
            </a:r>
            <a:r>
              <a:rPr sz="1700" kern="1200" spc="-3" dirty="0">
                <a:solidFill>
                  <a:srgbClr val="FF0000"/>
                </a:solidFill>
                <a:latin typeface="Calibri"/>
                <a:ea typeface="+mn-ea"/>
                <a:cs typeface="Calibri"/>
              </a:rPr>
              <a:t>not</a:t>
            </a:r>
            <a:r>
              <a:rPr sz="1700" kern="1200" spc="8" dirty="0">
                <a:solidFill>
                  <a:srgbClr val="FF0000"/>
                </a:solidFill>
                <a:latin typeface="Calibri"/>
                <a:ea typeface="+mn-ea"/>
                <a:cs typeface="Calibri"/>
              </a:rPr>
              <a:t> </a:t>
            </a:r>
            <a:r>
              <a:rPr sz="1700" kern="1200" dirty="0">
                <a:solidFill>
                  <a:srgbClr val="FF0000"/>
                </a:solidFill>
                <a:latin typeface="Calibri"/>
                <a:ea typeface="+mn-ea"/>
                <a:cs typeface="Calibri"/>
              </a:rPr>
              <a:t>the</a:t>
            </a:r>
            <a:r>
              <a:rPr sz="1700" kern="1200" spc="8" dirty="0">
                <a:solidFill>
                  <a:srgbClr val="FF0000"/>
                </a:solidFill>
                <a:latin typeface="Calibri"/>
                <a:ea typeface="+mn-ea"/>
                <a:cs typeface="Calibri"/>
              </a:rPr>
              <a:t> </a:t>
            </a:r>
            <a:r>
              <a:rPr sz="1700" b="1" kern="1200" spc="-3" dirty="0">
                <a:solidFill>
                  <a:srgbClr val="FF0000"/>
                </a:solidFill>
                <a:latin typeface="Calibri"/>
                <a:ea typeface="+mn-ea"/>
                <a:cs typeface="Calibri"/>
              </a:rPr>
              <a:t>Transformer</a:t>
            </a:r>
            <a:r>
              <a:rPr sz="1700" b="1" kern="1200" spc="-14" dirty="0">
                <a:solidFill>
                  <a:srgbClr val="FF0000"/>
                </a:solidFill>
                <a:latin typeface="Calibri"/>
                <a:ea typeface="+mn-ea"/>
                <a:cs typeface="Calibri"/>
              </a:rPr>
              <a:t> </a:t>
            </a:r>
            <a:r>
              <a:rPr sz="1700" kern="1200" spc="-3" dirty="0">
                <a:solidFill>
                  <a:srgbClr val="FF0000"/>
                </a:solidFill>
                <a:latin typeface="Calibri"/>
                <a:ea typeface="+mn-ea"/>
                <a:cs typeface="Calibri"/>
              </a:rPr>
              <a:t>model</a:t>
            </a:r>
            <a:r>
              <a:rPr sz="1700" kern="1200" spc="8" dirty="0">
                <a:solidFill>
                  <a:srgbClr val="FF0000"/>
                </a:solidFill>
                <a:latin typeface="Calibri"/>
                <a:ea typeface="+mn-ea"/>
                <a:cs typeface="Calibri"/>
              </a:rPr>
              <a:t> </a:t>
            </a:r>
            <a:r>
              <a:rPr sz="1700" kern="1200" dirty="0">
                <a:solidFill>
                  <a:prstClr val="black"/>
                </a:solidFill>
                <a:latin typeface="Calibri"/>
                <a:ea typeface="+mn-ea"/>
                <a:cs typeface="Calibri"/>
              </a:rPr>
              <a:t>we’ve</a:t>
            </a:r>
            <a:r>
              <a:rPr sz="1700" kern="1200" spc="3" dirty="0">
                <a:solidFill>
                  <a:prstClr val="black"/>
                </a:solidFill>
                <a:latin typeface="Calibri"/>
                <a:ea typeface="+mn-ea"/>
                <a:cs typeface="Calibri"/>
              </a:rPr>
              <a:t> </a:t>
            </a:r>
            <a:r>
              <a:rPr sz="1700" kern="1200" spc="-3" dirty="0">
                <a:solidFill>
                  <a:prstClr val="black"/>
                </a:solidFill>
                <a:latin typeface="Calibri"/>
                <a:ea typeface="+mn-ea"/>
                <a:cs typeface="Calibri"/>
              </a:rPr>
              <a:t>been</a:t>
            </a:r>
            <a:r>
              <a:rPr sz="1700" kern="1200" spc="11" dirty="0">
                <a:solidFill>
                  <a:prstClr val="black"/>
                </a:solidFill>
                <a:latin typeface="Calibri"/>
                <a:ea typeface="+mn-ea"/>
                <a:cs typeface="Calibri"/>
              </a:rPr>
              <a:t> </a:t>
            </a:r>
            <a:r>
              <a:rPr sz="1700" kern="1200" spc="-3" dirty="0">
                <a:solidFill>
                  <a:prstClr val="black"/>
                </a:solidFill>
                <a:latin typeface="Calibri"/>
                <a:ea typeface="+mn-ea"/>
                <a:cs typeface="Calibri"/>
              </a:rPr>
              <a:t>hearing </a:t>
            </a:r>
            <a:r>
              <a:rPr sz="1700" kern="1200" dirty="0">
                <a:solidFill>
                  <a:prstClr val="black"/>
                </a:solidFill>
                <a:latin typeface="Calibri"/>
                <a:ea typeface="+mn-ea"/>
                <a:cs typeface="Calibri"/>
              </a:rPr>
              <a:t>about.</a:t>
            </a:r>
          </a:p>
        </p:txBody>
      </p:sp>
      <p:sp>
        <p:nvSpPr>
          <p:cNvPr id="5" name="TextBox 4">
            <a:extLst>
              <a:ext uri="{FF2B5EF4-FFF2-40B4-BE49-F238E27FC236}">
                <a16:creationId xmlns:a16="http://schemas.microsoft.com/office/drawing/2014/main" id="{4D645926-8D8B-48F8-8940-C5D6CA73F7C5}"/>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3" name="Slide Number Placeholder 3">
            <a:extLst>
              <a:ext uri="{FF2B5EF4-FFF2-40B4-BE49-F238E27FC236}">
                <a16:creationId xmlns:a16="http://schemas.microsoft.com/office/drawing/2014/main" id="{1E54FD57-3CD9-F066-5917-E8AA7CDBD65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70</a:t>
            </a:fld>
            <a:endParaRPr lang="en-US" sz="1600">
              <a:solidFill>
                <a:schemeClr val="bg1"/>
              </a:solidFill>
            </a:endParaRPr>
          </a:p>
        </p:txBody>
      </p:sp>
      <p:sp>
        <p:nvSpPr>
          <p:cNvPr id="4" name="Title 8">
            <a:extLst>
              <a:ext uri="{FF2B5EF4-FFF2-40B4-BE49-F238E27FC236}">
                <a16:creationId xmlns:a16="http://schemas.microsoft.com/office/drawing/2014/main" id="{38C9D521-FA6F-E67C-969F-8D5C6891D50C}"/>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Necessities for </a:t>
            </a:r>
            <a:r>
              <a:rPr lang="en-US" sz="3200" spc="6" dirty="0">
                <a:latin typeface="Calibri"/>
                <a:cs typeface="Calibri"/>
              </a:rPr>
              <a:t>a</a:t>
            </a:r>
            <a:r>
              <a:rPr lang="en-US" sz="3200" spc="3" dirty="0">
                <a:latin typeface="Calibri"/>
                <a:cs typeface="Calibri"/>
              </a:rPr>
              <a:t> self-attention </a:t>
            </a:r>
            <a:r>
              <a:rPr lang="en-US" sz="3200" dirty="0">
                <a:latin typeface="Calibri"/>
                <a:cs typeface="Calibri"/>
              </a:rPr>
              <a:t>building</a:t>
            </a:r>
            <a:r>
              <a:rPr lang="en-US" sz="3200" spc="6" dirty="0">
                <a:latin typeface="Calibri"/>
                <a:cs typeface="Calibri"/>
              </a:rPr>
              <a:t> </a:t>
            </a:r>
            <a:r>
              <a:rPr lang="en-US" sz="3200" dirty="0">
                <a:latin typeface="Calibri"/>
                <a:cs typeface="Calibri"/>
              </a:rPr>
              <a:t>block:</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48026" y="332863"/>
            <a:ext cx="3200780" cy="4718304"/>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4" name="object 4"/>
          <p:cNvSpPr txBox="1"/>
          <p:nvPr/>
        </p:nvSpPr>
        <p:spPr>
          <a:xfrm>
            <a:off x="457200" y="1208323"/>
            <a:ext cx="4526691" cy="2941318"/>
          </a:xfrm>
          <a:prstGeom prst="rect">
            <a:avLst/>
          </a:prstGeom>
        </p:spPr>
        <p:txBody>
          <a:bodyPr vert="horz" wrap="square" lIns="0" tIns="7620" rIns="0" bIns="0" rtlCol="0">
            <a:spAutoFit/>
          </a:bodyPr>
          <a:lstStyle/>
          <a:p>
            <a:pPr marL="9525" marR="3810" defTabSz="685800">
              <a:lnSpc>
                <a:spcPct val="100600"/>
              </a:lnSpc>
              <a:spcBef>
                <a:spcPts val="60"/>
              </a:spcBef>
              <a:buClrTx/>
              <a:defRPr/>
            </a:pPr>
            <a:r>
              <a:rPr sz="1350" kern="1200" dirty="0">
                <a:solidFill>
                  <a:prstClr val="black"/>
                </a:solidFill>
                <a:ea typeface="+mn-ea"/>
              </a:rPr>
              <a:t>Attention is all you need. 2017.  Aswani, Shazeer, Parmar, Uszkoreit,  Jones, Gomez, Kaiser, Polosukhin  </a:t>
            </a:r>
            <a:r>
              <a:rPr sz="1350" kern="1200" dirty="0">
                <a:solidFill>
                  <a:prstClr val="black"/>
                </a:solidFill>
                <a:ea typeface="+mn-ea"/>
                <a:hlinkClick r:id="rId3"/>
              </a:rPr>
              <a:t>https://arxiv.org/pdf/1706.03762.pdf</a:t>
            </a:r>
            <a:r>
              <a:rPr lang="en-US" sz="1350" kern="1200" dirty="0">
                <a:solidFill>
                  <a:prstClr val="black"/>
                </a:solidFill>
                <a:ea typeface="+mn-ea"/>
              </a:rPr>
              <a:t> </a:t>
            </a:r>
          </a:p>
          <a:p>
            <a:pPr marL="9525" marR="3810" defTabSz="685800">
              <a:lnSpc>
                <a:spcPct val="100600"/>
              </a:lnSpc>
              <a:spcBef>
                <a:spcPts val="60"/>
              </a:spcBef>
              <a:buClrTx/>
              <a:defRPr/>
            </a:pPr>
            <a:endParaRPr sz="1350" kern="1200" dirty="0">
              <a:solidFill>
                <a:prstClr val="black"/>
              </a:solidFill>
              <a:ea typeface="+mn-ea"/>
            </a:endParaRPr>
          </a:p>
          <a:p>
            <a:pPr marL="266700" marR="43339" indent="-257175" defTabSz="685800">
              <a:lnSpc>
                <a:spcPct val="100800"/>
              </a:lnSpc>
              <a:spcBef>
                <a:spcPts val="379"/>
              </a:spcBef>
              <a:buClr>
                <a:schemeClr val="bg2"/>
              </a:buClr>
              <a:buFont typeface="Times New Roman"/>
              <a:buChar char="•"/>
              <a:tabLst>
                <a:tab pos="266224" algn="l"/>
                <a:tab pos="266700" algn="l"/>
              </a:tabLst>
              <a:defRPr/>
            </a:pPr>
            <a:r>
              <a:rPr sz="1350" kern="1200" dirty="0">
                <a:solidFill>
                  <a:prstClr val="black"/>
                </a:solidFill>
                <a:ea typeface="+mn-ea"/>
              </a:rPr>
              <a:t>Non-recurrent sequence-to-sequence encoder-decoder model</a:t>
            </a:r>
          </a:p>
          <a:p>
            <a:pPr marL="266700" marR="846773" indent="-257175" defTabSz="685800">
              <a:lnSpc>
                <a:spcPct val="100800"/>
              </a:lnSpc>
              <a:spcBef>
                <a:spcPts val="450"/>
              </a:spcBef>
              <a:buClr>
                <a:schemeClr val="bg2"/>
              </a:buClr>
              <a:buFont typeface="Times New Roman"/>
              <a:buChar char="•"/>
              <a:tabLst>
                <a:tab pos="266224" algn="l"/>
                <a:tab pos="266700" algn="l"/>
              </a:tabLst>
              <a:defRPr/>
            </a:pPr>
            <a:r>
              <a:rPr sz="1350" kern="1200" dirty="0">
                <a:solidFill>
                  <a:schemeClr val="bg2"/>
                </a:solidFill>
                <a:ea typeface="+mn-ea"/>
              </a:rPr>
              <a:t>Task: </a:t>
            </a:r>
            <a:r>
              <a:rPr sz="1350" kern="1200" dirty="0">
                <a:solidFill>
                  <a:prstClr val="black"/>
                </a:solidFill>
                <a:ea typeface="+mn-ea"/>
              </a:rPr>
              <a:t>machine translation  with parallel corpus</a:t>
            </a:r>
          </a:p>
          <a:p>
            <a:pPr marL="266700" indent="-257175" defTabSz="685800">
              <a:spcBef>
                <a:spcPts val="379"/>
              </a:spcBef>
              <a:buClr>
                <a:schemeClr val="bg2"/>
              </a:buClr>
              <a:buFont typeface="Times New Roman"/>
              <a:buChar char="•"/>
              <a:tabLst>
                <a:tab pos="266224" algn="l"/>
                <a:tab pos="266700" algn="l"/>
              </a:tabLst>
              <a:defRPr/>
            </a:pPr>
            <a:r>
              <a:rPr sz="1350" kern="1200" dirty="0">
                <a:solidFill>
                  <a:prstClr val="black"/>
                </a:solidFill>
                <a:ea typeface="+mn-ea"/>
              </a:rPr>
              <a:t>Predict each translated word</a:t>
            </a:r>
          </a:p>
          <a:p>
            <a:pPr marL="266700" marR="544354" indent="-257175" defTabSz="685800">
              <a:lnSpc>
                <a:spcPct val="99200"/>
              </a:lnSpc>
              <a:spcBef>
                <a:spcPts val="488"/>
              </a:spcBef>
              <a:buClr>
                <a:schemeClr val="bg2"/>
              </a:buClr>
              <a:buFont typeface="Times New Roman"/>
              <a:buChar char="•"/>
              <a:tabLst>
                <a:tab pos="266224" algn="l"/>
                <a:tab pos="266700" algn="l"/>
              </a:tabLst>
              <a:defRPr/>
            </a:pPr>
            <a:r>
              <a:rPr sz="1350" kern="1200" dirty="0">
                <a:solidFill>
                  <a:schemeClr val="bg2"/>
                </a:solidFill>
                <a:ea typeface="+mn-ea"/>
              </a:rPr>
              <a:t>Final cost/error function</a:t>
            </a:r>
            <a:r>
              <a:rPr lang="en-US" sz="1350" kern="1200" dirty="0">
                <a:solidFill>
                  <a:schemeClr val="bg2"/>
                </a:solidFill>
                <a:ea typeface="+mn-ea"/>
              </a:rPr>
              <a:t>:</a:t>
            </a:r>
            <a:r>
              <a:rPr sz="1350" kern="1200" dirty="0">
                <a:solidFill>
                  <a:schemeClr val="bg2"/>
                </a:solidFill>
                <a:ea typeface="+mn-ea"/>
              </a:rPr>
              <a:t> </a:t>
            </a:r>
            <a:r>
              <a:rPr lang="en-US" sz="1350" kern="1200" dirty="0">
                <a:solidFill>
                  <a:prstClr val="black"/>
                </a:solidFill>
                <a:ea typeface="+mn-ea"/>
              </a:rPr>
              <a:t>S</a:t>
            </a:r>
            <a:r>
              <a:rPr sz="1350" kern="1200" dirty="0">
                <a:solidFill>
                  <a:prstClr val="black"/>
                </a:solidFill>
                <a:ea typeface="+mn-ea"/>
              </a:rPr>
              <a:t>tandard cross-entropy error on top of a softmax classifier</a:t>
            </a:r>
          </a:p>
          <a:p>
            <a:pPr defTabSz="685800">
              <a:spcBef>
                <a:spcPts val="15"/>
              </a:spcBef>
              <a:buClrTx/>
              <a:defRPr/>
            </a:pPr>
            <a:endParaRPr sz="1500" kern="1200" dirty="0">
              <a:solidFill>
                <a:prstClr val="black"/>
              </a:solidFill>
              <a:ea typeface="+mn-ea"/>
            </a:endParaRPr>
          </a:p>
          <a:p>
            <a:pPr marL="760095" defTabSz="685800">
              <a:spcBef>
                <a:spcPts val="4"/>
              </a:spcBef>
              <a:buClrTx/>
              <a:defRPr/>
            </a:pPr>
            <a:r>
              <a:rPr sz="1050" kern="1200" dirty="0">
                <a:solidFill>
                  <a:prstClr val="black"/>
                </a:solidFill>
                <a:ea typeface="+mn-ea"/>
              </a:rPr>
              <a:t>This and related figures from paper </a:t>
            </a:r>
            <a:r>
              <a:rPr sz="1050" kern="1200" dirty="0">
                <a:solidFill>
                  <a:prstClr val="black"/>
                </a:solidFill>
                <a:latin typeface="DejaVu Sans"/>
                <a:ea typeface="+mn-ea"/>
                <a:cs typeface="DejaVu Sans"/>
              </a:rPr>
              <a:t>⇑</a:t>
            </a:r>
          </a:p>
        </p:txBody>
      </p:sp>
      <p:sp>
        <p:nvSpPr>
          <p:cNvPr id="6" name="TextBox 5">
            <a:extLst>
              <a:ext uri="{FF2B5EF4-FFF2-40B4-BE49-F238E27FC236}">
                <a16:creationId xmlns:a16="http://schemas.microsoft.com/office/drawing/2014/main" id="{E3CFA523-29A8-4AD3-A31B-9A85DCACBC11}"/>
              </a:ext>
            </a:extLst>
          </p:cNvPr>
          <p:cNvSpPr txBox="1"/>
          <p:nvPr/>
        </p:nvSpPr>
        <p:spPr>
          <a:xfrm>
            <a:off x="1143000" y="4935751"/>
            <a:ext cx="118173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Christopher Manning</a:t>
            </a:r>
          </a:p>
        </p:txBody>
      </p:sp>
      <p:sp>
        <p:nvSpPr>
          <p:cNvPr id="5" name="Slide Number Placeholder 3">
            <a:extLst>
              <a:ext uri="{FF2B5EF4-FFF2-40B4-BE49-F238E27FC236}">
                <a16:creationId xmlns:a16="http://schemas.microsoft.com/office/drawing/2014/main" id="{E5986593-0153-91DA-7089-3720889929FB}"/>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71</a:t>
            </a:fld>
            <a:endParaRPr lang="en-US" sz="1600">
              <a:solidFill>
                <a:schemeClr val="bg1"/>
              </a:solidFill>
            </a:endParaRPr>
          </a:p>
        </p:txBody>
      </p:sp>
      <p:sp>
        <p:nvSpPr>
          <p:cNvPr id="7" name="Title 8">
            <a:extLst>
              <a:ext uri="{FF2B5EF4-FFF2-40B4-BE49-F238E27FC236}">
                <a16:creationId xmlns:a16="http://schemas.microsoft.com/office/drawing/2014/main" id="{828B0CF8-342E-1CD8-8B01-EABAC36D89E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Transformer Overview</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065405"/>
            <a:ext cx="8229600" cy="1775069"/>
          </a:xfrm>
          <a:prstGeom prst="rect">
            <a:avLst/>
          </a:prstGeom>
        </p:spPr>
        <p:txBody>
          <a:bodyPr vert="horz" wrap="square" lIns="0" tIns="69056" rIns="0" bIns="0" rtlCol="0">
            <a:spAutoFit/>
          </a:bodyPr>
          <a:lstStyle/>
          <a:p>
            <a:pPr marL="295275" indent="-257175" defTabSz="685800">
              <a:spcBef>
                <a:spcPts val="544"/>
              </a:spcBef>
              <a:buClr>
                <a:schemeClr val="bg2"/>
              </a:buClr>
              <a:buFont typeface="Times New Roman"/>
              <a:buChar char="•"/>
              <a:tabLst>
                <a:tab pos="294799" algn="l"/>
                <a:tab pos="295275" algn="l"/>
              </a:tabLst>
              <a:defRPr/>
            </a:pPr>
            <a:r>
              <a:rPr sz="1500" kern="1200" dirty="0">
                <a:solidFill>
                  <a:schemeClr val="bg2"/>
                </a:solidFill>
                <a:ea typeface="+mn-ea"/>
              </a:rPr>
              <a:t>Inputs</a:t>
            </a:r>
            <a:r>
              <a:rPr sz="1500" kern="1200" dirty="0">
                <a:solidFill>
                  <a:prstClr val="black"/>
                </a:solidFill>
                <a:ea typeface="+mn-ea"/>
              </a:rPr>
              <a:t>: a </a:t>
            </a:r>
            <a:r>
              <a:rPr sz="1500" kern="1200" dirty="0">
                <a:solidFill>
                  <a:schemeClr val="accent3"/>
                </a:solidFill>
                <a:ea typeface="+mn-ea"/>
              </a:rPr>
              <a:t>query q</a:t>
            </a:r>
            <a:r>
              <a:rPr sz="1500" kern="1200" dirty="0">
                <a:solidFill>
                  <a:prstClr val="black"/>
                </a:solidFill>
                <a:ea typeface="+mn-ea"/>
              </a:rPr>
              <a:t> and a set of </a:t>
            </a:r>
            <a:r>
              <a:rPr sz="1500" kern="1200" dirty="0">
                <a:solidFill>
                  <a:srgbClr val="7030A0"/>
                </a:solidFill>
                <a:ea typeface="+mn-ea"/>
              </a:rPr>
              <a:t>key</a:t>
            </a:r>
            <a:r>
              <a:rPr sz="1500" kern="1200" dirty="0">
                <a:solidFill>
                  <a:prstClr val="black"/>
                </a:solidFill>
                <a:ea typeface="+mn-ea"/>
              </a:rPr>
              <a:t>-</a:t>
            </a:r>
            <a:r>
              <a:rPr sz="1500" kern="1200" dirty="0">
                <a:solidFill>
                  <a:srgbClr val="00B050"/>
                </a:solidFill>
                <a:ea typeface="+mn-ea"/>
              </a:rPr>
              <a:t>value</a:t>
            </a:r>
            <a:r>
              <a:rPr sz="1500" kern="1200" dirty="0">
                <a:solidFill>
                  <a:prstClr val="black"/>
                </a:solidFill>
                <a:ea typeface="+mn-ea"/>
              </a:rPr>
              <a:t> (</a:t>
            </a:r>
            <a:r>
              <a:rPr sz="1500" kern="1200" dirty="0">
                <a:solidFill>
                  <a:srgbClr val="7030A0"/>
                </a:solidFill>
                <a:ea typeface="+mn-ea"/>
              </a:rPr>
              <a:t>k</a:t>
            </a:r>
            <a:r>
              <a:rPr sz="1500" kern="1200" dirty="0">
                <a:solidFill>
                  <a:prstClr val="black"/>
                </a:solidFill>
                <a:ea typeface="+mn-ea"/>
              </a:rPr>
              <a:t>-</a:t>
            </a:r>
            <a:r>
              <a:rPr sz="1500" kern="1200" dirty="0">
                <a:solidFill>
                  <a:srgbClr val="00B050"/>
                </a:solidFill>
                <a:ea typeface="+mn-ea"/>
              </a:rPr>
              <a:t>v</a:t>
            </a:r>
            <a:r>
              <a:rPr sz="1500" kern="1200" dirty="0">
                <a:solidFill>
                  <a:prstClr val="black"/>
                </a:solidFill>
                <a:ea typeface="+mn-ea"/>
              </a:rPr>
              <a:t>) pairs to an output</a:t>
            </a:r>
          </a:p>
          <a:p>
            <a:pPr marL="295275" indent="-257175" defTabSz="685800">
              <a:spcBef>
                <a:spcPts val="465"/>
              </a:spcBef>
              <a:buClr>
                <a:schemeClr val="bg2"/>
              </a:buClr>
              <a:buFont typeface="Times New Roman"/>
              <a:buChar char="•"/>
              <a:tabLst>
                <a:tab pos="294799" algn="l"/>
                <a:tab pos="295275" algn="l"/>
              </a:tabLst>
              <a:defRPr/>
            </a:pPr>
            <a:r>
              <a:rPr sz="1500" kern="1200" dirty="0">
                <a:solidFill>
                  <a:schemeClr val="accent3"/>
                </a:solidFill>
                <a:ea typeface="+mn-ea"/>
              </a:rPr>
              <a:t>Query</a:t>
            </a:r>
            <a:r>
              <a:rPr sz="1500" kern="1200" dirty="0">
                <a:solidFill>
                  <a:prstClr val="black"/>
                </a:solidFill>
                <a:ea typeface="+mn-ea"/>
              </a:rPr>
              <a:t>, </a:t>
            </a:r>
            <a:r>
              <a:rPr sz="1500" kern="1200" dirty="0">
                <a:solidFill>
                  <a:srgbClr val="7030A0"/>
                </a:solidFill>
                <a:ea typeface="+mn-ea"/>
              </a:rPr>
              <a:t>keys</a:t>
            </a:r>
            <a:r>
              <a:rPr sz="1500" kern="1200" dirty="0">
                <a:solidFill>
                  <a:prstClr val="black"/>
                </a:solidFill>
                <a:ea typeface="+mn-ea"/>
              </a:rPr>
              <a:t>, </a:t>
            </a:r>
            <a:r>
              <a:rPr sz="1500" kern="1200" dirty="0">
                <a:solidFill>
                  <a:srgbClr val="00B050"/>
                </a:solidFill>
                <a:ea typeface="+mn-ea"/>
              </a:rPr>
              <a:t>values</a:t>
            </a:r>
            <a:r>
              <a:rPr sz="1500" kern="1200" dirty="0">
                <a:solidFill>
                  <a:prstClr val="black"/>
                </a:solidFill>
                <a:ea typeface="+mn-ea"/>
              </a:rPr>
              <a:t>, and output are all vectors</a:t>
            </a:r>
          </a:p>
          <a:p>
            <a:pPr defTabSz="685800">
              <a:spcBef>
                <a:spcPts val="30"/>
              </a:spcBef>
              <a:buClr>
                <a:schemeClr val="bg2"/>
              </a:buClr>
              <a:buFont typeface="Times New Roman"/>
              <a:buChar char="•"/>
              <a:defRPr/>
            </a:pPr>
            <a:endParaRPr sz="2400" kern="1200" dirty="0">
              <a:solidFill>
                <a:prstClr val="black"/>
              </a:solidFill>
              <a:ea typeface="+mn-ea"/>
            </a:endParaRPr>
          </a:p>
          <a:p>
            <a:pPr marL="295275" indent="-257175" defTabSz="685800">
              <a:buClr>
                <a:schemeClr val="bg2"/>
              </a:buClr>
              <a:buFont typeface="Times New Roman"/>
              <a:buChar char="•"/>
              <a:tabLst>
                <a:tab pos="294799" algn="l"/>
                <a:tab pos="295275" algn="l"/>
              </a:tabLst>
              <a:defRPr/>
            </a:pPr>
            <a:r>
              <a:rPr sz="1500" kern="1200" dirty="0">
                <a:solidFill>
                  <a:prstClr val="black"/>
                </a:solidFill>
                <a:ea typeface="+mn-ea"/>
              </a:rPr>
              <a:t>Output is weighted sum of values, where</a:t>
            </a:r>
          </a:p>
          <a:p>
            <a:pPr marL="295275" marR="32385" indent="-257175" defTabSz="685800">
              <a:lnSpc>
                <a:spcPct val="100800"/>
              </a:lnSpc>
              <a:spcBef>
                <a:spcPts val="454"/>
              </a:spcBef>
              <a:buClr>
                <a:schemeClr val="bg2"/>
              </a:buClr>
              <a:buFont typeface="Times New Roman"/>
              <a:buChar char="•"/>
              <a:tabLst>
                <a:tab pos="294799" algn="l"/>
                <a:tab pos="295275" algn="l"/>
              </a:tabLst>
              <a:defRPr/>
            </a:pPr>
            <a:r>
              <a:rPr sz="1500" kern="1200" dirty="0">
                <a:solidFill>
                  <a:srgbClr val="FF0000"/>
                </a:solidFill>
                <a:ea typeface="+mn-ea"/>
              </a:rPr>
              <a:t>Weight</a:t>
            </a:r>
            <a:r>
              <a:rPr sz="1500" kern="1200" dirty="0">
                <a:solidFill>
                  <a:prstClr val="black"/>
                </a:solidFill>
                <a:ea typeface="+mn-ea"/>
              </a:rPr>
              <a:t> of each value is computed by an inner product of </a:t>
            </a:r>
            <a:r>
              <a:rPr sz="1500" kern="1200" dirty="0">
                <a:solidFill>
                  <a:schemeClr val="accent3"/>
                </a:solidFill>
                <a:ea typeface="+mn-ea"/>
              </a:rPr>
              <a:t>query</a:t>
            </a:r>
            <a:r>
              <a:rPr sz="1500" kern="1200" dirty="0">
                <a:solidFill>
                  <a:prstClr val="black"/>
                </a:solidFill>
                <a:ea typeface="+mn-ea"/>
              </a:rPr>
              <a:t> and corresponding </a:t>
            </a:r>
            <a:r>
              <a:rPr sz="1500" kern="1200" dirty="0">
                <a:solidFill>
                  <a:srgbClr val="7030A0"/>
                </a:solidFill>
                <a:ea typeface="+mn-ea"/>
              </a:rPr>
              <a:t>key</a:t>
            </a:r>
          </a:p>
          <a:p>
            <a:pPr marL="295275" indent="-257175" defTabSz="685800">
              <a:spcBef>
                <a:spcPts val="394"/>
              </a:spcBef>
              <a:buClr>
                <a:schemeClr val="bg2"/>
              </a:buClr>
              <a:buFont typeface="Times New Roman"/>
              <a:buChar char="•"/>
              <a:tabLst>
                <a:tab pos="294799" algn="l"/>
                <a:tab pos="295275" algn="l"/>
              </a:tabLst>
              <a:defRPr/>
            </a:pPr>
            <a:r>
              <a:rPr sz="1500" kern="1200" dirty="0">
                <a:solidFill>
                  <a:schemeClr val="accent3"/>
                </a:solidFill>
                <a:ea typeface="+mn-ea"/>
              </a:rPr>
              <a:t>Queries</a:t>
            </a:r>
            <a:r>
              <a:rPr sz="1500" kern="1200" dirty="0">
                <a:solidFill>
                  <a:prstClr val="black"/>
                </a:solidFill>
                <a:ea typeface="+mn-ea"/>
              </a:rPr>
              <a:t> and </a:t>
            </a:r>
            <a:r>
              <a:rPr sz="1500" kern="1200" dirty="0">
                <a:solidFill>
                  <a:srgbClr val="7030A0"/>
                </a:solidFill>
                <a:ea typeface="+mn-ea"/>
              </a:rPr>
              <a:t>keys</a:t>
            </a:r>
            <a:r>
              <a:rPr sz="1500" kern="1200" dirty="0">
                <a:solidFill>
                  <a:prstClr val="black"/>
                </a:solidFill>
                <a:ea typeface="+mn-ea"/>
              </a:rPr>
              <a:t> have same dimensionality d</a:t>
            </a:r>
            <a:r>
              <a:rPr sz="1500" kern="1200" baseline="-17361" dirty="0">
                <a:solidFill>
                  <a:prstClr val="black"/>
                </a:solidFill>
                <a:ea typeface="+mn-ea"/>
              </a:rPr>
              <a:t>k </a:t>
            </a:r>
            <a:r>
              <a:rPr lang="en-US" sz="1500" kern="1200" baseline="-17361" dirty="0">
                <a:solidFill>
                  <a:prstClr val="black"/>
                </a:solidFill>
                <a:ea typeface="+mn-ea"/>
              </a:rPr>
              <a:t>, </a:t>
            </a:r>
            <a:r>
              <a:rPr sz="1500" kern="1200" dirty="0">
                <a:solidFill>
                  <a:srgbClr val="00B050"/>
                </a:solidFill>
                <a:ea typeface="+mn-ea"/>
              </a:rPr>
              <a:t>value</a:t>
            </a:r>
            <a:r>
              <a:rPr sz="1500" kern="1200" dirty="0">
                <a:solidFill>
                  <a:prstClr val="black"/>
                </a:solidFill>
                <a:ea typeface="+mn-ea"/>
              </a:rPr>
              <a:t> have d</a:t>
            </a:r>
            <a:r>
              <a:rPr sz="1500" kern="1200" baseline="-17361" dirty="0">
                <a:solidFill>
                  <a:prstClr val="black"/>
                </a:solidFill>
                <a:ea typeface="+mn-ea"/>
              </a:rPr>
              <a:t>v</a:t>
            </a:r>
          </a:p>
        </p:txBody>
      </p:sp>
      <p:sp>
        <p:nvSpPr>
          <p:cNvPr id="4" name="object 4"/>
          <p:cNvSpPr/>
          <p:nvPr/>
        </p:nvSpPr>
        <p:spPr>
          <a:xfrm>
            <a:off x="2634833" y="3258206"/>
            <a:ext cx="3757729" cy="926983"/>
          </a:xfrm>
          <a:prstGeom prst="rect">
            <a:avLst/>
          </a:prstGeom>
          <a:blipFill>
            <a:blip r:embed="rId2" cstate="print"/>
            <a:stretch>
              <a:fillRect/>
            </a:stretch>
          </a:blipFill>
        </p:spPr>
        <p:txBody>
          <a:bodyPr wrap="square" lIns="0" tIns="0" rIns="0" bIns="0" rtlCol="0"/>
          <a:lstStyle/>
          <a:p>
            <a:pPr defTabSz="685800">
              <a:buClrTx/>
              <a:defRPr/>
            </a:pPr>
            <a:endParaRPr sz="1350" kern="1200">
              <a:solidFill>
                <a:prstClr val="black"/>
              </a:solidFill>
              <a:latin typeface="Calibri"/>
              <a:ea typeface="+mn-ea"/>
              <a:cs typeface="+mn-cs"/>
            </a:endParaRPr>
          </a:p>
        </p:txBody>
      </p:sp>
      <p:sp>
        <p:nvSpPr>
          <p:cNvPr id="6" name="TextBox 5">
            <a:extLst>
              <a:ext uri="{FF2B5EF4-FFF2-40B4-BE49-F238E27FC236}">
                <a16:creationId xmlns:a16="http://schemas.microsoft.com/office/drawing/2014/main" id="{A861C323-F5BF-4971-A986-82C3CF201F27}"/>
              </a:ext>
            </a:extLst>
          </p:cNvPr>
          <p:cNvSpPr txBox="1"/>
          <p:nvPr/>
        </p:nvSpPr>
        <p:spPr>
          <a:xfrm>
            <a:off x="1143000" y="4935751"/>
            <a:ext cx="118173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Christopher Manning</a:t>
            </a:r>
          </a:p>
        </p:txBody>
      </p:sp>
      <p:sp>
        <p:nvSpPr>
          <p:cNvPr id="5" name="Slide Number Placeholder 3">
            <a:extLst>
              <a:ext uri="{FF2B5EF4-FFF2-40B4-BE49-F238E27FC236}">
                <a16:creationId xmlns:a16="http://schemas.microsoft.com/office/drawing/2014/main" id="{FA5ADD15-60B4-914B-AC24-519C30219252}"/>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72</a:t>
            </a:fld>
            <a:endParaRPr lang="en-US" sz="1600">
              <a:solidFill>
                <a:schemeClr val="bg1"/>
              </a:solidFill>
            </a:endParaRPr>
          </a:p>
        </p:txBody>
      </p:sp>
      <p:sp>
        <p:nvSpPr>
          <p:cNvPr id="7" name="Title 8">
            <a:extLst>
              <a:ext uri="{FF2B5EF4-FFF2-40B4-BE49-F238E27FC236}">
                <a16:creationId xmlns:a16="http://schemas.microsoft.com/office/drawing/2014/main" id="{7EDC6AAB-857C-678C-175B-F44CDD31DBA3}"/>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mj-lt"/>
                <a:cs typeface="Calibri"/>
              </a:rPr>
              <a:t>The</a:t>
            </a:r>
            <a:r>
              <a:rPr lang="en-US" sz="3200" spc="6" dirty="0">
                <a:latin typeface="+mj-lt"/>
                <a:cs typeface="Calibri"/>
              </a:rPr>
              <a:t> </a:t>
            </a:r>
            <a:r>
              <a:rPr lang="en-US" sz="3200" spc="3" dirty="0">
                <a:latin typeface="+mj-lt"/>
                <a:cs typeface="Calibri"/>
              </a:rPr>
              <a:t>Transformer</a:t>
            </a:r>
            <a:r>
              <a:rPr lang="en-US" sz="3200" dirty="0">
                <a:latin typeface="+mj-lt"/>
                <a:cs typeface="Calibri"/>
              </a:rPr>
              <a:t> </a:t>
            </a:r>
            <a:r>
              <a:rPr lang="en-US" sz="3200" spc="3" dirty="0">
                <a:latin typeface="+mj-lt"/>
                <a:cs typeface="Calibri"/>
              </a:rPr>
              <a:t>Encoder: </a:t>
            </a:r>
            <a:r>
              <a:rPr lang="en-US" sz="3200" spc="-113" dirty="0">
                <a:latin typeface="+mj-lt"/>
              </a:rPr>
              <a:t>Dot-Product </a:t>
            </a:r>
            <a:r>
              <a:rPr lang="en-US" sz="3200" spc="-109" dirty="0">
                <a:latin typeface="+mj-lt"/>
              </a:rPr>
              <a:t>Attention</a:t>
            </a:r>
            <a:endParaRPr lang="en-US" dirty="0"/>
          </a:p>
        </p:txBody>
      </p:sp>
      <p:sp>
        <p:nvSpPr>
          <p:cNvPr id="2" name="Rounded Rectangle 1">
            <a:extLst>
              <a:ext uri="{FF2B5EF4-FFF2-40B4-BE49-F238E27FC236}">
                <a16:creationId xmlns:a16="http://schemas.microsoft.com/office/drawing/2014/main" id="{E87240D9-9F42-D2C4-3CD3-FB5B89713024}"/>
              </a:ext>
            </a:extLst>
          </p:cNvPr>
          <p:cNvSpPr/>
          <p:nvPr/>
        </p:nvSpPr>
        <p:spPr>
          <a:xfrm>
            <a:off x="4967416" y="3258206"/>
            <a:ext cx="1054443" cy="926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95376"/>
            <a:ext cx="8229599" cy="2793914"/>
          </a:xfrm>
          <a:prstGeom prst="rect">
            <a:avLst/>
          </a:prstGeom>
        </p:spPr>
        <p:txBody>
          <a:bodyPr vert="horz" wrap="square" lIns="0" tIns="7501" rIns="0" bIns="0" rtlCol="0">
            <a:spAutoFit/>
          </a:bodyPr>
          <a:lstStyle/>
          <a:p>
            <a:pPr marL="207169" indent="-193238" defTabSz="685800">
              <a:spcBef>
                <a:spcPts val="59"/>
              </a:spcBef>
              <a:buClr>
                <a:schemeClr val="bg2"/>
              </a:buClr>
              <a:buFont typeface="Times New Roman"/>
              <a:buChar char="•"/>
              <a:tabLst>
                <a:tab pos="206812" algn="l"/>
                <a:tab pos="207526" algn="l"/>
              </a:tabLst>
              <a:defRPr/>
            </a:pPr>
            <a:r>
              <a:rPr sz="1600" kern="1200" dirty="0">
                <a:solidFill>
                  <a:prstClr val="black"/>
                </a:solidFill>
                <a:latin typeface="Calibri"/>
                <a:ea typeface="+mn-ea"/>
                <a:cs typeface="Calibri"/>
              </a:rPr>
              <a:t>We </a:t>
            </a:r>
            <a:r>
              <a:rPr sz="1600" kern="1200" spc="-3" dirty="0">
                <a:solidFill>
                  <a:prstClr val="black"/>
                </a:solidFill>
                <a:latin typeface="Calibri"/>
                <a:ea typeface="+mn-ea"/>
                <a:cs typeface="Calibri"/>
              </a:rPr>
              <a:t>saw</a:t>
            </a:r>
            <a:r>
              <a:rPr sz="1600" kern="1200" dirty="0">
                <a:solidFill>
                  <a:prstClr val="black"/>
                </a:solidFill>
                <a:latin typeface="Calibri"/>
                <a:ea typeface="+mn-ea"/>
                <a:cs typeface="Calibri"/>
              </a:rPr>
              <a:t> that</a:t>
            </a:r>
            <a:r>
              <a:rPr sz="1600" kern="1200" spc="11" dirty="0">
                <a:solidFill>
                  <a:prstClr val="black"/>
                </a:solidFill>
                <a:latin typeface="Calibri"/>
                <a:ea typeface="+mn-ea"/>
                <a:cs typeface="Calibri"/>
              </a:rPr>
              <a:t> </a:t>
            </a:r>
            <a:r>
              <a:rPr sz="1600" kern="1200" dirty="0">
                <a:solidFill>
                  <a:prstClr val="black"/>
                </a:solidFill>
                <a:latin typeface="Calibri"/>
                <a:ea typeface="+mn-ea"/>
                <a:cs typeface="Calibri"/>
              </a:rPr>
              <a:t>self-attention</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is</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when</a:t>
            </a:r>
            <a:r>
              <a:rPr sz="1600" kern="1200" spc="6" dirty="0">
                <a:solidFill>
                  <a:prstClr val="black"/>
                </a:solidFill>
                <a:latin typeface="Calibri"/>
                <a:ea typeface="+mn-ea"/>
                <a:cs typeface="Calibri"/>
              </a:rPr>
              <a:t> </a:t>
            </a:r>
            <a:r>
              <a:rPr sz="1600" kern="1200" dirty="0">
                <a:solidFill>
                  <a:srgbClr val="7030A0"/>
                </a:solidFill>
                <a:latin typeface="Calibri"/>
                <a:ea typeface="+mn-ea"/>
                <a:cs typeface="Calibri"/>
              </a:rPr>
              <a:t>keys</a:t>
            </a:r>
            <a:r>
              <a:rPr sz="1600" kern="1200" dirty="0">
                <a:solidFill>
                  <a:prstClr val="black"/>
                </a:solidFill>
                <a:latin typeface="Calibri"/>
                <a:ea typeface="+mn-ea"/>
                <a:cs typeface="Calibri"/>
              </a:rPr>
              <a:t>,</a:t>
            </a:r>
            <a:r>
              <a:rPr sz="1600" kern="1200" spc="3" dirty="0">
                <a:solidFill>
                  <a:prstClr val="black"/>
                </a:solidFill>
                <a:latin typeface="Calibri"/>
                <a:ea typeface="+mn-ea"/>
                <a:cs typeface="Calibri"/>
              </a:rPr>
              <a:t> </a:t>
            </a:r>
            <a:r>
              <a:rPr sz="1600" kern="1200" spc="-3" dirty="0">
                <a:solidFill>
                  <a:schemeClr val="accent3"/>
                </a:solidFill>
                <a:latin typeface="Calibri"/>
                <a:ea typeface="+mn-ea"/>
                <a:cs typeface="Calibri"/>
              </a:rPr>
              <a:t>queries</a:t>
            </a:r>
            <a:r>
              <a:rPr sz="1600" kern="1200" spc="-3" dirty="0">
                <a:solidFill>
                  <a:prstClr val="black"/>
                </a:solidFill>
                <a:latin typeface="Calibri"/>
                <a:ea typeface="+mn-ea"/>
                <a:cs typeface="Calibri"/>
              </a:rPr>
              <a:t>,</a:t>
            </a:r>
            <a:r>
              <a:rPr sz="1600" kern="1200" dirty="0">
                <a:solidFill>
                  <a:prstClr val="black"/>
                </a:solidFill>
                <a:latin typeface="Calibri"/>
                <a:ea typeface="+mn-ea"/>
                <a:cs typeface="Calibri"/>
              </a:rPr>
              <a:t> and</a:t>
            </a:r>
            <a:r>
              <a:rPr sz="1600" kern="1200" spc="6" dirty="0">
                <a:solidFill>
                  <a:prstClr val="black"/>
                </a:solidFill>
                <a:latin typeface="Calibri"/>
                <a:ea typeface="+mn-ea"/>
                <a:cs typeface="Calibri"/>
              </a:rPr>
              <a:t> </a:t>
            </a:r>
            <a:r>
              <a:rPr sz="1600" kern="1200" dirty="0">
                <a:solidFill>
                  <a:srgbClr val="00B050"/>
                </a:solidFill>
                <a:latin typeface="Calibri"/>
                <a:ea typeface="+mn-ea"/>
                <a:cs typeface="Calibri"/>
              </a:rPr>
              <a:t>values</a:t>
            </a:r>
            <a:r>
              <a:rPr sz="1600" kern="1200" spc="-11" dirty="0">
                <a:solidFill>
                  <a:prstClr val="black"/>
                </a:solidFill>
                <a:latin typeface="Calibri"/>
                <a:ea typeface="+mn-ea"/>
                <a:cs typeface="Calibri"/>
              </a:rPr>
              <a:t> </a:t>
            </a:r>
            <a:r>
              <a:rPr sz="1600" kern="1200" spc="-3" dirty="0">
                <a:solidFill>
                  <a:prstClr val="black"/>
                </a:solidFill>
                <a:latin typeface="Calibri"/>
                <a:ea typeface="+mn-ea"/>
                <a:cs typeface="Calibri"/>
              </a:rPr>
              <a:t>come</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from</a:t>
            </a:r>
            <a:r>
              <a:rPr sz="1600" kern="1200" dirty="0">
                <a:solidFill>
                  <a:prstClr val="black"/>
                </a:solidFill>
                <a:latin typeface="Calibri"/>
                <a:ea typeface="+mn-ea"/>
                <a:cs typeface="Calibri"/>
              </a:rPr>
              <a:t> </a:t>
            </a:r>
            <a:r>
              <a:rPr sz="1600" kern="1200" spc="-3" dirty="0">
                <a:solidFill>
                  <a:prstClr val="black"/>
                </a:solidFill>
                <a:latin typeface="Calibri"/>
                <a:ea typeface="+mn-ea"/>
                <a:cs typeface="Calibri"/>
              </a:rPr>
              <a:t>the</a:t>
            </a:r>
            <a:r>
              <a:rPr sz="1600" kern="1200" spc="3" dirty="0">
                <a:solidFill>
                  <a:prstClr val="black"/>
                </a:solidFill>
                <a:latin typeface="Calibri"/>
                <a:ea typeface="+mn-ea"/>
                <a:cs typeface="Calibri"/>
              </a:rPr>
              <a:t> </a:t>
            </a:r>
            <a:r>
              <a:rPr sz="1600" kern="1200" spc="-3" dirty="0">
                <a:solidFill>
                  <a:prstClr val="black"/>
                </a:solidFill>
                <a:latin typeface="Calibri"/>
                <a:ea typeface="+mn-ea"/>
                <a:cs typeface="Calibri"/>
              </a:rPr>
              <a:t>same</a:t>
            </a:r>
            <a:endParaRPr sz="1600" kern="1200" dirty="0">
              <a:solidFill>
                <a:prstClr val="black"/>
              </a:solidFill>
              <a:latin typeface="Calibri"/>
              <a:ea typeface="+mn-ea"/>
              <a:cs typeface="Calibri"/>
            </a:endParaRPr>
          </a:p>
          <a:p>
            <a:pPr marL="207169" defTabSz="685800">
              <a:buClr>
                <a:schemeClr val="bg2"/>
              </a:buClr>
              <a:defRPr/>
            </a:pPr>
            <a:r>
              <a:rPr sz="1600" kern="1200" spc="-3" dirty="0">
                <a:solidFill>
                  <a:prstClr val="black"/>
                </a:solidFill>
                <a:latin typeface="Calibri"/>
                <a:ea typeface="+mn-ea"/>
                <a:cs typeface="Calibri"/>
              </a:rPr>
              <a:t>source.</a:t>
            </a:r>
            <a:r>
              <a:rPr sz="1600" kern="1200" dirty="0">
                <a:solidFill>
                  <a:prstClr val="black"/>
                </a:solidFill>
                <a:latin typeface="Calibri"/>
                <a:ea typeface="+mn-ea"/>
                <a:cs typeface="Calibri"/>
              </a:rPr>
              <a:t> </a:t>
            </a:r>
            <a:r>
              <a:rPr sz="1600" kern="1200" spc="-3" dirty="0">
                <a:solidFill>
                  <a:prstClr val="black"/>
                </a:solidFill>
                <a:latin typeface="Calibri"/>
                <a:ea typeface="+mn-ea"/>
                <a:cs typeface="Calibri"/>
              </a:rPr>
              <a:t>The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Transformer</a:t>
            </a:r>
            <a:r>
              <a:rPr sz="1600" kern="1200" spc="-11" dirty="0">
                <a:solidFill>
                  <a:prstClr val="black"/>
                </a:solidFill>
                <a:latin typeface="Calibri"/>
                <a:ea typeface="+mn-ea"/>
                <a:cs typeface="Calibri"/>
              </a:rPr>
              <a:t> </a:t>
            </a:r>
            <a:r>
              <a:rPr sz="1600" kern="1200" spc="-3" dirty="0">
                <a:solidFill>
                  <a:prstClr val="black"/>
                </a:solidFill>
                <a:latin typeface="Calibri"/>
                <a:ea typeface="+mn-ea"/>
                <a:cs typeface="Calibri"/>
              </a:rPr>
              <a:t>does</a:t>
            </a:r>
            <a:r>
              <a:rPr sz="1600" kern="1200" dirty="0">
                <a:solidFill>
                  <a:prstClr val="black"/>
                </a:solidFill>
                <a:latin typeface="Calibri"/>
                <a:ea typeface="+mn-ea"/>
                <a:cs typeface="Calibri"/>
              </a:rPr>
              <a:t> this</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in</a:t>
            </a:r>
            <a:r>
              <a:rPr sz="1600" kern="1200" spc="8" dirty="0">
                <a:solidFill>
                  <a:prstClr val="black"/>
                </a:solidFill>
                <a:latin typeface="Calibri"/>
                <a:ea typeface="+mn-ea"/>
                <a:cs typeface="Calibri"/>
              </a:rPr>
              <a:t> </a:t>
            </a:r>
            <a:r>
              <a:rPr sz="1600" kern="1200" dirty="0">
                <a:solidFill>
                  <a:prstClr val="black"/>
                </a:solidFill>
                <a:latin typeface="Calibri"/>
                <a:ea typeface="+mn-ea"/>
                <a:cs typeface="Calibri"/>
              </a:rPr>
              <a:t>a</a:t>
            </a:r>
            <a:r>
              <a:rPr sz="1600" kern="1200" spc="3" dirty="0">
                <a:solidFill>
                  <a:prstClr val="black"/>
                </a:solidFill>
                <a:latin typeface="Calibri"/>
                <a:ea typeface="+mn-ea"/>
                <a:cs typeface="Calibri"/>
              </a:rPr>
              <a:t> </a:t>
            </a:r>
            <a:r>
              <a:rPr sz="1600" kern="1200" spc="-3" dirty="0">
                <a:solidFill>
                  <a:prstClr val="black"/>
                </a:solidFill>
                <a:latin typeface="Calibri"/>
                <a:ea typeface="+mn-ea"/>
                <a:cs typeface="Calibri"/>
              </a:rPr>
              <a:t>particular </a:t>
            </a:r>
            <a:r>
              <a:rPr sz="1600" kern="1200" dirty="0">
                <a:solidFill>
                  <a:prstClr val="black"/>
                </a:solidFill>
                <a:latin typeface="Calibri"/>
                <a:ea typeface="+mn-ea"/>
                <a:cs typeface="Calibri"/>
              </a:rPr>
              <a:t>way:</a:t>
            </a:r>
          </a:p>
          <a:p>
            <a:pPr marL="400050" lvl="1" indent="-128945" defTabSz="685800">
              <a:spcBef>
                <a:spcPts val="357"/>
              </a:spcBef>
              <a:buClr>
                <a:schemeClr val="bg2"/>
              </a:buClr>
              <a:buFont typeface="Times New Roman"/>
              <a:buChar char="•"/>
              <a:tabLst>
                <a:tab pos="400407" algn="l"/>
              </a:tabLst>
              <a:defRPr/>
            </a:pPr>
            <a:r>
              <a:rPr sz="1600" kern="1200" dirty="0">
                <a:solidFill>
                  <a:prstClr val="black"/>
                </a:solidFill>
                <a:latin typeface="Calibri"/>
                <a:ea typeface="+mn-ea"/>
                <a:cs typeface="Calibri"/>
              </a:rPr>
              <a:t>Let</a:t>
            </a:r>
            <a:r>
              <a:rPr sz="1600" kern="1200" spc="-3" dirty="0">
                <a:solidFill>
                  <a:prstClr val="black"/>
                </a:solidFill>
                <a:latin typeface="Calibri"/>
                <a:ea typeface="+mn-ea"/>
                <a:cs typeface="Calibri"/>
              </a:rPr>
              <a:t> </a:t>
            </a:r>
            <a:r>
              <a:rPr sz="1600" kern="1200" spc="14" dirty="0">
                <a:solidFill>
                  <a:srgbClr val="FF0000"/>
                </a:solidFill>
                <a:latin typeface="Cambria Math"/>
                <a:ea typeface="+mn-ea"/>
                <a:cs typeface="Cambria Math"/>
              </a:rPr>
              <a:t>𝑥</a:t>
            </a:r>
            <a:r>
              <a:rPr sz="1600" kern="1200" spc="21" baseline="-15151" dirty="0">
                <a:solidFill>
                  <a:srgbClr val="FF0000"/>
                </a:solidFill>
                <a:latin typeface="Cambria Math"/>
                <a:ea typeface="+mn-ea"/>
                <a:cs typeface="Cambria Math"/>
              </a:rPr>
              <a:t>1</a:t>
            </a:r>
            <a:r>
              <a:rPr sz="1600" kern="1200" spc="14" dirty="0">
                <a:solidFill>
                  <a:srgbClr val="FF0000"/>
                </a:solidFill>
                <a:latin typeface="Cambria Math"/>
                <a:ea typeface="+mn-ea"/>
                <a:cs typeface="Cambria Math"/>
              </a:rPr>
              <a:t>,</a:t>
            </a:r>
            <a:r>
              <a:rPr sz="1600" kern="1200" spc="-65" dirty="0">
                <a:solidFill>
                  <a:srgbClr val="FF0000"/>
                </a:solidFill>
                <a:latin typeface="Cambria Math"/>
                <a:ea typeface="+mn-ea"/>
                <a:cs typeface="Cambria Math"/>
              </a:rPr>
              <a:t> </a:t>
            </a:r>
            <a:r>
              <a:rPr sz="1600" kern="1200" dirty="0">
                <a:solidFill>
                  <a:srgbClr val="FF0000"/>
                </a:solidFill>
                <a:latin typeface="Cambria Math"/>
                <a:ea typeface="+mn-ea"/>
                <a:cs typeface="Cambria Math"/>
              </a:rPr>
              <a:t>…</a:t>
            </a:r>
            <a:r>
              <a:rPr sz="1600" kern="1200" spc="-74" dirty="0">
                <a:solidFill>
                  <a:srgbClr val="FF0000"/>
                </a:solidFill>
                <a:latin typeface="Cambria Math"/>
                <a:ea typeface="+mn-ea"/>
                <a:cs typeface="Cambria Math"/>
              </a:rPr>
              <a:t> </a:t>
            </a:r>
            <a:r>
              <a:rPr sz="1600" kern="1200" dirty="0">
                <a:solidFill>
                  <a:srgbClr val="FF0000"/>
                </a:solidFill>
                <a:latin typeface="Cambria Math"/>
                <a:ea typeface="+mn-ea"/>
                <a:cs typeface="Cambria Math"/>
              </a:rPr>
              <a:t>,</a:t>
            </a:r>
            <a:r>
              <a:rPr sz="1600" kern="1200" spc="-74" dirty="0">
                <a:solidFill>
                  <a:srgbClr val="FF0000"/>
                </a:solidFill>
                <a:latin typeface="Cambria Math"/>
                <a:ea typeface="+mn-ea"/>
                <a:cs typeface="Cambria Math"/>
              </a:rPr>
              <a:t> </a:t>
            </a:r>
            <a:r>
              <a:rPr sz="1600" kern="1200" spc="28" dirty="0">
                <a:solidFill>
                  <a:srgbClr val="FF0000"/>
                </a:solidFill>
                <a:latin typeface="Cambria Math"/>
                <a:ea typeface="+mn-ea"/>
                <a:cs typeface="Cambria Math"/>
              </a:rPr>
              <a:t>𝑥</a:t>
            </a:r>
            <a:r>
              <a:rPr sz="1600" kern="1200" spc="42" baseline="-15151" dirty="0">
                <a:solidFill>
                  <a:srgbClr val="FF0000"/>
                </a:solidFill>
                <a:latin typeface="Cambria Math"/>
                <a:ea typeface="+mn-ea"/>
                <a:cs typeface="Cambria Math"/>
              </a:rPr>
              <a:t>𝑇</a:t>
            </a:r>
            <a:r>
              <a:rPr sz="1600" kern="1200" spc="262" baseline="-15151" dirty="0">
                <a:solidFill>
                  <a:prstClr val="black"/>
                </a:solidFill>
                <a:latin typeface="Cambria Math"/>
                <a:ea typeface="+mn-ea"/>
                <a:cs typeface="Cambria Math"/>
              </a:rPr>
              <a:t> </a:t>
            </a:r>
            <a:r>
              <a:rPr sz="1600" kern="1200" spc="-3" dirty="0">
                <a:solidFill>
                  <a:prstClr val="black"/>
                </a:solidFill>
                <a:latin typeface="Calibri"/>
                <a:ea typeface="+mn-ea"/>
                <a:cs typeface="Calibri"/>
              </a:rPr>
              <a:t>be</a:t>
            </a:r>
            <a:r>
              <a:rPr sz="1600" kern="1200" spc="6" dirty="0">
                <a:solidFill>
                  <a:prstClr val="black"/>
                </a:solidFill>
                <a:latin typeface="Calibri"/>
                <a:ea typeface="+mn-ea"/>
                <a:cs typeface="Calibri"/>
              </a:rPr>
              <a:t> </a:t>
            </a:r>
            <a:r>
              <a:rPr sz="1600" kern="1200" dirty="0">
                <a:solidFill>
                  <a:schemeClr val="bg2"/>
                </a:solidFill>
                <a:latin typeface="Calibri"/>
                <a:ea typeface="+mn-ea"/>
                <a:cs typeface="Calibri"/>
              </a:rPr>
              <a:t>input</a:t>
            </a:r>
            <a:r>
              <a:rPr sz="1600" kern="1200" spc="3" dirty="0">
                <a:solidFill>
                  <a:schemeClr val="bg2"/>
                </a:solidFill>
                <a:latin typeface="Calibri"/>
                <a:ea typeface="+mn-ea"/>
                <a:cs typeface="Calibri"/>
              </a:rPr>
              <a:t> </a:t>
            </a:r>
            <a:r>
              <a:rPr sz="1600" kern="1200" dirty="0">
                <a:solidFill>
                  <a:schemeClr val="bg2"/>
                </a:solidFill>
                <a:latin typeface="Calibri"/>
                <a:ea typeface="+mn-ea"/>
                <a:cs typeface="Calibri"/>
              </a:rPr>
              <a:t>vectors</a:t>
            </a:r>
            <a:r>
              <a:rPr sz="1600" kern="1200" spc="6" dirty="0">
                <a:solidFill>
                  <a:schemeClr val="bg2"/>
                </a:solidFill>
                <a:latin typeface="Calibri"/>
                <a:ea typeface="+mn-ea"/>
                <a:cs typeface="Calibri"/>
              </a:rPr>
              <a:t> </a:t>
            </a:r>
            <a:r>
              <a:rPr sz="1600" kern="1200" dirty="0">
                <a:solidFill>
                  <a:prstClr val="black"/>
                </a:solidFill>
                <a:latin typeface="Calibri"/>
                <a:ea typeface="+mn-ea"/>
                <a:cs typeface="Calibri"/>
              </a:rPr>
              <a:t>to the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Transformer</a:t>
            </a:r>
            <a:r>
              <a:rPr sz="1600" kern="1200" spc="-8" dirty="0">
                <a:solidFill>
                  <a:prstClr val="black"/>
                </a:solidFill>
                <a:latin typeface="Calibri"/>
                <a:ea typeface="+mn-ea"/>
                <a:cs typeface="Calibri"/>
              </a:rPr>
              <a:t> </a:t>
            </a:r>
            <a:r>
              <a:rPr sz="1600" kern="1200" dirty="0">
                <a:solidFill>
                  <a:prstClr val="black"/>
                </a:solidFill>
                <a:latin typeface="Calibri"/>
                <a:ea typeface="+mn-ea"/>
                <a:cs typeface="Calibri"/>
              </a:rPr>
              <a:t>encoder;</a:t>
            </a:r>
            <a:r>
              <a:rPr sz="1600" kern="1200" spc="270" dirty="0">
                <a:solidFill>
                  <a:prstClr val="black"/>
                </a:solidFill>
                <a:latin typeface="Calibri"/>
                <a:ea typeface="+mn-ea"/>
                <a:cs typeface="Calibri"/>
              </a:rPr>
              <a:t> </a:t>
            </a:r>
            <a:r>
              <a:rPr sz="1600" kern="1200" spc="8" dirty="0">
                <a:solidFill>
                  <a:prstClr val="black"/>
                </a:solidFill>
                <a:latin typeface="Cambria Math"/>
                <a:ea typeface="+mn-ea"/>
                <a:cs typeface="Cambria Math"/>
              </a:rPr>
              <a:t>𝑥</a:t>
            </a:r>
            <a:r>
              <a:rPr sz="1600" kern="1200" spc="13" baseline="-15151" dirty="0">
                <a:solidFill>
                  <a:prstClr val="black"/>
                </a:solidFill>
                <a:latin typeface="Cambria Math"/>
                <a:ea typeface="+mn-ea"/>
                <a:cs typeface="Cambria Math"/>
              </a:rPr>
              <a:t>𝑖</a:t>
            </a:r>
            <a:r>
              <a:rPr sz="1600" kern="1200" spc="55" baseline="-15151"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74" dirty="0">
                <a:solidFill>
                  <a:prstClr val="black"/>
                </a:solidFill>
                <a:latin typeface="Cambria Math"/>
                <a:ea typeface="+mn-ea"/>
                <a:cs typeface="Cambria Math"/>
              </a:rPr>
              <a:t> </a:t>
            </a:r>
            <a:r>
              <a:rPr sz="1600" kern="1200" spc="34" dirty="0">
                <a:solidFill>
                  <a:prstClr val="black"/>
                </a:solidFill>
                <a:latin typeface="Cambria Math"/>
                <a:ea typeface="+mn-ea"/>
                <a:cs typeface="Cambria Math"/>
              </a:rPr>
              <a:t>ℝ</a:t>
            </a:r>
            <a:r>
              <a:rPr sz="1600" kern="1200" spc="50" baseline="28619" dirty="0">
                <a:solidFill>
                  <a:prstClr val="black"/>
                </a:solidFill>
                <a:latin typeface="Cambria Math"/>
                <a:ea typeface="+mn-ea"/>
                <a:cs typeface="Cambria Math"/>
              </a:rPr>
              <a:t>𝑑</a:t>
            </a:r>
            <a:endParaRPr sz="1600" kern="1200" baseline="28619" dirty="0">
              <a:solidFill>
                <a:prstClr val="black"/>
              </a:solidFill>
              <a:latin typeface="Cambria Math"/>
              <a:ea typeface="+mn-ea"/>
              <a:cs typeface="Cambria Math"/>
            </a:endParaRPr>
          </a:p>
          <a:p>
            <a:pPr marL="342900" lvl="1" defTabSz="685800">
              <a:spcBef>
                <a:spcPts val="17"/>
              </a:spcBef>
              <a:buClr>
                <a:schemeClr val="bg2"/>
              </a:buClr>
              <a:buFont typeface="Times New Roman"/>
              <a:buChar char="•"/>
              <a:defRPr/>
            </a:pPr>
            <a:endParaRPr sz="1600" kern="1200" dirty="0">
              <a:solidFill>
                <a:prstClr val="black"/>
              </a:solidFill>
              <a:latin typeface="Cambria Math"/>
              <a:ea typeface="+mn-ea"/>
              <a:cs typeface="Cambria Math"/>
            </a:endParaRPr>
          </a:p>
          <a:p>
            <a:pPr marL="207169" indent="-193238" defTabSz="685800">
              <a:buClr>
                <a:schemeClr val="bg2"/>
              </a:buClr>
              <a:buFont typeface="Times New Roman"/>
              <a:buChar char="•"/>
              <a:tabLst>
                <a:tab pos="206812" algn="l"/>
                <a:tab pos="207526" algn="l"/>
              </a:tabLst>
              <a:defRPr/>
            </a:pPr>
            <a:r>
              <a:rPr sz="1600" kern="1200" dirty="0">
                <a:solidFill>
                  <a:prstClr val="black"/>
                </a:solidFill>
                <a:latin typeface="Calibri"/>
                <a:ea typeface="+mn-ea"/>
                <a:cs typeface="Calibri"/>
              </a:rPr>
              <a:t>Then</a:t>
            </a:r>
            <a:r>
              <a:rPr sz="1600" kern="1200" spc="-3" dirty="0">
                <a:solidFill>
                  <a:prstClr val="black"/>
                </a:solidFill>
                <a:latin typeface="Calibri"/>
                <a:ea typeface="+mn-ea"/>
                <a:cs typeface="Calibri"/>
              </a:rPr>
              <a:t> </a:t>
            </a:r>
            <a:r>
              <a:rPr sz="1600" kern="1200" spc="-3" dirty="0">
                <a:solidFill>
                  <a:srgbClr val="7030A0"/>
                </a:solidFill>
                <a:latin typeface="Calibri"/>
                <a:ea typeface="+mn-ea"/>
                <a:cs typeface="Calibri"/>
              </a:rPr>
              <a:t>keys</a:t>
            </a:r>
            <a:r>
              <a:rPr sz="1600" kern="1200" spc="-3" dirty="0">
                <a:solidFill>
                  <a:prstClr val="black"/>
                </a:solidFill>
                <a:latin typeface="Calibri"/>
                <a:ea typeface="+mn-ea"/>
                <a:cs typeface="Calibri"/>
              </a:rPr>
              <a:t>,</a:t>
            </a:r>
            <a:r>
              <a:rPr sz="1600" kern="1200" dirty="0">
                <a:solidFill>
                  <a:prstClr val="black"/>
                </a:solidFill>
                <a:latin typeface="Calibri"/>
                <a:ea typeface="+mn-ea"/>
                <a:cs typeface="Calibri"/>
              </a:rPr>
              <a:t> </a:t>
            </a:r>
            <a:r>
              <a:rPr sz="1600" kern="1200" dirty="0">
                <a:solidFill>
                  <a:schemeClr val="accent3"/>
                </a:solidFill>
                <a:latin typeface="Calibri"/>
                <a:ea typeface="+mn-ea"/>
                <a:cs typeface="Calibri"/>
              </a:rPr>
              <a:t>queries</a:t>
            </a:r>
            <a:r>
              <a:rPr sz="1600" kern="1200" dirty="0">
                <a:solidFill>
                  <a:prstClr val="black"/>
                </a:solidFill>
                <a:latin typeface="Calibri"/>
                <a:ea typeface="+mn-ea"/>
                <a:cs typeface="Calibri"/>
              </a:rPr>
              <a:t>,</a:t>
            </a:r>
            <a:r>
              <a:rPr sz="1600" kern="1200" spc="-3" dirty="0">
                <a:solidFill>
                  <a:prstClr val="black"/>
                </a:solidFill>
                <a:latin typeface="Calibri"/>
                <a:ea typeface="+mn-ea"/>
                <a:cs typeface="Calibri"/>
              </a:rPr>
              <a:t> </a:t>
            </a:r>
            <a:r>
              <a:rPr sz="1600" kern="1200" dirty="0">
                <a:solidFill>
                  <a:srgbClr val="00B050"/>
                </a:solidFill>
                <a:latin typeface="Calibri"/>
                <a:ea typeface="+mn-ea"/>
                <a:cs typeface="Calibri"/>
              </a:rPr>
              <a:t>values</a:t>
            </a:r>
            <a:r>
              <a:rPr sz="1600" kern="1200" spc="-11" dirty="0">
                <a:solidFill>
                  <a:prstClr val="black"/>
                </a:solidFill>
                <a:latin typeface="Calibri"/>
                <a:ea typeface="+mn-ea"/>
                <a:cs typeface="Calibri"/>
              </a:rPr>
              <a:t> </a:t>
            </a:r>
            <a:r>
              <a:rPr sz="1600" kern="1200" dirty="0">
                <a:solidFill>
                  <a:prstClr val="black"/>
                </a:solidFill>
                <a:latin typeface="Calibri"/>
                <a:ea typeface="+mn-ea"/>
                <a:cs typeface="Calibri"/>
              </a:rPr>
              <a:t>are:</a:t>
            </a:r>
          </a:p>
          <a:p>
            <a:pPr marL="400050" lvl="1" indent="-128945" defTabSz="685800">
              <a:spcBef>
                <a:spcPts val="360"/>
              </a:spcBef>
              <a:buClr>
                <a:schemeClr val="bg2"/>
              </a:buClr>
              <a:buFont typeface="Times New Roman"/>
              <a:buChar char="•"/>
              <a:tabLst>
                <a:tab pos="400407" algn="l"/>
              </a:tabLst>
              <a:defRPr/>
            </a:pPr>
            <a:r>
              <a:rPr sz="1600" kern="1200" spc="17" dirty="0">
                <a:solidFill>
                  <a:srgbClr val="7030A0"/>
                </a:solidFill>
                <a:latin typeface="Cambria Math"/>
                <a:ea typeface="+mn-ea"/>
                <a:cs typeface="Cambria Math"/>
              </a:rPr>
              <a:t>𝑘</a:t>
            </a:r>
            <a:r>
              <a:rPr sz="1600" kern="1200" spc="25" baseline="-15151" dirty="0">
                <a:solidFill>
                  <a:srgbClr val="7030A0"/>
                </a:solidFill>
                <a:latin typeface="Cambria Math"/>
                <a:ea typeface="+mn-ea"/>
                <a:cs typeface="Cambria Math"/>
              </a:rPr>
              <a:t>𝑖</a:t>
            </a:r>
            <a:r>
              <a:rPr sz="1600" kern="1200" spc="354" baseline="-15151"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65" dirty="0">
                <a:solidFill>
                  <a:prstClr val="black"/>
                </a:solidFill>
                <a:latin typeface="Cambria Math"/>
                <a:ea typeface="+mn-ea"/>
                <a:cs typeface="Cambria Math"/>
              </a:rPr>
              <a:t> </a:t>
            </a:r>
            <a:r>
              <a:rPr sz="1600" kern="1200" spc="34" dirty="0">
                <a:solidFill>
                  <a:prstClr val="black"/>
                </a:solidFill>
                <a:latin typeface="Cambria Math"/>
                <a:ea typeface="+mn-ea"/>
                <a:cs typeface="Cambria Math"/>
              </a:rPr>
              <a:t>𝐾</a:t>
            </a:r>
            <a:r>
              <a:rPr sz="1600" kern="1200" spc="34" dirty="0">
                <a:solidFill>
                  <a:srgbClr val="FF0000"/>
                </a:solidFill>
                <a:latin typeface="Cambria Math"/>
                <a:ea typeface="+mn-ea"/>
                <a:cs typeface="Cambria Math"/>
              </a:rPr>
              <a:t>𝑥</a:t>
            </a:r>
            <a:r>
              <a:rPr sz="1600" kern="1200" spc="50" baseline="-15151" dirty="0">
                <a:solidFill>
                  <a:srgbClr val="FF0000"/>
                </a:solidFill>
                <a:latin typeface="Cambria Math"/>
                <a:ea typeface="+mn-ea"/>
                <a:cs typeface="Cambria Math"/>
              </a:rPr>
              <a:t>𝑖</a:t>
            </a:r>
            <a:r>
              <a:rPr sz="1600" kern="1200" spc="34" dirty="0">
                <a:solidFill>
                  <a:prstClr val="black"/>
                </a:solidFill>
                <a:latin typeface="Calibri"/>
                <a:ea typeface="+mn-ea"/>
                <a:cs typeface="Calibri"/>
              </a:rPr>
              <a:t>,</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where</a:t>
            </a:r>
            <a:r>
              <a:rPr sz="1600" kern="1200" spc="3" dirty="0">
                <a:solidFill>
                  <a:prstClr val="black"/>
                </a:solidFill>
                <a:latin typeface="Calibri"/>
                <a:ea typeface="+mn-ea"/>
                <a:cs typeface="Calibri"/>
              </a:rPr>
              <a:t> </a:t>
            </a:r>
            <a:r>
              <a:rPr sz="1600" kern="1200" dirty="0">
                <a:solidFill>
                  <a:prstClr val="black"/>
                </a:solidFill>
                <a:latin typeface="Cambria Math"/>
                <a:ea typeface="+mn-ea"/>
                <a:cs typeface="Cambria Math"/>
              </a:rPr>
              <a:t>𝐾</a:t>
            </a:r>
            <a:r>
              <a:rPr sz="1600" kern="1200" spc="104"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71" dirty="0">
                <a:solidFill>
                  <a:prstClr val="black"/>
                </a:solidFill>
                <a:latin typeface="Cambria Math"/>
                <a:ea typeface="+mn-ea"/>
                <a:cs typeface="Cambria Math"/>
              </a:rPr>
              <a:t> </a:t>
            </a:r>
            <a:r>
              <a:rPr sz="1600" kern="1200" spc="42" dirty="0">
                <a:solidFill>
                  <a:prstClr val="black"/>
                </a:solidFill>
                <a:latin typeface="Cambria Math"/>
                <a:ea typeface="+mn-ea"/>
                <a:cs typeface="Cambria Math"/>
              </a:rPr>
              <a:t>ℝ</a:t>
            </a:r>
            <a:r>
              <a:rPr sz="1600" kern="1200" spc="63" baseline="28619" dirty="0">
                <a:solidFill>
                  <a:prstClr val="black"/>
                </a:solidFill>
                <a:latin typeface="Cambria Math"/>
                <a:ea typeface="+mn-ea"/>
                <a:cs typeface="Cambria Math"/>
              </a:rPr>
              <a:t>𝑑×𝑑</a:t>
            </a:r>
            <a:r>
              <a:rPr sz="1600" kern="1200" spc="266" baseline="28619" dirty="0">
                <a:solidFill>
                  <a:prstClr val="black"/>
                </a:solidFill>
                <a:latin typeface="Cambria Math"/>
                <a:ea typeface="+mn-ea"/>
                <a:cs typeface="Cambria Math"/>
              </a:rPr>
              <a:t> </a:t>
            </a:r>
            <a:r>
              <a:rPr sz="1600" kern="1200" dirty="0">
                <a:solidFill>
                  <a:prstClr val="black"/>
                </a:solidFill>
                <a:latin typeface="Calibri"/>
                <a:ea typeface="+mn-ea"/>
                <a:cs typeface="Calibri"/>
              </a:rPr>
              <a:t>is</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the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key </a:t>
            </a:r>
            <a:r>
              <a:rPr sz="1600" kern="1200" spc="-3" dirty="0">
                <a:solidFill>
                  <a:prstClr val="black"/>
                </a:solidFill>
                <a:latin typeface="Calibri"/>
                <a:ea typeface="+mn-ea"/>
                <a:cs typeface="Calibri"/>
              </a:rPr>
              <a:t>matrix.</a:t>
            </a:r>
            <a:endParaRPr sz="1600" kern="1200" dirty="0">
              <a:solidFill>
                <a:prstClr val="black"/>
              </a:solidFill>
              <a:latin typeface="Calibri"/>
              <a:ea typeface="+mn-ea"/>
              <a:cs typeface="Calibri"/>
            </a:endParaRPr>
          </a:p>
          <a:p>
            <a:pPr marL="400050" lvl="1" indent="-128945" defTabSz="685800">
              <a:spcBef>
                <a:spcPts val="344"/>
              </a:spcBef>
              <a:buClr>
                <a:schemeClr val="bg2"/>
              </a:buClr>
              <a:buFont typeface="Times New Roman"/>
              <a:buChar char="•"/>
              <a:tabLst>
                <a:tab pos="400407" algn="l"/>
              </a:tabLst>
              <a:defRPr/>
            </a:pPr>
            <a:r>
              <a:rPr sz="1600" kern="1200" spc="3" dirty="0">
                <a:solidFill>
                  <a:srgbClr val="7030A0"/>
                </a:solidFill>
                <a:latin typeface="Cambria Math"/>
                <a:ea typeface="+mn-ea"/>
                <a:cs typeface="Cambria Math"/>
              </a:rPr>
              <a:t>𝑞</a:t>
            </a:r>
            <a:r>
              <a:rPr sz="1600" kern="1200" spc="4" baseline="-15151" dirty="0">
                <a:solidFill>
                  <a:srgbClr val="7030A0"/>
                </a:solidFill>
                <a:latin typeface="Cambria Math"/>
                <a:ea typeface="+mn-ea"/>
                <a:cs typeface="Cambria Math"/>
              </a:rPr>
              <a:t>𝑖</a:t>
            </a:r>
            <a:r>
              <a:rPr sz="1600" kern="1200" spc="50" baseline="-15151"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65" dirty="0">
                <a:solidFill>
                  <a:prstClr val="black"/>
                </a:solidFill>
                <a:latin typeface="Cambria Math"/>
                <a:ea typeface="+mn-ea"/>
                <a:cs typeface="Cambria Math"/>
              </a:rPr>
              <a:t> </a:t>
            </a:r>
            <a:r>
              <a:rPr sz="1600" kern="1200" spc="34" dirty="0">
                <a:solidFill>
                  <a:prstClr val="black"/>
                </a:solidFill>
                <a:latin typeface="Cambria Math"/>
                <a:ea typeface="+mn-ea"/>
                <a:cs typeface="Cambria Math"/>
              </a:rPr>
              <a:t>𝑄</a:t>
            </a:r>
            <a:r>
              <a:rPr sz="1600" kern="1200" spc="34" dirty="0">
                <a:solidFill>
                  <a:srgbClr val="FF0000"/>
                </a:solidFill>
                <a:latin typeface="Cambria Math"/>
                <a:ea typeface="+mn-ea"/>
                <a:cs typeface="Cambria Math"/>
              </a:rPr>
              <a:t>𝑥</a:t>
            </a:r>
            <a:r>
              <a:rPr sz="1600" kern="1200" spc="50" baseline="-15151" dirty="0">
                <a:solidFill>
                  <a:srgbClr val="FF0000"/>
                </a:solidFill>
                <a:latin typeface="Cambria Math"/>
                <a:ea typeface="+mn-ea"/>
                <a:cs typeface="Cambria Math"/>
              </a:rPr>
              <a:t>𝑖</a:t>
            </a:r>
            <a:r>
              <a:rPr sz="1600" kern="1200" spc="34" dirty="0">
                <a:solidFill>
                  <a:prstClr val="black"/>
                </a:solidFill>
                <a:latin typeface="Calibri"/>
                <a:ea typeface="+mn-ea"/>
                <a:cs typeface="Calibri"/>
              </a:rPr>
              <a:t>,</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where</a:t>
            </a:r>
            <a:r>
              <a:rPr sz="1600" kern="1200" spc="3" dirty="0">
                <a:solidFill>
                  <a:prstClr val="black"/>
                </a:solidFill>
                <a:latin typeface="Calibri"/>
                <a:ea typeface="+mn-ea"/>
                <a:cs typeface="Calibri"/>
              </a:rPr>
              <a:t> </a:t>
            </a:r>
            <a:r>
              <a:rPr sz="1600" kern="1200" dirty="0">
                <a:solidFill>
                  <a:prstClr val="black"/>
                </a:solidFill>
                <a:latin typeface="Cambria Math"/>
                <a:ea typeface="+mn-ea"/>
                <a:cs typeface="Cambria Math"/>
              </a:rPr>
              <a:t>Q</a:t>
            </a:r>
            <a:r>
              <a:rPr sz="1600" kern="1200" spc="76"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74" dirty="0">
                <a:solidFill>
                  <a:prstClr val="black"/>
                </a:solidFill>
                <a:latin typeface="Cambria Math"/>
                <a:ea typeface="+mn-ea"/>
                <a:cs typeface="Cambria Math"/>
              </a:rPr>
              <a:t> </a:t>
            </a:r>
            <a:r>
              <a:rPr sz="1600" kern="1200" spc="40" dirty="0">
                <a:solidFill>
                  <a:prstClr val="black"/>
                </a:solidFill>
                <a:latin typeface="Cambria Math"/>
                <a:ea typeface="+mn-ea"/>
                <a:cs typeface="Cambria Math"/>
              </a:rPr>
              <a:t>ℝ</a:t>
            </a:r>
            <a:r>
              <a:rPr sz="1600" kern="1200" spc="59" baseline="28619" dirty="0">
                <a:solidFill>
                  <a:prstClr val="black"/>
                </a:solidFill>
                <a:latin typeface="Cambria Math"/>
                <a:ea typeface="+mn-ea"/>
                <a:cs typeface="Cambria Math"/>
              </a:rPr>
              <a:t>𝑑×𝑑</a:t>
            </a:r>
            <a:r>
              <a:rPr sz="1600" kern="1200" spc="262" baseline="28619" dirty="0">
                <a:solidFill>
                  <a:prstClr val="black"/>
                </a:solidFill>
                <a:latin typeface="Cambria Math"/>
                <a:ea typeface="+mn-ea"/>
                <a:cs typeface="Cambria Math"/>
              </a:rPr>
              <a:t> </a:t>
            </a:r>
            <a:r>
              <a:rPr sz="1600" kern="1200" dirty="0">
                <a:solidFill>
                  <a:prstClr val="black"/>
                </a:solidFill>
                <a:latin typeface="Calibri"/>
                <a:ea typeface="+mn-ea"/>
                <a:cs typeface="Calibri"/>
              </a:rPr>
              <a:t>is the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query </a:t>
            </a:r>
            <a:r>
              <a:rPr sz="1600" kern="1200" spc="-3" dirty="0">
                <a:solidFill>
                  <a:prstClr val="black"/>
                </a:solidFill>
                <a:latin typeface="Calibri"/>
                <a:ea typeface="+mn-ea"/>
                <a:cs typeface="Calibri"/>
              </a:rPr>
              <a:t>matrix.</a:t>
            </a:r>
            <a:endParaRPr sz="1600" kern="1200" dirty="0">
              <a:solidFill>
                <a:prstClr val="black"/>
              </a:solidFill>
              <a:latin typeface="Calibri"/>
              <a:ea typeface="+mn-ea"/>
              <a:cs typeface="Calibri"/>
            </a:endParaRPr>
          </a:p>
          <a:p>
            <a:pPr marL="400050" lvl="1" indent="-128945" defTabSz="685800">
              <a:spcBef>
                <a:spcPts val="346"/>
              </a:spcBef>
              <a:buClr>
                <a:schemeClr val="bg2"/>
              </a:buClr>
              <a:buFont typeface="Times New Roman"/>
              <a:buChar char="•"/>
              <a:tabLst>
                <a:tab pos="400407" algn="l"/>
              </a:tabLst>
              <a:defRPr/>
            </a:pPr>
            <a:r>
              <a:rPr sz="1600" kern="1200" spc="8" dirty="0">
                <a:solidFill>
                  <a:srgbClr val="7030A0"/>
                </a:solidFill>
                <a:latin typeface="Cambria Math"/>
                <a:ea typeface="+mn-ea"/>
                <a:cs typeface="Cambria Math"/>
              </a:rPr>
              <a:t>𝑣</a:t>
            </a:r>
            <a:r>
              <a:rPr sz="1600" kern="1200" spc="13" baseline="-15151" dirty="0">
                <a:solidFill>
                  <a:srgbClr val="7030A0"/>
                </a:solidFill>
                <a:latin typeface="Cambria Math"/>
                <a:ea typeface="+mn-ea"/>
                <a:cs typeface="Cambria Math"/>
              </a:rPr>
              <a:t>𝑖</a:t>
            </a:r>
            <a:r>
              <a:rPr sz="1600" kern="1200" spc="38" baseline="-15151" dirty="0">
                <a:solidFill>
                  <a:srgbClr val="7030A0"/>
                </a:solidFill>
                <a:latin typeface="Cambria Math"/>
                <a:ea typeface="+mn-ea"/>
                <a:cs typeface="Cambria Math"/>
              </a:rPr>
              <a:t> </a:t>
            </a:r>
            <a:r>
              <a:rPr sz="1600" kern="1200" dirty="0">
                <a:solidFill>
                  <a:prstClr val="black"/>
                </a:solidFill>
                <a:latin typeface="Cambria Math"/>
                <a:ea typeface="+mn-ea"/>
                <a:cs typeface="Cambria Math"/>
              </a:rPr>
              <a:t>=</a:t>
            </a:r>
            <a:r>
              <a:rPr sz="1600" kern="1200" spc="65" dirty="0">
                <a:solidFill>
                  <a:prstClr val="black"/>
                </a:solidFill>
                <a:latin typeface="Cambria Math"/>
                <a:ea typeface="+mn-ea"/>
                <a:cs typeface="Cambria Math"/>
              </a:rPr>
              <a:t> </a:t>
            </a:r>
            <a:r>
              <a:rPr sz="1600" kern="1200" spc="37" dirty="0">
                <a:solidFill>
                  <a:prstClr val="black"/>
                </a:solidFill>
                <a:latin typeface="Cambria Math"/>
                <a:ea typeface="+mn-ea"/>
                <a:cs typeface="Cambria Math"/>
              </a:rPr>
              <a:t>𝑉</a:t>
            </a:r>
            <a:r>
              <a:rPr sz="1600" kern="1200" spc="37" dirty="0">
                <a:solidFill>
                  <a:srgbClr val="FF0000"/>
                </a:solidFill>
                <a:latin typeface="Cambria Math"/>
                <a:ea typeface="+mn-ea"/>
                <a:cs typeface="Cambria Math"/>
              </a:rPr>
              <a:t>𝑥</a:t>
            </a:r>
            <a:r>
              <a:rPr sz="1600" kern="1200" spc="55" baseline="-15151" dirty="0">
                <a:solidFill>
                  <a:srgbClr val="FF0000"/>
                </a:solidFill>
                <a:latin typeface="Cambria Math"/>
                <a:ea typeface="+mn-ea"/>
                <a:cs typeface="Cambria Math"/>
              </a:rPr>
              <a:t>𝑖</a:t>
            </a:r>
            <a:r>
              <a:rPr sz="1600" kern="1200" spc="37" dirty="0">
                <a:solidFill>
                  <a:prstClr val="black"/>
                </a:solidFill>
                <a:latin typeface="Calibri"/>
                <a:ea typeface="+mn-ea"/>
                <a:cs typeface="Calibri"/>
              </a:rPr>
              <a:t>,</a:t>
            </a:r>
            <a:r>
              <a:rPr sz="1600" kern="1200" dirty="0">
                <a:solidFill>
                  <a:prstClr val="black"/>
                </a:solidFill>
                <a:latin typeface="Calibri"/>
                <a:ea typeface="+mn-ea"/>
                <a:cs typeface="Calibri"/>
              </a:rPr>
              <a:t> where </a:t>
            </a:r>
            <a:r>
              <a:rPr sz="1600" kern="1200" dirty="0">
                <a:solidFill>
                  <a:prstClr val="black"/>
                </a:solidFill>
                <a:latin typeface="Cambria Math"/>
                <a:ea typeface="+mn-ea"/>
                <a:cs typeface="Cambria Math"/>
              </a:rPr>
              <a:t>V</a:t>
            </a:r>
            <a:r>
              <a:rPr sz="1600" kern="1200" spc="71" dirty="0">
                <a:solidFill>
                  <a:prstClr val="black"/>
                </a:solidFill>
                <a:latin typeface="Cambria Math"/>
                <a:ea typeface="+mn-ea"/>
                <a:cs typeface="Cambria Math"/>
              </a:rPr>
              <a:t> </a:t>
            </a:r>
            <a:r>
              <a:rPr sz="1600" kern="1200" dirty="0">
                <a:solidFill>
                  <a:prstClr val="black"/>
                </a:solidFill>
                <a:latin typeface="Cambria Math"/>
                <a:ea typeface="+mn-ea"/>
                <a:cs typeface="Cambria Math"/>
              </a:rPr>
              <a:t>∈</a:t>
            </a:r>
            <a:r>
              <a:rPr sz="1600" kern="1200" spc="74" dirty="0">
                <a:solidFill>
                  <a:prstClr val="black"/>
                </a:solidFill>
                <a:latin typeface="Cambria Math"/>
                <a:ea typeface="+mn-ea"/>
                <a:cs typeface="Cambria Math"/>
              </a:rPr>
              <a:t> </a:t>
            </a:r>
            <a:r>
              <a:rPr sz="1600" kern="1200" spc="42" dirty="0">
                <a:solidFill>
                  <a:prstClr val="black"/>
                </a:solidFill>
                <a:latin typeface="Cambria Math"/>
                <a:ea typeface="+mn-ea"/>
                <a:cs typeface="Cambria Math"/>
              </a:rPr>
              <a:t>ℝ</a:t>
            </a:r>
            <a:r>
              <a:rPr sz="1600" kern="1200" spc="63" baseline="28619" dirty="0">
                <a:solidFill>
                  <a:prstClr val="black"/>
                </a:solidFill>
                <a:latin typeface="Cambria Math"/>
                <a:ea typeface="+mn-ea"/>
                <a:cs typeface="Cambria Math"/>
              </a:rPr>
              <a:t>𝑑×𝑑</a:t>
            </a:r>
            <a:r>
              <a:rPr sz="1600" kern="1200" spc="257" baseline="28619" dirty="0">
                <a:solidFill>
                  <a:prstClr val="black"/>
                </a:solidFill>
                <a:latin typeface="Cambria Math"/>
                <a:ea typeface="+mn-ea"/>
                <a:cs typeface="Cambria Math"/>
              </a:rPr>
              <a:t> </a:t>
            </a:r>
            <a:r>
              <a:rPr sz="1600" kern="1200" dirty="0">
                <a:solidFill>
                  <a:prstClr val="black"/>
                </a:solidFill>
                <a:latin typeface="Calibri"/>
                <a:ea typeface="+mn-ea"/>
                <a:cs typeface="Calibri"/>
              </a:rPr>
              <a:t>is the</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value</a:t>
            </a:r>
            <a:r>
              <a:rPr sz="1600" kern="1200" spc="-8" dirty="0">
                <a:solidFill>
                  <a:prstClr val="black"/>
                </a:solidFill>
                <a:latin typeface="Calibri"/>
                <a:ea typeface="+mn-ea"/>
                <a:cs typeface="Calibri"/>
              </a:rPr>
              <a:t> </a:t>
            </a:r>
            <a:r>
              <a:rPr sz="1600" kern="1200" dirty="0">
                <a:solidFill>
                  <a:prstClr val="black"/>
                </a:solidFill>
                <a:latin typeface="Calibri"/>
                <a:ea typeface="+mn-ea"/>
                <a:cs typeface="Calibri"/>
              </a:rPr>
              <a:t>matrix.</a:t>
            </a:r>
          </a:p>
          <a:p>
            <a:pPr marL="342900" lvl="1" defTabSz="685800">
              <a:spcBef>
                <a:spcPts val="26"/>
              </a:spcBef>
              <a:buClr>
                <a:schemeClr val="bg2"/>
              </a:buClr>
              <a:buFont typeface="Times New Roman"/>
              <a:buChar char="•"/>
              <a:defRPr/>
            </a:pPr>
            <a:endParaRPr sz="1600" kern="1200" dirty="0">
              <a:solidFill>
                <a:prstClr val="black"/>
              </a:solidFill>
              <a:latin typeface="Calibri"/>
              <a:ea typeface="+mn-ea"/>
              <a:cs typeface="Calibri"/>
            </a:endParaRPr>
          </a:p>
          <a:p>
            <a:pPr marL="207169" marR="51078" indent="-193238" defTabSz="685800">
              <a:lnSpc>
                <a:spcPts val="1547"/>
              </a:lnSpc>
              <a:buClr>
                <a:schemeClr val="bg2"/>
              </a:buClr>
              <a:buFont typeface="Times New Roman"/>
              <a:buChar char="•"/>
              <a:tabLst>
                <a:tab pos="206812" algn="l"/>
                <a:tab pos="207526" algn="l"/>
              </a:tabLst>
              <a:defRPr/>
            </a:pPr>
            <a:r>
              <a:rPr sz="1600" kern="1200" dirty="0">
                <a:solidFill>
                  <a:prstClr val="black"/>
                </a:solidFill>
                <a:latin typeface="Calibri"/>
                <a:ea typeface="+mn-ea"/>
                <a:cs typeface="Calibri"/>
              </a:rPr>
              <a:t>These</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matrices</a:t>
            </a:r>
            <a:r>
              <a:rPr sz="1600" kern="1200" spc="8" dirty="0">
                <a:solidFill>
                  <a:prstClr val="black"/>
                </a:solidFill>
                <a:latin typeface="Calibri"/>
                <a:ea typeface="+mn-ea"/>
                <a:cs typeface="Calibri"/>
              </a:rPr>
              <a:t> </a:t>
            </a:r>
            <a:r>
              <a:rPr sz="1600" kern="1200" dirty="0">
                <a:solidFill>
                  <a:prstClr val="black"/>
                </a:solidFill>
                <a:latin typeface="Calibri"/>
                <a:ea typeface="+mn-ea"/>
                <a:cs typeface="Calibri"/>
              </a:rPr>
              <a:t>allow</a:t>
            </a:r>
            <a:r>
              <a:rPr sz="1600" kern="1200" spc="-3" dirty="0">
                <a:solidFill>
                  <a:prstClr val="black"/>
                </a:solidFill>
                <a:latin typeface="Calibri"/>
                <a:ea typeface="+mn-ea"/>
                <a:cs typeface="Calibri"/>
              </a:rPr>
              <a:t> </a:t>
            </a:r>
            <a:r>
              <a:rPr sz="1600" i="1" kern="1200" dirty="0">
                <a:solidFill>
                  <a:prstClr val="black"/>
                </a:solidFill>
                <a:latin typeface="Calibri"/>
                <a:ea typeface="+mn-ea"/>
                <a:cs typeface="Calibri"/>
              </a:rPr>
              <a:t>different</a:t>
            </a:r>
            <a:r>
              <a:rPr sz="1600" i="1" kern="1200" spc="-8" dirty="0">
                <a:solidFill>
                  <a:prstClr val="black"/>
                </a:solidFill>
                <a:latin typeface="Calibri"/>
                <a:ea typeface="+mn-ea"/>
                <a:cs typeface="Calibri"/>
              </a:rPr>
              <a:t> </a:t>
            </a:r>
            <a:r>
              <a:rPr sz="1600" i="1" kern="1200" spc="-3" dirty="0">
                <a:solidFill>
                  <a:prstClr val="black"/>
                </a:solidFill>
                <a:latin typeface="Calibri"/>
                <a:ea typeface="+mn-ea"/>
                <a:cs typeface="Calibri"/>
              </a:rPr>
              <a:t>aspects</a:t>
            </a:r>
            <a:r>
              <a:rPr sz="1600" i="1" kern="1200" spc="20" dirty="0">
                <a:solidFill>
                  <a:prstClr val="black"/>
                </a:solidFill>
                <a:latin typeface="Calibri"/>
                <a:ea typeface="+mn-ea"/>
                <a:cs typeface="Calibri"/>
              </a:rPr>
              <a:t> </a:t>
            </a:r>
            <a:r>
              <a:rPr sz="1600" kern="1200" spc="-3" dirty="0">
                <a:solidFill>
                  <a:prstClr val="black"/>
                </a:solidFill>
                <a:latin typeface="Calibri"/>
                <a:ea typeface="+mn-ea"/>
                <a:cs typeface="Calibri"/>
              </a:rPr>
              <a:t>of</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the</a:t>
            </a:r>
            <a:r>
              <a:rPr sz="1600" kern="1200" spc="6" dirty="0">
                <a:solidFill>
                  <a:prstClr val="black"/>
                </a:solidFill>
                <a:latin typeface="Calibri"/>
                <a:ea typeface="+mn-ea"/>
                <a:cs typeface="Calibri"/>
              </a:rPr>
              <a:t> </a:t>
            </a:r>
            <a:r>
              <a:rPr sz="1600" kern="1200" dirty="0">
                <a:solidFill>
                  <a:prstClr val="black"/>
                </a:solidFill>
                <a:latin typeface="Cambria Math"/>
                <a:ea typeface="+mn-ea"/>
                <a:cs typeface="Cambria Math"/>
              </a:rPr>
              <a:t>𝑥</a:t>
            </a:r>
            <a:r>
              <a:rPr sz="1600" kern="1200" spc="53" dirty="0">
                <a:solidFill>
                  <a:prstClr val="black"/>
                </a:solidFill>
                <a:latin typeface="Cambria Math"/>
                <a:ea typeface="+mn-ea"/>
                <a:cs typeface="Cambria Math"/>
              </a:rPr>
              <a:t> </a:t>
            </a:r>
            <a:r>
              <a:rPr sz="1600" kern="1200" dirty="0">
                <a:solidFill>
                  <a:prstClr val="black"/>
                </a:solidFill>
                <a:latin typeface="Calibri"/>
                <a:ea typeface="+mn-ea"/>
                <a:cs typeface="Calibri"/>
              </a:rPr>
              <a:t>vectors</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to</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be</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used/emphasized</a:t>
            </a:r>
            <a:r>
              <a:rPr sz="1600" kern="1200" dirty="0">
                <a:solidFill>
                  <a:prstClr val="black"/>
                </a:solidFill>
                <a:latin typeface="Calibri"/>
                <a:ea typeface="+mn-ea"/>
                <a:cs typeface="Calibri"/>
              </a:rPr>
              <a:t> in </a:t>
            </a:r>
            <a:r>
              <a:rPr sz="1600" kern="1200" spc="-284" dirty="0">
                <a:solidFill>
                  <a:prstClr val="black"/>
                </a:solidFill>
                <a:latin typeface="Calibri"/>
                <a:ea typeface="+mn-ea"/>
                <a:cs typeface="Calibri"/>
              </a:rPr>
              <a:t> </a:t>
            </a:r>
            <a:r>
              <a:rPr sz="1600" kern="1200" dirty="0">
                <a:solidFill>
                  <a:prstClr val="black"/>
                </a:solidFill>
                <a:latin typeface="Calibri"/>
                <a:ea typeface="+mn-ea"/>
                <a:cs typeface="Calibri"/>
              </a:rPr>
              <a:t>each</a:t>
            </a:r>
            <a:r>
              <a:rPr sz="1600" kern="1200" spc="3" dirty="0">
                <a:solidFill>
                  <a:prstClr val="black"/>
                </a:solidFill>
                <a:latin typeface="Calibri"/>
                <a:ea typeface="+mn-ea"/>
                <a:cs typeface="Calibri"/>
              </a:rPr>
              <a:t> </a:t>
            </a:r>
            <a:r>
              <a:rPr sz="1600" kern="1200" spc="-3" dirty="0">
                <a:solidFill>
                  <a:prstClr val="black"/>
                </a:solidFill>
                <a:latin typeface="Calibri"/>
                <a:ea typeface="+mn-ea"/>
                <a:cs typeface="Calibri"/>
              </a:rPr>
              <a:t>of </a:t>
            </a:r>
            <a:r>
              <a:rPr sz="1600" kern="1200" dirty="0">
                <a:solidFill>
                  <a:prstClr val="black"/>
                </a:solidFill>
                <a:latin typeface="Calibri"/>
                <a:ea typeface="+mn-ea"/>
                <a:cs typeface="Calibri"/>
              </a:rPr>
              <a:t>the</a:t>
            </a:r>
            <a:r>
              <a:rPr sz="1600" kern="1200" spc="3" dirty="0">
                <a:solidFill>
                  <a:prstClr val="black"/>
                </a:solidFill>
                <a:latin typeface="Calibri"/>
                <a:ea typeface="+mn-ea"/>
                <a:cs typeface="Calibri"/>
              </a:rPr>
              <a:t> </a:t>
            </a:r>
            <a:r>
              <a:rPr sz="1600" kern="1200" dirty="0">
                <a:solidFill>
                  <a:prstClr val="black"/>
                </a:solidFill>
                <a:latin typeface="Calibri"/>
                <a:ea typeface="+mn-ea"/>
                <a:cs typeface="Calibri"/>
              </a:rPr>
              <a:t>three</a:t>
            </a:r>
            <a:r>
              <a:rPr sz="1600" kern="1200" spc="6" dirty="0">
                <a:solidFill>
                  <a:prstClr val="black"/>
                </a:solidFill>
                <a:latin typeface="Calibri"/>
                <a:ea typeface="+mn-ea"/>
                <a:cs typeface="Calibri"/>
              </a:rPr>
              <a:t> </a:t>
            </a:r>
            <a:r>
              <a:rPr sz="1600" kern="1200" dirty="0">
                <a:solidFill>
                  <a:prstClr val="black"/>
                </a:solidFill>
                <a:latin typeface="Calibri"/>
                <a:ea typeface="+mn-ea"/>
                <a:cs typeface="Calibri"/>
              </a:rPr>
              <a:t>roles.</a:t>
            </a:r>
          </a:p>
        </p:txBody>
      </p:sp>
      <p:sp>
        <p:nvSpPr>
          <p:cNvPr id="5" name="TextBox 4">
            <a:extLst>
              <a:ext uri="{FF2B5EF4-FFF2-40B4-BE49-F238E27FC236}">
                <a16:creationId xmlns:a16="http://schemas.microsoft.com/office/drawing/2014/main" id="{76F1AA55-56F8-47C9-8F30-3E8A1489936C}"/>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BCC3810F-4CB2-A8D9-8A98-81A71CC7D43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73</a:t>
            </a:fld>
            <a:endParaRPr lang="en-US" sz="1600">
              <a:solidFill>
                <a:schemeClr val="bg1"/>
              </a:solidFill>
            </a:endParaRPr>
          </a:p>
        </p:txBody>
      </p:sp>
      <p:sp>
        <p:nvSpPr>
          <p:cNvPr id="4" name="Title 8">
            <a:extLst>
              <a:ext uri="{FF2B5EF4-FFF2-40B4-BE49-F238E27FC236}">
                <a16:creationId xmlns:a16="http://schemas.microsoft.com/office/drawing/2014/main" id="{B4B2C8B6-CBFA-547A-8363-71134BD883CE}"/>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mj-lt"/>
                <a:cs typeface="Calibri"/>
              </a:rPr>
              <a:t>The</a:t>
            </a:r>
            <a:r>
              <a:rPr lang="en-US" sz="3200" spc="6" dirty="0">
                <a:latin typeface="+mj-lt"/>
                <a:cs typeface="Calibri"/>
              </a:rPr>
              <a:t> </a:t>
            </a:r>
            <a:r>
              <a:rPr lang="en-US" sz="3200" spc="3" dirty="0">
                <a:latin typeface="+mj-lt"/>
                <a:cs typeface="Calibri"/>
              </a:rPr>
              <a:t>Transformer</a:t>
            </a:r>
            <a:r>
              <a:rPr lang="en-US" sz="3200" dirty="0">
                <a:latin typeface="+mj-lt"/>
                <a:cs typeface="Calibri"/>
              </a:rPr>
              <a:t> </a:t>
            </a:r>
            <a:r>
              <a:rPr lang="en-US" sz="3200" spc="3" dirty="0">
                <a:latin typeface="+mj-lt"/>
                <a:cs typeface="Calibri"/>
              </a:rPr>
              <a:t>Encoder</a:t>
            </a:r>
            <a:r>
              <a:rPr lang="en-US" sz="3200" spc="3">
                <a:latin typeface="+mj-lt"/>
                <a:cs typeface="Calibri"/>
              </a:rPr>
              <a:t>:</a:t>
            </a:r>
            <a:r>
              <a:rPr lang="en-US" sz="3200" spc="14">
                <a:latin typeface="+mj-lt"/>
                <a:cs typeface="Calibri"/>
              </a:rPr>
              <a:t> </a:t>
            </a:r>
            <a:r>
              <a:rPr lang="en-US" sz="3200" spc="3">
                <a:latin typeface="+mj-lt"/>
              </a:rPr>
              <a:t>Key-Query-Value</a:t>
            </a:r>
            <a:r>
              <a:rPr lang="en-US" sz="3200" spc="20">
                <a:latin typeface="+mj-lt"/>
              </a:rPr>
              <a:t> </a:t>
            </a:r>
            <a:r>
              <a:rPr lang="en-US" sz="3200" dirty="0">
                <a:latin typeface="+mj-lt"/>
              </a:rPr>
              <a:t>Attention</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2426597" y="2728626"/>
            <a:ext cx="1033415" cy="360474"/>
          </a:xfrm>
          <a:prstGeom prst="rect">
            <a:avLst/>
          </a:prstGeom>
        </p:spPr>
      </p:pic>
      <p:sp>
        <p:nvSpPr>
          <p:cNvPr id="4" name="object 4"/>
          <p:cNvSpPr txBox="1"/>
          <p:nvPr/>
        </p:nvSpPr>
        <p:spPr>
          <a:xfrm>
            <a:off x="2561899" y="2723198"/>
            <a:ext cx="760095" cy="353462"/>
          </a:xfrm>
          <a:prstGeom prst="rect">
            <a:avLst/>
          </a:prstGeom>
        </p:spPr>
        <p:txBody>
          <a:bodyPr vert="horz" wrap="square" lIns="0" tIns="7144" rIns="0" bIns="0" rtlCol="0">
            <a:spAutoFit/>
          </a:bodyPr>
          <a:lstStyle/>
          <a:p>
            <a:pPr algn="ctr" defTabSz="685800">
              <a:spcBef>
                <a:spcPts val="56"/>
              </a:spcBef>
              <a:buClrTx/>
              <a:defRPr/>
            </a:pPr>
            <a:r>
              <a:rPr sz="1125" kern="1200" spc="14" dirty="0">
                <a:solidFill>
                  <a:prstClr val="black"/>
                </a:solidFill>
                <a:latin typeface="Calibri"/>
                <a:ea typeface="+mn-ea"/>
                <a:cs typeface="Calibri"/>
              </a:rPr>
              <a:t>Transformer</a:t>
            </a:r>
            <a:endParaRPr sz="1125" kern="1200">
              <a:solidFill>
                <a:prstClr val="black"/>
              </a:solidFill>
              <a:latin typeface="Calibri"/>
              <a:ea typeface="+mn-ea"/>
              <a:cs typeface="Calibri"/>
            </a:endParaRPr>
          </a:p>
          <a:p>
            <a:pPr algn="ctr" defTabSz="685800">
              <a:buClrTx/>
              <a:defRPr/>
            </a:pPr>
            <a:r>
              <a:rPr sz="1125" kern="1200" spc="23" dirty="0">
                <a:solidFill>
                  <a:prstClr val="black"/>
                </a:solidFill>
                <a:latin typeface="Calibri"/>
                <a:ea typeface="+mn-ea"/>
                <a:cs typeface="Calibri"/>
              </a:rPr>
              <a:t>Encoder</a:t>
            </a:r>
            <a:endParaRPr sz="1125" kern="1200">
              <a:solidFill>
                <a:prstClr val="black"/>
              </a:solidFill>
              <a:latin typeface="Calibri"/>
              <a:ea typeface="+mn-ea"/>
              <a:cs typeface="Calibri"/>
            </a:endParaRPr>
          </a:p>
        </p:txBody>
      </p:sp>
      <p:pic>
        <p:nvPicPr>
          <p:cNvPr id="5" name="object 5"/>
          <p:cNvPicPr/>
          <p:nvPr/>
        </p:nvPicPr>
        <p:blipFill>
          <a:blip r:embed="rId4" cstate="print"/>
          <a:stretch>
            <a:fillRect/>
          </a:stretch>
        </p:blipFill>
        <p:spPr>
          <a:xfrm>
            <a:off x="1697934" y="3389567"/>
            <a:ext cx="1033415" cy="360474"/>
          </a:xfrm>
          <a:prstGeom prst="rect">
            <a:avLst/>
          </a:prstGeom>
        </p:spPr>
      </p:pic>
      <p:sp>
        <p:nvSpPr>
          <p:cNvPr id="6" name="object 6"/>
          <p:cNvSpPr txBox="1"/>
          <p:nvPr/>
        </p:nvSpPr>
        <p:spPr>
          <a:xfrm>
            <a:off x="1832237" y="3384638"/>
            <a:ext cx="762596" cy="353462"/>
          </a:xfrm>
          <a:prstGeom prst="rect">
            <a:avLst/>
          </a:prstGeom>
        </p:spPr>
        <p:txBody>
          <a:bodyPr vert="horz" wrap="square" lIns="0" tIns="7144" rIns="0" bIns="0" rtlCol="0">
            <a:spAutoFit/>
          </a:bodyPr>
          <a:lstStyle/>
          <a:p>
            <a:pPr marL="7144" marR="2858" indent="214313" defTabSz="685800">
              <a:spcBef>
                <a:spcPts val="56"/>
              </a:spcBef>
              <a:buClrTx/>
              <a:defRPr/>
            </a:pPr>
            <a:r>
              <a:rPr sz="1125" kern="1200" spc="-17" dirty="0">
                <a:solidFill>
                  <a:prstClr val="black"/>
                </a:solidFill>
                <a:latin typeface="Calibri"/>
                <a:ea typeface="+mn-ea"/>
                <a:cs typeface="Calibri"/>
              </a:rPr>
              <a:t>Word </a:t>
            </a:r>
            <a:r>
              <a:rPr sz="1125" kern="1200" spc="-14" dirty="0">
                <a:solidFill>
                  <a:prstClr val="black"/>
                </a:solidFill>
                <a:latin typeface="Calibri"/>
                <a:ea typeface="+mn-ea"/>
                <a:cs typeface="Calibri"/>
              </a:rPr>
              <a:t> </a:t>
            </a:r>
            <a:r>
              <a:rPr sz="1125" kern="1200" spc="40" dirty="0">
                <a:solidFill>
                  <a:prstClr val="black"/>
                </a:solidFill>
                <a:latin typeface="Calibri"/>
                <a:ea typeface="+mn-ea"/>
                <a:cs typeface="Calibri"/>
              </a:rPr>
              <a:t>Em</a:t>
            </a:r>
            <a:r>
              <a:rPr sz="1125" kern="1200" spc="26" dirty="0">
                <a:solidFill>
                  <a:prstClr val="black"/>
                </a:solidFill>
                <a:latin typeface="Calibri"/>
                <a:ea typeface="+mn-ea"/>
                <a:cs typeface="Calibri"/>
              </a:rPr>
              <a:t>b</a:t>
            </a:r>
            <a:r>
              <a:rPr sz="1125" kern="1200" spc="23" dirty="0">
                <a:solidFill>
                  <a:prstClr val="black"/>
                </a:solidFill>
                <a:latin typeface="Calibri"/>
                <a:ea typeface="+mn-ea"/>
                <a:cs typeface="Calibri"/>
              </a:rPr>
              <a:t>ed</a:t>
            </a:r>
            <a:r>
              <a:rPr sz="1125" kern="1200" spc="26" dirty="0">
                <a:solidFill>
                  <a:prstClr val="black"/>
                </a:solidFill>
                <a:latin typeface="Calibri"/>
                <a:ea typeface="+mn-ea"/>
                <a:cs typeface="Calibri"/>
              </a:rPr>
              <a:t>ding</a:t>
            </a:r>
            <a:r>
              <a:rPr sz="1125" kern="1200" spc="31" dirty="0">
                <a:solidFill>
                  <a:prstClr val="black"/>
                </a:solidFill>
                <a:latin typeface="Calibri"/>
                <a:ea typeface="+mn-ea"/>
                <a:cs typeface="Calibri"/>
              </a:rPr>
              <a:t>s</a:t>
            </a:r>
            <a:endParaRPr sz="1125" kern="1200">
              <a:solidFill>
                <a:prstClr val="black"/>
              </a:solidFill>
              <a:latin typeface="Calibri"/>
              <a:ea typeface="+mn-ea"/>
              <a:cs typeface="Calibri"/>
            </a:endParaRPr>
          </a:p>
        </p:txBody>
      </p:sp>
      <p:pic>
        <p:nvPicPr>
          <p:cNvPr id="7" name="object 7"/>
          <p:cNvPicPr/>
          <p:nvPr/>
        </p:nvPicPr>
        <p:blipFill>
          <a:blip r:embed="rId4" cstate="print"/>
          <a:stretch>
            <a:fillRect/>
          </a:stretch>
        </p:blipFill>
        <p:spPr>
          <a:xfrm>
            <a:off x="3155259" y="3389567"/>
            <a:ext cx="1033415" cy="360474"/>
          </a:xfrm>
          <a:prstGeom prst="rect">
            <a:avLst/>
          </a:prstGeom>
        </p:spPr>
      </p:pic>
      <p:sp>
        <p:nvSpPr>
          <p:cNvPr id="8" name="object 8"/>
          <p:cNvSpPr txBox="1"/>
          <p:nvPr/>
        </p:nvSpPr>
        <p:spPr>
          <a:xfrm>
            <a:off x="3173119" y="3384638"/>
            <a:ext cx="995839" cy="353462"/>
          </a:xfrm>
          <a:prstGeom prst="rect">
            <a:avLst/>
          </a:prstGeom>
        </p:spPr>
        <p:txBody>
          <a:bodyPr vert="horz" wrap="square" lIns="0" tIns="7144" rIns="0" bIns="0" rtlCol="0">
            <a:spAutoFit/>
          </a:bodyPr>
          <a:lstStyle/>
          <a:p>
            <a:pPr marL="7144" marR="2858" indent="243245" defTabSz="685800">
              <a:spcBef>
                <a:spcPts val="56"/>
              </a:spcBef>
              <a:buClrTx/>
              <a:defRPr/>
            </a:pPr>
            <a:r>
              <a:rPr sz="1125" kern="1200" spc="23" dirty="0">
                <a:solidFill>
                  <a:prstClr val="black"/>
                </a:solidFill>
                <a:latin typeface="Calibri"/>
                <a:ea typeface="+mn-ea"/>
                <a:cs typeface="Calibri"/>
              </a:rPr>
              <a:t>Position </a:t>
            </a:r>
            <a:r>
              <a:rPr sz="1125" kern="1200" spc="26" dirty="0">
                <a:solidFill>
                  <a:prstClr val="black"/>
                </a:solidFill>
                <a:latin typeface="Calibri"/>
                <a:ea typeface="+mn-ea"/>
                <a:cs typeface="Calibri"/>
              </a:rPr>
              <a:t> </a:t>
            </a:r>
            <a:r>
              <a:rPr sz="1125" kern="1200" spc="14" dirty="0">
                <a:solidFill>
                  <a:prstClr val="black"/>
                </a:solidFill>
                <a:latin typeface="Calibri"/>
                <a:ea typeface="+mn-ea"/>
                <a:cs typeface="Calibri"/>
              </a:rPr>
              <a:t>Represent</a:t>
            </a:r>
            <a:r>
              <a:rPr sz="1125" kern="1200" spc="8" dirty="0">
                <a:solidFill>
                  <a:prstClr val="black"/>
                </a:solidFill>
                <a:latin typeface="Calibri"/>
                <a:ea typeface="+mn-ea"/>
                <a:cs typeface="Calibri"/>
              </a:rPr>
              <a:t>a</a:t>
            </a:r>
            <a:r>
              <a:rPr sz="1125" kern="1200" spc="11" dirty="0">
                <a:solidFill>
                  <a:prstClr val="black"/>
                </a:solidFill>
                <a:latin typeface="Calibri"/>
                <a:ea typeface="+mn-ea"/>
                <a:cs typeface="Calibri"/>
              </a:rPr>
              <a:t>t</a:t>
            </a:r>
            <a:r>
              <a:rPr sz="1125" kern="1200" spc="3" dirty="0">
                <a:solidFill>
                  <a:prstClr val="black"/>
                </a:solidFill>
                <a:latin typeface="Calibri"/>
                <a:ea typeface="+mn-ea"/>
                <a:cs typeface="Calibri"/>
              </a:rPr>
              <a:t>i</a:t>
            </a:r>
            <a:r>
              <a:rPr sz="1125" kern="1200" spc="23" dirty="0">
                <a:solidFill>
                  <a:prstClr val="black"/>
                </a:solidFill>
                <a:latin typeface="Calibri"/>
                <a:ea typeface="+mn-ea"/>
                <a:cs typeface="Calibri"/>
              </a:rPr>
              <a:t>ons</a:t>
            </a:r>
            <a:endParaRPr sz="1125" kern="1200">
              <a:solidFill>
                <a:prstClr val="black"/>
              </a:solidFill>
              <a:latin typeface="Calibri"/>
              <a:ea typeface="+mn-ea"/>
              <a:cs typeface="Calibri"/>
            </a:endParaRPr>
          </a:p>
        </p:txBody>
      </p:sp>
      <p:sp>
        <p:nvSpPr>
          <p:cNvPr id="9" name="object 9"/>
          <p:cNvSpPr txBox="1"/>
          <p:nvPr/>
        </p:nvSpPr>
        <p:spPr>
          <a:xfrm>
            <a:off x="2900728" y="3406926"/>
            <a:ext cx="107156" cy="232340"/>
          </a:xfrm>
          <a:prstGeom prst="rect">
            <a:avLst/>
          </a:prstGeom>
        </p:spPr>
        <p:txBody>
          <a:bodyPr vert="horz" wrap="square" lIns="0" tIns="7144" rIns="0" bIns="0" rtlCol="0">
            <a:spAutoFit/>
          </a:bodyPr>
          <a:lstStyle/>
          <a:p>
            <a:pPr marL="7144" defTabSz="685800">
              <a:spcBef>
                <a:spcPts val="56"/>
              </a:spcBef>
              <a:buClrTx/>
              <a:defRPr/>
            </a:pPr>
            <a:r>
              <a:rPr sz="1463" kern="1200" dirty="0">
                <a:solidFill>
                  <a:prstClr val="black"/>
                </a:solidFill>
                <a:latin typeface="Calibri"/>
                <a:ea typeface="+mn-ea"/>
                <a:cs typeface="Calibri"/>
              </a:rPr>
              <a:t>+</a:t>
            </a:r>
            <a:endParaRPr sz="1463" kern="1200">
              <a:solidFill>
                <a:prstClr val="black"/>
              </a:solidFill>
              <a:latin typeface="Calibri"/>
              <a:ea typeface="+mn-ea"/>
              <a:cs typeface="Calibri"/>
            </a:endParaRPr>
          </a:p>
        </p:txBody>
      </p:sp>
      <p:grpSp>
        <p:nvGrpSpPr>
          <p:cNvPr id="10" name="object 10"/>
          <p:cNvGrpSpPr/>
          <p:nvPr/>
        </p:nvGrpSpPr>
        <p:grpSpPr>
          <a:xfrm>
            <a:off x="2420596" y="1832800"/>
            <a:ext cx="1033700" cy="1643420"/>
            <a:chOff x="2359150" y="2115311"/>
            <a:chExt cx="1837689" cy="2921635"/>
          </a:xfrm>
        </p:grpSpPr>
        <p:pic>
          <p:nvPicPr>
            <p:cNvPr id="11" name="object 11"/>
            <p:cNvPicPr/>
            <p:nvPr/>
          </p:nvPicPr>
          <p:blipFill>
            <a:blip r:embed="rId5" cstate="print"/>
            <a:stretch>
              <a:fillRect/>
            </a:stretch>
          </p:blipFill>
          <p:spPr>
            <a:xfrm>
              <a:off x="3185160" y="4268698"/>
              <a:ext cx="234670" cy="768121"/>
            </a:xfrm>
            <a:prstGeom prst="rect">
              <a:avLst/>
            </a:prstGeom>
          </p:spPr>
        </p:pic>
        <p:sp>
          <p:nvSpPr>
            <p:cNvPr id="12" name="object 12"/>
            <p:cNvSpPr/>
            <p:nvPr/>
          </p:nvSpPr>
          <p:spPr>
            <a:xfrm>
              <a:off x="3266694" y="4368545"/>
              <a:ext cx="76200" cy="609600"/>
            </a:xfrm>
            <a:custGeom>
              <a:avLst/>
              <a:gdLst/>
              <a:ahLst/>
              <a:cxnLst/>
              <a:rect l="l" t="t" r="r" b="b"/>
              <a:pathLst>
                <a:path w="76200" h="609600">
                  <a:moveTo>
                    <a:pt x="50800" y="63499"/>
                  </a:moveTo>
                  <a:lnTo>
                    <a:pt x="25400" y="63499"/>
                  </a:lnTo>
                  <a:lnTo>
                    <a:pt x="25400" y="609599"/>
                  </a:lnTo>
                  <a:lnTo>
                    <a:pt x="50800" y="609599"/>
                  </a:lnTo>
                  <a:lnTo>
                    <a:pt x="50800" y="63499"/>
                  </a:lnTo>
                  <a:close/>
                </a:path>
                <a:path w="76200" h="609600">
                  <a:moveTo>
                    <a:pt x="38100" y="0"/>
                  </a:moveTo>
                  <a:lnTo>
                    <a:pt x="0" y="76199"/>
                  </a:lnTo>
                  <a:lnTo>
                    <a:pt x="25400" y="76199"/>
                  </a:lnTo>
                  <a:lnTo>
                    <a:pt x="25400" y="63499"/>
                  </a:lnTo>
                  <a:lnTo>
                    <a:pt x="69850" y="63499"/>
                  </a:lnTo>
                  <a:lnTo>
                    <a:pt x="38100" y="0"/>
                  </a:lnTo>
                  <a:close/>
                </a:path>
                <a:path w="76200" h="609600">
                  <a:moveTo>
                    <a:pt x="69850" y="63499"/>
                  </a:moveTo>
                  <a:lnTo>
                    <a:pt x="50800" y="63499"/>
                  </a:lnTo>
                  <a:lnTo>
                    <a:pt x="50800" y="76199"/>
                  </a:lnTo>
                  <a:lnTo>
                    <a:pt x="76200" y="76199"/>
                  </a:lnTo>
                  <a:lnTo>
                    <a:pt x="69850" y="63499"/>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13" name="object 13"/>
            <p:cNvPicPr/>
            <p:nvPr/>
          </p:nvPicPr>
          <p:blipFill>
            <a:blip r:embed="rId3" cstate="print"/>
            <a:stretch>
              <a:fillRect/>
            </a:stretch>
          </p:blipFill>
          <p:spPr>
            <a:xfrm>
              <a:off x="2359150" y="2115311"/>
              <a:ext cx="1837183" cy="640841"/>
            </a:xfrm>
            <a:prstGeom prst="rect">
              <a:avLst/>
            </a:prstGeom>
          </p:spPr>
        </p:pic>
      </p:grpSp>
      <p:sp>
        <p:nvSpPr>
          <p:cNvPr id="14" name="object 14"/>
          <p:cNvSpPr txBox="1"/>
          <p:nvPr/>
        </p:nvSpPr>
        <p:spPr>
          <a:xfrm>
            <a:off x="2555613" y="1827729"/>
            <a:ext cx="760095" cy="353823"/>
          </a:xfrm>
          <a:prstGeom prst="rect">
            <a:avLst/>
          </a:prstGeom>
        </p:spPr>
        <p:txBody>
          <a:bodyPr vert="horz" wrap="square" lIns="0" tIns="7501" rIns="0" bIns="0" rtlCol="0">
            <a:spAutoFit/>
          </a:bodyPr>
          <a:lstStyle/>
          <a:p>
            <a:pPr marL="131444" marR="2858" indent="-124301" defTabSz="685800">
              <a:spcBef>
                <a:spcPts val="59"/>
              </a:spcBef>
              <a:buClrTx/>
              <a:defRPr/>
            </a:pPr>
            <a:r>
              <a:rPr sz="1125" kern="1200" spc="26" dirty="0">
                <a:solidFill>
                  <a:prstClr val="black"/>
                </a:solidFill>
                <a:latin typeface="Calibri"/>
                <a:ea typeface="+mn-ea"/>
                <a:cs typeface="Calibri"/>
              </a:rPr>
              <a:t>Tra</a:t>
            </a:r>
            <a:r>
              <a:rPr sz="1125" kern="1200" spc="23" dirty="0">
                <a:solidFill>
                  <a:prstClr val="black"/>
                </a:solidFill>
                <a:latin typeface="Calibri"/>
                <a:ea typeface="+mn-ea"/>
                <a:cs typeface="Calibri"/>
              </a:rPr>
              <a:t>n</a:t>
            </a:r>
            <a:r>
              <a:rPr sz="1125" kern="1200" spc="8" dirty="0">
                <a:solidFill>
                  <a:prstClr val="black"/>
                </a:solidFill>
                <a:latin typeface="Calibri"/>
                <a:ea typeface="+mn-ea"/>
                <a:cs typeface="Calibri"/>
              </a:rPr>
              <a:t>sf</a:t>
            </a:r>
            <a:r>
              <a:rPr sz="1125" kern="1200" spc="17" dirty="0">
                <a:solidFill>
                  <a:prstClr val="black"/>
                </a:solidFill>
                <a:latin typeface="Calibri"/>
                <a:ea typeface="+mn-ea"/>
                <a:cs typeface="Calibri"/>
              </a:rPr>
              <a:t>o</a:t>
            </a:r>
            <a:r>
              <a:rPr sz="1125" kern="1200" spc="6" dirty="0">
                <a:solidFill>
                  <a:prstClr val="black"/>
                </a:solidFill>
                <a:latin typeface="Calibri"/>
                <a:ea typeface="+mn-ea"/>
                <a:cs typeface="Calibri"/>
              </a:rPr>
              <a:t>rmer  </a:t>
            </a:r>
            <a:r>
              <a:rPr sz="1125" kern="1200" spc="20" dirty="0">
                <a:solidFill>
                  <a:prstClr val="black"/>
                </a:solidFill>
                <a:latin typeface="Calibri"/>
                <a:ea typeface="+mn-ea"/>
                <a:cs typeface="Calibri"/>
              </a:rPr>
              <a:t>Encoder</a:t>
            </a:r>
            <a:endParaRPr sz="1125" kern="1200">
              <a:solidFill>
                <a:prstClr val="black"/>
              </a:solidFill>
              <a:latin typeface="Calibri"/>
              <a:ea typeface="+mn-ea"/>
              <a:cs typeface="Calibri"/>
            </a:endParaRPr>
          </a:p>
        </p:txBody>
      </p:sp>
      <p:grpSp>
        <p:nvGrpSpPr>
          <p:cNvPr id="15" name="object 15"/>
          <p:cNvGrpSpPr/>
          <p:nvPr/>
        </p:nvGrpSpPr>
        <p:grpSpPr>
          <a:xfrm>
            <a:off x="2868938" y="2140540"/>
            <a:ext cx="3721894" cy="958334"/>
            <a:chOff x="3156204" y="2662402"/>
            <a:chExt cx="6616700" cy="1703705"/>
          </a:xfrm>
        </p:grpSpPr>
        <p:pic>
          <p:nvPicPr>
            <p:cNvPr id="16" name="object 16"/>
            <p:cNvPicPr/>
            <p:nvPr/>
          </p:nvPicPr>
          <p:blipFill>
            <a:blip r:embed="rId6" cstate="print"/>
            <a:stretch>
              <a:fillRect/>
            </a:stretch>
          </p:blipFill>
          <p:spPr>
            <a:xfrm>
              <a:off x="3156204" y="3430498"/>
              <a:ext cx="234670" cy="304825"/>
            </a:xfrm>
            <a:prstGeom prst="rect">
              <a:avLst/>
            </a:prstGeom>
          </p:spPr>
        </p:pic>
        <p:pic>
          <p:nvPicPr>
            <p:cNvPr id="17" name="object 17"/>
            <p:cNvPicPr/>
            <p:nvPr/>
          </p:nvPicPr>
          <p:blipFill>
            <a:blip r:embed="rId7" cstate="print"/>
            <a:stretch>
              <a:fillRect/>
            </a:stretch>
          </p:blipFill>
          <p:spPr>
            <a:xfrm>
              <a:off x="3237738" y="3530346"/>
              <a:ext cx="76200" cy="146684"/>
            </a:xfrm>
            <a:prstGeom prst="rect">
              <a:avLst/>
            </a:prstGeom>
          </p:spPr>
        </p:pic>
        <p:pic>
          <p:nvPicPr>
            <p:cNvPr id="18" name="object 18"/>
            <p:cNvPicPr/>
            <p:nvPr/>
          </p:nvPicPr>
          <p:blipFill>
            <a:blip r:embed="rId8" cstate="print"/>
            <a:stretch>
              <a:fillRect/>
            </a:stretch>
          </p:blipFill>
          <p:spPr>
            <a:xfrm>
              <a:off x="3227832" y="3332987"/>
              <a:ext cx="117347" cy="117348"/>
            </a:xfrm>
            <a:prstGeom prst="rect">
              <a:avLst/>
            </a:prstGeom>
          </p:spPr>
        </p:pic>
        <p:pic>
          <p:nvPicPr>
            <p:cNvPr id="19" name="object 19"/>
            <p:cNvPicPr/>
            <p:nvPr/>
          </p:nvPicPr>
          <p:blipFill>
            <a:blip r:embed="rId6" cstate="print"/>
            <a:stretch>
              <a:fillRect/>
            </a:stretch>
          </p:blipFill>
          <p:spPr>
            <a:xfrm>
              <a:off x="3166872" y="2662402"/>
              <a:ext cx="234670" cy="304825"/>
            </a:xfrm>
            <a:prstGeom prst="rect">
              <a:avLst/>
            </a:prstGeom>
          </p:spPr>
        </p:pic>
        <p:pic>
          <p:nvPicPr>
            <p:cNvPr id="20" name="object 20"/>
            <p:cNvPicPr/>
            <p:nvPr/>
          </p:nvPicPr>
          <p:blipFill>
            <a:blip r:embed="rId7" cstate="print"/>
            <a:stretch>
              <a:fillRect/>
            </a:stretch>
          </p:blipFill>
          <p:spPr>
            <a:xfrm>
              <a:off x="3248406" y="2762250"/>
              <a:ext cx="76199" cy="146685"/>
            </a:xfrm>
            <a:prstGeom prst="rect">
              <a:avLst/>
            </a:prstGeom>
          </p:spPr>
        </p:pic>
        <p:pic>
          <p:nvPicPr>
            <p:cNvPr id="21" name="object 21"/>
            <p:cNvPicPr/>
            <p:nvPr/>
          </p:nvPicPr>
          <p:blipFill>
            <a:blip r:embed="rId8" cstate="print"/>
            <a:stretch>
              <a:fillRect/>
            </a:stretch>
          </p:blipFill>
          <p:spPr>
            <a:xfrm>
              <a:off x="3227832" y="2999231"/>
              <a:ext cx="117347" cy="117347"/>
            </a:xfrm>
            <a:prstGeom prst="rect">
              <a:avLst/>
            </a:prstGeom>
          </p:spPr>
        </p:pic>
        <p:pic>
          <p:nvPicPr>
            <p:cNvPr id="22" name="object 22"/>
            <p:cNvPicPr/>
            <p:nvPr/>
          </p:nvPicPr>
          <p:blipFill>
            <a:blip r:embed="rId8" cstate="print"/>
            <a:stretch>
              <a:fillRect/>
            </a:stretch>
          </p:blipFill>
          <p:spPr>
            <a:xfrm>
              <a:off x="3227832" y="3165348"/>
              <a:ext cx="117347" cy="117348"/>
            </a:xfrm>
            <a:prstGeom prst="rect">
              <a:avLst/>
            </a:prstGeom>
          </p:spPr>
        </p:pic>
        <p:pic>
          <p:nvPicPr>
            <p:cNvPr id="23" name="object 23"/>
            <p:cNvPicPr/>
            <p:nvPr/>
          </p:nvPicPr>
          <p:blipFill>
            <a:blip r:embed="rId9" cstate="print"/>
            <a:stretch>
              <a:fillRect/>
            </a:stretch>
          </p:blipFill>
          <p:spPr>
            <a:xfrm>
              <a:off x="7935466" y="3724655"/>
              <a:ext cx="1837183" cy="640842"/>
            </a:xfrm>
            <a:prstGeom prst="rect">
              <a:avLst/>
            </a:prstGeom>
          </p:spPr>
        </p:pic>
      </p:grpSp>
      <p:sp>
        <p:nvSpPr>
          <p:cNvPr id="24" name="object 24"/>
          <p:cNvSpPr txBox="1"/>
          <p:nvPr/>
        </p:nvSpPr>
        <p:spPr>
          <a:xfrm>
            <a:off x="2346230" y="3948208"/>
            <a:ext cx="1191935" cy="214963"/>
          </a:xfrm>
          <a:prstGeom prst="rect">
            <a:avLst/>
          </a:prstGeom>
        </p:spPr>
        <p:txBody>
          <a:bodyPr vert="horz" wrap="square" lIns="0" tIns="7144" rIns="0" bIns="0" rtlCol="0">
            <a:spAutoFit/>
          </a:bodyPr>
          <a:lstStyle/>
          <a:p>
            <a:pPr marL="7144" defTabSz="685800">
              <a:spcBef>
                <a:spcPts val="56"/>
              </a:spcBef>
              <a:buClrTx/>
              <a:defRPr/>
            </a:pPr>
            <a:r>
              <a:rPr sz="1350" kern="1200" dirty="0">
                <a:solidFill>
                  <a:srgbClr val="8B1515"/>
                </a:solidFill>
                <a:latin typeface="Calibri"/>
                <a:ea typeface="+mn-ea"/>
                <a:cs typeface="Calibri"/>
              </a:rPr>
              <a:t>[input</a:t>
            </a:r>
            <a:r>
              <a:rPr sz="1350" kern="1200" spc="-42" dirty="0">
                <a:solidFill>
                  <a:srgbClr val="8B1515"/>
                </a:solidFill>
                <a:latin typeface="Calibri"/>
                <a:ea typeface="+mn-ea"/>
                <a:cs typeface="Calibri"/>
              </a:rPr>
              <a:t> </a:t>
            </a:r>
            <a:r>
              <a:rPr sz="1350" kern="1200" spc="-3" dirty="0">
                <a:solidFill>
                  <a:srgbClr val="8B1515"/>
                </a:solidFill>
                <a:latin typeface="Calibri"/>
                <a:ea typeface="+mn-ea"/>
                <a:cs typeface="Calibri"/>
              </a:rPr>
              <a:t>sequence]</a:t>
            </a:r>
            <a:endParaRPr sz="1350" kern="1200">
              <a:solidFill>
                <a:prstClr val="black"/>
              </a:solidFill>
              <a:latin typeface="Calibri"/>
              <a:ea typeface="+mn-ea"/>
              <a:cs typeface="Calibri"/>
            </a:endParaRPr>
          </a:p>
        </p:txBody>
      </p:sp>
      <p:sp>
        <p:nvSpPr>
          <p:cNvPr id="25" name="object 25"/>
          <p:cNvSpPr txBox="1"/>
          <p:nvPr/>
        </p:nvSpPr>
        <p:spPr>
          <a:xfrm>
            <a:off x="5692934" y="2733342"/>
            <a:ext cx="760095" cy="353462"/>
          </a:xfrm>
          <a:prstGeom prst="rect">
            <a:avLst/>
          </a:prstGeom>
        </p:spPr>
        <p:txBody>
          <a:bodyPr vert="horz" wrap="square" lIns="0" tIns="7144" rIns="0" bIns="0" rtlCol="0">
            <a:spAutoFit/>
          </a:bodyPr>
          <a:lstStyle/>
          <a:p>
            <a:pPr marL="128588" marR="2858" indent="-121801" defTabSz="685800">
              <a:spcBef>
                <a:spcPts val="56"/>
              </a:spcBef>
              <a:buClrTx/>
              <a:defRPr/>
            </a:pPr>
            <a:r>
              <a:rPr sz="1125" kern="1200" spc="26" dirty="0">
                <a:solidFill>
                  <a:prstClr val="black"/>
                </a:solidFill>
                <a:latin typeface="Calibri"/>
                <a:ea typeface="+mn-ea"/>
                <a:cs typeface="Calibri"/>
              </a:rPr>
              <a:t>Tra</a:t>
            </a:r>
            <a:r>
              <a:rPr sz="1125" kern="1200" spc="23" dirty="0">
                <a:solidFill>
                  <a:prstClr val="black"/>
                </a:solidFill>
                <a:latin typeface="Calibri"/>
                <a:ea typeface="+mn-ea"/>
                <a:cs typeface="Calibri"/>
              </a:rPr>
              <a:t>n</a:t>
            </a:r>
            <a:r>
              <a:rPr sz="1125" kern="1200" spc="8" dirty="0">
                <a:solidFill>
                  <a:prstClr val="black"/>
                </a:solidFill>
                <a:latin typeface="Calibri"/>
                <a:ea typeface="+mn-ea"/>
                <a:cs typeface="Calibri"/>
              </a:rPr>
              <a:t>sf</a:t>
            </a:r>
            <a:r>
              <a:rPr sz="1125" kern="1200" spc="17" dirty="0">
                <a:solidFill>
                  <a:prstClr val="black"/>
                </a:solidFill>
                <a:latin typeface="Calibri"/>
                <a:ea typeface="+mn-ea"/>
                <a:cs typeface="Calibri"/>
              </a:rPr>
              <a:t>o</a:t>
            </a:r>
            <a:r>
              <a:rPr sz="1125" kern="1200" spc="6" dirty="0">
                <a:solidFill>
                  <a:prstClr val="black"/>
                </a:solidFill>
                <a:latin typeface="Calibri"/>
                <a:ea typeface="+mn-ea"/>
                <a:cs typeface="Calibri"/>
              </a:rPr>
              <a:t>rmer  </a:t>
            </a:r>
            <a:r>
              <a:rPr sz="1125" kern="1200" spc="11" dirty="0">
                <a:solidFill>
                  <a:prstClr val="black"/>
                </a:solidFill>
                <a:latin typeface="Calibri"/>
                <a:ea typeface="+mn-ea"/>
                <a:cs typeface="Calibri"/>
              </a:rPr>
              <a:t>Decoder</a:t>
            </a:r>
            <a:endParaRPr sz="1125" kern="1200">
              <a:solidFill>
                <a:prstClr val="black"/>
              </a:solidFill>
              <a:latin typeface="Calibri"/>
              <a:ea typeface="+mn-ea"/>
              <a:cs typeface="Calibri"/>
            </a:endParaRPr>
          </a:p>
        </p:txBody>
      </p:sp>
      <p:pic>
        <p:nvPicPr>
          <p:cNvPr id="26" name="object 26"/>
          <p:cNvPicPr/>
          <p:nvPr/>
        </p:nvPicPr>
        <p:blipFill>
          <a:blip r:embed="rId4" cstate="print"/>
          <a:stretch>
            <a:fillRect/>
          </a:stretch>
        </p:blipFill>
        <p:spPr>
          <a:xfrm>
            <a:off x="4828611" y="3399854"/>
            <a:ext cx="1033415" cy="360474"/>
          </a:xfrm>
          <a:prstGeom prst="rect">
            <a:avLst/>
          </a:prstGeom>
        </p:spPr>
      </p:pic>
      <p:sp>
        <p:nvSpPr>
          <p:cNvPr id="27" name="object 27"/>
          <p:cNvSpPr txBox="1"/>
          <p:nvPr/>
        </p:nvSpPr>
        <p:spPr>
          <a:xfrm>
            <a:off x="4963414" y="3394396"/>
            <a:ext cx="762596" cy="353823"/>
          </a:xfrm>
          <a:prstGeom prst="rect">
            <a:avLst/>
          </a:prstGeom>
        </p:spPr>
        <p:txBody>
          <a:bodyPr vert="horz" wrap="square" lIns="0" tIns="7501" rIns="0" bIns="0" rtlCol="0">
            <a:spAutoFit/>
          </a:bodyPr>
          <a:lstStyle/>
          <a:p>
            <a:pPr algn="ctr" defTabSz="685800">
              <a:spcBef>
                <a:spcPts val="59"/>
              </a:spcBef>
              <a:buClrTx/>
              <a:defRPr/>
            </a:pPr>
            <a:r>
              <a:rPr sz="1125" kern="1200" spc="-17" dirty="0">
                <a:solidFill>
                  <a:prstClr val="black"/>
                </a:solidFill>
                <a:latin typeface="Calibri"/>
                <a:ea typeface="+mn-ea"/>
                <a:cs typeface="Calibri"/>
              </a:rPr>
              <a:t>Word</a:t>
            </a:r>
            <a:endParaRPr sz="1125" kern="1200">
              <a:solidFill>
                <a:prstClr val="black"/>
              </a:solidFill>
              <a:latin typeface="Calibri"/>
              <a:ea typeface="+mn-ea"/>
              <a:cs typeface="Calibri"/>
            </a:endParaRPr>
          </a:p>
          <a:p>
            <a:pPr algn="ctr" defTabSz="685800">
              <a:spcBef>
                <a:spcPts val="3"/>
              </a:spcBef>
              <a:buClrTx/>
              <a:defRPr/>
            </a:pPr>
            <a:r>
              <a:rPr sz="1125" kern="1200" spc="28" dirty="0">
                <a:solidFill>
                  <a:prstClr val="black"/>
                </a:solidFill>
                <a:latin typeface="Calibri"/>
                <a:ea typeface="+mn-ea"/>
                <a:cs typeface="Calibri"/>
              </a:rPr>
              <a:t>Embeddings</a:t>
            </a:r>
            <a:endParaRPr sz="1125" kern="1200">
              <a:solidFill>
                <a:prstClr val="black"/>
              </a:solidFill>
              <a:latin typeface="Calibri"/>
              <a:ea typeface="+mn-ea"/>
              <a:cs typeface="Calibri"/>
            </a:endParaRPr>
          </a:p>
        </p:txBody>
      </p:sp>
      <p:pic>
        <p:nvPicPr>
          <p:cNvPr id="28" name="object 28"/>
          <p:cNvPicPr/>
          <p:nvPr/>
        </p:nvPicPr>
        <p:blipFill>
          <a:blip r:embed="rId4" cstate="print"/>
          <a:stretch>
            <a:fillRect/>
          </a:stretch>
        </p:blipFill>
        <p:spPr>
          <a:xfrm>
            <a:off x="6285936" y="3399854"/>
            <a:ext cx="1033415" cy="360474"/>
          </a:xfrm>
          <a:prstGeom prst="rect">
            <a:avLst/>
          </a:prstGeom>
        </p:spPr>
      </p:pic>
      <p:sp>
        <p:nvSpPr>
          <p:cNvPr id="29" name="object 29"/>
          <p:cNvSpPr txBox="1"/>
          <p:nvPr/>
        </p:nvSpPr>
        <p:spPr>
          <a:xfrm>
            <a:off x="6304367" y="3394396"/>
            <a:ext cx="995839" cy="353823"/>
          </a:xfrm>
          <a:prstGeom prst="rect">
            <a:avLst/>
          </a:prstGeom>
        </p:spPr>
        <p:txBody>
          <a:bodyPr vert="horz" wrap="square" lIns="0" tIns="7501" rIns="0" bIns="0" rtlCol="0">
            <a:spAutoFit/>
          </a:bodyPr>
          <a:lstStyle/>
          <a:p>
            <a:pPr algn="ctr" defTabSz="685800">
              <a:spcBef>
                <a:spcPts val="59"/>
              </a:spcBef>
              <a:buClrTx/>
              <a:defRPr/>
            </a:pPr>
            <a:r>
              <a:rPr sz="1125" kern="1200" spc="23" dirty="0">
                <a:solidFill>
                  <a:prstClr val="black"/>
                </a:solidFill>
                <a:latin typeface="Calibri"/>
                <a:ea typeface="+mn-ea"/>
                <a:cs typeface="Calibri"/>
              </a:rPr>
              <a:t>Position</a:t>
            </a:r>
            <a:endParaRPr sz="1125" kern="1200">
              <a:solidFill>
                <a:prstClr val="black"/>
              </a:solidFill>
              <a:latin typeface="Calibri"/>
              <a:ea typeface="+mn-ea"/>
              <a:cs typeface="Calibri"/>
            </a:endParaRPr>
          </a:p>
          <a:p>
            <a:pPr algn="ctr" defTabSz="685800">
              <a:spcBef>
                <a:spcPts val="3"/>
              </a:spcBef>
              <a:buClrTx/>
              <a:defRPr/>
            </a:pPr>
            <a:r>
              <a:rPr sz="1125" kern="1200" spc="14" dirty="0">
                <a:solidFill>
                  <a:prstClr val="black"/>
                </a:solidFill>
                <a:latin typeface="Calibri"/>
                <a:ea typeface="+mn-ea"/>
                <a:cs typeface="Calibri"/>
              </a:rPr>
              <a:t>Representations</a:t>
            </a:r>
            <a:endParaRPr sz="1125" kern="1200">
              <a:solidFill>
                <a:prstClr val="black"/>
              </a:solidFill>
              <a:latin typeface="Calibri"/>
              <a:ea typeface="+mn-ea"/>
              <a:cs typeface="Calibri"/>
            </a:endParaRPr>
          </a:p>
        </p:txBody>
      </p:sp>
      <p:sp>
        <p:nvSpPr>
          <p:cNvPr id="30" name="object 30"/>
          <p:cNvSpPr txBox="1"/>
          <p:nvPr/>
        </p:nvSpPr>
        <p:spPr>
          <a:xfrm>
            <a:off x="6031905" y="3416685"/>
            <a:ext cx="107156" cy="232700"/>
          </a:xfrm>
          <a:prstGeom prst="rect">
            <a:avLst/>
          </a:prstGeom>
        </p:spPr>
        <p:txBody>
          <a:bodyPr vert="horz" wrap="square" lIns="0" tIns="7501" rIns="0" bIns="0" rtlCol="0">
            <a:spAutoFit/>
          </a:bodyPr>
          <a:lstStyle/>
          <a:p>
            <a:pPr marL="7144" defTabSz="685800">
              <a:spcBef>
                <a:spcPts val="59"/>
              </a:spcBef>
              <a:buClrTx/>
              <a:defRPr/>
            </a:pPr>
            <a:r>
              <a:rPr sz="1463" kern="1200" dirty="0">
                <a:solidFill>
                  <a:prstClr val="black"/>
                </a:solidFill>
                <a:latin typeface="Calibri"/>
                <a:ea typeface="+mn-ea"/>
                <a:cs typeface="Calibri"/>
              </a:rPr>
              <a:t>+</a:t>
            </a:r>
            <a:endParaRPr sz="1463" kern="1200">
              <a:solidFill>
                <a:prstClr val="black"/>
              </a:solidFill>
              <a:latin typeface="Calibri"/>
              <a:ea typeface="+mn-ea"/>
              <a:cs typeface="Calibri"/>
            </a:endParaRPr>
          </a:p>
        </p:txBody>
      </p:sp>
      <p:grpSp>
        <p:nvGrpSpPr>
          <p:cNvPr id="31" name="object 31"/>
          <p:cNvGrpSpPr/>
          <p:nvPr/>
        </p:nvGrpSpPr>
        <p:grpSpPr>
          <a:xfrm>
            <a:off x="5551273" y="1843088"/>
            <a:ext cx="1033700" cy="1643420"/>
            <a:chOff x="7924798" y="2133600"/>
            <a:chExt cx="1837689" cy="2921635"/>
          </a:xfrm>
        </p:grpSpPr>
        <p:pic>
          <p:nvPicPr>
            <p:cNvPr id="32" name="object 32"/>
            <p:cNvPicPr/>
            <p:nvPr/>
          </p:nvPicPr>
          <p:blipFill>
            <a:blip r:embed="rId5" cstate="print"/>
            <a:stretch>
              <a:fillRect/>
            </a:stretch>
          </p:blipFill>
          <p:spPr>
            <a:xfrm>
              <a:off x="8750808" y="4286986"/>
              <a:ext cx="234670" cy="768121"/>
            </a:xfrm>
            <a:prstGeom prst="rect">
              <a:avLst/>
            </a:prstGeom>
          </p:spPr>
        </p:pic>
        <p:sp>
          <p:nvSpPr>
            <p:cNvPr id="33" name="object 33"/>
            <p:cNvSpPr/>
            <p:nvPr/>
          </p:nvSpPr>
          <p:spPr>
            <a:xfrm>
              <a:off x="8832342" y="4386833"/>
              <a:ext cx="76200" cy="609600"/>
            </a:xfrm>
            <a:custGeom>
              <a:avLst/>
              <a:gdLst/>
              <a:ahLst/>
              <a:cxnLst/>
              <a:rect l="l" t="t" r="r" b="b"/>
              <a:pathLst>
                <a:path w="76200" h="609600">
                  <a:moveTo>
                    <a:pt x="50800" y="63500"/>
                  </a:moveTo>
                  <a:lnTo>
                    <a:pt x="25400" y="63500"/>
                  </a:lnTo>
                  <a:lnTo>
                    <a:pt x="25400" y="609600"/>
                  </a:lnTo>
                  <a:lnTo>
                    <a:pt x="50800" y="609600"/>
                  </a:lnTo>
                  <a:lnTo>
                    <a:pt x="50800" y="63500"/>
                  </a:lnTo>
                  <a:close/>
                </a:path>
                <a:path w="76200" h="609600">
                  <a:moveTo>
                    <a:pt x="38100" y="0"/>
                  </a:moveTo>
                  <a:lnTo>
                    <a:pt x="0" y="76200"/>
                  </a:lnTo>
                  <a:lnTo>
                    <a:pt x="25400" y="76200"/>
                  </a:lnTo>
                  <a:lnTo>
                    <a:pt x="25400" y="63500"/>
                  </a:lnTo>
                  <a:lnTo>
                    <a:pt x="69850" y="63500"/>
                  </a:lnTo>
                  <a:lnTo>
                    <a:pt x="38100" y="0"/>
                  </a:lnTo>
                  <a:close/>
                </a:path>
                <a:path w="76200" h="60960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pic>
          <p:nvPicPr>
            <p:cNvPr id="34" name="object 34"/>
            <p:cNvPicPr/>
            <p:nvPr/>
          </p:nvPicPr>
          <p:blipFill>
            <a:blip r:embed="rId9" cstate="print"/>
            <a:stretch>
              <a:fillRect/>
            </a:stretch>
          </p:blipFill>
          <p:spPr>
            <a:xfrm>
              <a:off x="7924798" y="2133600"/>
              <a:ext cx="1837183" cy="640841"/>
            </a:xfrm>
            <a:prstGeom prst="rect">
              <a:avLst/>
            </a:prstGeom>
          </p:spPr>
        </p:pic>
      </p:grpSp>
      <p:sp>
        <p:nvSpPr>
          <p:cNvPr id="35" name="object 35"/>
          <p:cNvSpPr txBox="1"/>
          <p:nvPr/>
        </p:nvSpPr>
        <p:spPr>
          <a:xfrm>
            <a:off x="5686790" y="1837659"/>
            <a:ext cx="760095" cy="353823"/>
          </a:xfrm>
          <a:prstGeom prst="rect">
            <a:avLst/>
          </a:prstGeom>
        </p:spPr>
        <p:txBody>
          <a:bodyPr vert="horz" wrap="square" lIns="0" tIns="7501" rIns="0" bIns="0" rtlCol="0">
            <a:spAutoFit/>
          </a:bodyPr>
          <a:lstStyle/>
          <a:p>
            <a:pPr marL="128588" marR="2858" indent="-121801" defTabSz="685800">
              <a:spcBef>
                <a:spcPts val="59"/>
              </a:spcBef>
              <a:buClrTx/>
              <a:defRPr/>
            </a:pPr>
            <a:r>
              <a:rPr sz="1125" kern="1200" spc="26" dirty="0">
                <a:solidFill>
                  <a:prstClr val="black"/>
                </a:solidFill>
                <a:latin typeface="Calibri"/>
                <a:ea typeface="+mn-ea"/>
                <a:cs typeface="Calibri"/>
              </a:rPr>
              <a:t>Tra</a:t>
            </a:r>
            <a:r>
              <a:rPr sz="1125" kern="1200" spc="23" dirty="0">
                <a:solidFill>
                  <a:prstClr val="black"/>
                </a:solidFill>
                <a:latin typeface="Calibri"/>
                <a:ea typeface="+mn-ea"/>
                <a:cs typeface="Calibri"/>
              </a:rPr>
              <a:t>n</a:t>
            </a:r>
            <a:r>
              <a:rPr sz="1125" kern="1200" spc="8" dirty="0">
                <a:solidFill>
                  <a:prstClr val="black"/>
                </a:solidFill>
                <a:latin typeface="Calibri"/>
                <a:ea typeface="+mn-ea"/>
                <a:cs typeface="Calibri"/>
              </a:rPr>
              <a:t>sf</a:t>
            </a:r>
            <a:r>
              <a:rPr sz="1125" kern="1200" spc="17" dirty="0">
                <a:solidFill>
                  <a:prstClr val="black"/>
                </a:solidFill>
                <a:latin typeface="Calibri"/>
                <a:ea typeface="+mn-ea"/>
                <a:cs typeface="Calibri"/>
              </a:rPr>
              <a:t>o</a:t>
            </a:r>
            <a:r>
              <a:rPr sz="1125" kern="1200" spc="6" dirty="0">
                <a:solidFill>
                  <a:prstClr val="black"/>
                </a:solidFill>
                <a:latin typeface="Calibri"/>
                <a:ea typeface="+mn-ea"/>
                <a:cs typeface="Calibri"/>
              </a:rPr>
              <a:t>rmer  </a:t>
            </a:r>
            <a:r>
              <a:rPr sz="1125" kern="1200" spc="11" dirty="0">
                <a:solidFill>
                  <a:prstClr val="black"/>
                </a:solidFill>
                <a:latin typeface="Calibri"/>
                <a:ea typeface="+mn-ea"/>
                <a:cs typeface="Calibri"/>
              </a:rPr>
              <a:t>Decoder</a:t>
            </a:r>
            <a:endParaRPr sz="1125" kern="1200">
              <a:solidFill>
                <a:prstClr val="black"/>
              </a:solidFill>
              <a:latin typeface="Calibri"/>
              <a:ea typeface="+mn-ea"/>
              <a:cs typeface="Calibri"/>
            </a:endParaRPr>
          </a:p>
        </p:txBody>
      </p:sp>
      <p:pic>
        <p:nvPicPr>
          <p:cNvPr id="36" name="object 36"/>
          <p:cNvPicPr/>
          <p:nvPr/>
        </p:nvPicPr>
        <p:blipFill>
          <a:blip r:embed="rId10" cstate="print"/>
          <a:stretch>
            <a:fillRect/>
          </a:stretch>
        </p:blipFill>
        <p:spPr>
          <a:xfrm>
            <a:off x="6039906" y="2433733"/>
            <a:ext cx="66008" cy="66008"/>
          </a:xfrm>
          <a:prstGeom prst="rect">
            <a:avLst/>
          </a:prstGeom>
        </p:spPr>
      </p:pic>
      <p:grpSp>
        <p:nvGrpSpPr>
          <p:cNvPr id="37" name="object 37"/>
          <p:cNvGrpSpPr/>
          <p:nvPr/>
        </p:nvGrpSpPr>
        <p:grpSpPr>
          <a:xfrm>
            <a:off x="2932231" y="1711286"/>
            <a:ext cx="3205401" cy="1229440"/>
            <a:chOff x="3268726" y="1899285"/>
            <a:chExt cx="5698490" cy="2185670"/>
          </a:xfrm>
        </p:grpSpPr>
        <p:pic>
          <p:nvPicPr>
            <p:cNvPr id="38" name="object 38"/>
            <p:cNvPicPr/>
            <p:nvPr/>
          </p:nvPicPr>
          <p:blipFill>
            <a:blip r:embed="rId6" cstate="print"/>
            <a:stretch>
              <a:fillRect/>
            </a:stretch>
          </p:blipFill>
          <p:spPr>
            <a:xfrm>
              <a:off x="8721852" y="3448786"/>
              <a:ext cx="234670" cy="304825"/>
            </a:xfrm>
            <a:prstGeom prst="rect">
              <a:avLst/>
            </a:prstGeom>
          </p:spPr>
        </p:pic>
        <p:pic>
          <p:nvPicPr>
            <p:cNvPr id="39" name="object 39"/>
            <p:cNvPicPr/>
            <p:nvPr/>
          </p:nvPicPr>
          <p:blipFill>
            <a:blip r:embed="rId7" cstate="print"/>
            <a:stretch>
              <a:fillRect/>
            </a:stretch>
          </p:blipFill>
          <p:spPr>
            <a:xfrm>
              <a:off x="8803385" y="3548633"/>
              <a:ext cx="76200" cy="146684"/>
            </a:xfrm>
            <a:prstGeom prst="rect">
              <a:avLst/>
            </a:prstGeom>
          </p:spPr>
        </p:pic>
        <p:pic>
          <p:nvPicPr>
            <p:cNvPr id="40" name="object 40"/>
            <p:cNvPicPr/>
            <p:nvPr/>
          </p:nvPicPr>
          <p:blipFill>
            <a:blip r:embed="rId11" cstate="print"/>
            <a:stretch>
              <a:fillRect/>
            </a:stretch>
          </p:blipFill>
          <p:spPr>
            <a:xfrm>
              <a:off x="8793479" y="3351276"/>
              <a:ext cx="117348" cy="117348"/>
            </a:xfrm>
            <a:prstGeom prst="rect">
              <a:avLst/>
            </a:prstGeom>
          </p:spPr>
        </p:pic>
        <p:pic>
          <p:nvPicPr>
            <p:cNvPr id="41" name="object 41"/>
            <p:cNvPicPr/>
            <p:nvPr/>
          </p:nvPicPr>
          <p:blipFill>
            <a:blip r:embed="rId6" cstate="print"/>
            <a:stretch>
              <a:fillRect/>
            </a:stretch>
          </p:blipFill>
          <p:spPr>
            <a:xfrm>
              <a:off x="8732520" y="2679166"/>
              <a:ext cx="234670" cy="304825"/>
            </a:xfrm>
            <a:prstGeom prst="rect">
              <a:avLst/>
            </a:prstGeom>
          </p:spPr>
        </p:pic>
        <p:pic>
          <p:nvPicPr>
            <p:cNvPr id="42" name="object 42"/>
            <p:cNvPicPr/>
            <p:nvPr/>
          </p:nvPicPr>
          <p:blipFill>
            <a:blip r:embed="rId12" cstate="print"/>
            <a:stretch>
              <a:fillRect/>
            </a:stretch>
          </p:blipFill>
          <p:spPr>
            <a:xfrm>
              <a:off x="8814054" y="2779013"/>
              <a:ext cx="76200" cy="146685"/>
            </a:xfrm>
            <a:prstGeom prst="rect">
              <a:avLst/>
            </a:prstGeom>
          </p:spPr>
        </p:pic>
        <p:pic>
          <p:nvPicPr>
            <p:cNvPr id="43" name="object 43"/>
            <p:cNvPicPr/>
            <p:nvPr/>
          </p:nvPicPr>
          <p:blipFill>
            <a:blip r:embed="rId10" cstate="print"/>
            <a:stretch>
              <a:fillRect/>
            </a:stretch>
          </p:blipFill>
          <p:spPr>
            <a:xfrm>
              <a:off x="8793479" y="3015996"/>
              <a:ext cx="117348" cy="117348"/>
            </a:xfrm>
            <a:prstGeom prst="rect">
              <a:avLst/>
            </a:prstGeom>
          </p:spPr>
        </p:pic>
        <p:sp>
          <p:nvSpPr>
            <p:cNvPr id="44" name="object 44"/>
            <p:cNvSpPr/>
            <p:nvPr/>
          </p:nvSpPr>
          <p:spPr>
            <a:xfrm>
              <a:off x="3268726" y="1899284"/>
              <a:ext cx="4669155" cy="2185670"/>
            </a:xfrm>
            <a:custGeom>
              <a:avLst/>
              <a:gdLst/>
              <a:ahLst/>
              <a:cxnLst/>
              <a:rect l="l" t="t" r="r" b="b"/>
              <a:pathLst>
                <a:path w="4669155" h="2185670">
                  <a:moveTo>
                    <a:pt x="4644644" y="563892"/>
                  </a:moveTo>
                  <a:lnTo>
                    <a:pt x="4594225" y="563892"/>
                  </a:lnTo>
                  <a:lnTo>
                    <a:pt x="4581525" y="563892"/>
                  </a:lnTo>
                  <a:lnTo>
                    <a:pt x="4581271" y="594360"/>
                  </a:lnTo>
                  <a:lnTo>
                    <a:pt x="4644644" y="563892"/>
                  </a:lnTo>
                  <a:close/>
                </a:path>
                <a:path w="4669155" h="2185670">
                  <a:moveTo>
                    <a:pt x="4668901" y="2160270"/>
                  </a:moveTo>
                  <a:lnTo>
                    <a:pt x="4650003" y="2147570"/>
                  </a:lnTo>
                  <a:lnTo>
                    <a:pt x="4593336" y="2109470"/>
                  </a:lnTo>
                  <a:lnTo>
                    <a:pt x="4592637" y="2147570"/>
                  </a:lnTo>
                  <a:lnTo>
                    <a:pt x="4493895" y="2147570"/>
                  </a:lnTo>
                  <a:lnTo>
                    <a:pt x="4406646" y="2134870"/>
                  </a:lnTo>
                  <a:lnTo>
                    <a:pt x="4406773" y="2134870"/>
                  </a:lnTo>
                  <a:lnTo>
                    <a:pt x="4320032" y="2122170"/>
                  </a:lnTo>
                  <a:lnTo>
                    <a:pt x="4320286" y="2122170"/>
                  </a:lnTo>
                  <a:lnTo>
                    <a:pt x="4234180" y="2109470"/>
                  </a:lnTo>
                  <a:lnTo>
                    <a:pt x="4234307" y="2109470"/>
                  </a:lnTo>
                  <a:lnTo>
                    <a:pt x="4149090" y="2096770"/>
                  </a:lnTo>
                  <a:lnTo>
                    <a:pt x="4149217" y="2096770"/>
                  </a:lnTo>
                  <a:lnTo>
                    <a:pt x="4065016" y="2071370"/>
                  </a:lnTo>
                  <a:lnTo>
                    <a:pt x="4065270" y="2071370"/>
                  </a:lnTo>
                  <a:lnTo>
                    <a:pt x="3982339" y="2058670"/>
                  </a:lnTo>
                  <a:lnTo>
                    <a:pt x="3982466" y="2058670"/>
                  </a:lnTo>
                  <a:lnTo>
                    <a:pt x="3900805" y="2033270"/>
                  </a:lnTo>
                  <a:lnTo>
                    <a:pt x="3901059" y="2033270"/>
                  </a:lnTo>
                  <a:lnTo>
                    <a:pt x="3820922" y="2007870"/>
                  </a:lnTo>
                  <a:lnTo>
                    <a:pt x="3821176" y="2007870"/>
                  </a:lnTo>
                  <a:lnTo>
                    <a:pt x="3742690" y="1982470"/>
                  </a:lnTo>
                  <a:lnTo>
                    <a:pt x="3742944" y="1982470"/>
                  </a:lnTo>
                  <a:lnTo>
                    <a:pt x="3666490" y="1957070"/>
                  </a:lnTo>
                  <a:lnTo>
                    <a:pt x="3666617" y="1957070"/>
                  </a:lnTo>
                  <a:lnTo>
                    <a:pt x="3592195" y="1918970"/>
                  </a:lnTo>
                  <a:lnTo>
                    <a:pt x="3592322" y="1918970"/>
                  </a:lnTo>
                  <a:lnTo>
                    <a:pt x="3520186" y="1880870"/>
                  </a:lnTo>
                  <a:lnTo>
                    <a:pt x="3520313" y="1880870"/>
                  </a:lnTo>
                  <a:lnTo>
                    <a:pt x="3450463" y="1855470"/>
                  </a:lnTo>
                  <a:lnTo>
                    <a:pt x="3450717" y="1855470"/>
                  </a:lnTo>
                  <a:lnTo>
                    <a:pt x="3383521" y="1817370"/>
                  </a:lnTo>
                  <a:lnTo>
                    <a:pt x="3383788" y="1817370"/>
                  </a:lnTo>
                  <a:lnTo>
                    <a:pt x="3319272" y="1779270"/>
                  </a:lnTo>
                  <a:lnTo>
                    <a:pt x="3319399" y="1779270"/>
                  </a:lnTo>
                  <a:lnTo>
                    <a:pt x="3257804" y="1741170"/>
                  </a:lnTo>
                  <a:lnTo>
                    <a:pt x="3258045" y="1741170"/>
                  </a:lnTo>
                  <a:lnTo>
                    <a:pt x="3199511" y="1690370"/>
                  </a:lnTo>
                  <a:lnTo>
                    <a:pt x="3199765" y="1690370"/>
                  </a:lnTo>
                  <a:lnTo>
                    <a:pt x="3144647" y="1652270"/>
                  </a:lnTo>
                  <a:lnTo>
                    <a:pt x="3144774" y="1652270"/>
                  </a:lnTo>
                  <a:lnTo>
                    <a:pt x="3092958" y="1614170"/>
                  </a:lnTo>
                  <a:lnTo>
                    <a:pt x="3093212" y="1614170"/>
                  </a:lnTo>
                  <a:lnTo>
                    <a:pt x="3045079" y="1563370"/>
                  </a:lnTo>
                  <a:lnTo>
                    <a:pt x="3045333" y="1563370"/>
                  </a:lnTo>
                  <a:lnTo>
                    <a:pt x="3000883" y="1525270"/>
                  </a:lnTo>
                  <a:lnTo>
                    <a:pt x="3001137" y="1525270"/>
                  </a:lnTo>
                  <a:lnTo>
                    <a:pt x="2960624" y="1474470"/>
                  </a:lnTo>
                  <a:lnTo>
                    <a:pt x="2960878" y="1474470"/>
                  </a:lnTo>
                  <a:lnTo>
                    <a:pt x="2924556" y="1423670"/>
                  </a:lnTo>
                  <a:lnTo>
                    <a:pt x="2924810" y="1423670"/>
                  </a:lnTo>
                  <a:lnTo>
                    <a:pt x="2892806" y="1372870"/>
                  </a:lnTo>
                  <a:lnTo>
                    <a:pt x="2893060" y="1372870"/>
                  </a:lnTo>
                  <a:lnTo>
                    <a:pt x="2865374" y="1334770"/>
                  </a:lnTo>
                  <a:lnTo>
                    <a:pt x="2865628" y="1334770"/>
                  </a:lnTo>
                  <a:lnTo>
                    <a:pt x="2842641" y="1283970"/>
                  </a:lnTo>
                  <a:lnTo>
                    <a:pt x="2842895" y="1283970"/>
                  </a:lnTo>
                  <a:lnTo>
                    <a:pt x="2824607" y="1233170"/>
                  </a:lnTo>
                  <a:lnTo>
                    <a:pt x="2824861" y="1233170"/>
                  </a:lnTo>
                  <a:lnTo>
                    <a:pt x="2811653" y="1182370"/>
                  </a:lnTo>
                  <a:lnTo>
                    <a:pt x="2811780" y="1182370"/>
                  </a:lnTo>
                  <a:lnTo>
                    <a:pt x="2803779" y="1131570"/>
                  </a:lnTo>
                  <a:lnTo>
                    <a:pt x="2803906" y="1131570"/>
                  </a:lnTo>
                  <a:lnTo>
                    <a:pt x="2801112" y="1080770"/>
                  </a:lnTo>
                  <a:lnTo>
                    <a:pt x="2800604" y="1055370"/>
                  </a:lnTo>
                  <a:lnTo>
                    <a:pt x="2796540" y="1004570"/>
                  </a:lnTo>
                  <a:lnTo>
                    <a:pt x="2788539" y="953770"/>
                  </a:lnTo>
                  <a:lnTo>
                    <a:pt x="2776855" y="902970"/>
                  </a:lnTo>
                  <a:lnTo>
                    <a:pt x="2761361" y="852170"/>
                  </a:lnTo>
                  <a:lnTo>
                    <a:pt x="2742311" y="801370"/>
                  </a:lnTo>
                  <a:lnTo>
                    <a:pt x="2731643" y="788670"/>
                  </a:lnTo>
                  <a:lnTo>
                    <a:pt x="2719959" y="763270"/>
                  </a:lnTo>
                  <a:lnTo>
                    <a:pt x="2694432" y="712470"/>
                  </a:lnTo>
                  <a:lnTo>
                    <a:pt x="2665603" y="661670"/>
                  </a:lnTo>
                  <a:lnTo>
                    <a:pt x="2633853" y="610870"/>
                  </a:lnTo>
                  <a:lnTo>
                    <a:pt x="2616835" y="598170"/>
                  </a:lnTo>
                  <a:lnTo>
                    <a:pt x="2599309" y="572770"/>
                  </a:lnTo>
                  <a:lnTo>
                    <a:pt x="2580894" y="547370"/>
                  </a:lnTo>
                  <a:lnTo>
                    <a:pt x="2561844" y="521970"/>
                  </a:lnTo>
                  <a:lnTo>
                    <a:pt x="2542159" y="509270"/>
                  </a:lnTo>
                  <a:lnTo>
                    <a:pt x="2521839" y="483870"/>
                  </a:lnTo>
                  <a:lnTo>
                    <a:pt x="2500884" y="458470"/>
                  </a:lnTo>
                  <a:lnTo>
                    <a:pt x="2479294" y="445770"/>
                  </a:lnTo>
                  <a:lnTo>
                    <a:pt x="2457196" y="420370"/>
                  </a:lnTo>
                  <a:lnTo>
                    <a:pt x="2434463" y="394970"/>
                  </a:lnTo>
                  <a:lnTo>
                    <a:pt x="2411222" y="382270"/>
                  </a:lnTo>
                  <a:lnTo>
                    <a:pt x="2362962" y="344170"/>
                  </a:lnTo>
                  <a:lnTo>
                    <a:pt x="2312797" y="306070"/>
                  </a:lnTo>
                  <a:lnTo>
                    <a:pt x="2260727" y="267970"/>
                  </a:lnTo>
                  <a:lnTo>
                    <a:pt x="2206752" y="229870"/>
                  </a:lnTo>
                  <a:lnTo>
                    <a:pt x="2151126" y="204470"/>
                  </a:lnTo>
                  <a:lnTo>
                    <a:pt x="2093976" y="179070"/>
                  </a:lnTo>
                  <a:lnTo>
                    <a:pt x="2035429" y="140970"/>
                  </a:lnTo>
                  <a:lnTo>
                    <a:pt x="1975612" y="115570"/>
                  </a:lnTo>
                  <a:lnTo>
                    <a:pt x="1945386" y="115570"/>
                  </a:lnTo>
                  <a:lnTo>
                    <a:pt x="1821434" y="64770"/>
                  </a:lnTo>
                  <a:lnTo>
                    <a:pt x="1789811" y="64770"/>
                  </a:lnTo>
                  <a:lnTo>
                    <a:pt x="1726184" y="39370"/>
                  </a:lnTo>
                  <a:lnTo>
                    <a:pt x="1694053" y="39370"/>
                  </a:lnTo>
                  <a:lnTo>
                    <a:pt x="1661795" y="26670"/>
                  </a:lnTo>
                  <a:lnTo>
                    <a:pt x="1629410" y="26670"/>
                  </a:lnTo>
                  <a:lnTo>
                    <a:pt x="1604670" y="17018"/>
                  </a:lnTo>
                  <a:lnTo>
                    <a:pt x="1720977" y="21590"/>
                  </a:lnTo>
                  <a:lnTo>
                    <a:pt x="1784096" y="26682"/>
                  </a:lnTo>
                  <a:lnTo>
                    <a:pt x="1846580" y="30492"/>
                  </a:lnTo>
                  <a:lnTo>
                    <a:pt x="1908175" y="36842"/>
                  </a:lnTo>
                  <a:lnTo>
                    <a:pt x="1968627" y="41910"/>
                  </a:lnTo>
                  <a:lnTo>
                    <a:pt x="2028063" y="48260"/>
                  </a:lnTo>
                  <a:lnTo>
                    <a:pt x="2086356" y="55892"/>
                  </a:lnTo>
                  <a:lnTo>
                    <a:pt x="2086229" y="55892"/>
                  </a:lnTo>
                  <a:lnTo>
                    <a:pt x="2142998" y="63500"/>
                  </a:lnTo>
                  <a:lnTo>
                    <a:pt x="2142871" y="63500"/>
                  </a:lnTo>
                  <a:lnTo>
                    <a:pt x="2198116" y="71132"/>
                  </a:lnTo>
                  <a:lnTo>
                    <a:pt x="2251710" y="80010"/>
                  </a:lnTo>
                  <a:lnTo>
                    <a:pt x="2251583" y="80010"/>
                  </a:lnTo>
                  <a:lnTo>
                    <a:pt x="2303399" y="88900"/>
                  </a:lnTo>
                  <a:lnTo>
                    <a:pt x="2353310" y="99060"/>
                  </a:lnTo>
                  <a:lnTo>
                    <a:pt x="2353183" y="99060"/>
                  </a:lnTo>
                  <a:lnTo>
                    <a:pt x="2401062" y="107950"/>
                  </a:lnTo>
                  <a:lnTo>
                    <a:pt x="2400935" y="107950"/>
                  </a:lnTo>
                  <a:lnTo>
                    <a:pt x="2424176" y="113042"/>
                  </a:lnTo>
                  <a:lnTo>
                    <a:pt x="2424049" y="113042"/>
                  </a:lnTo>
                  <a:lnTo>
                    <a:pt x="2446655" y="119392"/>
                  </a:lnTo>
                  <a:lnTo>
                    <a:pt x="2468626" y="124460"/>
                  </a:lnTo>
                  <a:lnTo>
                    <a:pt x="2468499" y="124460"/>
                  </a:lnTo>
                  <a:lnTo>
                    <a:pt x="2530856" y="139700"/>
                  </a:lnTo>
                  <a:lnTo>
                    <a:pt x="2530729" y="139700"/>
                  </a:lnTo>
                  <a:lnTo>
                    <a:pt x="2550287" y="146050"/>
                  </a:lnTo>
                  <a:lnTo>
                    <a:pt x="2550160" y="146050"/>
                  </a:lnTo>
                  <a:lnTo>
                    <a:pt x="2569083" y="151142"/>
                  </a:lnTo>
                  <a:lnTo>
                    <a:pt x="2568956" y="151142"/>
                  </a:lnTo>
                  <a:lnTo>
                    <a:pt x="2587244" y="157492"/>
                  </a:lnTo>
                  <a:lnTo>
                    <a:pt x="2587117" y="157492"/>
                  </a:lnTo>
                  <a:lnTo>
                    <a:pt x="2604643" y="162560"/>
                  </a:lnTo>
                  <a:lnTo>
                    <a:pt x="2604516" y="162560"/>
                  </a:lnTo>
                  <a:lnTo>
                    <a:pt x="2621407" y="168910"/>
                  </a:lnTo>
                  <a:lnTo>
                    <a:pt x="2637409" y="175260"/>
                  </a:lnTo>
                  <a:lnTo>
                    <a:pt x="2637282" y="173990"/>
                  </a:lnTo>
                  <a:lnTo>
                    <a:pt x="2652776" y="180340"/>
                  </a:lnTo>
                  <a:lnTo>
                    <a:pt x="2652649" y="180340"/>
                  </a:lnTo>
                  <a:lnTo>
                    <a:pt x="2667381" y="186690"/>
                  </a:lnTo>
                  <a:lnTo>
                    <a:pt x="2667127" y="186690"/>
                  </a:lnTo>
                  <a:lnTo>
                    <a:pt x="2680970" y="193040"/>
                  </a:lnTo>
                  <a:lnTo>
                    <a:pt x="2680843" y="193040"/>
                  </a:lnTo>
                  <a:lnTo>
                    <a:pt x="2694051" y="198132"/>
                  </a:lnTo>
                  <a:lnTo>
                    <a:pt x="2693797" y="198132"/>
                  </a:lnTo>
                  <a:lnTo>
                    <a:pt x="2706116" y="204482"/>
                  </a:lnTo>
                  <a:lnTo>
                    <a:pt x="2705989" y="204482"/>
                  </a:lnTo>
                  <a:lnTo>
                    <a:pt x="2717546" y="210832"/>
                  </a:lnTo>
                  <a:lnTo>
                    <a:pt x="2717292" y="210832"/>
                  </a:lnTo>
                  <a:lnTo>
                    <a:pt x="2727960" y="217182"/>
                  </a:lnTo>
                  <a:lnTo>
                    <a:pt x="2727706" y="217182"/>
                  </a:lnTo>
                  <a:lnTo>
                    <a:pt x="2737612" y="223532"/>
                  </a:lnTo>
                  <a:lnTo>
                    <a:pt x="2737358" y="223532"/>
                  </a:lnTo>
                  <a:lnTo>
                    <a:pt x="2746248" y="229882"/>
                  </a:lnTo>
                  <a:lnTo>
                    <a:pt x="2745994" y="228600"/>
                  </a:lnTo>
                  <a:lnTo>
                    <a:pt x="2754122" y="234950"/>
                  </a:lnTo>
                  <a:lnTo>
                    <a:pt x="2753741" y="234950"/>
                  </a:lnTo>
                  <a:lnTo>
                    <a:pt x="2760980" y="241300"/>
                  </a:lnTo>
                  <a:lnTo>
                    <a:pt x="2760599" y="241300"/>
                  </a:lnTo>
                  <a:lnTo>
                    <a:pt x="2766949" y="247650"/>
                  </a:lnTo>
                  <a:lnTo>
                    <a:pt x="2766568" y="247650"/>
                  </a:lnTo>
                  <a:lnTo>
                    <a:pt x="2772029" y="254000"/>
                  </a:lnTo>
                  <a:lnTo>
                    <a:pt x="2771648" y="252742"/>
                  </a:lnTo>
                  <a:lnTo>
                    <a:pt x="2775966" y="259092"/>
                  </a:lnTo>
                  <a:lnTo>
                    <a:pt x="2775712" y="259092"/>
                  </a:lnTo>
                  <a:lnTo>
                    <a:pt x="2779141" y="265442"/>
                  </a:lnTo>
                  <a:lnTo>
                    <a:pt x="2778760" y="265442"/>
                  </a:lnTo>
                  <a:lnTo>
                    <a:pt x="2781211" y="271284"/>
                  </a:lnTo>
                  <a:lnTo>
                    <a:pt x="2781325" y="271792"/>
                  </a:lnTo>
                  <a:lnTo>
                    <a:pt x="2782405" y="276707"/>
                  </a:lnTo>
                  <a:lnTo>
                    <a:pt x="2782417" y="276860"/>
                  </a:lnTo>
                  <a:lnTo>
                    <a:pt x="2782951" y="283210"/>
                  </a:lnTo>
                  <a:lnTo>
                    <a:pt x="2809113" y="325132"/>
                  </a:lnTo>
                  <a:lnTo>
                    <a:pt x="2851277" y="351790"/>
                  </a:lnTo>
                  <a:lnTo>
                    <a:pt x="2911348" y="377190"/>
                  </a:lnTo>
                  <a:lnTo>
                    <a:pt x="2988437" y="401332"/>
                  </a:lnTo>
                  <a:lnTo>
                    <a:pt x="3032887" y="412750"/>
                  </a:lnTo>
                  <a:lnTo>
                    <a:pt x="3081147" y="424192"/>
                  </a:lnTo>
                  <a:lnTo>
                    <a:pt x="3132836" y="435610"/>
                  </a:lnTo>
                  <a:lnTo>
                    <a:pt x="3188081" y="447040"/>
                  </a:lnTo>
                  <a:lnTo>
                    <a:pt x="3307842" y="467360"/>
                  </a:lnTo>
                  <a:lnTo>
                    <a:pt x="3439414" y="487692"/>
                  </a:lnTo>
                  <a:lnTo>
                    <a:pt x="3581019" y="505460"/>
                  </a:lnTo>
                  <a:lnTo>
                    <a:pt x="3809873" y="528332"/>
                  </a:lnTo>
                  <a:lnTo>
                    <a:pt x="3889756" y="534682"/>
                  </a:lnTo>
                  <a:lnTo>
                    <a:pt x="4138041" y="549910"/>
                  </a:lnTo>
                  <a:lnTo>
                    <a:pt x="4308983" y="557542"/>
                  </a:lnTo>
                  <a:lnTo>
                    <a:pt x="4482719" y="562610"/>
                  </a:lnTo>
                  <a:lnTo>
                    <a:pt x="4581525" y="563740"/>
                  </a:lnTo>
                  <a:lnTo>
                    <a:pt x="4594225" y="563740"/>
                  </a:lnTo>
                  <a:lnTo>
                    <a:pt x="4644949" y="563740"/>
                  </a:lnTo>
                  <a:lnTo>
                    <a:pt x="4657852" y="557542"/>
                  </a:lnTo>
                  <a:lnTo>
                    <a:pt x="4581906" y="518160"/>
                  </a:lnTo>
                  <a:lnTo>
                    <a:pt x="4581626" y="551040"/>
                  </a:lnTo>
                  <a:lnTo>
                    <a:pt x="4482846" y="549910"/>
                  </a:lnTo>
                  <a:lnTo>
                    <a:pt x="4309491" y="544842"/>
                  </a:lnTo>
                  <a:lnTo>
                    <a:pt x="4138676" y="537210"/>
                  </a:lnTo>
                  <a:lnTo>
                    <a:pt x="3972052" y="527050"/>
                  </a:lnTo>
                  <a:lnTo>
                    <a:pt x="3890772" y="521982"/>
                  </a:lnTo>
                  <a:lnTo>
                    <a:pt x="3811016" y="515632"/>
                  </a:lnTo>
                  <a:lnTo>
                    <a:pt x="3732784" y="508000"/>
                  </a:lnTo>
                  <a:lnTo>
                    <a:pt x="3582416" y="492760"/>
                  </a:lnTo>
                  <a:lnTo>
                    <a:pt x="3582543" y="492760"/>
                  </a:lnTo>
                  <a:lnTo>
                    <a:pt x="3510534" y="483882"/>
                  </a:lnTo>
                  <a:lnTo>
                    <a:pt x="3510661" y="483882"/>
                  </a:lnTo>
                  <a:lnTo>
                    <a:pt x="3441065" y="474992"/>
                  </a:lnTo>
                  <a:lnTo>
                    <a:pt x="3373996" y="464832"/>
                  </a:lnTo>
                  <a:lnTo>
                    <a:pt x="3374123" y="464832"/>
                  </a:lnTo>
                  <a:lnTo>
                    <a:pt x="3309874" y="455942"/>
                  </a:lnTo>
                  <a:lnTo>
                    <a:pt x="3248520" y="444500"/>
                  </a:lnTo>
                  <a:lnTo>
                    <a:pt x="3248647" y="444500"/>
                  </a:lnTo>
                  <a:lnTo>
                    <a:pt x="3190367" y="434340"/>
                  </a:lnTo>
                  <a:lnTo>
                    <a:pt x="3190494" y="434340"/>
                  </a:lnTo>
                  <a:lnTo>
                    <a:pt x="3141497" y="424192"/>
                  </a:lnTo>
                  <a:lnTo>
                    <a:pt x="3135376" y="422910"/>
                  </a:lnTo>
                  <a:lnTo>
                    <a:pt x="3135503" y="424192"/>
                  </a:lnTo>
                  <a:lnTo>
                    <a:pt x="3083941" y="412750"/>
                  </a:lnTo>
                  <a:lnTo>
                    <a:pt x="3084068" y="412750"/>
                  </a:lnTo>
                  <a:lnTo>
                    <a:pt x="3035935" y="401332"/>
                  </a:lnTo>
                  <a:lnTo>
                    <a:pt x="3036062" y="401332"/>
                  </a:lnTo>
                  <a:lnTo>
                    <a:pt x="2991739" y="388632"/>
                  </a:lnTo>
                  <a:lnTo>
                    <a:pt x="2991993" y="388632"/>
                  </a:lnTo>
                  <a:lnTo>
                    <a:pt x="2951734" y="377190"/>
                  </a:lnTo>
                  <a:lnTo>
                    <a:pt x="2951861" y="377190"/>
                  </a:lnTo>
                  <a:lnTo>
                    <a:pt x="2915666" y="364490"/>
                  </a:lnTo>
                  <a:lnTo>
                    <a:pt x="2915920" y="364490"/>
                  </a:lnTo>
                  <a:lnTo>
                    <a:pt x="2883916" y="353060"/>
                  </a:lnTo>
                  <a:lnTo>
                    <a:pt x="2884297" y="353060"/>
                  </a:lnTo>
                  <a:lnTo>
                    <a:pt x="2856738" y="340360"/>
                  </a:lnTo>
                  <a:lnTo>
                    <a:pt x="2857246" y="340360"/>
                  </a:lnTo>
                  <a:lnTo>
                    <a:pt x="2834386" y="327660"/>
                  </a:lnTo>
                  <a:lnTo>
                    <a:pt x="2834894" y="327660"/>
                  </a:lnTo>
                  <a:lnTo>
                    <a:pt x="2818663" y="316242"/>
                  </a:lnTo>
                  <a:lnTo>
                    <a:pt x="2816860" y="314960"/>
                  </a:lnTo>
                  <a:lnTo>
                    <a:pt x="2817622" y="316242"/>
                  </a:lnTo>
                  <a:lnTo>
                    <a:pt x="2805734" y="304800"/>
                  </a:lnTo>
                  <a:lnTo>
                    <a:pt x="2804934" y="304050"/>
                  </a:lnTo>
                  <a:lnTo>
                    <a:pt x="2804617" y="303542"/>
                  </a:lnTo>
                  <a:lnTo>
                    <a:pt x="2797302" y="292100"/>
                  </a:lnTo>
                  <a:lnTo>
                    <a:pt x="2798191" y="293382"/>
                  </a:lnTo>
                  <a:lnTo>
                    <a:pt x="2797911" y="292100"/>
                  </a:lnTo>
                  <a:lnTo>
                    <a:pt x="2795524" y="280682"/>
                  </a:lnTo>
                  <a:lnTo>
                    <a:pt x="2795651" y="280682"/>
                  </a:lnTo>
                  <a:lnTo>
                    <a:pt x="2795130" y="275590"/>
                  </a:lnTo>
                  <a:lnTo>
                    <a:pt x="2776093" y="238760"/>
                  </a:lnTo>
                  <a:lnTo>
                    <a:pt x="2765069" y="228600"/>
                  </a:lnTo>
                  <a:lnTo>
                    <a:pt x="2762123" y="226060"/>
                  </a:lnTo>
                  <a:lnTo>
                    <a:pt x="2723642" y="199390"/>
                  </a:lnTo>
                  <a:lnTo>
                    <a:pt x="2686177" y="181610"/>
                  </a:lnTo>
                  <a:lnTo>
                    <a:pt x="2672207" y="175260"/>
                  </a:lnTo>
                  <a:lnTo>
                    <a:pt x="2669248" y="173990"/>
                  </a:lnTo>
                  <a:lnTo>
                    <a:pt x="2657475" y="168910"/>
                  </a:lnTo>
                  <a:lnTo>
                    <a:pt x="2641854" y="162560"/>
                  </a:lnTo>
                  <a:lnTo>
                    <a:pt x="2625725" y="156210"/>
                  </a:lnTo>
                  <a:lnTo>
                    <a:pt x="2608707" y="151142"/>
                  </a:lnTo>
                  <a:lnTo>
                    <a:pt x="2591054" y="144792"/>
                  </a:lnTo>
                  <a:lnTo>
                    <a:pt x="2572766" y="139700"/>
                  </a:lnTo>
                  <a:lnTo>
                    <a:pt x="2553843" y="133350"/>
                  </a:lnTo>
                  <a:lnTo>
                    <a:pt x="2534158" y="128282"/>
                  </a:lnTo>
                  <a:lnTo>
                    <a:pt x="2449576" y="106692"/>
                  </a:lnTo>
                  <a:lnTo>
                    <a:pt x="2355723" y="86360"/>
                  </a:lnTo>
                  <a:lnTo>
                    <a:pt x="2305685" y="76200"/>
                  </a:lnTo>
                  <a:lnTo>
                    <a:pt x="2200021" y="58432"/>
                  </a:lnTo>
                  <a:lnTo>
                    <a:pt x="2029587" y="35560"/>
                  </a:lnTo>
                  <a:lnTo>
                    <a:pt x="1970024" y="29210"/>
                  </a:lnTo>
                  <a:lnTo>
                    <a:pt x="1909318" y="24142"/>
                  </a:lnTo>
                  <a:lnTo>
                    <a:pt x="1847723" y="17792"/>
                  </a:lnTo>
                  <a:lnTo>
                    <a:pt x="1784985" y="13982"/>
                  </a:lnTo>
                  <a:lnTo>
                    <a:pt x="1769160" y="12700"/>
                  </a:lnTo>
                  <a:lnTo>
                    <a:pt x="1721739" y="8890"/>
                  </a:lnTo>
                  <a:lnTo>
                    <a:pt x="1528318" y="1282"/>
                  </a:lnTo>
                  <a:lnTo>
                    <a:pt x="1527416" y="1270"/>
                  </a:lnTo>
                  <a:lnTo>
                    <a:pt x="1527416" y="13970"/>
                  </a:lnTo>
                  <a:lnTo>
                    <a:pt x="1498981" y="13970"/>
                  </a:lnTo>
                  <a:lnTo>
                    <a:pt x="1497444" y="13385"/>
                  </a:lnTo>
                  <a:lnTo>
                    <a:pt x="1527416" y="13970"/>
                  </a:lnTo>
                  <a:lnTo>
                    <a:pt x="1527416" y="1270"/>
                  </a:lnTo>
                  <a:lnTo>
                    <a:pt x="1463167" y="0"/>
                  </a:lnTo>
                  <a:lnTo>
                    <a:pt x="1332484" y="0"/>
                  </a:lnTo>
                  <a:lnTo>
                    <a:pt x="1202563" y="2540"/>
                  </a:lnTo>
                  <a:lnTo>
                    <a:pt x="1074039" y="7632"/>
                  </a:lnTo>
                  <a:lnTo>
                    <a:pt x="886460" y="19050"/>
                  </a:lnTo>
                  <a:lnTo>
                    <a:pt x="825754" y="24142"/>
                  </a:lnTo>
                  <a:lnTo>
                    <a:pt x="766191" y="30492"/>
                  </a:lnTo>
                  <a:lnTo>
                    <a:pt x="707898" y="35560"/>
                  </a:lnTo>
                  <a:lnTo>
                    <a:pt x="651129" y="41910"/>
                  </a:lnTo>
                  <a:lnTo>
                    <a:pt x="595757" y="49542"/>
                  </a:lnTo>
                  <a:lnTo>
                    <a:pt x="542163" y="55892"/>
                  </a:lnTo>
                  <a:lnTo>
                    <a:pt x="440182" y="71132"/>
                  </a:lnTo>
                  <a:lnTo>
                    <a:pt x="392303" y="80010"/>
                  </a:lnTo>
                  <a:lnTo>
                    <a:pt x="346456" y="87642"/>
                  </a:lnTo>
                  <a:lnTo>
                    <a:pt x="324358" y="92710"/>
                  </a:lnTo>
                  <a:lnTo>
                    <a:pt x="281940" y="101600"/>
                  </a:lnTo>
                  <a:lnTo>
                    <a:pt x="261747" y="106692"/>
                  </a:lnTo>
                  <a:lnTo>
                    <a:pt x="242062" y="110490"/>
                  </a:lnTo>
                  <a:lnTo>
                    <a:pt x="223139" y="115582"/>
                  </a:lnTo>
                  <a:lnTo>
                    <a:pt x="187198" y="125742"/>
                  </a:lnTo>
                  <a:lnTo>
                    <a:pt x="170307" y="129540"/>
                  </a:lnTo>
                  <a:lnTo>
                    <a:pt x="123825" y="144792"/>
                  </a:lnTo>
                  <a:lnTo>
                    <a:pt x="84074" y="160032"/>
                  </a:lnTo>
                  <a:lnTo>
                    <a:pt x="61595" y="171450"/>
                  </a:lnTo>
                  <a:lnTo>
                    <a:pt x="51562" y="176542"/>
                  </a:lnTo>
                  <a:lnTo>
                    <a:pt x="42418" y="181610"/>
                  </a:lnTo>
                  <a:lnTo>
                    <a:pt x="33909" y="186690"/>
                  </a:lnTo>
                  <a:lnTo>
                    <a:pt x="26543" y="193040"/>
                  </a:lnTo>
                  <a:lnTo>
                    <a:pt x="19939" y="198132"/>
                  </a:lnTo>
                  <a:lnTo>
                    <a:pt x="0" y="234950"/>
                  </a:lnTo>
                  <a:lnTo>
                    <a:pt x="304" y="234950"/>
                  </a:lnTo>
                  <a:lnTo>
                    <a:pt x="0" y="242570"/>
                  </a:lnTo>
                  <a:lnTo>
                    <a:pt x="12700" y="242570"/>
                  </a:lnTo>
                  <a:lnTo>
                    <a:pt x="13182" y="230352"/>
                  </a:lnTo>
                  <a:lnTo>
                    <a:pt x="12941" y="242570"/>
                  </a:lnTo>
                  <a:lnTo>
                    <a:pt x="14465" y="229870"/>
                  </a:lnTo>
                  <a:lnTo>
                    <a:pt x="16116" y="229870"/>
                  </a:lnTo>
                  <a:lnTo>
                    <a:pt x="19672" y="217195"/>
                  </a:lnTo>
                  <a:lnTo>
                    <a:pt x="28321" y="217170"/>
                  </a:lnTo>
                  <a:lnTo>
                    <a:pt x="34544" y="204470"/>
                  </a:lnTo>
                  <a:lnTo>
                    <a:pt x="41148" y="204470"/>
                  </a:lnTo>
                  <a:lnTo>
                    <a:pt x="49085" y="192062"/>
                  </a:lnTo>
                  <a:lnTo>
                    <a:pt x="48895" y="193040"/>
                  </a:lnTo>
                  <a:lnTo>
                    <a:pt x="49250" y="192798"/>
                  </a:lnTo>
                  <a:lnTo>
                    <a:pt x="49022" y="204470"/>
                  </a:lnTo>
                  <a:lnTo>
                    <a:pt x="57912" y="191770"/>
                  </a:lnTo>
                  <a:lnTo>
                    <a:pt x="67310" y="191770"/>
                  </a:lnTo>
                  <a:lnTo>
                    <a:pt x="78105" y="179070"/>
                  </a:lnTo>
                  <a:lnTo>
                    <a:pt x="89281" y="179070"/>
                  </a:lnTo>
                  <a:lnTo>
                    <a:pt x="101600" y="166370"/>
                  </a:lnTo>
                  <a:lnTo>
                    <a:pt x="128270" y="166370"/>
                  </a:lnTo>
                  <a:lnTo>
                    <a:pt x="142875" y="153670"/>
                  </a:lnTo>
                  <a:lnTo>
                    <a:pt x="174244" y="153670"/>
                  </a:lnTo>
                  <a:lnTo>
                    <a:pt x="191135" y="140970"/>
                  </a:lnTo>
                  <a:lnTo>
                    <a:pt x="208407" y="140970"/>
                  </a:lnTo>
                  <a:lnTo>
                    <a:pt x="226695" y="128270"/>
                  </a:lnTo>
                  <a:lnTo>
                    <a:pt x="265176" y="128270"/>
                  </a:lnTo>
                  <a:lnTo>
                    <a:pt x="285369" y="115570"/>
                  </a:lnTo>
                  <a:lnTo>
                    <a:pt x="327406" y="115570"/>
                  </a:lnTo>
                  <a:lnTo>
                    <a:pt x="349504" y="102870"/>
                  </a:lnTo>
                  <a:lnTo>
                    <a:pt x="395097" y="102870"/>
                  </a:lnTo>
                  <a:lnTo>
                    <a:pt x="443103" y="90170"/>
                  </a:lnTo>
                  <a:lnTo>
                    <a:pt x="442976" y="90170"/>
                  </a:lnTo>
                  <a:lnTo>
                    <a:pt x="493014" y="77470"/>
                  </a:lnTo>
                  <a:lnTo>
                    <a:pt x="544830" y="77470"/>
                  </a:lnTo>
                  <a:lnTo>
                    <a:pt x="598551" y="64770"/>
                  </a:lnTo>
                  <a:lnTo>
                    <a:pt x="653669" y="64770"/>
                  </a:lnTo>
                  <a:lnTo>
                    <a:pt x="710692" y="52070"/>
                  </a:lnTo>
                  <a:lnTo>
                    <a:pt x="768858" y="52070"/>
                  </a:lnTo>
                  <a:lnTo>
                    <a:pt x="828421" y="39370"/>
                  </a:lnTo>
                  <a:lnTo>
                    <a:pt x="950722" y="39370"/>
                  </a:lnTo>
                  <a:lnTo>
                    <a:pt x="1013206" y="26670"/>
                  </a:lnTo>
                  <a:lnTo>
                    <a:pt x="1204976" y="26670"/>
                  </a:lnTo>
                  <a:lnTo>
                    <a:pt x="1269873" y="13970"/>
                  </a:lnTo>
                  <a:lnTo>
                    <a:pt x="1465580" y="13970"/>
                  </a:lnTo>
                  <a:lnTo>
                    <a:pt x="1498219" y="26670"/>
                  </a:lnTo>
                  <a:lnTo>
                    <a:pt x="1595120" y="26670"/>
                  </a:lnTo>
                  <a:lnTo>
                    <a:pt x="1627505" y="39370"/>
                  </a:lnTo>
                  <a:lnTo>
                    <a:pt x="1659509" y="39370"/>
                  </a:lnTo>
                  <a:lnTo>
                    <a:pt x="1691513" y="52070"/>
                  </a:lnTo>
                  <a:lnTo>
                    <a:pt x="1723263" y="52070"/>
                  </a:lnTo>
                  <a:lnTo>
                    <a:pt x="1755140" y="64770"/>
                  </a:lnTo>
                  <a:lnTo>
                    <a:pt x="1755013" y="64770"/>
                  </a:lnTo>
                  <a:lnTo>
                    <a:pt x="1786636" y="77470"/>
                  </a:lnTo>
                  <a:lnTo>
                    <a:pt x="1817751" y="77470"/>
                  </a:lnTo>
                  <a:lnTo>
                    <a:pt x="1848993" y="90170"/>
                  </a:lnTo>
                  <a:lnTo>
                    <a:pt x="1848866" y="90170"/>
                  </a:lnTo>
                  <a:lnTo>
                    <a:pt x="1879854" y="102870"/>
                  </a:lnTo>
                  <a:lnTo>
                    <a:pt x="1879727" y="102870"/>
                  </a:lnTo>
                  <a:lnTo>
                    <a:pt x="1910461" y="115570"/>
                  </a:lnTo>
                  <a:lnTo>
                    <a:pt x="1940814" y="115570"/>
                  </a:lnTo>
                  <a:lnTo>
                    <a:pt x="1970913" y="128270"/>
                  </a:lnTo>
                  <a:lnTo>
                    <a:pt x="1970786" y="128270"/>
                  </a:lnTo>
                  <a:lnTo>
                    <a:pt x="2030349" y="153670"/>
                  </a:lnTo>
                  <a:lnTo>
                    <a:pt x="2030222" y="153670"/>
                  </a:lnTo>
                  <a:lnTo>
                    <a:pt x="2088515" y="191770"/>
                  </a:lnTo>
                  <a:lnTo>
                    <a:pt x="2088261" y="191770"/>
                  </a:lnTo>
                  <a:lnTo>
                    <a:pt x="2145157" y="217170"/>
                  </a:lnTo>
                  <a:lnTo>
                    <a:pt x="2145030" y="217170"/>
                  </a:lnTo>
                  <a:lnTo>
                    <a:pt x="2200402" y="242570"/>
                  </a:lnTo>
                  <a:lnTo>
                    <a:pt x="2200148" y="242570"/>
                  </a:lnTo>
                  <a:lnTo>
                    <a:pt x="2253869" y="280670"/>
                  </a:lnTo>
                  <a:lnTo>
                    <a:pt x="2253615" y="280670"/>
                  </a:lnTo>
                  <a:lnTo>
                    <a:pt x="2305558" y="318770"/>
                  </a:lnTo>
                  <a:lnTo>
                    <a:pt x="2305304" y="318770"/>
                  </a:lnTo>
                  <a:lnTo>
                    <a:pt x="2355342" y="356870"/>
                  </a:lnTo>
                  <a:lnTo>
                    <a:pt x="2355215" y="356870"/>
                  </a:lnTo>
                  <a:lnTo>
                    <a:pt x="2403221" y="394970"/>
                  </a:lnTo>
                  <a:lnTo>
                    <a:pt x="2402967" y="394970"/>
                  </a:lnTo>
                  <a:lnTo>
                    <a:pt x="2426081" y="407670"/>
                  </a:lnTo>
                  <a:lnTo>
                    <a:pt x="2448687" y="433070"/>
                  </a:lnTo>
                  <a:lnTo>
                    <a:pt x="2448560" y="433070"/>
                  </a:lnTo>
                  <a:lnTo>
                    <a:pt x="2470658" y="445770"/>
                  </a:lnTo>
                  <a:lnTo>
                    <a:pt x="2470531" y="445770"/>
                  </a:lnTo>
                  <a:lnTo>
                    <a:pt x="2491994" y="471170"/>
                  </a:lnTo>
                  <a:lnTo>
                    <a:pt x="2491867" y="471170"/>
                  </a:lnTo>
                  <a:lnTo>
                    <a:pt x="2512695" y="496570"/>
                  </a:lnTo>
                  <a:lnTo>
                    <a:pt x="2512568" y="496570"/>
                  </a:lnTo>
                  <a:lnTo>
                    <a:pt x="2532761" y="509270"/>
                  </a:lnTo>
                  <a:lnTo>
                    <a:pt x="2552319" y="534670"/>
                  </a:lnTo>
                  <a:lnTo>
                    <a:pt x="2552192" y="534670"/>
                  </a:lnTo>
                  <a:lnTo>
                    <a:pt x="2571242" y="560070"/>
                  </a:lnTo>
                  <a:lnTo>
                    <a:pt x="2571115" y="560070"/>
                  </a:lnTo>
                  <a:lnTo>
                    <a:pt x="2589403" y="572770"/>
                  </a:lnTo>
                  <a:lnTo>
                    <a:pt x="2589276" y="572770"/>
                  </a:lnTo>
                  <a:lnTo>
                    <a:pt x="2606802" y="598170"/>
                  </a:lnTo>
                  <a:lnTo>
                    <a:pt x="2606675" y="598170"/>
                  </a:lnTo>
                  <a:lnTo>
                    <a:pt x="2623566" y="623570"/>
                  </a:lnTo>
                  <a:lnTo>
                    <a:pt x="2623439" y="623570"/>
                  </a:lnTo>
                  <a:lnTo>
                    <a:pt x="2639695" y="648970"/>
                  </a:lnTo>
                  <a:lnTo>
                    <a:pt x="2639568" y="648970"/>
                  </a:lnTo>
                  <a:lnTo>
                    <a:pt x="2655062" y="674370"/>
                  </a:lnTo>
                  <a:lnTo>
                    <a:pt x="2654935" y="674370"/>
                  </a:lnTo>
                  <a:lnTo>
                    <a:pt x="2669540" y="687070"/>
                  </a:lnTo>
                  <a:lnTo>
                    <a:pt x="2683383" y="712470"/>
                  </a:lnTo>
                  <a:lnTo>
                    <a:pt x="2683256" y="712470"/>
                  </a:lnTo>
                  <a:lnTo>
                    <a:pt x="2696464" y="737870"/>
                  </a:lnTo>
                  <a:lnTo>
                    <a:pt x="2696337" y="737870"/>
                  </a:lnTo>
                  <a:lnTo>
                    <a:pt x="2708656" y="763270"/>
                  </a:lnTo>
                  <a:lnTo>
                    <a:pt x="2708529" y="763270"/>
                  </a:lnTo>
                  <a:lnTo>
                    <a:pt x="2720086" y="788670"/>
                  </a:lnTo>
                  <a:lnTo>
                    <a:pt x="2719959" y="788670"/>
                  </a:lnTo>
                  <a:lnTo>
                    <a:pt x="2730627" y="814070"/>
                  </a:lnTo>
                  <a:lnTo>
                    <a:pt x="2740533" y="839470"/>
                  </a:lnTo>
                  <a:lnTo>
                    <a:pt x="2740406" y="839470"/>
                  </a:lnTo>
                  <a:lnTo>
                    <a:pt x="2749423" y="864870"/>
                  </a:lnTo>
                  <a:lnTo>
                    <a:pt x="2749296" y="864870"/>
                  </a:lnTo>
                  <a:lnTo>
                    <a:pt x="2757424" y="890270"/>
                  </a:lnTo>
                  <a:lnTo>
                    <a:pt x="2764663" y="915670"/>
                  </a:lnTo>
                  <a:lnTo>
                    <a:pt x="2764536" y="915670"/>
                  </a:lnTo>
                  <a:lnTo>
                    <a:pt x="2770886" y="928370"/>
                  </a:lnTo>
                  <a:lnTo>
                    <a:pt x="2770759" y="928370"/>
                  </a:lnTo>
                  <a:lnTo>
                    <a:pt x="2776093" y="953770"/>
                  </a:lnTo>
                  <a:lnTo>
                    <a:pt x="2780538" y="979170"/>
                  </a:lnTo>
                  <a:lnTo>
                    <a:pt x="2783967" y="1004570"/>
                  </a:lnTo>
                  <a:lnTo>
                    <a:pt x="2783840" y="1004570"/>
                  </a:lnTo>
                  <a:lnTo>
                    <a:pt x="2786380" y="1029970"/>
                  </a:lnTo>
                  <a:lnTo>
                    <a:pt x="2787904" y="1055370"/>
                  </a:lnTo>
                  <a:lnTo>
                    <a:pt x="2788412" y="1080770"/>
                  </a:lnTo>
                  <a:lnTo>
                    <a:pt x="2791206" y="1131570"/>
                  </a:lnTo>
                  <a:lnTo>
                    <a:pt x="2799334" y="1182370"/>
                  </a:lnTo>
                  <a:lnTo>
                    <a:pt x="2812669" y="1233170"/>
                  </a:lnTo>
                  <a:lnTo>
                    <a:pt x="2831084" y="1283970"/>
                  </a:lnTo>
                  <a:lnTo>
                    <a:pt x="2854198" y="1334770"/>
                  </a:lnTo>
                  <a:lnTo>
                    <a:pt x="2882011" y="1385570"/>
                  </a:lnTo>
                  <a:lnTo>
                    <a:pt x="2914269" y="1436370"/>
                  </a:lnTo>
                  <a:lnTo>
                    <a:pt x="2950972" y="1487170"/>
                  </a:lnTo>
                  <a:lnTo>
                    <a:pt x="2991612" y="1525270"/>
                  </a:lnTo>
                  <a:lnTo>
                    <a:pt x="3036316" y="1576070"/>
                  </a:lnTo>
                  <a:lnTo>
                    <a:pt x="3084703" y="1614170"/>
                  </a:lnTo>
                  <a:lnTo>
                    <a:pt x="3136773" y="1664970"/>
                  </a:lnTo>
                  <a:lnTo>
                    <a:pt x="3192145" y="1703070"/>
                  </a:lnTo>
                  <a:lnTo>
                    <a:pt x="3250819" y="1741170"/>
                  </a:lnTo>
                  <a:lnTo>
                    <a:pt x="3312668" y="1791970"/>
                  </a:lnTo>
                  <a:lnTo>
                    <a:pt x="3377298" y="1830070"/>
                  </a:lnTo>
                  <a:lnTo>
                    <a:pt x="3444621" y="1868170"/>
                  </a:lnTo>
                  <a:lnTo>
                    <a:pt x="3514725" y="1893570"/>
                  </a:lnTo>
                  <a:lnTo>
                    <a:pt x="3587115" y="1931670"/>
                  </a:lnTo>
                  <a:lnTo>
                    <a:pt x="3661791" y="1957070"/>
                  </a:lnTo>
                  <a:lnTo>
                    <a:pt x="3738372" y="1995170"/>
                  </a:lnTo>
                  <a:lnTo>
                    <a:pt x="3979164" y="2071370"/>
                  </a:lnTo>
                  <a:lnTo>
                    <a:pt x="4062222" y="2084070"/>
                  </a:lnTo>
                  <a:lnTo>
                    <a:pt x="4146677" y="2109470"/>
                  </a:lnTo>
                  <a:lnTo>
                    <a:pt x="4493006" y="2160270"/>
                  </a:lnTo>
                  <a:lnTo>
                    <a:pt x="4592396" y="2160270"/>
                  </a:lnTo>
                  <a:lnTo>
                    <a:pt x="4591939" y="2185670"/>
                  </a:lnTo>
                  <a:lnTo>
                    <a:pt x="4668901" y="216027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45" name="object 45"/>
          <p:cNvSpPr txBox="1"/>
          <p:nvPr/>
        </p:nvSpPr>
        <p:spPr>
          <a:xfrm>
            <a:off x="5477264" y="3958324"/>
            <a:ext cx="1298734" cy="214963"/>
          </a:xfrm>
          <a:prstGeom prst="rect">
            <a:avLst/>
          </a:prstGeom>
        </p:spPr>
        <p:txBody>
          <a:bodyPr vert="horz" wrap="square" lIns="0" tIns="7144" rIns="0" bIns="0" rtlCol="0">
            <a:spAutoFit/>
          </a:bodyPr>
          <a:lstStyle/>
          <a:p>
            <a:pPr marL="7144" defTabSz="685800">
              <a:spcBef>
                <a:spcPts val="56"/>
              </a:spcBef>
              <a:buClrTx/>
              <a:defRPr/>
            </a:pPr>
            <a:r>
              <a:rPr sz="1350" kern="1200" spc="-3" dirty="0">
                <a:solidFill>
                  <a:srgbClr val="8B1515"/>
                </a:solidFill>
                <a:latin typeface="Calibri"/>
                <a:ea typeface="+mn-ea"/>
                <a:cs typeface="Calibri"/>
              </a:rPr>
              <a:t>[output</a:t>
            </a:r>
            <a:r>
              <a:rPr sz="1350" kern="1200" spc="-37" dirty="0">
                <a:solidFill>
                  <a:srgbClr val="8B1515"/>
                </a:solidFill>
                <a:latin typeface="Calibri"/>
                <a:ea typeface="+mn-ea"/>
                <a:cs typeface="Calibri"/>
              </a:rPr>
              <a:t> </a:t>
            </a:r>
            <a:r>
              <a:rPr sz="1350" kern="1200" spc="-3" dirty="0">
                <a:solidFill>
                  <a:srgbClr val="8B1515"/>
                </a:solidFill>
                <a:latin typeface="Calibri"/>
                <a:ea typeface="+mn-ea"/>
                <a:cs typeface="Calibri"/>
              </a:rPr>
              <a:t>sequence]</a:t>
            </a:r>
            <a:endParaRPr sz="1350" kern="1200">
              <a:solidFill>
                <a:prstClr val="black"/>
              </a:solidFill>
              <a:latin typeface="Calibri"/>
              <a:ea typeface="+mn-ea"/>
              <a:cs typeface="Calibri"/>
            </a:endParaRPr>
          </a:p>
        </p:txBody>
      </p:sp>
      <p:sp>
        <p:nvSpPr>
          <p:cNvPr id="46" name="object 46"/>
          <p:cNvSpPr txBox="1"/>
          <p:nvPr/>
        </p:nvSpPr>
        <p:spPr>
          <a:xfrm>
            <a:off x="4560149" y="2185701"/>
            <a:ext cx="958691" cy="318966"/>
          </a:xfrm>
          <a:prstGeom prst="rect">
            <a:avLst/>
          </a:prstGeom>
        </p:spPr>
        <p:txBody>
          <a:bodyPr vert="horz" wrap="square" lIns="0" tIns="7144" rIns="0" bIns="0" rtlCol="0">
            <a:spAutoFit/>
          </a:bodyPr>
          <a:lstStyle/>
          <a:p>
            <a:pPr marL="7144" marR="2858" defTabSz="685800">
              <a:spcBef>
                <a:spcPts val="56"/>
              </a:spcBef>
              <a:buClrTx/>
              <a:defRPr/>
            </a:pPr>
            <a:r>
              <a:rPr sz="1013" kern="1200" spc="-3" dirty="0">
                <a:solidFill>
                  <a:srgbClr val="8B1515"/>
                </a:solidFill>
                <a:latin typeface="Calibri"/>
                <a:ea typeface="+mn-ea"/>
                <a:cs typeface="Calibri"/>
              </a:rPr>
              <a:t>[decoder </a:t>
            </a:r>
            <a:r>
              <a:rPr sz="1013" kern="1200" spc="-8" dirty="0">
                <a:solidFill>
                  <a:srgbClr val="8B1515"/>
                </a:solidFill>
                <a:latin typeface="Calibri"/>
                <a:ea typeface="+mn-ea"/>
                <a:cs typeface="Calibri"/>
              </a:rPr>
              <a:t>attends </a:t>
            </a:r>
            <a:r>
              <a:rPr sz="1013" kern="1200" spc="-6" dirty="0">
                <a:solidFill>
                  <a:srgbClr val="8B1515"/>
                </a:solidFill>
                <a:latin typeface="Calibri"/>
                <a:ea typeface="+mn-ea"/>
                <a:cs typeface="Calibri"/>
              </a:rPr>
              <a:t> to</a:t>
            </a:r>
            <a:r>
              <a:rPr sz="1013" kern="1200" spc="-23" dirty="0">
                <a:solidFill>
                  <a:srgbClr val="8B1515"/>
                </a:solidFill>
                <a:latin typeface="Calibri"/>
                <a:ea typeface="+mn-ea"/>
                <a:cs typeface="Calibri"/>
              </a:rPr>
              <a:t> </a:t>
            </a:r>
            <a:r>
              <a:rPr sz="1013" kern="1200" spc="-3" dirty="0">
                <a:solidFill>
                  <a:srgbClr val="8B1515"/>
                </a:solidFill>
                <a:latin typeface="Calibri"/>
                <a:ea typeface="+mn-ea"/>
                <a:cs typeface="Calibri"/>
              </a:rPr>
              <a:t>encoder</a:t>
            </a:r>
            <a:r>
              <a:rPr sz="1013" kern="1200" spc="-17" dirty="0">
                <a:solidFill>
                  <a:srgbClr val="8B1515"/>
                </a:solidFill>
                <a:latin typeface="Calibri"/>
                <a:ea typeface="+mn-ea"/>
                <a:cs typeface="Calibri"/>
              </a:rPr>
              <a:t> </a:t>
            </a:r>
            <a:r>
              <a:rPr sz="1013" kern="1200" spc="-8" dirty="0">
                <a:solidFill>
                  <a:srgbClr val="8B1515"/>
                </a:solidFill>
                <a:latin typeface="Calibri"/>
                <a:ea typeface="+mn-ea"/>
                <a:cs typeface="Calibri"/>
              </a:rPr>
              <a:t>states]</a:t>
            </a:r>
            <a:endParaRPr sz="1013" kern="1200">
              <a:solidFill>
                <a:prstClr val="black"/>
              </a:solidFill>
              <a:latin typeface="Calibri"/>
              <a:ea typeface="+mn-ea"/>
              <a:cs typeface="Calibri"/>
            </a:endParaRPr>
          </a:p>
        </p:txBody>
      </p:sp>
      <p:grpSp>
        <p:nvGrpSpPr>
          <p:cNvPr id="47" name="object 47"/>
          <p:cNvGrpSpPr/>
          <p:nvPr/>
        </p:nvGrpSpPr>
        <p:grpSpPr>
          <a:xfrm>
            <a:off x="5999615" y="1705056"/>
            <a:ext cx="132160" cy="171807"/>
            <a:chOff x="8721852" y="1888210"/>
            <a:chExt cx="234950" cy="305435"/>
          </a:xfrm>
        </p:grpSpPr>
        <p:pic>
          <p:nvPicPr>
            <p:cNvPr id="48" name="object 48"/>
            <p:cNvPicPr/>
            <p:nvPr/>
          </p:nvPicPr>
          <p:blipFill>
            <a:blip r:embed="rId6" cstate="print"/>
            <a:stretch>
              <a:fillRect/>
            </a:stretch>
          </p:blipFill>
          <p:spPr>
            <a:xfrm>
              <a:off x="8721852" y="1888210"/>
              <a:ext cx="234670" cy="304825"/>
            </a:xfrm>
            <a:prstGeom prst="rect">
              <a:avLst/>
            </a:prstGeom>
          </p:spPr>
        </p:pic>
        <p:pic>
          <p:nvPicPr>
            <p:cNvPr id="49" name="object 49"/>
            <p:cNvPicPr/>
            <p:nvPr/>
          </p:nvPicPr>
          <p:blipFill>
            <a:blip r:embed="rId7" cstate="print"/>
            <a:stretch>
              <a:fillRect/>
            </a:stretch>
          </p:blipFill>
          <p:spPr>
            <a:xfrm>
              <a:off x="8803386" y="1988057"/>
              <a:ext cx="76200" cy="146684"/>
            </a:xfrm>
            <a:prstGeom prst="rect">
              <a:avLst/>
            </a:prstGeom>
          </p:spPr>
        </p:pic>
      </p:grpSp>
      <p:sp>
        <p:nvSpPr>
          <p:cNvPr id="50" name="object 50"/>
          <p:cNvSpPr txBox="1"/>
          <p:nvPr/>
        </p:nvSpPr>
        <p:spPr>
          <a:xfrm>
            <a:off x="1401211" y="1264301"/>
            <a:ext cx="5031344" cy="465200"/>
          </a:xfrm>
          <a:prstGeom prst="rect">
            <a:avLst/>
          </a:prstGeom>
        </p:spPr>
        <p:txBody>
          <a:bodyPr vert="horz" wrap="square" lIns="0" tIns="7501" rIns="0" bIns="0" rtlCol="0">
            <a:spAutoFit/>
          </a:bodyPr>
          <a:lstStyle/>
          <a:p>
            <a:pPr marL="7144" defTabSz="685800">
              <a:spcBef>
                <a:spcPts val="59"/>
              </a:spcBef>
              <a:buClrTx/>
              <a:defRPr/>
            </a:pPr>
            <a:r>
              <a:rPr sz="1294" kern="1200" spc="-3" dirty="0">
                <a:solidFill>
                  <a:prstClr val="black"/>
                </a:solidFill>
                <a:latin typeface="Calibri"/>
                <a:ea typeface="+mn-ea"/>
                <a:cs typeface="Calibri"/>
              </a:rPr>
              <a:t>Looking back </a:t>
            </a:r>
            <a:r>
              <a:rPr sz="1294" kern="1200" dirty="0">
                <a:solidFill>
                  <a:prstClr val="black"/>
                </a:solidFill>
                <a:latin typeface="Calibri"/>
                <a:ea typeface="+mn-ea"/>
                <a:cs typeface="Calibri"/>
              </a:rPr>
              <a:t>at</a:t>
            </a:r>
            <a:r>
              <a:rPr sz="1294" kern="1200" spc="3" dirty="0">
                <a:solidFill>
                  <a:prstClr val="black"/>
                </a:solidFill>
                <a:latin typeface="Calibri"/>
                <a:ea typeface="+mn-ea"/>
                <a:cs typeface="Calibri"/>
              </a:rPr>
              <a:t> </a:t>
            </a:r>
            <a:r>
              <a:rPr sz="1294" kern="1200" dirty="0">
                <a:solidFill>
                  <a:prstClr val="black"/>
                </a:solidFill>
                <a:latin typeface="Calibri"/>
                <a:ea typeface="+mn-ea"/>
                <a:cs typeface="Calibri"/>
              </a:rPr>
              <a:t>the</a:t>
            </a:r>
            <a:r>
              <a:rPr sz="1294" kern="1200" spc="6" dirty="0">
                <a:solidFill>
                  <a:prstClr val="black"/>
                </a:solidFill>
                <a:latin typeface="Calibri"/>
                <a:ea typeface="+mn-ea"/>
                <a:cs typeface="Calibri"/>
              </a:rPr>
              <a:t> </a:t>
            </a:r>
            <a:r>
              <a:rPr sz="1294" kern="1200" dirty="0">
                <a:solidFill>
                  <a:prstClr val="black"/>
                </a:solidFill>
                <a:latin typeface="Calibri"/>
                <a:ea typeface="+mn-ea"/>
                <a:cs typeface="Calibri"/>
              </a:rPr>
              <a:t>whole model,</a:t>
            </a:r>
            <a:r>
              <a:rPr sz="1294" kern="1200" spc="6" dirty="0">
                <a:solidFill>
                  <a:prstClr val="black"/>
                </a:solidFill>
                <a:latin typeface="Calibri"/>
                <a:ea typeface="+mn-ea"/>
                <a:cs typeface="Calibri"/>
              </a:rPr>
              <a:t> </a:t>
            </a:r>
            <a:r>
              <a:rPr sz="1294" kern="1200" dirty="0">
                <a:solidFill>
                  <a:prstClr val="black"/>
                </a:solidFill>
                <a:latin typeface="Calibri"/>
                <a:ea typeface="+mn-ea"/>
                <a:cs typeface="Calibri"/>
              </a:rPr>
              <a:t>zooming in</a:t>
            </a:r>
            <a:r>
              <a:rPr sz="1294" kern="1200" spc="8" dirty="0">
                <a:solidFill>
                  <a:prstClr val="black"/>
                </a:solidFill>
                <a:latin typeface="Calibri"/>
                <a:ea typeface="+mn-ea"/>
                <a:cs typeface="Calibri"/>
              </a:rPr>
              <a:t> </a:t>
            </a:r>
            <a:r>
              <a:rPr sz="1294" kern="1200" spc="-3" dirty="0">
                <a:solidFill>
                  <a:prstClr val="black"/>
                </a:solidFill>
                <a:latin typeface="Calibri"/>
                <a:ea typeface="+mn-ea"/>
                <a:cs typeface="Calibri"/>
              </a:rPr>
              <a:t>on</a:t>
            </a:r>
            <a:r>
              <a:rPr sz="1294" kern="1200" dirty="0">
                <a:solidFill>
                  <a:prstClr val="black"/>
                </a:solidFill>
                <a:latin typeface="Calibri"/>
                <a:ea typeface="+mn-ea"/>
                <a:cs typeface="Calibri"/>
              </a:rPr>
              <a:t> an </a:t>
            </a:r>
            <a:r>
              <a:rPr sz="1294" kern="1200" spc="-3" dirty="0">
                <a:solidFill>
                  <a:prstClr val="black"/>
                </a:solidFill>
                <a:latin typeface="Calibri"/>
                <a:ea typeface="+mn-ea"/>
                <a:cs typeface="Calibri"/>
              </a:rPr>
              <a:t>Encoder block:</a:t>
            </a:r>
            <a:endParaRPr sz="1294" kern="1200">
              <a:solidFill>
                <a:prstClr val="black"/>
              </a:solidFill>
              <a:latin typeface="Calibri"/>
              <a:ea typeface="+mn-ea"/>
              <a:cs typeface="Calibri"/>
            </a:endParaRPr>
          </a:p>
          <a:p>
            <a:pPr marR="2858" algn="r" defTabSz="685800">
              <a:spcBef>
                <a:spcPts val="836"/>
              </a:spcBef>
              <a:buClrTx/>
              <a:defRPr/>
            </a:pPr>
            <a:r>
              <a:rPr sz="1013" kern="1200" spc="-3" dirty="0">
                <a:solidFill>
                  <a:srgbClr val="8B1515"/>
                </a:solidFill>
                <a:latin typeface="Calibri"/>
                <a:ea typeface="+mn-ea"/>
                <a:cs typeface="Calibri"/>
              </a:rPr>
              <a:t>[predictions!]</a:t>
            </a:r>
            <a:endParaRPr sz="1013" kern="1200">
              <a:solidFill>
                <a:prstClr val="black"/>
              </a:solidFill>
              <a:latin typeface="Calibri"/>
              <a:ea typeface="+mn-ea"/>
              <a:cs typeface="Calibri"/>
            </a:endParaRPr>
          </a:p>
        </p:txBody>
      </p:sp>
      <p:sp>
        <p:nvSpPr>
          <p:cNvPr id="52" name="TextBox 51">
            <a:extLst>
              <a:ext uri="{FF2B5EF4-FFF2-40B4-BE49-F238E27FC236}">
                <a16:creationId xmlns:a16="http://schemas.microsoft.com/office/drawing/2014/main" id="{86A3B79A-864C-40F9-B34B-E08FA018918E}"/>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6F1AA790-78EB-19C3-AFF7-0CDBBAA253B5}"/>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74</a:t>
            </a:fld>
            <a:endParaRPr lang="en-US" sz="1600">
              <a:solidFill>
                <a:schemeClr val="bg1"/>
              </a:solidFill>
            </a:endParaRPr>
          </a:p>
        </p:txBody>
      </p:sp>
      <p:sp>
        <p:nvSpPr>
          <p:cNvPr id="51" name="Title 8">
            <a:extLst>
              <a:ext uri="{FF2B5EF4-FFF2-40B4-BE49-F238E27FC236}">
                <a16:creationId xmlns:a16="http://schemas.microsoft.com/office/drawing/2014/main" id="{D6C255B6-43D3-16C7-757A-BC672E615DB3}"/>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The Transformer</a:t>
            </a:r>
            <a:r>
              <a:rPr lang="en-US" sz="3200" dirty="0">
                <a:latin typeface="Calibri"/>
                <a:cs typeface="Calibri"/>
              </a:rPr>
              <a:t> </a:t>
            </a:r>
            <a:r>
              <a:rPr lang="en-US" sz="3200" spc="3" dirty="0">
                <a:latin typeface="Calibri"/>
                <a:cs typeface="Calibri"/>
              </a:rPr>
              <a:t>Encoder-Decoder </a:t>
            </a:r>
            <a:r>
              <a:rPr lang="en-US" sz="3200" u="heavy" spc="6" dirty="0">
                <a:solidFill>
                  <a:srgbClr val="4197B5"/>
                </a:solidFill>
                <a:uFill>
                  <a:solidFill>
                    <a:srgbClr val="4197B5"/>
                  </a:solidFill>
                </a:uFill>
                <a:latin typeface="Calibri"/>
                <a:cs typeface="Calibri"/>
                <a:hlinkClick r:id="rId13"/>
              </a:rPr>
              <a:t>[Vaswani</a:t>
            </a:r>
            <a:r>
              <a:rPr lang="en-US" sz="3200" u="heavy" spc="3" dirty="0">
                <a:solidFill>
                  <a:srgbClr val="4197B5"/>
                </a:solidFill>
                <a:uFill>
                  <a:solidFill>
                    <a:srgbClr val="4197B5"/>
                  </a:solidFill>
                </a:uFill>
                <a:latin typeface="Calibri"/>
                <a:cs typeface="Calibri"/>
                <a:hlinkClick r:id="rId13"/>
              </a:rPr>
              <a:t> et </a:t>
            </a:r>
            <a:r>
              <a:rPr lang="en-US" sz="3200" u="heavy" dirty="0">
                <a:solidFill>
                  <a:srgbClr val="4197B5"/>
                </a:solidFill>
                <a:uFill>
                  <a:solidFill>
                    <a:srgbClr val="4197B5"/>
                  </a:solidFill>
                </a:uFill>
                <a:latin typeface="Calibri"/>
                <a:cs typeface="Calibri"/>
                <a:hlinkClick r:id="rId13"/>
              </a:rPr>
              <a:t>al., </a:t>
            </a:r>
            <a:r>
              <a:rPr lang="en-US" sz="3200" u="heavy" spc="3" dirty="0">
                <a:solidFill>
                  <a:srgbClr val="4197B5"/>
                </a:solidFill>
                <a:uFill>
                  <a:solidFill>
                    <a:srgbClr val="4197B5"/>
                  </a:solidFill>
                </a:uFill>
                <a:latin typeface="Calibri"/>
                <a:cs typeface="Calibri"/>
                <a:hlinkClick r:id="rId13"/>
              </a:rPr>
              <a:t>2017]</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178116"/>
            <a:ext cx="2011267" cy="253796"/>
          </a:xfrm>
          <a:prstGeom prst="rect">
            <a:avLst/>
          </a:prstGeom>
        </p:spPr>
        <p:txBody>
          <a:bodyPr vert="horz" wrap="square" lIns="0" tIns="7501" rIns="0" bIns="0" rtlCol="0">
            <a:spAutoFit/>
          </a:bodyPr>
          <a:lstStyle/>
          <a:p>
            <a:pPr marL="7144" defTabSz="685800">
              <a:spcBef>
                <a:spcPts val="59"/>
              </a:spcBef>
              <a:buClrTx/>
              <a:defRPr/>
            </a:pPr>
            <a:r>
              <a:rPr sz="1600" kern="1200" dirty="0">
                <a:solidFill>
                  <a:prstClr val="black"/>
                </a:solidFill>
                <a:latin typeface="Calibri"/>
                <a:ea typeface="+mn-ea"/>
                <a:cs typeface="Calibri"/>
              </a:rPr>
              <a:t>In modern</a:t>
            </a:r>
            <a:r>
              <a:rPr sz="1600" kern="1200" spc="-37" dirty="0">
                <a:solidFill>
                  <a:prstClr val="black"/>
                </a:solidFill>
                <a:latin typeface="Calibri"/>
                <a:ea typeface="+mn-ea"/>
                <a:cs typeface="Calibri"/>
              </a:rPr>
              <a:t> </a:t>
            </a:r>
            <a:r>
              <a:rPr sz="1600" kern="1200" dirty="0">
                <a:solidFill>
                  <a:prstClr val="black"/>
                </a:solidFill>
                <a:latin typeface="Calibri"/>
                <a:ea typeface="+mn-ea"/>
                <a:cs typeface="Calibri"/>
              </a:rPr>
              <a:t>NLP:</a:t>
            </a:r>
            <a:endParaRPr sz="1600" kern="1200">
              <a:solidFill>
                <a:prstClr val="black"/>
              </a:solidFill>
              <a:latin typeface="Calibri"/>
              <a:ea typeface="+mn-ea"/>
              <a:cs typeface="Calibri"/>
            </a:endParaRPr>
          </a:p>
        </p:txBody>
      </p:sp>
      <p:sp>
        <p:nvSpPr>
          <p:cNvPr id="4" name="object 4"/>
          <p:cNvSpPr txBox="1"/>
          <p:nvPr/>
        </p:nvSpPr>
        <p:spPr>
          <a:xfrm>
            <a:off x="457200" y="1530049"/>
            <a:ext cx="4073666" cy="2831424"/>
          </a:xfrm>
          <a:prstGeom prst="rect">
            <a:avLst/>
          </a:prstGeom>
        </p:spPr>
        <p:txBody>
          <a:bodyPr vert="horz" wrap="square" lIns="0" tIns="7501" rIns="0" bIns="0" rtlCol="0">
            <a:spAutoFit/>
          </a:bodyPr>
          <a:lstStyle/>
          <a:p>
            <a:pPr marL="200025" indent="-192881" defTabSz="685800">
              <a:spcBef>
                <a:spcPts val="59"/>
              </a:spcBef>
              <a:buClr>
                <a:schemeClr val="bg2"/>
              </a:buClr>
              <a:buFont typeface="Arial"/>
              <a:buChar char="•"/>
              <a:tabLst>
                <a:tab pos="199668" algn="l"/>
                <a:tab pos="200025" algn="l"/>
              </a:tabLst>
              <a:defRPr/>
            </a:pPr>
            <a:r>
              <a:rPr sz="1600" kern="1200" spc="-3" dirty="0">
                <a:solidFill>
                  <a:prstClr val="black"/>
                </a:solidFill>
                <a:latin typeface="Calibri"/>
                <a:ea typeface="+mn-ea"/>
                <a:cs typeface="Calibri"/>
              </a:rPr>
              <a:t>All (or almost </a:t>
            </a:r>
            <a:r>
              <a:rPr sz="1600" kern="1200" dirty="0">
                <a:solidFill>
                  <a:prstClr val="black"/>
                </a:solidFill>
                <a:latin typeface="Calibri"/>
                <a:ea typeface="+mn-ea"/>
                <a:cs typeface="Calibri"/>
              </a:rPr>
              <a:t>all) parameters in</a:t>
            </a:r>
            <a:r>
              <a:rPr sz="1600" kern="1200" spc="-11" dirty="0">
                <a:solidFill>
                  <a:prstClr val="black"/>
                </a:solidFill>
                <a:latin typeface="Calibri"/>
                <a:ea typeface="+mn-ea"/>
                <a:cs typeface="Calibri"/>
              </a:rPr>
              <a:t> </a:t>
            </a:r>
            <a:r>
              <a:rPr sz="1600" kern="1200" dirty="0">
                <a:solidFill>
                  <a:prstClr val="black"/>
                </a:solidFill>
                <a:latin typeface="Calibri"/>
                <a:ea typeface="+mn-ea"/>
                <a:cs typeface="Calibri"/>
              </a:rPr>
              <a:t>NLP</a:t>
            </a:r>
          </a:p>
          <a:p>
            <a:pPr marL="199668" defTabSz="685800">
              <a:buClr>
                <a:schemeClr val="bg2"/>
              </a:buClr>
              <a:defRPr/>
            </a:pPr>
            <a:r>
              <a:rPr sz="1600" kern="1200" spc="-3" dirty="0">
                <a:solidFill>
                  <a:prstClr val="black"/>
                </a:solidFill>
                <a:latin typeface="Calibri"/>
                <a:ea typeface="+mn-ea"/>
                <a:cs typeface="Calibri"/>
              </a:rPr>
              <a:t>networks </a:t>
            </a:r>
            <a:r>
              <a:rPr sz="1600" kern="1200" dirty="0">
                <a:solidFill>
                  <a:prstClr val="black"/>
                </a:solidFill>
                <a:latin typeface="Calibri"/>
                <a:ea typeface="+mn-ea"/>
                <a:cs typeface="Calibri"/>
              </a:rPr>
              <a:t>are initialized via</a:t>
            </a:r>
            <a:r>
              <a:rPr sz="1600" kern="1200" spc="-8" dirty="0">
                <a:solidFill>
                  <a:prstClr val="black"/>
                </a:solidFill>
                <a:latin typeface="Calibri"/>
                <a:ea typeface="+mn-ea"/>
                <a:cs typeface="Calibri"/>
              </a:rPr>
              <a:t> </a:t>
            </a:r>
            <a:r>
              <a:rPr sz="1600" b="1" kern="1200" dirty="0">
                <a:solidFill>
                  <a:prstClr val="black"/>
                </a:solidFill>
                <a:latin typeface="Calibri"/>
                <a:ea typeface="+mn-ea"/>
                <a:cs typeface="Calibri"/>
              </a:rPr>
              <a:t>pretraining</a:t>
            </a:r>
            <a:r>
              <a:rPr sz="1600" kern="1200" dirty="0">
                <a:solidFill>
                  <a:prstClr val="black"/>
                </a:solidFill>
                <a:latin typeface="Calibri"/>
                <a:ea typeface="+mn-ea"/>
                <a:cs typeface="Calibri"/>
              </a:rPr>
              <a:t>.</a:t>
            </a:r>
          </a:p>
          <a:p>
            <a:pPr marL="199668" marR="2858" indent="-192881" defTabSz="685800">
              <a:spcBef>
                <a:spcPts val="310"/>
              </a:spcBef>
              <a:buClr>
                <a:schemeClr val="bg2"/>
              </a:buClr>
              <a:buFont typeface="Arial"/>
              <a:buChar char="•"/>
              <a:tabLst>
                <a:tab pos="199668" algn="l"/>
                <a:tab pos="200025" algn="l"/>
              </a:tabLst>
              <a:defRPr/>
            </a:pPr>
            <a:r>
              <a:rPr sz="1600" kern="1200" dirty="0">
                <a:solidFill>
                  <a:prstClr val="black"/>
                </a:solidFill>
                <a:latin typeface="Calibri"/>
                <a:ea typeface="+mn-ea"/>
                <a:cs typeface="Calibri"/>
              </a:rPr>
              <a:t>Pretraining methods </a:t>
            </a:r>
            <a:r>
              <a:rPr sz="1600" kern="1200" spc="-3" dirty="0">
                <a:solidFill>
                  <a:prstClr val="black"/>
                </a:solidFill>
                <a:latin typeface="Calibri"/>
                <a:ea typeface="+mn-ea"/>
                <a:cs typeface="Calibri"/>
              </a:rPr>
              <a:t>hide parts of </a:t>
            </a:r>
            <a:r>
              <a:rPr sz="1600" kern="1200" dirty="0">
                <a:solidFill>
                  <a:prstClr val="black"/>
                </a:solidFill>
                <a:latin typeface="Calibri"/>
                <a:ea typeface="+mn-ea"/>
                <a:cs typeface="Calibri"/>
              </a:rPr>
              <a:t>the input  </a:t>
            </a:r>
            <a:r>
              <a:rPr sz="1600" kern="1200" spc="-3" dirty="0">
                <a:solidFill>
                  <a:prstClr val="black"/>
                </a:solidFill>
                <a:latin typeface="Calibri"/>
                <a:ea typeface="+mn-ea"/>
                <a:cs typeface="Calibri"/>
              </a:rPr>
              <a:t>from the model, </a:t>
            </a:r>
            <a:r>
              <a:rPr sz="1600" kern="1200" dirty="0">
                <a:solidFill>
                  <a:prstClr val="black"/>
                </a:solidFill>
                <a:latin typeface="Calibri"/>
                <a:ea typeface="+mn-ea"/>
                <a:cs typeface="Calibri"/>
              </a:rPr>
              <a:t>and train the </a:t>
            </a:r>
            <a:r>
              <a:rPr sz="1600" kern="1200" spc="-3" dirty="0">
                <a:solidFill>
                  <a:prstClr val="black"/>
                </a:solidFill>
                <a:latin typeface="Calibri"/>
                <a:ea typeface="+mn-ea"/>
                <a:cs typeface="Calibri"/>
              </a:rPr>
              <a:t>model </a:t>
            </a:r>
            <a:r>
              <a:rPr sz="1600" kern="1200" spc="-6" dirty="0">
                <a:solidFill>
                  <a:prstClr val="black"/>
                </a:solidFill>
                <a:latin typeface="Calibri"/>
                <a:ea typeface="+mn-ea"/>
                <a:cs typeface="Calibri"/>
              </a:rPr>
              <a:t>to  </a:t>
            </a:r>
            <a:r>
              <a:rPr sz="1600" kern="1200" dirty="0">
                <a:solidFill>
                  <a:prstClr val="black"/>
                </a:solidFill>
                <a:latin typeface="Calibri"/>
                <a:ea typeface="+mn-ea"/>
                <a:cs typeface="Calibri"/>
              </a:rPr>
              <a:t>reconstruct those</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parts.</a:t>
            </a:r>
            <a:endParaRPr sz="1600" kern="1200" dirty="0">
              <a:solidFill>
                <a:prstClr val="black"/>
              </a:solidFill>
              <a:latin typeface="Calibri"/>
              <a:ea typeface="+mn-ea"/>
              <a:cs typeface="Calibri"/>
            </a:endParaRPr>
          </a:p>
          <a:p>
            <a:pPr defTabSz="685800">
              <a:spcBef>
                <a:spcPts val="11"/>
              </a:spcBef>
              <a:buClr>
                <a:schemeClr val="bg2"/>
              </a:buClr>
              <a:buFont typeface="Arial"/>
              <a:buChar char="•"/>
              <a:defRPr/>
            </a:pPr>
            <a:endParaRPr sz="1600" kern="1200" dirty="0">
              <a:solidFill>
                <a:prstClr val="black"/>
              </a:solidFill>
              <a:latin typeface="Calibri"/>
              <a:ea typeface="+mn-ea"/>
              <a:cs typeface="Calibri"/>
            </a:endParaRPr>
          </a:p>
          <a:p>
            <a:pPr marL="199668" marR="283964" indent="-192881" defTabSz="685800">
              <a:spcBef>
                <a:spcPts val="3"/>
              </a:spcBef>
              <a:buClr>
                <a:schemeClr val="bg2"/>
              </a:buClr>
              <a:buFont typeface="Arial"/>
              <a:buChar char="•"/>
              <a:tabLst>
                <a:tab pos="199668" algn="l"/>
                <a:tab pos="200025" algn="l"/>
              </a:tabLst>
              <a:defRPr/>
            </a:pPr>
            <a:r>
              <a:rPr sz="1600" kern="1200" dirty="0">
                <a:solidFill>
                  <a:prstClr val="black"/>
                </a:solidFill>
                <a:latin typeface="Calibri"/>
                <a:ea typeface="+mn-ea"/>
                <a:cs typeface="Calibri"/>
              </a:rPr>
              <a:t>This </a:t>
            </a:r>
            <a:r>
              <a:rPr sz="1600" kern="1200" spc="-3" dirty="0">
                <a:solidFill>
                  <a:prstClr val="black"/>
                </a:solidFill>
                <a:latin typeface="Calibri"/>
                <a:ea typeface="+mn-ea"/>
                <a:cs typeface="Calibri"/>
              </a:rPr>
              <a:t>has </a:t>
            </a:r>
            <a:r>
              <a:rPr sz="1600" kern="1200" dirty="0">
                <a:solidFill>
                  <a:prstClr val="black"/>
                </a:solidFill>
                <a:latin typeface="Calibri"/>
                <a:ea typeface="+mn-ea"/>
                <a:cs typeface="Calibri"/>
              </a:rPr>
              <a:t>been exceptionally effective at  </a:t>
            </a:r>
            <a:r>
              <a:rPr sz="1600" kern="1200" spc="-3" dirty="0">
                <a:solidFill>
                  <a:prstClr val="black"/>
                </a:solidFill>
                <a:latin typeface="Calibri"/>
                <a:ea typeface="+mn-ea"/>
                <a:cs typeface="Calibri"/>
              </a:rPr>
              <a:t>building</a:t>
            </a:r>
            <a:r>
              <a:rPr sz="1600" kern="1200" spc="-6" dirty="0">
                <a:solidFill>
                  <a:prstClr val="black"/>
                </a:solidFill>
                <a:latin typeface="Calibri"/>
                <a:ea typeface="+mn-ea"/>
                <a:cs typeface="Calibri"/>
              </a:rPr>
              <a:t> </a:t>
            </a:r>
            <a:r>
              <a:rPr sz="1600" kern="1200" spc="-3" dirty="0">
                <a:solidFill>
                  <a:prstClr val="black"/>
                </a:solidFill>
                <a:latin typeface="Calibri"/>
                <a:ea typeface="+mn-ea"/>
                <a:cs typeface="Calibri"/>
              </a:rPr>
              <a:t>strong:</a:t>
            </a:r>
            <a:endParaRPr sz="1600" kern="1200" dirty="0">
              <a:solidFill>
                <a:prstClr val="black"/>
              </a:solidFill>
              <a:latin typeface="Calibri"/>
              <a:ea typeface="+mn-ea"/>
              <a:cs typeface="Calibri"/>
            </a:endParaRPr>
          </a:p>
          <a:p>
            <a:pPr marL="392906" lvl="1" indent="-128945" defTabSz="685800">
              <a:spcBef>
                <a:spcPts val="293"/>
              </a:spcBef>
              <a:buClr>
                <a:schemeClr val="bg2"/>
              </a:buClr>
              <a:buFont typeface="Arial"/>
              <a:buChar char="•"/>
              <a:tabLst>
                <a:tab pos="392549" algn="l"/>
                <a:tab pos="392906" algn="l"/>
              </a:tabLst>
              <a:defRPr/>
            </a:pPr>
            <a:r>
              <a:rPr sz="1600" b="1" kern="1200" spc="-3" dirty="0">
                <a:solidFill>
                  <a:prstClr val="black"/>
                </a:solidFill>
                <a:latin typeface="Calibri"/>
                <a:ea typeface="+mn-ea"/>
                <a:cs typeface="Calibri"/>
              </a:rPr>
              <a:t>representations </a:t>
            </a:r>
            <a:r>
              <a:rPr sz="1600" b="1" kern="1200" dirty="0">
                <a:solidFill>
                  <a:prstClr val="black"/>
                </a:solidFill>
                <a:latin typeface="Calibri"/>
                <a:ea typeface="+mn-ea"/>
                <a:cs typeface="Calibri"/>
              </a:rPr>
              <a:t>of</a:t>
            </a:r>
            <a:r>
              <a:rPr sz="1600" b="1" kern="1200" spc="3" dirty="0">
                <a:solidFill>
                  <a:prstClr val="black"/>
                </a:solidFill>
                <a:latin typeface="Calibri"/>
                <a:ea typeface="+mn-ea"/>
                <a:cs typeface="Calibri"/>
              </a:rPr>
              <a:t> </a:t>
            </a:r>
            <a:r>
              <a:rPr sz="1600" b="1" kern="1200" dirty="0">
                <a:solidFill>
                  <a:prstClr val="black"/>
                </a:solidFill>
                <a:latin typeface="Calibri"/>
                <a:ea typeface="+mn-ea"/>
                <a:cs typeface="Calibri"/>
              </a:rPr>
              <a:t>language</a:t>
            </a:r>
            <a:endParaRPr sz="1600" kern="1200" dirty="0">
              <a:solidFill>
                <a:prstClr val="black"/>
              </a:solidFill>
              <a:latin typeface="Calibri"/>
              <a:ea typeface="+mn-ea"/>
              <a:cs typeface="Calibri"/>
            </a:endParaRPr>
          </a:p>
          <a:p>
            <a:pPr marL="392906" lvl="1" indent="-128945" defTabSz="685800">
              <a:spcBef>
                <a:spcPts val="284"/>
              </a:spcBef>
              <a:buClr>
                <a:schemeClr val="bg2"/>
              </a:buClr>
              <a:buFont typeface="Arial"/>
              <a:buChar char="•"/>
              <a:tabLst>
                <a:tab pos="392549" algn="l"/>
                <a:tab pos="392906" algn="l"/>
              </a:tabLst>
              <a:defRPr/>
            </a:pPr>
            <a:r>
              <a:rPr sz="1600" b="1" kern="1200" spc="-3" dirty="0">
                <a:solidFill>
                  <a:prstClr val="black"/>
                </a:solidFill>
                <a:latin typeface="Calibri"/>
                <a:ea typeface="+mn-ea"/>
                <a:cs typeface="Calibri"/>
              </a:rPr>
              <a:t>parameter </a:t>
            </a:r>
            <a:r>
              <a:rPr sz="1600" b="1" kern="1200" dirty="0">
                <a:solidFill>
                  <a:prstClr val="black"/>
                </a:solidFill>
                <a:latin typeface="Calibri"/>
                <a:ea typeface="+mn-ea"/>
                <a:cs typeface="Calibri"/>
              </a:rPr>
              <a:t>initializations </a:t>
            </a:r>
            <a:r>
              <a:rPr sz="1600" kern="1200" spc="-3" dirty="0">
                <a:solidFill>
                  <a:prstClr val="black"/>
                </a:solidFill>
                <a:latin typeface="Calibri"/>
                <a:ea typeface="+mn-ea"/>
                <a:cs typeface="Calibri"/>
              </a:rPr>
              <a:t>for strong</a:t>
            </a:r>
            <a:r>
              <a:rPr sz="1600" kern="1200" spc="-17" dirty="0">
                <a:solidFill>
                  <a:prstClr val="black"/>
                </a:solidFill>
                <a:latin typeface="Calibri"/>
                <a:ea typeface="+mn-ea"/>
                <a:cs typeface="Calibri"/>
              </a:rPr>
              <a:t> </a:t>
            </a:r>
            <a:r>
              <a:rPr sz="1600" kern="1200" dirty="0">
                <a:solidFill>
                  <a:prstClr val="black"/>
                </a:solidFill>
                <a:latin typeface="Calibri"/>
                <a:ea typeface="+mn-ea"/>
                <a:cs typeface="Calibri"/>
              </a:rPr>
              <a:t>NLP</a:t>
            </a:r>
          </a:p>
          <a:p>
            <a:pPr marL="392549" defTabSz="685800">
              <a:spcBef>
                <a:spcPts val="3"/>
              </a:spcBef>
              <a:buClr>
                <a:schemeClr val="bg2"/>
              </a:buClr>
              <a:defRPr/>
            </a:pPr>
            <a:r>
              <a:rPr sz="1600" kern="1200" dirty="0">
                <a:solidFill>
                  <a:prstClr val="black"/>
                </a:solidFill>
                <a:latin typeface="Calibri"/>
                <a:ea typeface="+mn-ea"/>
                <a:cs typeface="Calibri"/>
              </a:rPr>
              <a:t>models.</a:t>
            </a:r>
          </a:p>
        </p:txBody>
      </p:sp>
      <p:grpSp>
        <p:nvGrpSpPr>
          <p:cNvPr id="5" name="object 5"/>
          <p:cNvGrpSpPr/>
          <p:nvPr/>
        </p:nvGrpSpPr>
        <p:grpSpPr>
          <a:xfrm>
            <a:off x="5214081" y="1928813"/>
            <a:ext cx="1155859" cy="1040130"/>
            <a:chOff x="7237476" y="2286000"/>
            <a:chExt cx="2054860" cy="1849120"/>
          </a:xfrm>
        </p:grpSpPr>
        <p:sp>
          <p:nvSpPr>
            <p:cNvPr id="6" name="object 6"/>
            <p:cNvSpPr/>
            <p:nvPr/>
          </p:nvSpPr>
          <p:spPr>
            <a:xfrm>
              <a:off x="7237476" y="2293619"/>
              <a:ext cx="913130" cy="485140"/>
            </a:xfrm>
            <a:custGeom>
              <a:avLst/>
              <a:gdLst/>
              <a:ahLst/>
              <a:cxnLst/>
              <a:rect l="l" t="t" r="r" b="b"/>
              <a:pathLst>
                <a:path w="913129" h="485139">
                  <a:moveTo>
                    <a:pt x="150876" y="1524"/>
                  </a:moveTo>
                  <a:lnTo>
                    <a:pt x="0" y="1524"/>
                  </a:lnTo>
                  <a:lnTo>
                    <a:pt x="0" y="484632"/>
                  </a:lnTo>
                  <a:lnTo>
                    <a:pt x="150876" y="484632"/>
                  </a:lnTo>
                  <a:lnTo>
                    <a:pt x="150876" y="1524"/>
                  </a:lnTo>
                  <a:close/>
                </a:path>
                <a:path w="913129" h="485139">
                  <a:moveTo>
                    <a:pt x="531876" y="0"/>
                  </a:moveTo>
                  <a:lnTo>
                    <a:pt x="381000" y="0"/>
                  </a:lnTo>
                  <a:lnTo>
                    <a:pt x="381000" y="483108"/>
                  </a:lnTo>
                  <a:lnTo>
                    <a:pt x="531876" y="483108"/>
                  </a:lnTo>
                  <a:lnTo>
                    <a:pt x="531876" y="0"/>
                  </a:lnTo>
                  <a:close/>
                </a:path>
                <a:path w="913129" h="485139">
                  <a:moveTo>
                    <a:pt x="912876" y="0"/>
                  </a:moveTo>
                  <a:lnTo>
                    <a:pt x="762000" y="0"/>
                  </a:lnTo>
                  <a:lnTo>
                    <a:pt x="762000" y="483108"/>
                  </a:lnTo>
                  <a:lnTo>
                    <a:pt x="912876" y="483108"/>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 name="object 7"/>
            <p:cNvSpPr/>
            <p:nvPr/>
          </p:nvSpPr>
          <p:spPr>
            <a:xfrm>
              <a:off x="7769352" y="2487676"/>
              <a:ext cx="229997" cy="76581"/>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 name="object 8"/>
            <p:cNvSpPr/>
            <p:nvPr/>
          </p:nvSpPr>
          <p:spPr>
            <a:xfrm>
              <a:off x="7388352" y="2498343"/>
              <a:ext cx="229997" cy="7658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 name="object 9"/>
            <p:cNvSpPr/>
            <p:nvPr/>
          </p:nvSpPr>
          <p:spPr>
            <a:xfrm>
              <a:off x="8380476" y="228752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8150352" y="2498343"/>
              <a:ext cx="229997" cy="7658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8759952" y="2286000"/>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8531352" y="2498343"/>
              <a:ext cx="229997" cy="7658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p:nvPr/>
          </p:nvSpPr>
          <p:spPr>
            <a:xfrm>
              <a:off x="9140952" y="2286000"/>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8910827" y="2498343"/>
              <a:ext cx="229997" cy="7658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7237476" y="2965703"/>
              <a:ext cx="532130" cy="483234"/>
            </a:xfrm>
            <a:custGeom>
              <a:avLst/>
              <a:gdLst/>
              <a:ahLst/>
              <a:cxnLst/>
              <a:rect l="l" t="t" r="r" b="b"/>
              <a:pathLst>
                <a:path w="532129" h="483235">
                  <a:moveTo>
                    <a:pt x="150876" y="1524"/>
                  </a:moveTo>
                  <a:lnTo>
                    <a:pt x="0" y="1524"/>
                  </a:lnTo>
                  <a:lnTo>
                    <a:pt x="0" y="483108"/>
                  </a:lnTo>
                  <a:lnTo>
                    <a:pt x="150876" y="483108"/>
                  </a:lnTo>
                  <a:lnTo>
                    <a:pt x="150876" y="1524"/>
                  </a:lnTo>
                  <a:close/>
                </a:path>
                <a:path w="532129" h="483235">
                  <a:moveTo>
                    <a:pt x="531876" y="0"/>
                  </a:moveTo>
                  <a:lnTo>
                    <a:pt x="381000" y="0"/>
                  </a:lnTo>
                  <a:lnTo>
                    <a:pt x="381000" y="481584"/>
                  </a:lnTo>
                  <a:lnTo>
                    <a:pt x="531876" y="481584"/>
                  </a:lnTo>
                  <a:lnTo>
                    <a:pt x="531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6" name="object 16"/>
            <p:cNvSpPr/>
            <p:nvPr/>
          </p:nvSpPr>
          <p:spPr>
            <a:xfrm>
              <a:off x="7388352" y="3168903"/>
              <a:ext cx="229997" cy="76581"/>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p:nvPr/>
          </p:nvSpPr>
          <p:spPr>
            <a:xfrm>
              <a:off x="7999476" y="2965704"/>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8" name="object 18"/>
            <p:cNvSpPr/>
            <p:nvPr/>
          </p:nvSpPr>
          <p:spPr>
            <a:xfrm>
              <a:off x="7769352" y="3159760"/>
              <a:ext cx="229997" cy="76580"/>
            </a:xfrm>
            <a:prstGeom prst="rect">
              <a:avLst/>
            </a:prstGeom>
            <a:blipFill>
              <a:blip r:embed="rId4"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8380476" y="2958083"/>
              <a:ext cx="151130" cy="483234"/>
            </a:xfrm>
            <a:custGeom>
              <a:avLst/>
              <a:gdLst/>
              <a:ahLst/>
              <a:cxnLst/>
              <a:rect l="l" t="t" r="r" b="b"/>
              <a:pathLst>
                <a:path w="151129" h="483235">
                  <a:moveTo>
                    <a:pt x="150875" y="0"/>
                  </a:moveTo>
                  <a:lnTo>
                    <a:pt x="0" y="0"/>
                  </a:lnTo>
                  <a:lnTo>
                    <a:pt x="0" y="483108"/>
                  </a:lnTo>
                  <a:lnTo>
                    <a:pt x="150875" y="483108"/>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8150352" y="3168903"/>
              <a:ext cx="229997" cy="76581"/>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8759952" y="295808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2" name="object 22"/>
            <p:cNvSpPr/>
            <p:nvPr/>
          </p:nvSpPr>
          <p:spPr>
            <a:xfrm>
              <a:off x="8531352" y="3168903"/>
              <a:ext cx="229997" cy="76581"/>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9140952" y="295808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4" name="object 24"/>
            <p:cNvSpPr/>
            <p:nvPr/>
          </p:nvSpPr>
          <p:spPr>
            <a:xfrm>
              <a:off x="8910827" y="3168903"/>
              <a:ext cx="229997" cy="76581"/>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p:nvPr/>
          </p:nvSpPr>
          <p:spPr>
            <a:xfrm>
              <a:off x="7274052" y="2778251"/>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6" name="object 26"/>
            <p:cNvSpPr/>
            <p:nvPr/>
          </p:nvSpPr>
          <p:spPr>
            <a:xfrm>
              <a:off x="7655052" y="2776727"/>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p:nvPr/>
          </p:nvSpPr>
          <p:spPr>
            <a:xfrm>
              <a:off x="8036052" y="2776727"/>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8" name="object 28"/>
            <p:cNvSpPr/>
            <p:nvPr/>
          </p:nvSpPr>
          <p:spPr>
            <a:xfrm>
              <a:off x="8417052" y="27675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p:nvPr/>
          </p:nvSpPr>
          <p:spPr>
            <a:xfrm>
              <a:off x="8798052" y="27675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0" name="object 30"/>
            <p:cNvSpPr/>
            <p:nvPr/>
          </p:nvSpPr>
          <p:spPr>
            <a:xfrm>
              <a:off x="9179052" y="27675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p:nvPr/>
          </p:nvSpPr>
          <p:spPr>
            <a:xfrm>
              <a:off x="7237476" y="3653027"/>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2" name="object 32"/>
            <p:cNvSpPr/>
            <p:nvPr/>
          </p:nvSpPr>
          <p:spPr>
            <a:xfrm>
              <a:off x="7274052" y="3464052"/>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3" name="object 33"/>
            <p:cNvSpPr/>
            <p:nvPr/>
          </p:nvSpPr>
          <p:spPr>
            <a:xfrm>
              <a:off x="7618476" y="365150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4" name="object 34"/>
            <p:cNvSpPr/>
            <p:nvPr/>
          </p:nvSpPr>
          <p:spPr>
            <a:xfrm>
              <a:off x="7655052" y="3462527"/>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5" name="object 35"/>
            <p:cNvSpPr/>
            <p:nvPr/>
          </p:nvSpPr>
          <p:spPr>
            <a:xfrm>
              <a:off x="7999476" y="3651503"/>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6" name="object 36"/>
            <p:cNvSpPr/>
            <p:nvPr/>
          </p:nvSpPr>
          <p:spPr>
            <a:xfrm>
              <a:off x="8036052" y="3462527"/>
              <a:ext cx="76200" cy="189230"/>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7" name="object 37"/>
            <p:cNvSpPr/>
            <p:nvPr/>
          </p:nvSpPr>
          <p:spPr>
            <a:xfrm>
              <a:off x="8380476" y="3643883"/>
              <a:ext cx="151130" cy="483234"/>
            </a:xfrm>
            <a:custGeom>
              <a:avLst/>
              <a:gdLst/>
              <a:ahLst/>
              <a:cxnLst/>
              <a:rect l="l" t="t" r="r" b="b"/>
              <a:pathLst>
                <a:path w="151129" h="483235">
                  <a:moveTo>
                    <a:pt x="150875" y="0"/>
                  </a:moveTo>
                  <a:lnTo>
                    <a:pt x="0" y="0"/>
                  </a:lnTo>
                  <a:lnTo>
                    <a:pt x="0" y="483107"/>
                  </a:lnTo>
                  <a:lnTo>
                    <a:pt x="150875" y="483107"/>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8" name="object 38"/>
            <p:cNvSpPr/>
            <p:nvPr/>
          </p:nvSpPr>
          <p:spPr>
            <a:xfrm>
              <a:off x="8417052" y="34533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9" name="object 39"/>
            <p:cNvSpPr/>
            <p:nvPr/>
          </p:nvSpPr>
          <p:spPr>
            <a:xfrm>
              <a:off x="8759952" y="3642360"/>
              <a:ext cx="151130" cy="483234"/>
            </a:xfrm>
            <a:custGeom>
              <a:avLst/>
              <a:gdLst/>
              <a:ahLst/>
              <a:cxnLst/>
              <a:rect l="l" t="t" r="r" b="b"/>
              <a:pathLst>
                <a:path w="151129" h="483235">
                  <a:moveTo>
                    <a:pt x="150875" y="0"/>
                  </a:moveTo>
                  <a:lnTo>
                    <a:pt x="0" y="0"/>
                  </a:lnTo>
                  <a:lnTo>
                    <a:pt x="0" y="483107"/>
                  </a:lnTo>
                  <a:lnTo>
                    <a:pt x="150875" y="483107"/>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0" name="object 40"/>
            <p:cNvSpPr/>
            <p:nvPr/>
          </p:nvSpPr>
          <p:spPr>
            <a:xfrm>
              <a:off x="8798052" y="34533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1" name="object 41"/>
            <p:cNvSpPr/>
            <p:nvPr/>
          </p:nvSpPr>
          <p:spPr>
            <a:xfrm>
              <a:off x="9140952" y="3642360"/>
              <a:ext cx="151130" cy="483234"/>
            </a:xfrm>
            <a:custGeom>
              <a:avLst/>
              <a:gdLst/>
              <a:ahLst/>
              <a:cxnLst/>
              <a:rect l="l" t="t" r="r" b="b"/>
              <a:pathLst>
                <a:path w="151129" h="483235">
                  <a:moveTo>
                    <a:pt x="150875" y="0"/>
                  </a:moveTo>
                  <a:lnTo>
                    <a:pt x="0" y="0"/>
                  </a:lnTo>
                  <a:lnTo>
                    <a:pt x="0" y="483107"/>
                  </a:lnTo>
                  <a:lnTo>
                    <a:pt x="150875" y="483107"/>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2" name="object 42"/>
            <p:cNvSpPr/>
            <p:nvPr/>
          </p:nvSpPr>
          <p:spPr>
            <a:xfrm>
              <a:off x="9179052" y="3453383"/>
              <a:ext cx="76200" cy="189229"/>
            </a:xfrm>
            <a:prstGeom prst="rect">
              <a:avLst/>
            </a:prstGeom>
            <a:blipFill>
              <a:blip r:embed="rId5"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43" name="object 43"/>
          <p:cNvSpPr txBox="1"/>
          <p:nvPr/>
        </p:nvSpPr>
        <p:spPr>
          <a:xfrm>
            <a:off x="5440465" y="3027022"/>
            <a:ext cx="1002983" cy="163090"/>
          </a:xfrm>
          <a:prstGeom prst="rect">
            <a:avLst/>
          </a:prstGeom>
        </p:spPr>
        <p:txBody>
          <a:bodyPr vert="horz" wrap="square" lIns="0" tIns="7144" rIns="0" bIns="0" rtlCol="0">
            <a:spAutoFit/>
          </a:bodyPr>
          <a:lstStyle/>
          <a:p>
            <a:pPr marL="7144" defTabSz="685800">
              <a:spcBef>
                <a:spcPts val="56"/>
              </a:spcBef>
              <a:buClrTx/>
              <a:defRPr/>
            </a:pPr>
            <a:r>
              <a:rPr sz="1013" i="1" kern="1200" dirty="0">
                <a:solidFill>
                  <a:prstClr val="black"/>
                </a:solidFill>
                <a:latin typeface="Calibri"/>
                <a:ea typeface="+mn-ea"/>
                <a:cs typeface="Calibri"/>
              </a:rPr>
              <a:t>… the </a:t>
            </a:r>
            <a:r>
              <a:rPr sz="1013" i="1" kern="1200" spc="-3" dirty="0">
                <a:solidFill>
                  <a:prstClr val="black"/>
                </a:solidFill>
                <a:latin typeface="Calibri"/>
                <a:ea typeface="+mn-ea"/>
                <a:cs typeface="Calibri"/>
              </a:rPr>
              <a:t>movie </a:t>
            </a:r>
            <a:r>
              <a:rPr sz="1013" i="1" kern="1200" dirty="0">
                <a:solidFill>
                  <a:prstClr val="black"/>
                </a:solidFill>
                <a:latin typeface="Calibri"/>
                <a:ea typeface="+mn-ea"/>
                <a:cs typeface="Calibri"/>
              </a:rPr>
              <a:t>was</a:t>
            </a:r>
            <a:r>
              <a:rPr sz="1013" i="1" kern="1200" spc="-42" dirty="0">
                <a:solidFill>
                  <a:prstClr val="black"/>
                </a:solidFill>
                <a:latin typeface="Calibri"/>
                <a:ea typeface="+mn-ea"/>
                <a:cs typeface="Calibri"/>
              </a:rPr>
              <a:t> </a:t>
            </a:r>
            <a:r>
              <a:rPr sz="1013" i="1" kern="1200" dirty="0">
                <a:solidFill>
                  <a:prstClr val="black"/>
                </a:solidFill>
                <a:latin typeface="Calibri"/>
                <a:ea typeface="+mn-ea"/>
                <a:cs typeface="Calibri"/>
              </a:rPr>
              <a:t>…</a:t>
            </a:r>
            <a:endParaRPr sz="1013" kern="1200">
              <a:solidFill>
                <a:prstClr val="black"/>
              </a:solidFill>
              <a:latin typeface="Calibri"/>
              <a:ea typeface="+mn-ea"/>
              <a:cs typeface="Calibri"/>
            </a:endParaRPr>
          </a:p>
        </p:txBody>
      </p:sp>
      <p:sp>
        <p:nvSpPr>
          <p:cNvPr id="44" name="object 44"/>
          <p:cNvSpPr/>
          <p:nvPr/>
        </p:nvSpPr>
        <p:spPr>
          <a:xfrm>
            <a:off x="5204650" y="1746220"/>
            <a:ext cx="1160860" cy="147518"/>
          </a:xfrm>
          <a:custGeom>
            <a:avLst/>
            <a:gdLst/>
            <a:ahLst/>
            <a:cxnLst/>
            <a:rect l="l" t="t" r="r" b="b"/>
            <a:pathLst>
              <a:path w="2063750" h="262255">
                <a:moveTo>
                  <a:pt x="1224534" y="0"/>
                </a:moveTo>
                <a:lnTo>
                  <a:pt x="838962" y="0"/>
                </a:lnTo>
                <a:lnTo>
                  <a:pt x="0" y="262127"/>
                </a:lnTo>
                <a:lnTo>
                  <a:pt x="2063496" y="262127"/>
                </a:lnTo>
                <a:lnTo>
                  <a:pt x="1224534"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5" name="object 45"/>
          <p:cNvSpPr txBox="1"/>
          <p:nvPr/>
        </p:nvSpPr>
        <p:spPr>
          <a:xfrm>
            <a:off x="5758005" y="1473328"/>
            <a:ext cx="105014" cy="197355"/>
          </a:xfrm>
          <a:prstGeom prst="rect">
            <a:avLst/>
          </a:prstGeom>
        </p:spPr>
        <p:txBody>
          <a:bodyPr vert="horz" wrap="square" lIns="0" tIns="6787" rIns="0" bIns="0" rtlCol="0">
            <a:spAutoFit/>
          </a:bodyPr>
          <a:lstStyle/>
          <a:p>
            <a:pPr marL="7144" defTabSz="685800">
              <a:spcBef>
                <a:spcPts val="53"/>
              </a:spcBef>
              <a:buClrTx/>
              <a:defRPr/>
            </a:pPr>
            <a:r>
              <a:rPr sz="1238" kern="1200" spc="-728" dirty="0">
                <a:solidFill>
                  <a:prstClr val="black"/>
                </a:solidFill>
                <a:latin typeface="Cambria Math"/>
                <a:ea typeface="+mn-ea"/>
                <a:cs typeface="Cambria Math"/>
              </a:rPr>
              <a:t>𝒚</a:t>
            </a:r>
            <a:endParaRPr sz="1856" kern="1200" baseline="1262" dirty="0">
              <a:solidFill>
                <a:prstClr val="black"/>
              </a:solidFill>
              <a:latin typeface="Cambria Math"/>
              <a:ea typeface="+mn-ea"/>
              <a:cs typeface="Cambria Math"/>
            </a:endParaRPr>
          </a:p>
        </p:txBody>
      </p:sp>
      <p:sp>
        <p:nvSpPr>
          <p:cNvPr id="46" name="object 46"/>
          <p:cNvSpPr/>
          <p:nvPr/>
        </p:nvSpPr>
        <p:spPr>
          <a:xfrm>
            <a:off x="6499099" y="1742789"/>
            <a:ext cx="181808" cy="1225154"/>
          </a:xfrm>
          <a:custGeom>
            <a:avLst/>
            <a:gdLst/>
            <a:ahLst/>
            <a:cxnLst/>
            <a:rect l="l" t="t" r="r" b="b"/>
            <a:pathLst>
              <a:path w="323215" h="2178050">
                <a:moveTo>
                  <a:pt x="0" y="2177796"/>
                </a:moveTo>
                <a:lnTo>
                  <a:pt x="62906" y="2175678"/>
                </a:lnTo>
                <a:lnTo>
                  <a:pt x="114252" y="2169906"/>
                </a:lnTo>
                <a:lnTo>
                  <a:pt x="148857" y="2161347"/>
                </a:lnTo>
                <a:lnTo>
                  <a:pt x="161544" y="2150872"/>
                </a:lnTo>
                <a:lnTo>
                  <a:pt x="161544" y="1115822"/>
                </a:lnTo>
                <a:lnTo>
                  <a:pt x="174230" y="1105346"/>
                </a:lnTo>
                <a:lnTo>
                  <a:pt x="208835" y="1096787"/>
                </a:lnTo>
                <a:lnTo>
                  <a:pt x="260181" y="1091015"/>
                </a:lnTo>
                <a:lnTo>
                  <a:pt x="323088" y="1088898"/>
                </a:lnTo>
                <a:lnTo>
                  <a:pt x="260181" y="1086780"/>
                </a:lnTo>
                <a:lnTo>
                  <a:pt x="208835" y="1081008"/>
                </a:lnTo>
                <a:lnTo>
                  <a:pt x="174230" y="1072449"/>
                </a:lnTo>
                <a:lnTo>
                  <a:pt x="161544" y="1061974"/>
                </a:lnTo>
                <a:lnTo>
                  <a:pt x="161544" y="26924"/>
                </a:lnTo>
                <a:lnTo>
                  <a:pt x="148857" y="16448"/>
                </a:lnTo>
                <a:lnTo>
                  <a:pt x="114252" y="7889"/>
                </a:lnTo>
                <a:lnTo>
                  <a:pt x="62906" y="2117"/>
                </a:lnTo>
                <a:lnTo>
                  <a:pt x="0" y="0"/>
                </a:lnTo>
              </a:path>
            </a:pathLst>
          </a:custGeom>
          <a:ln w="9525">
            <a:solidFill>
              <a:srgbClr val="000000"/>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7" name="object 47"/>
          <p:cNvSpPr txBox="1"/>
          <p:nvPr/>
        </p:nvSpPr>
        <p:spPr>
          <a:xfrm>
            <a:off x="6780347" y="2249281"/>
            <a:ext cx="916544" cy="163090"/>
          </a:xfrm>
          <a:prstGeom prst="rect">
            <a:avLst/>
          </a:prstGeom>
        </p:spPr>
        <p:txBody>
          <a:bodyPr vert="horz" wrap="square" lIns="0" tIns="7144" rIns="0" bIns="0" rtlCol="0">
            <a:spAutoFit/>
          </a:bodyPr>
          <a:lstStyle/>
          <a:p>
            <a:pPr marL="7144" defTabSz="685800">
              <a:spcBef>
                <a:spcPts val="56"/>
              </a:spcBef>
              <a:buClrTx/>
              <a:defRPr/>
            </a:pPr>
            <a:r>
              <a:rPr sz="1013" kern="1200" spc="-6" dirty="0">
                <a:solidFill>
                  <a:prstClr val="black"/>
                </a:solidFill>
                <a:latin typeface="Calibri"/>
                <a:ea typeface="+mn-ea"/>
                <a:cs typeface="Calibri"/>
              </a:rPr>
              <a:t>Pretrained</a:t>
            </a:r>
            <a:r>
              <a:rPr sz="1013" kern="1200" spc="-20" dirty="0">
                <a:solidFill>
                  <a:prstClr val="black"/>
                </a:solidFill>
                <a:latin typeface="Calibri"/>
                <a:ea typeface="+mn-ea"/>
                <a:cs typeface="Calibri"/>
              </a:rPr>
              <a:t> </a:t>
            </a:r>
            <a:r>
              <a:rPr sz="1013" kern="1200" spc="-6" dirty="0">
                <a:solidFill>
                  <a:prstClr val="black"/>
                </a:solidFill>
                <a:latin typeface="Calibri"/>
                <a:ea typeface="+mn-ea"/>
                <a:cs typeface="Calibri"/>
              </a:rPr>
              <a:t>jointly</a:t>
            </a:r>
            <a:endParaRPr sz="1013" kern="1200">
              <a:solidFill>
                <a:prstClr val="black"/>
              </a:solidFill>
              <a:latin typeface="Calibri"/>
              <a:ea typeface="+mn-ea"/>
              <a:cs typeface="Calibri"/>
            </a:endParaRPr>
          </a:p>
        </p:txBody>
      </p:sp>
      <p:sp>
        <p:nvSpPr>
          <p:cNvPr id="48" name="object 48"/>
          <p:cNvSpPr/>
          <p:nvPr/>
        </p:nvSpPr>
        <p:spPr>
          <a:xfrm>
            <a:off x="5880163" y="2984087"/>
            <a:ext cx="42863" cy="85725"/>
          </a:xfrm>
          <a:prstGeom prst="rect">
            <a:avLst/>
          </a:prstGeom>
          <a:blipFill>
            <a:blip r:embed="rId6"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9" name="object 49"/>
          <p:cNvSpPr txBox="1"/>
          <p:nvPr/>
        </p:nvSpPr>
        <p:spPr>
          <a:xfrm>
            <a:off x="5374458" y="3553015"/>
            <a:ext cx="2195632" cy="318966"/>
          </a:xfrm>
          <a:prstGeom prst="rect">
            <a:avLst/>
          </a:prstGeom>
        </p:spPr>
        <p:txBody>
          <a:bodyPr vert="horz" wrap="square" lIns="0" tIns="7144" rIns="0" bIns="0" rtlCol="0">
            <a:spAutoFit/>
          </a:bodyPr>
          <a:lstStyle/>
          <a:p>
            <a:pPr marL="120015" marR="2858" indent="-113228" defTabSz="685800">
              <a:spcBef>
                <a:spcPts val="56"/>
              </a:spcBef>
              <a:buClrTx/>
              <a:defRPr/>
            </a:pPr>
            <a:r>
              <a:rPr sz="1013" kern="1200" dirty="0">
                <a:solidFill>
                  <a:srgbClr val="175E53"/>
                </a:solidFill>
                <a:latin typeface="Calibri"/>
                <a:ea typeface="+mn-ea"/>
                <a:cs typeface="Calibri"/>
              </a:rPr>
              <a:t>[This model </a:t>
            </a:r>
            <a:r>
              <a:rPr sz="1013" kern="1200" spc="-3" dirty="0">
                <a:solidFill>
                  <a:srgbClr val="175E53"/>
                </a:solidFill>
                <a:latin typeface="Calibri"/>
                <a:ea typeface="+mn-ea"/>
                <a:cs typeface="Calibri"/>
              </a:rPr>
              <a:t>has </a:t>
            </a:r>
            <a:r>
              <a:rPr sz="1013" kern="1200" dirty="0">
                <a:solidFill>
                  <a:srgbClr val="175E53"/>
                </a:solidFill>
                <a:latin typeface="Calibri"/>
                <a:ea typeface="+mn-ea"/>
                <a:cs typeface="Calibri"/>
              </a:rPr>
              <a:t>learned </a:t>
            </a:r>
            <a:r>
              <a:rPr sz="1013" kern="1200" spc="-3" dirty="0">
                <a:solidFill>
                  <a:srgbClr val="175E53"/>
                </a:solidFill>
                <a:latin typeface="Calibri"/>
                <a:ea typeface="+mn-ea"/>
                <a:cs typeface="Calibri"/>
              </a:rPr>
              <a:t>how </a:t>
            </a:r>
            <a:r>
              <a:rPr sz="1013" kern="1200" spc="-6" dirty="0">
                <a:solidFill>
                  <a:srgbClr val="175E53"/>
                </a:solidFill>
                <a:latin typeface="Calibri"/>
                <a:ea typeface="+mn-ea"/>
                <a:cs typeface="Calibri"/>
              </a:rPr>
              <a:t>to represent  entire </a:t>
            </a:r>
            <a:r>
              <a:rPr sz="1013" kern="1200" spc="-3" dirty="0">
                <a:solidFill>
                  <a:srgbClr val="175E53"/>
                </a:solidFill>
                <a:latin typeface="Calibri"/>
                <a:ea typeface="+mn-ea"/>
                <a:cs typeface="Calibri"/>
              </a:rPr>
              <a:t>sentences </a:t>
            </a:r>
            <a:r>
              <a:rPr sz="1013" kern="1200" spc="-6" dirty="0">
                <a:solidFill>
                  <a:srgbClr val="175E53"/>
                </a:solidFill>
                <a:latin typeface="Calibri"/>
                <a:ea typeface="+mn-ea"/>
                <a:cs typeface="Calibri"/>
              </a:rPr>
              <a:t>through</a:t>
            </a:r>
            <a:r>
              <a:rPr sz="1013" kern="1200" spc="8" dirty="0">
                <a:solidFill>
                  <a:srgbClr val="175E53"/>
                </a:solidFill>
                <a:latin typeface="Calibri"/>
                <a:ea typeface="+mn-ea"/>
                <a:cs typeface="Calibri"/>
              </a:rPr>
              <a:t> </a:t>
            </a:r>
            <a:r>
              <a:rPr sz="1013" kern="1200" spc="-6" dirty="0">
                <a:solidFill>
                  <a:srgbClr val="175E53"/>
                </a:solidFill>
                <a:latin typeface="Calibri"/>
                <a:ea typeface="+mn-ea"/>
                <a:cs typeface="Calibri"/>
              </a:rPr>
              <a:t>pretraining]</a:t>
            </a:r>
            <a:endParaRPr sz="1013" kern="1200">
              <a:solidFill>
                <a:prstClr val="black"/>
              </a:solidFill>
              <a:latin typeface="Calibri"/>
              <a:ea typeface="+mn-ea"/>
              <a:cs typeface="Calibri"/>
            </a:endParaRPr>
          </a:p>
        </p:txBody>
      </p:sp>
      <p:sp>
        <p:nvSpPr>
          <p:cNvPr id="51" name="TextBox 50">
            <a:extLst>
              <a:ext uri="{FF2B5EF4-FFF2-40B4-BE49-F238E27FC236}">
                <a16:creationId xmlns:a16="http://schemas.microsoft.com/office/drawing/2014/main" id="{2CBB72C8-9249-4750-AC5E-BB2AB69691C3}"/>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John Hewitt</a:t>
            </a:r>
          </a:p>
        </p:txBody>
      </p:sp>
      <p:sp>
        <p:nvSpPr>
          <p:cNvPr id="2" name="Slide Number Placeholder 3">
            <a:extLst>
              <a:ext uri="{FF2B5EF4-FFF2-40B4-BE49-F238E27FC236}">
                <a16:creationId xmlns:a16="http://schemas.microsoft.com/office/drawing/2014/main" id="{6D6883D2-2234-04FB-4D48-77CD3363B93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75</a:t>
            </a:fld>
            <a:endParaRPr lang="en-US" sz="1600">
              <a:solidFill>
                <a:schemeClr val="bg1"/>
              </a:solidFill>
            </a:endParaRPr>
          </a:p>
        </p:txBody>
      </p:sp>
      <p:sp>
        <p:nvSpPr>
          <p:cNvPr id="50" name="Title 8">
            <a:extLst>
              <a:ext uri="{FF2B5EF4-FFF2-40B4-BE49-F238E27FC236}">
                <a16:creationId xmlns:a16="http://schemas.microsoft.com/office/drawing/2014/main" id="{043A80A7-A7A6-68B1-489D-E7FF1EF8E690}"/>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Calibri"/>
                <a:cs typeface="Calibri"/>
              </a:rPr>
              <a:t>Pretraining models</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60496"/>
            <a:ext cx="3317501" cy="238407"/>
          </a:xfrm>
          <a:prstGeom prst="rect">
            <a:avLst/>
          </a:prstGeom>
        </p:spPr>
        <p:txBody>
          <a:bodyPr vert="horz" wrap="square" lIns="0" tIns="7501" rIns="0" bIns="0" rtlCol="0">
            <a:spAutoFit/>
          </a:bodyPr>
          <a:lstStyle/>
          <a:p>
            <a:pPr marL="7144" defTabSz="685800">
              <a:spcBef>
                <a:spcPts val="59"/>
              </a:spcBef>
              <a:buClrTx/>
              <a:defRPr/>
            </a:pPr>
            <a:r>
              <a:rPr sz="1500" kern="1200" dirty="0">
                <a:solidFill>
                  <a:prstClr val="black"/>
                </a:solidFill>
                <a:latin typeface="Calibri"/>
                <a:ea typeface="+mn-ea"/>
                <a:cs typeface="Calibri"/>
              </a:rPr>
              <a:t>Recall the </a:t>
            </a:r>
            <a:r>
              <a:rPr sz="1500" b="1" kern="1200" dirty="0">
                <a:solidFill>
                  <a:prstClr val="black"/>
                </a:solidFill>
                <a:latin typeface="Calibri"/>
                <a:ea typeface="+mn-ea"/>
                <a:cs typeface="Calibri"/>
              </a:rPr>
              <a:t>language </a:t>
            </a:r>
            <a:r>
              <a:rPr sz="1500" b="1" kern="1200" spc="-3" dirty="0">
                <a:solidFill>
                  <a:prstClr val="black"/>
                </a:solidFill>
                <a:latin typeface="Calibri"/>
                <a:ea typeface="+mn-ea"/>
                <a:cs typeface="Calibri"/>
              </a:rPr>
              <a:t>modeling</a:t>
            </a:r>
            <a:r>
              <a:rPr sz="1500" b="1"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task:</a:t>
            </a:r>
            <a:endParaRPr sz="1500" kern="1200" dirty="0">
              <a:solidFill>
                <a:prstClr val="black"/>
              </a:solidFill>
              <a:latin typeface="Calibri"/>
              <a:ea typeface="+mn-ea"/>
              <a:cs typeface="Calibri"/>
            </a:endParaRPr>
          </a:p>
        </p:txBody>
      </p:sp>
      <p:sp>
        <p:nvSpPr>
          <p:cNvPr id="5" name="object 5"/>
          <p:cNvSpPr txBox="1"/>
          <p:nvPr/>
        </p:nvSpPr>
        <p:spPr>
          <a:xfrm>
            <a:off x="457201" y="1530905"/>
            <a:ext cx="3859354" cy="969738"/>
          </a:xfrm>
          <a:prstGeom prst="rect">
            <a:avLst/>
          </a:prstGeom>
        </p:spPr>
        <p:txBody>
          <a:bodyPr vert="horz" wrap="square" lIns="0" tIns="7859" rIns="0" bIns="0" rtlCol="0">
            <a:spAutoFit/>
          </a:bodyPr>
          <a:lstStyle/>
          <a:p>
            <a:pPr marL="221099" marR="57507" indent="-192881" defTabSz="685800">
              <a:lnSpc>
                <a:spcPct val="99800"/>
              </a:lnSpc>
              <a:spcBef>
                <a:spcPts val="62"/>
              </a:spcBef>
              <a:buClr>
                <a:schemeClr val="bg2"/>
              </a:buClr>
              <a:buFont typeface="Arial"/>
              <a:buChar char="•"/>
              <a:tabLst>
                <a:tab pos="221099" algn="l"/>
                <a:tab pos="221456" algn="l"/>
                <a:tab pos="933688" algn="l"/>
              </a:tabLst>
              <a:defRPr/>
            </a:pPr>
            <a:r>
              <a:rPr sz="1500" kern="1200" dirty="0">
                <a:solidFill>
                  <a:prstClr val="black"/>
                </a:solidFill>
                <a:latin typeface="Calibri"/>
                <a:ea typeface="+mn-ea"/>
                <a:cs typeface="Calibri"/>
              </a:rPr>
              <a:t>Model </a:t>
            </a:r>
            <a:r>
              <a:rPr sz="1500" kern="1200" spc="17" dirty="0">
                <a:solidFill>
                  <a:prstClr val="black"/>
                </a:solidFill>
                <a:latin typeface="Cambria Math"/>
                <a:ea typeface="+mn-ea"/>
                <a:cs typeface="Cambria Math"/>
              </a:rPr>
              <a:t>𝑝</a:t>
            </a:r>
            <a:r>
              <a:rPr sz="1500" kern="1200" spc="25" baseline="-15151" dirty="0">
                <a:solidFill>
                  <a:prstClr val="black"/>
                </a:solidFill>
                <a:latin typeface="Cambria Math"/>
                <a:ea typeface="+mn-ea"/>
                <a:cs typeface="Cambria Math"/>
              </a:rPr>
              <a:t>𝜃</a:t>
            </a:r>
            <a:r>
              <a:rPr lang="en-US" sz="1500" kern="1200" spc="25" dirty="0">
                <a:solidFill>
                  <a:prstClr val="black"/>
                </a:solidFill>
                <a:latin typeface="Cambria Math"/>
                <a:ea typeface="+mn-ea"/>
                <a:cs typeface="Cambria Math"/>
              </a:rPr>
              <a:t>(</a:t>
            </a:r>
            <a:r>
              <a:rPr sz="1500" kern="1200" spc="3" dirty="0">
                <a:solidFill>
                  <a:prstClr val="black"/>
                </a:solidFill>
                <a:latin typeface="Cambria Math"/>
                <a:ea typeface="+mn-ea"/>
                <a:cs typeface="Cambria Math"/>
              </a:rPr>
              <a:t>𝑤</a:t>
            </a:r>
            <a:r>
              <a:rPr sz="1500" kern="1200" spc="4" baseline="-15151" dirty="0">
                <a:solidFill>
                  <a:prstClr val="black"/>
                </a:solidFill>
                <a:latin typeface="Cambria Math"/>
                <a:ea typeface="+mn-ea"/>
                <a:cs typeface="Cambria Math"/>
              </a:rPr>
              <a:t>𝑡</a:t>
            </a:r>
            <a:r>
              <a:rPr lang="en-US" sz="1500" kern="1200" spc="4" baseline="-15151" dirty="0">
                <a:solidFill>
                  <a:prstClr val="black"/>
                </a:solidFill>
                <a:latin typeface="Cambria Math"/>
                <a:ea typeface="+mn-ea"/>
                <a:cs typeface="Cambria Math"/>
              </a:rPr>
              <a:t> |</a:t>
            </a:r>
            <a:r>
              <a:rPr sz="1500" kern="1200" spc="4" baseline="-15151" dirty="0">
                <a:solidFill>
                  <a:prstClr val="black"/>
                </a:solidFill>
                <a:latin typeface="Cambria Math"/>
                <a:ea typeface="+mn-ea"/>
                <a:cs typeface="Cambria Math"/>
              </a:rPr>
              <a:t> </a:t>
            </a:r>
            <a:r>
              <a:rPr sz="1500" kern="1200" spc="11" dirty="0">
                <a:solidFill>
                  <a:prstClr val="black"/>
                </a:solidFill>
                <a:latin typeface="Cambria Math"/>
                <a:ea typeface="+mn-ea"/>
                <a:cs typeface="Cambria Math"/>
              </a:rPr>
              <a:t>𝑤</a:t>
            </a:r>
            <a:r>
              <a:rPr sz="1500" kern="1200" spc="17" baseline="-15151" dirty="0">
                <a:solidFill>
                  <a:prstClr val="black"/>
                </a:solidFill>
                <a:latin typeface="Cambria Math"/>
                <a:ea typeface="+mn-ea"/>
                <a:cs typeface="Cambria Math"/>
              </a:rPr>
              <a:t>1:𝑡−1</a:t>
            </a:r>
            <a:r>
              <a:rPr sz="1500" kern="1200" spc="11" dirty="0">
                <a:solidFill>
                  <a:prstClr val="black"/>
                </a:solidFill>
                <a:latin typeface="Cambria Math"/>
                <a:ea typeface="+mn-ea"/>
                <a:cs typeface="Cambria Math"/>
              </a:rPr>
              <a:t>)</a:t>
            </a:r>
            <a:r>
              <a:rPr sz="1500" kern="1200" spc="11" dirty="0">
                <a:solidFill>
                  <a:prstClr val="black"/>
                </a:solidFill>
                <a:latin typeface="Calibri"/>
                <a:ea typeface="+mn-ea"/>
                <a:cs typeface="Calibri"/>
              </a:rPr>
              <a:t>, </a:t>
            </a:r>
            <a:r>
              <a:rPr sz="1500" kern="1200" dirty="0">
                <a:solidFill>
                  <a:prstClr val="black"/>
                </a:solidFill>
                <a:latin typeface="Calibri"/>
                <a:ea typeface="+mn-ea"/>
                <a:cs typeface="Calibri"/>
              </a:rPr>
              <a:t>the </a:t>
            </a:r>
            <a:r>
              <a:rPr sz="1500" kern="1200" spc="-3" dirty="0">
                <a:solidFill>
                  <a:prstClr val="black"/>
                </a:solidFill>
                <a:latin typeface="Calibri"/>
                <a:ea typeface="+mn-ea"/>
                <a:cs typeface="Calibri"/>
              </a:rPr>
              <a:t>probability  distribution over </a:t>
            </a:r>
            <a:r>
              <a:rPr sz="1500" kern="1200" dirty="0">
                <a:solidFill>
                  <a:prstClr val="black"/>
                </a:solidFill>
                <a:latin typeface="Calibri"/>
                <a:ea typeface="+mn-ea"/>
                <a:cs typeface="Calibri"/>
              </a:rPr>
              <a:t>words given </a:t>
            </a:r>
            <a:r>
              <a:rPr sz="1500" kern="1200" spc="-3" dirty="0">
                <a:solidFill>
                  <a:prstClr val="black"/>
                </a:solidFill>
                <a:latin typeface="Calibri"/>
                <a:ea typeface="+mn-ea"/>
                <a:cs typeface="Calibri"/>
              </a:rPr>
              <a:t>their past  contexts.</a:t>
            </a:r>
            <a:endParaRPr sz="1500" kern="1200" dirty="0">
              <a:solidFill>
                <a:prstClr val="black"/>
              </a:solidFill>
              <a:latin typeface="Calibri"/>
              <a:ea typeface="+mn-ea"/>
              <a:cs typeface="Calibri"/>
            </a:endParaRPr>
          </a:p>
          <a:p>
            <a:pPr marL="221456" indent="-192881" defTabSz="685800">
              <a:spcBef>
                <a:spcPts val="310"/>
              </a:spcBef>
              <a:buClr>
                <a:schemeClr val="bg2"/>
              </a:buClr>
              <a:buFont typeface="Arial"/>
              <a:buChar char="•"/>
              <a:tabLst>
                <a:tab pos="221099" algn="l"/>
                <a:tab pos="221456" algn="l"/>
              </a:tabLst>
              <a:defRPr/>
            </a:pPr>
            <a:r>
              <a:rPr sz="1500" kern="1200" dirty="0">
                <a:solidFill>
                  <a:prstClr val="black"/>
                </a:solidFill>
                <a:latin typeface="Calibri"/>
                <a:ea typeface="+mn-ea"/>
                <a:cs typeface="Calibri"/>
              </a:rPr>
              <a:t>There’s </a:t>
            </a:r>
            <a:r>
              <a:rPr sz="1500" kern="1200" spc="-3" dirty="0">
                <a:solidFill>
                  <a:prstClr val="black"/>
                </a:solidFill>
                <a:latin typeface="Calibri"/>
                <a:ea typeface="+mn-ea"/>
                <a:cs typeface="Calibri"/>
              </a:rPr>
              <a:t>lots of data </a:t>
            </a:r>
            <a:r>
              <a:rPr sz="1500" kern="1200" dirty="0">
                <a:solidFill>
                  <a:prstClr val="black"/>
                </a:solidFill>
                <a:latin typeface="Calibri"/>
                <a:ea typeface="+mn-ea"/>
                <a:cs typeface="Calibri"/>
              </a:rPr>
              <a:t>for this! </a:t>
            </a:r>
            <a:r>
              <a:rPr sz="1500" kern="1200" spc="-6" dirty="0">
                <a:solidFill>
                  <a:prstClr val="black"/>
                </a:solidFill>
                <a:latin typeface="Calibri"/>
                <a:ea typeface="+mn-ea"/>
                <a:cs typeface="Calibri"/>
              </a:rPr>
              <a:t>(In</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English.)</a:t>
            </a:r>
            <a:endParaRPr sz="1500" kern="1200" dirty="0">
              <a:solidFill>
                <a:prstClr val="black"/>
              </a:solidFill>
              <a:latin typeface="Calibri"/>
              <a:ea typeface="+mn-ea"/>
              <a:cs typeface="Calibri"/>
            </a:endParaRPr>
          </a:p>
        </p:txBody>
      </p:sp>
      <p:sp>
        <p:nvSpPr>
          <p:cNvPr id="6" name="object 6"/>
          <p:cNvSpPr txBox="1"/>
          <p:nvPr/>
        </p:nvSpPr>
        <p:spPr>
          <a:xfrm>
            <a:off x="457200" y="2832254"/>
            <a:ext cx="3695762" cy="238407"/>
          </a:xfrm>
          <a:prstGeom prst="rect">
            <a:avLst/>
          </a:prstGeom>
        </p:spPr>
        <p:txBody>
          <a:bodyPr vert="horz" wrap="square" lIns="0" tIns="7501" rIns="0" bIns="0" rtlCol="0">
            <a:spAutoFit/>
          </a:bodyPr>
          <a:lstStyle/>
          <a:p>
            <a:pPr marL="7144" defTabSz="685800">
              <a:spcBef>
                <a:spcPts val="59"/>
              </a:spcBef>
              <a:buClrTx/>
              <a:defRPr/>
            </a:pPr>
            <a:r>
              <a:rPr sz="1500" b="1" kern="1200" spc="-3" dirty="0">
                <a:solidFill>
                  <a:prstClr val="black"/>
                </a:solidFill>
                <a:latin typeface="Calibri"/>
                <a:ea typeface="+mn-ea"/>
                <a:cs typeface="Calibri"/>
              </a:rPr>
              <a:t>Pretraining </a:t>
            </a:r>
            <a:r>
              <a:rPr sz="1500" b="1" kern="1200" dirty="0">
                <a:solidFill>
                  <a:prstClr val="black"/>
                </a:solidFill>
                <a:latin typeface="Calibri"/>
                <a:ea typeface="+mn-ea"/>
                <a:cs typeface="Calibri"/>
              </a:rPr>
              <a:t>through language</a:t>
            </a:r>
            <a:r>
              <a:rPr sz="1500" b="1" kern="1200" spc="-34" dirty="0">
                <a:solidFill>
                  <a:prstClr val="black"/>
                </a:solidFill>
                <a:latin typeface="Calibri"/>
                <a:ea typeface="+mn-ea"/>
                <a:cs typeface="Calibri"/>
              </a:rPr>
              <a:t> </a:t>
            </a:r>
            <a:r>
              <a:rPr sz="1500" b="1" kern="1200" spc="-3" dirty="0">
                <a:solidFill>
                  <a:prstClr val="black"/>
                </a:solidFill>
                <a:latin typeface="Calibri"/>
                <a:ea typeface="+mn-ea"/>
                <a:cs typeface="Calibri"/>
              </a:rPr>
              <a:t>modeling:</a:t>
            </a:r>
            <a:endParaRPr sz="1500" kern="1200" dirty="0">
              <a:solidFill>
                <a:prstClr val="black"/>
              </a:solidFill>
              <a:latin typeface="Calibri"/>
              <a:ea typeface="+mn-ea"/>
              <a:cs typeface="Calibri"/>
            </a:endParaRPr>
          </a:p>
        </p:txBody>
      </p:sp>
      <p:sp>
        <p:nvSpPr>
          <p:cNvPr id="7" name="object 7"/>
          <p:cNvSpPr txBox="1"/>
          <p:nvPr/>
        </p:nvSpPr>
        <p:spPr>
          <a:xfrm>
            <a:off x="457200" y="3093569"/>
            <a:ext cx="4096884" cy="738183"/>
          </a:xfrm>
          <a:prstGeom prst="rect">
            <a:avLst/>
          </a:prstGeom>
        </p:spPr>
        <p:txBody>
          <a:bodyPr vert="horz" wrap="square" lIns="0" tIns="7144" rIns="0" bIns="0" rtlCol="0">
            <a:spAutoFit/>
          </a:bodyPr>
          <a:lstStyle/>
          <a:p>
            <a:pPr marL="199668" marR="2858" indent="-192881" defTabSz="685800">
              <a:spcBef>
                <a:spcPts val="56"/>
              </a:spcBef>
              <a:buClr>
                <a:schemeClr val="bg2"/>
              </a:buClr>
              <a:buFont typeface="Times New Roman"/>
              <a:buChar char="•"/>
              <a:tabLst>
                <a:tab pos="199668" algn="l"/>
                <a:tab pos="200025" algn="l"/>
              </a:tabLst>
              <a:defRPr/>
            </a:pPr>
            <a:r>
              <a:rPr sz="1500" kern="1200" spc="-3" dirty="0">
                <a:solidFill>
                  <a:prstClr val="black"/>
                </a:solidFill>
                <a:latin typeface="Calibri"/>
                <a:ea typeface="+mn-ea"/>
                <a:cs typeface="Calibri"/>
              </a:rPr>
              <a:t>Train </a:t>
            </a:r>
            <a:r>
              <a:rPr sz="1500" kern="1200" dirty="0">
                <a:solidFill>
                  <a:prstClr val="black"/>
                </a:solidFill>
                <a:latin typeface="Calibri"/>
                <a:ea typeface="+mn-ea"/>
                <a:cs typeface="Calibri"/>
              </a:rPr>
              <a:t>a neural </a:t>
            </a:r>
            <a:r>
              <a:rPr sz="1500" kern="1200" spc="-3" dirty="0">
                <a:solidFill>
                  <a:prstClr val="black"/>
                </a:solidFill>
                <a:latin typeface="Calibri"/>
                <a:ea typeface="+mn-ea"/>
                <a:cs typeface="Calibri"/>
              </a:rPr>
              <a:t>network </a:t>
            </a:r>
            <a:r>
              <a:rPr sz="1500" kern="1200" dirty="0">
                <a:solidFill>
                  <a:prstClr val="black"/>
                </a:solidFill>
                <a:latin typeface="Calibri"/>
                <a:ea typeface="+mn-ea"/>
                <a:cs typeface="Calibri"/>
              </a:rPr>
              <a:t>to perform language  modeling </a:t>
            </a:r>
            <a:r>
              <a:rPr sz="1500" kern="1200" spc="-3" dirty="0">
                <a:solidFill>
                  <a:prstClr val="black"/>
                </a:solidFill>
                <a:latin typeface="Calibri"/>
                <a:ea typeface="+mn-ea"/>
                <a:cs typeface="Calibri"/>
              </a:rPr>
              <a:t>on </a:t>
            </a:r>
            <a:r>
              <a:rPr sz="1500" kern="1200" dirty="0">
                <a:solidFill>
                  <a:prstClr val="black"/>
                </a:solidFill>
                <a:latin typeface="Calibri"/>
                <a:ea typeface="+mn-ea"/>
                <a:cs typeface="Calibri"/>
              </a:rPr>
              <a:t>a </a:t>
            </a:r>
            <a:r>
              <a:rPr sz="1500" kern="1200" spc="-3" dirty="0">
                <a:solidFill>
                  <a:prstClr val="black"/>
                </a:solidFill>
                <a:latin typeface="Calibri"/>
                <a:ea typeface="+mn-ea"/>
                <a:cs typeface="Calibri"/>
              </a:rPr>
              <a:t>large </a:t>
            </a:r>
            <a:r>
              <a:rPr sz="1500" kern="1200" dirty="0">
                <a:solidFill>
                  <a:prstClr val="black"/>
                </a:solidFill>
                <a:latin typeface="Calibri"/>
                <a:ea typeface="+mn-ea"/>
                <a:cs typeface="Calibri"/>
              </a:rPr>
              <a:t>amount </a:t>
            </a:r>
            <a:r>
              <a:rPr sz="1500" kern="1200" spc="-3" dirty="0">
                <a:solidFill>
                  <a:prstClr val="black"/>
                </a:solidFill>
                <a:latin typeface="Calibri"/>
                <a:ea typeface="+mn-ea"/>
                <a:cs typeface="Calibri"/>
              </a:rPr>
              <a:t>of</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text.</a:t>
            </a:r>
          </a:p>
          <a:p>
            <a:pPr marL="200025" indent="-192881" defTabSz="685800">
              <a:spcBef>
                <a:spcPts val="312"/>
              </a:spcBef>
              <a:buClr>
                <a:schemeClr val="bg2"/>
              </a:buClr>
              <a:buFont typeface="Times New Roman"/>
              <a:buChar char="•"/>
              <a:tabLst>
                <a:tab pos="199668" algn="l"/>
                <a:tab pos="200025" algn="l"/>
              </a:tabLst>
              <a:defRPr/>
            </a:pPr>
            <a:r>
              <a:rPr sz="1500" kern="1200" spc="-3" dirty="0">
                <a:solidFill>
                  <a:prstClr val="black"/>
                </a:solidFill>
                <a:latin typeface="Calibri"/>
                <a:ea typeface="+mn-ea"/>
                <a:cs typeface="Calibri"/>
              </a:rPr>
              <a:t>Save </a:t>
            </a:r>
            <a:r>
              <a:rPr sz="1500" kern="1200" dirty="0">
                <a:solidFill>
                  <a:prstClr val="black"/>
                </a:solidFill>
                <a:latin typeface="Calibri"/>
                <a:ea typeface="+mn-ea"/>
                <a:cs typeface="Calibri"/>
              </a:rPr>
              <a:t>the </a:t>
            </a:r>
            <a:r>
              <a:rPr sz="1500" kern="1200" spc="-3" dirty="0">
                <a:solidFill>
                  <a:prstClr val="black"/>
                </a:solidFill>
                <a:latin typeface="Calibri"/>
                <a:ea typeface="+mn-ea"/>
                <a:cs typeface="Calibri"/>
              </a:rPr>
              <a:t>network</a:t>
            </a:r>
            <a:r>
              <a:rPr sz="1500" kern="1200" spc="11" dirty="0">
                <a:solidFill>
                  <a:prstClr val="black"/>
                </a:solidFill>
                <a:latin typeface="Calibri"/>
                <a:ea typeface="+mn-ea"/>
                <a:cs typeface="Calibri"/>
              </a:rPr>
              <a:t> </a:t>
            </a:r>
            <a:r>
              <a:rPr sz="1500" kern="1200" spc="-3" dirty="0">
                <a:solidFill>
                  <a:prstClr val="black"/>
                </a:solidFill>
                <a:latin typeface="Calibri"/>
                <a:ea typeface="+mn-ea"/>
                <a:cs typeface="Calibri"/>
              </a:rPr>
              <a:t>parameters.</a:t>
            </a:r>
            <a:endParaRPr sz="1500" kern="1200" dirty="0">
              <a:solidFill>
                <a:prstClr val="black"/>
              </a:solidFill>
              <a:latin typeface="Calibri"/>
              <a:ea typeface="+mn-ea"/>
              <a:cs typeface="Calibri"/>
            </a:endParaRPr>
          </a:p>
        </p:txBody>
      </p:sp>
      <p:grpSp>
        <p:nvGrpSpPr>
          <p:cNvPr id="8" name="object 8"/>
          <p:cNvGrpSpPr/>
          <p:nvPr/>
        </p:nvGrpSpPr>
        <p:grpSpPr>
          <a:xfrm>
            <a:off x="4359556" y="2054721"/>
            <a:ext cx="2231707" cy="1052989"/>
            <a:chOff x="7080313" y="2509837"/>
            <a:chExt cx="3967479" cy="1871980"/>
          </a:xfrm>
        </p:grpSpPr>
        <p:sp>
          <p:nvSpPr>
            <p:cNvPr id="9" name="object 9"/>
            <p:cNvSpPr/>
            <p:nvPr/>
          </p:nvSpPr>
          <p:spPr>
            <a:xfrm>
              <a:off x="7237476" y="2534411"/>
              <a:ext cx="913130" cy="483234"/>
            </a:xfrm>
            <a:custGeom>
              <a:avLst/>
              <a:gdLst/>
              <a:ahLst/>
              <a:cxnLst/>
              <a:rect l="l" t="t" r="r" b="b"/>
              <a:pathLst>
                <a:path w="913129" h="483235">
                  <a:moveTo>
                    <a:pt x="150876" y="1524"/>
                  </a:moveTo>
                  <a:lnTo>
                    <a:pt x="0" y="1524"/>
                  </a:lnTo>
                  <a:lnTo>
                    <a:pt x="0" y="483108"/>
                  </a:lnTo>
                  <a:lnTo>
                    <a:pt x="150876" y="483108"/>
                  </a:lnTo>
                  <a:lnTo>
                    <a:pt x="150876" y="1524"/>
                  </a:lnTo>
                  <a:close/>
                </a:path>
                <a:path w="913129" h="483235">
                  <a:moveTo>
                    <a:pt x="912876" y="0"/>
                  </a:moveTo>
                  <a:lnTo>
                    <a:pt x="762000" y="0"/>
                  </a:lnTo>
                  <a:lnTo>
                    <a:pt x="762000" y="483108"/>
                  </a:lnTo>
                  <a:lnTo>
                    <a:pt x="912876" y="483108"/>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7388352" y="2737231"/>
              <a:ext cx="611505" cy="77470"/>
            </a:xfrm>
            <a:custGeom>
              <a:avLst/>
              <a:gdLst/>
              <a:ahLst/>
              <a:cxnLst/>
              <a:rect l="l" t="t" r="r" b="b"/>
              <a:pathLst>
                <a:path w="611504" h="77469">
                  <a:moveTo>
                    <a:pt x="76073" y="1143"/>
                  </a:moveTo>
                  <a:lnTo>
                    <a:pt x="0" y="39370"/>
                  </a:lnTo>
                  <a:lnTo>
                    <a:pt x="76326" y="77343"/>
                  </a:lnTo>
                  <a:lnTo>
                    <a:pt x="76221" y="45593"/>
                  </a:lnTo>
                  <a:lnTo>
                    <a:pt x="63500" y="45593"/>
                  </a:lnTo>
                  <a:lnTo>
                    <a:pt x="63500" y="32893"/>
                  </a:lnTo>
                  <a:lnTo>
                    <a:pt x="76178" y="32863"/>
                  </a:lnTo>
                  <a:lnTo>
                    <a:pt x="76073" y="1143"/>
                  </a:lnTo>
                  <a:close/>
                </a:path>
                <a:path w="611504" h="77469">
                  <a:moveTo>
                    <a:pt x="598742" y="31750"/>
                  </a:moveTo>
                  <a:lnTo>
                    <a:pt x="547751" y="31750"/>
                  </a:lnTo>
                  <a:lnTo>
                    <a:pt x="547751" y="44450"/>
                  </a:lnTo>
                  <a:lnTo>
                    <a:pt x="534998" y="44480"/>
                  </a:lnTo>
                  <a:lnTo>
                    <a:pt x="535051" y="76200"/>
                  </a:lnTo>
                  <a:lnTo>
                    <a:pt x="611251" y="37973"/>
                  </a:lnTo>
                  <a:lnTo>
                    <a:pt x="598742" y="31750"/>
                  </a:lnTo>
                  <a:close/>
                </a:path>
                <a:path w="611504" h="77469">
                  <a:moveTo>
                    <a:pt x="76178" y="32863"/>
                  </a:moveTo>
                  <a:lnTo>
                    <a:pt x="63500" y="32893"/>
                  </a:lnTo>
                  <a:lnTo>
                    <a:pt x="63500" y="45593"/>
                  </a:lnTo>
                  <a:lnTo>
                    <a:pt x="76221" y="45562"/>
                  </a:lnTo>
                  <a:lnTo>
                    <a:pt x="76178" y="32863"/>
                  </a:lnTo>
                  <a:close/>
                </a:path>
                <a:path w="611504" h="77469">
                  <a:moveTo>
                    <a:pt x="76221" y="45562"/>
                  </a:moveTo>
                  <a:lnTo>
                    <a:pt x="63500" y="45593"/>
                  </a:lnTo>
                  <a:lnTo>
                    <a:pt x="76221" y="45593"/>
                  </a:lnTo>
                  <a:close/>
                </a:path>
                <a:path w="611504" h="77469">
                  <a:moveTo>
                    <a:pt x="534976" y="31780"/>
                  </a:moveTo>
                  <a:lnTo>
                    <a:pt x="76178" y="32863"/>
                  </a:lnTo>
                  <a:lnTo>
                    <a:pt x="76221" y="45562"/>
                  </a:lnTo>
                  <a:lnTo>
                    <a:pt x="534998" y="44480"/>
                  </a:lnTo>
                  <a:lnTo>
                    <a:pt x="534976" y="31780"/>
                  </a:lnTo>
                  <a:close/>
                </a:path>
                <a:path w="611504" h="77469">
                  <a:moveTo>
                    <a:pt x="547751" y="31750"/>
                  </a:moveTo>
                  <a:lnTo>
                    <a:pt x="534976" y="31780"/>
                  </a:lnTo>
                  <a:lnTo>
                    <a:pt x="534998" y="44480"/>
                  </a:lnTo>
                  <a:lnTo>
                    <a:pt x="547751" y="44450"/>
                  </a:lnTo>
                  <a:lnTo>
                    <a:pt x="547751" y="31750"/>
                  </a:lnTo>
                  <a:close/>
                </a:path>
                <a:path w="611504" h="77469">
                  <a:moveTo>
                    <a:pt x="534924" y="0"/>
                  </a:moveTo>
                  <a:lnTo>
                    <a:pt x="534976" y="31780"/>
                  </a:lnTo>
                  <a:lnTo>
                    <a:pt x="598742" y="31750"/>
                  </a:lnTo>
                  <a:lnTo>
                    <a:pt x="534924"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8685276" y="2543555"/>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8150352" y="2738247"/>
              <a:ext cx="535940" cy="82550"/>
            </a:xfrm>
            <a:custGeom>
              <a:avLst/>
              <a:gdLst/>
              <a:ahLst/>
              <a:cxnLst/>
              <a:rect l="l" t="t" r="r" b="b"/>
              <a:pathLst>
                <a:path w="535940" h="82550">
                  <a:moveTo>
                    <a:pt x="460248" y="5841"/>
                  </a:moveTo>
                  <a:lnTo>
                    <a:pt x="459717" y="37652"/>
                  </a:lnTo>
                  <a:lnTo>
                    <a:pt x="472440" y="37845"/>
                  </a:lnTo>
                  <a:lnTo>
                    <a:pt x="472186" y="50545"/>
                  </a:lnTo>
                  <a:lnTo>
                    <a:pt x="459502" y="50545"/>
                  </a:lnTo>
                  <a:lnTo>
                    <a:pt x="458977" y="82041"/>
                  </a:lnTo>
                  <a:lnTo>
                    <a:pt x="524685" y="50545"/>
                  </a:lnTo>
                  <a:lnTo>
                    <a:pt x="472186" y="50545"/>
                  </a:lnTo>
                  <a:lnTo>
                    <a:pt x="459506" y="50352"/>
                  </a:lnTo>
                  <a:lnTo>
                    <a:pt x="525087" y="50352"/>
                  </a:lnTo>
                  <a:lnTo>
                    <a:pt x="535813" y="45212"/>
                  </a:lnTo>
                  <a:lnTo>
                    <a:pt x="460248" y="5841"/>
                  </a:lnTo>
                  <a:close/>
                </a:path>
                <a:path w="535940" h="82550">
                  <a:moveTo>
                    <a:pt x="76834" y="0"/>
                  </a:moveTo>
                  <a:lnTo>
                    <a:pt x="0" y="36956"/>
                  </a:lnTo>
                  <a:lnTo>
                    <a:pt x="75565" y="76200"/>
                  </a:lnTo>
                  <a:lnTo>
                    <a:pt x="76093" y="44516"/>
                  </a:lnTo>
                  <a:lnTo>
                    <a:pt x="63373" y="44323"/>
                  </a:lnTo>
                  <a:lnTo>
                    <a:pt x="63626" y="31623"/>
                  </a:lnTo>
                  <a:lnTo>
                    <a:pt x="76307" y="31623"/>
                  </a:lnTo>
                  <a:lnTo>
                    <a:pt x="76834" y="0"/>
                  </a:lnTo>
                  <a:close/>
                </a:path>
                <a:path w="535940" h="82550">
                  <a:moveTo>
                    <a:pt x="459717" y="37652"/>
                  </a:moveTo>
                  <a:lnTo>
                    <a:pt x="459506" y="50352"/>
                  </a:lnTo>
                  <a:lnTo>
                    <a:pt x="472186" y="50545"/>
                  </a:lnTo>
                  <a:lnTo>
                    <a:pt x="472440" y="37845"/>
                  </a:lnTo>
                  <a:lnTo>
                    <a:pt x="459717" y="37652"/>
                  </a:lnTo>
                  <a:close/>
                </a:path>
                <a:path w="535940" h="82550">
                  <a:moveTo>
                    <a:pt x="76304" y="31815"/>
                  </a:moveTo>
                  <a:lnTo>
                    <a:pt x="76093" y="44516"/>
                  </a:lnTo>
                  <a:lnTo>
                    <a:pt x="459506" y="50352"/>
                  </a:lnTo>
                  <a:lnTo>
                    <a:pt x="459717" y="37652"/>
                  </a:lnTo>
                  <a:lnTo>
                    <a:pt x="76304" y="31815"/>
                  </a:lnTo>
                  <a:close/>
                </a:path>
                <a:path w="535940" h="82550">
                  <a:moveTo>
                    <a:pt x="63626" y="31623"/>
                  </a:moveTo>
                  <a:lnTo>
                    <a:pt x="63373" y="44323"/>
                  </a:lnTo>
                  <a:lnTo>
                    <a:pt x="76093" y="44516"/>
                  </a:lnTo>
                  <a:lnTo>
                    <a:pt x="76304" y="31815"/>
                  </a:lnTo>
                  <a:lnTo>
                    <a:pt x="63626" y="31623"/>
                  </a:lnTo>
                  <a:close/>
                </a:path>
                <a:path w="535940" h="82550">
                  <a:moveTo>
                    <a:pt x="76307" y="31623"/>
                  </a:moveTo>
                  <a:lnTo>
                    <a:pt x="63626"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p:nvPr/>
          </p:nvSpPr>
          <p:spPr>
            <a:xfrm>
              <a:off x="9372600" y="2543555"/>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8836152" y="2746247"/>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10059924" y="2543555"/>
              <a:ext cx="149860" cy="481965"/>
            </a:xfrm>
            <a:custGeom>
              <a:avLst/>
              <a:gdLst/>
              <a:ahLst/>
              <a:cxnLst/>
              <a:rect l="l" t="t" r="r" b="b"/>
              <a:pathLst>
                <a:path w="149859" h="481964">
                  <a:moveTo>
                    <a:pt x="149351" y="0"/>
                  </a:moveTo>
                  <a:lnTo>
                    <a:pt x="0" y="0"/>
                  </a:lnTo>
                  <a:lnTo>
                    <a:pt x="0" y="481584"/>
                  </a:lnTo>
                  <a:lnTo>
                    <a:pt x="149351" y="481584"/>
                  </a:lnTo>
                  <a:lnTo>
                    <a:pt x="149351"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6" name="object 16"/>
            <p:cNvSpPr/>
            <p:nvPr/>
          </p:nvSpPr>
          <p:spPr>
            <a:xfrm>
              <a:off x="9523476" y="2746247"/>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p:nvPr/>
          </p:nvSpPr>
          <p:spPr>
            <a:xfrm>
              <a:off x="10745723" y="2543555"/>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8" name="object 18"/>
            <p:cNvSpPr/>
            <p:nvPr/>
          </p:nvSpPr>
          <p:spPr>
            <a:xfrm>
              <a:off x="10209276" y="2746247"/>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7237476" y="3206495"/>
              <a:ext cx="913130" cy="483234"/>
            </a:xfrm>
            <a:custGeom>
              <a:avLst/>
              <a:gdLst/>
              <a:ahLst/>
              <a:cxnLst/>
              <a:rect l="l" t="t" r="r" b="b"/>
              <a:pathLst>
                <a:path w="913129" h="483235">
                  <a:moveTo>
                    <a:pt x="150876" y="1524"/>
                  </a:moveTo>
                  <a:lnTo>
                    <a:pt x="0" y="1524"/>
                  </a:lnTo>
                  <a:lnTo>
                    <a:pt x="0" y="483108"/>
                  </a:lnTo>
                  <a:lnTo>
                    <a:pt x="150876" y="483108"/>
                  </a:lnTo>
                  <a:lnTo>
                    <a:pt x="150876" y="1524"/>
                  </a:lnTo>
                  <a:close/>
                </a:path>
                <a:path w="913129" h="483235">
                  <a:moveTo>
                    <a:pt x="912876" y="0"/>
                  </a:moveTo>
                  <a:lnTo>
                    <a:pt x="762000" y="0"/>
                  </a:lnTo>
                  <a:lnTo>
                    <a:pt x="762000" y="481584"/>
                  </a:lnTo>
                  <a:lnTo>
                    <a:pt x="912876" y="481584"/>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7388352" y="3409314"/>
              <a:ext cx="611505" cy="77470"/>
            </a:xfrm>
            <a:custGeom>
              <a:avLst/>
              <a:gdLst/>
              <a:ahLst/>
              <a:cxnLst/>
              <a:rect l="l" t="t" r="r" b="b"/>
              <a:pathLst>
                <a:path w="611504" h="77470">
                  <a:moveTo>
                    <a:pt x="76073" y="1143"/>
                  </a:moveTo>
                  <a:lnTo>
                    <a:pt x="0" y="39370"/>
                  </a:lnTo>
                  <a:lnTo>
                    <a:pt x="76326" y="77343"/>
                  </a:lnTo>
                  <a:lnTo>
                    <a:pt x="76221" y="45593"/>
                  </a:lnTo>
                  <a:lnTo>
                    <a:pt x="63500" y="45593"/>
                  </a:lnTo>
                  <a:lnTo>
                    <a:pt x="63500" y="32893"/>
                  </a:lnTo>
                  <a:lnTo>
                    <a:pt x="76178" y="32863"/>
                  </a:lnTo>
                  <a:lnTo>
                    <a:pt x="76073" y="1143"/>
                  </a:lnTo>
                  <a:close/>
                </a:path>
                <a:path w="611504" h="77470">
                  <a:moveTo>
                    <a:pt x="598742" y="31750"/>
                  </a:moveTo>
                  <a:lnTo>
                    <a:pt x="547751" y="31750"/>
                  </a:lnTo>
                  <a:lnTo>
                    <a:pt x="547751" y="44450"/>
                  </a:lnTo>
                  <a:lnTo>
                    <a:pt x="534998" y="44480"/>
                  </a:lnTo>
                  <a:lnTo>
                    <a:pt x="535051" y="76200"/>
                  </a:lnTo>
                  <a:lnTo>
                    <a:pt x="611251" y="37973"/>
                  </a:lnTo>
                  <a:lnTo>
                    <a:pt x="598742" y="31750"/>
                  </a:lnTo>
                  <a:close/>
                </a:path>
                <a:path w="611504" h="77470">
                  <a:moveTo>
                    <a:pt x="76178" y="32863"/>
                  </a:moveTo>
                  <a:lnTo>
                    <a:pt x="63500" y="32893"/>
                  </a:lnTo>
                  <a:lnTo>
                    <a:pt x="63500" y="45593"/>
                  </a:lnTo>
                  <a:lnTo>
                    <a:pt x="76221" y="45562"/>
                  </a:lnTo>
                  <a:lnTo>
                    <a:pt x="76178" y="32863"/>
                  </a:lnTo>
                  <a:close/>
                </a:path>
                <a:path w="611504" h="77470">
                  <a:moveTo>
                    <a:pt x="76221" y="45562"/>
                  </a:moveTo>
                  <a:lnTo>
                    <a:pt x="63500" y="45593"/>
                  </a:lnTo>
                  <a:lnTo>
                    <a:pt x="76221" y="45593"/>
                  </a:lnTo>
                  <a:close/>
                </a:path>
                <a:path w="611504" h="77470">
                  <a:moveTo>
                    <a:pt x="534976" y="31780"/>
                  </a:moveTo>
                  <a:lnTo>
                    <a:pt x="76178" y="32863"/>
                  </a:lnTo>
                  <a:lnTo>
                    <a:pt x="76221" y="45562"/>
                  </a:lnTo>
                  <a:lnTo>
                    <a:pt x="534998" y="44480"/>
                  </a:lnTo>
                  <a:lnTo>
                    <a:pt x="534976" y="31780"/>
                  </a:lnTo>
                  <a:close/>
                </a:path>
                <a:path w="611504" h="77470">
                  <a:moveTo>
                    <a:pt x="547751" y="31750"/>
                  </a:moveTo>
                  <a:lnTo>
                    <a:pt x="534976" y="31780"/>
                  </a:lnTo>
                  <a:lnTo>
                    <a:pt x="534998" y="44480"/>
                  </a:lnTo>
                  <a:lnTo>
                    <a:pt x="547751" y="44450"/>
                  </a:lnTo>
                  <a:lnTo>
                    <a:pt x="547751" y="31750"/>
                  </a:lnTo>
                  <a:close/>
                </a:path>
                <a:path w="611504" h="77470">
                  <a:moveTo>
                    <a:pt x="534924" y="0"/>
                  </a:moveTo>
                  <a:lnTo>
                    <a:pt x="534976" y="31780"/>
                  </a:lnTo>
                  <a:lnTo>
                    <a:pt x="598742" y="31750"/>
                  </a:lnTo>
                  <a:lnTo>
                    <a:pt x="534924"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8685276" y="3214116"/>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2" name="object 22"/>
            <p:cNvSpPr/>
            <p:nvPr/>
          </p:nvSpPr>
          <p:spPr>
            <a:xfrm>
              <a:off x="8150352" y="3410330"/>
              <a:ext cx="535940" cy="82550"/>
            </a:xfrm>
            <a:custGeom>
              <a:avLst/>
              <a:gdLst/>
              <a:ahLst/>
              <a:cxnLst/>
              <a:rect l="l" t="t" r="r" b="b"/>
              <a:pathLst>
                <a:path w="535940" h="82550">
                  <a:moveTo>
                    <a:pt x="460248" y="5842"/>
                  </a:moveTo>
                  <a:lnTo>
                    <a:pt x="459717" y="37652"/>
                  </a:lnTo>
                  <a:lnTo>
                    <a:pt x="472440" y="37846"/>
                  </a:lnTo>
                  <a:lnTo>
                    <a:pt x="472186" y="50546"/>
                  </a:lnTo>
                  <a:lnTo>
                    <a:pt x="459502" y="50546"/>
                  </a:lnTo>
                  <a:lnTo>
                    <a:pt x="458977" y="82042"/>
                  </a:lnTo>
                  <a:lnTo>
                    <a:pt x="524685" y="50546"/>
                  </a:lnTo>
                  <a:lnTo>
                    <a:pt x="472186" y="50546"/>
                  </a:lnTo>
                  <a:lnTo>
                    <a:pt x="459506" y="50352"/>
                  </a:lnTo>
                  <a:lnTo>
                    <a:pt x="525087" y="50352"/>
                  </a:lnTo>
                  <a:lnTo>
                    <a:pt x="535813" y="45212"/>
                  </a:lnTo>
                  <a:lnTo>
                    <a:pt x="460248" y="5842"/>
                  </a:lnTo>
                  <a:close/>
                </a:path>
                <a:path w="535940" h="82550">
                  <a:moveTo>
                    <a:pt x="76834" y="0"/>
                  </a:moveTo>
                  <a:lnTo>
                    <a:pt x="0" y="36957"/>
                  </a:lnTo>
                  <a:lnTo>
                    <a:pt x="75565" y="76200"/>
                  </a:lnTo>
                  <a:lnTo>
                    <a:pt x="76093" y="44516"/>
                  </a:lnTo>
                  <a:lnTo>
                    <a:pt x="63373" y="44323"/>
                  </a:lnTo>
                  <a:lnTo>
                    <a:pt x="63626" y="31623"/>
                  </a:lnTo>
                  <a:lnTo>
                    <a:pt x="76307" y="31623"/>
                  </a:lnTo>
                  <a:lnTo>
                    <a:pt x="76834" y="0"/>
                  </a:lnTo>
                  <a:close/>
                </a:path>
                <a:path w="535940" h="82550">
                  <a:moveTo>
                    <a:pt x="459717" y="37652"/>
                  </a:moveTo>
                  <a:lnTo>
                    <a:pt x="459506" y="50352"/>
                  </a:lnTo>
                  <a:lnTo>
                    <a:pt x="472186" y="50546"/>
                  </a:lnTo>
                  <a:lnTo>
                    <a:pt x="472440" y="37846"/>
                  </a:lnTo>
                  <a:lnTo>
                    <a:pt x="459717" y="37652"/>
                  </a:lnTo>
                  <a:close/>
                </a:path>
                <a:path w="535940" h="82550">
                  <a:moveTo>
                    <a:pt x="76304" y="31815"/>
                  </a:moveTo>
                  <a:lnTo>
                    <a:pt x="76093" y="44516"/>
                  </a:lnTo>
                  <a:lnTo>
                    <a:pt x="459506" y="50352"/>
                  </a:lnTo>
                  <a:lnTo>
                    <a:pt x="459717" y="37652"/>
                  </a:lnTo>
                  <a:lnTo>
                    <a:pt x="76304" y="31815"/>
                  </a:lnTo>
                  <a:close/>
                </a:path>
                <a:path w="535940" h="82550">
                  <a:moveTo>
                    <a:pt x="63626" y="31623"/>
                  </a:moveTo>
                  <a:lnTo>
                    <a:pt x="63373" y="44323"/>
                  </a:lnTo>
                  <a:lnTo>
                    <a:pt x="76093" y="44516"/>
                  </a:lnTo>
                  <a:lnTo>
                    <a:pt x="76304" y="31815"/>
                  </a:lnTo>
                  <a:lnTo>
                    <a:pt x="63626" y="31623"/>
                  </a:lnTo>
                  <a:close/>
                </a:path>
                <a:path w="535940" h="82550">
                  <a:moveTo>
                    <a:pt x="76307" y="31623"/>
                  </a:moveTo>
                  <a:lnTo>
                    <a:pt x="63626"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9372600" y="3214116"/>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4" name="object 24"/>
            <p:cNvSpPr/>
            <p:nvPr/>
          </p:nvSpPr>
          <p:spPr>
            <a:xfrm>
              <a:off x="8836152" y="3416808"/>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p:nvPr/>
          </p:nvSpPr>
          <p:spPr>
            <a:xfrm>
              <a:off x="10059924" y="3214116"/>
              <a:ext cx="149860" cy="481965"/>
            </a:xfrm>
            <a:custGeom>
              <a:avLst/>
              <a:gdLst/>
              <a:ahLst/>
              <a:cxnLst/>
              <a:rect l="l" t="t" r="r" b="b"/>
              <a:pathLst>
                <a:path w="149859" h="481964">
                  <a:moveTo>
                    <a:pt x="149351" y="0"/>
                  </a:moveTo>
                  <a:lnTo>
                    <a:pt x="0" y="0"/>
                  </a:lnTo>
                  <a:lnTo>
                    <a:pt x="0" y="481584"/>
                  </a:lnTo>
                  <a:lnTo>
                    <a:pt x="149351" y="481584"/>
                  </a:lnTo>
                  <a:lnTo>
                    <a:pt x="149351"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6" name="object 26"/>
            <p:cNvSpPr/>
            <p:nvPr/>
          </p:nvSpPr>
          <p:spPr>
            <a:xfrm>
              <a:off x="9523476" y="3416808"/>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p:nvPr/>
          </p:nvSpPr>
          <p:spPr>
            <a:xfrm>
              <a:off x="10745723" y="3214116"/>
              <a:ext cx="151130" cy="481965"/>
            </a:xfrm>
            <a:custGeom>
              <a:avLst/>
              <a:gdLst/>
              <a:ahLst/>
              <a:cxnLst/>
              <a:rect l="l" t="t" r="r" b="b"/>
              <a:pathLst>
                <a:path w="151129" h="481964">
                  <a:moveTo>
                    <a:pt x="150875" y="0"/>
                  </a:moveTo>
                  <a:lnTo>
                    <a:pt x="0" y="0"/>
                  </a:lnTo>
                  <a:lnTo>
                    <a:pt x="0" y="481584"/>
                  </a:lnTo>
                  <a:lnTo>
                    <a:pt x="150875" y="481584"/>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8" name="object 28"/>
            <p:cNvSpPr/>
            <p:nvPr/>
          </p:nvSpPr>
          <p:spPr>
            <a:xfrm>
              <a:off x="10209276" y="3416808"/>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3" y="0"/>
                  </a:moveTo>
                  <a:lnTo>
                    <a:pt x="459613" y="76200"/>
                  </a:lnTo>
                  <a:lnTo>
                    <a:pt x="523113" y="44450"/>
                  </a:lnTo>
                  <a:lnTo>
                    <a:pt x="472313" y="44450"/>
                  </a:lnTo>
                  <a:lnTo>
                    <a:pt x="472313" y="31750"/>
                  </a:lnTo>
                  <a:lnTo>
                    <a:pt x="523113" y="31750"/>
                  </a:lnTo>
                  <a:lnTo>
                    <a:pt x="459613" y="0"/>
                  </a:lnTo>
                  <a:close/>
                </a:path>
                <a:path w="535940" h="76200">
                  <a:moveTo>
                    <a:pt x="76200" y="31750"/>
                  </a:moveTo>
                  <a:lnTo>
                    <a:pt x="63500" y="31750"/>
                  </a:lnTo>
                  <a:lnTo>
                    <a:pt x="63500" y="44450"/>
                  </a:lnTo>
                  <a:lnTo>
                    <a:pt x="76200" y="44450"/>
                  </a:lnTo>
                  <a:lnTo>
                    <a:pt x="76200" y="31750"/>
                  </a:lnTo>
                  <a:close/>
                </a:path>
                <a:path w="535940" h="76200">
                  <a:moveTo>
                    <a:pt x="459613" y="31750"/>
                  </a:moveTo>
                  <a:lnTo>
                    <a:pt x="76200" y="31750"/>
                  </a:lnTo>
                  <a:lnTo>
                    <a:pt x="76200" y="44450"/>
                  </a:lnTo>
                  <a:lnTo>
                    <a:pt x="459613" y="44450"/>
                  </a:lnTo>
                  <a:lnTo>
                    <a:pt x="459613" y="31750"/>
                  </a:lnTo>
                  <a:close/>
                </a:path>
                <a:path w="535940"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p:nvPr/>
          </p:nvSpPr>
          <p:spPr>
            <a:xfrm>
              <a:off x="7274052" y="3017519"/>
              <a:ext cx="76200" cy="189229"/>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0" name="object 30"/>
            <p:cNvSpPr/>
            <p:nvPr/>
          </p:nvSpPr>
          <p:spPr>
            <a:xfrm>
              <a:off x="8036052" y="3017519"/>
              <a:ext cx="76200" cy="189229"/>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p:nvPr/>
          </p:nvSpPr>
          <p:spPr>
            <a:xfrm>
              <a:off x="8723376" y="3025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2" name="object 32"/>
            <p:cNvSpPr/>
            <p:nvPr/>
          </p:nvSpPr>
          <p:spPr>
            <a:xfrm>
              <a:off x="9409176" y="302361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3" name="object 33"/>
            <p:cNvSpPr/>
            <p:nvPr/>
          </p:nvSpPr>
          <p:spPr>
            <a:xfrm>
              <a:off x="10096500" y="3025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4" name="object 34"/>
            <p:cNvSpPr/>
            <p:nvPr/>
          </p:nvSpPr>
          <p:spPr>
            <a:xfrm>
              <a:off x="10783823" y="3025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5" name="object 35"/>
            <p:cNvSpPr/>
            <p:nvPr/>
          </p:nvSpPr>
          <p:spPr>
            <a:xfrm>
              <a:off x="7085076" y="2514600"/>
              <a:ext cx="3957954" cy="1286510"/>
            </a:xfrm>
            <a:custGeom>
              <a:avLst/>
              <a:gdLst/>
              <a:ahLst/>
              <a:cxnLst/>
              <a:rect l="l" t="t" r="r" b="b"/>
              <a:pathLst>
                <a:path w="3957954" h="1286510">
                  <a:moveTo>
                    <a:pt x="3743452" y="0"/>
                  </a:moveTo>
                  <a:lnTo>
                    <a:pt x="214375" y="0"/>
                  </a:lnTo>
                  <a:lnTo>
                    <a:pt x="165231" y="5663"/>
                  </a:lnTo>
                  <a:lnTo>
                    <a:pt x="120113" y="21795"/>
                  </a:lnTo>
                  <a:lnTo>
                    <a:pt x="80308" y="47106"/>
                  </a:lnTo>
                  <a:lnTo>
                    <a:pt x="47106" y="80308"/>
                  </a:lnTo>
                  <a:lnTo>
                    <a:pt x="21795" y="120113"/>
                  </a:lnTo>
                  <a:lnTo>
                    <a:pt x="5663" y="165231"/>
                  </a:lnTo>
                  <a:lnTo>
                    <a:pt x="0" y="214375"/>
                  </a:lnTo>
                  <a:lnTo>
                    <a:pt x="0" y="1071879"/>
                  </a:lnTo>
                  <a:lnTo>
                    <a:pt x="5663" y="1121024"/>
                  </a:lnTo>
                  <a:lnTo>
                    <a:pt x="21795" y="1166142"/>
                  </a:lnTo>
                  <a:lnTo>
                    <a:pt x="47106" y="1205947"/>
                  </a:lnTo>
                  <a:lnTo>
                    <a:pt x="80308" y="1239149"/>
                  </a:lnTo>
                  <a:lnTo>
                    <a:pt x="120113" y="1264460"/>
                  </a:lnTo>
                  <a:lnTo>
                    <a:pt x="165231" y="1280592"/>
                  </a:lnTo>
                  <a:lnTo>
                    <a:pt x="214375" y="1286256"/>
                  </a:lnTo>
                  <a:lnTo>
                    <a:pt x="3743452" y="1286256"/>
                  </a:lnTo>
                  <a:lnTo>
                    <a:pt x="3792596" y="1280592"/>
                  </a:lnTo>
                  <a:lnTo>
                    <a:pt x="3837714" y="1264460"/>
                  </a:lnTo>
                  <a:lnTo>
                    <a:pt x="3877519" y="1239149"/>
                  </a:lnTo>
                  <a:lnTo>
                    <a:pt x="3910721" y="1205947"/>
                  </a:lnTo>
                  <a:lnTo>
                    <a:pt x="3936032" y="1166142"/>
                  </a:lnTo>
                  <a:lnTo>
                    <a:pt x="3952164" y="1121024"/>
                  </a:lnTo>
                  <a:lnTo>
                    <a:pt x="3957828" y="1071879"/>
                  </a:lnTo>
                  <a:lnTo>
                    <a:pt x="3957828" y="214375"/>
                  </a:lnTo>
                  <a:lnTo>
                    <a:pt x="3952164" y="165231"/>
                  </a:lnTo>
                  <a:lnTo>
                    <a:pt x="3936032" y="120113"/>
                  </a:lnTo>
                  <a:lnTo>
                    <a:pt x="3910721" y="80308"/>
                  </a:lnTo>
                  <a:lnTo>
                    <a:pt x="3877519" y="47106"/>
                  </a:lnTo>
                  <a:lnTo>
                    <a:pt x="3837714" y="21795"/>
                  </a:lnTo>
                  <a:lnTo>
                    <a:pt x="3792596" y="5663"/>
                  </a:lnTo>
                  <a:lnTo>
                    <a:pt x="3743452"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6" name="object 36"/>
            <p:cNvSpPr/>
            <p:nvPr/>
          </p:nvSpPr>
          <p:spPr>
            <a:xfrm>
              <a:off x="7085076" y="2514600"/>
              <a:ext cx="3957954" cy="1286510"/>
            </a:xfrm>
            <a:custGeom>
              <a:avLst/>
              <a:gdLst/>
              <a:ahLst/>
              <a:cxnLst/>
              <a:rect l="l" t="t" r="r" b="b"/>
              <a:pathLst>
                <a:path w="3957954" h="1286510">
                  <a:moveTo>
                    <a:pt x="0" y="214375"/>
                  </a:moveTo>
                  <a:lnTo>
                    <a:pt x="5663" y="165231"/>
                  </a:lnTo>
                  <a:lnTo>
                    <a:pt x="21795" y="120113"/>
                  </a:lnTo>
                  <a:lnTo>
                    <a:pt x="47106" y="80308"/>
                  </a:lnTo>
                  <a:lnTo>
                    <a:pt x="80308" y="47106"/>
                  </a:lnTo>
                  <a:lnTo>
                    <a:pt x="120113" y="21795"/>
                  </a:lnTo>
                  <a:lnTo>
                    <a:pt x="165231" y="5663"/>
                  </a:lnTo>
                  <a:lnTo>
                    <a:pt x="214375" y="0"/>
                  </a:lnTo>
                  <a:lnTo>
                    <a:pt x="3743452" y="0"/>
                  </a:lnTo>
                  <a:lnTo>
                    <a:pt x="3792596" y="5663"/>
                  </a:lnTo>
                  <a:lnTo>
                    <a:pt x="3837714" y="21795"/>
                  </a:lnTo>
                  <a:lnTo>
                    <a:pt x="3877519" y="47106"/>
                  </a:lnTo>
                  <a:lnTo>
                    <a:pt x="3910721" y="80308"/>
                  </a:lnTo>
                  <a:lnTo>
                    <a:pt x="3936032" y="120113"/>
                  </a:lnTo>
                  <a:lnTo>
                    <a:pt x="3952164" y="165231"/>
                  </a:lnTo>
                  <a:lnTo>
                    <a:pt x="3957828" y="214375"/>
                  </a:lnTo>
                  <a:lnTo>
                    <a:pt x="3957828" y="1071879"/>
                  </a:lnTo>
                  <a:lnTo>
                    <a:pt x="3952164" y="1121024"/>
                  </a:lnTo>
                  <a:lnTo>
                    <a:pt x="3936032" y="1166142"/>
                  </a:lnTo>
                  <a:lnTo>
                    <a:pt x="3910721" y="1205947"/>
                  </a:lnTo>
                  <a:lnTo>
                    <a:pt x="3877519" y="1239149"/>
                  </a:lnTo>
                  <a:lnTo>
                    <a:pt x="3837714" y="1264460"/>
                  </a:lnTo>
                  <a:lnTo>
                    <a:pt x="3792596" y="1280592"/>
                  </a:lnTo>
                  <a:lnTo>
                    <a:pt x="3743452" y="1286256"/>
                  </a:lnTo>
                  <a:lnTo>
                    <a:pt x="214375" y="1286256"/>
                  </a:lnTo>
                  <a:lnTo>
                    <a:pt x="165231" y="1280592"/>
                  </a:lnTo>
                  <a:lnTo>
                    <a:pt x="120113" y="1264460"/>
                  </a:lnTo>
                  <a:lnTo>
                    <a:pt x="80308" y="1239149"/>
                  </a:lnTo>
                  <a:lnTo>
                    <a:pt x="47106" y="1205947"/>
                  </a:lnTo>
                  <a:lnTo>
                    <a:pt x="21795" y="1166142"/>
                  </a:lnTo>
                  <a:lnTo>
                    <a:pt x="5663" y="1121024"/>
                  </a:lnTo>
                  <a:lnTo>
                    <a:pt x="0" y="1071879"/>
                  </a:lnTo>
                  <a:lnTo>
                    <a:pt x="0" y="214375"/>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7" name="object 37"/>
            <p:cNvSpPr/>
            <p:nvPr/>
          </p:nvSpPr>
          <p:spPr>
            <a:xfrm>
              <a:off x="7237476" y="3892308"/>
              <a:ext cx="3659504" cy="489584"/>
            </a:xfrm>
            <a:custGeom>
              <a:avLst/>
              <a:gdLst/>
              <a:ahLst/>
              <a:cxnLst/>
              <a:rect l="l" t="t" r="r" b="b"/>
              <a:pathLst>
                <a:path w="3659504" h="489585">
                  <a:moveTo>
                    <a:pt x="150876" y="1524"/>
                  </a:moveTo>
                  <a:lnTo>
                    <a:pt x="0" y="1524"/>
                  </a:lnTo>
                  <a:lnTo>
                    <a:pt x="0" y="483095"/>
                  </a:lnTo>
                  <a:lnTo>
                    <a:pt x="150876" y="483095"/>
                  </a:lnTo>
                  <a:lnTo>
                    <a:pt x="150876" y="1524"/>
                  </a:lnTo>
                  <a:close/>
                </a:path>
                <a:path w="3659504" h="489585">
                  <a:moveTo>
                    <a:pt x="912876" y="0"/>
                  </a:moveTo>
                  <a:lnTo>
                    <a:pt x="762000" y="0"/>
                  </a:lnTo>
                  <a:lnTo>
                    <a:pt x="762000" y="481571"/>
                  </a:lnTo>
                  <a:lnTo>
                    <a:pt x="912876" y="481571"/>
                  </a:lnTo>
                  <a:lnTo>
                    <a:pt x="912876" y="0"/>
                  </a:lnTo>
                  <a:close/>
                </a:path>
                <a:path w="3659504" h="489585">
                  <a:moveTo>
                    <a:pt x="1598676" y="7607"/>
                  </a:moveTo>
                  <a:lnTo>
                    <a:pt x="1447800" y="7607"/>
                  </a:lnTo>
                  <a:lnTo>
                    <a:pt x="1447800" y="489191"/>
                  </a:lnTo>
                  <a:lnTo>
                    <a:pt x="1598676" y="489191"/>
                  </a:lnTo>
                  <a:lnTo>
                    <a:pt x="1598676" y="7607"/>
                  </a:lnTo>
                  <a:close/>
                </a:path>
                <a:path w="3659504" h="489585">
                  <a:moveTo>
                    <a:pt x="2286000" y="7607"/>
                  </a:moveTo>
                  <a:lnTo>
                    <a:pt x="2135124" y="7607"/>
                  </a:lnTo>
                  <a:lnTo>
                    <a:pt x="2135124" y="489191"/>
                  </a:lnTo>
                  <a:lnTo>
                    <a:pt x="2286000" y="489191"/>
                  </a:lnTo>
                  <a:lnTo>
                    <a:pt x="2286000" y="7607"/>
                  </a:lnTo>
                  <a:close/>
                </a:path>
                <a:path w="3659504" h="489585">
                  <a:moveTo>
                    <a:pt x="2971800" y="7607"/>
                  </a:moveTo>
                  <a:lnTo>
                    <a:pt x="2822448" y="7607"/>
                  </a:lnTo>
                  <a:lnTo>
                    <a:pt x="2822448" y="489191"/>
                  </a:lnTo>
                  <a:lnTo>
                    <a:pt x="2971800" y="489191"/>
                  </a:lnTo>
                  <a:lnTo>
                    <a:pt x="2971800" y="7607"/>
                  </a:lnTo>
                  <a:close/>
                </a:path>
                <a:path w="3659504" h="489585">
                  <a:moveTo>
                    <a:pt x="3659124" y="7607"/>
                  </a:moveTo>
                  <a:lnTo>
                    <a:pt x="3508248" y="7607"/>
                  </a:lnTo>
                  <a:lnTo>
                    <a:pt x="3508248" y="489191"/>
                  </a:lnTo>
                  <a:lnTo>
                    <a:pt x="3659124" y="489191"/>
                  </a:lnTo>
                  <a:lnTo>
                    <a:pt x="3659124" y="7607"/>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38" name="object 38"/>
          <p:cNvSpPr txBox="1"/>
          <p:nvPr/>
        </p:nvSpPr>
        <p:spPr>
          <a:xfrm>
            <a:off x="5168621" y="2196490"/>
            <a:ext cx="6150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Dec</a:t>
            </a:r>
            <a:r>
              <a:rPr sz="1350" kern="1200" spc="8" dirty="0">
                <a:solidFill>
                  <a:prstClr val="black"/>
                </a:solidFill>
                <a:latin typeface="Calibri"/>
                <a:ea typeface="+mn-ea"/>
                <a:cs typeface="Calibri"/>
              </a:rPr>
              <a:t>o</a:t>
            </a:r>
            <a:r>
              <a:rPr sz="1350" kern="1200" spc="11" dirty="0">
                <a:solidFill>
                  <a:prstClr val="black"/>
                </a:solidFill>
                <a:latin typeface="Calibri"/>
                <a:ea typeface="+mn-ea"/>
                <a:cs typeface="Calibri"/>
              </a:rPr>
              <a:t>der</a:t>
            </a:r>
            <a:endParaRPr sz="1350" kern="1200">
              <a:solidFill>
                <a:prstClr val="black"/>
              </a:solidFill>
              <a:latin typeface="Calibri"/>
              <a:ea typeface="+mn-ea"/>
              <a:cs typeface="Calibri"/>
            </a:endParaRPr>
          </a:p>
        </p:txBody>
      </p:sp>
      <p:sp>
        <p:nvSpPr>
          <p:cNvPr id="39" name="object 39"/>
          <p:cNvSpPr txBox="1"/>
          <p:nvPr/>
        </p:nvSpPr>
        <p:spPr>
          <a:xfrm>
            <a:off x="4595835" y="2402230"/>
            <a:ext cx="17605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(Transformer, LSTM, </a:t>
            </a:r>
            <a:r>
              <a:rPr sz="1350" kern="1200" spc="-3" dirty="0">
                <a:solidFill>
                  <a:prstClr val="black"/>
                </a:solidFill>
                <a:latin typeface="Calibri"/>
                <a:ea typeface="+mn-ea"/>
                <a:cs typeface="Calibri"/>
              </a:rPr>
              <a:t>++</a:t>
            </a:r>
            <a:r>
              <a:rPr sz="1350" kern="1200" spc="-166" dirty="0">
                <a:solidFill>
                  <a:prstClr val="black"/>
                </a:solidFill>
                <a:latin typeface="Calibri"/>
                <a:ea typeface="+mn-ea"/>
                <a:cs typeface="Calibri"/>
              </a:rPr>
              <a:t> </a:t>
            </a:r>
            <a:r>
              <a:rPr sz="1350" kern="1200" spc="-3" dirty="0">
                <a:solidFill>
                  <a:prstClr val="black"/>
                </a:solidFill>
                <a:latin typeface="Calibri"/>
                <a:ea typeface="+mn-ea"/>
                <a:cs typeface="Calibri"/>
              </a:rPr>
              <a:t>)</a:t>
            </a:r>
            <a:endParaRPr sz="1350" kern="1200">
              <a:solidFill>
                <a:prstClr val="black"/>
              </a:solidFill>
              <a:latin typeface="Calibri"/>
              <a:ea typeface="+mn-ea"/>
              <a:cs typeface="Calibri"/>
            </a:endParaRPr>
          </a:p>
        </p:txBody>
      </p:sp>
      <p:sp>
        <p:nvSpPr>
          <p:cNvPr id="40" name="object 40"/>
          <p:cNvSpPr txBox="1"/>
          <p:nvPr/>
        </p:nvSpPr>
        <p:spPr>
          <a:xfrm>
            <a:off x="4377736" y="3156823"/>
            <a:ext cx="988695" cy="163090"/>
          </a:xfrm>
          <a:prstGeom prst="rect">
            <a:avLst/>
          </a:prstGeom>
        </p:spPr>
        <p:txBody>
          <a:bodyPr vert="horz" wrap="square" lIns="0" tIns="7144" rIns="0" bIns="0" rtlCol="0">
            <a:spAutoFit/>
          </a:bodyPr>
          <a:lstStyle/>
          <a:p>
            <a:pPr marL="7144" defTabSz="685800">
              <a:spcBef>
                <a:spcPts val="56"/>
              </a:spcBef>
              <a:buClrTx/>
              <a:tabLst>
                <a:tab pos="420053" algn="l"/>
                <a:tab pos="872252" algn="l"/>
              </a:tabLst>
              <a:defRPr/>
            </a:pPr>
            <a:r>
              <a:rPr sz="1519" kern="1200" baseline="1543" dirty="0">
                <a:solidFill>
                  <a:prstClr val="black"/>
                </a:solidFill>
                <a:latin typeface="Calibri"/>
                <a:ea typeface="+mn-ea"/>
                <a:cs typeface="Calibri"/>
              </a:rPr>
              <a:t>I</a:t>
            </a:r>
            <a:r>
              <a:rPr sz="1519" kern="1200" spc="-25" baseline="1543" dirty="0">
                <a:solidFill>
                  <a:prstClr val="black"/>
                </a:solidFill>
                <a:latin typeface="Calibri"/>
                <a:ea typeface="+mn-ea"/>
                <a:cs typeface="Calibri"/>
              </a:rPr>
              <a:t>r</a:t>
            </a:r>
            <a:r>
              <a:rPr sz="1519" kern="1200" spc="-4" baseline="1543" dirty="0">
                <a:solidFill>
                  <a:prstClr val="black"/>
                </a:solidFill>
                <a:latin typeface="Calibri"/>
                <a:ea typeface="+mn-ea"/>
                <a:cs typeface="Calibri"/>
              </a:rPr>
              <a:t>o</a:t>
            </a:r>
            <a:r>
              <a:rPr sz="1519" kern="1200" baseline="1543" dirty="0">
                <a:solidFill>
                  <a:prstClr val="black"/>
                </a:solidFill>
                <a:latin typeface="Calibri"/>
                <a:ea typeface="+mn-ea"/>
                <a:cs typeface="Calibri"/>
              </a:rPr>
              <a:t>h	</a:t>
            </a:r>
            <a:r>
              <a:rPr sz="1519" kern="1200" spc="-8" baseline="1543" dirty="0">
                <a:solidFill>
                  <a:prstClr val="black"/>
                </a:solidFill>
                <a:latin typeface="Calibri"/>
                <a:ea typeface="+mn-ea"/>
                <a:cs typeface="Calibri"/>
              </a:rPr>
              <a:t>g</a:t>
            </a:r>
            <a:r>
              <a:rPr sz="1519" kern="1200" spc="-4" baseline="1543" dirty="0">
                <a:solidFill>
                  <a:prstClr val="black"/>
                </a:solidFill>
                <a:latin typeface="Calibri"/>
                <a:ea typeface="+mn-ea"/>
                <a:cs typeface="Calibri"/>
              </a:rPr>
              <a:t>oe</a:t>
            </a:r>
            <a:r>
              <a:rPr sz="1519" kern="1200" baseline="1543" dirty="0">
                <a:solidFill>
                  <a:prstClr val="black"/>
                </a:solidFill>
                <a:latin typeface="Calibri"/>
                <a:ea typeface="+mn-ea"/>
                <a:cs typeface="Calibri"/>
              </a:rPr>
              <a:t>s	</a:t>
            </a:r>
            <a:r>
              <a:rPr sz="1013" kern="1200" spc="-8" dirty="0">
                <a:solidFill>
                  <a:prstClr val="black"/>
                </a:solidFill>
                <a:latin typeface="Calibri"/>
                <a:ea typeface="+mn-ea"/>
                <a:cs typeface="Calibri"/>
              </a:rPr>
              <a:t>to</a:t>
            </a:r>
            <a:endParaRPr sz="1013" kern="1200">
              <a:solidFill>
                <a:prstClr val="black"/>
              </a:solidFill>
              <a:latin typeface="Calibri"/>
              <a:ea typeface="+mn-ea"/>
              <a:cs typeface="Calibri"/>
            </a:endParaRPr>
          </a:p>
        </p:txBody>
      </p:sp>
      <p:sp>
        <p:nvSpPr>
          <p:cNvPr id="41" name="object 41"/>
          <p:cNvSpPr txBox="1"/>
          <p:nvPr/>
        </p:nvSpPr>
        <p:spPr>
          <a:xfrm>
            <a:off x="5543739" y="3166753"/>
            <a:ext cx="297180" cy="163090"/>
          </a:xfrm>
          <a:prstGeom prst="rect">
            <a:avLst/>
          </a:prstGeom>
        </p:spPr>
        <p:txBody>
          <a:bodyPr vert="horz" wrap="square" lIns="0" tIns="7144" rIns="0" bIns="0" rtlCol="0">
            <a:spAutoFit/>
          </a:bodyPr>
          <a:lstStyle/>
          <a:p>
            <a:pPr marL="7144" defTabSz="685800">
              <a:spcBef>
                <a:spcPts val="56"/>
              </a:spcBef>
              <a:buClrTx/>
              <a:defRPr/>
            </a:pPr>
            <a:r>
              <a:rPr sz="1013" kern="1200" dirty="0">
                <a:solidFill>
                  <a:prstClr val="black"/>
                </a:solidFill>
                <a:latin typeface="Calibri"/>
                <a:ea typeface="+mn-ea"/>
                <a:cs typeface="Calibri"/>
              </a:rPr>
              <a:t>ma</a:t>
            </a:r>
            <a:r>
              <a:rPr sz="1013" kern="1200" spc="-34" dirty="0">
                <a:solidFill>
                  <a:prstClr val="black"/>
                </a:solidFill>
                <a:latin typeface="Calibri"/>
                <a:ea typeface="+mn-ea"/>
                <a:cs typeface="Calibri"/>
              </a:rPr>
              <a:t>k</a:t>
            </a:r>
            <a:r>
              <a:rPr sz="1013" kern="1200" dirty="0">
                <a:solidFill>
                  <a:prstClr val="black"/>
                </a:solidFill>
                <a:latin typeface="Calibri"/>
                <a:ea typeface="+mn-ea"/>
                <a:cs typeface="Calibri"/>
              </a:rPr>
              <a:t>e</a:t>
            </a:r>
            <a:endParaRPr sz="1013" kern="1200">
              <a:solidFill>
                <a:prstClr val="black"/>
              </a:solidFill>
              <a:latin typeface="Calibri"/>
              <a:ea typeface="+mn-ea"/>
              <a:cs typeface="Calibri"/>
            </a:endParaRPr>
          </a:p>
        </p:txBody>
      </p:sp>
      <p:sp>
        <p:nvSpPr>
          <p:cNvPr id="42" name="object 42"/>
          <p:cNvSpPr txBox="1"/>
          <p:nvPr/>
        </p:nvSpPr>
        <p:spPr>
          <a:xfrm>
            <a:off x="5944575" y="3170825"/>
            <a:ext cx="611505" cy="163090"/>
          </a:xfrm>
          <a:prstGeom prst="rect">
            <a:avLst/>
          </a:prstGeom>
        </p:spPr>
        <p:txBody>
          <a:bodyPr vert="horz" wrap="square" lIns="0" tIns="7144" rIns="0" bIns="0" rtlCol="0">
            <a:spAutoFit/>
          </a:bodyPr>
          <a:lstStyle/>
          <a:p>
            <a:pPr marL="7144" defTabSz="685800">
              <a:spcBef>
                <a:spcPts val="56"/>
              </a:spcBef>
              <a:buClrTx/>
              <a:tabLst>
                <a:tab pos="436841" algn="l"/>
              </a:tabLst>
              <a:defRPr/>
            </a:pPr>
            <a:r>
              <a:rPr sz="1519" kern="1200" spc="-25" baseline="1543" dirty="0">
                <a:solidFill>
                  <a:prstClr val="black"/>
                </a:solidFill>
                <a:latin typeface="Calibri"/>
                <a:ea typeface="+mn-ea"/>
                <a:cs typeface="Calibri"/>
              </a:rPr>
              <a:t>t</a:t>
            </a:r>
            <a:r>
              <a:rPr sz="1519" kern="1200" baseline="1543" dirty="0">
                <a:solidFill>
                  <a:prstClr val="black"/>
                </a:solidFill>
                <a:latin typeface="Calibri"/>
                <a:ea typeface="+mn-ea"/>
                <a:cs typeface="Calibri"/>
              </a:rPr>
              <a:t>a</a:t>
            </a:r>
            <a:r>
              <a:rPr sz="1519" kern="1200" spc="-17" baseline="1543" dirty="0">
                <a:solidFill>
                  <a:prstClr val="black"/>
                </a:solidFill>
                <a:latin typeface="Calibri"/>
                <a:ea typeface="+mn-ea"/>
                <a:cs typeface="Calibri"/>
              </a:rPr>
              <a:t>s</a:t>
            </a:r>
            <a:r>
              <a:rPr sz="1519" kern="1200" baseline="1543" dirty="0">
                <a:solidFill>
                  <a:prstClr val="black"/>
                </a:solidFill>
                <a:latin typeface="Calibri"/>
                <a:ea typeface="+mn-ea"/>
                <a:cs typeface="Calibri"/>
              </a:rPr>
              <a:t>ty	</a:t>
            </a:r>
            <a:r>
              <a:rPr sz="1013" kern="1200" spc="-17" dirty="0">
                <a:solidFill>
                  <a:prstClr val="black"/>
                </a:solidFill>
                <a:latin typeface="Calibri"/>
                <a:ea typeface="+mn-ea"/>
                <a:cs typeface="Calibri"/>
              </a:rPr>
              <a:t>t</a:t>
            </a:r>
            <a:r>
              <a:rPr sz="1013" kern="1200" dirty="0">
                <a:solidFill>
                  <a:prstClr val="black"/>
                </a:solidFill>
                <a:latin typeface="Calibri"/>
                <a:ea typeface="+mn-ea"/>
                <a:cs typeface="Calibri"/>
              </a:rPr>
              <a:t>ea</a:t>
            </a:r>
            <a:endParaRPr sz="1013" kern="1200">
              <a:solidFill>
                <a:prstClr val="black"/>
              </a:solidFill>
              <a:latin typeface="Calibri"/>
              <a:ea typeface="+mn-ea"/>
              <a:cs typeface="Calibri"/>
            </a:endParaRPr>
          </a:p>
        </p:txBody>
      </p:sp>
      <p:grpSp>
        <p:nvGrpSpPr>
          <p:cNvPr id="43" name="object 43"/>
          <p:cNvGrpSpPr/>
          <p:nvPr/>
        </p:nvGrpSpPr>
        <p:grpSpPr>
          <a:xfrm>
            <a:off x="4468533" y="1985390"/>
            <a:ext cx="2019896" cy="851535"/>
            <a:chOff x="7274052" y="2386583"/>
            <a:chExt cx="3590925" cy="1513840"/>
          </a:xfrm>
        </p:grpSpPr>
        <p:sp>
          <p:nvSpPr>
            <p:cNvPr id="44" name="object 44"/>
            <p:cNvSpPr/>
            <p:nvPr/>
          </p:nvSpPr>
          <p:spPr>
            <a:xfrm>
              <a:off x="7274052" y="3703319"/>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5" name="object 45"/>
            <p:cNvSpPr/>
            <p:nvPr/>
          </p:nvSpPr>
          <p:spPr>
            <a:xfrm>
              <a:off x="8036052" y="37017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object 46"/>
            <p:cNvSpPr/>
            <p:nvPr/>
          </p:nvSpPr>
          <p:spPr>
            <a:xfrm>
              <a:off x="8723376" y="3710939"/>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7" name="object 47"/>
            <p:cNvSpPr/>
            <p:nvPr/>
          </p:nvSpPr>
          <p:spPr>
            <a:xfrm>
              <a:off x="9409176" y="3709416"/>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8" name="object 48"/>
            <p:cNvSpPr/>
            <p:nvPr/>
          </p:nvSpPr>
          <p:spPr>
            <a:xfrm>
              <a:off x="10096500" y="3710939"/>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9" name="object 49"/>
            <p:cNvSpPr/>
            <p:nvPr/>
          </p:nvSpPr>
          <p:spPr>
            <a:xfrm>
              <a:off x="10783823" y="3710939"/>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0" name="object 50"/>
            <p:cNvSpPr/>
            <p:nvPr/>
          </p:nvSpPr>
          <p:spPr>
            <a:xfrm>
              <a:off x="7280148" y="2388107"/>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1" name="object 51"/>
            <p:cNvSpPr/>
            <p:nvPr/>
          </p:nvSpPr>
          <p:spPr>
            <a:xfrm>
              <a:off x="8042148" y="2386583"/>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2" name="object 52"/>
            <p:cNvSpPr/>
            <p:nvPr/>
          </p:nvSpPr>
          <p:spPr>
            <a:xfrm>
              <a:off x="8729472" y="2394203"/>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3" name="object 53"/>
            <p:cNvSpPr/>
            <p:nvPr/>
          </p:nvSpPr>
          <p:spPr>
            <a:xfrm>
              <a:off x="9415272" y="2392679"/>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4" name="object 54"/>
            <p:cNvSpPr/>
            <p:nvPr/>
          </p:nvSpPr>
          <p:spPr>
            <a:xfrm>
              <a:off x="10102596" y="2394203"/>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5" name="object 55"/>
            <p:cNvSpPr/>
            <p:nvPr/>
          </p:nvSpPr>
          <p:spPr>
            <a:xfrm>
              <a:off x="10788396" y="2394203"/>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56" name="object 56"/>
          <p:cNvSpPr txBox="1"/>
          <p:nvPr/>
        </p:nvSpPr>
        <p:spPr>
          <a:xfrm>
            <a:off x="4391952" y="1785866"/>
            <a:ext cx="256461" cy="163090"/>
          </a:xfrm>
          <a:prstGeom prst="rect">
            <a:avLst/>
          </a:prstGeom>
        </p:spPr>
        <p:txBody>
          <a:bodyPr vert="horz" wrap="square" lIns="0" tIns="7144" rIns="0" bIns="0" rtlCol="0">
            <a:spAutoFit/>
          </a:bodyPr>
          <a:lstStyle/>
          <a:p>
            <a:pPr marL="7144" defTabSz="685800">
              <a:spcBef>
                <a:spcPts val="56"/>
              </a:spcBef>
              <a:buClrTx/>
              <a:defRPr/>
            </a:pPr>
            <a:r>
              <a:rPr sz="1013" kern="1200" spc="-6" dirty="0">
                <a:solidFill>
                  <a:prstClr val="black"/>
                </a:solidFill>
                <a:latin typeface="Calibri"/>
                <a:ea typeface="+mn-ea"/>
                <a:cs typeface="Calibri"/>
              </a:rPr>
              <a:t>g</a:t>
            </a:r>
            <a:r>
              <a:rPr sz="1013" kern="1200" spc="-3" dirty="0">
                <a:solidFill>
                  <a:prstClr val="black"/>
                </a:solidFill>
                <a:latin typeface="Calibri"/>
                <a:ea typeface="+mn-ea"/>
                <a:cs typeface="Calibri"/>
              </a:rPr>
              <a:t>oes</a:t>
            </a:r>
            <a:endParaRPr sz="1013" kern="1200">
              <a:solidFill>
                <a:prstClr val="black"/>
              </a:solidFill>
              <a:latin typeface="Calibri"/>
              <a:ea typeface="+mn-ea"/>
              <a:cs typeface="Calibri"/>
            </a:endParaRPr>
          </a:p>
        </p:txBody>
      </p:sp>
      <p:sp>
        <p:nvSpPr>
          <p:cNvPr id="57" name="object 57"/>
          <p:cNvSpPr txBox="1"/>
          <p:nvPr/>
        </p:nvSpPr>
        <p:spPr>
          <a:xfrm>
            <a:off x="4844223" y="1788939"/>
            <a:ext cx="123230" cy="163090"/>
          </a:xfrm>
          <a:prstGeom prst="rect">
            <a:avLst/>
          </a:prstGeom>
        </p:spPr>
        <p:txBody>
          <a:bodyPr vert="horz" wrap="square" lIns="0" tIns="7144" rIns="0" bIns="0" rtlCol="0">
            <a:spAutoFit/>
          </a:bodyPr>
          <a:lstStyle/>
          <a:p>
            <a:pPr marL="7144" defTabSz="685800">
              <a:spcBef>
                <a:spcPts val="56"/>
              </a:spcBef>
              <a:buClrTx/>
              <a:defRPr/>
            </a:pPr>
            <a:r>
              <a:rPr sz="1013" kern="1200" spc="-8" dirty="0">
                <a:solidFill>
                  <a:prstClr val="black"/>
                </a:solidFill>
                <a:latin typeface="Calibri"/>
                <a:ea typeface="+mn-ea"/>
                <a:cs typeface="Calibri"/>
              </a:rPr>
              <a:t>to</a:t>
            </a:r>
            <a:endParaRPr sz="1013" kern="1200">
              <a:solidFill>
                <a:prstClr val="black"/>
              </a:solidFill>
              <a:latin typeface="Calibri"/>
              <a:ea typeface="+mn-ea"/>
              <a:cs typeface="Calibri"/>
            </a:endParaRPr>
          </a:p>
        </p:txBody>
      </p:sp>
      <p:sp>
        <p:nvSpPr>
          <p:cNvPr id="58" name="object 58"/>
          <p:cNvSpPr txBox="1"/>
          <p:nvPr/>
        </p:nvSpPr>
        <p:spPr>
          <a:xfrm>
            <a:off x="5144760" y="1799083"/>
            <a:ext cx="297180" cy="163090"/>
          </a:xfrm>
          <a:prstGeom prst="rect">
            <a:avLst/>
          </a:prstGeom>
        </p:spPr>
        <p:txBody>
          <a:bodyPr vert="horz" wrap="square" lIns="0" tIns="7144" rIns="0" bIns="0" rtlCol="0">
            <a:spAutoFit/>
          </a:bodyPr>
          <a:lstStyle/>
          <a:p>
            <a:pPr marL="7144" defTabSz="685800">
              <a:spcBef>
                <a:spcPts val="56"/>
              </a:spcBef>
              <a:buClrTx/>
              <a:defRPr/>
            </a:pPr>
            <a:r>
              <a:rPr sz="1013" kern="1200" dirty="0">
                <a:solidFill>
                  <a:prstClr val="black"/>
                </a:solidFill>
                <a:latin typeface="Calibri"/>
                <a:ea typeface="+mn-ea"/>
                <a:cs typeface="Calibri"/>
              </a:rPr>
              <a:t>ma</a:t>
            </a:r>
            <a:r>
              <a:rPr sz="1013" kern="1200" spc="-34" dirty="0">
                <a:solidFill>
                  <a:prstClr val="black"/>
                </a:solidFill>
                <a:latin typeface="Calibri"/>
                <a:ea typeface="+mn-ea"/>
                <a:cs typeface="Calibri"/>
              </a:rPr>
              <a:t>k</a:t>
            </a:r>
            <a:r>
              <a:rPr sz="1013" kern="1200" dirty="0">
                <a:solidFill>
                  <a:prstClr val="black"/>
                </a:solidFill>
                <a:latin typeface="Calibri"/>
                <a:ea typeface="+mn-ea"/>
                <a:cs typeface="Calibri"/>
              </a:rPr>
              <a:t>e</a:t>
            </a:r>
            <a:endParaRPr sz="1013" kern="1200">
              <a:solidFill>
                <a:prstClr val="black"/>
              </a:solidFill>
              <a:latin typeface="Calibri"/>
              <a:ea typeface="+mn-ea"/>
              <a:cs typeface="Calibri"/>
            </a:endParaRPr>
          </a:p>
        </p:txBody>
      </p:sp>
      <p:sp>
        <p:nvSpPr>
          <p:cNvPr id="59" name="object 59"/>
          <p:cNvSpPr txBox="1"/>
          <p:nvPr/>
        </p:nvSpPr>
        <p:spPr>
          <a:xfrm>
            <a:off x="5545454" y="1799083"/>
            <a:ext cx="267533" cy="163090"/>
          </a:xfrm>
          <a:prstGeom prst="rect">
            <a:avLst/>
          </a:prstGeom>
        </p:spPr>
        <p:txBody>
          <a:bodyPr vert="horz" wrap="square" lIns="0" tIns="7144" rIns="0" bIns="0" rtlCol="0">
            <a:spAutoFit/>
          </a:bodyPr>
          <a:lstStyle/>
          <a:p>
            <a:pPr marL="7144" defTabSz="685800">
              <a:spcBef>
                <a:spcPts val="56"/>
              </a:spcBef>
              <a:buClrTx/>
              <a:defRPr/>
            </a:pPr>
            <a:r>
              <a:rPr sz="1013" kern="1200" spc="-17" dirty="0">
                <a:solidFill>
                  <a:prstClr val="black"/>
                </a:solidFill>
                <a:latin typeface="Calibri"/>
                <a:ea typeface="+mn-ea"/>
                <a:cs typeface="Calibri"/>
              </a:rPr>
              <a:t>t</a:t>
            </a:r>
            <a:r>
              <a:rPr sz="1013" kern="1200" dirty="0">
                <a:solidFill>
                  <a:prstClr val="black"/>
                </a:solidFill>
                <a:latin typeface="Calibri"/>
                <a:ea typeface="+mn-ea"/>
                <a:cs typeface="Calibri"/>
              </a:rPr>
              <a:t>a</a:t>
            </a:r>
            <a:r>
              <a:rPr sz="1013" kern="1200" spc="-11" dirty="0">
                <a:solidFill>
                  <a:prstClr val="black"/>
                </a:solidFill>
                <a:latin typeface="Calibri"/>
                <a:ea typeface="+mn-ea"/>
                <a:cs typeface="Calibri"/>
              </a:rPr>
              <a:t>s</a:t>
            </a:r>
            <a:r>
              <a:rPr sz="1013" kern="1200" dirty="0">
                <a:solidFill>
                  <a:prstClr val="black"/>
                </a:solidFill>
                <a:latin typeface="Calibri"/>
                <a:ea typeface="+mn-ea"/>
                <a:cs typeface="Calibri"/>
              </a:rPr>
              <a:t>ty</a:t>
            </a:r>
            <a:endParaRPr sz="1013" kern="1200">
              <a:solidFill>
                <a:prstClr val="black"/>
              </a:solidFill>
              <a:latin typeface="Calibri"/>
              <a:ea typeface="+mn-ea"/>
              <a:cs typeface="Calibri"/>
            </a:endParaRPr>
          </a:p>
        </p:txBody>
      </p:sp>
      <p:sp>
        <p:nvSpPr>
          <p:cNvPr id="60" name="object 60"/>
          <p:cNvSpPr txBox="1"/>
          <p:nvPr/>
        </p:nvSpPr>
        <p:spPr>
          <a:xfrm>
            <a:off x="5975649" y="1805227"/>
            <a:ext cx="596504" cy="163090"/>
          </a:xfrm>
          <a:prstGeom prst="rect">
            <a:avLst/>
          </a:prstGeom>
        </p:spPr>
        <p:txBody>
          <a:bodyPr vert="horz" wrap="square" lIns="0" tIns="7144" rIns="0" bIns="0" rtlCol="0">
            <a:spAutoFit/>
          </a:bodyPr>
          <a:lstStyle/>
          <a:p>
            <a:pPr marL="7144" defTabSz="685800">
              <a:spcBef>
                <a:spcPts val="56"/>
              </a:spcBef>
              <a:buClrTx/>
              <a:tabLst>
                <a:tab pos="363974" algn="l"/>
              </a:tabLst>
              <a:defRPr/>
            </a:pPr>
            <a:r>
              <a:rPr sz="1519" kern="1200" spc="-25" baseline="1543" dirty="0">
                <a:solidFill>
                  <a:prstClr val="black"/>
                </a:solidFill>
                <a:latin typeface="Calibri"/>
                <a:ea typeface="+mn-ea"/>
                <a:cs typeface="Calibri"/>
              </a:rPr>
              <a:t>t</a:t>
            </a:r>
            <a:r>
              <a:rPr sz="1519" kern="1200" baseline="1543" dirty="0">
                <a:solidFill>
                  <a:prstClr val="black"/>
                </a:solidFill>
                <a:latin typeface="Calibri"/>
                <a:ea typeface="+mn-ea"/>
                <a:cs typeface="Calibri"/>
              </a:rPr>
              <a:t>ea	</a:t>
            </a:r>
            <a:r>
              <a:rPr sz="1013" kern="1200" spc="-3" dirty="0">
                <a:solidFill>
                  <a:prstClr val="black"/>
                </a:solidFill>
                <a:latin typeface="Calibri"/>
                <a:ea typeface="+mn-ea"/>
                <a:cs typeface="Calibri"/>
              </a:rPr>
              <a:t>END</a:t>
            </a:r>
            <a:endParaRPr sz="1013" kern="1200">
              <a:solidFill>
                <a:prstClr val="black"/>
              </a:solidFill>
              <a:latin typeface="Calibri"/>
              <a:ea typeface="+mn-ea"/>
              <a:cs typeface="Calibri"/>
            </a:endParaRPr>
          </a:p>
        </p:txBody>
      </p:sp>
      <p:sp>
        <p:nvSpPr>
          <p:cNvPr id="62" name="TextBox 61">
            <a:extLst>
              <a:ext uri="{FF2B5EF4-FFF2-40B4-BE49-F238E27FC236}">
                <a16:creationId xmlns:a16="http://schemas.microsoft.com/office/drawing/2014/main" id="{BC676544-59A5-4967-A7B7-C21AB0278B39}"/>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D07EB83E-89C2-72C4-649D-C0B89EB3F30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76</a:t>
            </a:fld>
            <a:endParaRPr lang="en-US" sz="1600">
              <a:solidFill>
                <a:schemeClr val="bg1"/>
              </a:solidFill>
            </a:endParaRPr>
          </a:p>
        </p:txBody>
      </p:sp>
      <p:sp>
        <p:nvSpPr>
          <p:cNvPr id="65" name="Title 8">
            <a:extLst>
              <a:ext uri="{FF2B5EF4-FFF2-40B4-BE49-F238E27FC236}">
                <a16:creationId xmlns:a16="http://schemas.microsoft.com/office/drawing/2014/main" id="{67215CB1-7A00-4DD3-D26B-867AA4BAFAF4}"/>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Pretraining through </a:t>
            </a:r>
            <a:r>
              <a:rPr lang="en-US" sz="3200" dirty="0">
                <a:latin typeface="Calibri"/>
                <a:cs typeface="Calibri"/>
              </a:rPr>
              <a:t>language modeling </a:t>
            </a:r>
            <a:r>
              <a:rPr lang="en-US" sz="3200" u="heavy" dirty="0">
                <a:solidFill>
                  <a:srgbClr val="4197B5"/>
                </a:solidFill>
                <a:uFill>
                  <a:solidFill>
                    <a:srgbClr val="4197B5"/>
                  </a:solidFill>
                </a:uFill>
                <a:latin typeface="Calibri"/>
                <a:cs typeface="Calibri"/>
                <a:hlinkClick r:id="rId4"/>
              </a:rPr>
              <a:t>[Dai and </a:t>
            </a:r>
            <a:r>
              <a:rPr lang="en-US" sz="3200" u="heavy" spc="-3" dirty="0">
                <a:solidFill>
                  <a:srgbClr val="4197B5"/>
                </a:solidFill>
                <a:uFill>
                  <a:solidFill>
                    <a:srgbClr val="4197B5"/>
                  </a:solidFill>
                </a:uFill>
                <a:latin typeface="Calibri"/>
                <a:cs typeface="Calibri"/>
                <a:hlinkClick r:id="rId4"/>
              </a:rPr>
              <a:t>Le,</a:t>
            </a:r>
            <a:r>
              <a:rPr lang="en-US" sz="3200" u="heavy" spc="56" dirty="0">
                <a:solidFill>
                  <a:srgbClr val="4197B5"/>
                </a:solidFill>
                <a:uFill>
                  <a:solidFill>
                    <a:srgbClr val="4197B5"/>
                  </a:solidFill>
                </a:uFill>
                <a:latin typeface="Calibri"/>
                <a:cs typeface="Calibri"/>
                <a:hlinkClick r:id="rId4"/>
              </a:rPr>
              <a:t> </a:t>
            </a:r>
            <a:r>
              <a:rPr lang="en-US" sz="3200" u="heavy" spc="-3" dirty="0">
                <a:solidFill>
                  <a:srgbClr val="4197B5"/>
                </a:solidFill>
                <a:uFill>
                  <a:solidFill>
                    <a:srgbClr val="4197B5"/>
                  </a:solidFill>
                </a:uFill>
                <a:latin typeface="Calibri"/>
                <a:cs typeface="Calibri"/>
                <a:hlinkClick r:id="rId4"/>
              </a:rPr>
              <a:t>2015]</a:t>
            </a:r>
            <a:endParaRPr lang="en-US" dirty="0"/>
          </a:p>
        </p:txBody>
      </p:sp>
      <p:cxnSp>
        <p:nvCxnSpPr>
          <p:cNvPr id="61" name="Straight Connector 60">
            <a:extLst>
              <a:ext uri="{FF2B5EF4-FFF2-40B4-BE49-F238E27FC236}">
                <a16:creationId xmlns:a16="http://schemas.microsoft.com/office/drawing/2014/main" id="{D09C2A04-D95A-2918-18DD-6DA332FA879A}"/>
              </a:ext>
            </a:extLst>
          </p:cNvPr>
          <p:cNvCxnSpPr>
            <a:cxnSpLocks/>
          </p:cNvCxnSpPr>
          <p:nvPr/>
        </p:nvCxnSpPr>
        <p:spPr>
          <a:xfrm>
            <a:off x="4377736" y="3378414"/>
            <a:ext cx="14631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02D8E0-2C7D-250E-B167-08D1E5F00B62}"/>
              </a:ext>
            </a:extLst>
          </p:cNvPr>
          <p:cNvCxnSpPr>
            <a:cxnSpLocks/>
          </p:cNvCxnSpPr>
          <p:nvPr/>
        </p:nvCxnSpPr>
        <p:spPr>
          <a:xfrm>
            <a:off x="5561714" y="1718488"/>
            <a:ext cx="25851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FE91F40-77E0-A607-F66F-FE46A60A831F}"/>
              </a:ext>
            </a:extLst>
          </p:cNvPr>
          <p:cNvCxnSpPr>
            <a:cxnSpLocks/>
          </p:cNvCxnSpPr>
          <p:nvPr/>
        </p:nvCxnSpPr>
        <p:spPr>
          <a:xfrm>
            <a:off x="1450836" y="1816458"/>
            <a:ext cx="25851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C12C6CD-2A7F-1AB1-BCE4-6B1A4FF99D8E}"/>
              </a:ext>
            </a:extLst>
          </p:cNvPr>
          <p:cNvCxnSpPr>
            <a:cxnSpLocks/>
          </p:cNvCxnSpPr>
          <p:nvPr/>
        </p:nvCxnSpPr>
        <p:spPr>
          <a:xfrm flipV="1">
            <a:off x="1759459" y="1816458"/>
            <a:ext cx="522422" cy="2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9DDD924-4BE1-E9B7-C91D-EB3EAC1069BB}"/>
              </a:ext>
            </a:extLst>
          </p:cNvPr>
          <p:cNvSpPr txBox="1"/>
          <p:nvPr/>
        </p:nvSpPr>
        <p:spPr>
          <a:xfrm>
            <a:off x="4844223" y="3355566"/>
            <a:ext cx="543739" cy="307777"/>
          </a:xfrm>
          <a:prstGeom prst="rect">
            <a:avLst/>
          </a:prstGeom>
          <a:noFill/>
        </p:spPr>
        <p:txBody>
          <a:bodyPr wrap="none" rtlCol="0">
            <a:spAutoFit/>
          </a:bodyPr>
          <a:lstStyle/>
          <a:p>
            <a:r>
              <a:rPr lang="en-US" dirty="0">
                <a:solidFill>
                  <a:srgbClr val="FF0000"/>
                </a:solidFill>
              </a:rPr>
              <a:t>Past</a:t>
            </a:r>
          </a:p>
        </p:txBody>
      </p:sp>
      <p:sp>
        <p:nvSpPr>
          <p:cNvPr id="71" name="TextBox 70">
            <a:extLst>
              <a:ext uri="{FF2B5EF4-FFF2-40B4-BE49-F238E27FC236}">
                <a16:creationId xmlns:a16="http://schemas.microsoft.com/office/drawing/2014/main" id="{6391E9F7-3797-C8DA-611E-7F850932FC6B}"/>
              </a:ext>
            </a:extLst>
          </p:cNvPr>
          <p:cNvSpPr txBox="1"/>
          <p:nvPr/>
        </p:nvSpPr>
        <p:spPr>
          <a:xfrm>
            <a:off x="5367884" y="1446106"/>
            <a:ext cx="700833" cy="307777"/>
          </a:xfrm>
          <a:prstGeom prst="rect">
            <a:avLst/>
          </a:prstGeom>
          <a:noFill/>
        </p:spPr>
        <p:txBody>
          <a:bodyPr wrap="none" rtlCol="0">
            <a:spAutoFit/>
          </a:bodyPr>
          <a:lstStyle/>
          <a:p>
            <a:r>
              <a:rPr lang="en-US" dirty="0">
                <a:solidFill>
                  <a:srgbClr val="00B050"/>
                </a:solidFill>
              </a:rPr>
              <a:t>Future</a:t>
            </a:r>
          </a:p>
        </p:txBody>
      </p:sp>
      <p:pic>
        <p:nvPicPr>
          <p:cNvPr id="4" name="Picture 2" descr="Project Jupyter - Wikipedia">
            <a:extLst>
              <a:ext uri="{FF2B5EF4-FFF2-40B4-BE49-F238E27FC236}">
                <a16:creationId xmlns:a16="http://schemas.microsoft.com/office/drawing/2014/main" id="{E9682BF1-1DA0-5A9A-C855-030FB8D9F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789" y="1969106"/>
            <a:ext cx="1114066" cy="129617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A03DAE1-1AF5-1F89-5DF9-68E64024099B}"/>
              </a:ext>
            </a:extLst>
          </p:cNvPr>
          <p:cNvSpPr txBox="1"/>
          <p:nvPr/>
        </p:nvSpPr>
        <p:spPr>
          <a:xfrm>
            <a:off x="7428337" y="1575890"/>
            <a:ext cx="1059906" cy="307777"/>
          </a:xfrm>
          <a:prstGeom prst="rect">
            <a:avLst/>
          </a:prstGeom>
          <a:noFill/>
        </p:spPr>
        <p:txBody>
          <a:bodyPr wrap="none" rtlCol="0">
            <a:spAutoFit/>
          </a:bodyPr>
          <a:lstStyle/>
          <a:p>
            <a:r>
              <a:rPr lang="en-US" dirty="0">
                <a:solidFill>
                  <a:srgbClr val="FF0000"/>
                </a:solidFill>
              </a:rPr>
              <a:t>See on </a:t>
            </a:r>
            <a:r>
              <a:rPr lang="en-US" dirty="0">
                <a:solidFill>
                  <a:srgbClr val="FF0000"/>
                </a:solidFill>
                <a:hlinkClick r:id="rId6"/>
              </a:rPr>
              <a:t>our</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199" y="1293448"/>
            <a:ext cx="8229599" cy="253796"/>
          </a:xfrm>
          <a:prstGeom prst="rect">
            <a:avLst/>
          </a:prstGeom>
        </p:spPr>
        <p:txBody>
          <a:bodyPr vert="horz" wrap="square" lIns="0" tIns="7501" rIns="0" bIns="0" rtlCol="0">
            <a:spAutoFit/>
          </a:bodyPr>
          <a:lstStyle/>
          <a:p>
            <a:pPr marL="7144" defTabSz="685800">
              <a:spcBef>
                <a:spcPts val="59"/>
              </a:spcBef>
              <a:buClrTx/>
              <a:defRPr/>
            </a:pPr>
            <a:r>
              <a:rPr sz="1600" kern="1200" dirty="0">
                <a:solidFill>
                  <a:prstClr val="black"/>
                </a:solidFill>
                <a:latin typeface="Calibri"/>
                <a:ea typeface="+mn-ea"/>
                <a:cs typeface="Calibri"/>
              </a:rPr>
              <a:t>Pretraining can improve NLP applications </a:t>
            </a:r>
            <a:r>
              <a:rPr sz="1600" kern="1200" spc="-3" dirty="0">
                <a:solidFill>
                  <a:prstClr val="black"/>
                </a:solidFill>
                <a:latin typeface="Calibri"/>
                <a:ea typeface="+mn-ea"/>
                <a:cs typeface="Calibri"/>
              </a:rPr>
              <a:t>by serving </a:t>
            </a:r>
            <a:r>
              <a:rPr sz="1600" kern="1200" dirty="0">
                <a:solidFill>
                  <a:prstClr val="black"/>
                </a:solidFill>
                <a:latin typeface="Calibri"/>
                <a:ea typeface="+mn-ea"/>
                <a:cs typeface="Calibri"/>
              </a:rPr>
              <a:t>as parameter</a:t>
            </a:r>
            <a:r>
              <a:rPr sz="1600" kern="1200" spc="-14" dirty="0">
                <a:solidFill>
                  <a:prstClr val="black"/>
                </a:solidFill>
                <a:latin typeface="Calibri"/>
                <a:ea typeface="+mn-ea"/>
                <a:cs typeface="Calibri"/>
              </a:rPr>
              <a:t> </a:t>
            </a:r>
            <a:r>
              <a:rPr sz="1600" kern="1200" dirty="0">
                <a:solidFill>
                  <a:prstClr val="black"/>
                </a:solidFill>
                <a:latin typeface="Calibri"/>
                <a:ea typeface="+mn-ea"/>
                <a:cs typeface="Calibri"/>
              </a:rPr>
              <a:t>initialization.</a:t>
            </a:r>
          </a:p>
        </p:txBody>
      </p:sp>
      <p:grpSp>
        <p:nvGrpSpPr>
          <p:cNvPr id="4" name="object 4"/>
          <p:cNvGrpSpPr/>
          <p:nvPr/>
        </p:nvGrpSpPr>
        <p:grpSpPr>
          <a:xfrm>
            <a:off x="1674388" y="2628222"/>
            <a:ext cx="2231707" cy="1052989"/>
            <a:chOff x="944689" y="3529393"/>
            <a:chExt cx="3967479" cy="1871980"/>
          </a:xfrm>
        </p:grpSpPr>
        <p:sp>
          <p:nvSpPr>
            <p:cNvPr id="5" name="object 5"/>
            <p:cNvSpPr/>
            <p:nvPr/>
          </p:nvSpPr>
          <p:spPr>
            <a:xfrm>
              <a:off x="1101852" y="3553967"/>
              <a:ext cx="913130" cy="483234"/>
            </a:xfrm>
            <a:custGeom>
              <a:avLst/>
              <a:gdLst/>
              <a:ahLst/>
              <a:cxnLst/>
              <a:rect l="l" t="t" r="r" b="b"/>
              <a:pathLst>
                <a:path w="913130" h="483235">
                  <a:moveTo>
                    <a:pt x="150876" y="1524"/>
                  </a:moveTo>
                  <a:lnTo>
                    <a:pt x="0" y="1524"/>
                  </a:lnTo>
                  <a:lnTo>
                    <a:pt x="0" y="483108"/>
                  </a:lnTo>
                  <a:lnTo>
                    <a:pt x="150876" y="483108"/>
                  </a:lnTo>
                  <a:lnTo>
                    <a:pt x="150876" y="1524"/>
                  </a:lnTo>
                  <a:close/>
                </a:path>
                <a:path w="913130" h="483235">
                  <a:moveTo>
                    <a:pt x="912876" y="0"/>
                  </a:moveTo>
                  <a:lnTo>
                    <a:pt x="762000" y="0"/>
                  </a:lnTo>
                  <a:lnTo>
                    <a:pt x="762000" y="483108"/>
                  </a:lnTo>
                  <a:lnTo>
                    <a:pt x="912876" y="483108"/>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 name="object 6"/>
            <p:cNvSpPr/>
            <p:nvPr/>
          </p:nvSpPr>
          <p:spPr>
            <a:xfrm>
              <a:off x="1252728" y="3756786"/>
              <a:ext cx="611505" cy="77470"/>
            </a:xfrm>
            <a:custGeom>
              <a:avLst/>
              <a:gdLst/>
              <a:ahLst/>
              <a:cxnLst/>
              <a:rect l="l" t="t" r="r" b="b"/>
              <a:pathLst>
                <a:path w="611505" h="77470">
                  <a:moveTo>
                    <a:pt x="76072" y="1143"/>
                  </a:moveTo>
                  <a:lnTo>
                    <a:pt x="0" y="39369"/>
                  </a:lnTo>
                  <a:lnTo>
                    <a:pt x="76327" y="77343"/>
                  </a:lnTo>
                  <a:lnTo>
                    <a:pt x="76221" y="45593"/>
                  </a:lnTo>
                  <a:lnTo>
                    <a:pt x="63500" y="45593"/>
                  </a:lnTo>
                  <a:lnTo>
                    <a:pt x="63500" y="32893"/>
                  </a:lnTo>
                  <a:lnTo>
                    <a:pt x="76178" y="32863"/>
                  </a:lnTo>
                  <a:lnTo>
                    <a:pt x="76072" y="1143"/>
                  </a:lnTo>
                  <a:close/>
                </a:path>
                <a:path w="611505" h="77470">
                  <a:moveTo>
                    <a:pt x="598742" y="31750"/>
                  </a:moveTo>
                  <a:lnTo>
                    <a:pt x="547751" y="31750"/>
                  </a:lnTo>
                  <a:lnTo>
                    <a:pt x="547751" y="44450"/>
                  </a:lnTo>
                  <a:lnTo>
                    <a:pt x="534998" y="44480"/>
                  </a:lnTo>
                  <a:lnTo>
                    <a:pt x="535051" y="76200"/>
                  </a:lnTo>
                  <a:lnTo>
                    <a:pt x="611251" y="37973"/>
                  </a:lnTo>
                  <a:lnTo>
                    <a:pt x="598742" y="31750"/>
                  </a:lnTo>
                  <a:close/>
                </a:path>
                <a:path w="611505" h="77470">
                  <a:moveTo>
                    <a:pt x="76178" y="32863"/>
                  </a:moveTo>
                  <a:lnTo>
                    <a:pt x="63500" y="32893"/>
                  </a:lnTo>
                  <a:lnTo>
                    <a:pt x="63500" y="45593"/>
                  </a:lnTo>
                  <a:lnTo>
                    <a:pt x="76221" y="45562"/>
                  </a:lnTo>
                  <a:lnTo>
                    <a:pt x="76178" y="32863"/>
                  </a:lnTo>
                  <a:close/>
                </a:path>
                <a:path w="611505" h="77470">
                  <a:moveTo>
                    <a:pt x="76221" y="45562"/>
                  </a:moveTo>
                  <a:lnTo>
                    <a:pt x="63500" y="45593"/>
                  </a:lnTo>
                  <a:lnTo>
                    <a:pt x="76221" y="45593"/>
                  </a:lnTo>
                  <a:close/>
                </a:path>
                <a:path w="611505" h="77470">
                  <a:moveTo>
                    <a:pt x="534976" y="31780"/>
                  </a:moveTo>
                  <a:lnTo>
                    <a:pt x="76178" y="32863"/>
                  </a:lnTo>
                  <a:lnTo>
                    <a:pt x="76221" y="45562"/>
                  </a:lnTo>
                  <a:lnTo>
                    <a:pt x="534998" y="44480"/>
                  </a:lnTo>
                  <a:lnTo>
                    <a:pt x="534976" y="31780"/>
                  </a:lnTo>
                  <a:close/>
                </a:path>
                <a:path w="611505" h="77470">
                  <a:moveTo>
                    <a:pt x="547751" y="31750"/>
                  </a:moveTo>
                  <a:lnTo>
                    <a:pt x="534976" y="31780"/>
                  </a:lnTo>
                  <a:lnTo>
                    <a:pt x="534998" y="44480"/>
                  </a:lnTo>
                  <a:lnTo>
                    <a:pt x="547751" y="44450"/>
                  </a:lnTo>
                  <a:lnTo>
                    <a:pt x="547751" y="31750"/>
                  </a:lnTo>
                  <a:close/>
                </a:path>
                <a:path w="611505" h="77470">
                  <a:moveTo>
                    <a:pt x="534923" y="0"/>
                  </a:moveTo>
                  <a:lnTo>
                    <a:pt x="534976" y="31780"/>
                  </a:lnTo>
                  <a:lnTo>
                    <a:pt x="598742" y="31750"/>
                  </a:lnTo>
                  <a:lnTo>
                    <a:pt x="534923"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 name="object 7"/>
            <p:cNvSpPr/>
            <p:nvPr/>
          </p:nvSpPr>
          <p:spPr>
            <a:xfrm>
              <a:off x="2549652" y="3563111"/>
              <a:ext cx="151130" cy="481965"/>
            </a:xfrm>
            <a:custGeom>
              <a:avLst/>
              <a:gdLst/>
              <a:ahLst/>
              <a:cxnLst/>
              <a:rect l="l" t="t" r="r" b="b"/>
              <a:pathLst>
                <a:path w="151130"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 name="object 8"/>
            <p:cNvSpPr/>
            <p:nvPr/>
          </p:nvSpPr>
          <p:spPr>
            <a:xfrm>
              <a:off x="2014727" y="3757802"/>
              <a:ext cx="535940" cy="82550"/>
            </a:xfrm>
            <a:custGeom>
              <a:avLst/>
              <a:gdLst/>
              <a:ahLst/>
              <a:cxnLst/>
              <a:rect l="l" t="t" r="r" b="b"/>
              <a:pathLst>
                <a:path w="535939" h="82550">
                  <a:moveTo>
                    <a:pt x="460248" y="5842"/>
                  </a:moveTo>
                  <a:lnTo>
                    <a:pt x="459717" y="37652"/>
                  </a:lnTo>
                  <a:lnTo>
                    <a:pt x="472440" y="37846"/>
                  </a:lnTo>
                  <a:lnTo>
                    <a:pt x="472186" y="50546"/>
                  </a:lnTo>
                  <a:lnTo>
                    <a:pt x="459502" y="50546"/>
                  </a:lnTo>
                  <a:lnTo>
                    <a:pt x="458978" y="82042"/>
                  </a:lnTo>
                  <a:lnTo>
                    <a:pt x="524685" y="50546"/>
                  </a:lnTo>
                  <a:lnTo>
                    <a:pt x="472186" y="50546"/>
                  </a:lnTo>
                  <a:lnTo>
                    <a:pt x="459506" y="50352"/>
                  </a:lnTo>
                  <a:lnTo>
                    <a:pt x="525087" y="50352"/>
                  </a:lnTo>
                  <a:lnTo>
                    <a:pt x="535813" y="45212"/>
                  </a:lnTo>
                  <a:lnTo>
                    <a:pt x="460248" y="5842"/>
                  </a:lnTo>
                  <a:close/>
                </a:path>
                <a:path w="535939" h="82550">
                  <a:moveTo>
                    <a:pt x="76835" y="0"/>
                  </a:moveTo>
                  <a:lnTo>
                    <a:pt x="0" y="36957"/>
                  </a:lnTo>
                  <a:lnTo>
                    <a:pt x="75565" y="76200"/>
                  </a:lnTo>
                  <a:lnTo>
                    <a:pt x="76093" y="44516"/>
                  </a:lnTo>
                  <a:lnTo>
                    <a:pt x="63373" y="44323"/>
                  </a:lnTo>
                  <a:lnTo>
                    <a:pt x="63627" y="31623"/>
                  </a:lnTo>
                  <a:lnTo>
                    <a:pt x="76307" y="31623"/>
                  </a:lnTo>
                  <a:lnTo>
                    <a:pt x="76835" y="0"/>
                  </a:lnTo>
                  <a:close/>
                </a:path>
                <a:path w="535939" h="82550">
                  <a:moveTo>
                    <a:pt x="459717" y="37652"/>
                  </a:moveTo>
                  <a:lnTo>
                    <a:pt x="459506" y="50352"/>
                  </a:lnTo>
                  <a:lnTo>
                    <a:pt x="472186" y="50546"/>
                  </a:lnTo>
                  <a:lnTo>
                    <a:pt x="472440" y="37846"/>
                  </a:lnTo>
                  <a:lnTo>
                    <a:pt x="459717" y="37652"/>
                  </a:lnTo>
                  <a:close/>
                </a:path>
                <a:path w="535939" h="82550">
                  <a:moveTo>
                    <a:pt x="76304" y="31815"/>
                  </a:moveTo>
                  <a:lnTo>
                    <a:pt x="76093" y="44516"/>
                  </a:lnTo>
                  <a:lnTo>
                    <a:pt x="459506" y="50352"/>
                  </a:lnTo>
                  <a:lnTo>
                    <a:pt x="459717" y="37652"/>
                  </a:lnTo>
                  <a:lnTo>
                    <a:pt x="76304" y="31815"/>
                  </a:lnTo>
                  <a:close/>
                </a:path>
                <a:path w="535939" h="82550">
                  <a:moveTo>
                    <a:pt x="63627" y="31623"/>
                  </a:moveTo>
                  <a:lnTo>
                    <a:pt x="63373" y="44323"/>
                  </a:lnTo>
                  <a:lnTo>
                    <a:pt x="76093" y="44516"/>
                  </a:lnTo>
                  <a:lnTo>
                    <a:pt x="76304" y="31815"/>
                  </a:lnTo>
                  <a:lnTo>
                    <a:pt x="63627" y="31623"/>
                  </a:lnTo>
                  <a:close/>
                </a:path>
                <a:path w="535939" h="82550">
                  <a:moveTo>
                    <a:pt x="76307" y="31623"/>
                  </a:moveTo>
                  <a:lnTo>
                    <a:pt x="63627"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 name="object 9"/>
            <p:cNvSpPr/>
            <p:nvPr/>
          </p:nvSpPr>
          <p:spPr>
            <a:xfrm>
              <a:off x="3236975"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2700528" y="376580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3922775"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3387852" y="376580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p:nvPr/>
          </p:nvSpPr>
          <p:spPr>
            <a:xfrm>
              <a:off x="4610099"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4073652" y="376580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1101852" y="4226051"/>
              <a:ext cx="913130" cy="483234"/>
            </a:xfrm>
            <a:custGeom>
              <a:avLst/>
              <a:gdLst/>
              <a:ahLst/>
              <a:cxnLst/>
              <a:rect l="l" t="t" r="r" b="b"/>
              <a:pathLst>
                <a:path w="913130" h="483235">
                  <a:moveTo>
                    <a:pt x="150876" y="1524"/>
                  </a:moveTo>
                  <a:lnTo>
                    <a:pt x="0" y="1524"/>
                  </a:lnTo>
                  <a:lnTo>
                    <a:pt x="0" y="483108"/>
                  </a:lnTo>
                  <a:lnTo>
                    <a:pt x="150876" y="483108"/>
                  </a:lnTo>
                  <a:lnTo>
                    <a:pt x="150876" y="1524"/>
                  </a:lnTo>
                  <a:close/>
                </a:path>
                <a:path w="913130" h="483235">
                  <a:moveTo>
                    <a:pt x="912876" y="0"/>
                  </a:moveTo>
                  <a:lnTo>
                    <a:pt x="762000" y="0"/>
                  </a:lnTo>
                  <a:lnTo>
                    <a:pt x="762000" y="481584"/>
                  </a:lnTo>
                  <a:lnTo>
                    <a:pt x="912876" y="481584"/>
                  </a:lnTo>
                  <a:lnTo>
                    <a:pt x="912876"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6" name="object 16"/>
            <p:cNvSpPr/>
            <p:nvPr/>
          </p:nvSpPr>
          <p:spPr>
            <a:xfrm>
              <a:off x="1252728" y="4428870"/>
              <a:ext cx="611505" cy="77470"/>
            </a:xfrm>
            <a:custGeom>
              <a:avLst/>
              <a:gdLst/>
              <a:ahLst/>
              <a:cxnLst/>
              <a:rect l="l" t="t" r="r" b="b"/>
              <a:pathLst>
                <a:path w="611505" h="77470">
                  <a:moveTo>
                    <a:pt x="76072" y="1142"/>
                  </a:moveTo>
                  <a:lnTo>
                    <a:pt x="0" y="39369"/>
                  </a:lnTo>
                  <a:lnTo>
                    <a:pt x="76327" y="77342"/>
                  </a:lnTo>
                  <a:lnTo>
                    <a:pt x="76221" y="45592"/>
                  </a:lnTo>
                  <a:lnTo>
                    <a:pt x="63500" y="45592"/>
                  </a:lnTo>
                  <a:lnTo>
                    <a:pt x="63500" y="32892"/>
                  </a:lnTo>
                  <a:lnTo>
                    <a:pt x="76178" y="32863"/>
                  </a:lnTo>
                  <a:lnTo>
                    <a:pt x="76072" y="1142"/>
                  </a:lnTo>
                  <a:close/>
                </a:path>
                <a:path w="611505" h="77470">
                  <a:moveTo>
                    <a:pt x="598742" y="31749"/>
                  </a:moveTo>
                  <a:lnTo>
                    <a:pt x="547751" y="31749"/>
                  </a:lnTo>
                  <a:lnTo>
                    <a:pt x="547751" y="44449"/>
                  </a:lnTo>
                  <a:lnTo>
                    <a:pt x="534998" y="44480"/>
                  </a:lnTo>
                  <a:lnTo>
                    <a:pt x="535051" y="76199"/>
                  </a:lnTo>
                  <a:lnTo>
                    <a:pt x="611251" y="37972"/>
                  </a:lnTo>
                  <a:lnTo>
                    <a:pt x="598742" y="31749"/>
                  </a:lnTo>
                  <a:close/>
                </a:path>
                <a:path w="611505" h="77470">
                  <a:moveTo>
                    <a:pt x="76178" y="32863"/>
                  </a:moveTo>
                  <a:lnTo>
                    <a:pt x="63500" y="32892"/>
                  </a:lnTo>
                  <a:lnTo>
                    <a:pt x="63500" y="45592"/>
                  </a:lnTo>
                  <a:lnTo>
                    <a:pt x="76221" y="45562"/>
                  </a:lnTo>
                  <a:lnTo>
                    <a:pt x="76178" y="32863"/>
                  </a:lnTo>
                  <a:close/>
                </a:path>
                <a:path w="611505" h="77470">
                  <a:moveTo>
                    <a:pt x="76221" y="45562"/>
                  </a:moveTo>
                  <a:lnTo>
                    <a:pt x="63500" y="45592"/>
                  </a:lnTo>
                  <a:lnTo>
                    <a:pt x="76221" y="45592"/>
                  </a:lnTo>
                  <a:close/>
                </a:path>
                <a:path w="611505" h="77470">
                  <a:moveTo>
                    <a:pt x="534976" y="31780"/>
                  </a:moveTo>
                  <a:lnTo>
                    <a:pt x="76178" y="32863"/>
                  </a:lnTo>
                  <a:lnTo>
                    <a:pt x="76221" y="45562"/>
                  </a:lnTo>
                  <a:lnTo>
                    <a:pt x="534998" y="44480"/>
                  </a:lnTo>
                  <a:lnTo>
                    <a:pt x="534976" y="31780"/>
                  </a:lnTo>
                  <a:close/>
                </a:path>
                <a:path w="611505" h="77470">
                  <a:moveTo>
                    <a:pt x="547751" y="31749"/>
                  </a:moveTo>
                  <a:lnTo>
                    <a:pt x="534976" y="31780"/>
                  </a:lnTo>
                  <a:lnTo>
                    <a:pt x="534998" y="44480"/>
                  </a:lnTo>
                  <a:lnTo>
                    <a:pt x="547751" y="44449"/>
                  </a:lnTo>
                  <a:lnTo>
                    <a:pt x="547751" y="31749"/>
                  </a:lnTo>
                  <a:close/>
                </a:path>
                <a:path w="611505" h="77470">
                  <a:moveTo>
                    <a:pt x="534923" y="0"/>
                  </a:moveTo>
                  <a:lnTo>
                    <a:pt x="534976" y="31780"/>
                  </a:lnTo>
                  <a:lnTo>
                    <a:pt x="598742" y="31749"/>
                  </a:lnTo>
                  <a:lnTo>
                    <a:pt x="534923"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p:nvPr/>
          </p:nvSpPr>
          <p:spPr>
            <a:xfrm>
              <a:off x="2549652" y="4233672"/>
              <a:ext cx="151130" cy="481965"/>
            </a:xfrm>
            <a:custGeom>
              <a:avLst/>
              <a:gdLst/>
              <a:ahLst/>
              <a:cxnLst/>
              <a:rect l="l" t="t" r="r" b="b"/>
              <a:pathLst>
                <a:path w="151130"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8" name="object 18"/>
            <p:cNvSpPr/>
            <p:nvPr/>
          </p:nvSpPr>
          <p:spPr>
            <a:xfrm>
              <a:off x="2014727" y="4429886"/>
              <a:ext cx="535940" cy="82550"/>
            </a:xfrm>
            <a:custGeom>
              <a:avLst/>
              <a:gdLst/>
              <a:ahLst/>
              <a:cxnLst/>
              <a:rect l="l" t="t" r="r" b="b"/>
              <a:pathLst>
                <a:path w="535939" h="82550">
                  <a:moveTo>
                    <a:pt x="460248" y="5842"/>
                  </a:moveTo>
                  <a:lnTo>
                    <a:pt x="459717" y="37652"/>
                  </a:lnTo>
                  <a:lnTo>
                    <a:pt x="472440" y="37845"/>
                  </a:lnTo>
                  <a:lnTo>
                    <a:pt x="472186" y="50545"/>
                  </a:lnTo>
                  <a:lnTo>
                    <a:pt x="459502" y="50545"/>
                  </a:lnTo>
                  <a:lnTo>
                    <a:pt x="458978" y="82042"/>
                  </a:lnTo>
                  <a:lnTo>
                    <a:pt x="524685" y="50545"/>
                  </a:lnTo>
                  <a:lnTo>
                    <a:pt x="472186" y="50545"/>
                  </a:lnTo>
                  <a:lnTo>
                    <a:pt x="459506" y="50352"/>
                  </a:lnTo>
                  <a:lnTo>
                    <a:pt x="525087" y="50352"/>
                  </a:lnTo>
                  <a:lnTo>
                    <a:pt x="535813" y="45212"/>
                  </a:lnTo>
                  <a:lnTo>
                    <a:pt x="460248" y="5842"/>
                  </a:lnTo>
                  <a:close/>
                </a:path>
                <a:path w="535939" h="82550">
                  <a:moveTo>
                    <a:pt x="76835" y="0"/>
                  </a:moveTo>
                  <a:lnTo>
                    <a:pt x="0" y="36956"/>
                  </a:lnTo>
                  <a:lnTo>
                    <a:pt x="75565" y="76200"/>
                  </a:lnTo>
                  <a:lnTo>
                    <a:pt x="76093" y="44516"/>
                  </a:lnTo>
                  <a:lnTo>
                    <a:pt x="63373" y="44323"/>
                  </a:lnTo>
                  <a:lnTo>
                    <a:pt x="63627" y="31623"/>
                  </a:lnTo>
                  <a:lnTo>
                    <a:pt x="76307" y="31623"/>
                  </a:lnTo>
                  <a:lnTo>
                    <a:pt x="76835" y="0"/>
                  </a:lnTo>
                  <a:close/>
                </a:path>
                <a:path w="535939" h="82550">
                  <a:moveTo>
                    <a:pt x="459717" y="37652"/>
                  </a:moveTo>
                  <a:lnTo>
                    <a:pt x="459506" y="50352"/>
                  </a:lnTo>
                  <a:lnTo>
                    <a:pt x="472186" y="50545"/>
                  </a:lnTo>
                  <a:lnTo>
                    <a:pt x="472440" y="37845"/>
                  </a:lnTo>
                  <a:lnTo>
                    <a:pt x="459717" y="37652"/>
                  </a:lnTo>
                  <a:close/>
                </a:path>
                <a:path w="535939" h="82550">
                  <a:moveTo>
                    <a:pt x="76304" y="31815"/>
                  </a:moveTo>
                  <a:lnTo>
                    <a:pt x="76093" y="44516"/>
                  </a:lnTo>
                  <a:lnTo>
                    <a:pt x="459506" y="50352"/>
                  </a:lnTo>
                  <a:lnTo>
                    <a:pt x="459717" y="37652"/>
                  </a:lnTo>
                  <a:lnTo>
                    <a:pt x="76304" y="31815"/>
                  </a:lnTo>
                  <a:close/>
                </a:path>
                <a:path w="535939" h="82550">
                  <a:moveTo>
                    <a:pt x="63627" y="31623"/>
                  </a:moveTo>
                  <a:lnTo>
                    <a:pt x="63373" y="44323"/>
                  </a:lnTo>
                  <a:lnTo>
                    <a:pt x="76093" y="44516"/>
                  </a:lnTo>
                  <a:lnTo>
                    <a:pt x="76304" y="31815"/>
                  </a:lnTo>
                  <a:lnTo>
                    <a:pt x="63627" y="31623"/>
                  </a:lnTo>
                  <a:close/>
                </a:path>
                <a:path w="535939" h="82550">
                  <a:moveTo>
                    <a:pt x="76307" y="31623"/>
                  </a:moveTo>
                  <a:lnTo>
                    <a:pt x="63627"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3236975"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2700528" y="443636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3922775"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2" name="object 22"/>
            <p:cNvSpPr/>
            <p:nvPr/>
          </p:nvSpPr>
          <p:spPr>
            <a:xfrm>
              <a:off x="3387852" y="443636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4610099"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4" name="object 24"/>
            <p:cNvSpPr/>
            <p:nvPr/>
          </p:nvSpPr>
          <p:spPr>
            <a:xfrm>
              <a:off x="4073652" y="4436363"/>
              <a:ext cx="535940" cy="76200"/>
            </a:xfrm>
            <a:custGeom>
              <a:avLst/>
              <a:gdLst/>
              <a:ahLst/>
              <a:cxnLst/>
              <a:rect l="l" t="t" r="r" b="b"/>
              <a:pathLst>
                <a:path w="535939" h="76200">
                  <a:moveTo>
                    <a:pt x="76200" y="0"/>
                  </a:moveTo>
                  <a:lnTo>
                    <a:pt x="0" y="38100"/>
                  </a:lnTo>
                  <a:lnTo>
                    <a:pt x="76200" y="76200"/>
                  </a:lnTo>
                  <a:lnTo>
                    <a:pt x="76200" y="44450"/>
                  </a:lnTo>
                  <a:lnTo>
                    <a:pt x="63500" y="44450"/>
                  </a:lnTo>
                  <a:lnTo>
                    <a:pt x="63500" y="31750"/>
                  </a:lnTo>
                  <a:lnTo>
                    <a:pt x="76200" y="31750"/>
                  </a:lnTo>
                  <a:lnTo>
                    <a:pt x="76200" y="0"/>
                  </a:lnTo>
                  <a:close/>
                </a:path>
                <a:path w="535939" h="76200">
                  <a:moveTo>
                    <a:pt x="459613" y="0"/>
                  </a:moveTo>
                  <a:lnTo>
                    <a:pt x="459613" y="76200"/>
                  </a:lnTo>
                  <a:lnTo>
                    <a:pt x="523113" y="44450"/>
                  </a:lnTo>
                  <a:lnTo>
                    <a:pt x="472313" y="44450"/>
                  </a:lnTo>
                  <a:lnTo>
                    <a:pt x="472313" y="31750"/>
                  </a:lnTo>
                  <a:lnTo>
                    <a:pt x="523113" y="31750"/>
                  </a:lnTo>
                  <a:lnTo>
                    <a:pt x="459613" y="0"/>
                  </a:lnTo>
                  <a:close/>
                </a:path>
                <a:path w="535939" h="76200">
                  <a:moveTo>
                    <a:pt x="76200" y="31750"/>
                  </a:moveTo>
                  <a:lnTo>
                    <a:pt x="63500" y="31750"/>
                  </a:lnTo>
                  <a:lnTo>
                    <a:pt x="63500" y="44450"/>
                  </a:lnTo>
                  <a:lnTo>
                    <a:pt x="76200" y="44450"/>
                  </a:lnTo>
                  <a:lnTo>
                    <a:pt x="76200" y="31750"/>
                  </a:lnTo>
                  <a:close/>
                </a:path>
                <a:path w="535939" h="76200">
                  <a:moveTo>
                    <a:pt x="459613" y="31750"/>
                  </a:moveTo>
                  <a:lnTo>
                    <a:pt x="76200" y="31750"/>
                  </a:lnTo>
                  <a:lnTo>
                    <a:pt x="76200" y="44450"/>
                  </a:lnTo>
                  <a:lnTo>
                    <a:pt x="459613" y="44450"/>
                  </a:lnTo>
                  <a:lnTo>
                    <a:pt x="459613" y="31750"/>
                  </a:lnTo>
                  <a:close/>
                </a:path>
                <a:path w="535939" h="76200">
                  <a:moveTo>
                    <a:pt x="523113" y="31750"/>
                  </a:moveTo>
                  <a:lnTo>
                    <a:pt x="472313" y="31750"/>
                  </a:lnTo>
                  <a:lnTo>
                    <a:pt x="472313" y="44450"/>
                  </a:lnTo>
                  <a:lnTo>
                    <a:pt x="523113" y="44450"/>
                  </a:lnTo>
                  <a:lnTo>
                    <a:pt x="535813" y="38100"/>
                  </a:lnTo>
                  <a:lnTo>
                    <a:pt x="523113"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p:nvPr/>
          </p:nvSpPr>
          <p:spPr>
            <a:xfrm>
              <a:off x="1138428" y="4037075"/>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6" name="object 26"/>
            <p:cNvSpPr/>
            <p:nvPr/>
          </p:nvSpPr>
          <p:spPr>
            <a:xfrm>
              <a:off x="1900427" y="4037075"/>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p:nvPr/>
          </p:nvSpPr>
          <p:spPr>
            <a:xfrm>
              <a:off x="2587752"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8" name="object 28"/>
            <p:cNvSpPr/>
            <p:nvPr/>
          </p:nvSpPr>
          <p:spPr>
            <a:xfrm>
              <a:off x="3960875"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p:nvPr/>
          </p:nvSpPr>
          <p:spPr>
            <a:xfrm>
              <a:off x="3273552" y="4043172"/>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0" name="object 30"/>
            <p:cNvSpPr/>
            <p:nvPr/>
          </p:nvSpPr>
          <p:spPr>
            <a:xfrm>
              <a:off x="4646675"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p:nvPr/>
          </p:nvSpPr>
          <p:spPr>
            <a:xfrm>
              <a:off x="949452" y="3534155"/>
              <a:ext cx="3957954" cy="1286510"/>
            </a:xfrm>
            <a:custGeom>
              <a:avLst/>
              <a:gdLst/>
              <a:ahLst/>
              <a:cxnLst/>
              <a:rect l="l" t="t" r="r" b="b"/>
              <a:pathLst>
                <a:path w="3957954" h="1286510">
                  <a:moveTo>
                    <a:pt x="3743452" y="0"/>
                  </a:moveTo>
                  <a:lnTo>
                    <a:pt x="214375" y="0"/>
                  </a:lnTo>
                  <a:lnTo>
                    <a:pt x="165223" y="5663"/>
                  </a:lnTo>
                  <a:lnTo>
                    <a:pt x="120102" y="21795"/>
                  </a:lnTo>
                  <a:lnTo>
                    <a:pt x="80297" y="47106"/>
                  </a:lnTo>
                  <a:lnTo>
                    <a:pt x="47098" y="80308"/>
                  </a:lnTo>
                  <a:lnTo>
                    <a:pt x="21790" y="120113"/>
                  </a:lnTo>
                  <a:lnTo>
                    <a:pt x="5662" y="165231"/>
                  </a:lnTo>
                  <a:lnTo>
                    <a:pt x="0" y="214376"/>
                  </a:lnTo>
                  <a:lnTo>
                    <a:pt x="0" y="1071880"/>
                  </a:lnTo>
                  <a:lnTo>
                    <a:pt x="5662" y="1121024"/>
                  </a:lnTo>
                  <a:lnTo>
                    <a:pt x="21790" y="1166142"/>
                  </a:lnTo>
                  <a:lnTo>
                    <a:pt x="47098" y="1205947"/>
                  </a:lnTo>
                  <a:lnTo>
                    <a:pt x="80297" y="1239149"/>
                  </a:lnTo>
                  <a:lnTo>
                    <a:pt x="120102" y="1264460"/>
                  </a:lnTo>
                  <a:lnTo>
                    <a:pt x="165223" y="1280592"/>
                  </a:lnTo>
                  <a:lnTo>
                    <a:pt x="214375" y="1286256"/>
                  </a:lnTo>
                  <a:lnTo>
                    <a:pt x="3743452" y="1286256"/>
                  </a:lnTo>
                  <a:lnTo>
                    <a:pt x="3792596" y="1280592"/>
                  </a:lnTo>
                  <a:lnTo>
                    <a:pt x="3837714" y="1264460"/>
                  </a:lnTo>
                  <a:lnTo>
                    <a:pt x="3877519" y="1239149"/>
                  </a:lnTo>
                  <a:lnTo>
                    <a:pt x="3910721" y="1205947"/>
                  </a:lnTo>
                  <a:lnTo>
                    <a:pt x="3936032" y="1166142"/>
                  </a:lnTo>
                  <a:lnTo>
                    <a:pt x="3952164" y="1121024"/>
                  </a:lnTo>
                  <a:lnTo>
                    <a:pt x="3957828" y="1071880"/>
                  </a:lnTo>
                  <a:lnTo>
                    <a:pt x="3957828" y="214376"/>
                  </a:lnTo>
                  <a:lnTo>
                    <a:pt x="3952164" y="165231"/>
                  </a:lnTo>
                  <a:lnTo>
                    <a:pt x="3936032" y="120113"/>
                  </a:lnTo>
                  <a:lnTo>
                    <a:pt x="3910721" y="80308"/>
                  </a:lnTo>
                  <a:lnTo>
                    <a:pt x="3877519" y="47106"/>
                  </a:lnTo>
                  <a:lnTo>
                    <a:pt x="3837714" y="21795"/>
                  </a:lnTo>
                  <a:lnTo>
                    <a:pt x="3792596" y="5663"/>
                  </a:lnTo>
                  <a:lnTo>
                    <a:pt x="3743452"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2" name="object 32"/>
            <p:cNvSpPr/>
            <p:nvPr/>
          </p:nvSpPr>
          <p:spPr>
            <a:xfrm>
              <a:off x="949452" y="3534155"/>
              <a:ext cx="3957954" cy="1286510"/>
            </a:xfrm>
            <a:custGeom>
              <a:avLst/>
              <a:gdLst/>
              <a:ahLst/>
              <a:cxnLst/>
              <a:rect l="l" t="t" r="r" b="b"/>
              <a:pathLst>
                <a:path w="3957954" h="1286510">
                  <a:moveTo>
                    <a:pt x="0" y="214376"/>
                  </a:moveTo>
                  <a:lnTo>
                    <a:pt x="5662" y="165231"/>
                  </a:lnTo>
                  <a:lnTo>
                    <a:pt x="21790" y="120113"/>
                  </a:lnTo>
                  <a:lnTo>
                    <a:pt x="47098" y="80308"/>
                  </a:lnTo>
                  <a:lnTo>
                    <a:pt x="80297" y="47106"/>
                  </a:lnTo>
                  <a:lnTo>
                    <a:pt x="120102" y="21795"/>
                  </a:lnTo>
                  <a:lnTo>
                    <a:pt x="165223" y="5663"/>
                  </a:lnTo>
                  <a:lnTo>
                    <a:pt x="214375" y="0"/>
                  </a:lnTo>
                  <a:lnTo>
                    <a:pt x="3743452" y="0"/>
                  </a:lnTo>
                  <a:lnTo>
                    <a:pt x="3792596" y="5663"/>
                  </a:lnTo>
                  <a:lnTo>
                    <a:pt x="3837714" y="21795"/>
                  </a:lnTo>
                  <a:lnTo>
                    <a:pt x="3877519" y="47106"/>
                  </a:lnTo>
                  <a:lnTo>
                    <a:pt x="3910721" y="80308"/>
                  </a:lnTo>
                  <a:lnTo>
                    <a:pt x="3936032" y="120113"/>
                  </a:lnTo>
                  <a:lnTo>
                    <a:pt x="3952164" y="165231"/>
                  </a:lnTo>
                  <a:lnTo>
                    <a:pt x="3957828" y="214376"/>
                  </a:lnTo>
                  <a:lnTo>
                    <a:pt x="3957828" y="1071880"/>
                  </a:lnTo>
                  <a:lnTo>
                    <a:pt x="3952164" y="1121024"/>
                  </a:lnTo>
                  <a:lnTo>
                    <a:pt x="3936032" y="1166142"/>
                  </a:lnTo>
                  <a:lnTo>
                    <a:pt x="3910721" y="1205947"/>
                  </a:lnTo>
                  <a:lnTo>
                    <a:pt x="3877519" y="1239149"/>
                  </a:lnTo>
                  <a:lnTo>
                    <a:pt x="3837714" y="1264460"/>
                  </a:lnTo>
                  <a:lnTo>
                    <a:pt x="3792596" y="1280592"/>
                  </a:lnTo>
                  <a:lnTo>
                    <a:pt x="3743452" y="1286256"/>
                  </a:lnTo>
                  <a:lnTo>
                    <a:pt x="214375" y="1286256"/>
                  </a:lnTo>
                  <a:lnTo>
                    <a:pt x="165223" y="1280592"/>
                  </a:lnTo>
                  <a:lnTo>
                    <a:pt x="120102" y="1264460"/>
                  </a:lnTo>
                  <a:lnTo>
                    <a:pt x="80297" y="1239149"/>
                  </a:lnTo>
                  <a:lnTo>
                    <a:pt x="47098" y="1205947"/>
                  </a:lnTo>
                  <a:lnTo>
                    <a:pt x="21790" y="1166142"/>
                  </a:lnTo>
                  <a:lnTo>
                    <a:pt x="5662" y="1121024"/>
                  </a:lnTo>
                  <a:lnTo>
                    <a:pt x="0" y="1071880"/>
                  </a:lnTo>
                  <a:lnTo>
                    <a:pt x="0" y="214376"/>
                  </a:lnTo>
                  <a:close/>
                </a:path>
              </a:pathLst>
            </a:custGeom>
            <a:ln w="9524">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3" name="object 33"/>
            <p:cNvSpPr/>
            <p:nvPr/>
          </p:nvSpPr>
          <p:spPr>
            <a:xfrm>
              <a:off x="1101852" y="4911851"/>
              <a:ext cx="3659504" cy="489584"/>
            </a:xfrm>
            <a:custGeom>
              <a:avLst/>
              <a:gdLst/>
              <a:ahLst/>
              <a:cxnLst/>
              <a:rect l="l" t="t" r="r" b="b"/>
              <a:pathLst>
                <a:path w="3659504" h="489585">
                  <a:moveTo>
                    <a:pt x="150876" y="1524"/>
                  </a:moveTo>
                  <a:lnTo>
                    <a:pt x="0" y="1524"/>
                  </a:lnTo>
                  <a:lnTo>
                    <a:pt x="0" y="483108"/>
                  </a:lnTo>
                  <a:lnTo>
                    <a:pt x="150876" y="483108"/>
                  </a:lnTo>
                  <a:lnTo>
                    <a:pt x="150876" y="1524"/>
                  </a:lnTo>
                  <a:close/>
                </a:path>
                <a:path w="3659504" h="489585">
                  <a:moveTo>
                    <a:pt x="912876" y="0"/>
                  </a:moveTo>
                  <a:lnTo>
                    <a:pt x="762000" y="0"/>
                  </a:lnTo>
                  <a:lnTo>
                    <a:pt x="762000" y="481584"/>
                  </a:lnTo>
                  <a:lnTo>
                    <a:pt x="912876" y="481584"/>
                  </a:lnTo>
                  <a:lnTo>
                    <a:pt x="912876" y="0"/>
                  </a:lnTo>
                  <a:close/>
                </a:path>
                <a:path w="3659504" h="489585">
                  <a:moveTo>
                    <a:pt x="1598676" y="7620"/>
                  </a:moveTo>
                  <a:lnTo>
                    <a:pt x="1447800" y="7620"/>
                  </a:lnTo>
                  <a:lnTo>
                    <a:pt x="1447800" y="489204"/>
                  </a:lnTo>
                  <a:lnTo>
                    <a:pt x="1598676" y="489204"/>
                  </a:lnTo>
                  <a:lnTo>
                    <a:pt x="1598676" y="7620"/>
                  </a:lnTo>
                  <a:close/>
                </a:path>
                <a:path w="3659504" h="489585">
                  <a:moveTo>
                    <a:pt x="2286000" y="7620"/>
                  </a:moveTo>
                  <a:lnTo>
                    <a:pt x="2135124" y="7620"/>
                  </a:lnTo>
                  <a:lnTo>
                    <a:pt x="2135124" y="489204"/>
                  </a:lnTo>
                  <a:lnTo>
                    <a:pt x="2286000" y="489204"/>
                  </a:lnTo>
                  <a:lnTo>
                    <a:pt x="2286000" y="7620"/>
                  </a:lnTo>
                  <a:close/>
                </a:path>
                <a:path w="3659504" h="489585">
                  <a:moveTo>
                    <a:pt x="2971800" y="7620"/>
                  </a:moveTo>
                  <a:lnTo>
                    <a:pt x="2820924" y="7620"/>
                  </a:lnTo>
                  <a:lnTo>
                    <a:pt x="2820924" y="489204"/>
                  </a:lnTo>
                  <a:lnTo>
                    <a:pt x="2971800" y="489204"/>
                  </a:lnTo>
                  <a:lnTo>
                    <a:pt x="2971800" y="7620"/>
                  </a:lnTo>
                  <a:close/>
                </a:path>
                <a:path w="3659504" h="489585">
                  <a:moveTo>
                    <a:pt x="3659124" y="7620"/>
                  </a:moveTo>
                  <a:lnTo>
                    <a:pt x="3508248" y="7620"/>
                  </a:lnTo>
                  <a:lnTo>
                    <a:pt x="3508248" y="489204"/>
                  </a:lnTo>
                  <a:lnTo>
                    <a:pt x="3659124" y="489204"/>
                  </a:lnTo>
                  <a:lnTo>
                    <a:pt x="3659124" y="762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34" name="object 34"/>
          <p:cNvSpPr txBox="1"/>
          <p:nvPr/>
        </p:nvSpPr>
        <p:spPr>
          <a:xfrm>
            <a:off x="2482954" y="2769819"/>
            <a:ext cx="6150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De</a:t>
            </a:r>
            <a:r>
              <a:rPr sz="1350" kern="1200" spc="6" dirty="0">
                <a:solidFill>
                  <a:prstClr val="black"/>
                </a:solidFill>
                <a:latin typeface="Calibri"/>
                <a:ea typeface="+mn-ea"/>
                <a:cs typeface="Calibri"/>
              </a:rPr>
              <a:t>c</a:t>
            </a:r>
            <a:r>
              <a:rPr sz="1350" kern="1200" spc="28" dirty="0">
                <a:solidFill>
                  <a:prstClr val="black"/>
                </a:solidFill>
                <a:latin typeface="Calibri"/>
                <a:ea typeface="+mn-ea"/>
                <a:cs typeface="Calibri"/>
              </a:rPr>
              <a:t>o</a:t>
            </a:r>
            <a:r>
              <a:rPr sz="1350" kern="1200" spc="23" dirty="0">
                <a:solidFill>
                  <a:prstClr val="black"/>
                </a:solidFill>
                <a:latin typeface="Calibri"/>
                <a:ea typeface="+mn-ea"/>
                <a:cs typeface="Calibri"/>
              </a:rPr>
              <a:t>d</a:t>
            </a:r>
            <a:r>
              <a:rPr sz="1350" kern="1200" spc="-3" dirty="0">
                <a:solidFill>
                  <a:prstClr val="black"/>
                </a:solidFill>
                <a:latin typeface="Calibri"/>
                <a:ea typeface="+mn-ea"/>
                <a:cs typeface="Calibri"/>
              </a:rPr>
              <a:t>er</a:t>
            </a:r>
            <a:endParaRPr sz="1350" kern="1200">
              <a:solidFill>
                <a:prstClr val="black"/>
              </a:solidFill>
              <a:latin typeface="Calibri"/>
              <a:ea typeface="+mn-ea"/>
              <a:cs typeface="Calibri"/>
            </a:endParaRPr>
          </a:p>
        </p:txBody>
      </p:sp>
      <p:sp>
        <p:nvSpPr>
          <p:cNvPr id="35" name="object 35"/>
          <p:cNvSpPr txBox="1"/>
          <p:nvPr/>
        </p:nvSpPr>
        <p:spPr>
          <a:xfrm>
            <a:off x="1910311" y="2975944"/>
            <a:ext cx="17605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(Transformer, LSTM, </a:t>
            </a:r>
            <a:r>
              <a:rPr sz="1350" kern="1200" spc="-3" dirty="0">
                <a:solidFill>
                  <a:prstClr val="black"/>
                </a:solidFill>
                <a:latin typeface="Calibri"/>
                <a:ea typeface="+mn-ea"/>
                <a:cs typeface="Calibri"/>
              </a:rPr>
              <a:t>++</a:t>
            </a:r>
            <a:r>
              <a:rPr sz="1350" kern="1200" spc="-169" dirty="0">
                <a:solidFill>
                  <a:prstClr val="black"/>
                </a:solidFill>
                <a:latin typeface="Calibri"/>
                <a:ea typeface="+mn-ea"/>
                <a:cs typeface="Calibri"/>
              </a:rPr>
              <a:t> </a:t>
            </a:r>
            <a:r>
              <a:rPr sz="1350" kern="1200" spc="-3" dirty="0">
                <a:solidFill>
                  <a:prstClr val="black"/>
                </a:solidFill>
                <a:latin typeface="Calibri"/>
                <a:ea typeface="+mn-ea"/>
                <a:cs typeface="Calibri"/>
              </a:rPr>
              <a:t>)</a:t>
            </a:r>
            <a:endParaRPr sz="1350" kern="1200">
              <a:solidFill>
                <a:prstClr val="black"/>
              </a:solidFill>
              <a:latin typeface="Calibri"/>
              <a:ea typeface="+mn-ea"/>
              <a:cs typeface="Calibri"/>
            </a:endParaRPr>
          </a:p>
        </p:txBody>
      </p:sp>
      <p:sp>
        <p:nvSpPr>
          <p:cNvPr id="36" name="object 36"/>
          <p:cNvSpPr txBox="1"/>
          <p:nvPr/>
        </p:nvSpPr>
        <p:spPr>
          <a:xfrm>
            <a:off x="1692040" y="3727038"/>
            <a:ext cx="225386" cy="163090"/>
          </a:xfrm>
          <a:prstGeom prst="rect">
            <a:avLst/>
          </a:prstGeom>
        </p:spPr>
        <p:txBody>
          <a:bodyPr vert="horz" wrap="square" lIns="0" tIns="7144" rIns="0" bIns="0" rtlCol="0">
            <a:spAutoFit/>
          </a:bodyPr>
          <a:lstStyle/>
          <a:p>
            <a:pPr marL="7144" defTabSz="685800">
              <a:spcBef>
                <a:spcPts val="56"/>
              </a:spcBef>
              <a:buClrTx/>
              <a:defRPr/>
            </a:pPr>
            <a:r>
              <a:rPr sz="1013" kern="1200" dirty="0">
                <a:solidFill>
                  <a:prstClr val="black"/>
                </a:solidFill>
                <a:latin typeface="Calibri"/>
                <a:ea typeface="+mn-ea"/>
                <a:cs typeface="Calibri"/>
              </a:rPr>
              <a:t>I</a:t>
            </a:r>
            <a:r>
              <a:rPr sz="1013" kern="1200" spc="-17" dirty="0">
                <a:solidFill>
                  <a:prstClr val="black"/>
                </a:solidFill>
                <a:latin typeface="Calibri"/>
                <a:ea typeface="+mn-ea"/>
                <a:cs typeface="Calibri"/>
              </a:rPr>
              <a:t>r</a:t>
            </a:r>
            <a:r>
              <a:rPr sz="1013" kern="1200" spc="-3" dirty="0">
                <a:solidFill>
                  <a:prstClr val="black"/>
                </a:solidFill>
                <a:latin typeface="Calibri"/>
                <a:ea typeface="+mn-ea"/>
                <a:cs typeface="Calibri"/>
              </a:rPr>
              <a:t>o</a:t>
            </a:r>
            <a:r>
              <a:rPr sz="1013" kern="1200" dirty="0">
                <a:solidFill>
                  <a:prstClr val="black"/>
                </a:solidFill>
                <a:latin typeface="Calibri"/>
                <a:ea typeface="+mn-ea"/>
                <a:cs typeface="Calibri"/>
              </a:rPr>
              <a:t>h</a:t>
            </a:r>
            <a:endParaRPr sz="1013" kern="1200">
              <a:solidFill>
                <a:prstClr val="black"/>
              </a:solidFill>
              <a:latin typeface="Calibri"/>
              <a:ea typeface="+mn-ea"/>
              <a:cs typeface="Calibri"/>
            </a:endParaRPr>
          </a:p>
        </p:txBody>
      </p:sp>
      <p:sp>
        <p:nvSpPr>
          <p:cNvPr id="37" name="object 37"/>
          <p:cNvSpPr txBox="1"/>
          <p:nvPr/>
        </p:nvSpPr>
        <p:spPr>
          <a:xfrm>
            <a:off x="2105406" y="3727038"/>
            <a:ext cx="256818" cy="163090"/>
          </a:xfrm>
          <a:prstGeom prst="rect">
            <a:avLst/>
          </a:prstGeom>
        </p:spPr>
        <p:txBody>
          <a:bodyPr vert="horz" wrap="square" lIns="0" tIns="7144" rIns="0" bIns="0" rtlCol="0">
            <a:spAutoFit/>
          </a:bodyPr>
          <a:lstStyle/>
          <a:p>
            <a:pPr marL="7144" defTabSz="685800">
              <a:spcBef>
                <a:spcPts val="56"/>
              </a:spcBef>
              <a:buClrTx/>
              <a:defRPr/>
            </a:pPr>
            <a:r>
              <a:rPr sz="1013" kern="1200" spc="-6" dirty="0">
                <a:solidFill>
                  <a:prstClr val="black"/>
                </a:solidFill>
                <a:latin typeface="Calibri"/>
                <a:ea typeface="+mn-ea"/>
                <a:cs typeface="Calibri"/>
              </a:rPr>
              <a:t>g</a:t>
            </a:r>
            <a:r>
              <a:rPr sz="1013" kern="1200" spc="-3" dirty="0">
                <a:solidFill>
                  <a:prstClr val="black"/>
                </a:solidFill>
                <a:latin typeface="Calibri"/>
                <a:ea typeface="+mn-ea"/>
                <a:cs typeface="Calibri"/>
              </a:rPr>
              <a:t>oes</a:t>
            </a:r>
            <a:endParaRPr sz="1013" kern="1200">
              <a:solidFill>
                <a:prstClr val="black"/>
              </a:solidFill>
              <a:latin typeface="Calibri"/>
              <a:ea typeface="+mn-ea"/>
              <a:cs typeface="Calibri"/>
            </a:endParaRPr>
          </a:p>
        </p:txBody>
      </p:sp>
      <p:sp>
        <p:nvSpPr>
          <p:cNvPr id="38" name="object 38"/>
          <p:cNvSpPr txBox="1"/>
          <p:nvPr/>
        </p:nvSpPr>
        <p:spPr>
          <a:xfrm>
            <a:off x="2557677" y="3730467"/>
            <a:ext cx="123230" cy="163090"/>
          </a:xfrm>
          <a:prstGeom prst="rect">
            <a:avLst/>
          </a:prstGeom>
        </p:spPr>
        <p:txBody>
          <a:bodyPr vert="horz" wrap="square" lIns="0" tIns="7144" rIns="0" bIns="0" rtlCol="0">
            <a:spAutoFit/>
          </a:bodyPr>
          <a:lstStyle/>
          <a:p>
            <a:pPr marL="7144" defTabSz="685800">
              <a:spcBef>
                <a:spcPts val="56"/>
              </a:spcBef>
              <a:buClrTx/>
              <a:defRPr/>
            </a:pPr>
            <a:r>
              <a:rPr sz="1013" kern="1200" spc="-8" dirty="0">
                <a:solidFill>
                  <a:prstClr val="black"/>
                </a:solidFill>
                <a:latin typeface="Calibri"/>
                <a:ea typeface="+mn-ea"/>
                <a:cs typeface="Calibri"/>
              </a:rPr>
              <a:t>to</a:t>
            </a:r>
            <a:endParaRPr sz="1013" kern="1200">
              <a:solidFill>
                <a:prstClr val="black"/>
              </a:solidFill>
              <a:latin typeface="Calibri"/>
              <a:ea typeface="+mn-ea"/>
              <a:cs typeface="Calibri"/>
            </a:endParaRPr>
          </a:p>
        </p:txBody>
      </p:sp>
      <p:sp>
        <p:nvSpPr>
          <p:cNvPr id="39" name="object 39"/>
          <p:cNvSpPr txBox="1"/>
          <p:nvPr/>
        </p:nvSpPr>
        <p:spPr>
          <a:xfrm>
            <a:off x="2858215" y="3740411"/>
            <a:ext cx="297180" cy="163090"/>
          </a:xfrm>
          <a:prstGeom prst="rect">
            <a:avLst/>
          </a:prstGeom>
        </p:spPr>
        <p:txBody>
          <a:bodyPr vert="horz" wrap="square" lIns="0" tIns="7144" rIns="0" bIns="0" rtlCol="0">
            <a:spAutoFit/>
          </a:bodyPr>
          <a:lstStyle/>
          <a:p>
            <a:pPr marL="7144" defTabSz="685800">
              <a:spcBef>
                <a:spcPts val="56"/>
              </a:spcBef>
              <a:buClrTx/>
              <a:defRPr/>
            </a:pPr>
            <a:r>
              <a:rPr sz="1013" kern="1200" dirty="0">
                <a:solidFill>
                  <a:prstClr val="black"/>
                </a:solidFill>
                <a:latin typeface="Calibri"/>
                <a:ea typeface="+mn-ea"/>
                <a:cs typeface="Calibri"/>
              </a:rPr>
              <a:t>ma</a:t>
            </a:r>
            <a:r>
              <a:rPr sz="1013" kern="1200" spc="-34" dirty="0">
                <a:solidFill>
                  <a:prstClr val="black"/>
                </a:solidFill>
                <a:latin typeface="Calibri"/>
                <a:ea typeface="+mn-ea"/>
                <a:cs typeface="Calibri"/>
              </a:rPr>
              <a:t>k</a:t>
            </a:r>
            <a:r>
              <a:rPr sz="1013" kern="1200" dirty="0">
                <a:solidFill>
                  <a:prstClr val="black"/>
                </a:solidFill>
                <a:latin typeface="Calibri"/>
                <a:ea typeface="+mn-ea"/>
                <a:cs typeface="Calibri"/>
              </a:rPr>
              <a:t>e</a:t>
            </a:r>
            <a:endParaRPr sz="1013" kern="1200">
              <a:solidFill>
                <a:prstClr val="black"/>
              </a:solidFill>
              <a:latin typeface="Calibri"/>
              <a:ea typeface="+mn-ea"/>
              <a:cs typeface="Calibri"/>
            </a:endParaRPr>
          </a:p>
        </p:txBody>
      </p:sp>
      <p:sp>
        <p:nvSpPr>
          <p:cNvPr id="40" name="object 40"/>
          <p:cNvSpPr txBox="1"/>
          <p:nvPr/>
        </p:nvSpPr>
        <p:spPr>
          <a:xfrm>
            <a:off x="3258908" y="3740411"/>
            <a:ext cx="267533" cy="163090"/>
          </a:xfrm>
          <a:prstGeom prst="rect">
            <a:avLst/>
          </a:prstGeom>
        </p:spPr>
        <p:txBody>
          <a:bodyPr vert="horz" wrap="square" lIns="0" tIns="7144" rIns="0" bIns="0" rtlCol="0">
            <a:spAutoFit/>
          </a:bodyPr>
          <a:lstStyle/>
          <a:p>
            <a:pPr marL="7144" defTabSz="685800">
              <a:spcBef>
                <a:spcPts val="56"/>
              </a:spcBef>
              <a:buClrTx/>
              <a:defRPr/>
            </a:pPr>
            <a:r>
              <a:rPr sz="1013" kern="1200" spc="-17" dirty="0">
                <a:solidFill>
                  <a:prstClr val="black"/>
                </a:solidFill>
                <a:latin typeface="Calibri"/>
                <a:ea typeface="+mn-ea"/>
                <a:cs typeface="Calibri"/>
              </a:rPr>
              <a:t>t</a:t>
            </a:r>
            <a:r>
              <a:rPr sz="1013" kern="1200" dirty="0">
                <a:solidFill>
                  <a:prstClr val="black"/>
                </a:solidFill>
                <a:latin typeface="Calibri"/>
                <a:ea typeface="+mn-ea"/>
                <a:cs typeface="Calibri"/>
              </a:rPr>
              <a:t>a</a:t>
            </a:r>
            <a:r>
              <a:rPr sz="1013" kern="1200" spc="-11" dirty="0">
                <a:solidFill>
                  <a:prstClr val="black"/>
                </a:solidFill>
                <a:latin typeface="Calibri"/>
                <a:ea typeface="+mn-ea"/>
                <a:cs typeface="Calibri"/>
              </a:rPr>
              <a:t>s</a:t>
            </a:r>
            <a:r>
              <a:rPr sz="1013" kern="1200" dirty="0">
                <a:solidFill>
                  <a:prstClr val="black"/>
                </a:solidFill>
                <a:latin typeface="Calibri"/>
                <a:ea typeface="+mn-ea"/>
                <a:cs typeface="Calibri"/>
              </a:rPr>
              <a:t>ty</a:t>
            </a:r>
            <a:endParaRPr sz="1013" kern="1200">
              <a:solidFill>
                <a:prstClr val="black"/>
              </a:solidFill>
              <a:latin typeface="Calibri"/>
              <a:ea typeface="+mn-ea"/>
              <a:cs typeface="Calibri"/>
            </a:endParaRPr>
          </a:p>
        </p:txBody>
      </p:sp>
      <p:sp>
        <p:nvSpPr>
          <p:cNvPr id="41" name="object 41"/>
          <p:cNvSpPr txBox="1"/>
          <p:nvPr/>
        </p:nvSpPr>
        <p:spPr>
          <a:xfrm>
            <a:off x="3689104" y="3744354"/>
            <a:ext cx="181451" cy="163090"/>
          </a:xfrm>
          <a:prstGeom prst="rect">
            <a:avLst/>
          </a:prstGeom>
        </p:spPr>
        <p:txBody>
          <a:bodyPr vert="horz" wrap="square" lIns="0" tIns="7144" rIns="0" bIns="0" rtlCol="0">
            <a:spAutoFit/>
          </a:bodyPr>
          <a:lstStyle/>
          <a:p>
            <a:pPr marL="7144" defTabSz="685800">
              <a:spcBef>
                <a:spcPts val="56"/>
              </a:spcBef>
              <a:buClrTx/>
              <a:defRPr/>
            </a:pPr>
            <a:r>
              <a:rPr sz="1013" kern="1200" spc="-17" dirty="0">
                <a:solidFill>
                  <a:prstClr val="black"/>
                </a:solidFill>
                <a:latin typeface="Calibri"/>
                <a:ea typeface="+mn-ea"/>
                <a:cs typeface="Calibri"/>
              </a:rPr>
              <a:t>t</a:t>
            </a:r>
            <a:r>
              <a:rPr sz="1013" kern="1200" dirty="0">
                <a:solidFill>
                  <a:prstClr val="black"/>
                </a:solidFill>
                <a:latin typeface="Calibri"/>
                <a:ea typeface="+mn-ea"/>
                <a:cs typeface="Calibri"/>
              </a:rPr>
              <a:t>ea</a:t>
            </a:r>
            <a:endParaRPr sz="1013" kern="1200">
              <a:solidFill>
                <a:prstClr val="black"/>
              </a:solidFill>
              <a:latin typeface="Calibri"/>
              <a:ea typeface="+mn-ea"/>
              <a:cs typeface="Calibri"/>
            </a:endParaRPr>
          </a:p>
        </p:txBody>
      </p:sp>
      <p:grpSp>
        <p:nvGrpSpPr>
          <p:cNvPr id="42" name="object 42"/>
          <p:cNvGrpSpPr/>
          <p:nvPr/>
        </p:nvGrpSpPr>
        <p:grpSpPr>
          <a:xfrm>
            <a:off x="1783366" y="2558891"/>
            <a:ext cx="2019896" cy="851535"/>
            <a:chOff x="1138427" y="3406140"/>
            <a:chExt cx="3590925" cy="1513840"/>
          </a:xfrm>
        </p:grpSpPr>
        <p:sp>
          <p:nvSpPr>
            <p:cNvPr id="43" name="object 43"/>
            <p:cNvSpPr/>
            <p:nvPr/>
          </p:nvSpPr>
          <p:spPr>
            <a:xfrm>
              <a:off x="1138427" y="4722876"/>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4" name="object 44"/>
            <p:cNvSpPr/>
            <p:nvPr/>
          </p:nvSpPr>
          <p:spPr>
            <a:xfrm>
              <a:off x="1900427" y="4721352"/>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5" name="object 45"/>
            <p:cNvSpPr/>
            <p:nvPr/>
          </p:nvSpPr>
          <p:spPr>
            <a:xfrm>
              <a:off x="2587752"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object 46"/>
            <p:cNvSpPr/>
            <p:nvPr/>
          </p:nvSpPr>
          <p:spPr>
            <a:xfrm>
              <a:off x="3273551" y="4728972"/>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7" name="object 47"/>
            <p:cNvSpPr/>
            <p:nvPr/>
          </p:nvSpPr>
          <p:spPr>
            <a:xfrm>
              <a:off x="3960876"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8" name="object 48"/>
            <p:cNvSpPr/>
            <p:nvPr/>
          </p:nvSpPr>
          <p:spPr>
            <a:xfrm>
              <a:off x="4646675"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9" name="object 49"/>
            <p:cNvSpPr/>
            <p:nvPr/>
          </p:nvSpPr>
          <p:spPr>
            <a:xfrm>
              <a:off x="1144523" y="3407664"/>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0" name="object 50"/>
            <p:cNvSpPr/>
            <p:nvPr/>
          </p:nvSpPr>
          <p:spPr>
            <a:xfrm>
              <a:off x="1906523" y="3406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1" name="object 51"/>
            <p:cNvSpPr/>
            <p:nvPr/>
          </p:nvSpPr>
          <p:spPr>
            <a:xfrm>
              <a:off x="2593847"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2" name="object 52"/>
            <p:cNvSpPr/>
            <p:nvPr/>
          </p:nvSpPr>
          <p:spPr>
            <a:xfrm>
              <a:off x="3279648" y="3412236"/>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3" name="object 53"/>
            <p:cNvSpPr/>
            <p:nvPr/>
          </p:nvSpPr>
          <p:spPr>
            <a:xfrm>
              <a:off x="3966972"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54" name="object 54"/>
            <p:cNvSpPr/>
            <p:nvPr/>
          </p:nvSpPr>
          <p:spPr>
            <a:xfrm>
              <a:off x="4652772"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55" name="object 55"/>
          <p:cNvSpPr txBox="1"/>
          <p:nvPr/>
        </p:nvSpPr>
        <p:spPr>
          <a:xfrm>
            <a:off x="1706271" y="2362654"/>
            <a:ext cx="575429" cy="163090"/>
          </a:xfrm>
          <a:prstGeom prst="rect">
            <a:avLst/>
          </a:prstGeom>
        </p:spPr>
        <p:txBody>
          <a:bodyPr vert="horz" wrap="square" lIns="0" tIns="7144" rIns="0" bIns="0" rtlCol="0">
            <a:spAutoFit/>
          </a:bodyPr>
          <a:lstStyle/>
          <a:p>
            <a:pPr marL="7144" defTabSz="685800">
              <a:spcBef>
                <a:spcPts val="56"/>
              </a:spcBef>
              <a:buClrTx/>
              <a:tabLst>
                <a:tab pos="459344" algn="l"/>
              </a:tabLst>
              <a:defRPr/>
            </a:pPr>
            <a:r>
              <a:rPr sz="1519" kern="1200" spc="-8" baseline="1543" dirty="0">
                <a:solidFill>
                  <a:prstClr val="black"/>
                </a:solidFill>
                <a:latin typeface="Calibri"/>
                <a:ea typeface="+mn-ea"/>
                <a:cs typeface="Calibri"/>
              </a:rPr>
              <a:t>g</a:t>
            </a:r>
            <a:r>
              <a:rPr sz="1519" kern="1200" spc="-4" baseline="1543" dirty="0">
                <a:solidFill>
                  <a:prstClr val="black"/>
                </a:solidFill>
                <a:latin typeface="Calibri"/>
                <a:ea typeface="+mn-ea"/>
                <a:cs typeface="Calibri"/>
              </a:rPr>
              <a:t>oe</a:t>
            </a:r>
            <a:r>
              <a:rPr sz="1519" kern="1200" baseline="1543" dirty="0">
                <a:solidFill>
                  <a:prstClr val="black"/>
                </a:solidFill>
                <a:latin typeface="Calibri"/>
                <a:ea typeface="+mn-ea"/>
                <a:cs typeface="Calibri"/>
              </a:rPr>
              <a:t>s	</a:t>
            </a:r>
            <a:r>
              <a:rPr sz="1013" kern="1200" spc="-8" dirty="0">
                <a:solidFill>
                  <a:prstClr val="black"/>
                </a:solidFill>
                <a:latin typeface="Calibri"/>
                <a:ea typeface="+mn-ea"/>
                <a:cs typeface="Calibri"/>
              </a:rPr>
              <a:t>to</a:t>
            </a:r>
            <a:endParaRPr sz="1013" kern="1200">
              <a:solidFill>
                <a:prstClr val="black"/>
              </a:solidFill>
              <a:latin typeface="Calibri"/>
              <a:ea typeface="+mn-ea"/>
              <a:cs typeface="Calibri"/>
            </a:endParaRPr>
          </a:p>
        </p:txBody>
      </p:sp>
      <p:sp>
        <p:nvSpPr>
          <p:cNvPr id="56" name="object 56"/>
          <p:cNvSpPr txBox="1"/>
          <p:nvPr/>
        </p:nvSpPr>
        <p:spPr>
          <a:xfrm>
            <a:off x="2459093" y="2378555"/>
            <a:ext cx="1427321" cy="163090"/>
          </a:xfrm>
          <a:prstGeom prst="rect">
            <a:avLst/>
          </a:prstGeom>
        </p:spPr>
        <p:txBody>
          <a:bodyPr vert="horz" wrap="square" lIns="0" tIns="7144" rIns="0" bIns="0" rtlCol="0">
            <a:spAutoFit/>
          </a:bodyPr>
          <a:lstStyle/>
          <a:p>
            <a:pPr marL="7144" defTabSz="685800">
              <a:spcBef>
                <a:spcPts val="56"/>
              </a:spcBef>
              <a:buClrTx/>
              <a:tabLst>
                <a:tab pos="407909" algn="l"/>
                <a:tab pos="837962" algn="l"/>
                <a:tab pos="1194792" algn="l"/>
              </a:tabLst>
              <a:defRPr/>
            </a:pPr>
            <a:r>
              <a:rPr sz="1519" kern="1200" baseline="3086" dirty="0">
                <a:solidFill>
                  <a:prstClr val="black"/>
                </a:solidFill>
                <a:latin typeface="Calibri"/>
                <a:ea typeface="+mn-ea"/>
                <a:cs typeface="Calibri"/>
              </a:rPr>
              <a:t>ma</a:t>
            </a:r>
            <a:r>
              <a:rPr sz="1519" kern="1200" spc="-50" baseline="3086" dirty="0">
                <a:solidFill>
                  <a:prstClr val="black"/>
                </a:solidFill>
                <a:latin typeface="Calibri"/>
                <a:ea typeface="+mn-ea"/>
                <a:cs typeface="Calibri"/>
              </a:rPr>
              <a:t>k</a:t>
            </a:r>
            <a:r>
              <a:rPr sz="1519" kern="1200" baseline="3086" dirty="0">
                <a:solidFill>
                  <a:prstClr val="black"/>
                </a:solidFill>
                <a:latin typeface="Calibri"/>
                <a:ea typeface="+mn-ea"/>
                <a:cs typeface="Calibri"/>
              </a:rPr>
              <a:t>e	</a:t>
            </a:r>
            <a:r>
              <a:rPr sz="1519" kern="1200" spc="-25" baseline="3086" dirty="0">
                <a:solidFill>
                  <a:prstClr val="black"/>
                </a:solidFill>
                <a:latin typeface="Calibri"/>
                <a:ea typeface="+mn-ea"/>
                <a:cs typeface="Calibri"/>
              </a:rPr>
              <a:t>t</a:t>
            </a:r>
            <a:r>
              <a:rPr sz="1519" kern="1200" baseline="3086" dirty="0">
                <a:solidFill>
                  <a:prstClr val="black"/>
                </a:solidFill>
                <a:latin typeface="Calibri"/>
                <a:ea typeface="+mn-ea"/>
                <a:cs typeface="Calibri"/>
              </a:rPr>
              <a:t>a</a:t>
            </a:r>
            <a:r>
              <a:rPr sz="1519" kern="1200" spc="-17" baseline="3086" dirty="0">
                <a:solidFill>
                  <a:prstClr val="black"/>
                </a:solidFill>
                <a:latin typeface="Calibri"/>
                <a:ea typeface="+mn-ea"/>
                <a:cs typeface="Calibri"/>
              </a:rPr>
              <a:t>s</a:t>
            </a:r>
            <a:r>
              <a:rPr sz="1519" kern="1200" baseline="3086" dirty="0">
                <a:solidFill>
                  <a:prstClr val="black"/>
                </a:solidFill>
                <a:latin typeface="Calibri"/>
                <a:ea typeface="+mn-ea"/>
                <a:cs typeface="Calibri"/>
              </a:rPr>
              <a:t>ty	</a:t>
            </a:r>
            <a:r>
              <a:rPr sz="1519" kern="1200" spc="-25" baseline="1543" dirty="0">
                <a:solidFill>
                  <a:prstClr val="black"/>
                </a:solidFill>
                <a:latin typeface="Calibri"/>
                <a:ea typeface="+mn-ea"/>
                <a:cs typeface="Calibri"/>
              </a:rPr>
              <a:t>t</a:t>
            </a:r>
            <a:r>
              <a:rPr sz="1519" kern="1200" baseline="1543" dirty="0">
                <a:solidFill>
                  <a:prstClr val="black"/>
                </a:solidFill>
                <a:latin typeface="Calibri"/>
                <a:ea typeface="+mn-ea"/>
                <a:cs typeface="Calibri"/>
              </a:rPr>
              <a:t>ea	</a:t>
            </a:r>
            <a:r>
              <a:rPr sz="1013" kern="1200" spc="-3" dirty="0">
                <a:solidFill>
                  <a:prstClr val="black"/>
                </a:solidFill>
                <a:latin typeface="Calibri"/>
                <a:ea typeface="+mn-ea"/>
                <a:cs typeface="Calibri"/>
              </a:rPr>
              <a:t>END</a:t>
            </a:r>
            <a:endParaRPr sz="1013" kern="1200">
              <a:solidFill>
                <a:prstClr val="black"/>
              </a:solidFill>
              <a:latin typeface="Calibri"/>
              <a:ea typeface="+mn-ea"/>
              <a:cs typeface="Calibri"/>
            </a:endParaRPr>
          </a:p>
        </p:txBody>
      </p:sp>
      <p:sp>
        <p:nvSpPr>
          <p:cNvPr id="57" name="object 57"/>
          <p:cNvSpPr txBox="1"/>
          <p:nvPr/>
        </p:nvSpPr>
        <p:spPr>
          <a:xfrm>
            <a:off x="1560196" y="1754304"/>
            <a:ext cx="2603897" cy="464558"/>
          </a:xfrm>
          <a:prstGeom prst="rect">
            <a:avLst/>
          </a:prstGeom>
        </p:spPr>
        <p:txBody>
          <a:bodyPr vert="horz" wrap="square" lIns="0" tIns="44648" rIns="0" bIns="0" rtlCol="0">
            <a:spAutoFit/>
          </a:bodyPr>
          <a:lstStyle/>
          <a:p>
            <a:pPr algn="ctr" defTabSz="685800">
              <a:spcBef>
                <a:spcPts val="352"/>
              </a:spcBef>
              <a:buClrTx/>
              <a:defRPr/>
            </a:pPr>
            <a:r>
              <a:rPr sz="1238" b="1" kern="1200" spc="-3" dirty="0">
                <a:solidFill>
                  <a:prstClr val="black"/>
                </a:solidFill>
                <a:latin typeface="Calibri"/>
                <a:ea typeface="+mn-ea"/>
                <a:cs typeface="Calibri"/>
              </a:rPr>
              <a:t>Step 1: </a:t>
            </a:r>
            <a:r>
              <a:rPr sz="1238" b="1" kern="1200" spc="-6" dirty="0">
                <a:solidFill>
                  <a:prstClr val="black"/>
                </a:solidFill>
                <a:latin typeface="Calibri"/>
                <a:ea typeface="+mn-ea"/>
                <a:cs typeface="Calibri"/>
              </a:rPr>
              <a:t>Pretrain (on language</a:t>
            </a:r>
            <a:r>
              <a:rPr sz="1238" b="1" kern="1200" spc="59" dirty="0">
                <a:solidFill>
                  <a:prstClr val="black"/>
                </a:solidFill>
                <a:latin typeface="Calibri"/>
                <a:ea typeface="+mn-ea"/>
                <a:cs typeface="Calibri"/>
              </a:rPr>
              <a:t> </a:t>
            </a:r>
            <a:r>
              <a:rPr sz="1238" b="1" kern="1200" spc="-6" dirty="0">
                <a:solidFill>
                  <a:prstClr val="black"/>
                </a:solidFill>
                <a:latin typeface="Calibri"/>
                <a:ea typeface="+mn-ea"/>
                <a:cs typeface="Calibri"/>
              </a:rPr>
              <a:t>modeling)</a:t>
            </a:r>
            <a:endParaRPr sz="1238" kern="1200">
              <a:solidFill>
                <a:prstClr val="black"/>
              </a:solidFill>
              <a:latin typeface="Calibri"/>
              <a:ea typeface="+mn-ea"/>
              <a:cs typeface="Calibri"/>
            </a:endParaRPr>
          </a:p>
          <a:p>
            <a:pPr marL="2144" algn="ctr" defTabSz="685800">
              <a:spcBef>
                <a:spcPts val="299"/>
              </a:spcBef>
              <a:buClrTx/>
              <a:defRPr/>
            </a:pPr>
            <a:r>
              <a:rPr sz="1238" kern="1200" spc="-3" dirty="0">
                <a:solidFill>
                  <a:prstClr val="black"/>
                </a:solidFill>
                <a:latin typeface="Calibri"/>
                <a:ea typeface="+mn-ea"/>
                <a:cs typeface="Calibri"/>
              </a:rPr>
              <a:t>Lots </a:t>
            </a:r>
            <a:r>
              <a:rPr sz="1238" kern="1200" dirty="0">
                <a:solidFill>
                  <a:prstClr val="black"/>
                </a:solidFill>
                <a:latin typeface="Calibri"/>
                <a:ea typeface="+mn-ea"/>
                <a:cs typeface="Calibri"/>
              </a:rPr>
              <a:t>of </a:t>
            </a:r>
            <a:r>
              <a:rPr sz="1238" kern="1200" spc="-3" dirty="0">
                <a:solidFill>
                  <a:prstClr val="black"/>
                </a:solidFill>
                <a:latin typeface="Calibri"/>
                <a:ea typeface="+mn-ea"/>
                <a:cs typeface="Calibri"/>
              </a:rPr>
              <a:t>text; learn general</a:t>
            </a:r>
            <a:r>
              <a:rPr sz="1238" kern="1200" spc="11" dirty="0">
                <a:solidFill>
                  <a:prstClr val="black"/>
                </a:solidFill>
                <a:latin typeface="Calibri"/>
                <a:ea typeface="+mn-ea"/>
                <a:cs typeface="Calibri"/>
              </a:rPr>
              <a:t> </a:t>
            </a:r>
            <a:r>
              <a:rPr sz="1238" kern="1200" spc="-3" dirty="0">
                <a:solidFill>
                  <a:prstClr val="black"/>
                </a:solidFill>
                <a:latin typeface="Calibri"/>
                <a:ea typeface="+mn-ea"/>
                <a:cs typeface="Calibri"/>
              </a:rPr>
              <a:t>things!</a:t>
            </a:r>
            <a:endParaRPr sz="1238" kern="1200">
              <a:solidFill>
                <a:prstClr val="black"/>
              </a:solidFill>
              <a:latin typeface="Calibri"/>
              <a:ea typeface="+mn-ea"/>
              <a:cs typeface="Calibri"/>
            </a:endParaRPr>
          </a:p>
        </p:txBody>
      </p:sp>
      <p:grpSp>
        <p:nvGrpSpPr>
          <p:cNvPr id="58" name="object 58"/>
          <p:cNvGrpSpPr/>
          <p:nvPr/>
        </p:nvGrpSpPr>
        <p:grpSpPr>
          <a:xfrm>
            <a:off x="5259514" y="2630900"/>
            <a:ext cx="2226350" cy="1050131"/>
            <a:chOff x="7318247" y="3534155"/>
            <a:chExt cx="3957954" cy="1866900"/>
          </a:xfrm>
        </p:grpSpPr>
        <p:sp>
          <p:nvSpPr>
            <p:cNvPr id="59" name="object 59"/>
            <p:cNvSpPr/>
            <p:nvPr/>
          </p:nvSpPr>
          <p:spPr>
            <a:xfrm>
              <a:off x="7470648" y="3553967"/>
              <a:ext cx="911860" cy="483234"/>
            </a:xfrm>
            <a:custGeom>
              <a:avLst/>
              <a:gdLst/>
              <a:ahLst/>
              <a:cxnLst/>
              <a:rect l="l" t="t" r="r" b="b"/>
              <a:pathLst>
                <a:path w="911859" h="483235">
                  <a:moveTo>
                    <a:pt x="149352" y="1524"/>
                  </a:moveTo>
                  <a:lnTo>
                    <a:pt x="0" y="1524"/>
                  </a:lnTo>
                  <a:lnTo>
                    <a:pt x="0" y="483108"/>
                  </a:lnTo>
                  <a:lnTo>
                    <a:pt x="149352" y="483108"/>
                  </a:lnTo>
                  <a:lnTo>
                    <a:pt x="149352" y="1524"/>
                  </a:lnTo>
                  <a:close/>
                </a:path>
                <a:path w="911859" h="483235">
                  <a:moveTo>
                    <a:pt x="911352" y="0"/>
                  </a:moveTo>
                  <a:lnTo>
                    <a:pt x="762000" y="0"/>
                  </a:lnTo>
                  <a:lnTo>
                    <a:pt x="762000" y="483108"/>
                  </a:lnTo>
                  <a:lnTo>
                    <a:pt x="911352" y="483108"/>
                  </a:lnTo>
                  <a:lnTo>
                    <a:pt x="911352"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0" name="object 60"/>
            <p:cNvSpPr/>
            <p:nvPr/>
          </p:nvSpPr>
          <p:spPr>
            <a:xfrm>
              <a:off x="7619999" y="3756786"/>
              <a:ext cx="611505" cy="77470"/>
            </a:xfrm>
            <a:custGeom>
              <a:avLst/>
              <a:gdLst/>
              <a:ahLst/>
              <a:cxnLst/>
              <a:rect l="l" t="t" r="r" b="b"/>
              <a:pathLst>
                <a:path w="611504" h="77470">
                  <a:moveTo>
                    <a:pt x="76073" y="1143"/>
                  </a:moveTo>
                  <a:lnTo>
                    <a:pt x="0" y="39369"/>
                  </a:lnTo>
                  <a:lnTo>
                    <a:pt x="76326" y="77343"/>
                  </a:lnTo>
                  <a:lnTo>
                    <a:pt x="76221" y="45593"/>
                  </a:lnTo>
                  <a:lnTo>
                    <a:pt x="63500" y="45593"/>
                  </a:lnTo>
                  <a:lnTo>
                    <a:pt x="63500" y="32893"/>
                  </a:lnTo>
                  <a:lnTo>
                    <a:pt x="76178" y="32863"/>
                  </a:lnTo>
                  <a:lnTo>
                    <a:pt x="76073" y="1143"/>
                  </a:lnTo>
                  <a:close/>
                </a:path>
                <a:path w="611504" h="77470">
                  <a:moveTo>
                    <a:pt x="598742" y="31750"/>
                  </a:moveTo>
                  <a:lnTo>
                    <a:pt x="547751" y="31750"/>
                  </a:lnTo>
                  <a:lnTo>
                    <a:pt x="547751" y="44450"/>
                  </a:lnTo>
                  <a:lnTo>
                    <a:pt x="534998" y="44480"/>
                  </a:lnTo>
                  <a:lnTo>
                    <a:pt x="535051" y="76200"/>
                  </a:lnTo>
                  <a:lnTo>
                    <a:pt x="611251" y="37973"/>
                  </a:lnTo>
                  <a:lnTo>
                    <a:pt x="598742" y="31750"/>
                  </a:lnTo>
                  <a:close/>
                </a:path>
                <a:path w="611504" h="77470">
                  <a:moveTo>
                    <a:pt x="76178" y="32863"/>
                  </a:moveTo>
                  <a:lnTo>
                    <a:pt x="63500" y="32893"/>
                  </a:lnTo>
                  <a:lnTo>
                    <a:pt x="63500" y="45593"/>
                  </a:lnTo>
                  <a:lnTo>
                    <a:pt x="76221" y="45562"/>
                  </a:lnTo>
                  <a:lnTo>
                    <a:pt x="76178" y="32863"/>
                  </a:lnTo>
                  <a:close/>
                </a:path>
                <a:path w="611504" h="77470">
                  <a:moveTo>
                    <a:pt x="76221" y="45562"/>
                  </a:moveTo>
                  <a:lnTo>
                    <a:pt x="63500" y="45593"/>
                  </a:lnTo>
                  <a:lnTo>
                    <a:pt x="76221" y="45593"/>
                  </a:lnTo>
                  <a:close/>
                </a:path>
                <a:path w="611504" h="77470">
                  <a:moveTo>
                    <a:pt x="534976" y="31780"/>
                  </a:moveTo>
                  <a:lnTo>
                    <a:pt x="76178" y="32863"/>
                  </a:lnTo>
                  <a:lnTo>
                    <a:pt x="76221" y="45562"/>
                  </a:lnTo>
                  <a:lnTo>
                    <a:pt x="534998" y="44480"/>
                  </a:lnTo>
                  <a:lnTo>
                    <a:pt x="534976" y="31780"/>
                  </a:lnTo>
                  <a:close/>
                </a:path>
                <a:path w="611504" h="77470">
                  <a:moveTo>
                    <a:pt x="547751" y="31750"/>
                  </a:moveTo>
                  <a:lnTo>
                    <a:pt x="534976" y="31780"/>
                  </a:lnTo>
                  <a:lnTo>
                    <a:pt x="534998" y="44480"/>
                  </a:lnTo>
                  <a:lnTo>
                    <a:pt x="547751" y="44450"/>
                  </a:lnTo>
                  <a:lnTo>
                    <a:pt x="547751" y="31750"/>
                  </a:lnTo>
                  <a:close/>
                </a:path>
                <a:path w="611504" h="77470">
                  <a:moveTo>
                    <a:pt x="534924" y="0"/>
                  </a:moveTo>
                  <a:lnTo>
                    <a:pt x="534976" y="31780"/>
                  </a:lnTo>
                  <a:lnTo>
                    <a:pt x="598742" y="31750"/>
                  </a:lnTo>
                  <a:lnTo>
                    <a:pt x="534924"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1" name="object 61"/>
            <p:cNvSpPr/>
            <p:nvPr/>
          </p:nvSpPr>
          <p:spPr>
            <a:xfrm>
              <a:off x="8918447"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2" name="object 62"/>
            <p:cNvSpPr/>
            <p:nvPr/>
          </p:nvSpPr>
          <p:spPr>
            <a:xfrm>
              <a:off x="8381999" y="3757802"/>
              <a:ext cx="535940" cy="82550"/>
            </a:xfrm>
            <a:custGeom>
              <a:avLst/>
              <a:gdLst/>
              <a:ahLst/>
              <a:cxnLst/>
              <a:rect l="l" t="t" r="r" b="b"/>
              <a:pathLst>
                <a:path w="535940" h="82550">
                  <a:moveTo>
                    <a:pt x="460248" y="5842"/>
                  </a:moveTo>
                  <a:lnTo>
                    <a:pt x="459717" y="37652"/>
                  </a:lnTo>
                  <a:lnTo>
                    <a:pt x="472440" y="37846"/>
                  </a:lnTo>
                  <a:lnTo>
                    <a:pt x="472185" y="50546"/>
                  </a:lnTo>
                  <a:lnTo>
                    <a:pt x="459502" y="50546"/>
                  </a:lnTo>
                  <a:lnTo>
                    <a:pt x="458977" y="82042"/>
                  </a:lnTo>
                  <a:lnTo>
                    <a:pt x="524685" y="50546"/>
                  </a:lnTo>
                  <a:lnTo>
                    <a:pt x="472185" y="50546"/>
                  </a:lnTo>
                  <a:lnTo>
                    <a:pt x="459506" y="50352"/>
                  </a:lnTo>
                  <a:lnTo>
                    <a:pt x="525087" y="50352"/>
                  </a:lnTo>
                  <a:lnTo>
                    <a:pt x="535813" y="45212"/>
                  </a:lnTo>
                  <a:lnTo>
                    <a:pt x="460248" y="5842"/>
                  </a:lnTo>
                  <a:close/>
                </a:path>
                <a:path w="535940" h="82550">
                  <a:moveTo>
                    <a:pt x="76834" y="0"/>
                  </a:moveTo>
                  <a:lnTo>
                    <a:pt x="0" y="36957"/>
                  </a:lnTo>
                  <a:lnTo>
                    <a:pt x="75565" y="76200"/>
                  </a:lnTo>
                  <a:lnTo>
                    <a:pt x="76093" y="44516"/>
                  </a:lnTo>
                  <a:lnTo>
                    <a:pt x="63373" y="44323"/>
                  </a:lnTo>
                  <a:lnTo>
                    <a:pt x="63626" y="31623"/>
                  </a:lnTo>
                  <a:lnTo>
                    <a:pt x="76307" y="31623"/>
                  </a:lnTo>
                  <a:lnTo>
                    <a:pt x="76834" y="0"/>
                  </a:lnTo>
                  <a:close/>
                </a:path>
                <a:path w="535940" h="82550">
                  <a:moveTo>
                    <a:pt x="459717" y="37652"/>
                  </a:moveTo>
                  <a:lnTo>
                    <a:pt x="459506" y="50352"/>
                  </a:lnTo>
                  <a:lnTo>
                    <a:pt x="472185" y="50546"/>
                  </a:lnTo>
                  <a:lnTo>
                    <a:pt x="472440" y="37846"/>
                  </a:lnTo>
                  <a:lnTo>
                    <a:pt x="459717" y="37652"/>
                  </a:lnTo>
                  <a:close/>
                </a:path>
                <a:path w="535940" h="82550">
                  <a:moveTo>
                    <a:pt x="76304" y="31815"/>
                  </a:moveTo>
                  <a:lnTo>
                    <a:pt x="76093" y="44516"/>
                  </a:lnTo>
                  <a:lnTo>
                    <a:pt x="459506" y="50352"/>
                  </a:lnTo>
                  <a:lnTo>
                    <a:pt x="459717" y="37652"/>
                  </a:lnTo>
                  <a:lnTo>
                    <a:pt x="76304" y="31815"/>
                  </a:lnTo>
                  <a:close/>
                </a:path>
                <a:path w="535940" h="82550">
                  <a:moveTo>
                    <a:pt x="63626" y="31623"/>
                  </a:moveTo>
                  <a:lnTo>
                    <a:pt x="63373" y="44323"/>
                  </a:lnTo>
                  <a:lnTo>
                    <a:pt x="76093" y="44516"/>
                  </a:lnTo>
                  <a:lnTo>
                    <a:pt x="76304" y="31815"/>
                  </a:lnTo>
                  <a:lnTo>
                    <a:pt x="63626" y="31623"/>
                  </a:lnTo>
                  <a:close/>
                </a:path>
                <a:path w="535940" h="82550">
                  <a:moveTo>
                    <a:pt x="76307" y="31623"/>
                  </a:moveTo>
                  <a:lnTo>
                    <a:pt x="63626"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3" name="object 63"/>
            <p:cNvSpPr/>
            <p:nvPr/>
          </p:nvSpPr>
          <p:spPr>
            <a:xfrm>
              <a:off x="9605771"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4" name="object 64"/>
            <p:cNvSpPr/>
            <p:nvPr/>
          </p:nvSpPr>
          <p:spPr>
            <a:xfrm>
              <a:off x="9069323" y="376580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5" name="object 65"/>
            <p:cNvSpPr/>
            <p:nvPr/>
          </p:nvSpPr>
          <p:spPr>
            <a:xfrm>
              <a:off x="10291571"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6" name="object 66"/>
            <p:cNvSpPr/>
            <p:nvPr/>
          </p:nvSpPr>
          <p:spPr>
            <a:xfrm>
              <a:off x="9756647" y="376580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7" name="object 67"/>
            <p:cNvSpPr/>
            <p:nvPr/>
          </p:nvSpPr>
          <p:spPr>
            <a:xfrm>
              <a:off x="10978895" y="3563111"/>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8" name="object 68"/>
            <p:cNvSpPr/>
            <p:nvPr/>
          </p:nvSpPr>
          <p:spPr>
            <a:xfrm>
              <a:off x="10442447" y="376580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9" name="object 69"/>
            <p:cNvSpPr/>
            <p:nvPr/>
          </p:nvSpPr>
          <p:spPr>
            <a:xfrm>
              <a:off x="7470648" y="4226051"/>
              <a:ext cx="911860" cy="483234"/>
            </a:xfrm>
            <a:custGeom>
              <a:avLst/>
              <a:gdLst/>
              <a:ahLst/>
              <a:cxnLst/>
              <a:rect l="l" t="t" r="r" b="b"/>
              <a:pathLst>
                <a:path w="911859" h="483235">
                  <a:moveTo>
                    <a:pt x="149352" y="1524"/>
                  </a:moveTo>
                  <a:lnTo>
                    <a:pt x="0" y="1524"/>
                  </a:lnTo>
                  <a:lnTo>
                    <a:pt x="0" y="483108"/>
                  </a:lnTo>
                  <a:lnTo>
                    <a:pt x="149352" y="483108"/>
                  </a:lnTo>
                  <a:lnTo>
                    <a:pt x="149352" y="1524"/>
                  </a:lnTo>
                  <a:close/>
                </a:path>
                <a:path w="911859" h="483235">
                  <a:moveTo>
                    <a:pt x="911352" y="0"/>
                  </a:moveTo>
                  <a:lnTo>
                    <a:pt x="762000" y="0"/>
                  </a:lnTo>
                  <a:lnTo>
                    <a:pt x="762000" y="481584"/>
                  </a:lnTo>
                  <a:lnTo>
                    <a:pt x="911352" y="481584"/>
                  </a:lnTo>
                  <a:lnTo>
                    <a:pt x="911352"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0" name="object 70"/>
            <p:cNvSpPr/>
            <p:nvPr/>
          </p:nvSpPr>
          <p:spPr>
            <a:xfrm>
              <a:off x="7619999" y="4428870"/>
              <a:ext cx="611505" cy="77470"/>
            </a:xfrm>
            <a:custGeom>
              <a:avLst/>
              <a:gdLst/>
              <a:ahLst/>
              <a:cxnLst/>
              <a:rect l="l" t="t" r="r" b="b"/>
              <a:pathLst>
                <a:path w="611504" h="77470">
                  <a:moveTo>
                    <a:pt x="76073" y="1142"/>
                  </a:moveTo>
                  <a:lnTo>
                    <a:pt x="0" y="39369"/>
                  </a:lnTo>
                  <a:lnTo>
                    <a:pt x="76326" y="77342"/>
                  </a:lnTo>
                  <a:lnTo>
                    <a:pt x="76221" y="45592"/>
                  </a:lnTo>
                  <a:lnTo>
                    <a:pt x="63500" y="45592"/>
                  </a:lnTo>
                  <a:lnTo>
                    <a:pt x="63500" y="32892"/>
                  </a:lnTo>
                  <a:lnTo>
                    <a:pt x="76178" y="32863"/>
                  </a:lnTo>
                  <a:lnTo>
                    <a:pt x="76073" y="1142"/>
                  </a:lnTo>
                  <a:close/>
                </a:path>
                <a:path w="611504" h="77470">
                  <a:moveTo>
                    <a:pt x="598742" y="31749"/>
                  </a:moveTo>
                  <a:lnTo>
                    <a:pt x="547751" y="31749"/>
                  </a:lnTo>
                  <a:lnTo>
                    <a:pt x="547751" y="44449"/>
                  </a:lnTo>
                  <a:lnTo>
                    <a:pt x="534998" y="44480"/>
                  </a:lnTo>
                  <a:lnTo>
                    <a:pt x="535051" y="76199"/>
                  </a:lnTo>
                  <a:lnTo>
                    <a:pt x="611251" y="37972"/>
                  </a:lnTo>
                  <a:lnTo>
                    <a:pt x="598742" y="31749"/>
                  </a:lnTo>
                  <a:close/>
                </a:path>
                <a:path w="611504" h="77470">
                  <a:moveTo>
                    <a:pt x="76178" y="32863"/>
                  </a:moveTo>
                  <a:lnTo>
                    <a:pt x="63500" y="32892"/>
                  </a:lnTo>
                  <a:lnTo>
                    <a:pt x="63500" y="45592"/>
                  </a:lnTo>
                  <a:lnTo>
                    <a:pt x="76221" y="45562"/>
                  </a:lnTo>
                  <a:lnTo>
                    <a:pt x="76178" y="32863"/>
                  </a:lnTo>
                  <a:close/>
                </a:path>
                <a:path w="611504" h="77470">
                  <a:moveTo>
                    <a:pt x="76221" y="45562"/>
                  </a:moveTo>
                  <a:lnTo>
                    <a:pt x="63500" y="45592"/>
                  </a:lnTo>
                  <a:lnTo>
                    <a:pt x="76221" y="45592"/>
                  </a:lnTo>
                  <a:close/>
                </a:path>
                <a:path w="611504" h="77470">
                  <a:moveTo>
                    <a:pt x="534976" y="31780"/>
                  </a:moveTo>
                  <a:lnTo>
                    <a:pt x="76178" y="32863"/>
                  </a:lnTo>
                  <a:lnTo>
                    <a:pt x="76221" y="45562"/>
                  </a:lnTo>
                  <a:lnTo>
                    <a:pt x="534998" y="44480"/>
                  </a:lnTo>
                  <a:lnTo>
                    <a:pt x="534976" y="31780"/>
                  </a:lnTo>
                  <a:close/>
                </a:path>
                <a:path w="611504" h="77470">
                  <a:moveTo>
                    <a:pt x="547751" y="31749"/>
                  </a:moveTo>
                  <a:lnTo>
                    <a:pt x="534976" y="31780"/>
                  </a:lnTo>
                  <a:lnTo>
                    <a:pt x="534998" y="44480"/>
                  </a:lnTo>
                  <a:lnTo>
                    <a:pt x="547751" y="44449"/>
                  </a:lnTo>
                  <a:lnTo>
                    <a:pt x="547751" y="31749"/>
                  </a:lnTo>
                  <a:close/>
                </a:path>
                <a:path w="611504" h="77470">
                  <a:moveTo>
                    <a:pt x="534924" y="0"/>
                  </a:moveTo>
                  <a:lnTo>
                    <a:pt x="534976" y="31780"/>
                  </a:lnTo>
                  <a:lnTo>
                    <a:pt x="598742" y="31749"/>
                  </a:lnTo>
                  <a:lnTo>
                    <a:pt x="534924"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1" name="object 71"/>
            <p:cNvSpPr/>
            <p:nvPr/>
          </p:nvSpPr>
          <p:spPr>
            <a:xfrm>
              <a:off x="8918447"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2" name="object 72"/>
            <p:cNvSpPr/>
            <p:nvPr/>
          </p:nvSpPr>
          <p:spPr>
            <a:xfrm>
              <a:off x="8381999" y="4429886"/>
              <a:ext cx="535940" cy="82550"/>
            </a:xfrm>
            <a:custGeom>
              <a:avLst/>
              <a:gdLst/>
              <a:ahLst/>
              <a:cxnLst/>
              <a:rect l="l" t="t" r="r" b="b"/>
              <a:pathLst>
                <a:path w="535940" h="82550">
                  <a:moveTo>
                    <a:pt x="460248" y="5842"/>
                  </a:moveTo>
                  <a:lnTo>
                    <a:pt x="459717" y="37652"/>
                  </a:lnTo>
                  <a:lnTo>
                    <a:pt x="472440" y="37845"/>
                  </a:lnTo>
                  <a:lnTo>
                    <a:pt x="472185" y="50545"/>
                  </a:lnTo>
                  <a:lnTo>
                    <a:pt x="459502" y="50545"/>
                  </a:lnTo>
                  <a:lnTo>
                    <a:pt x="458977" y="82042"/>
                  </a:lnTo>
                  <a:lnTo>
                    <a:pt x="524685" y="50545"/>
                  </a:lnTo>
                  <a:lnTo>
                    <a:pt x="472185" y="50545"/>
                  </a:lnTo>
                  <a:lnTo>
                    <a:pt x="459506" y="50352"/>
                  </a:lnTo>
                  <a:lnTo>
                    <a:pt x="525087" y="50352"/>
                  </a:lnTo>
                  <a:lnTo>
                    <a:pt x="535813" y="45212"/>
                  </a:lnTo>
                  <a:lnTo>
                    <a:pt x="460248" y="5842"/>
                  </a:lnTo>
                  <a:close/>
                </a:path>
                <a:path w="535940" h="82550">
                  <a:moveTo>
                    <a:pt x="76834" y="0"/>
                  </a:moveTo>
                  <a:lnTo>
                    <a:pt x="0" y="36956"/>
                  </a:lnTo>
                  <a:lnTo>
                    <a:pt x="75565" y="76200"/>
                  </a:lnTo>
                  <a:lnTo>
                    <a:pt x="76093" y="44516"/>
                  </a:lnTo>
                  <a:lnTo>
                    <a:pt x="63373" y="44323"/>
                  </a:lnTo>
                  <a:lnTo>
                    <a:pt x="63626" y="31623"/>
                  </a:lnTo>
                  <a:lnTo>
                    <a:pt x="76307" y="31623"/>
                  </a:lnTo>
                  <a:lnTo>
                    <a:pt x="76834" y="0"/>
                  </a:lnTo>
                  <a:close/>
                </a:path>
                <a:path w="535940" h="82550">
                  <a:moveTo>
                    <a:pt x="459717" y="37652"/>
                  </a:moveTo>
                  <a:lnTo>
                    <a:pt x="459506" y="50352"/>
                  </a:lnTo>
                  <a:lnTo>
                    <a:pt x="472185" y="50545"/>
                  </a:lnTo>
                  <a:lnTo>
                    <a:pt x="472440" y="37845"/>
                  </a:lnTo>
                  <a:lnTo>
                    <a:pt x="459717" y="37652"/>
                  </a:lnTo>
                  <a:close/>
                </a:path>
                <a:path w="535940" h="82550">
                  <a:moveTo>
                    <a:pt x="76304" y="31815"/>
                  </a:moveTo>
                  <a:lnTo>
                    <a:pt x="76093" y="44516"/>
                  </a:lnTo>
                  <a:lnTo>
                    <a:pt x="459506" y="50352"/>
                  </a:lnTo>
                  <a:lnTo>
                    <a:pt x="459717" y="37652"/>
                  </a:lnTo>
                  <a:lnTo>
                    <a:pt x="76304" y="31815"/>
                  </a:lnTo>
                  <a:close/>
                </a:path>
                <a:path w="535940" h="82550">
                  <a:moveTo>
                    <a:pt x="63626" y="31623"/>
                  </a:moveTo>
                  <a:lnTo>
                    <a:pt x="63373" y="44323"/>
                  </a:lnTo>
                  <a:lnTo>
                    <a:pt x="76093" y="44516"/>
                  </a:lnTo>
                  <a:lnTo>
                    <a:pt x="76304" y="31815"/>
                  </a:lnTo>
                  <a:lnTo>
                    <a:pt x="63626" y="31623"/>
                  </a:lnTo>
                  <a:close/>
                </a:path>
                <a:path w="535940" h="82550">
                  <a:moveTo>
                    <a:pt x="76307" y="31623"/>
                  </a:moveTo>
                  <a:lnTo>
                    <a:pt x="63626" y="31623"/>
                  </a:lnTo>
                  <a:lnTo>
                    <a:pt x="76304" y="31815"/>
                  </a:lnTo>
                  <a:lnTo>
                    <a:pt x="76307" y="31623"/>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3" name="object 73"/>
            <p:cNvSpPr/>
            <p:nvPr/>
          </p:nvSpPr>
          <p:spPr>
            <a:xfrm>
              <a:off x="9605771"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4" name="object 74"/>
            <p:cNvSpPr/>
            <p:nvPr/>
          </p:nvSpPr>
          <p:spPr>
            <a:xfrm>
              <a:off x="9069323" y="443636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5" name="object 75"/>
            <p:cNvSpPr/>
            <p:nvPr/>
          </p:nvSpPr>
          <p:spPr>
            <a:xfrm>
              <a:off x="10291571"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6" name="object 76"/>
            <p:cNvSpPr/>
            <p:nvPr/>
          </p:nvSpPr>
          <p:spPr>
            <a:xfrm>
              <a:off x="9756647" y="443636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7" name="object 77"/>
            <p:cNvSpPr/>
            <p:nvPr/>
          </p:nvSpPr>
          <p:spPr>
            <a:xfrm>
              <a:off x="10978895" y="4233672"/>
              <a:ext cx="151130" cy="481965"/>
            </a:xfrm>
            <a:custGeom>
              <a:avLst/>
              <a:gdLst/>
              <a:ahLst/>
              <a:cxnLst/>
              <a:rect l="l" t="t" r="r" b="b"/>
              <a:pathLst>
                <a:path w="151129" h="481964">
                  <a:moveTo>
                    <a:pt x="150875" y="0"/>
                  </a:moveTo>
                  <a:lnTo>
                    <a:pt x="0" y="0"/>
                  </a:lnTo>
                  <a:lnTo>
                    <a:pt x="0" y="481583"/>
                  </a:lnTo>
                  <a:lnTo>
                    <a:pt x="150875" y="481583"/>
                  </a:lnTo>
                  <a:lnTo>
                    <a:pt x="150875" y="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8" name="object 78"/>
            <p:cNvSpPr/>
            <p:nvPr/>
          </p:nvSpPr>
          <p:spPr>
            <a:xfrm>
              <a:off x="10442447" y="4436363"/>
              <a:ext cx="535940" cy="76200"/>
            </a:xfrm>
            <a:custGeom>
              <a:avLst/>
              <a:gdLst/>
              <a:ahLst/>
              <a:cxnLst/>
              <a:rect l="l" t="t" r="r" b="b"/>
              <a:pathLst>
                <a:path w="535940" h="76200">
                  <a:moveTo>
                    <a:pt x="76200" y="0"/>
                  </a:moveTo>
                  <a:lnTo>
                    <a:pt x="0" y="38100"/>
                  </a:lnTo>
                  <a:lnTo>
                    <a:pt x="76200" y="76200"/>
                  </a:lnTo>
                  <a:lnTo>
                    <a:pt x="76200" y="44450"/>
                  </a:lnTo>
                  <a:lnTo>
                    <a:pt x="63500" y="44450"/>
                  </a:lnTo>
                  <a:lnTo>
                    <a:pt x="63500" y="31750"/>
                  </a:lnTo>
                  <a:lnTo>
                    <a:pt x="76200" y="31750"/>
                  </a:lnTo>
                  <a:lnTo>
                    <a:pt x="76200" y="0"/>
                  </a:lnTo>
                  <a:close/>
                </a:path>
                <a:path w="535940" h="76200">
                  <a:moveTo>
                    <a:pt x="459612" y="0"/>
                  </a:moveTo>
                  <a:lnTo>
                    <a:pt x="459612" y="76200"/>
                  </a:lnTo>
                  <a:lnTo>
                    <a:pt x="523112" y="44450"/>
                  </a:lnTo>
                  <a:lnTo>
                    <a:pt x="472312" y="44450"/>
                  </a:lnTo>
                  <a:lnTo>
                    <a:pt x="472312" y="31750"/>
                  </a:lnTo>
                  <a:lnTo>
                    <a:pt x="523112" y="31750"/>
                  </a:lnTo>
                  <a:lnTo>
                    <a:pt x="459612" y="0"/>
                  </a:lnTo>
                  <a:close/>
                </a:path>
                <a:path w="535940" h="76200">
                  <a:moveTo>
                    <a:pt x="76200" y="31750"/>
                  </a:moveTo>
                  <a:lnTo>
                    <a:pt x="63500" y="31750"/>
                  </a:lnTo>
                  <a:lnTo>
                    <a:pt x="63500" y="44450"/>
                  </a:lnTo>
                  <a:lnTo>
                    <a:pt x="76200" y="44450"/>
                  </a:lnTo>
                  <a:lnTo>
                    <a:pt x="76200" y="31750"/>
                  </a:lnTo>
                  <a:close/>
                </a:path>
                <a:path w="535940" h="76200">
                  <a:moveTo>
                    <a:pt x="459612" y="31750"/>
                  </a:moveTo>
                  <a:lnTo>
                    <a:pt x="76200" y="31750"/>
                  </a:lnTo>
                  <a:lnTo>
                    <a:pt x="76200" y="44450"/>
                  </a:lnTo>
                  <a:lnTo>
                    <a:pt x="459612" y="44450"/>
                  </a:lnTo>
                  <a:lnTo>
                    <a:pt x="459612" y="31750"/>
                  </a:lnTo>
                  <a:close/>
                </a:path>
                <a:path w="535940" h="76200">
                  <a:moveTo>
                    <a:pt x="523112" y="31750"/>
                  </a:moveTo>
                  <a:lnTo>
                    <a:pt x="472312" y="31750"/>
                  </a:lnTo>
                  <a:lnTo>
                    <a:pt x="472312" y="44450"/>
                  </a:lnTo>
                  <a:lnTo>
                    <a:pt x="523112" y="44450"/>
                  </a:lnTo>
                  <a:lnTo>
                    <a:pt x="535812" y="38100"/>
                  </a:lnTo>
                  <a:lnTo>
                    <a:pt x="523112" y="3175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9" name="object 79"/>
            <p:cNvSpPr/>
            <p:nvPr/>
          </p:nvSpPr>
          <p:spPr>
            <a:xfrm>
              <a:off x="7507223" y="4037075"/>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0" name="object 80"/>
            <p:cNvSpPr/>
            <p:nvPr/>
          </p:nvSpPr>
          <p:spPr>
            <a:xfrm>
              <a:off x="8269223" y="4037075"/>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1" name="object 81"/>
            <p:cNvSpPr/>
            <p:nvPr/>
          </p:nvSpPr>
          <p:spPr>
            <a:xfrm>
              <a:off x="8956547"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2" name="object 82"/>
            <p:cNvSpPr/>
            <p:nvPr/>
          </p:nvSpPr>
          <p:spPr>
            <a:xfrm>
              <a:off x="9642347" y="4043172"/>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3" name="object 83"/>
            <p:cNvSpPr/>
            <p:nvPr/>
          </p:nvSpPr>
          <p:spPr>
            <a:xfrm>
              <a:off x="10329671"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4" name="object 84"/>
            <p:cNvSpPr/>
            <p:nvPr/>
          </p:nvSpPr>
          <p:spPr>
            <a:xfrm>
              <a:off x="11015471" y="4044695"/>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5" name="object 85"/>
            <p:cNvSpPr/>
            <p:nvPr/>
          </p:nvSpPr>
          <p:spPr>
            <a:xfrm>
              <a:off x="7318247" y="3534155"/>
              <a:ext cx="3957828" cy="1286256"/>
            </a:xfrm>
            <a:prstGeom prst="rect">
              <a:avLst/>
            </a:prstGeom>
            <a:blipFill>
              <a:blip r:embed="rId4"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6" name="object 86"/>
            <p:cNvSpPr/>
            <p:nvPr/>
          </p:nvSpPr>
          <p:spPr>
            <a:xfrm>
              <a:off x="7470648" y="4911851"/>
              <a:ext cx="3659504" cy="489584"/>
            </a:xfrm>
            <a:custGeom>
              <a:avLst/>
              <a:gdLst/>
              <a:ahLst/>
              <a:cxnLst/>
              <a:rect l="l" t="t" r="r" b="b"/>
              <a:pathLst>
                <a:path w="3659504" h="489585">
                  <a:moveTo>
                    <a:pt x="149352" y="1524"/>
                  </a:moveTo>
                  <a:lnTo>
                    <a:pt x="0" y="1524"/>
                  </a:lnTo>
                  <a:lnTo>
                    <a:pt x="0" y="483108"/>
                  </a:lnTo>
                  <a:lnTo>
                    <a:pt x="149352" y="483108"/>
                  </a:lnTo>
                  <a:lnTo>
                    <a:pt x="149352" y="1524"/>
                  </a:lnTo>
                  <a:close/>
                </a:path>
                <a:path w="3659504" h="489585">
                  <a:moveTo>
                    <a:pt x="911352" y="0"/>
                  </a:moveTo>
                  <a:lnTo>
                    <a:pt x="762000" y="0"/>
                  </a:lnTo>
                  <a:lnTo>
                    <a:pt x="762000" y="481584"/>
                  </a:lnTo>
                  <a:lnTo>
                    <a:pt x="911352" y="481584"/>
                  </a:lnTo>
                  <a:lnTo>
                    <a:pt x="911352" y="0"/>
                  </a:lnTo>
                  <a:close/>
                </a:path>
                <a:path w="3659504" h="489585">
                  <a:moveTo>
                    <a:pt x="1598676" y="7620"/>
                  </a:moveTo>
                  <a:lnTo>
                    <a:pt x="1447800" y="7620"/>
                  </a:lnTo>
                  <a:lnTo>
                    <a:pt x="1447800" y="489204"/>
                  </a:lnTo>
                  <a:lnTo>
                    <a:pt x="1598676" y="489204"/>
                  </a:lnTo>
                  <a:lnTo>
                    <a:pt x="1598676" y="7620"/>
                  </a:lnTo>
                  <a:close/>
                </a:path>
                <a:path w="3659504" h="489585">
                  <a:moveTo>
                    <a:pt x="2286000" y="7620"/>
                  </a:moveTo>
                  <a:lnTo>
                    <a:pt x="2135124" y="7620"/>
                  </a:lnTo>
                  <a:lnTo>
                    <a:pt x="2135124" y="489204"/>
                  </a:lnTo>
                  <a:lnTo>
                    <a:pt x="2286000" y="489204"/>
                  </a:lnTo>
                  <a:lnTo>
                    <a:pt x="2286000" y="7620"/>
                  </a:lnTo>
                  <a:close/>
                </a:path>
                <a:path w="3659504" h="489585">
                  <a:moveTo>
                    <a:pt x="2971800" y="7620"/>
                  </a:moveTo>
                  <a:lnTo>
                    <a:pt x="2820924" y="7620"/>
                  </a:lnTo>
                  <a:lnTo>
                    <a:pt x="2820924" y="489204"/>
                  </a:lnTo>
                  <a:lnTo>
                    <a:pt x="2971800" y="489204"/>
                  </a:lnTo>
                  <a:lnTo>
                    <a:pt x="2971800" y="7620"/>
                  </a:lnTo>
                  <a:close/>
                </a:path>
                <a:path w="3659504" h="489585">
                  <a:moveTo>
                    <a:pt x="3659124" y="7620"/>
                  </a:moveTo>
                  <a:lnTo>
                    <a:pt x="3508248" y="7620"/>
                  </a:lnTo>
                  <a:lnTo>
                    <a:pt x="3508248" y="489204"/>
                  </a:lnTo>
                  <a:lnTo>
                    <a:pt x="3659124" y="489204"/>
                  </a:lnTo>
                  <a:lnTo>
                    <a:pt x="3659124" y="7620"/>
                  </a:lnTo>
                  <a:close/>
                </a:path>
              </a:pathLst>
            </a:custGeom>
            <a:solidFill>
              <a:srgbClr val="E34848"/>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87" name="object 87"/>
          <p:cNvSpPr txBox="1"/>
          <p:nvPr/>
        </p:nvSpPr>
        <p:spPr>
          <a:xfrm>
            <a:off x="6065545" y="2769819"/>
            <a:ext cx="6150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De</a:t>
            </a:r>
            <a:r>
              <a:rPr sz="1350" kern="1200" spc="6" dirty="0">
                <a:solidFill>
                  <a:prstClr val="black"/>
                </a:solidFill>
                <a:latin typeface="Calibri"/>
                <a:ea typeface="+mn-ea"/>
                <a:cs typeface="Calibri"/>
              </a:rPr>
              <a:t>c</a:t>
            </a:r>
            <a:r>
              <a:rPr sz="1350" kern="1200" spc="28" dirty="0">
                <a:solidFill>
                  <a:prstClr val="black"/>
                </a:solidFill>
                <a:latin typeface="Calibri"/>
                <a:ea typeface="+mn-ea"/>
                <a:cs typeface="Calibri"/>
              </a:rPr>
              <a:t>o</a:t>
            </a:r>
            <a:r>
              <a:rPr sz="1350" kern="1200" spc="23" dirty="0">
                <a:solidFill>
                  <a:prstClr val="black"/>
                </a:solidFill>
                <a:latin typeface="Calibri"/>
                <a:ea typeface="+mn-ea"/>
                <a:cs typeface="Calibri"/>
              </a:rPr>
              <a:t>d</a:t>
            </a:r>
            <a:r>
              <a:rPr sz="1350" kern="1200" spc="-3" dirty="0">
                <a:solidFill>
                  <a:prstClr val="black"/>
                </a:solidFill>
                <a:latin typeface="Calibri"/>
                <a:ea typeface="+mn-ea"/>
                <a:cs typeface="Calibri"/>
              </a:rPr>
              <a:t>er</a:t>
            </a:r>
            <a:endParaRPr sz="1350" kern="1200">
              <a:solidFill>
                <a:prstClr val="black"/>
              </a:solidFill>
              <a:latin typeface="Calibri"/>
              <a:ea typeface="+mn-ea"/>
              <a:cs typeface="Calibri"/>
            </a:endParaRPr>
          </a:p>
        </p:txBody>
      </p:sp>
      <p:sp>
        <p:nvSpPr>
          <p:cNvPr id="88" name="object 88"/>
          <p:cNvSpPr txBox="1"/>
          <p:nvPr/>
        </p:nvSpPr>
        <p:spPr>
          <a:xfrm>
            <a:off x="5492759" y="2975944"/>
            <a:ext cx="1760577" cy="214963"/>
          </a:xfrm>
          <a:prstGeom prst="rect">
            <a:avLst/>
          </a:prstGeom>
        </p:spPr>
        <p:txBody>
          <a:bodyPr vert="horz" wrap="square" lIns="0" tIns="7144" rIns="0" bIns="0" rtlCol="0">
            <a:spAutoFit/>
          </a:bodyPr>
          <a:lstStyle/>
          <a:p>
            <a:pPr marL="7144" defTabSz="685800">
              <a:spcBef>
                <a:spcPts val="56"/>
              </a:spcBef>
              <a:buClrTx/>
              <a:defRPr/>
            </a:pPr>
            <a:r>
              <a:rPr sz="1350" kern="1200" spc="14" dirty="0">
                <a:solidFill>
                  <a:prstClr val="black"/>
                </a:solidFill>
                <a:latin typeface="Calibri"/>
                <a:ea typeface="+mn-ea"/>
                <a:cs typeface="Calibri"/>
              </a:rPr>
              <a:t>(Transformer, LSTM, </a:t>
            </a:r>
            <a:r>
              <a:rPr sz="1350" kern="1200" spc="-3" dirty="0">
                <a:solidFill>
                  <a:prstClr val="black"/>
                </a:solidFill>
                <a:latin typeface="Calibri"/>
                <a:ea typeface="+mn-ea"/>
                <a:cs typeface="Calibri"/>
              </a:rPr>
              <a:t>++</a:t>
            </a:r>
            <a:r>
              <a:rPr sz="1350" kern="1200" spc="-166" dirty="0">
                <a:solidFill>
                  <a:prstClr val="black"/>
                </a:solidFill>
                <a:latin typeface="Calibri"/>
                <a:ea typeface="+mn-ea"/>
                <a:cs typeface="Calibri"/>
              </a:rPr>
              <a:t> </a:t>
            </a:r>
            <a:r>
              <a:rPr sz="1350" kern="1200" spc="-3" dirty="0">
                <a:solidFill>
                  <a:prstClr val="black"/>
                </a:solidFill>
                <a:latin typeface="Calibri"/>
                <a:ea typeface="+mn-ea"/>
                <a:cs typeface="Calibri"/>
              </a:rPr>
              <a:t>)</a:t>
            </a:r>
            <a:endParaRPr sz="1350" kern="1200">
              <a:solidFill>
                <a:prstClr val="black"/>
              </a:solidFill>
              <a:latin typeface="Calibri"/>
              <a:ea typeface="+mn-ea"/>
              <a:cs typeface="Calibri"/>
            </a:endParaRPr>
          </a:p>
        </p:txBody>
      </p:sp>
      <p:grpSp>
        <p:nvGrpSpPr>
          <p:cNvPr id="89" name="object 89"/>
          <p:cNvGrpSpPr/>
          <p:nvPr/>
        </p:nvGrpSpPr>
        <p:grpSpPr>
          <a:xfrm>
            <a:off x="5365813" y="2558891"/>
            <a:ext cx="2019896" cy="851535"/>
            <a:chOff x="7507223" y="3406140"/>
            <a:chExt cx="3590925" cy="1513840"/>
          </a:xfrm>
        </p:grpSpPr>
        <p:sp>
          <p:nvSpPr>
            <p:cNvPr id="90" name="object 90"/>
            <p:cNvSpPr/>
            <p:nvPr/>
          </p:nvSpPr>
          <p:spPr>
            <a:xfrm>
              <a:off x="7507223" y="4722876"/>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1" name="object 91"/>
            <p:cNvSpPr/>
            <p:nvPr/>
          </p:nvSpPr>
          <p:spPr>
            <a:xfrm>
              <a:off x="8269223" y="4721352"/>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2" name="object 92"/>
            <p:cNvSpPr/>
            <p:nvPr/>
          </p:nvSpPr>
          <p:spPr>
            <a:xfrm>
              <a:off x="8956547"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3" name="object 93"/>
            <p:cNvSpPr/>
            <p:nvPr/>
          </p:nvSpPr>
          <p:spPr>
            <a:xfrm>
              <a:off x="9642347" y="4728972"/>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4" name="object 94"/>
            <p:cNvSpPr/>
            <p:nvPr/>
          </p:nvSpPr>
          <p:spPr>
            <a:xfrm>
              <a:off x="10329672"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5" name="object 95"/>
            <p:cNvSpPr/>
            <p:nvPr/>
          </p:nvSpPr>
          <p:spPr>
            <a:xfrm>
              <a:off x="11015471" y="4730496"/>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6" name="object 96"/>
            <p:cNvSpPr/>
            <p:nvPr/>
          </p:nvSpPr>
          <p:spPr>
            <a:xfrm>
              <a:off x="7513319" y="3407664"/>
              <a:ext cx="76200" cy="189230"/>
            </a:xfrm>
            <a:prstGeom prst="rect">
              <a:avLst/>
            </a:prstGeom>
            <a:blipFill>
              <a:blip r:embed="rId2"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7" name="object 97"/>
            <p:cNvSpPr/>
            <p:nvPr/>
          </p:nvSpPr>
          <p:spPr>
            <a:xfrm>
              <a:off x="8275319" y="3406140"/>
              <a:ext cx="76200" cy="189230"/>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8" name="object 98"/>
            <p:cNvSpPr/>
            <p:nvPr/>
          </p:nvSpPr>
          <p:spPr>
            <a:xfrm>
              <a:off x="8961119"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9" name="object 99"/>
            <p:cNvSpPr/>
            <p:nvPr/>
          </p:nvSpPr>
          <p:spPr>
            <a:xfrm>
              <a:off x="10334244"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0" name="object 100"/>
            <p:cNvSpPr/>
            <p:nvPr/>
          </p:nvSpPr>
          <p:spPr>
            <a:xfrm>
              <a:off x="9648444" y="3412236"/>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1" name="object 101"/>
            <p:cNvSpPr/>
            <p:nvPr/>
          </p:nvSpPr>
          <p:spPr>
            <a:xfrm>
              <a:off x="11021567" y="3413760"/>
              <a:ext cx="76200" cy="189229"/>
            </a:xfrm>
            <a:prstGeom prst="rect">
              <a:avLst/>
            </a:prstGeom>
            <a:blipFill>
              <a:blip r:embed="rId3" cstate="print"/>
              <a:stretch>
                <a:fillRect/>
              </a:stretch>
            </a:blip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102" name="object 102"/>
          <p:cNvSpPr txBox="1"/>
          <p:nvPr/>
        </p:nvSpPr>
        <p:spPr>
          <a:xfrm>
            <a:off x="7171254" y="2377697"/>
            <a:ext cx="355759" cy="206731"/>
          </a:xfrm>
          <a:prstGeom prst="rect">
            <a:avLst/>
          </a:prstGeom>
        </p:spPr>
        <p:txBody>
          <a:bodyPr vert="horz" wrap="square" lIns="0" tIns="7501" rIns="0" bIns="0" rtlCol="0">
            <a:spAutoFit/>
          </a:bodyPr>
          <a:lstStyle/>
          <a:p>
            <a:pPr marL="7144" defTabSz="685800">
              <a:spcBef>
                <a:spcPts val="59"/>
              </a:spcBef>
              <a:buClrTx/>
              <a:defRPr/>
            </a:pPr>
            <a:r>
              <a:rPr sz="1294" kern="1200" dirty="0">
                <a:solidFill>
                  <a:prstClr val="black"/>
                </a:solidFill>
                <a:latin typeface="Wingdings"/>
                <a:ea typeface="+mn-ea"/>
                <a:cs typeface="Wingdings"/>
              </a:rPr>
              <a:t></a:t>
            </a:r>
            <a:r>
              <a:rPr sz="1294" kern="1200" spc="-3" dirty="0">
                <a:solidFill>
                  <a:prstClr val="black"/>
                </a:solidFill>
                <a:latin typeface="Calibri"/>
                <a:ea typeface="+mn-ea"/>
                <a:cs typeface="Calibri"/>
              </a:rPr>
              <a:t>/</a:t>
            </a:r>
            <a:r>
              <a:rPr sz="1294" kern="1200" spc="3" dirty="0">
                <a:solidFill>
                  <a:prstClr val="black"/>
                </a:solidFill>
                <a:latin typeface="Wingdings"/>
                <a:ea typeface="+mn-ea"/>
                <a:cs typeface="Wingdings"/>
              </a:rPr>
              <a:t></a:t>
            </a:r>
            <a:endParaRPr sz="1294" kern="1200">
              <a:solidFill>
                <a:prstClr val="black"/>
              </a:solidFill>
              <a:latin typeface="Wingdings"/>
              <a:ea typeface="+mn-ea"/>
              <a:cs typeface="Wingdings"/>
            </a:endParaRPr>
          </a:p>
        </p:txBody>
      </p:sp>
      <p:sp>
        <p:nvSpPr>
          <p:cNvPr id="103" name="object 103"/>
          <p:cNvSpPr txBox="1"/>
          <p:nvPr/>
        </p:nvSpPr>
        <p:spPr>
          <a:xfrm>
            <a:off x="5315951" y="1754304"/>
            <a:ext cx="2258854" cy="464558"/>
          </a:xfrm>
          <a:prstGeom prst="rect">
            <a:avLst/>
          </a:prstGeom>
        </p:spPr>
        <p:txBody>
          <a:bodyPr vert="horz" wrap="square" lIns="0" tIns="44648" rIns="0" bIns="0" rtlCol="0">
            <a:spAutoFit/>
          </a:bodyPr>
          <a:lstStyle/>
          <a:p>
            <a:pPr marL="357" algn="ctr" defTabSz="685800">
              <a:spcBef>
                <a:spcPts val="352"/>
              </a:spcBef>
              <a:buClrTx/>
              <a:defRPr/>
            </a:pPr>
            <a:r>
              <a:rPr sz="1238" b="1" kern="1200" spc="-3" dirty="0">
                <a:solidFill>
                  <a:prstClr val="black"/>
                </a:solidFill>
                <a:latin typeface="Calibri"/>
                <a:ea typeface="+mn-ea"/>
                <a:cs typeface="Calibri"/>
              </a:rPr>
              <a:t>Step 2: Finetune </a:t>
            </a:r>
            <a:r>
              <a:rPr sz="1238" b="1" kern="1200" spc="-6" dirty="0">
                <a:solidFill>
                  <a:prstClr val="black"/>
                </a:solidFill>
                <a:latin typeface="Calibri"/>
                <a:ea typeface="+mn-ea"/>
                <a:cs typeface="Calibri"/>
              </a:rPr>
              <a:t>(on </a:t>
            </a:r>
            <a:r>
              <a:rPr sz="1238" b="1" kern="1200" spc="-3" dirty="0">
                <a:solidFill>
                  <a:prstClr val="black"/>
                </a:solidFill>
                <a:latin typeface="Calibri"/>
                <a:ea typeface="+mn-ea"/>
                <a:cs typeface="Calibri"/>
              </a:rPr>
              <a:t>your</a:t>
            </a:r>
            <a:r>
              <a:rPr sz="1238" b="1" kern="1200" spc="26" dirty="0">
                <a:solidFill>
                  <a:prstClr val="black"/>
                </a:solidFill>
                <a:latin typeface="Calibri"/>
                <a:ea typeface="+mn-ea"/>
                <a:cs typeface="Calibri"/>
              </a:rPr>
              <a:t> </a:t>
            </a:r>
            <a:r>
              <a:rPr sz="1238" b="1" kern="1200" spc="-3" dirty="0">
                <a:solidFill>
                  <a:prstClr val="black"/>
                </a:solidFill>
                <a:latin typeface="Calibri"/>
                <a:ea typeface="+mn-ea"/>
                <a:cs typeface="Calibri"/>
              </a:rPr>
              <a:t>task)</a:t>
            </a:r>
            <a:endParaRPr sz="1238" kern="1200">
              <a:solidFill>
                <a:prstClr val="black"/>
              </a:solidFill>
              <a:latin typeface="Calibri"/>
              <a:ea typeface="+mn-ea"/>
              <a:cs typeface="Calibri"/>
            </a:endParaRPr>
          </a:p>
          <a:p>
            <a:pPr algn="ctr" defTabSz="685800">
              <a:spcBef>
                <a:spcPts val="299"/>
              </a:spcBef>
              <a:buClrTx/>
              <a:defRPr/>
            </a:pPr>
            <a:r>
              <a:rPr sz="1238" kern="1200" spc="-3" dirty="0">
                <a:solidFill>
                  <a:prstClr val="black"/>
                </a:solidFill>
                <a:latin typeface="Calibri"/>
                <a:ea typeface="+mn-ea"/>
                <a:cs typeface="Calibri"/>
              </a:rPr>
              <a:t>Not many labels; adapt </a:t>
            </a:r>
            <a:r>
              <a:rPr sz="1238" kern="1200" spc="-6" dirty="0">
                <a:solidFill>
                  <a:prstClr val="black"/>
                </a:solidFill>
                <a:latin typeface="Calibri"/>
                <a:ea typeface="+mn-ea"/>
                <a:cs typeface="Calibri"/>
              </a:rPr>
              <a:t>to </a:t>
            </a:r>
            <a:r>
              <a:rPr sz="1238" kern="1200" spc="-3" dirty="0">
                <a:solidFill>
                  <a:prstClr val="black"/>
                </a:solidFill>
                <a:latin typeface="Calibri"/>
                <a:ea typeface="+mn-ea"/>
                <a:cs typeface="Calibri"/>
              </a:rPr>
              <a:t>the</a:t>
            </a:r>
            <a:r>
              <a:rPr sz="1238" kern="1200" spc="3" dirty="0">
                <a:solidFill>
                  <a:prstClr val="black"/>
                </a:solidFill>
                <a:latin typeface="Calibri"/>
                <a:ea typeface="+mn-ea"/>
                <a:cs typeface="Calibri"/>
              </a:rPr>
              <a:t> </a:t>
            </a:r>
            <a:r>
              <a:rPr sz="1238" kern="1200" spc="-3" dirty="0">
                <a:solidFill>
                  <a:prstClr val="black"/>
                </a:solidFill>
                <a:latin typeface="Calibri"/>
                <a:ea typeface="+mn-ea"/>
                <a:cs typeface="Calibri"/>
              </a:rPr>
              <a:t>task!</a:t>
            </a:r>
            <a:endParaRPr sz="1238" kern="1200">
              <a:solidFill>
                <a:prstClr val="black"/>
              </a:solidFill>
              <a:latin typeface="Calibri"/>
              <a:ea typeface="+mn-ea"/>
              <a:cs typeface="Calibri"/>
            </a:endParaRPr>
          </a:p>
        </p:txBody>
      </p:sp>
      <p:sp>
        <p:nvSpPr>
          <p:cNvPr id="104" name="object 104"/>
          <p:cNvSpPr txBox="1"/>
          <p:nvPr/>
        </p:nvSpPr>
        <p:spPr>
          <a:xfrm>
            <a:off x="5722287" y="3719323"/>
            <a:ext cx="1279803" cy="206371"/>
          </a:xfrm>
          <a:prstGeom prst="rect">
            <a:avLst/>
          </a:prstGeom>
        </p:spPr>
        <p:txBody>
          <a:bodyPr vert="horz" wrap="square" lIns="0" tIns="7144" rIns="0" bIns="0" rtlCol="0">
            <a:spAutoFit/>
          </a:bodyPr>
          <a:lstStyle/>
          <a:p>
            <a:pPr marL="7144" defTabSz="685800">
              <a:spcBef>
                <a:spcPts val="56"/>
              </a:spcBef>
              <a:buClrTx/>
              <a:defRPr/>
            </a:pPr>
            <a:r>
              <a:rPr sz="1294" i="1" kern="1200" dirty="0">
                <a:solidFill>
                  <a:prstClr val="black"/>
                </a:solidFill>
                <a:latin typeface="Calibri"/>
                <a:ea typeface="+mn-ea"/>
                <a:cs typeface="Calibri"/>
              </a:rPr>
              <a:t>… the </a:t>
            </a:r>
            <a:r>
              <a:rPr sz="1294" i="1" kern="1200" spc="-3" dirty="0">
                <a:solidFill>
                  <a:prstClr val="black"/>
                </a:solidFill>
                <a:latin typeface="Calibri"/>
                <a:ea typeface="+mn-ea"/>
                <a:cs typeface="Calibri"/>
              </a:rPr>
              <a:t>movie </a:t>
            </a:r>
            <a:r>
              <a:rPr sz="1294" i="1" kern="1200" dirty="0">
                <a:solidFill>
                  <a:prstClr val="black"/>
                </a:solidFill>
                <a:latin typeface="Calibri"/>
                <a:ea typeface="+mn-ea"/>
                <a:cs typeface="Calibri"/>
              </a:rPr>
              <a:t>was</a:t>
            </a:r>
            <a:r>
              <a:rPr sz="1294" i="1" kern="1200" spc="-34" dirty="0">
                <a:solidFill>
                  <a:prstClr val="black"/>
                </a:solidFill>
                <a:latin typeface="Calibri"/>
                <a:ea typeface="+mn-ea"/>
                <a:cs typeface="Calibri"/>
              </a:rPr>
              <a:t> </a:t>
            </a:r>
            <a:r>
              <a:rPr sz="1294" i="1" kern="1200" dirty="0">
                <a:solidFill>
                  <a:prstClr val="black"/>
                </a:solidFill>
                <a:latin typeface="Calibri"/>
                <a:ea typeface="+mn-ea"/>
                <a:cs typeface="Calibri"/>
              </a:rPr>
              <a:t>…</a:t>
            </a:r>
            <a:endParaRPr sz="1294" kern="1200">
              <a:solidFill>
                <a:prstClr val="black"/>
              </a:solidFill>
              <a:latin typeface="Calibri"/>
              <a:ea typeface="+mn-ea"/>
              <a:cs typeface="Calibri"/>
            </a:endParaRPr>
          </a:p>
        </p:txBody>
      </p:sp>
      <p:sp>
        <p:nvSpPr>
          <p:cNvPr id="106" name="TextBox 105">
            <a:extLst>
              <a:ext uri="{FF2B5EF4-FFF2-40B4-BE49-F238E27FC236}">
                <a16:creationId xmlns:a16="http://schemas.microsoft.com/office/drawing/2014/main" id="{5238EC3E-ABD1-49AA-A2A3-43492BFDDC00}"/>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775BFAC6-C604-4CFF-9286-45D57DAF40B8}"/>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77</a:t>
            </a:fld>
            <a:endParaRPr lang="en-US" sz="1600">
              <a:solidFill>
                <a:schemeClr val="bg1"/>
              </a:solidFill>
            </a:endParaRPr>
          </a:p>
        </p:txBody>
      </p:sp>
      <p:sp>
        <p:nvSpPr>
          <p:cNvPr id="105" name="Title 8">
            <a:extLst>
              <a:ext uri="{FF2B5EF4-FFF2-40B4-BE49-F238E27FC236}">
                <a16:creationId xmlns:a16="http://schemas.microsoft.com/office/drawing/2014/main" id="{74473120-6793-9805-F8A5-C2F03CC8531F}"/>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The </a:t>
            </a:r>
            <a:r>
              <a:rPr lang="en-US" sz="3200" dirty="0">
                <a:latin typeface="Calibri"/>
                <a:cs typeface="Calibri"/>
              </a:rPr>
              <a:t>Pretraining / Finetuning</a:t>
            </a:r>
            <a:r>
              <a:rPr lang="en-US" sz="3200" spc="-26" dirty="0">
                <a:latin typeface="Calibri"/>
                <a:cs typeface="Calibri"/>
              </a:rPr>
              <a:t> </a:t>
            </a:r>
            <a:r>
              <a:rPr lang="en-US" sz="3200" dirty="0">
                <a:latin typeface="Calibri"/>
                <a:cs typeface="Calibri"/>
              </a:rPr>
              <a:t>Paradigm</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199" y="1254358"/>
            <a:ext cx="8229599" cy="3252894"/>
          </a:xfrm>
          <a:prstGeom prst="rect">
            <a:avLst/>
          </a:prstGeom>
        </p:spPr>
        <p:txBody>
          <a:bodyPr vert="horz" wrap="square" lIns="0" tIns="46435" rIns="0" bIns="0" rtlCol="0">
            <a:spAutoFit/>
          </a:bodyPr>
          <a:lstStyle/>
          <a:p>
            <a:pPr marL="7144" defTabSz="685800">
              <a:spcBef>
                <a:spcPts val="366"/>
              </a:spcBef>
              <a:buClrTx/>
              <a:defRPr/>
            </a:pPr>
            <a:r>
              <a:rPr sz="1900" kern="1200" spc="-3" dirty="0">
                <a:solidFill>
                  <a:schemeClr val="bg2"/>
                </a:solidFill>
                <a:latin typeface="Calibri"/>
                <a:ea typeface="+mn-ea"/>
                <a:cs typeface="Calibri"/>
              </a:rPr>
              <a:t>2018’s GPT </a:t>
            </a:r>
            <a:r>
              <a:rPr sz="1900" kern="1200" dirty="0">
                <a:solidFill>
                  <a:schemeClr val="bg2"/>
                </a:solidFill>
                <a:latin typeface="Calibri"/>
                <a:ea typeface="+mn-ea"/>
                <a:cs typeface="Calibri"/>
              </a:rPr>
              <a:t>was a </a:t>
            </a:r>
            <a:r>
              <a:rPr sz="1900" kern="1200" spc="-3" dirty="0">
                <a:solidFill>
                  <a:schemeClr val="bg2"/>
                </a:solidFill>
                <a:latin typeface="Calibri"/>
                <a:ea typeface="+mn-ea"/>
                <a:cs typeface="Calibri"/>
              </a:rPr>
              <a:t>big success in </a:t>
            </a:r>
            <a:r>
              <a:rPr sz="1900" kern="1200" dirty="0">
                <a:solidFill>
                  <a:schemeClr val="bg2"/>
                </a:solidFill>
                <a:latin typeface="Calibri"/>
                <a:ea typeface="+mn-ea"/>
                <a:cs typeface="Calibri"/>
              </a:rPr>
              <a:t>pretraining a</a:t>
            </a:r>
            <a:r>
              <a:rPr sz="1900" kern="1200" spc="17" dirty="0">
                <a:solidFill>
                  <a:schemeClr val="bg2"/>
                </a:solidFill>
                <a:latin typeface="Calibri"/>
                <a:ea typeface="+mn-ea"/>
                <a:cs typeface="Calibri"/>
              </a:rPr>
              <a:t> </a:t>
            </a:r>
            <a:r>
              <a:rPr sz="1900" kern="1200" dirty="0">
                <a:solidFill>
                  <a:schemeClr val="bg2"/>
                </a:solidFill>
                <a:latin typeface="Calibri"/>
                <a:ea typeface="+mn-ea"/>
                <a:cs typeface="Calibri"/>
              </a:rPr>
              <a:t>decoder!</a:t>
            </a:r>
            <a:endParaRPr lang="en-US" sz="1900" kern="1200" dirty="0">
              <a:solidFill>
                <a:schemeClr val="bg2"/>
              </a:solidFill>
              <a:latin typeface="Calibri"/>
              <a:ea typeface="+mn-ea"/>
              <a:cs typeface="Calibri"/>
            </a:endParaRPr>
          </a:p>
          <a:p>
            <a:pPr marL="7144" defTabSz="685800">
              <a:spcBef>
                <a:spcPts val="366"/>
              </a:spcBef>
              <a:buClrTx/>
              <a:defRPr/>
            </a:pPr>
            <a:endParaRPr sz="1900" kern="1200" dirty="0">
              <a:solidFill>
                <a:schemeClr val="bg2"/>
              </a:solidFill>
              <a:latin typeface="Calibri"/>
              <a:ea typeface="+mn-ea"/>
              <a:cs typeface="Calibri"/>
            </a:endParaRPr>
          </a:p>
          <a:p>
            <a:pPr marL="200025" indent="-192881" defTabSz="685800">
              <a:spcBef>
                <a:spcPts val="310"/>
              </a:spcBef>
              <a:buClr>
                <a:schemeClr val="bg2"/>
              </a:buClr>
              <a:buFont typeface="Times New Roman"/>
              <a:buChar char="•"/>
              <a:tabLst>
                <a:tab pos="199668" algn="l"/>
                <a:tab pos="200025" algn="l"/>
              </a:tabLst>
              <a:defRPr/>
            </a:pPr>
            <a:r>
              <a:rPr sz="1900" kern="1200" spc="-3" dirty="0">
                <a:solidFill>
                  <a:prstClr val="black"/>
                </a:solidFill>
                <a:latin typeface="Calibri"/>
                <a:ea typeface="+mn-ea"/>
                <a:cs typeface="Calibri"/>
              </a:rPr>
              <a:t>Transformer </a:t>
            </a:r>
            <a:r>
              <a:rPr sz="1900" kern="1200" dirty="0">
                <a:solidFill>
                  <a:prstClr val="black"/>
                </a:solidFill>
                <a:latin typeface="Calibri"/>
                <a:ea typeface="+mn-ea"/>
                <a:cs typeface="Calibri"/>
              </a:rPr>
              <a:t>decoder </a:t>
            </a:r>
            <a:r>
              <a:rPr sz="1900" kern="1200" spc="-3" dirty="0">
                <a:solidFill>
                  <a:prstClr val="black"/>
                </a:solidFill>
                <a:latin typeface="Calibri"/>
                <a:ea typeface="+mn-ea"/>
                <a:cs typeface="Calibri"/>
              </a:rPr>
              <a:t>with </a:t>
            </a:r>
            <a:r>
              <a:rPr sz="1900" kern="1200" dirty="0">
                <a:solidFill>
                  <a:prstClr val="black"/>
                </a:solidFill>
                <a:latin typeface="Calibri"/>
                <a:ea typeface="+mn-ea"/>
                <a:cs typeface="Calibri"/>
              </a:rPr>
              <a:t>12</a:t>
            </a:r>
            <a:r>
              <a:rPr sz="1900" kern="1200" spc="3" dirty="0">
                <a:solidFill>
                  <a:prstClr val="black"/>
                </a:solidFill>
                <a:latin typeface="Calibri"/>
                <a:ea typeface="+mn-ea"/>
                <a:cs typeface="Calibri"/>
              </a:rPr>
              <a:t> </a:t>
            </a:r>
            <a:r>
              <a:rPr sz="1900" kern="1200" dirty="0">
                <a:solidFill>
                  <a:prstClr val="black"/>
                </a:solidFill>
                <a:latin typeface="Calibri"/>
                <a:ea typeface="+mn-ea"/>
                <a:cs typeface="Calibri"/>
              </a:rPr>
              <a:t>layers.</a:t>
            </a:r>
          </a:p>
          <a:p>
            <a:pPr marL="200025" indent="-192881" defTabSz="685800">
              <a:spcBef>
                <a:spcPts val="312"/>
              </a:spcBef>
              <a:buClr>
                <a:schemeClr val="bg2"/>
              </a:buClr>
              <a:buFont typeface="Times New Roman"/>
              <a:buChar char="•"/>
              <a:tabLst>
                <a:tab pos="199668" algn="l"/>
                <a:tab pos="200025" algn="l"/>
              </a:tabLst>
              <a:defRPr/>
            </a:pPr>
            <a:r>
              <a:rPr sz="1900" kern="1200" spc="-3" dirty="0">
                <a:solidFill>
                  <a:prstClr val="black"/>
                </a:solidFill>
                <a:latin typeface="Calibri"/>
                <a:ea typeface="+mn-ea"/>
                <a:cs typeface="Calibri"/>
              </a:rPr>
              <a:t>768-dimensional hidden states, 3072-dimensional </a:t>
            </a:r>
            <a:r>
              <a:rPr sz="1900" kern="1200" dirty="0">
                <a:solidFill>
                  <a:prstClr val="black"/>
                </a:solidFill>
                <a:latin typeface="Calibri"/>
                <a:ea typeface="+mn-ea"/>
                <a:cs typeface="Calibri"/>
              </a:rPr>
              <a:t>feed-forward </a:t>
            </a:r>
            <a:r>
              <a:rPr sz="1900" kern="1200" spc="-3" dirty="0">
                <a:solidFill>
                  <a:prstClr val="black"/>
                </a:solidFill>
                <a:latin typeface="Calibri"/>
                <a:ea typeface="+mn-ea"/>
                <a:cs typeface="Calibri"/>
              </a:rPr>
              <a:t>hidden</a:t>
            </a:r>
            <a:r>
              <a:rPr sz="1900" kern="1200" spc="-6" dirty="0">
                <a:solidFill>
                  <a:prstClr val="black"/>
                </a:solidFill>
                <a:latin typeface="Calibri"/>
                <a:ea typeface="+mn-ea"/>
                <a:cs typeface="Calibri"/>
              </a:rPr>
              <a:t> </a:t>
            </a:r>
            <a:r>
              <a:rPr sz="1900" kern="1200" dirty="0">
                <a:solidFill>
                  <a:prstClr val="black"/>
                </a:solidFill>
                <a:latin typeface="Calibri"/>
                <a:ea typeface="+mn-ea"/>
                <a:cs typeface="Calibri"/>
              </a:rPr>
              <a:t>layers.</a:t>
            </a:r>
          </a:p>
          <a:p>
            <a:pPr marL="200025" indent="-192881" defTabSz="685800">
              <a:spcBef>
                <a:spcPts val="312"/>
              </a:spcBef>
              <a:buClr>
                <a:schemeClr val="bg2"/>
              </a:buClr>
              <a:buFont typeface="Times New Roman"/>
              <a:buChar char="•"/>
              <a:tabLst>
                <a:tab pos="199668" algn="l"/>
                <a:tab pos="200025" algn="l"/>
              </a:tabLst>
              <a:defRPr/>
            </a:pPr>
            <a:r>
              <a:rPr sz="1900" kern="1200" spc="-3" dirty="0">
                <a:solidFill>
                  <a:prstClr val="black"/>
                </a:solidFill>
                <a:latin typeface="Calibri"/>
                <a:ea typeface="+mn-ea"/>
                <a:cs typeface="Calibri"/>
              </a:rPr>
              <a:t>Byte-pair </a:t>
            </a:r>
            <a:r>
              <a:rPr sz="1900" kern="1200" dirty="0">
                <a:solidFill>
                  <a:prstClr val="black"/>
                </a:solidFill>
                <a:latin typeface="Calibri"/>
                <a:ea typeface="+mn-ea"/>
                <a:cs typeface="Calibri"/>
              </a:rPr>
              <a:t>encoding </a:t>
            </a:r>
            <a:r>
              <a:rPr sz="1900" kern="1200" spc="-3" dirty="0">
                <a:solidFill>
                  <a:prstClr val="black"/>
                </a:solidFill>
                <a:latin typeface="Calibri"/>
                <a:ea typeface="+mn-ea"/>
                <a:cs typeface="Calibri"/>
              </a:rPr>
              <a:t>with 40,000</a:t>
            </a:r>
            <a:r>
              <a:rPr sz="1900" kern="1200" spc="3" dirty="0">
                <a:solidFill>
                  <a:prstClr val="black"/>
                </a:solidFill>
                <a:latin typeface="Calibri"/>
                <a:ea typeface="+mn-ea"/>
                <a:cs typeface="Calibri"/>
              </a:rPr>
              <a:t> </a:t>
            </a:r>
            <a:r>
              <a:rPr sz="1900" kern="1200" dirty="0">
                <a:solidFill>
                  <a:prstClr val="black"/>
                </a:solidFill>
                <a:latin typeface="Calibri"/>
                <a:ea typeface="+mn-ea"/>
                <a:cs typeface="Calibri"/>
              </a:rPr>
              <a:t>merges</a:t>
            </a:r>
          </a:p>
          <a:p>
            <a:pPr marL="200025" indent="-192881" defTabSz="685800">
              <a:spcBef>
                <a:spcPts val="310"/>
              </a:spcBef>
              <a:buClr>
                <a:schemeClr val="bg2"/>
              </a:buClr>
              <a:buFont typeface="Times New Roman"/>
              <a:buChar char="•"/>
              <a:tabLst>
                <a:tab pos="199668" algn="l"/>
                <a:tab pos="200025" algn="l"/>
              </a:tabLst>
              <a:defRPr/>
            </a:pPr>
            <a:r>
              <a:rPr sz="1900" kern="1200" spc="-3" dirty="0">
                <a:solidFill>
                  <a:prstClr val="black"/>
                </a:solidFill>
                <a:latin typeface="Calibri"/>
                <a:ea typeface="+mn-ea"/>
                <a:cs typeface="Calibri"/>
              </a:rPr>
              <a:t>Trained on </a:t>
            </a:r>
            <a:r>
              <a:rPr sz="1900" b="1" kern="1200" spc="-3" dirty="0">
                <a:solidFill>
                  <a:prstClr val="black"/>
                </a:solidFill>
                <a:latin typeface="Calibri"/>
                <a:ea typeface="+mn-ea"/>
                <a:cs typeface="Calibri"/>
              </a:rPr>
              <a:t>BooksCorpus</a:t>
            </a:r>
            <a:r>
              <a:rPr sz="1900" kern="1200" spc="-3" dirty="0">
                <a:solidFill>
                  <a:prstClr val="black"/>
                </a:solidFill>
                <a:latin typeface="Calibri"/>
                <a:ea typeface="+mn-ea"/>
                <a:cs typeface="Calibri"/>
              </a:rPr>
              <a:t>: </a:t>
            </a:r>
            <a:r>
              <a:rPr sz="1900" kern="1200" dirty="0">
                <a:solidFill>
                  <a:prstClr val="black"/>
                </a:solidFill>
                <a:latin typeface="Calibri"/>
                <a:ea typeface="+mn-ea"/>
                <a:cs typeface="Calibri"/>
              </a:rPr>
              <a:t>over </a:t>
            </a:r>
            <a:r>
              <a:rPr sz="1900" kern="1200" spc="-3" dirty="0">
                <a:solidFill>
                  <a:prstClr val="black"/>
                </a:solidFill>
                <a:latin typeface="Calibri"/>
                <a:ea typeface="+mn-ea"/>
                <a:cs typeface="Calibri"/>
              </a:rPr>
              <a:t>7000 unique</a:t>
            </a:r>
            <a:r>
              <a:rPr sz="1900" kern="1200" spc="14" dirty="0">
                <a:solidFill>
                  <a:prstClr val="black"/>
                </a:solidFill>
                <a:latin typeface="Calibri"/>
                <a:ea typeface="+mn-ea"/>
                <a:cs typeface="Calibri"/>
              </a:rPr>
              <a:t> </a:t>
            </a:r>
            <a:r>
              <a:rPr sz="1900" kern="1200" spc="-3" dirty="0">
                <a:solidFill>
                  <a:prstClr val="black"/>
                </a:solidFill>
                <a:latin typeface="Calibri"/>
                <a:ea typeface="+mn-ea"/>
                <a:cs typeface="Calibri"/>
              </a:rPr>
              <a:t>books.</a:t>
            </a:r>
            <a:endParaRPr sz="1900" kern="1200" dirty="0">
              <a:solidFill>
                <a:prstClr val="black"/>
              </a:solidFill>
              <a:latin typeface="Calibri"/>
              <a:ea typeface="+mn-ea"/>
              <a:cs typeface="Calibri"/>
            </a:endParaRPr>
          </a:p>
          <a:p>
            <a:pPr marL="392906" lvl="1" indent="-128945" defTabSz="685800">
              <a:spcBef>
                <a:spcPts val="312"/>
              </a:spcBef>
              <a:buClr>
                <a:schemeClr val="bg2"/>
              </a:buClr>
              <a:buFont typeface="Times New Roman"/>
              <a:buChar char="•"/>
              <a:tabLst>
                <a:tab pos="392906" algn="l"/>
              </a:tabLst>
              <a:defRPr/>
            </a:pPr>
            <a:r>
              <a:rPr sz="1900" kern="1200" spc="-3" dirty="0">
                <a:solidFill>
                  <a:prstClr val="black"/>
                </a:solidFill>
                <a:latin typeface="Calibri"/>
                <a:ea typeface="+mn-ea"/>
                <a:cs typeface="Calibri"/>
              </a:rPr>
              <a:t>Contains </a:t>
            </a:r>
            <a:r>
              <a:rPr sz="1900" kern="1200" dirty="0">
                <a:solidFill>
                  <a:prstClr val="black"/>
                </a:solidFill>
                <a:latin typeface="Calibri"/>
                <a:ea typeface="+mn-ea"/>
                <a:cs typeface="Calibri"/>
              </a:rPr>
              <a:t>long spans of contiguous text, for learning </a:t>
            </a:r>
            <a:r>
              <a:rPr sz="1900" kern="1200" spc="-6" dirty="0">
                <a:solidFill>
                  <a:prstClr val="black"/>
                </a:solidFill>
                <a:latin typeface="Calibri"/>
                <a:ea typeface="+mn-ea"/>
                <a:cs typeface="Calibri"/>
              </a:rPr>
              <a:t>long-distance</a:t>
            </a:r>
            <a:r>
              <a:rPr sz="1900" kern="1200" spc="74" dirty="0">
                <a:solidFill>
                  <a:prstClr val="black"/>
                </a:solidFill>
                <a:latin typeface="Calibri"/>
                <a:ea typeface="+mn-ea"/>
                <a:cs typeface="Calibri"/>
              </a:rPr>
              <a:t> </a:t>
            </a:r>
            <a:r>
              <a:rPr sz="1900" kern="1200" spc="-3" dirty="0">
                <a:solidFill>
                  <a:prstClr val="black"/>
                </a:solidFill>
                <a:latin typeface="Calibri"/>
                <a:ea typeface="+mn-ea"/>
                <a:cs typeface="Calibri"/>
              </a:rPr>
              <a:t>dependencies.</a:t>
            </a:r>
            <a:endParaRPr sz="1900" kern="1200" dirty="0">
              <a:solidFill>
                <a:prstClr val="black"/>
              </a:solidFill>
              <a:latin typeface="Calibri"/>
              <a:ea typeface="+mn-ea"/>
              <a:cs typeface="Calibri"/>
            </a:endParaRPr>
          </a:p>
          <a:p>
            <a:pPr marL="200025" indent="-192881" defTabSz="685800">
              <a:spcBef>
                <a:spcPts val="310"/>
              </a:spcBef>
              <a:buClr>
                <a:schemeClr val="bg2"/>
              </a:buClr>
              <a:buFont typeface="Times New Roman"/>
              <a:buChar char="•"/>
              <a:tabLst>
                <a:tab pos="199668" algn="l"/>
                <a:tab pos="200025" algn="l"/>
              </a:tabLst>
              <a:defRPr/>
            </a:pPr>
            <a:r>
              <a:rPr sz="1900" kern="1200" dirty="0">
                <a:solidFill>
                  <a:prstClr val="black"/>
                </a:solidFill>
                <a:latin typeface="Calibri"/>
                <a:ea typeface="+mn-ea"/>
                <a:cs typeface="Calibri"/>
              </a:rPr>
              <a:t>The acronym </a:t>
            </a:r>
            <a:r>
              <a:rPr sz="1900" kern="1200" spc="-3" dirty="0">
                <a:solidFill>
                  <a:prstClr val="black"/>
                </a:solidFill>
                <a:latin typeface="Calibri"/>
                <a:ea typeface="+mn-ea"/>
                <a:cs typeface="Calibri"/>
              </a:rPr>
              <a:t>“GPT” </a:t>
            </a:r>
            <a:r>
              <a:rPr sz="1900" kern="1200" dirty="0">
                <a:solidFill>
                  <a:prstClr val="black"/>
                </a:solidFill>
                <a:latin typeface="Calibri"/>
                <a:ea typeface="+mn-ea"/>
                <a:cs typeface="Calibri"/>
              </a:rPr>
              <a:t>never </a:t>
            </a:r>
            <a:r>
              <a:rPr sz="1900" kern="1200" spc="-3" dirty="0">
                <a:solidFill>
                  <a:prstClr val="black"/>
                </a:solidFill>
                <a:latin typeface="Calibri"/>
                <a:ea typeface="+mn-ea"/>
                <a:cs typeface="Calibri"/>
              </a:rPr>
              <a:t>showed </a:t>
            </a:r>
            <a:r>
              <a:rPr sz="1900" kern="1200" dirty="0">
                <a:solidFill>
                  <a:prstClr val="black"/>
                </a:solidFill>
                <a:latin typeface="Calibri"/>
                <a:ea typeface="+mn-ea"/>
                <a:cs typeface="Calibri"/>
              </a:rPr>
              <a:t>up </a:t>
            </a:r>
            <a:r>
              <a:rPr sz="1900" kern="1200" spc="-3" dirty="0">
                <a:solidFill>
                  <a:prstClr val="black"/>
                </a:solidFill>
                <a:latin typeface="Calibri"/>
                <a:ea typeface="+mn-ea"/>
                <a:cs typeface="Calibri"/>
              </a:rPr>
              <a:t>in </a:t>
            </a:r>
            <a:r>
              <a:rPr sz="1900" kern="1200" dirty="0">
                <a:solidFill>
                  <a:prstClr val="black"/>
                </a:solidFill>
                <a:latin typeface="Calibri"/>
                <a:ea typeface="+mn-ea"/>
                <a:cs typeface="Calibri"/>
              </a:rPr>
              <a:t>the </a:t>
            </a:r>
            <a:r>
              <a:rPr sz="1900" kern="1200" spc="-3" dirty="0">
                <a:solidFill>
                  <a:prstClr val="black"/>
                </a:solidFill>
                <a:latin typeface="Calibri"/>
                <a:ea typeface="+mn-ea"/>
                <a:cs typeface="Calibri"/>
              </a:rPr>
              <a:t>original </a:t>
            </a:r>
            <a:r>
              <a:rPr sz="1900" kern="1200" dirty="0">
                <a:solidFill>
                  <a:prstClr val="black"/>
                </a:solidFill>
                <a:latin typeface="Calibri"/>
                <a:ea typeface="+mn-ea"/>
                <a:cs typeface="Calibri"/>
              </a:rPr>
              <a:t>paper; it could </a:t>
            </a:r>
            <a:r>
              <a:rPr sz="1900" kern="1200" spc="-3" dirty="0">
                <a:solidFill>
                  <a:prstClr val="black"/>
                </a:solidFill>
                <a:latin typeface="Calibri"/>
                <a:ea typeface="+mn-ea"/>
                <a:cs typeface="Calibri"/>
              </a:rPr>
              <a:t>stand</a:t>
            </a:r>
            <a:r>
              <a:rPr sz="1900" kern="1200" spc="34" dirty="0">
                <a:solidFill>
                  <a:prstClr val="black"/>
                </a:solidFill>
                <a:latin typeface="Calibri"/>
                <a:ea typeface="+mn-ea"/>
                <a:cs typeface="Calibri"/>
              </a:rPr>
              <a:t> </a:t>
            </a:r>
            <a:r>
              <a:rPr sz="1900" kern="1200" spc="-3" dirty="0">
                <a:solidFill>
                  <a:prstClr val="black"/>
                </a:solidFill>
                <a:latin typeface="Calibri"/>
                <a:ea typeface="+mn-ea"/>
                <a:cs typeface="Calibri"/>
              </a:rPr>
              <a:t>for</a:t>
            </a:r>
            <a:endParaRPr sz="1900" kern="1200" dirty="0">
              <a:solidFill>
                <a:prstClr val="black"/>
              </a:solidFill>
              <a:latin typeface="Calibri"/>
              <a:ea typeface="+mn-ea"/>
              <a:cs typeface="Calibri"/>
            </a:endParaRPr>
          </a:p>
          <a:p>
            <a:pPr marL="199668" defTabSz="685800">
              <a:buClr>
                <a:schemeClr val="bg2"/>
              </a:buClr>
              <a:defRPr/>
            </a:pPr>
            <a:r>
              <a:rPr sz="1900" kern="1200" spc="-3" dirty="0">
                <a:solidFill>
                  <a:prstClr val="black"/>
                </a:solidFill>
                <a:latin typeface="Calibri"/>
                <a:ea typeface="+mn-ea"/>
                <a:cs typeface="Calibri"/>
              </a:rPr>
              <a:t>“Generative </a:t>
            </a:r>
            <a:r>
              <a:rPr sz="1900" kern="1200" dirty="0">
                <a:solidFill>
                  <a:prstClr val="black"/>
                </a:solidFill>
                <a:latin typeface="Calibri"/>
                <a:ea typeface="+mn-ea"/>
                <a:cs typeface="Calibri"/>
              </a:rPr>
              <a:t>PreTraining” </a:t>
            </a:r>
            <a:r>
              <a:rPr sz="1900" kern="1200" spc="-3" dirty="0">
                <a:solidFill>
                  <a:prstClr val="black"/>
                </a:solidFill>
                <a:latin typeface="Calibri"/>
                <a:ea typeface="+mn-ea"/>
                <a:cs typeface="Calibri"/>
              </a:rPr>
              <a:t>or </a:t>
            </a:r>
            <a:r>
              <a:rPr sz="1900" kern="1200" dirty="0">
                <a:solidFill>
                  <a:prstClr val="black"/>
                </a:solidFill>
                <a:latin typeface="Calibri"/>
                <a:ea typeface="+mn-ea"/>
                <a:cs typeface="Calibri"/>
              </a:rPr>
              <a:t>“Generative Pretrained</a:t>
            </a:r>
            <a:r>
              <a:rPr sz="1900" kern="1200" spc="-8" dirty="0">
                <a:solidFill>
                  <a:prstClr val="black"/>
                </a:solidFill>
                <a:latin typeface="Calibri"/>
                <a:ea typeface="+mn-ea"/>
                <a:cs typeface="Calibri"/>
              </a:rPr>
              <a:t> </a:t>
            </a:r>
            <a:r>
              <a:rPr sz="1900" kern="1200" spc="-3" dirty="0">
                <a:solidFill>
                  <a:prstClr val="black"/>
                </a:solidFill>
                <a:latin typeface="Calibri"/>
                <a:ea typeface="+mn-ea"/>
                <a:cs typeface="Calibri"/>
              </a:rPr>
              <a:t>Transformer”</a:t>
            </a:r>
            <a:endParaRPr sz="1900" kern="1200" dirty="0">
              <a:solidFill>
                <a:prstClr val="black"/>
              </a:solidFill>
              <a:latin typeface="Calibri"/>
              <a:ea typeface="+mn-ea"/>
              <a:cs typeface="Calibri"/>
            </a:endParaRPr>
          </a:p>
        </p:txBody>
      </p:sp>
      <p:sp>
        <p:nvSpPr>
          <p:cNvPr id="5" name="object 5"/>
          <p:cNvSpPr txBox="1"/>
          <p:nvPr/>
        </p:nvSpPr>
        <p:spPr>
          <a:xfrm>
            <a:off x="6968728" y="4854206"/>
            <a:ext cx="1032272" cy="163090"/>
          </a:xfrm>
          <a:prstGeom prst="rect">
            <a:avLst/>
          </a:prstGeom>
        </p:spPr>
        <p:txBody>
          <a:bodyPr vert="horz" wrap="square" lIns="0" tIns="7144" rIns="0" bIns="0" rtlCol="0">
            <a:spAutoFit/>
          </a:bodyPr>
          <a:lstStyle/>
          <a:p>
            <a:pPr marL="7144" defTabSz="685800">
              <a:spcBef>
                <a:spcPts val="56"/>
              </a:spcBef>
              <a:buClrTx/>
              <a:defRPr/>
            </a:pPr>
            <a:r>
              <a:rPr sz="1013" kern="1200" spc="-3" dirty="0">
                <a:solidFill>
                  <a:srgbClr val="175E53"/>
                </a:solidFill>
                <a:latin typeface="Calibri"/>
                <a:ea typeface="+mn-ea"/>
                <a:cs typeface="Calibri"/>
              </a:rPr>
              <a:t>[</a:t>
            </a:r>
            <a:r>
              <a:rPr sz="1013" u="sng" kern="1200" spc="-3" dirty="0">
                <a:solidFill>
                  <a:srgbClr val="4197B5"/>
                </a:solidFill>
                <a:uFill>
                  <a:solidFill>
                    <a:srgbClr val="4197B5"/>
                  </a:solidFill>
                </a:uFill>
                <a:latin typeface="Calibri"/>
                <a:ea typeface="+mn-ea"/>
                <a:cs typeface="Calibri"/>
                <a:hlinkClick r:id="rId2"/>
              </a:rPr>
              <a:t>Devlin et </a:t>
            </a:r>
            <a:r>
              <a:rPr sz="1013" u="sng" kern="1200" dirty="0">
                <a:solidFill>
                  <a:srgbClr val="4197B5"/>
                </a:solidFill>
                <a:uFill>
                  <a:solidFill>
                    <a:srgbClr val="4197B5"/>
                  </a:solidFill>
                </a:uFill>
                <a:latin typeface="Calibri"/>
                <a:ea typeface="+mn-ea"/>
                <a:cs typeface="Calibri"/>
                <a:hlinkClick r:id="rId2"/>
              </a:rPr>
              <a:t>al.,</a:t>
            </a:r>
            <a:r>
              <a:rPr sz="1013" u="sng" kern="1200" spc="-26" dirty="0">
                <a:solidFill>
                  <a:srgbClr val="4197B5"/>
                </a:solidFill>
                <a:uFill>
                  <a:solidFill>
                    <a:srgbClr val="4197B5"/>
                  </a:solidFill>
                </a:uFill>
                <a:latin typeface="Calibri"/>
                <a:ea typeface="+mn-ea"/>
                <a:cs typeface="Calibri"/>
                <a:hlinkClick r:id="rId2"/>
              </a:rPr>
              <a:t> </a:t>
            </a:r>
            <a:r>
              <a:rPr sz="1013" u="sng" kern="1200" spc="-3" dirty="0">
                <a:solidFill>
                  <a:srgbClr val="4197B5"/>
                </a:solidFill>
                <a:uFill>
                  <a:solidFill>
                    <a:srgbClr val="4197B5"/>
                  </a:solidFill>
                </a:uFill>
                <a:latin typeface="Calibri"/>
                <a:ea typeface="+mn-ea"/>
                <a:cs typeface="Calibri"/>
                <a:hlinkClick r:id="rId2"/>
              </a:rPr>
              <a:t>2018</a:t>
            </a:r>
            <a:r>
              <a:rPr sz="1013" kern="1200" spc="-3" dirty="0">
                <a:solidFill>
                  <a:srgbClr val="175E53"/>
                </a:solidFill>
                <a:latin typeface="Calibri"/>
                <a:ea typeface="+mn-ea"/>
                <a:cs typeface="Calibri"/>
              </a:rPr>
              <a:t>]</a:t>
            </a:r>
            <a:endParaRPr sz="1013" kern="1200" dirty="0">
              <a:solidFill>
                <a:prstClr val="black"/>
              </a:solidFill>
              <a:latin typeface="Calibri"/>
              <a:ea typeface="+mn-ea"/>
              <a:cs typeface="Calibri"/>
            </a:endParaRPr>
          </a:p>
        </p:txBody>
      </p:sp>
      <p:sp>
        <p:nvSpPr>
          <p:cNvPr id="6" name="TextBox 5">
            <a:extLst>
              <a:ext uri="{FF2B5EF4-FFF2-40B4-BE49-F238E27FC236}">
                <a16:creationId xmlns:a16="http://schemas.microsoft.com/office/drawing/2014/main" id="{86AFA12B-95C5-4762-B320-63B46197CDAE}"/>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5E41AAB0-A986-290C-FF88-B5950E10315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78</a:t>
            </a:fld>
            <a:endParaRPr lang="en-US" sz="1600">
              <a:solidFill>
                <a:schemeClr val="bg1"/>
              </a:solidFill>
            </a:endParaRPr>
          </a:p>
        </p:txBody>
      </p:sp>
      <p:sp>
        <p:nvSpPr>
          <p:cNvPr id="4" name="Title 8">
            <a:extLst>
              <a:ext uri="{FF2B5EF4-FFF2-40B4-BE49-F238E27FC236}">
                <a16:creationId xmlns:a16="http://schemas.microsoft.com/office/drawing/2014/main" id="{AEF89264-57B2-2951-5ED0-183E09F8CBAA}"/>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Calibri"/>
                <a:cs typeface="Calibri"/>
              </a:rPr>
              <a:t>Generative </a:t>
            </a:r>
            <a:r>
              <a:rPr lang="en-US" sz="3200" spc="-3" dirty="0">
                <a:latin typeface="Calibri"/>
                <a:cs typeface="Calibri"/>
              </a:rPr>
              <a:t>Pretrained Transformer (GPT) [</a:t>
            </a:r>
            <a:r>
              <a:rPr lang="en-US" sz="3200" u="heavy" spc="-3" dirty="0">
                <a:solidFill>
                  <a:srgbClr val="4197B5"/>
                </a:solidFill>
                <a:uFill>
                  <a:solidFill>
                    <a:srgbClr val="4197B5"/>
                  </a:solidFill>
                </a:uFill>
                <a:latin typeface="Calibri"/>
                <a:cs typeface="Calibri"/>
                <a:hlinkClick r:id="rId3"/>
              </a:rPr>
              <a:t>Radford </a:t>
            </a:r>
            <a:r>
              <a:rPr lang="en-US" sz="3200" u="heavy" dirty="0">
                <a:solidFill>
                  <a:srgbClr val="4197B5"/>
                </a:solidFill>
                <a:uFill>
                  <a:solidFill>
                    <a:srgbClr val="4197B5"/>
                  </a:solidFill>
                </a:uFill>
                <a:latin typeface="Calibri"/>
                <a:cs typeface="Calibri"/>
                <a:hlinkClick r:id="rId3"/>
              </a:rPr>
              <a:t>et al.,</a:t>
            </a:r>
            <a:r>
              <a:rPr lang="en-US" sz="3200" u="heavy" spc="31" dirty="0">
                <a:solidFill>
                  <a:srgbClr val="4197B5"/>
                </a:solidFill>
                <a:uFill>
                  <a:solidFill>
                    <a:srgbClr val="4197B5"/>
                  </a:solidFill>
                </a:uFill>
                <a:latin typeface="Calibri"/>
                <a:cs typeface="Calibri"/>
                <a:hlinkClick r:id="rId3"/>
              </a:rPr>
              <a:t> </a:t>
            </a:r>
            <a:r>
              <a:rPr lang="en-US" sz="3200" u="heavy" dirty="0">
                <a:solidFill>
                  <a:srgbClr val="4197B5"/>
                </a:solidFill>
                <a:uFill>
                  <a:solidFill>
                    <a:srgbClr val="4197B5"/>
                  </a:solidFill>
                </a:uFill>
                <a:latin typeface="Calibri"/>
                <a:cs typeface="Calibri"/>
                <a:hlinkClick r:id="rId3"/>
              </a:rPr>
              <a:t>2018</a:t>
            </a:r>
            <a:r>
              <a:rPr lang="en-US" sz="3200" dirty="0">
                <a:latin typeface="Calibri"/>
                <a:cs typeface="Calibri"/>
              </a:rPr>
              <a:t>]</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199" y="1293448"/>
            <a:ext cx="8229599" cy="700072"/>
          </a:xfrm>
          <a:prstGeom prst="rect">
            <a:avLst/>
          </a:prstGeom>
        </p:spPr>
        <p:txBody>
          <a:bodyPr vert="horz" wrap="square" lIns="0" tIns="7501" rIns="0" bIns="0" rtlCol="0">
            <a:spAutoFit/>
          </a:bodyPr>
          <a:lstStyle/>
          <a:p>
            <a:pPr marL="7144" defTabSz="685800">
              <a:spcBef>
                <a:spcPts val="59"/>
              </a:spcBef>
              <a:buClrTx/>
              <a:defRPr/>
            </a:pPr>
            <a:r>
              <a:rPr sz="1500" kern="1200" spc="-3" dirty="0">
                <a:solidFill>
                  <a:prstClr val="black"/>
                </a:solidFill>
                <a:latin typeface="Calibri"/>
                <a:ea typeface="+mn-ea"/>
                <a:cs typeface="Calibri"/>
              </a:rPr>
              <a:t>How </a:t>
            </a:r>
            <a:r>
              <a:rPr sz="1500" kern="1200" dirty="0">
                <a:solidFill>
                  <a:prstClr val="black"/>
                </a:solidFill>
                <a:latin typeface="Calibri"/>
                <a:ea typeface="+mn-ea"/>
                <a:cs typeface="Calibri"/>
              </a:rPr>
              <a:t>do we </a:t>
            </a:r>
            <a:r>
              <a:rPr sz="1500" kern="1200" spc="-3" dirty="0">
                <a:solidFill>
                  <a:prstClr val="black"/>
                </a:solidFill>
                <a:latin typeface="Calibri"/>
                <a:ea typeface="+mn-ea"/>
                <a:cs typeface="Calibri"/>
              </a:rPr>
              <a:t>format </a:t>
            </a:r>
            <a:r>
              <a:rPr sz="1500" kern="1200" dirty="0">
                <a:solidFill>
                  <a:prstClr val="black"/>
                </a:solidFill>
                <a:latin typeface="Calibri"/>
                <a:ea typeface="+mn-ea"/>
                <a:cs typeface="Calibri"/>
              </a:rPr>
              <a:t>inputs to </a:t>
            </a:r>
            <a:r>
              <a:rPr sz="1500" kern="1200" spc="-3" dirty="0">
                <a:solidFill>
                  <a:prstClr val="black"/>
                </a:solidFill>
                <a:latin typeface="Calibri"/>
                <a:ea typeface="+mn-ea"/>
                <a:cs typeface="Calibri"/>
              </a:rPr>
              <a:t>our decoder for </a:t>
            </a:r>
            <a:r>
              <a:rPr sz="1500" b="1" kern="1200" dirty="0">
                <a:solidFill>
                  <a:prstClr val="black"/>
                </a:solidFill>
                <a:latin typeface="Calibri"/>
                <a:ea typeface="+mn-ea"/>
                <a:cs typeface="Calibri"/>
              </a:rPr>
              <a:t>finetuning</a:t>
            </a:r>
            <a:r>
              <a:rPr sz="1500" b="1" kern="1200" spc="23" dirty="0">
                <a:solidFill>
                  <a:prstClr val="black"/>
                </a:solidFill>
                <a:latin typeface="Calibri"/>
                <a:ea typeface="+mn-ea"/>
                <a:cs typeface="Calibri"/>
              </a:rPr>
              <a:t> </a:t>
            </a:r>
            <a:r>
              <a:rPr sz="1500" b="1" kern="1200" dirty="0">
                <a:solidFill>
                  <a:prstClr val="black"/>
                </a:solidFill>
                <a:latin typeface="Calibri"/>
                <a:ea typeface="+mn-ea"/>
                <a:cs typeface="Calibri"/>
              </a:rPr>
              <a:t>tasks?</a:t>
            </a:r>
            <a:endParaRPr sz="1500" kern="1200" dirty="0">
              <a:solidFill>
                <a:prstClr val="black"/>
              </a:solidFill>
              <a:latin typeface="Calibri"/>
              <a:ea typeface="+mn-ea"/>
              <a:cs typeface="Calibri"/>
            </a:endParaRPr>
          </a:p>
          <a:p>
            <a:pPr defTabSz="685800">
              <a:spcBef>
                <a:spcPts val="11"/>
              </a:spcBef>
              <a:buClrTx/>
              <a:defRPr/>
            </a:pPr>
            <a:endParaRPr sz="1500" kern="1200" dirty="0">
              <a:solidFill>
                <a:prstClr val="black"/>
              </a:solidFill>
              <a:latin typeface="Calibri"/>
              <a:ea typeface="+mn-ea"/>
              <a:cs typeface="Calibri"/>
            </a:endParaRPr>
          </a:p>
          <a:p>
            <a:pPr marL="7144" defTabSz="685800">
              <a:buClrTx/>
              <a:defRPr/>
            </a:pPr>
            <a:r>
              <a:rPr sz="1500" b="1" kern="1200" dirty="0">
                <a:solidFill>
                  <a:prstClr val="black"/>
                </a:solidFill>
                <a:latin typeface="Calibri"/>
                <a:ea typeface="+mn-ea"/>
                <a:cs typeface="Calibri"/>
              </a:rPr>
              <a:t>Natural Language Inference: </a:t>
            </a:r>
            <a:r>
              <a:rPr sz="1500" kern="1200" spc="-3" dirty="0">
                <a:solidFill>
                  <a:prstClr val="black"/>
                </a:solidFill>
                <a:latin typeface="Calibri"/>
                <a:ea typeface="+mn-ea"/>
                <a:cs typeface="Calibri"/>
              </a:rPr>
              <a:t>Label pairs of sentences </a:t>
            </a:r>
            <a:r>
              <a:rPr sz="1500" kern="1200" dirty="0">
                <a:solidFill>
                  <a:prstClr val="black"/>
                </a:solidFill>
                <a:latin typeface="Calibri"/>
                <a:ea typeface="+mn-ea"/>
                <a:cs typeface="Calibri"/>
              </a:rPr>
              <a:t>as</a:t>
            </a:r>
            <a:r>
              <a:rPr sz="1500" kern="1200" spc="87" dirty="0">
                <a:solidFill>
                  <a:prstClr val="black"/>
                </a:solidFill>
                <a:latin typeface="Calibri"/>
                <a:ea typeface="+mn-ea"/>
                <a:cs typeface="Calibri"/>
              </a:rPr>
              <a:t> </a:t>
            </a:r>
            <a:r>
              <a:rPr sz="1500" i="1" kern="1200" spc="-3" dirty="0">
                <a:solidFill>
                  <a:srgbClr val="FF0000"/>
                </a:solidFill>
                <a:latin typeface="Calibri"/>
                <a:ea typeface="+mn-ea"/>
                <a:cs typeface="Calibri"/>
              </a:rPr>
              <a:t>entailing</a:t>
            </a:r>
            <a:r>
              <a:rPr sz="1500" i="1" kern="1200" spc="-3" dirty="0">
                <a:solidFill>
                  <a:prstClr val="black"/>
                </a:solidFill>
                <a:latin typeface="Calibri"/>
                <a:ea typeface="+mn-ea"/>
                <a:cs typeface="Calibri"/>
              </a:rPr>
              <a:t>/</a:t>
            </a:r>
            <a:r>
              <a:rPr sz="1500" i="1" kern="1200" spc="-3" dirty="0">
                <a:solidFill>
                  <a:srgbClr val="FF0000"/>
                </a:solidFill>
                <a:latin typeface="Calibri"/>
                <a:ea typeface="+mn-ea"/>
                <a:cs typeface="Calibri"/>
              </a:rPr>
              <a:t>contradictory</a:t>
            </a:r>
            <a:r>
              <a:rPr sz="1500" i="1" kern="1200" spc="-3" dirty="0">
                <a:solidFill>
                  <a:prstClr val="black"/>
                </a:solidFill>
                <a:latin typeface="Calibri"/>
                <a:ea typeface="+mn-ea"/>
                <a:cs typeface="Calibri"/>
              </a:rPr>
              <a:t>/</a:t>
            </a:r>
            <a:r>
              <a:rPr sz="1500" i="1" kern="1200" spc="-3" dirty="0">
                <a:solidFill>
                  <a:srgbClr val="FF0000"/>
                </a:solidFill>
                <a:latin typeface="Calibri"/>
                <a:ea typeface="+mn-ea"/>
                <a:cs typeface="Calibri"/>
              </a:rPr>
              <a:t>neutral</a:t>
            </a:r>
            <a:endParaRPr sz="1500" kern="1200" dirty="0">
              <a:solidFill>
                <a:srgbClr val="FF0000"/>
              </a:solidFill>
              <a:latin typeface="Calibri"/>
              <a:ea typeface="+mn-ea"/>
              <a:cs typeface="Calibri"/>
            </a:endParaRPr>
          </a:p>
        </p:txBody>
      </p:sp>
      <p:sp>
        <p:nvSpPr>
          <p:cNvPr id="4" name="object 4"/>
          <p:cNvSpPr txBox="1"/>
          <p:nvPr/>
        </p:nvSpPr>
        <p:spPr>
          <a:xfrm>
            <a:off x="1415834" y="1964375"/>
            <a:ext cx="2654975" cy="483675"/>
          </a:xfrm>
          <a:prstGeom prst="rect">
            <a:avLst/>
          </a:prstGeom>
        </p:spPr>
        <p:txBody>
          <a:bodyPr vert="horz" wrap="square" lIns="0" tIns="46435" rIns="0" bIns="0" rtlCol="0">
            <a:spAutoFit/>
          </a:bodyPr>
          <a:lstStyle/>
          <a:p>
            <a:pPr marL="7144" defTabSz="685800">
              <a:spcBef>
                <a:spcPts val="366"/>
              </a:spcBef>
              <a:buClrTx/>
              <a:defRPr/>
            </a:pPr>
            <a:r>
              <a:rPr sz="1294" kern="1200" dirty="0">
                <a:solidFill>
                  <a:schemeClr val="bg2"/>
                </a:solidFill>
                <a:latin typeface="Calibri"/>
                <a:ea typeface="+mn-ea"/>
                <a:cs typeface="Calibri"/>
              </a:rPr>
              <a:t>Premise: </a:t>
            </a:r>
            <a:r>
              <a:rPr sz="1294" i="1" kern="1200" dirty="0">
                <a:solidFill>
                  <a:srgbClr val="00B050"/>
                </a:solidFill>
                <a:latin typeface="Calibri"/>
                <a:ea typeface="+mn-ea"/>
                <a:cs typeface="Calibri"/>
              </a:rPr>
              <a:t>The man is in the</a:t>
            </a:r>
            <a:r>
              <a:rPr sz="1294" i="1" kern="1200" spc="-11" dirty="0">
                <a:solidFill>
                  <a:srgbClr val="00B050"/>
                </a:solidFill>
                <a:latin typeface="Calibri"/>
                <a:ea typeface="+mn-ea"/>
                <a:cs typeface="Calibri"/>
              </a:rPr>
              <a:t> </a:t>
            </a:r>
            <a:r>
              <a:rPr sz="1294" i="1" kern="1200" dirty="0">
                <a:solidFill>
                  <a:srgbClr val="00B050"/>
                </a:solidFill>
                <a:latin typeface="Calibri"/>
                <a:ea typeface="+mn-ea"/>
                <a:cs typeface="Calibri"/>
              </a:rPr>
              <a:t>doorway</a:t>
            </a:r>
            <a:endParaRPr sz="1294" kern="1200" dirty="0">
              <a:solidFill>
                <a:srgbClr val="00B050"/>
              </a:solidFill>
              <a:latin typeface="Calibri"/>
              <a:ea typeface="+mn-ea"/>
              <a:cs typeface="Calibri"/>
            </a:endParaRPr>
          </a:p>
          <a:p>
            <a:pPr marL="7144" defTabSz="685800">
              <a:spcBef>
                <a:spcPts val="310"/>
              </a:spcBef>
              <a:buClrTx/>
              <a:defRPr/>
            </a:pPr>
            <a:r>
              <a:rPr sz="1294" kern="1200" spc="-3" dirty="0">
                <a:solidFill>
                  <a:schemeClr val="bg2"/>
                </a:solidFill>
                <a:latin typeface="Calibri"/>
                <a:ea typeface="+mn-ea"/>
                <a:cs typeface="Calibri"/>
              </a:rPr>
              <a:t>Hypothesis: </a:t>
            </a:r>
            <a:r>
              <a:rPr sz="1294" i="1" kern="1200" dirty="0">
                <a:solidFill>
                  <a:schemeClr val="accent3"/>
                </a:solidFill>
                <a:latin typeface="Calibri"/>
                <a:ea typeface="+mn-ea"/>
                <a:cs typeface="Calibri"/>
              </a:rPr>
              <a:t>The </a:t>
            </a:r>
            <a:r>
              <a:rPr sz="1294" i="1" kern="1200" spc="-3" dirty="0">
                <a:solidFill>
                  <a:schemeClr val="accent3"/>
                </a:solidFill>
                <a:latin typeface="Calibri"/>
                <a:ea typeface="+mn-ea"/>
                <a:cs typeface="Calibri"/>
              </a:rPr>
              <a:t>person </a:t>
            </a:r>
            <a:r>
              <a:rPr sz="1294" i="1" kern="1200" dirty="0">
                <a:solidFill>
                  <a:schemeClr val="accent3"/>
                </a:solidFill>
                <a:latin typeface="Calibri"/>
                <a:ea typeface="+mn-ea"/>
                <a:cs typeface="Calibri"/>
              </a:rPr>
              <a:t>is near the </a:t>
            </a:r>
            <a:r>
              <a:rPr sz="1294" i="1" kern="1200" spc="-3" dirty="0">
                <a:solidFill>
                  <a:schemeClr val="accent3"/>
                </a:solidFill>
                <a:latin typeface="Calibri"/>
                <a:ea typeface="+mn-ea"/>
                <a:cs typeface="Calibri"/>
              </a:rPr>
              <a:t>door</a:t>
            </a:r>
            <a:endParaRPr sz="1294" kern="1200" dirty="0">
              <a:solidFill>
                <a:schemeClr val="accent3"/>
              </a:solidFill>
              <a:latin typeface="Calibri"/>
              <a:ea typeface="+mn-ea"/>
              <a:cs typeface="Calibri"/>
            </a:endParaRPr>
          </a:p>
        </p:txBody>
      </p:sp>
      <p:sp>
        <p:nvSpPr>
          <p:cNvPr id="5" name="object 5"/>
          <p:cNvSpPr txBox="1"/>
          <p:nvPr/>
        </p:nvSpPr>
        <p:spPr>
          <a:xfrm>
            <a:off x="457200" y="2674320"/>
            <a:ext cx="8229599" cy="1470355"/>
          </a:xfrm>
          <a:prstGeom prst="rect">
            <a:avLst/>
          </a:prstGeom>
        </p:spPr>
        <p:txBody>
          <a:bodyPr vert="horz" wrap="square" lIns="0" tIns="46435" rIns="0" bIns="0" rtlCol="0">
            <a:spAutoFit/>
          </a:bodyPr>
          <a:lstStyle/>
          <a:p>
            <a:pPr marL="7144" defTabSz="685800">
              <a:spcBef>
                <a:spcPts val="366"/>
              </a:spcBef>
              <a:buClrTx/>
              <a:defRPr/>
            </a:pPr>
            <a:r>
              <a:rPr sz="1500" kern="1200" dirty="0">
                <a:solidFill>
                  <a:prstClr val="black"/>
                </a:solidFill>
                <a:latin typeface="Calibri"/>
                <a:ea typeface="+mn-ea"/>
                <a:cs typeface="Calibri"/>
              </a:rPr>
              <a:t>Radford et al., </a:t>
            </a:r>
            <a:r>
              <a:rPr sz="1500" kern="1200" spc="-3" dirty="0">
                <a:solidFill>
                  <a:prstClr val="black"/>
                </a:solidFill>
                <a:latin typeface="Calibri"/>
                <a:ea typeface="+mn-ea"/>
                <a:cs typeface="Calibri"/>
              </a:rPr>
              <a:t>2018 </a:t>
            </a:r>
            <a:r>
              <a:rPr sz="1500" kern="1200" dirty="0">
                <a:solidFill>
                  <a:prstClr val="black"/>
                </a:solidFill>
                <a:latin typeface="Calibri"/>
                <a:ea typeface="+mn-ea"/>
                <a:cs typeface="Calibri"/>
              </a:rPr>
              <a:t>evaluate </a:t>
            </a:r>
            <a:r>
              <a:rPr sz="1500" kern="1200" spc="-3" dirty="0">
                <a:solidFill>
                  <a:prstClr val="black"/>
                </a:solidFill>
                <a:latin typeface="Calibri"/>
                <a:ea typeface="+mn-ea"/>
                <a:cs typeface="Calibri"/>
              </a:rPr>
              <a:t>on natural </a:t>
            </a:r>
            <a:r>
              <a:rPr sz="1500" kern="1200" dirty="0">
                <a:solidFill>
                  <a:prstClr val="black"/>
                </a:solidFill>
                <a:latin typeface="Calibri"/>
                <a:ea typeface="+mn-ea"/>
                <a:cs typeface="Calibri"/>
              </a:rPr>
              <a:t>language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inference.</a:t>
            </a:r>
          </a:p>
          <a:p>
            <a:pPr marL="7144" defTabSz="685800">
              <a:spcBef>
                <a:spcPts val="310"/>
              </a:spcBef>
              <a:buClrTx/>
              <a:defRPr/>
            </a:pPr>
            <a:r>
              <a:rPr sz="1500" kern="1200" dirty="0">
                <a:solidFill>
                  <a:prstClr val="black"/>
                </a:solidFill>
                <a:latin typeface="Calibri"/>
                <a:ea typeface="+mn-ea"/>
                <a:cs typeface="Calibri"/>
              </a:rPr>
              <a:t>Here’s roughly </a:t>
            </a:r>
            <a:r>
              <a:rPr sz="1500" kern="1200" spc="-3" dirty="0">
                <a:solidFill>
                  <a:prstClr val="black"/>
                </a:solidFill>
                <a:latin typeface="Calibri"/>
                <a:ea typeface="+mn-ea"/>
                <a:cs typeface="Calibri"/>
              </a:rPr>
              <a:t>how </a:t>
            </a:r>
            <a:r>
              <a:rPr sz="1500" kern="1200" dirty="0">
                <a:solidFill>
                  <a:prstClr val="black"/>
                </a:solidFill>
                <a:latin typeface="Calibri"/>
                <a:ea typeface="+mn-ea"/>
                <a:cs typeface="Calibri"/>
              </a:rPr>
              <a:t>the input was </a:t>
            </a:r>
            <a:r>
              <a:rPr sz="1500" kern="1200" spc="-3" dirty="0">
                <a:solidFill>
                  <a:prstClr val="black"/>
                </a:solidFill>
                <a:latin typeface="Calibri"/>
                <a:ea typeface="+mn-ea"/>
                <a:cs typeface="Calibri"/>
              </a:rPr>
              <a:t>formatted, </a:t>
            </a:r>
            <a:r>
              <a:rPr sz="1500" kern="1200" dirty="0">
                <a:solidFill>
                  <a:prstClr val="black"/>
                </a:solidFill>
                <a:latin typeface="Calibri"/>
                <a:ea typeface="+mn-ea"/>
                <a:cs typeface="Calibri"/>
              </a:rPr>
              <a:t>as a </a:t>
            </a:r>
            <a:r>
              <a:rPr sz="1500" kern="1200" spc="-3" dirty="0">
                <a:solidFill>
                  <a:prstClr val="black"/>
                </a:solidFill>
                <a:latin typeface="Calibri"/>
                <a:ea typeface="+mn-ea"/>
                <a:cs typeface="Calibri"/>
              </a:rPr>
              <a:t>sequence of </a:t>
            </a:r>
            <a:r>
              <a:rPr sz="1500" kern="1200" dirty="0">
                <a:solidFill>
                  <a:prstClr val="black"/>
                </a:solidFill>
                <a:latin typeface="Calibri"/>
                <a:ea typeface="+mn-ea"/>
                <a:cs typeface="Calibri"/>
              </a:rPr>
              <a:t>tokens </a:t>
            </a:r>
            <a:r>
              <a:rPr sz="1500" kern="1200" spc="-3" dirty="0">
                <a:solidFill>
                  <a:prstClr val="black"/>
                </a:solidFill>
                <a:latin typeface="Calibri"/>
                <a:ea typeface="+mn-ea"/>
                <a:cs typeface="Calibri"/>
              </a:rPr>
              <a:t>for </a:t>
            </a:r>
            <a:r>
              <a:rPr sz="1500" kern="1200" dirty="0">
                <a:solidFill>
                  <a:prstClr val="black"/>
                </a:solidFill>
                <a:latin typeface="Calibri"/>
                <a:ea typeface="+mn-ea"/>
                <a:cs typeface="Calibri"/>
              </a:rPr>
              <a:t>the</a:t>
            </a:r>
            <a:r>
              <a:rPr sz="1500" kern="1200" spc="76" dirty="0">
                <a:solidFill>
                  <a:prstClr val="black"/>
                </a:solidFill>
                <a:latin typeface="Calibri"/>
                <a:ea typeface="+mn-ea"/>
                <a:cs typeface="Calibri"/>
              </a:rPr>
              <a:t> </a:t>
            </a:r>
            <a:r>
              <a:rPr sz="1500" kern="1200" dirty="0">
                <a:solidFill>
                  <a:prstClr val="black"/>
                </a:solidFill>
                <a:latin typeface="Calibri"/>
                <a:ea typeface="+mn-ea"/>
                <a:cs typeface="Calibri"/>
              </a:rPr>
              <a:t>decoder.</a:t>
            </a:r>
          </a:p>
          <a:p>
            <a:pPr defTabSz="685800">
              <a:spcBef>
                <a:spcPts val="11"/>
              </a:spcBef>
              <a:buClrTx/>
              <a:defRPr/>
            </a:pPr>
            <a:endParaRPr sz="1500" kern="1200" dirty="0">
              <a:solidFill>
                <a:prstClr val="black"/>
              </a:solidFill>
              <a:latin typeface="Calibri"/>
              <a:ea typeface="+mn-ea"/>
              <a:cs typeface="Calibri"/>
            </a:endParaRPr>
          </a:p>
          <a:p>
            <a:pPr marL="7144" defTabSz="685800">
              <a:buClrTx/>
              <a:defRPr/>
            </a:pPr>
            <a:r>
              <a:rPr sz="1500" b="1" kern="1200" dirty="0">
                <a:solidFill>
                  <a:prstClr val="black"/>
                </a:solidFill>
                <a:latin typeface="Calibri"/>
                <a:ea typeface="+mn-ea"/>
                <a:cs typeface="Calibri"/>
              </a:rPr>
              <a:t>[START] </a:t>
            </a:r>
            <a:r>
              <a:rPr sz="1500" i="1" kern="1200" dirty="0">
                <a:solidFill>
                  <a:srgbClr val="00B050"/>
                </a:solidFill>
                <a:latin typeface="Calibri"/>
                <a:ea typeface="+mn-ea"/>
                <a:cs typeface="Calibri"/>
              </a:rPr>
              <a:t>The man is </a:t>
            </a:r>
            <a:r>
              <a:rPr sz="1500" i="1" kern="1200" spc="-3" dirty="0">
                <a:solidFill>
                  <a:srgbClr val="00B050"/>
                </a:solidFill>
                <a:latin typeface="Calibri"/>
                <a:ea typeface="+mn-ea"/>
                <a:cs typeface="Calibri"/>
              </a:rPr>
              <a:t>in </a:t>
            </a:r>
            <a:r>
              <a:rPr sz="1500" i="1" kern="1200" dirty="0">
                <a:solidFill>
                  <a:srgbClr val="00B050"/>
                </a:solidFill>
                <a:latin typeface="Calibri"/>
                <a:ea typeface="+mn-ea"/>
                <a:cs typeface="Calibri"/>
              </a:rPr>
              <a:t>the doorway </a:t>
            </a:r>
            <a:r>
              <a:rPr sz="1500" b="1" kern="1200" dirty="0">
                <a:solidFill>
                  <a:prstClr val="black"/>
                </a:solidFill>
                <a:latin typeface="Calibri"/>
                <a:ea typeface="+mn-ea"/>
                <a:cs typeface="Calibri"/>
              </a:rPr>
              <a:t>[DELIM] </a:t>
            </a:r>
            <a:r>
              <a:rPr sz="1500" i="1" kern="1200" dirty="0">
                <a:solidFill>
                  <a:schemeClr val="accent3"/>
                </a:solidFill>
                <a:latin typeface="Calibri"/>
                <a:ea typeface="+mn-ea"/>
                <a:cs typeface="Calibri"/>
              </a:rPr>
              <a:t>The </a:t>
            </a:r>
            <a:r>
              <a:rPr sz="1500" i="1" kern="1200" spc="-3" dirty="0">
                <a:solidFill>
                  <a:schemeClr val="accent3"/>
                </a:solidFill>
                <a:latin typeface="Calibri"/>
                <a:ea typeface="+mn-ea"/>
                <a:cs typeface="Calibri"/>
              </a:rPr>
              <a:t>person </a:t>
            </a:r>
            <a:r>
              <a:rPr sz="1500" i="1" kern="1200" dirty="0">
                <a:solidFill>
                  <a:schemeClr val="accent3"/>
                </a:solidFill>
                <a:latin typeface="Calibri"/>
                <a:ea typeface="+mn-ea"/>
                <a:cs typeface="Calibri"/>
              </a:rPr>
              <a:t>is </a:t>
            </a:r>
            <a:r>
              <a:rPr sz="1500" i="1" kern="1200" spc="-3" dirty="0">
                <a:solidFill>
                  <a:schemeClr val="accent3"/>
                </a:solidFill>
                <a:latin typeface="Calibri"/>
                <a:ea typeface="+mn-ea"/>
                <a:cs typeface="Calibri"/>
              </a:rPr>
              <a:t>near the </a:t>
            </a:r>
            <a:r>
              <a:rPr sz="1500" i="1" kern="1200" dirty="0">
                <a:solidFill>
                  <a:schemeClr val="accent3"/>
                </a:solidFill>
                <a:latin typeface="Calibri"/>
                <a:ea typeface="+mn-ea"/>
                <a:cs typeface="Calibri"/>
              </a:rPr>
              <a:t>door</a:t>
            </a:r>
            <a:r>
              <a:rPr sz="1500" i="1" kern="1200" spc="-23" dirty="0">
                <a:solidFill>
                  <a:schemeClr val="accent3"/>
                </a:solidFill>
                <a:latin typeface="Calibri"/>
                <a:ea typeface="+mn-ea"/>
                <a:cs typeface="Calibri"/>
              </a:rPr>
              <a:t> </a:t>
            </a:r>
            <a:r>
              <a:rPr sz="1500" b="1" kern="1200" dirty="0">
                <a:solidFill>
                  <a:prstClr val="black"/>
                </a:solidFill>
                <a:latin typeface="Calibri"/>
                <a:ea typeface="+mn-ea"/>
                <a:cs typeface="Calibri"/>
              </a:rPr>
              <a:t>[EXTRACT]</a:t>
            </a:r>
          </a:p>
          <a:p>
            <a:pPr defTabSz="685800">
              <a:spcBef>
                <a:spcPts val="11"/>
              </a:spcBef>
              <a:buClrTx/>
              <a:defRPr/>
            </a:pPr>
            <a:endParaRPr sz="1500" kern="1200" dirty="0">
              <a:solidFill>
                <a:prstClr val="black"/>
              </a:solidFill>
              <a:latin typeface="Calibri"/>
              <a:ea typeface="+mn-ea"/>
              <a:cs typeface="Calibri"/>
            </a:endParaRPr>
          </a:p>
          <a:p>
            <a:pPr marL="7144" defTabSz="685800">
              <a:buClrTx/>
              <a:defRPr/>
            </a:pPr>
            <a:r>
              <a:rPr sz="1500" kern="1200" dirty="0">
                <a:solidFill>
                  <a:prstClr val="black"/>
                </a:solidFill>
                <a:latin typeface="Calibri"/>
                <a:ea typeface="+mn-ea"/>
                <a:cs typeface="Calibri"/>
              </a:rPr>
              <a:t>The linear classifier is applied </a:t>
            </a:r>
            <a:r>
              <a:rPr sz="1500" kern="1200" spc="-3" dirty="0">
                <a:solidFill>
                  <a:prstClr val="black"/>
                </a:solidFill>
                <a:latin typeface="Calibri"/>
                <a:ea typeface="+mn-ea"/>
                <a:cs typeface="Calibri"/>
              </a:rPr>
              <a:t>to </a:t>
            </a:r>
            <a:r>
              <a:rPr sz="1500" kern="1200" dirty="0">
                <a:solidFill>
                  <a:prstClr val="black"/>
                </a:solidFill>
                <a:latin typeface="Calibri"/>
                <a:ea typeface="+mn-ea"/>
                <a:cs typeface="Calibri"/>
              </a:rPr>
              <a:t>the </a:t>
            </a:r>
            <a:r>
              <a:rPr sz="1500" kern="1200" spc="-3" dirty="0">
                <a:solidFill>
                  <a:prstClr val="black"/>
                </a:solidFill>
                <a:latin typeface="Calibri"/>
                <a:ea typeface="+mn-ea"/>
                <a:cs typeface="Calibri"/>
              </a:rPr>
              <a:t>representation of the </a:t>
            </a:r>
            <a:r>
              <a:rPr sz="1500" b="1" kern="1200" spc="-3" dirty="0">
                <a:solidFill>
                  <a:prstClr val="black"/>
                </a:solidFill>
                <a:latin typeface="Calibri"/>
                <a:ea typeface="+mn-ea"/>
                <a:cs typeface="Calibri"/>
              </a:rPr>
              <a:t>[EXTRACT]</a:t>
            </a:r>
            <a:r>
              <a:rPr sz="1500" b="1" kern="1200" spc="14" dirty="0">
                <a:solidFill>
                  <a:prstClr val="black"/>
                </a:solidFill>
                <a:latin typeface="Calibri"/>
                <a:ea typeface="+mn-ea"/>
                <a:cs typeface="Calibri"/>
              </a:rPr>
              <a:t> </a:t>
            </a:r>
            <a:r>
              <a:rPr sz="1500" b="1" kern="1200" dirty="0">
                <a:solidFill>
                  <a:prstClr val="black"/>
                </a:solidFill>
                <a:latin typeface="Calibri"/>
                <a:ea typeface="+mn-ea"/>
                <a:cs typeface="Calibri"/>
              </a:rPr>
              <a:t>token</a:t>
            </a:r>
            <a:r>
              <a:rPr sz="1500" kern="1200" dirty="0">
                <a:solidFill>
                  <a:prstClr val="black"/>
                </a:solidFill>
                <a:latin typeface="Calibri"/>
                <a:ea typeface="+mn-ea"/>
                <a:cs typeface="Calibri"/>
              </a:rPr>
              <a:t>.</a:t>
            </a:r>
          </a:p>
        </p:txBody>
      </p:sp>
      <p:sp>
        <p:nvSpPr>
          <p:cNvPr id="6" name="object 6"/>
          <p:cNvSpPr/>
          <p:nvPr/>
        </p:nvSpPr>
        <p:spPr>
          <a:xfrm>
            <a:off x="4142518" y="2083117"/>
            <a:ext cx="171450" cy="300038"/>
          </a:xfrm>
          <a:custGeom>
            <a:avLst/>
            <a:gdLst/>
            <a:ahLst/>
            <a:cxnLst/>
            <a:rect l="l" t="t" r="r" b="b"/>
            <a:pathLst>
              <a:path w="304800" h="533400">
                <a:moveTo>
                  <a:pt x="0" y="0"/>
                </a:moveTo>
                <a:lnTo>
                  <a:pt x="59334" y="2004"/>
                </a:lnTo>
                <a:lnTo>
                  <a:pt x="107775" y="7461"/>
                </a:lnTo>
                <a:lnTo>
                  <a:pt x="140428" y="15537"/>
                </a:lnTo>
                <a:lnTo>
                  <a:pt x="152400" y="25400"/>
                </a:lnTo>
                <a:lnTo>
                  <a:pt x="152400" y="241300"/>
                </a:lnTo>
                <a:lnTo>
                  <a:pt x="164371" y="251162"/>
                </a:lnTo>
                <a:lnTo>
                  <a:pt x="197024" y="259238"/>
                </a:lnTo>
                <a:lnTo>
                  <a:pt x="245465" y="264695"/>
                </a:lnTo>
                <a:lnTo>
                  <a:pt x="304800" y="266700"/>
                </a:lnTo>
                <a:lnTo>
                  <a:pt x="245465" y="268704"/>
                </a:lnTo>
                <a:lnTo>
                  <a:pt x="197024" y="274161"/>
                </a:lnTo>
                <a:lnTo>
                  <a:pt x="164371" y="282237"/>
                </a:lnTo>
                <a:lnTo>
                  <a:pt x="152400" y="292100"/>
                </a:lnTo>
                <a:lnTo>
                  <a:pt x="152400" y="508000"/>
                </a:lnTo>
                <a:lnTo>
                  <a:pt x="140428" y="517862"/>
                </a:lnTo>
                <a:lnTo>
                  <a:pt x="107775" y="525938"/>
                </a:lnTo>
                <a:lnTo>
                  <a:pt x="59334" y="531395"/>
                </a:lnTo>
                <a:lnTo>
                  <a:pt x="0" y="533400"/>
                </a:lnTo>
              </a:path>
            </a:pathLst>
          </a:custGeom>
          <a:ln w="9525">
            <a:solidFill>
              <a:srgbClr val="000000"/>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 name="object 7"/>
          <p:cNvSpPr txBox="1"/>
          <p:nvPr/>
        </p:nvSpPr>
        <p:spPr>
          <a:xfrm>
            <a:off x="4401479" y="2108050"/>
            <a:ext cx="762596" cy="206731"/>
          </a:xfrm>
          <a:prstGeom prst="rect">
            <a:avLst/>
          </a:prstGeom>
        </p:spPr>
        <p:txBody>
          <a:bodyPr vert="horz" wrap="square" lIns="0" tIns="7501" rIns="0" bIns="0" rtlCol="0">
            <a:spAutoFit/>
          </a:bodyPr>
          <a:lstStyle/>
          <a:p>
            <a:pPr marL="7144" defTabSz="685800">
              <a:spcBef>
                <a:spcPts val="59"/>
              </a:spcBef>
              <a:buClrTx/>
              <a:defRPr/>
            </a:pPr>
            <a:r>
              <a:rPr sz="1294" b="1" kern="1200" spc="-6" dirty="0">
                <a:solidFill>
                  <a:schemeClr val="bg2"/>
                </a:solidFill>
                <a:latin typeface="Calibri"/>
                <a:ea typeface="+mn-ea"/>
                <a:cs typeface="Calibri"/>
              </a:rPr>
              <a:t>entailment</a:t>
            </a:r>
            <a:endParaRPr sz="1294" kern="1200">
              <a:solidFill>
                <a:schemeClr val="bg2"/>
              </a:solidFill>
              <a:latin typeface="Calibri"/>
              <a:ea typeface="+mn-ea"/>
              <a:cs typeface="Calibri"/>
            </a:endParaRPr>
          </a:p>
        </p:txBody>
      </p:sp>
      <p:sp>
        <p:nvSpPr>
          <p:cNvPr id="9" name="TextBox 8">
            <a:extLst>
              <a:ext uri="{FF2B5EF4-FFF2-40B4-BE49-F238E27FC236}">
                <a16:creationId xmlns:a16="http://schemas.microsoft.com/office/drawing/2014/main" id="{894F973D-7090-4958-BC0F-36D5F2EFB4B6}"/>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BD7350CA-4F8F-F40A-DCB7-076F8DF671E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79</a:t>
            </a:fld>
            <a:endParaRPr lang="en-US" sz="1600">
              <a:solidFill>
                <a:schemeClr val="bg1"/>
              </a:solidFill>
            </a:endParaRPr>
          </a:p>
        </p:txBody>
      </p:sp>
      <p:sp>
        <p:nvSpPr>
          <p:cNvPr id="12" name="Title 8">
            <a:extLst>
              <a:ext uri="{FF2B5EF4-FFF2-40B4-BE49-F238E27FC236}">
                <a16:creationId xmlns:a16="http://schemas.microsoft.com/office/drawing/2014/main" id="{16D2A6B7-B5E4-94FD-70D7-E4EB963AD29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Calibri"/>
                <a:cs typeface="Calibri"/>
              </a:rPr>
              <a:t>Generative </a:t>
            </a:r>
            <a:r>
              <a:rPr lang="en-US" sz="3200" spc="-3" dirty="0">
                <a:latin typeface="Calibri"/>
                <a:cs typeface="Calibri"/>
              </a:rPr>
              <a:t>Pretrained Transformer (GPT) [</a:t>
            </a:r>
            <a:r>
              <a:rPr lang="en-US" sz="3200" u="heavy" spc="-3" dirty="0">
                <a:solidFill>
                  <a:srgbClr val="4197B5"/>
                </a:solidFill>
                <a:uFill>
                  <a:solidFill>
                    <a:srgbClr val="4197B5"/>
                  </a:solidFill>
                </a:uFill>
                <a:latin typeface="Calibri"/>
                <a:cs typeface="Calibri"/>
                <a:hlinkClick r:id="rId2"/>
              </a:rPr>
              <a:t>Radford </a:t>
            </a:r>
            <a:r>
              <a:rPr lang="en-US" sz="3200" u="heavy" dirty="0">
                <a:solidFill>
                  <a:srgbClr val="4197B5"/>
                </a:solidFill>
                <a:uFill>
                  <a:solidFill>
                    <a:srgbClr val="4197B5"/>
                  </a:solidFill>
                </a:uFill>
                <a:latin typeface="Calibri"/>
                <a:cs typeface="Calibri"/>
                <a:hlinkClick r:id="rId2"/>
              </a:rPr>
              <a:t>et al.,</a:t>
            </a:r>
            <a:r>
              <a:rPr lang="en-US" sz="3200" u="heavy" spc="31" dirty="0">
                <a:solidFill>
                  <a:srgbClr val="4197B5"/>
                </a:solidFill>
                <a:uFill>
                  <a:solidFill>
                    <a:srgbClr val="4197B5"/>
                  </a:solidFill>
                </a:uFill>
                <a:latin typeface="Calibri"/>
                <a:cs typeface="Calibri"/>
                <a:hlinkClick r:id="rId2"/>
              </a:rPr>
              <a:t> </a:t>
            </a:r>
            <a:r>
              <a:rPr lang="en-US" sz="3200" u="heavy" dirty="0">
                <a:solidFill>
                  <a:srgbClr val="4197B5"/>
                </a:solidFill>
                <a:uFill>
                  <a:solidFill>
                    <a:srgbClr val="4197B5"/>
                  </a:solidFill>
                </a:uFill>
                <a:latin typeface="Calibri"/>
                <a:cs typeface="Calibri"/>
                <a:hlinkClick r:id="rId2"/>
              </a:rPr>
              <a:t>2018</a:t>
            </a:r>
            <a:r>
              <a:rPr lang="en-US" sz="3200" dirty="0">
                <a:latin typeface="Calibri"/>
                <a:cs typeface="Calibri"/>
              </a:rPr>
              <a:t>]</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6" name="object 6"/>
          <p:cNvSpPr/>
          <p:nvPr/>
        </p:nvSpPr>
        <p:spPr>
          <a:xfrm>
            <a:off x="2723488" y="3507858"/>
            <a:ext cx="216218" cy="256699"/>
          </a:xfrm>
          <a:custGeom>
            <a:avLst/>
            <a:gdLst/>
            <a:ahLst/>
            <a:cxnLst/>
            <a:rect l="l" t="t" r="r" b="b"/>
            <a:pathLst>
              <a:path w="288289" h="342264">
                <a:moveTo>
                  <a:pt x="287876" y="341874"/>
                </a:moveTo>
                <a:lnTo>
                  <a:pt x="0"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2681725" y="3458264"/>
            <a:ext cx="60008" cy="65246"/>
          </a:xfrm>
          <a:custGeom>
            <a:avLst/>
            <a:gdLst/>
            <a:ahLst/>
            <a:cxnLst/>
            <a:rect l="l" t="t" r="r" b="b"/>
            <a:pathLst>
              <a:path w="80010" h="86995">
                <a:moveTo>
                  <a:pt x="79754" y="45874"/>
                </a:moveTo>
                <a:lnTo>
                  <a:pt x="0" y="0"/>
                </a:lnTo>
                <a:lnTo>
                  <a:pt x="31617" y="86399"/>
                </a:lnTo>
                <a:lnTo>
                  <a:pt x="79754" y="45874"/>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2994168" y="3550516"/>
            <a:ext cx="2176463" cy="323165"/>
          </a:xfrm>
          <a:prstGeom prst="rect">
            <a:avLst/>
          </a:prstGeom>
        </p:spPr>
        <p:txBody>
          <a:bodyPr vert="horz" wrap="square" lIns="0" tIns="0" rIns="0" bIns="0" rtlCol="0">
            <a:spAutoFit/>
          </a:bodyPr>
          <a:lstStyle/>
          <a:p>
            <a:pPr marL="9525"/>
            <a:r>
              <a:rPr sz="1050" spc="-4" dirty="0">
                <a:solidFill>
                  <a:sysClr val="windowText" lastClr="000000"/>
                </a:solidFill>
              </a:rPr>
              <a:t>e.g. </a:t>
            </a:r>
            <a:r>
              <a:rPr lang="en-US" sz="1050" b="1" spc="-4" dirty="0">
                <a:solidFill>
                  <a:sysClr val="windowText" lastClr="000000"/>
                </a:solidFill>
              </a:rPr>
              <a:t>i</a:t>
            </a:r>
            <a:r>
              <a:rPr sz="1050" b="1" spc="-4" dirty="0">
                <a:solidFill>
                  <a:sysClr val="windowText" lastClr="000000"/>
                </a:solidFill>
              </a:rPr>
              <a:t>mage</a:t>
            </a:r>
            <a:r>
              <a:rPr sz="1050" b="1" spc="-19" dirty="0">
                <a:solidFill>
                  <a:sysClr val="windowText" lastClr="000000"/>
                </a:solidFill>
              </a:rPr>
              <a:t> </a:t>
            </a:r>
            <a:r>
              <a:rPr lang="en-US" sz="1050" b="1" spc="-4" dirty="0">
                <a:solidFill>
                  <a:sysClr val="windowText" lastClr="000000"/>
                </a:solidFill>
              </a:rPr>
              <a:t>c</a:t>
            </a:r>
            <a:r>
              <a:rPr sz="1050" b="1" spc="-4" dirty="0">
                <a:solidFill>
                  <a:sysClr val="windowText" lastClr="000000"/>
                </a:solidFill>
              </a:rPr>
              <a:t>aptioning</a:t>
            </a:r>
            <a:endParaRPr sz="1050" dirty="0">
              <a:solidFill>
                <a:sysClr val="windowText" lastClr="000000"/>
              </a:solidFill>
            </a:endParaRPr>
          </a:p>
          <a:p>
            <a:pPr marL="9525">
              <a:spcBef>
                <a:spcPts val="11"/>
              </a:spcBef>
            </a:pPr>
            <a:r>
              <a:rPr sz="1050" spc="-4" dirty="0">
                <a:solidFill>
                  <a:sysClr val="windowText" lastClr="000000"/>
                </a:solidFill>
              </a:rPr>
              <a:t>image -&gt; sequence of words</a:t>
            </a:r>
            <a:endParaRPr sz="1050" dirty="0">
              <a:solidFill>
                <a:sysClr val="windowText" lastClr="000000"/>
              </a:solidFill>
            </a:endParaRPr>
          </a:p>
        </p:txBody>
      </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37CCA6BB-67C5-A8D0-82B2-5D6F574FA0C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a:t>
            </a:fld>
            <a:endParaRPr lang="en-US" sz="1600">
              <a:solidFill>
                <a:schemeClr val="bg1"/>
              </a:solidFill>
            </a:endParaRPr>
          </a:p>
        </p:txBody>
      </p:sp>
      <p:sp>
        <p:nvSpPr>
          <p:cNvPr id="11" name="Title 1">
            <a:extLst>
              <a:ext uri="{FF2B5EF4-FFF2-40B4-BE49-F238E27FC236}">
                <a16:creationId xmlns:a16="http://schemas.microsoft.com/office/drawing/2014/main" id="{51C931DD-8DE7-1398-53EB-E36F8DCCC591}"/>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Tree>
    <p:extLst>
      <p:ext uri="{BB962C8B-B14F-4D97-AF65-F5344CB8AC3E}">
        <p14:creationId xmlns:p14="http://schemas.microsoft.com/office/powerpoint/2010/main" val="29953325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252299"/>
            <a:ext cx="8229600" cy="2380099"/>
          </a:xfrm>
          <a:prstGeom prst="rect">
            <a:avLst/>
          </a:prstGeom>
        </p:spPr>
        <p:txBody>
          <a:bodyPr vert="horz" wrap="square" lIns="0" tIns="48221" rIns="0" bIns="0" rtlCol="0">
            <a:spAutoFit/>
          </a:bodyPr>
          <a:lstStyle/>
          <a:p>
            <a:pPr marL="7144" defTabSz="685800">
              <a:spcBef>
                <a:spcPts val="380"/>
              </a:spcBef>
              <a:buClrTx/>
              <a:defRPr/>
            </a:pPr>
            <a:r>
              <a:rPr sz="1600" kern="1200" spc="-3" dirty="0">
                <a:solidFill>
                  <a:prstClr val="black"/>
                </a:solidFill>
                <a:latin typeface="Calibri"/>
                <a:ea typeface="+mn-ea"/>
                <a:cs typeface="Calibri"/>
              </a:rPr>
              <a:t>So far, </a:t>
            </a:r>
            <a:r>
              <a:rPr sz="1600" kern="1200" dirty="0">
                <a:solidFill>
                  <a:prstClr val="black"/>
                </a:solidFill>
                <a:latin typeface="Calibri"/>
                <a:ea typeface="+mn-ea"/>
                <a:cs typeface="Calibri"/>
              </a:rPr>
              <a:t>we’ve interacted with </a:t>
            </a:r>
            <a:r>
              <a:rPr sz="1600" kern="1200" spc="-3" dirty="0">
                <a:solidFill>
                  <a:prstClr val="black"/>
                </a:solidFill>
                <a:latin typeface="Calibri"/>
                <a:ea typeface="+mn-ea"/>
                <a:cs typeface="Calibri"/>
              </a:rPr>
              <a:t>pretrained </a:t>
            </a:r>
            <a:r>
              <a:rPr sz="1600" kern="1200" dirty="0">
                <a:solidFill>
                  <a:prstClr val="black"/>
                </a:solidFill>
                <a:latin typeface="Calibri"/>
                <a:ea typeface="+mn-ea"/>
                <a:cs typeface="Calibri"/>
              </a:rPr>
              <a:t>models in two</a:t>
            </a:r>
            <a:r>
              <a:rPr sz="1600" kern="1200" spc="-56" dirty="0">
                <a:solidFill>
                  <a:prstClr val="black"/>
                </a:solidFill>
                <a:latin typeface="Calibri"/>
                <a:ea typeface="+mn-ea"/>
                <a:cs typeface="Calibri"/>
              </a:rPr>
              <a:t> </a:t>
            </a:r>
            <a:r>
              <a:rPr sz="1600" kern="1200" dirty="0">
                <a:solidFill>
                  <a:prstClr val="black"/>
                </a:solidFill>
                <a:latin typeface="Calibri"/>
                <a:ea typeface="+mn-ea"/>
                <a:cs typeface="Calibri"/>
              </a:rPr>
              <a:t>ways:</a:t>
            </a:r>
          </a:p>
          <a:p>
            <a:pPr marL="200025" indent="-192881" defTabSz="685800">
              <a:spcBef>
                <a:spcPts val="323"/>
              </a:spcBef>
              <a:buClr>
                <a:schemeClr val="bg2"/>
              </a:buClr>
              <a:buFont typeface="Times New Roman"/>
              <a:buChar char="•"/>
              <a:tabLst>
                <a:tab pos="199668" algn="l"/>
                <a:tab pos="200025" algn="l"/>
              </a:tabLst>
              <a:defRPr/>
            </a:pPr>
            <a:r>
              <a:rPr sz="1600" kern="1200" spc="-3" dirty="0">
                <a:solidFill>
                  <a:prstClr val="black"/>
                </a:solidFill>
                <a:latin typeface="Calibri"/>
                <a:ea typeface="+mn-ea"/>
                <a:cs typeface="Calibri"/>
              </a:rPr>
              <a:t>Sample from </a:t>
            </a:r>
            <a:r>
              <a:rPr sz="1600" kern="1200" dirty="0">
                <a:solidFill>
                  <a:prstClr val="black"/>
                </a:solidFill>
                <a:latin typeface="Calibri"/>
                <a:ea typeface="+mn-ea"/>
                <a:cs typeface="Calibri"/>
              </a:rPr>
              <a:t>the </a:t>
            </a:r>
            <a:r>
              <a:rPr sz="1600" kern="1200" spc="-3" dirty="0">
                <a:solidFill>
                  <a:prstClr val="black"/>
                </a:solidFill>
                <a:latin typeface="Calibri"/>
                <a:ea typeface="+mn-ea"/>
                <a:cs typeface="Calibri"/>
              </a:rPr>
              <a:t>distributions </a:t>
            </a:r>
            <a:r>
              <a:rPr sz="1600" kern="1200" dirty="0">
                <a:solidFill>
                  <a:prstClr val="black"/>
                </a:solidFill>
                <a:latin typeface="Calibri"/>
                <a:ea typeface="+mn-ea"/>
                <a:cs typeface="Calibri"/>
              </a:rPr>
              <a:t>they </a:t>
            </a:r>
            <a:r>
              <a:rPr sz="1600" kern="1200" spc="-3" dirty="0">
                <a:solidFill>
                  <a:prstClr val="black"/>
                </a:solidFill>
                <a:latin typeface="Calibri"/>
                <a:ea typeface="+mn-ea"/>
                <a:cs typeface="Calibri"/>
              </a:rPr>
              <a:t>define (maybe providing </a:t>
            </a:r>
            <a:r>
              <a:rPr sz="1600" kern="1200" dirty="0">
                <a:solidFill>
                  <a:prstClr val="black"/>
                </a:solidFill>
                <a:latin typeface="Calibri"/>
                <a:ea typeface="+mn-ea"/>
                <a:cs typeface="Calibri"/>
              </a:rPr>
              <a:t>a </a:t>
            </a:r>
            <a:r>
              <a:rPr sz="1600" kern="1200" spc="-3" dirty="0">
                <a:solidFill>
                  <a:prstClr val="black"/>
                </a:solidFill>
                <a:latin typeface="Calibri"/>
                <a:ea typeface="+mn-ea"/>
                <a:cs typeface="Calibri"/>
              </a:rPr>
              <a:t>prompt)</a:t>
            </a:r>
            <a:endParaRPr sz="1600" kern="1200" dirty="0">
              <a:solidFill>
                <a:prstClr val="black"/>
              </a:solidFill>
              <a:latin typeface="Calibri"/>
              <a:ea typeface="+mn-ea"/>
              <a:cs typeface="Calibri"/>
            </a:endParaRPr>
          </a:p>
          <a:p>
            <a:pPr marL="200025" indent="-192881" defTabSz="685800">
              <a:spcBef>
                <a:spcPts val="326"/>
              </a:spcBef>
              <a:buClr>
                <a:schemeClr val="bg2"/>
              </a:buClr>
              <a:buFont typeface="Times New Roman"/>
              <a:buChar char="•"/>
              <a:tabLst>
                <a:tab pos="199668" algn="l"/>
                <a:tab pos="200025" algn="l"/>
              </a:tabLst>
              <a:defRPr/>
            </a:pPr>
            <a:r>
              <a:rPr sz="1600" kern="1200" spc="-3" dirty="0">
                <a:solidFill>
                  <a:prstClr val="black"/>
                </a:solidFill>
                <a:latin typeface="Calibri"/>
                <a:ea typeface="+mn-ea"/>
                <a:cs typeface="Calibri"/>
              </a:rPr>
              <a:t>Fine-tune </a:t>
            </a:r>
            <a:r>
              <a:rPr sz="1600" kern="1200" dirty="0">
                <a:solidFill>
                  <a:prstClr val="black"/>
                </a:solidFill>
                <a:latin typeface="Calibri"/>
                <a:ea typeface="+mn-ea"/>
                <a:cs typeface="Calibri"/>
              </a:rPr>
              <a:t>them </a:t>
            </a:r>
            <a:r>
              <a:rPr sz="1600" kern="1200" spc="-3" dirty="0">
                <a:solidFill>
                  <a:prstClr val="black"/>
                </a:solidFill>
                <a:latin typeface="Calibri"/>
                <a:ea typeface="+mn-ea"/>
                <a:cs typeface="Calibri"/>
              </a:rPr>
              <a:t>on </a:t>
            </a:r>
            <a:r>
              <a:rPr sz="1600" kern="1200" dirty="0">
                <a:solidFill>
                  <a:prstClr val="black"/>
                </a:solidFill>
                <a:latin typeface="Calibri"/>
                <a:ea typeface="+mn-ea"/>
                <a:cs typeface="Calibri"/>
              </a:rPr>
              <a:t>a task we care about, and take their</a:t>
            </a:r>
            <a:r>
              <a:rPr sz="1600" kern="1200" spc="-56" dirty="0">
                <a:solidFill>
                  <a:prstClr val="black"/>
                </a:solidFill>
                <a:latin typeface="Calibri"/>
                <a:ea typeface="+mn-ea"/>
                <a:cs typeface="Calibri"/>
              </a:rPr>
              <a:t> </a:t>
            </a:r>
            <a:r>
              <a:rPr sz="1600" kern="1200" dirty="0">
                <a:solidFill>
                  <a:prstClr val="black"/>
                </a:solidFill>
                <a:latin typeface="Calibri"/>
                <a:ea typeface="+mn-ea"/>
                <a:cs typeface="Calibri"/>
              </a:rPr>
              <a:t>predictions.</a:t>
            </a:r>
          </a:p>
          <a:p>
            <a:pPr defTabSz="685800">
              <a:buClrTx/>
              <a:defRPr/>
            </a:pPr>
            <a:endParaRPr sz="1600" kern="1200" dirty="0">
              <a:solidFill>
                <a:prstClr val="black"/>
              </a:solidFill>
              <a:latin typeface="Calibri"/>
              <a:ea typeface="+mn-ea"/>
              <a:cs typeface="Calibri"/>
            </a:endParaRPr>
          </a:p>
          <a:p>
            <a:pPr marL="7144" marR="128945" defTabSz="685800">
              <a:spcBef>
                <a:spcPts val="3"/>
              </a:spcBef>
              <a:buClrTx/>
              <a:defRPr/>
            </a:pPr>
            <a:r>
              <a:rPr sz="1600" kern="1200" spc="-3" dirty="0">
                <a:solidFill>
                  <a:prstClr val="black"/>
                </a:solidFill>
                <a:latin typeface="Calibri"/>
                <a:ea typeface="+mn-ea"/>
                <a:cs typeface="Calibri"/>
              </a:rPr>
              <a:t>Very </a:t>
            </a:r>
            <a:r>
              <a:rPr sz="1600" kern="1200" dirty="0">
                <a:solidFill>
                  <a:prstClr val="black"/>
                </a:solidFill>
                <a:latin typeface="Calibri"/>
                <a:ea typeface="+mn-ea"/>
                <a:cs typeface="Calibri"/>
              </a:rPr>
              <a:t>large language models </a:t>
            </a:r>
            <a:r>
              <a:rPr sz="1600" kern="1200" spc="-3" dirty="0">
                <a:solidFill>
                  <a:prstClr val="black"/>
                </a:solidFill>
                <a:latin typeface="Calibri"/>
                <a:ea typeface="+mn-ea"/>
                <a:cs typeface="Calibri"/>
              </a:rPr>
              <a:t>seem </a:t>
            </a:r>
            <a:r>
              <a:rPr sz="1600" kern="1200" dirty="0">
                <a:solidFill>
                  <a:prstClr val="black"/>
                </a:solidFill>
                <a:latin typeface="Calibri"/>
                <a:ea typeface="+mn-ea"/>
                <a:cs typeface="Calibri"/>
              </a:rPr>
              <a:t>to </a:t>
            </a:r>
            <a:r>
              <a:rPr sz="1600" kern="1200" spc="-3" dirty="0">
                <a:solidFill>
                  <a:prstClr val="black"/>
                </a:solidFill>
                <a:latin typeface="Calibri"/>
                <a:ea typeface="+mn-ea"/>
                <a:cs typeface="Calibri"/>
              </a:rPr>
              <a:t>perform some </a:t>
            </a:r>
            <a:r>
              <a:rPr sz="1600" kern="1200" dirty="0">
                <a:solidFill>
                  <a:prstClr val="black"/>
                </a:solidFill>
                <a:latin typeface="Calibri"/>
                <a:ea typeface="+mn-ea"/>
                <a:cs typeface="Calibri"/>
              </a:rPr>
              <a:t>kind </a:t>
            </a:r>
            <a:r>
              <a:rPr sz="1600" kern="1200" spc="-3" dirty="0">
                <a:solidFill>
                  <a:prstClr val="black"/>
                </a:solidFill>
                <a:latin typeface="Calibri"/>
                <a:ea typeface="+mn-ea"/>
                <a:cs typeface="Calibri"/>
              </a:rPr>
              <a:t>of </a:t>
            </a:r>
            <a:r>
              <a:rPr sz="1600" kern="1200" dirty="0">
                <a:solidFill>
                  <a:prstClr val="black"/>
                </a:solidFill>
                <a:latin typeface="Calibri"/>
                <a:ea typeface="+mn-ea"/>
                <a:cs typeface="Calibri"/>
              </a:rPr>
              <a:t>learning </a:t>
            </a:r>
            <a:r>
              <a:rPr sz="1600" b="1" kern="1200" spc="-3" dirty="0">
                <a:solidFill>
                  <a:prstClr val="black"/>
                </a:solidFill>
                <a:latin typeface="Calibri"/>
                <a:ea typeface="+mn-ea"/>
                <a:cs typeface="Calibri"/>
              </a:rPr>
              <a:t>without gradient  </a:t>
            </a:r>
            <a:r>
              <a:rPr sz="1600" b="1" kern="1200" dirty="0">
                <a:solidFill>
                  <a:prstClr val="black"/>
                </a:solidFill>
                <a:latin typeface="Calibri"/>
                <a:ea typeface="+mn-ea"/>
                <a:cs typeface="Calibri"/>
              </a:rPr>
              <a:t>steps </a:t>
            </a:r>
            <a:r>
              <a:rPr sz="1600" kern="1200" spc="-3" dirty="0">
                <a:solidFill>
                  <a:prstClr val="black"/>
                </a:solidFill>
                <a:latin typeface="Calibri"/>
                <a:ea typeface="+mn-ea"/>
                <a:cs typeface="Calibri"/>
              </a:rPr>
              <a:t>simply from </a:t>
            </a:r>
            <a:r>
              <a:rPr sz="1600" kern="1200" dirty="0">
                <a:solidFill>
                  <a:prstClr val="black"/>
                </a:solidFill>
                <a:latin typeface="Calibri"/>
                <a:ea typeface="+mn-ea"/>
                <a:cs typeface="Calibri"/>
              </a:rPr>
              <a:t>examples you </a:t>
            </a:r>
            <a:r>
              <a:rPr sz="1600" kern="1200" spc="-3" dirty="0">
                <a:solidFill>
                  <a:prstClr val="black"/>
                </a:solidFill>
                <a:latin typeface="Calibri"/>
                <a:ea typeface="+mn-ea"/>
                <a:cs typeface="Calibri"/>
              </a:rPr>
              <a:t>provide </a:t>
            </a:r>
            <a:r>
              <a:rPr sz="1600" kern="1200" dirty="0">
                <a:solidFill>
                  <a:prstClr val="black"/>
                </a:solidFill>
                <a:latin typeface="Calibri"/>
                <a:ea typeface="+mn-ea"/>
                <a:cs typeface="Calibri"/>
              </a:rPr>
              <a:t>within their</a:t>
            </a:r>
            <a:r>
              <a:rPr sz="1600" kern="1200" spc="-28" dirty="0">
                <a:solidFill>
                  <a:prstClr val="black"/>
                </a:solidFill>
                <a:latin typeface="Calibri"/>
                <a:ea typeface="+mn-ea"/>
                <a:cs typeface="Calibri"/>
              </a:rPr>
              <a:t> </a:t>
            </a:r>
            <a:r>
              <a:rPr sz="1600" kern="1200" dirty="0">
                <a:solidFill>
                  <a:prstClr val="black"/>
                </a:solidFill>
                <a:latin typeface="Calibri"/>
                <a:ea typeface="+mn-ea"/>
                <a:cs typeface="Calibri"/>
              </a:rPr>
              <a:t>contexts.</a:t>
            </a:r>
          </a:p>
          <a:p>
            <a:pPr defTabSz="685800">
              <a:spcBef>
                <a:spcPts val="3"/>
              </a:spcBef>
              <a:buClrTx/>
              <a:defRPr/>
            </a:pPr>
            <a:endParaRPr sz="1600" kern="1200" dirty="0">
              <a:solidFill>
                <a:prstClr val="black"/>
              </a:solidFill>
              <a:latin typeface="Calibri"/>
              <a:ea typeface="+mn-ea"/>
              <a:cs typeface="Calibri"/>
            </a:endParaRPr>
          </a:p>
          <a:p>
            <a:pPr marL="7144" defTabSz="685800">
              <a:buClrTx/>
              <a:defRPr/>
            </a:pPr>
            <a:r>
              <a:rPr sz="1600" kern="1200" spc="-3" dirty="0">
                <a:solidFill>
                  <a:prstClr val="black"/>
                </a:solidFill>
                <a:latin typeface="Calibri"/>
                <a:ea typeface="+mn-ea"/>
                <a:cs typeface="Calibri"/>
              </a:rPr>
              <a:t>GPT-3 </a:t>
            </a:r>
            <a:r>
              <a:rPr sz="1600" kern="1200" dirty="0">
                <a:solidFill>
                  <a:prstClr val="black"/>
                </a:solidFill>
                <a:latin typeface="Calibri"/>
                <a:ea typeface="+mn-ea"/>
                <a:cs typeface="Calibri"/>
              </a:rPr>
              <a:t>is the </a:t>
            </a:r>
            <a:r>
              <a:rPr sz="1600" kern="1200" spc="-3" dirty="0">
                <a:solidFill>
                  <a:prstClr val="black"/>
                </a:solidFill>
                <a:latin typeface="Calibri"/>
                <a:ea typeface="+mn-ea"/>
                <a:cs typeface="Calibri"/>
              </a:rPr>
              <a:t>canonical </a:t>
            </a:r>
            <a:r>
              <a:rPr sz="1600" kern="1200" dirty="0">
                <a:solidFill>
                  <a:prstClr val="black"/>
                </a:solidFill>
                <a:latin typeface="Calibri"/>
                <a:ea typeface="+mn-ea"/>
                <a:cs typeface="Calibri"/>
              </a:rPr>
              <a:t>example </a:t>
            </a:r>
            <a:r>
              <a:rPr sz="1600" kern="1200" spc="-3" dirty="0">
                <a:solidFill>
                  <a:prstClr val="black"/>
                </a:solidFill>
                <a:latin typeface="Calibri"/>
                <a:ea typeface="+mn-ea"/>
                <a:cs typeface="Calibri"/>
              </a:rPr>
              <a:t>of </a:t>
            </a:r>
            <a:r>
              <a:rPr sz="1600" kern="1200" dirty="0">
                <a:solidFill>
                  <a:prstClr val="black"/>
                </a:solidFill>
                <a:latin typeface="Calibri"/>
                <a:ea typeface="+mn-ea"/>
                <a:cs typeface="Calibri"/>
              </a:rPr>
              <a:t>this.</a:t>
            </a:r>
          </a:p>
          <a:p>
            <a:pPr marL="7144" defTabSz="685800">
              <a:spcBef>
                <a:spcPts val="323"/>
              </a:spcBef>
              <a:buClrTx/>
              <a:defRPr/>
            </a:pPr>
            <a:r>
              <a:rPr sz="1600" b="1" kern="1200" spc="-6" dirty="0">
                <a:solidFill>
                  <a:prstClr val="black"/>
                </a:solidFill>
                <a:latin typeface="Calibri"/>
                <a:ea typeface="+mn-ea"/>
                <a:cs typeface="Calibri"/>
              </a:rPr>
              <a:t>GPT-3 </a:t>
            </a:r>
            <a:r>
              <a:rPr sz="1600" b="1" kern="1200" dirty="0">
                <a:solidFill>
                  <a:prstClr val="black"/>
                </a:solidFill>
                <a:latin typeface="Calibri"/>
                <a:ea typeface="+mn-ea"/>
                <a:cs typeface="Calibri"/>
              </a:rPr>
              <a:t>has </a:t>
            </a:r>
            <a:r>
              <a:rPr sz="1600" b="1" kern="1200" spc="-3" dirty="0">
                <a:solidFill>
                  <a:prstClr val="black"/>
                </a:solidFill>
                <a:latin typeface="Calibri"/>
                <a:ea typeface="+mn-ea"/>
                <a:cs typeface="Calibri"/>
              </a:rPr>
              <a:t>175 billion</a:t>
            </a:r>
            <a:r>
              <a:rPr sz="1600" b="1" kern="1200" spc="-8" dirty="0">
                <a:solidFill>
                  <a:prstClr val="black"/>
                </a:solidFill>
                <a:latin typeface="Calibri"/>
                <a:ea typeface="+mn-ea"/>
                <a:cs typeface="Calibri"/>
              </a:rPr>
              <a:t> </a:t>
            </a:r>
            <a:r>
              <a:rPr sz="1600" b="1" kern="1200" dirty="0">
                <a:solidFill>
                  <a:prstClr val="black"/>
                </a:solidFill>
                <a:latin typeface="Calibri"/>
                <a:ea typeface="+mn-ea"/>
                <a:cs typeface="Calibri"/>
              </a:rPr>
              <a:t>parameters.</a:t>
            </a:r>
            <a:endParaRPr sz="1600" kern="1200" dirty="0">
              <a:solidFill>
                <a:prstClr val="black"/>
              </a:solidFill>
              <a:latin typeface="Calibri"/>
              <a:ea typeface="+mn-ea"/>
              <a:cs typeface="Calibri"/>
            </a:endParaRPr>
          </a:p>
        </p:txBody>
      </p:sp>
      <p:sp>
        <p:nvSpPr>
          <p:cNvPr id="5" name="TextBox 4">
            <a:extLst>
              <a:ext uri="{FF2B5EF4-FFF2-40B4-BE49-F238E27FC236}">
                <a16:creationId xmlns:a16="http://schemas.microsoft.com/office/drawing/2014/main" id="{03AF0ABC-50AE-402F-89CD-1A6DAC99E4C8}"/>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Adapted from John Hewitt</a:t>
            </a:r>
          </a:p>
        </p:txBody>
      </p:sp>
      <p:sp>
        <p:nvSpPr>
          <p:cNvPr id="2" name="Slide Number Placeholder 3">
            <a:extLst>
              <a:ext uri="{FF2B5EF4-FFF2-40B4-BE49-F238E27FC236}">
                <a16:creationId xmlns:a16="http://schemas.microsoft.com/office/drawing/2014/main" id="{8D79B6BF-A5C1-6D7B-3111-0CD72D6AF940}"/>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80</a:t>
            </a:fld>
            <a:endParaRPr lang="en-US" sz="1600">
              <a:solidFill>
                <a:schemeClr val="bg1"/>
              </a:solidFill>
            </a:endParaRPr>
          </a:p>
        </p:txBody>
      </p:sp>
      <p:sp>
        <p:nvSpPr>
          <p:cNvPr id="4" name="Title 8">
            <a:extLst>
              <a:ext uri="{FF2B5EF4-FFF2-40B4-BE49-F238E27FC236}">
                <a16:creationId xmlns:a16="http://schemas.microsoft.com/office/drawing/2014/main" id="{94A97087-4945-5C28-01B0-7A5CBDA0741D}"/>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GPT-3, </a:t>
            </a:r>
            <a:r>
              <a:rPr lang="en-US" sz="3200" spc="-3" dirty="0"/>
              <a:t>in-context </a:t>
            </a:r>
            <a:r>
              <a:rPr lang="en-US" sz="3200" dirty="0"/>
              <a:t>learning, </a:t>
            </a:r>
            <a:r>
              <a:rPr lang="en-US" sz="3200" spc="-3" dirty="0"/>
              <a:t>very </a:t>
            </a:r>
            <a:r>
              <a:rPr lang="en-US" sz="3200" dirty="0"/>
              <a:t>large</a:t>
            </a:r>
            <a:r>
              <a:rPr lang="en-US" sz="3200" spc="-62" dirty="0"/>
              <a:t> </a:t>
            </a:r>
            <a:r>
              <a:rPr lang="en-US" sz="3200" spc="-3" dirty="0"/>
              <a:t>models</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457200" y="1142326"/>
            <a:ext cx="8291384" cy="1828225"/>
          </a:xfrm>
          <a:prstGeom prst="rect">
            <a:avLst/>
          </a:prstGeom>
        </p:spPr>
        <p:txBody>
          <a:bodyPr spcFirstLastPara="1" vert="horz" wrap="square" lIns="0" tIns="7144" rIns="0" bIns="0" rtlCol="0" anchor="t" anchorCtr="0">
            <a:spAutoFit/>
          </a:bodyPr>
          <a:lstStyle/>
          <a:p>
            <a:pPr marL="0" marR="132517" indent="0">
              <a:spcBef>
                <a:spcPts val="56"/>
              </a:spcBef>
              <a:buNone/>
            </a:pPr>
            <a:r>
              <a:rPr sz="1500" spc="-3" dirty="0">
                <a:latin typeface="+mj-lt"/>
              </a:rPr>
              <a:t>Very </a:t>
            </a:r>
            <a:r>
              <a:rPr sz="1500" dirty="0">
                <a:latin typeface="+mj-lt"/>
              </a:rPr>
              <a:t>large language models </a:t>
            </a:r>
            <a:r>
              <a:rPr sz="1500" spc="-3" dirty="0">
                <a:latin typeface="+mj-lt"/>
              </a:rPr>
              <a:t>seem </a:t>
            </a:r>
            <a:r>
              <a:rPr sz="1500" dirty="0">
                <a:latin typeface="+mj-lt"/>
              </a:rPr>
              <a:t>to </a:t>
            </a:r>
            <a:r>
              <a:rPr sz="1500" spc="-3" dirty="0">
                <a:latin typeface="+mj-lt"/>
              </a:rPr>
              <a:t>perform some </a:t>
            </a:r>
            <a:r>
              <a:rPr sz="1500" dirty="0">
                <a:latin typeface="+mj-lt"/>
              </a:rPr>
              <a:t>kind </a:t>
            </a:r>
            <a:r>
              <a:rPr sz="1500" spc="-3" dirty="0">
                <a:latin typeface="+mj-lt"/>
              </a:rPr>
              <a:t>of </a:t>
            </a:r>
            <a:r>
              <a:rPr sz="1500" dirty="0">
                <a:latin typeface="+mj-lt"/>
              </a:rPr>
              <a:t>learning </a:t>
            </a:r>
            <a:r>
              <a:rPr sz="1500" b="1" spc="-3" dirty="0">
                <a:latin typeface="+mj-lt"/>
                <a:cs typeface="Calibri"/>
              </a:rPr>
              <a:t>without gradient  </a:t>
            </a:r>
            <a:r>
              <a:rPr sz="1500" b="1" dirty="0">
                <a:latin typeface="+mj-lt"/>
                <a:cs typeface="Calibri"/>
              </a:rPr>
              <a:t>steps </a:t>
            </a:r>
            <a:r>
              <a:rPr sz="1500" spc="-3" dirty="0">
                <a:latin typeface="+mj-lt"/>
              </a:rPr>
              <a:t>simply from </a:t>
            </a:r>
            <a:r>
              <a:rPr sz="1500" dirty="0">
                <a:latin typeface="+mj-lt"/>
              </a:rPr>
              <a:t>examples you </a:t>
            </a:r>
            <a:r>
              <a:rPr sz="1500" spc="-3" dirty="0">
                <a:latin typeface="+mj-lt"/>
              </a:rPr>
              <a:t>provide </a:t>
            </a:r>
            <a:r>
              <a:rPr sz="1500" dirty="0">
                <a:latin typeface="+mj-lt"/>
              </a:rPr>
              <a:t>within their</a:t>
            </a:r>
            <a:r>
              <a:rPr sz="1500" spc="-17" dirty="0">
                <a:latin typeface="+mj-lt"/>
              </a:rPr>
              <a:t> </a:t>
            </a:r>
            <a:r>
              <a:rPr sz="1500" dirty="0">
                <a:latin typeface="+mj-lt"/>
              </a:rPr>
              <a:t>contexts.</a:t>
            </a:r>
          </a:p>
          <a:p>
            <a:pPr marL="0" marR="2858" indent="0">
              <a:buNone/>
            </a:pPr>
            <a:endParaRPr lang="en-US" sz="1500" dirty="0">
              <a:latin typeface="+mj-lt"/>
            </a:endParaRPr>
          </a:p>
          <a:p>
            <a:pPr marL="0" marR="2858" indent="0">
              <a:buNone/>
            </a:pPr>
            <a:r>
              <a:rPr sz="1500" spc="-3" dirty="0">
                <a:latin typeface="+mj-lt"/>
              </a:rPr>
              <a:t>The </a:t>
            </a:r>
            <a:r>
              <a:rPr sz="1500" dirty="0">
                <a:latin typeface="+mj-lt"/>
              </a:rPr>
              <a:t>in-context examples </a:t>
            </a:r>
            <a:r>
              <a:rPr sz="1500" spc="-3" dirty="0">
                <a:latin typeface="+mj-lt"/>
              </a:rPr>
              <a:t>seem </a:t>
            </a:r>
            <a:r>
              <a:rPr sz="1500" dirty="0">
                <a:latin typeface="+mj-lt"/>
              </a:rPr>
              <a:t>to </a:t>
            </a:r>
            <a:r>
              <a:rPr sz="1500" spc="-3" dirty="0">
                <a:latin typeface="+mj-lt"/>
              </a:rPr>
              <a:t>specify </a:t>
            </a:r>
            <a:r>
              <a:rPr sz="1500" dirty="0">
                <a:latin typeface="+mj-lt"/>
              </a:rPr>
              <a:t>the task to </a:t>
            </a:r>
            <a:r>
              <a:rPr sz="1500" spc="-3" dirty="0">
                <a:latin typeface="+mj-lt"/>
              </a:rPr>
              <a:t>be performed, </a:t>
            </a:r>
            <a:r>
              <a:rPr sz="1500" dirty="0">
                <a:latin typeface="+mj-lt"/>
              </a:rPr>
              <a:t>and the conditional  </a:t>
            </a:r>
            <a:r>
              <a:rPr sz="1500" spc="-3" dirty="0">
                <a:latin typeface="+mj-lt"/>
              </a:rPr>
              <a:t>distribution mocks performing </a:t>
            </a:r>
            <a:r>
              <a:rPr sz="1500" dirty="0">
                <a:latin typeface="+mj-lt"/>
              </a:rPr>
              <a:t>the task to a certain</a:t>
            </a:r>
            <a:r>
              <a:rPr sz="1500" spc="-51" dirty="0">
                <a:latin typeface="+mj-lt"/>
              </a:rPr>
              <a:t> </a:t>
            </a:r>
            <a:r>
              <a:rPr sz="1500" dirty="0">
                <a:latin typeface="+mj-lt"/>
              </a:rPr>
              <a:t>extent.</a:t>
            </a:r>
            <a:endParaRPr lang="en-US" sz="1500" dirty="0">
              <a:latin typeface="+mj-lt"/>
            </a:endParaRPr>
          </a:p>
          <a:p>
            <a:pPr marL="0" marR="2858" indent="0">
              <a:buNone/>
            </a:pPr>
            <a:endParaRPr sz="1500" dirty="0">
              <a:latin typeface="+mj-lt"/>
            </a:endParaRPr>
          </a:p>
          <a:p>
            <a:pPr marL="0" indent="0">
              <a:spcBef>
                <a:spcPts val="323"/>
              </a:spcBef>
              <a:buNone/>
            </a:pPr>
            <a:r>
              <a:rPr sz="1500" b="1" spc="-3" dirty="0">
                <a:solidFill>
                  <a:srgbClr val="00B050"/>
                </a:solidFill>
                <a:latin typeface="+mj-lt"/>
                <a:cs typeface="Calibri"/>
              </a:rPr>
              <a:t>Input (prefix within </a:t>
            </a:r>
            <a:r>
              <a:rPr sz="1500" b="1" dirty="0">
                <a:solidFill>
                  <a:srgbClr val="00B050"/>
                </a:solidFill>
                <a:latin typeface="+mj-lt"/>
                <a:cs typeface="Calibri"/>
              </a:rPr>
              <a:t>a single </a:t>
            </a:r>
            <a:r>
              <a:rPr sz="1500" b="1" spc="-3" dirty="0">
                <a:solidFill>
                  <a:srgbClr val="00B050"/>
                </a:solidFill>
                <a:latin typeface="+mj-lt"/>
                <a:cs typeface="Calibri"/>
              </a:rPr>
              <a:t>Transformer </a:t>
            </a:r>
            <a:r>
              <a:rPr sz="1500" b="1" dirty="0">
                <a:solidFill>
                  <a:srgbClr val="00B050"/>
                </a:solidFill>
                <a:latin typeface="+mj-lt"/>
                <a:cs typeface="Calibri"/>
              </a:rPr>
              <a:t>decoder</a:t>
            </a:r>
            <a:r>
              <a:rPr sz="1500" b="1" spc="-8" dirty="0">
                <a:solidFill>
                  <a:srgbClr val="00B050"/>
                </a:solidFill>
                <a:latin typeface="+mj-lt"/>
                <a:cs typeface="Calibri"/>
              </a:rPr>
              <a:t> </a:t>
            </a:r>
            <a:r>
              <a:rPr sz="1500" b="1" spc="-3" dirty="0">
                <a:solidFill>
                  <a:srgbClr val="00B050"/>
                </a:solidFill>
                <a:latin typeface="+mj-lt"/>
                <a:cs typeface="Calibri"/>
              </a:rPr>
              <a:t>context):</a:t>
            </a:r>
          </a:p>
        </p:txBody>
      </p:sp>
      <p:sp>
        <p:nvSpPr>
          <p:cNvPr id="4" name="object 4"/>
          <p:cNvSpPr txBox="1"/>
          <p:nvPr/>
        </p:nvSpPr>
        <p:spPr>
          <a:xfrm>
            <a:off x="435529" y="3137684"/>
            <a:ext cx="114462" cy="238046"/>
          </a:xfrm>
          <a:prstGeom prst="rect">
            <a:avLst/>
          </a:prstGeom>
        </p:spPr>
        <p:txBody>
          <a:bodyPr vert="horz" wrap="square" lIns="0" tIns="7144" rIns="0" bIns="0" rtlCol="0">
            <a:spAutoFit/>
          </a:bodyPr>
          <a:lstStyle/>
          <a:p>
            <a:pPr marL="7144" defTabSz="685800">
              <a:spcBef>
                <a:spcPts val="56"/>
              </a:spcBef>
              <a:buClrTx/>
              <a:defRPr/>
            </a:pPr>
            <a:r>
              <a:rPr sz="1500" kern="1200" dirty="0">
                <a:solidFill>
                  <a:prstClr val="black"/>
                </a:solidFill>
                <a:latin typeface="Calibri"/>
                <a:ea typeface="+mn-ea"/>
                <a:cs typeface="Calibri"/>
              </a:rPr>
              <a:t>“</a:t>
            </a:r>
          </a:p>
        </p:txBody>
      </p:sp>
      <p:sp>
        <p:nvSpPr>
          <p:cNvPr id="5" name="object 5"/>
          <p:cNvSpPr txBox="1"/>
          <p:nvPr/>
        </p:nvSpPr>
        <p:spPr>
          <a:xfrm>
            <a:off x="950080" y="3096536"/>
            <a:ext cx="1496558" cy="1096743"/>
          </a:xfrm>
          <a:prstGeom prst="rect">
            <a:avLst/>
          </a:prstGeom>
        </p:spPr>
        <p:txBody>
          <a:bodyPr vert="horz" wrap="square" lIns="0" tIns="7144" rIns="0" bIns="0" rtlCol="0">
            <a:spAutoFit/>
          </a:bodyPr>
          <a:lstStyle/>
          <a:p>
            <a:pPr marL="7144" marR="2858" algn="just" defTabSz="685800">
              <a:lnSpc>
                <a:spcPct val="120000"/>
              </a:lnSpc>
              <a:spcBef>
                <a:spcPts val="56"/>
              </a:spcBef>
              <a:buClrTx/>
              <a:tabLst>
                <a:tab pos="1035486" algn="l"/>
              </a:tabLst>
              <a:defRPr/>
            </a:pPr>
            <a:r>
              <a:rPr sz="1500" kern="1200" dirty="0">
                <a:solidFill>
                  <a:prstClr val="black"/>
                </a:solidFill>
                <a:latin typeface="Calibri"/>
                <a:ea typeface="+mn-ea"/>
                <a:cs typeface="Calibri"/>
              </a:rPr>
              <a:t>thanks </a:t>
            </a:r>
            <a:r>
              <a:rPr sz="1500" kern="1200" spc="-3" dirty="0">
                <a:solidFill>
                  <a:prstClr val="black"/>
                </a:solidFill>
                <a:latin typeface="Calibri"/>
                <a:ea typeface="+mn-ea"/>
                <a:cs typeface="Calibri"/>
              </a:rPr>
              <a:t>-&gt; </a:t>
            </a:r>
            <a:r>
              <a:rPr sz="1500" kern="1200" dirty="0">
                <a:solidFill>
                  <a:prstClr val="black"/>
                </a:solidFill>
                <a:latin typeface="Calibri"/>
                <a:ea typeface="+mn-ea"/>
                <a:cs typeface="Calibri"/>
              </a:rPr>
              <a:t>merci  </a:t>
            </a:r>
            <a:r>
              <a:rPr sz="1500" kern="1200" spc="-3" dirty="0">
                <a:solidFill>
                  <a:prstClr val="black"/>
                </a:solidFill>
                <a:latin typeface="Calibri"/>
                <a:ea typeface="+mn-ea"/>
                <a:cs typeface="Calibri"/>
              </a:rPr>
              <a:t>hello -&gt;</a:t>
            </a:r>
            <a:r>
              <a:rPr sz="1500" kern="1200" spc="-48" dirty="0">
                <a:solidFill>
                  <a:prstClr val="black"/>
                </a:solidFill>
                <a:latin typeface="Calibri"/>
                <a:ea typeface="+mn-ea"/>
                <a:cs typeface="Calibri"/>
              </a:rPr>
              <a:t> </a:t>
            </a:r>
            <a:r>
              <a:rPr sz="1500" kern="1200" spc="-3" dirty="0">
                <a:solidFill>
                  <a:prstClr val="black"/>
                </a:solidFill>
                <a:latin typeface="Calibri"/>
                <a:ea typeface="+mn-ea"/>
                <a:cs typeface="Calibri"/>
              </a:rPr>
              <a:t>bonjour  </a:t>
            </a:r>
            <a:r>
              <a:rPr sz="1500" kern="1200" dirty="0">
                <a:solidFill>
                  <a:prstClr val="black"/>
                </a:solidFill>
                <a:latin typeface="Calibri"/>
                <a:ea typeface="+mn-ea"/>
                <a:cs typeface="Calibri"/>
              </a:rPr>
              <a:t>mint </a:t>
            </a:r>
            <a:r>
              <a:rPr sz="1500" kern="1200" spc="-3" dirty="0">
                <a:solidFill>
                  <a:prstClr val="black"/>
                </a:solidFill>
                <a:latin typeface="Calibri"/>
                <a:ea typeface="+mn-ea"/>
                <a:cs typeface="Calibri"/>
              </a:rPr>
              <a:t>-&gt; </a:t>
            </a:r>
            <a:r>
              <a:rPr sz="1500" kern="1200" dirty="0">
                <a:solidFill>
                  <a:prstClr val="black"/>
                </a:solidFill>
                <a:latin typeface="Calibri"/>
                <a:ea typeface="+mn-ea"/>
                <a:cs typeface="Calibri"/>
              </a:rPr>
              <a:t>menthe  </a:t>
            </a:r>
            <a:r>
              <a:rPr sz="1500" kern="1200" spc="-3" dirty="0">
                <a:solidFill>
                  <a:prstClr val="black"/>
                </a:solidFill>
                <a:latin typeface="Calibri"/>
                <a:ea typeface="+mn-ea"/>
                <a:cs typeface="Calibri"/>
              </a:rPr>
              <a:t>otter</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-&gt;	</a:t>
            </a:r>
            <a:r>
              <a:rPr sz="1500" kern="1200" dirty="0">
                <a:solidFill>
                  <a:prstClr val="black"/>
                </a:solidFill>
                <a:latin typeface="Calibri"/>
                <a:ea typeface="+mn-ea"/>
                <a:cs typeface="Calibri"/>
              </a:rPr>
              <a:t>”</a:t>
            </a:r>
          </a:p>
        </p:txBody>
      </p:sp>
      <p:sp>
        <p:nvSpPr>
          <p:cNvPr id="6" name="object 6"/>
          <p:cNvSpPr txBox="1"/>
          <p:nvPr/>
        </p:nvSpPr>
        <p:spPr>
          <a:xfrm>
            <a:off x="457200" y="4166653"/>
            <a:ext cx="3364292" cy="548829"/>
          </a:xfrm>
          <a:prstGeom prst="rect">
            <a:avLst/>
          </a:prstGeom>
        </p:spPr>
        <p:txBody>
          <a:bodyPr vert="horz" wrap="square" lIns="0" tIns="48221" rIns="0" bIns="0" rtlCol="0">
            <a:spAutoFit/>
          </a:bodyPr>
          <a:lstStyle/>
          <a:p>
            <a:pPr marL="7144" defTabSz="685800">
              <a:spcBef>
                <a:spcPts val="380"/>
              </a:spcBef>
              <a:buClrTx/>
              <a:defRPr/>
            </a:pPr>
            <a:r>
              <a:rPr sz="1500" b="1" kern="1200" spc="-3" dirty="0">
                <a:solidFill>
                  <a:schemeClr val="accent3"/>
                </a:solidFill>
                <a:latin typeface="Calibri"/>
                <a:ea typeface="+mn-ea"/>
                <a:cs typeface="Calibri"/>
              </a:rPr>
              <a:t>Output (conditional</a:t>
            </a:r>
            <a:r>
              <a:rPr sz="1500" b="1" kern="1200" spc="6" dirty="0">
                <a:solidFill>
                  <a:schemeClr val="accent3"/>
                </a:solidFill>
                <a:latin typeface="Calibri"/>
                <a:ea typeface="+mn-ea"/>
                <a:cs typeface="Calibri"/>
              </a:rPr>
              <a:t> </a:t>
            </a:r>
            <a:r>
              <a:rPr sz="1500" b="1" kern="1200" spc="-3" dirty="0">
                <a:solidFill>
                  <a:schemeClr val="accent3"/>
                </a:solidFill>
                <a:latin typeface="Calibri"/>
                <a:ea typeface="+mn-ea"/>
                <a:cs typeface="Calibri"/>
              </a:rPr>
              <a:t>generations):</a:t>
            </a:r>
            <a:endParaRPr sz="1500" kern="1200" dirty="0">
              <a:solidFill>
                <a:schemeClr val="accent3"/>
              </a:solidFill>
              <a:latin typeface="Calibri"/>
              <a:ea typeface="+mn-ea"/>
              <a:cs typeface="Calibri"/>
            </a:endParaRPr>
          </a:p>
          <a:p>
            <a:pPr marL="521494" defTabSz="685800">
              <a:spcBef>
                <a:spcPts val="323"/>
              </a:spcBef>
              <a:buClrTx/>
              <a:defRPr/>
            </a:pPr>
            <a:r>
              <a:rPr sz="1500" kern="1200" spc="-3" dirty="0">
                <a:solidFill>
                  <a:prstClr val="black"/>
                </a:solidFill>
                <a:latin typeface="Calibri"/>
                <a:ea typeface="+mn-ea"/>
                <a:cs typeface="Calibri"/>
              </a:rPr>
              <a:t>loutre…”</a:t>
            </a:r>
            <a:endParaRPr sz="1500" kern="1200" dirty="0">
              <a:solidFill>
                <a:prstClr val="black"/>
              </a:solidFill>
              <a:latin typeface="Calibri"/>
              <a:ea typeface="+mn-ea"/>
              <a:cs typeface="Calibri"/>
            </a:endParaRPr>
          </a:p>
        </p:txBody>
      </p:sp>
      <p:sp>
        <p:nvSpPr>
          <p:cNvPr id="8" name="TextBox 7">
            <a:extLst>
              <a:ext uri="{FF2B5EF4-FFF2-40B4-BE49-F238E27FC236}">
                <a16:creationId xmlns:a16="http://schemas.microsoft.com/office/drawing/2014/main" id="{2A5B29DC-F779-4A5A-8503-D71495066949}"/>
              </a:ext>
            </a:extLst>
          </p:cNvPr>
          <p:cNvSpPr txBox="1"/>
          <p:nvPr/>
        </p:nvSpPr>
        <p:spPr>
          <a:xfrm>
            <a:off x="1143000" y="4935751"/>
            <a:ext cx="745717"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4744BCA2-8EAC-A966-A7AD-66849215D18C}"/>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81</a:t>
            </a:fld>
            <a:endParaRPr lang="en-US" sz="1600">
              <a:solidFill>
                <a:schemeClr val="bg1"/>
              </a:solidFill>
            </a:endParaRPr>
          </a:p>
        </p:txBody>
      </p:sp>
      <p:sp>
        <p:nvSpPr>
          <p:cNvPr id="11" name="Title 8">
            <a:extLst>
              <a:ext uri="{FF2B5EF4-FFF2-40B4-BE49-F238E27FC236}">
                <a16:creationId xmlns:a16="http://schemas.microsoft.com/office/drawing/2014/main" id="{64F7013E-1E51-B18A-CF9B-BF14D7FD1219}"/>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GPT-3, </a:t>
            </a:r>
            <a:r>
              <a:rPr lang="en-US" sz="3200" spc="-3" dirty="0"/>
              <a:t>in-context </a:t>
            </a:r>
            <a:r>
              <a:rPr lang="en-US" sz="3200" dirty="0"/>
              <a:t>learning, </a:t>
            </a:r>
            <a:r>
              <a:rPr lang="en-US" sz="3200" spc="-3" dirty="0"/>
              <a:t>very </a:t>
            </a:r>
            <a:r>
              <a:rPr lang="en-US" sz="3200" dirty="0"/>
              <a:t>large</a:t>
            </a:r>
            <a:r>
              <a:rPr lang="en-US" sz="3200" spc="-62" dirty="0"/>
              <a:t> </a:t>
            </a:r>
            <a:r>
              <a:rPr lang="en-US" sz="3200" spc="-3" dirty="0"/>
              <a:t>models</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E5C0-E345-6BC9-26E5-6519913C93B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B9476F6-2847-4741-FFA1-2F24071DAF81}"/>
              </a:ext>
            </a:extLst>
          </p:cNvPr>
          <p:cNvSpPr txBox="1">
            <a:spLocks noGrp="1"/>
          </p:cNvSpPr>
          <p:nvPr>
            <p:ph type="body" idx="1"/>
          </p:nvPr>
        </p:nvSpPr>
        <p:spPr>
          <a:xfrm>
            <a:off x="457200" y="1142326"/>
            <a:ext cx="8291384" cy="250870"/>
          </a:xfrm>
          <a:prstGeom prst="rect">
            <a:avLst/>
          </a:prstGeom>
        </p:spPr>
        <p:txBody>
          <a:bodyPr spcFirstLastPara="1" vert="horz" wrap="square" lIns="0" tIns="7144" rIns="0" bIns="0" rtlCol="0" anchor="t" anchorCtr="0">
            <a:spAutoFit/>
          </a:bodyPr>
          <a:lstStyle/>
          <a:p>
            <a:pPr marL="0" marR="132517" indent="0">
              <a:spcBef>
                <a:spcPts val="56"/>
              </a:spcBef>
              <a:buNone/>
            </a:pPr>
            <a:r>
              <a:rPr lang="en-US" sz="1500" spc="-3" dirty="0">
                <a:latin typeface="+mj-lt"/>
              </a:rPr>
              <a:t>Translate English to French</a:t>
            </a:r>
            <a:endParaRPr sz="1500" b="1" spc="-3" dirty="0">
              <a:solidFill>
                <a:srgbClr val="00B050"/>
              </a:solidFill>
              <a:latin typeface="+mj-lt"/>
              <a:cs typeface="Calibri"/>
            </a:endParaRPr>
          </a:p>
        </p:txBody>
      </p:sp>
      <p:sp>
        <p:nvSpPr>
          <p:cNvPr id="8" name="TextBox 7">
            <a:extLst>
              <a:ext uri="{FF2B5EF4-FFF2-40B4-BE49-F238E27FC236}">
                <a16:creationId xmlns:a16="http://schemas.microsoft.com/office/drawing/2014/main" id="{D97F9548-F180-EA10-1452-8F394D5249B0}"/>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CA711EA9-78F4-C213-C057-0CCAD2BB83B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82</a:t>
            </a:fld>
            <a:endParaRPr lang="en-US" sz="1600">
              <a:solidFill>
                <a:schemeClr val="bg1"/>
              </a:solidFill>
            </a:endParaRPr>
          </a:p>
        </p:txBody>
      </p:sp>
      <p:sp>
        <p:nvSpPr>
          <p:cNvPr id="11" name="Title 8">
            <a:extLst>
              <a:ext uri="{FF2B5EF4-FFF2-40B4-BE49-F238E27FC236}">
                <a16:creationId xmlns:a16="http://schemas.microsoft.com/office/drawing/2014/main" id="{57CF014F-E85F-C8F1-A3CA-24AEE47F4572}"/>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GPT-3: Prompt Engineering</a:t>
            </a:r>
            <a:endParaRPr lang="en-US" dirty="0"/>
          </a:p>
        </p:txBody>
      </p:sp>
      <p:pic>
        <p:nvPicPr>
          <p:cNvPr id="7" name="Picture 6">
            <a:extLst>
              <a:ext uri="{FF2B5EF4-FFF2-40B4-BE49-F238E27FC236}">
                <a16:creationId xmlns:a16="http://schemas.microsoft.com/office/drawing/2014/main" id="{12AE51A1-660E-B13C-8599-8ECAEA054F95}"/>
              </a:ext>
            </a:extLst>
          </p:cNvPr>
          <p:cNvPicPr>
            <a:picLocks noChangeAspect="1"/>
          </p:cNvPicPr>
          <p:nvPr/>
        </p:nvPicPr>
        <p:blipFill>
          <a:blip r:embed="rId2"/>
          <a:stretch>
            <a:fillRect/>
          </a:stretch>
        </p:blipFill>
        <p:spPr>
          <a:xfrm>
            <a:off x="457200" y="1492051"/>
            <a:ext cx="3830767" cy="1855196"/>
          </a:xfrm>
          <a:prstGeom prst="rect">
            <a:avLst/>
          </a:prstGeom>
        </p:spPr>
      </p:pic>
      <p:pic>
        <p:nvPicPr>
          <p:cNvPr id="9" name="Picture 8">
            <a:extLst>
              <a:ext uri="{FF2B5EF4-FFF2-40B4-BE49-F238E27FC236}">
                <a16:creationId xmlns:a16="http://schemas.microsoft.com/office/drawing/2014/main" id="{3E540EC5-6667-2471-F138-5256389E9F5E}"/>
              </a:ext>
            </a:extLst>
          </p:cNvPr>
          <p:cNvPicPr>
            <a:picLocks noChangeAspect="1"/>
          </p:cNvPicPr>
          <p:nvPr/>
        </p:nvPicPr>
        <p:blipFill>
          <a:blip r:embed="rId3"/>
          <a:stretch>
            <a:fillRect/>
          </a:stretch>
        </p:blipFill>
        <p:spPr>
          <a:xfrm>
            <a:off x="85811" y="4235206"/>
            <a:ext cx="2550297" cy="883567"/>
          </a:xfrm>
          <a:prstGeom prst="rect">
            <a:avLst/>
          </a:prstGeom>
        </p:spPr>
      </p:pic>
      <p:sp>
        <p:nvSpPr>
          <p:cNvPr id="10" name="TextBox 9">
            <a:extLst>
              <a:ext uri="{FF2B5EF4-FFF2-40B4-BE49-F238E27FC236}">
                <a16:creationId xmlns:a16="http://schemas.microsoft.com/office/drawing/2014/main" id="{E1F2509A-3EFC-CCC2-BB23-F617C5E30703}"/>
              </a:ext>
            </a:extLst>
          </p:cNvPr>
          <p:cNvSpPr txBox="1"/>
          <p:nvPr/>
        </p:nvSpPr>
        <p:spPr>
          <a:xfrm>
            <a:off x="4473146" y="4835723"/>
            <a:ext cx="2739853" cy="307777"/>
          </a:xfrm>
          <a:prstGeom prst="rect">
            <a:avLst/>
          </a:prstGeom>
          <a:noFill/>
        </p:spPr>
        <p:txBody>
          <a:bodyPr wrap="none" rtlCol="0">
            <a:spAutoFit/>
          </a:bodyPr>
          <a:lstStyle/>
          <a:p>
            <a:r>
              <a:rPr lang="en-US" dirty="0"/>
              <a:t>﻿https://</a:t>
            </a:r>
            <a:r>
              <a:rPr lang="en-US" dirty="0" err="1"/>
              <a:t>arxiv.org</a:t>
            </a:r>
            <a:r>
              <a:rPr lang="en-US" dirty="0"/>
              <a:t>/abs/2005.14165</a:t>
            </a:r>
          </a:p>
        </p:txBody>
      </p:sp>
    </p:spTree>
    <p:extLst>
      <p:ext uri="{BB962C8B-B14F-4D97-AF65-F5344CB8AC3E}">
        <p14:creationId xmlns:p14="http://schemas.microsoft.com/office/powerpoint/2010/main" val="3825811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92E41-96A9-6AC2-8BF2-E0FD0AC8CEA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7D39C69-B884-0503-C4AE-E990AE1E1899}"/>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A223B1E6-2489-926F-651D-27F5140A756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83</a:t>
            </a:fld>
            <a:endParaRPr lang="en-US" sz="1600">
              <a:solidFill>
                <a:schemeClr val="bg1"/>
              </a:solidFill>
            </a:endParaRPr>
          </a:p>
        </p:txBody>
      </p:sp>
      <p:sp>
        <p:nvSpPr>
          <p:cNvPr id="11" name="Title 8">
            <a:extLst>
              <a:ext uri="{FF2B5EF4-FFF2-40B4-BE49-F238E27FC236}">
                <a16:creationId xmlns:a16="http://schemas.microsoft.com/office/drawing/2014/main" id="{1292C6C8-2024-4E72-9ACD-1142C60DBCFA}"/>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Prompt Engineering</a:t>
            </a:r>
            <a:endParaRPr lang="en-US" dirty="0"/>
          </a:p>
        </p:txBody>
      </p:sp>
      <p:pic>
        <p:nvPicPr>
          <p:cNvPr id="6" name="Picture 5">
            <a:extLst>
              <a:ext uri="{FF2B5EF4-FFF2-40B4-BE49-F238E27FC236}">
                <a16:creationId xmlns:a16="http://schemas.microsoft.com/office/drawing/2014/main" id="{8946B57F-8DFC-12A9-EADE-913682A68A7D}"/>
              </a:ext>
            </a:extLst>
          </p:cNvPr>
          <p:cNvPicPr>
            <a:picLocks noChangeAspect="1"/>
          </p:cNvPicPr>
          <p:nvPr/>
        </p:nvPicPr>
        <p:blipFill>
          <a:blip r:embed="rId2"/>
          <a:stretch>
            <a:fillRect/>
          </a:stretch>
        </p:blipFill>
        <p:spPr>
          <a:xfrm>
            <a:off x="685800" y="1143000"/>
            <a:ext cx="7772400" cy="3524879"/>
          </a:xfrm>
          <a:prstGeom prst="rect">
            <a:avLst/>
          </a:prstGeom>
        </p:spPr>
      </p:pic>
    </p:spTree>
    <p:extLst>
      <p:ext uri="{BB962C8B-B14F-4D97-AF65-F5344CB8AC3E}">
        <p14:creationId xmlns:p14="http://schemas.microsoft.com/office/powerpoint/2010/main" val="2628948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0CE9-8C4F-3392-3F8B-4E25286030B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68A3CAA-99C8-A6EE-2669-3A24A778FF86}"/>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BAC29104-BC85-9D55-140C-F10184890774}"/>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84</a:t>
            </a:fld>
            <a:endParaRPr lang="en-US" sz="1600">
              <a:solidFill>
                <a:schemeClr val="bg1"/>
              </a:solidFill>
            </a:endParaRPr>
          </a:p>
        </p:txBody>
      </p:sp>
      <p:sp>
        <p:nvSpPr>
          <p:cNvPr id="11" name="Title 8">
            <a:extLst>
              <a:ext uri="{FF2B5EF4-FFF2-40B4-BE49-F238E27FC236}">
                <a16:creationId xmlns:a16="http://schemas.microsoft.com/office/drawing/2014/main" id="{8FC2A211-B2FE-53EE-F615-EFA6B5572E0A}"/>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How would you come with a solution for this problem?</a:t>
            </a:r>
            <a:endParaRPr lang="en-US" dirty="0"/>
          </a:p>
        </p:txBody>
      </p:sp>
      <p:pic>
        <p:nvPicPr>
          <p:cNvPr id="3" name="Picture 2">
            <a:extLst>
              <a:ext uri="{FF2B5EF4-FFF2-40B4-BE49-F238E27FC236}">
                <a16:creationId xmlns:a16="http://schemas.microsoft.com/office/drawing/2014/main" id="{2ACE1AA9-C3E3-48B1-3EEF-2998E5B29ADF}"/>
              </a:ext>
            </a:extLst>
          </p:cNvPr>
          <p:cNvPicPr>
            <a:picLocks noChangeAspect="1"/>
          </p:cNvPicPr>
          <p:nvPr/>
        </p:nvPicPr>
        <p:blipFill>
          <a:blip r:embed="rId2"/>
          <a:stretch>
            <a:fillRect/>
          </a:stretch>
        </p:blipFill>
        <p:spPr>
          <a:xfrm>
            <a:off x="685800" y="1481618"/>
            <a:ext cx="7772400" cy="2559204"/>
          </a:xfrm>
          <a:prstGeom prst="rect">
            <a:avLst/>
          </a:prstGeom>
        </p:spPr>
      </p:pic>
    </p:spTree>
    <p:extLst>
      <p:ext uri="{BB962C8B-B14F-4D97-AF65-F5344CB8AC3E}">
        <p14:creationId xmlns:p14="http://schemas.microsoft.com/office/powerpoint/2010/main" val="11763528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8C5FD-DD3E-FD81-8F65-A8BCA880F6D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5ED871F-A807-C1C4-9506-5CD0480E1595}"/>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3B80BA6A-F53E-DA80-5441-D8354741AA8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85</a:t>
            </a:fld>
            <a:endParaRPr lang="en-US" sz="1600">
              <a:solidFill>
                <a:schemeClr val="bg1"/>
              </a:solidFill>
            </a:endParaRPr>
          </a:p>
        </p:txBody>
      </p:sp>
      <p:sp>
        <p:nvSpPr>
          <p:cNvPr id="11" name="Title 8">
            <a:extLst>
              <a:ext uri="{FF2B5EF4-FFF2-40B4-BE49-F238E27FC236}">
                <a16:creationId xmlns:a16="http://schemas.microsoft.com/office/drawing/2014/main" id="{05069857-3D77-E33F-6313-CD5D5DB14BBB}"/>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Prompt Engineering</a:t>
            </a:r>
            <a:endParaRPr lang="en-US" sz="1600" dirty="0"/>
          </a:p>
        </p:txBody>
      </p:sp>
      <p:sp>
        <p:nvSpPr>
          <p:cNvPr id="4" name="TextBox 3">
            <a:extLst>
              <a:ext uri="{FF2B5EF4-FFF2-40B4-BE49-F238E27FC236}">
                <a16:creationId xmlns:a16="http://schemas.microsoft.com/office/drawing/2014/main" id="{796988F1-40D3-F5F0-5088-55425A95AC4E}"/>
              </a:ext>
            </a:extLst>
          </p:cNvPr>
          <p:cNvSpPr txBox="1"/>
          <p:nvPr/>
        </p:nvSpPr>
        <p:spPr>
          <a:xfrm>
            <a:off x="626076" y="1252151"/>
            <a:ext cx="7784756" cy="3416320"/>
          </a:xfrm>
          <a:prstGeom prst="rect">
            <a:avLst/>
          </a:prstGeom>
          <a:noFill/>
        </p:spPr>
        <p:txBody>
          <a:bodyPr wrap="square" rtlCol="0">
            <a:spAutoFit/>
          </a:bodyPr>
          <a:lstStyle/>
          <a:p>
            <a:pPr algn="just"/>
            <a:r>
              <a:rPr lang="en-US" sz="1800" dirty="0"/>
              <a:t>﻿</a:t>
            </a:r>
            <a:r>
              <a:rPr lang="en-US" sz="1800" dirty="0">
                <a:solidFill>
                  <a:srgbClr val="00B050"/>
                </a:solidFill>
              </a:rPr>
              <a:t>Input</a:t>
            </a:r>
            <a:r>
              <a:rPr lang="en-US" sz="1800" dirty="0"/>
              <a:t>: The cat is throwing the ball into the ground</a:t>
            </a:r>
          </a:p>
          <a:p>
            <a:pPr algn="just"/>
            <a:r>
              <a:rPr lang="en-US" sz="1800" dirty="0">
                <a:solidFill>
                  <a:srgbClr val="FF0000"/>
                </a:solidFill>
              </a:rPr>
              <a:t>Output</a:t>
            </a:r>
            <a:r>
              <a:rPr lang="en-US" sz="1800" dirty="0"/>
              <a:t>: The &lt;subject&gt;cat&lt;/subject&gt; is throwing the &lt;object&gt;ball&lt;/object&gt; into the &lt;destination&gt;ground&lt;/ground&gt;</a:t>
            </a:r>
          </a:p>
          <a:p>
            <a:pPr algn="just"/>
            <a:endParaRPr lang="en-US" sz="1800" dirty="0"/>
          </a:p>
          <a:p>
            <a:pPr algn="just"/>
            <a:endParaRPr lang="en-US" sz="1800" dirty="0"/>
          </a:p>
          <a:p>
            <a:pPr algn="just"/>
            <a:r>
              <a:rPr lang="en-US" sz="1800" dirty="0">
                <a:solidFill>
                  <a:srgbClr val="00B050"/>
                </a:solidFill>
              </a:rPr>
              <a:t>Input</a:t>
            </a:r>
            <a:r>
              <a:rPr lang="en-US" sz="1800" dirty="0"/>
              <a:t>: The snake is being attacked by the wolf</a:t>
            </a:r>
          </a:p>
          <a:p>
            <a:pPr algn="just"/>
            <a:r>
              <a:rPr lang="en-US" sz="1800" dirty="0">
                <a:solidFill>
                  <a:srgbClr val="FF0000"/>
                </a:solidFill>
              </a:rPr>
              <a:t>Output</a:t>
            </a:r>
            <a:r>
              <a:rPr lang="en-US" sz="1800" dirty="0"/>
              <a:t>: The &lt;object&gt;snake&lt;/object&gt; is being attacked by the &lt;actor&gt;wolf&lt;/actor&gt;</a:t>
            </a:r>
          </a:p>
          <a:p>
            <a:pPr algn="just"/>
            <a:endParaRPr lang="en-US" sz="1800" dirty="0"/>
          </a:p>
          <a:p>
            <a:pPr algn="just"/>
            <a:endParaRPr lang="en-US" sz="1800" dirty="0"/>
          </a:p>
          <a:p>
            <a:pPr algn="just"/>
            <a:r>
              <a:rPr lang="en-US" sz="1800" dirty="0">
                <a:solidFill>
                  <a:srgbClr val="00B050"/>
                </a:solidFill>
              </a:rPr>
              <a:t>Input</a:t>
            </a:r>
            <a:r>
              <a:rPr lang="en-US" sz="1800" dirty="0"/>
              <a:t>: The kid is throwing rocks at the window</a:t>
            </a:r>
          </a:p>
          <a:p>
            <a:pPr algn="just"/>
            <a:r>
              <a:rPr lang="en-US" sz="1800" dirty="0">
                <a:solidFill>
                  <a:srgbClr val="FF0000"/>
                </a:solidFill>
              </a:rPr>
              <a:t>Output</a:t>
            </a:r>
            <a:r>
              <a:rPr lang="en-US" sz="1800" dirty="0"/>
              <a:t>:</a:t>
            </a:r>
          </a:p>
        </p:txBody>
      </p:sp>
    </p:spTree>
    <p:extLst>
      <p:ext uri="{BB962C8B-B14F-4D97-AF65-F5344CB8AC3E}">
        <p14:creationId xmlns:p14="http://schemas.microsoft.com/office/powerpoint/2010/main" val="2077272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E3372-0403-8610-A266-289DEEA251E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EF8AB49-A479-2D18-08EA-83B4A452D23D}"/>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CC0CEC84-27D4-2C4B-78A2-DC93434BD8E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86</a:t>
            </a:fld>
            <a:endParaRPr lang="en-US" sz="1600">
              <a:solidFill>
                <a:schemeClr val="bg1"/>
              </a:solidFill>
            </a:endParaRPr>
          </a:p>
        </p:txBody>
      </p:sp>
      <p:sp>
        <p:nvSpPr>
          <p:cNvPr id="11" name="Title 8">
            <a:extLst>
              <a:ext uri="{FF2B5EF4-FFF2-40B4-BE49-F238E27FC236}">
                <a16:creationId xmlns:a16="http://schemas.microsoft.com/office/drawing/2014/main" id="{2D8BB884-6B19-60DD-98A4-D87D446C03D6}"/>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Prompt Engineering</a:t>
            </a:r>
            <a:endParaRPr lang="en-US" sz="1600" dirty="0"/>
          </a:p>
        </p:txBody>
      </p:sp>
      <p:sp>
        <p:nvSpPr>
          <p:cNvPr id="4" name="TextBox 3">
            <a:extLst>
              <a:ext uri="{FF2B5EF4-FFF2-40B4-BE49-F238E27FC236}">
                <a16:creationId xmlns:a16="http://schemas.microsoft.com/office/drawing/2014/main" id="{03E2C75E-08D9-6E5D-B947-68D8B194B643}"/>
              </a:ext>
            </a:extLst>
          </p:cNvPr>
          <p:cNvSpPr txBox="1"/>
          <p:nvPr/>
        </p:nvSpPr>
        <p:spPr>
          <a:xfrm>
            <a:off x="626076" y="1252151"/>
            <a:ext cx="7784756" cy="1754326"/>
          </a:xfrm>
          <a:prstGeom prst="rect">
            <a:avLst/>
          </a:prstGeom>
          <a:noFill/>
        </p:spPr>
        <p:txBody>
          <a:bodyPr wrap="square" rtlCol="0">
            <a:spAutoFit/>
          </a:bodyPr>
          <a:lstStyle/>
          <a:p>
            <a:pPr marL="285750" indent="-285750" algn="just">
              <a:buFont typeface="Arial" panose="020B0604020202020204" pitchFamily="34" charset="0"/>
              <a:buChar char="•"/>
            </a:pPr>
            <a:r>
              <a:rPr lang="en-US" sz="1800" dirty="0"/>
              <a:t>﻿Any Large Language Model (LLM) such as GPT-3 can be turned into a general purpose problem solver in this way.</a:t>
            </a:r>
          </a:p>
          <a:p>
            <a:pPr marL="285750" indent="-285750" algn="just">
              <a:buFont typeface="Arial" panose="020B0604020202020204" pitchFamily="34" charset="0"/>
              <a:buChar char="•"/>
            </a:pPr>
            <a:r>
              <a:rPr lang="en-US" sz="1800" dirty="0"/>
              <a:t>Obviously, it is not going to work well for every use case.</a:t>
            </a:r>
          </a:p>
          <a:p>
            <a:pPr marL="285750" indent="-285750" algn="just">
              <a:buFont typeface="Arial" panose="020B0604020202020204" pitchFamily="34" charset="0"/>
              <a:buChar char="•"/>
            </a:pPr>
            <a:r>
              <a:rPr lang="en-US" sz="1800" dirty="0"/>
              <a:t>Other Large Language Models trained at the scale of GPT-3 that are actually publicly available.</a:t>
            </a:r>
          </a:p>
          <a:p>
            <a:pPr marL="285750" indent="-285750" algn="just">
              <a:buFont typeface="Arial" panose="020B0604020202020204" pitchFamily="34" charset="0"/>
              <a:buChar char="•"/>
            </a:pPr>
            <a:r>
              <a:rPr lang="en-US" sz="1800" dirty="0"/>
              <a:t>BLOOM-176B and OPT-175B:</a:t>
            </a:r>
          </a:p>
        </p:txBody>
      </p:sp>
      <p:pic>
        <p:nvPicPr>
          <p:cNvPr id="3" name="Picture 2">
            <a:extLst>
              <a:ext uri="{FF2B5EF4-FFF2-40B4-BE49-F238E27FC236}">
                <a16:creationId xmlns:a16="http://schemas.microsoft.com/office/drawing/2014/main" id="{4EA90A2B-D0ED-9586-EB8D-BCC2F154E080}"/>
              </a:ext>
            </a:extLst>
          </p:cNvPr>
          <p:cNvPicPr>
            <a:picLocks noChangeAspect="1"/>
          </p:cNvPicPr>
          <p:nvPr/>
        </p:nvPicPr>
        <p:blipFill>
          <a:blip r:embed="rId2"/>
          <a:stretch>
            <a:fillRect/>
          </a:stretch>
        </p:blipFill>
        <p:spPr>
          <a:xfrm>
            <a:off x="626076" y="3115628"/>
            <a:ext cx="3424023" cy="1118468"/>
          </a:xfrm>
          <a:prstGeom prst="rect">
            <a:avLst/>
          </a:prstGeom>
        </p:spPr>
      </p:pic>
      <p:pic>
        <p:nvPicPr>
          <p:cNvPr id="5" name="Picture 4">
            <a:extLst>
              <a:ext uri="{FF2B5EF4-FFF2-40B4-BE49-F238E27FC236}">
                <a16:creationId xmlns:a16="http://schemas.microsoft.com/office/drawing/2014/main" id="{CD336339-1B8B-AFA7-3111-A3FD32B035EE}"/>
              </a:ext>
            </a:extLst>
          </p:cNvPr>
          <p:cNvPicPr>
            <a:picLocks noChangeAspect="1"/>
          </p:cNvPicPr>
          <p:nvPr/>
        </p:nvPicPr>
        <p:blipFill>
          <a:blip r:embed="rId3"/>
          <a:stretch>
            <a:fillRect/>
          </a:stretch>
        </p:blipFill>
        <p:spPr>
          <a:xfrm>
            <a:off x="5930557" y="2720050"/>
            <a:ext cx="2090569" cy="1514046"/>
          </a:xfrm>
          <a:prstGeom prst="rect">
            <a:avLst/>
          </a:prstGeom>
        </p:spPr>
      </p:pic>
      <p:sp>
        <p:nvSpPr>
          <p:cNvPr id="6" name="TextBox 5">
            <a:extLst>
              <a:ext uri="{FF2B5EF4-FFF2-40B4-BE49-F238E27FC236}">
                <a16:creationId xmlns:a16="http://schemas.microsoft.com/office/drawing/2014/main" id="{1F6D17C9-816A-F716-09B7-F2DF1675D011}"/>
              </a:ext>
            </a:extLst>
          </p:cNvPr>
          <p:cNvSpPr txBox="1"/>
          <p:nvPr/>
        </p:nvSpPr>
        <p:spPr>
          <a:xfrm>
            <a:off x="632176" y="4234096"/>
            <a:ext cx="2484976" cy="246221"/>
          </a:xfrm>
          <a:prstGeom prst="rect">
            <a:avLst/>
          </a:prstGeom>
          <a:noFill/>
        </p:spPr>
        <p:txBody>
          <a:bodyPr wrap="none" rtlCol="0">
            <a:spAutoFit/>
          </a:bodyPr>
          <a:lstStyle/>
          <a:p>
            <a:r>
              <a:rPr lang="en-US" sz="1000" dirty="0">
                <a:hlinkClick r:id="rId4"/>
              </a:rPr>
              <a:t>https://huggingface.co/bigscience/bloom</a:t>
            </a:r>
            <a:r>
              <a:rPr lang="en-US" sz="1000" dirty="0"/>
              <a:t> </a:t>
            </a:r>
          </a:p>
        </p:txBody>
      </p:sp>
      <p:sp>
        <p:nvSpPr>
          <p:cNvPr id="7" name="TextBox 6">
            <a:extLst>
              <a:ext uri="{FF2B5EF4-FFF2-40B4-BE49-F238E27FC236}">
                <a16:creationId xmlns:a16="http://schemas.microsoft.com/office/drawing/2014/main" id="{50238C87-E6A4-2DD9-A6F0-BD363C0EECDC}"/>
              </a:ext>
            </a:extLst>
          </p:cNvPr>
          <p:cNvSpPr txBox="1"/>
          <p:nvPr/>
        </p:nvSpPr>
        <p:spPr>
          <a:xfrm>
            <a:off x="5294525" y="4427000"/>
            <a:ext cx="3392275" cy="246221"/>
          </a:xfrm>
          <a:prstGeom prst="rect">
            <a:avLst/>
          </a:prstGeom>
          <a:noFill/>
        </p:spPr>
        <p:txBody>
          <a:bodyPr wrap="none" rtlCol="0">
            <a:spAutoFit/>
          </a:bodyPr>
          <a:lstStyle/>
          <a:p>
            <a:r>
              <a:rPr lang="en-US" sz="1000" dirty="0">
                <a:hlinkClick r:id="rId5"/>
              </a:rPr>
              <a:t>https://huggingface.co/docs/transformers/model_doc/opt</a:t>
            </a:r>
            <a:r>
              <a:rPr lang="en-US" sz="1000" dirty="0"/>
              <a:t> </a:t>
            </a:r>
          </a:p>
        </p:txBody>
      </p:sp>
    </p:spTree>
    <p:extLst>
      <p:ext uri="{BB962C8B-B14F-4D97-AF65-F5344CB8AC3E}">
        <p14:creationId xmlns:p14="http://schemas.microsoft.com/office/powerpoint/2010/main" val="17569258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E592-5A9F-BF13-F4F4-C2CF6C61B91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4356306-2E86-90DE-2953-4C65B535479F}"/>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2EEA2AEE-9848-C269-FCD1-68171AD79081}"/>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87</a:t>
            </a:fld>
            <a:endParaRPr lang="en-US" sz="1600">
              <a:solidFill>
                <a:schemeClr val="bg1"/>
              </a:solidFill>
            </a:endParaRPr>
          </a:p>
        </p:txBody>
      </p:sp>
      <p:sp>
        <p:nvSpPr>
          <p:cNvPr id="11" name="Title 8">
            <a:extLst>
              <a:ext uri="{FF2B5EF4-FFF2-40B4-BE49-F238E27FC236}">
                <a16:creationId xmlns:a16="http://schemas.microsoft.com/office/drawing/2014/main" id="{4A704C52-3C95-330F-9701-A70E4DA23541}"/>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However these are still limited</a:t>
            </a:r>
            <a:endParaRPr lang="en-US" sz="1600" dirty="0"/>
          </a:p>
        </p:txBody>
      </p:sp>
      <p:sp>
        <p:nvSpPr>
          <p:cNvPr id="4" name="TextBox 3">
            <a:extLst>
              <a:ext uri="{FF2B5EF4-FFF2-40B4-BE49-F238E27FC236}">
                <a16:creationId xmlns:a16="http://schemas.microsoft.com/office/drawing/2014/main" id="{C099DDB0-F9F3-9DE1-31C4-E89EACFF839F}"/>
              </a:ext>
            </a:extLst>
          </p:cNvPr>
          <p:cNvSpPr txBox="1"/>
          <p:nvPr/>
        </p:nvSpPr>
        <p:spPr>
          <a:xfrm>
            <a:off x="626076" y="1252151"/>
            <a:ext cx="7784756" cy="1938992"/>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﻿Predicting the next word can lead to intelligent behavior such as the one exemplified earlier however this still limited</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dirty="0"/>
              <a:t>What makes some of the new LLMs special? ChatGPT (GPT-3.5, 3.5 Turbo, 4, 4-turbo), FLAN-T5, OPT-IML</a:t>
            </a:r>
          </a:p>
        </p:txBody>
      </p:sp>
    </p:spTree>
    <p:extLst>
      <p:ext uri="{BB962C8B-B14F-4D97-AF65-F5344CB8AC3E}">
        <p14:creationId xmlns:p14="http://schemas.microsoft.com/office/powerpoint/2010/main" val="25474832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DB25E-3144-57D4-FF0A-1909966463D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B989AD7-4957-21BA-519C-58A5A5BC006A}"/>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F46278A2-1536-2C89-65DB-41DED482AEA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88</a:t>
            </a:fld>
            <a:endParaRPr lang="en-US" sz="1600">
              <a:solidFill>
                <a:schemeClr val="bg1"/>
              </a:solidFill>
            </a:endParaRPr>
          </a:p>
        </p:txBody>
      </p:sp>
      <p:sp>
        <p:nvSpPr>
          <p:cNvPr id="11" name="Title 8">
            <a:extLst>
              <a:ext uri="{FF2B5EF4-FFF2-40B4-BE49-F238E27FC236}">
                <a16:creationId xmlns:a16="http://schemas.microsoft.com/office/drawing/2014/main" id="{FA657F76-7B8C-E00B-39F9-40C93E510F9B}"/>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﻿Instruction Tuning (e.g. FLAN-T5 by Google)</a:t>
            </a:r>
            <a:endParaRPr lang="en-US" sz="1600" dirty="0"/>
          </a:p>
        </p:txBody>
      </p:sp>
      <p:sp>
        <p:nvSpPr>
          <p:cNvPr id="3" name="TextBox 2">
            <a:extLst>
              <a:ext uri="{FF2B5EF4-FFF2-40B4-BE49-F238E27FC236}">
                <a16:creationId xmlns:a16="http://schemas.microsoft.com/office/drawing/2014/main" id="{07CBFEA1-C76C-B136-FEC3-7F83EBA06F90}"/>
              </a:ext>
            </a:extLst>
          </p:cNvPr>
          <p:cNvSpPr txBox="1"/>
          <p:nvPr/>
        </p:nvSpPr>
        <p:spPr>
          <a:xfrm>
            <a:off x="321276" y="4828659"/>
            <a:ext cx="3047629" cy="307777"/>
          </a:xfrm>
          <a:prstGeom prst="rect">
            <a:avLst/>
          </a:prstGeom>
          <a:noFill/>
        </p:spPr>
        <p:txBody>
          <a:bodyPr wrap="none" rtlCol="0">
            <a:spAutoFit/>
          </a:bodyPr>
          <a:lstStyle/>
          <a:p>
            <a:r>
              <a:rPr lang="en-US" dirty="0"/>
              <a:t>﻿https://</a:t>
            </a:r>
            <a:r>
              <a:rPr lang="en-US" dirty="0" err="1"/>
              <a:t>arxiv.org</a:t>
            </a:r>
            <a:r>
              <a:rPr lang="en-US" dirty="0"/>
              <a:t>/pdf/2210.11416.pdf </a:t>
            </a:r>
          </a:p>
        </p:txBody>
      </p:sp>
      <p:pic>
        <p:nvPicPr>
          <p:cNvPr id="5" name="Picture 4">
            <a:extLst>
              <a:ext uri="{FF2B5EF4-FFF2-40B4-BE49-F238E27FC236}">
                <a16:creationId xmlns:a16="http://schemas.microsoft.com/office/drawing/2014/main" id="{9EDFD275-2BDF-C445-D4D2-134655F2C61F}"/>
              </a:ext>
            </a:extLst>
          </p:cNvPr>
          <p:cNvPicPr>
            <a:picLocks noChangeAspect="1"/>
          </p:cNvPicPr>
          <p:nvPr/>
        </p:nvPicPr>
        <p:blipFill>
          <a:blip r:embed="rId3"/>
          <a:stretch>
            <a:fillRect/>
          </a:stretch>
        </p:blipFill>
        <p:spPr>
          <a:xfrm>
            <a:off x="457200" y="1282446"/>
            <a:ext cx="6100173" cy="3108322"/>
          </a:xfrm>
          <a:prstGeom prst="rect">
            <a:avLst/>
          </a:prstGeom>
        </p:spPr>
      </p:pic>
      <p:pic>
        <p:nvPicPr>
          <p:cNvPr id="4" name="Picture 2" descr="Project Jupyter - Wikipedia">
            <a:extLst>
              <a:ext uri="{FF2B5EF4-FFF2-40B4-BE49-F238E27FC236}">
                <a16:creationId xmlns:a16="http://schemas.microsoft.com/office/drawing/2014/main" id="{8B4B91E9-2045-0D7C-5422-512166543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41" y="2534351"/>
            <a:ext cx="1114066" cy="1296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056BE8-FD28-0905-B694-BAC62C50825E}"/>
              </a:ext>
            </a:extLst>
          </p:cNvPr>
          <p:cNvSpPr txBox="1"/>
          <p:nvPr/>
        </p:nvSpPr>
        <p:spPr>
          <a:xfrm>
            <a:off x="7198537" y="2141135"/>
            <a:ext cx="1059906" cy="307777"/>
          </a:xfrm>
          <a:prstGeom prst="rect">
            <a:avLst/>
          </a:prstGeom>
          <a:noFill/>
        </p:spPr>
        <p:txBody>
          <a:bodyPr wrap="none" rtlCol="0">
            <a:spAutoFit/>
          </a:bodyPr>
          <a:lstStyle/>
          <a:p>
            <a:r>
              <a:rPr lang="en-US" dirty="0">
                <a:solidFill>
                  <a:srgbClr val="FF0000"/>
                </a:solidFill>
              </a:rPr>
              <a:t>See on </a:t>
            </a:r>
            <a:r>
              <a:rPr lang="en-US" dirty="0">
                <a:solidFill>
                  <a:srgbClr val="FF0000"/>
                </a:solidFill>
                <a:hlinkClick r:id="rId5"/>
              </a:rPr>
              <a:t>our</a:t>
            </a:r>
            <a:endParaRPr lang="en-US" dirty="0">
              <a:solidFill>
                <a:srgbClr val="FF0000"/>
              </a:solidFill>
            </a:endParaRPr>
          </a:p>
        </p:txBody>
      </p:sp>
    </p:spTree>
    <p:extLst>
      <p:ext uri="{BB962C8B-B14F-4D97-AF65-F5344CB8AC3E}">
        <p14:creationId xmlns:p14="http://schemas.microsoft.com/office/powerpoint/2010/main" val="3844800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16BF9-73E8-FE2F-7706-44DD63F6839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8258A87-AFDD-A6E6-3A2A-85B12531BD82}"/>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16DE4825-72F9-86B3-D10B-076B9C936E2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89</a:t>
            </a:fld>
            <a:endParaRPr lang="en-US" sz="1600">
              <a:solidFill>
                <a:schemeClr val="bg1"/>
              </a:solidFill>
            </a:endParaRPr>
          </a:p>
        </p:txBody>
      </p:sp>
      <p:sp>
        <p:nvSpPr>
          <p:cNvPr id="11" name="Title 8">
            <a:extLst>
              <a:ext uri="{FF2B5EF4-FFF2-40B4-BE49-F238E27FC236}">
                <a16:creationId xmlns:a16="http://schemas.microsoft.com/office/drawing/2014/main" id="{1F0A7C9B-8C6C-71CE-8C87-AF305F0CE897}"/>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﻿FLAN-T5</a:t>
            </a:r>
            <a:endParaRPr lang="en-US" sz="1600" dirty="0"/>
          </a:p>
        </p:txBody>
      </p:sp>
      <p:pic>
        <p:nvPicPr>
          <p:cNvPr id="4" name="Picture 3">
            <a:extLst>
              <a:ext uri="{FF2B5EF4-FFF2-40B4-BE49-F238E27FC236}">
                <a16:creationId xmlns:a16="http://schemas.microsoft.com/office/drawing/2014/main" id="{4797DCA8-9B42-9E5D-70C0-22789746C362}"/>
              </a:ext>
            </a:extLst>
          </p:cNvPr>
          <p:cNvPicPr>
            <a:picLocks noChangeAspect="1"/>
          </p:cNvPicPr>
          <p:nvPr/>
        </p:nvPicPr>
        <p:blipFill>
          <a:blip r:embed="rId2"/>
          <a:stretch>
            <a:fillRect/>
          </a:stretch>
        </p:blipFill>
        <p:spPr>
          <a:xfrm>
            <a:off x="685800" y="1282446"/>
            <a:ext cx="7772400" cy="3069025"/>
          </a:xfrm>
          <a:prstGeom prst="rect">
            <a:avLst/>
          </a:prstGeom>
        </p:spPr>
      </p:pic>
    </p:spTree>
    <p:extLst>
      <p:ext uri="{BB962C8B-B14F-4D97-AF65-F5344CB8AC3E}">
        <p14:creationId xmlns:p14="http://schemas.microsoft.com/office/powerpoint/2010/main" val="99885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293018" y="1319717"/>
            <a:ext cx="6557949" cy="2046858"/>
          </a:xfrm>
          <a:prstGeom prst="rect">
            <a:avLst/>
          </a:prstGeom>
          <a:blipFill>
            <a:blip r:embed="rId2" cstate="print"/>
            <a:stretch>
              <a:fillRect/>
            </a:stretch>
          </a:blipFill>
        </p:spPr>
        <p:txBody>
          <a:bodyPr wrap="square" lIns="0" tIns="0" rIns="0" bIns="0" rtlCol="0"/>
          <a:lstStyle/>
          <a:p>
            <a:endParaRPr sz="1050">
              <a:solidFill>
                <a:sysClr val="windowText" lastClr="000000"/>
              </a:solidFill>
            </a:endParaRPr>
          </a:p>
        </p:txBody>
      </p:sp>
      <p:sp>
        <p:nvSpPr>
          <p:cNvPr id="6" name="object 6"/>
          <p:cNvSpPr/>
          <p:nvPr/>
        </p:nvSpPr>
        <p:spPr>
          <a:xfrm>
            <a:off x="3983244" y="3468314"/>
            <a:ext cx="216218" cy="256699"/>
          </a:xfrm>
          <a:custGeom>
            <a:avLst/>
            <a:gdLst/>
            <a:ahLst/>
            <a:cxnLst/>
            <a:rect l="l" t="t" r="r" b="b"/>
            <a:pathLst>
              <a:path w="288289" h="342264">
                <a:moveTo>
                  <a:pt x="287874" y="341874"/>
                </a:moveTo>
                <a:lnTo>
                  <a:pt x="0" y="0"/>
                </a:lnTo>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7" name="object 7"/>
          <p:cNvSpPr/>
          <p:nvPr/>
        </p:nvSpPr>
        <p:spPr>
          <a:xfrm>
            <a:off x="3941488" y="3418720"/>
            <a:ext cx="60008" cy="65246"/>
          </a:xfrm>
          <a:custGeom>
            <a:avLst/>
            <a:gdLst/>
            <a:ahLst/>
            <a:cxnLst/>
            <a:rect l="l" t="t" r="r" b="b"/>
            <a:pathLst>
              <a:path w="80010" h="86995">
                <a:moveTo>
                  <a:pt x="79749" y="45874"/>
                </a:moveTo>
                <a:lnTo>
                  <a:pt x="0" y="0"/>
                </a:lnTo>
                <a:lnTo>
                  <a:pt x="31599" y="86399"/>
                </a:lnTo>
                <a:lnTo>
                  <a:pt x="79749" y="45874"/>
                </a:lnTo>
                <a:close/>
              </a:path>
            </a:pathLst>
          </a:custGeom>
          <a:ln w="19049">
            <a:solidFill>
              <a:srgbClr val="666666"/>
            </a:solidFill>
          </a:ln>
        </p:spPr>
        <p:txBody>
          <a:bodyPr wrap="square" lIns="0" tIns="0" rIns="0" bIns="0" rtlCol="0"/>
          <a:lstStyle/>
          <a:p>
            <a:endParaRPr sz="1050">
              <a:solidFill>
                <a:sysClr val="windowText" lastClr="000000"/>
              </a:solidFill>
            </a:endParaRPr>
          </a:p>
        </p:txBody>
      </p:sp>
      <p:sp>
        <p:nvSpPr>
          <p:cNvPr id="8" name="object 8"/>
          <p:cNvSpPr txBox="1"/>
          <p:nvPr/>
        </p:nvSpPr>
        <p:spPr>
          <a:xfrm>
            <a:off x="4349920" y="3539265"/>
            <a:ext cx="2452688" cy="323165"/>
          </a:xfrm>
          <a:prstGeom prst="rect">
            <a:avLst/>
          </a:prstGeom>
        </p:spPr>
        <p:txBody>
          <a:bodyPr vert="horz" wrap="square" lIns="0" tIns="0" rIns="0" bIns="0" rtlCol="0">
            <a:spAutoFit/>
          </a:bodyPr>
          <a:lstStyle/>
          <a:p>
            <a:pPr marL="9525"/>
            <a:r>
              <a:rPr sz="1050" spc="-4" dirty="0">
                <a:solidFill>
                  <a:sysClr val="windowText" lastClr="000000"/>
                </a:solidFill>
              </a:rPr>
              <a:t>e.g. </a:t>
            </a:r>
            <a:r>
              <a:rPr lang="en-US" sz="1050" b="1" spc="-4" dirty="0">
                <a:solidFill>
                  <a:sysClr val="windowText" lastClr="000000"/>
                </a:solidFill>
              </a:rPr>
              <a:t>s</a:t>
            </a:r>
            <a:r>
              <a:rPr sz="1050" b="1" spc="-4" dirty="0">
                <a:solidFill>
                  <a:sysClr val="windowText" lastClr="000000"/>
                </a:solidFill>
              </a:rPr>
              <a:t>entiment</a:t>
            </a:r>
            <a:r>
              <a:rPr sz="1050" b="1" spc="8" dirty="0">
                <a:solidFill>
                  <a:sysClr val="windowText" lastClr="000000"/>
                </a:solidFill>
              </a:rPr>
              <a:t> </a:t>
            </a:r>
            <a:r>
              <a:rPr lang="en-US" sz="1050" b="1" spc="-4" dirty="0">
                <a:solidFill>
                  <a:sysClr val="windowText" lastClr="000000"/>
                </a:solidFill>
              </a:rPr>
              <a:t>c</a:t>
            </a:r>
            <a:r>
              <a:rPr sz="1050" b="1" spc="-4" dirty="0">
                <a:solidFill>
                  <a:sysClr val="windowText" lastClr="000000"/>
                </a:solidFill>
              </a:rPr>
              <a:t>lassification</a:t>
            </a:r>
            <a:endParaRPr sz="1050" dirty="0">
              <a:solidFill>
                <a:sysClr val="windowText" lastClr="000000"/>
              </a:solidFill>
            </a:endParaRPr>
          </a:p>
          <a:p>
            <a:pPr marL="9525">
              <a:spcBef>
                <a:spcPts val="11"/>
              </a:spcBef>
            </a:pPr>
            <a:r>
              <a:rPr sz="1050" spc="-4" dirty="0">
                <a:solidFill>
                  <a:sysClr val="windowText" lastClr="000000"/>
                </a:solidFill>
              </a:rPr>
              <a:t>sequence of words -&gt;</a:t>
            </a:r>
            <a:r>
              <a:rPr sz="1050" spc="8" dirty="0">
                <a:solidFill>
                  <a:sysClr val="windowText" lastClr="000000"/>
                </a:solidFill>
              </a:rPr>
              <a:t> </a:t>
            </a:r>
            <a:r>
              <a:rPr sz="1050" spc="-4" dirty="0">
                <a:solidFill>
                  <a:sysClr val="windowText" lastClr="000000"/>
                </a:solidFill>
              </a:rPr>
              <a:t>sentiment</a:t>
            </a:r>
            <a:endParaRPr sz="1050" dirty="0">
              <a:solidFill>
                <a:sysClr val="windowText" lastClr="000000"/>
              </a:solidFill>
            </a:endParaRPr>
          </a:p>
        </p:txBody>
      </p:sp>
      <p:sp>
        <p:nvSpPr>
          <p:cNvPr id="13" name="TextBox 12"/>
          <p:cNvSpPr txBox="1"/>
          <p:nvPr/>
        </p:nvSpPr>
        <p:spPr>
          <a:xfrm>
            <a:off x="1143001" y="4935751"/>
            <a:ext cx="1011815" cy="230832"/>
          </a:xfrm>
          <a:prstGeom prst="rect">
            <a:avLst/>
          </a:prstGeom>
          <a:noFill/>
        </p:spPr>
        <p:txBody>
          <a:bodyPr wrap="none" rtlCol="0">
            <a:spAutoFit/>
          </a:bodyPr>
          <a:lstStyle/>
          <a:p>
            <a:r>
              <a:rPr lang="en-US" sz="900" dirty="0"/>
              <a:t>Andrej </a:t>
            </a:r>
            <a:r>
              <a:rPr lang="en-US" sz="900" dirty="0" err="1"/>
              <a:t>Karpathy</a:t>
            </a:r>
            <a:endParaRPr lang="en-US" sz="900" dirty="0"/>
          </a:p>
        </p:txBody>
      </p:sp>
      <p:sp>
        <p:nvSpPr>
          <p:cNvPr id="3" name="Slide Number Placeholder 3">
            <a:extLst>
              <a:ext uri="{FF2B5EF4-FFF2-40B4-BE49-F238E27FC236}">
                <a16:creationId xmlns:a16="http://schemas.microsoft.com/office/drawing/2014/main" id="{49EB8D29-EEBA-FD4C-E8F5-677A41EE1F67}"/>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a:t>
            </a:fld>
            <a:endParaRPr lang="en-US" sz="1600">
              <a:solidFill>
                <a:schemeClr val="bg1"/>
              </a:solidFill>
            </a:endParaRPr>
          </a:p>
        </p:txBody>
      </p:sp>
      <p:sp>
        <p:nvSpPr>
          <p:cNvPr id="11" name="Title 1">
            <a:extLst>
              <a:ext uri="{FF2B5EF4-FFF2-40B4-BE49-F238E27FC236}">
                <a16:creationId xmlns:a16="http://schemas.microsoft.com/office/drawing/2014/main" id="{5675CAEA-B718-B001-B7B9-05CB0C274726}"/>
              </a:ext>
            </a:extLst>
          </p:cNvPr>
          <p:cNvSpPr txBox="1">
            <a:spLocks/>
          </p:cNvSpPr>
          <p:nvPr/>
        </p:nvSpPr>
        <p:spPr>
          <a:xfrm>
            <a:off x="457200" y="400050"/>
            <a:ext cx="8229600" cy="7429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000" spc="-4" dirty="0">
                <a:solidFill>
                  <a:schemeClr val="bg2"/>
                </a:solidFill>
              </a:rPr>
              <a:t>Recurrent Networks offer a lot of</a:t>
            </a:r>
            <a:r>
              <a:rPr lang="en-US" sz="3000" spc="45" dirty="0">
                <a:solidFill>
                  <a:schemeClr val="bg2"/>
                </a:solidFill>
              </a:rPr>
              <a:t> </a:t>
            </a:r>
            <a:r>
              <a:rPr lang="en-US" sz="3000" spc="-4" dirty="0">
                <a:solidFill>
                  <a:schemeClr val="bg2"/>
                </a:solidFill>
              </a:rPr>
              <a:t>flexibility:</a:t>
            </a:r>
            <a:endParaRPr lang="en-US" sz="3000" dirty="0">
              <a:solidFill>
                <a:schemeClr val="bg2"/>
              </a:solidFill>
            </a:endParaRPr>
          </a:p>
        </p:txBody>
      </p:sp>
    </p:spTree>
    <p:extLst>
      <p:ext uri="{BB962C8B-B14F-4D97-AF65-F5344CB8AC3E}">
        <p14:creationId xmlns:p14="http://schemas.microsoft.com/office/powerpoint/2010/main" val="36347891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E7D67-6D09-2889-EEB2-0F9F8F8B702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506C6E4-6EB4-BAC8-301E-0D6ACEF12299}"/>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
        <p:nvSpPr>
          <p:cNvPr id="2" name="Slide Number Placeholder 3">
            <a:extLst>
              <a:ext uri="{FF2B5EF4-FFF2-40B4-BE49-F238E27FC236}">
                <a16:creationId xmlns:a16="http://schemas.microsoft.com/office/drawing/2014/main" id="{9A8D6293-51D7-B757-D598-3633AF09C3A3}"/>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90</a:t>
            </a:fld>
            <a:endParaRPr lang="en-US" sz="1600">
              <a:solidFill>
                <a:schemeClr val="bg1"/>
              </a:solidFill>
            </a:endParaRPr>
          </a:p>
        </p:txBody>
      </p:sp>
      <p:sp>
        <p:nvSpPr>
          <p:cNvPr id="11" name="Title 8">
            <a:extLst>
              <a:ext uri="{FF2B5EF4-FFF2-40B4-BE49-F238E27FC236}">
                <a16:creationId xmlns:a16="http://schemas.microsoft.com/office/drawing/2014/main" id="{8B7F3205-CE4B-1E07-69D2-C7E18291DC3D}"/>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﻿FLAN-T5</a:t>
            </a:r>
            <a:endParaRPr lang="en-US" sz="1600" dirty="0"/>
          </a:p>
        </p:txBody>
      </p:sp>
      <p:pic>
        <p:nvPicPr>
          <p:cNvPr id="5" name="Picture 4">
            <a:extLst>
              <a:ext uri="{FF2B5EF4-FFF2-40B4-BE49-F238E27FC236}">
                <a16:creationId xmlns:a16="http://schemas.microsoft.com/office/drawing/2014/main" id="{3F44E59A-8D90-DE58-5E81-018BFB19B226}"/>
              </a:ext>
            </a:extLst>
          </p:cNvPr>
          <p:cNvPicPr>
            <a:picLocks noChangeAspect="1"/>
          </p:cNvPicPr>
          <p:nvPr/>
        </p:nvPicPr>
        <p:blipFill>
          <a:blip r:embed="rId2"/>
          <a:stretch>
            <a:fillRect/>
          </a:stretch>
        </p:blipFill>
        <p:spPr>
          <a:xfrm>
            <a:off x="685800" y="1282446"/>
            <a:ext cx="7772400" cy="3046610"/>
          </a:xfrm>
          <a:prstGeom prst="rect">
            <a:avLst/>
          </a:prstGeom>
        </p:spPr>
      </p:pic>
    </p:spTree>
    <p:extLst>
      <p:ext uri="{BB962C8B-B14F-4D97-AF65-F5344CB8AC3E}">
        <p14:creationId xmlns:p14="http://schemas.microsoft.com/office/powerpoint/2010/main" val="3959324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D5A88-CB9D-6061-369A-866606D31081}"/>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DEC36D4-A64F-E1AA-BA8D-65CA83DBFAE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91</a:t>
            </a:fld>
            <a:endParaRPr lang="en-US" sz="1600">
              <a:solidFill>
                <a:schemeClr val="bg1"/>
              </a:solidFill>
            </a:endParaRPr>
          </a:p>
        </p:txBody>
      </p:sp>
      <p:sp>
        <p:nvSpPr>
          <p:cNvPr id="11" name="Title 8">
            <a:extLst>
              <a:ext uri="{FF2B5EF4-FFF2-40B4-BE49-F238E27FC236}">
                <a16:creationId xmlns:a16="http://schemas.microsoft.com/office/drawing/2014/main" id="{470B421F-38AE-7C84-1317-BF9D3C5E0B3E}"/>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a:t>
            </a:r>
            <a:r>
              <a:rPr lang="en-US" sz="3200" dirty="0" err="1"/>
              <a:t>InstructGPT</a:t>
            </a:r>
            <a:r>
              <a:rPr lang="en-US" sz="3200" dirty="0"/>
              <a:t> (ChatGPT)</a:t>
            </a:r>
            <a:endParaRPr lang="en-US" sz="1600" dirty="0"/>
          </a:p>
        </p:txBody>
      </p:sp>
      <p:sp>
        <p:nvSpPr>
          <p:cNvPr id="3" name="TextBox 2">
            <a:extLst>
              <a:ext uri="{FF2B5EF4-FFF2-40B4-BE49-F238E27FC236}">
                <a16:creationId xmlns:a16="http://schemas.microsoft.com/office/drawing/2014/main" id="{49F7CED7-850D-0C55-4C68-ECFF1486C6B1}"/>
              </a:ext>
            </a:extLst>
          </p:cNvPr>
          <p:cNvSpPr txBox="1"/>
          <p:nvPr/>
        </p:nvSpPr>
        <p:spPr>
          <a:xfrm>
            <a:off x="367853" y="4905602"/>
            <a:ext cx="2002471" cy="246221"/>
          </a:xfrm>
          <a:prstGeom prst="rect">
            <a:avLst/>
          </a:prstGeom>
          <a:noFill/>
        </p:spPr>
        <p:txBody>
          <a:bodyPr wrap="none" rtlCol="0">
            <a:spAutoFit/>
          </a:bodyPr>
          <a:lstStyle/>
          <a:p>
            <a:r>
              <a:rPr lang="en-US" sz="1000" dirty="0"/>
              <a:t>﻿https://</a:t>
            </a:r>
            <a:r>
              <a:rPr lang="en-US" sz="1000" dirty="0" err="1"/>
              <a:t>arxiv.org</a:t>
            </a:r>
            <a:r>
              <a:rPr lang="en-US" sz="1000" dirty="0"/>
              <a:t>/abs/2203.02155</a:t>
            </a:r>
          </a:p>
        </p:txBody>
      </p:sp>
      <p:pic>
        <p:nvPicPr>
          <p:cNvPr id="4" name="Picture 3">
            <a:extLst>
              <a:ext uri="{FF2B5EF4-FFF2-40B4-BE49-F238E27FC236}">
                <a16:creationId xmlns:a16="http://schemas.microsoft.com/office/drawing/2014/main" id="{100C4B85-D8BD-5154-15C9-D3616D7D6FC3}"/>
              </a:ext>
            </a:extLst>
          </p:cNvPr>
          <p:cNvPicPr>
            <a:picLocks noChangeAspect="1"/>
          </p:cNvPicPr>
          <p:nvPr/>
        </p:nvPicPr>
        <p:blipFill>
          <a:blip r:embed="rId2"/>
          <a:stretch>
            <a:fillRect/>
          </a:stretch>
        </p:blipFill>
        <p:spPr>
          <a:xfrm>
            <a:off x="1286132" y="1079234"/>
            <a:ext cx="6571735" cy="3864841"/>
          </a:xfrm>
          <a:prstGeom prst="rect">
            <a:avLst/>
          </a:prstGeom>
        </p:spPr>
      </p:pic>
      <p:sp>
        <p:nvSpPr>
          <p:cNvPr id="8" name="TextBox 7">
            <a:extLst>
              <a:ext uri="{FF2B5EF4-FFF2-40B4-BE49-F238E27FC236}">
                <a16:creationId xmlns:a16="http://schemas.microsoft.com/office/drawing/2014/main" id="{46E65770-626A-0ADC-A54D-5C1F2C4DC85E}"/>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spTree>
    <p:extLst>
      <p:ext uri="{BB962C8B-B14F-4D97-AF65-F5344CB8AC3E}">
        <p14:creationId xmlns:p14="http://schemas.microsoft.com/office/powerpoint/2010/main" val="34011652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9612-A990-F7CA-11F2-E269F58A2B80}"/>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5686BD3-F752-C6F2-3244-99C93B02B9D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92</a:t>
            </a:fld>
            <a:endParaRPr lang="en-US" sz="1600">
              <a:solidFill>
                <a:schemeClr val="bg1"/>
              </a:solidFill>
            </a:endParaRPr>
          </a:p>
        </p:txBody>
      </p:sp>
      <p:sp>
        <p:nvSpPr>
          <p:cNvPr id="11" name="Title 8">
            <a:extLst>
              <a:ext uri="{FF2B5EF4-FFF2-40B4-BE49-F238E27FC236}">
                <a16:creationId xmlns:a16="http://schemas.microsoft.com/office/drawing/2014/main" id="{59569E4E-72DD-9317-1247-467BBD7D4059}"/>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Step by step: Train a reward model that learns from Human Ratings (e.g. from 1 to 5)</a:t>
            </a:r>
            <a:endParaRPr lang="en-US" sz="1600" dirty="0"/>
          </a:p>
        </p:txBody>
      </p:sp>
      <p:sp>
        <p:nvSpPr>
          <p:cNvPr id="3" name="TextBox 2">
            <a:extLst>
              <a:ext uri="{FF2B5EF4-FFF2-40B4-BE49-F238E27FC236}">
                <a16:creationId xmlns:a16="http://schemas.microsoft.com/office/drawing/2014/main" id="{78D76493-8476-D9B5-5363-C7A6D7A55FDB}"/>
              </a:ext>
            </a:extLst>
          </p:cNvPr>
          <p:cNvSpPr txBox="1"/>
          <p:nvPr/>
        </p:nvSpPr>
        <p:spPr>
          <a:xfrm>
            <a:off x="367853" y="4864412"/>
            <a:ext cx="4225837" cy="246221"/>
          </a:xfrm>
          <a:prstGeom prst="rect">
            <a:avLst/>
          </a:prstGeom>
          <a:noFill/>
        </p:spPr>
        <p:txBody>
          <a:bodyPr wrap="none" rtlCol="0">
            <a:spAutoFit/>
          </a:bodyPr>
          <a:lstStyle/>
          <a:p>
            <a:r>
              <a:rPr lang="en-US" sz="1000" dirty="0"/>
              <a:t>﻿https://</a:t>
            </a:r>
            <a:r>
              <a:rPr lang="en-US" sz="1000" dirty="0" err="1"/>
              <a:t>gist.github.com</a:t>
            </a:r>
            <a:r>
              <a:rPr lang="en-US" sz="1000" dirty="0"/>
              <a:t>/</a:t>
            </a:r>
            <a:r>
              <a:rPr lang="en-US" sz="1000" dirty="0" err="1"/>
              <a:t>JoaoLages</a:t>
            </a:r>
            <a:r>
              <a:rPr lang="en-US" sz="1000" dirty="0"/>
              <a:t>/c6f2dfd13d2484aa8bb0b2d567fbf093 </a:t>
            </a:r>
          </a:p>
        </p:txBody>
      </p:sp>
      <p:sp>
        <p:nvSpPr>
          <p:cNvPr id="8" name="TextBox 7">
            <a:extLst>
              <a:ext uri="{FF2B5EF4-FFF2-40B4-BE49-F238E27FC236}">
                <a16:creationId xmlns:a16="http://schemas.microsoft.com/office/drawing/2014/main" id="{30118262-9D2A-D53D-9CAE-1D27B1BDD099}"/>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pic>
        <p:nvPicPr>
          <p:cNvPr id="5" name="Picture 4">
            <a:extLst>
              <a:ext uri="{FF2B5EF4-FFF2-40B4-BE49-F238E27FC236}">
                <a16:creationId xmlns:a16="http://schemas.microsoft.com/office/drawing/2014/main" id="{8E5BC136-A293-56ED-D0A1-D9593944141B}"/>
              </a:ext>
            </a:extLst>
          </p:cNvPr>
          <p:cNvPicPr>
            <a:picLocks noChangeAspect="1"/>
          </p:cNvPicPr>
          <p:nvPr/>
        </p:nvPicPr>
        <p:blipFill>
          <a:blip r:embed="rId2"/>
          <a:stretch>
            <a:fillRect/>
          </a:stretch>
        </p:blipFill>
        <p:spPr>
          <a:xfrm>
            <a:off x="685800" y="2072253"/>
            <a:ext cx="7772400" cy="1526216"/>
          </a:xfrm>
          <a:prstGeom prst="rect">
            <a:avLst/>
          </a:prstGeom>
        </p:spPr>
      </p:pic>
    </p:spTree>
    <p:extLst>
      <p:ext uri="{BB962C8B-B14F-4D97-AF65-F5344CB8AC3E}">
        <p14:creationId xmlns:p14="http://schemas.microsoft.com/office/powerpoint/2010/main" val="11016858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99E59-2DFA-2CB6-4EFE-A0C60F43938B}"/>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18BC3B3-15EA-06D0-3E61-8D748FAE99DA}"/>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93</a:t>
            </a:fld>
            <a:endParaRPr lang="en-US" sz="1600">
              <a:solidFill>
                <a:schemeClr val="bg1"/>
              </a:solidFill>
            </a:endParaRPr>
          </a:p>
        </p:txBody>
      </p:sp>
      <p:sp>
        <p:nvSpPr>
          <p:cNvPr id="11" name="Title 8">
            <a:extLst>
              <a:ext uri="{FF2B5EF4-FFF2-40B4-BE49-F238E27FC236}">
                <a16:creationId xmlns:a16="http://schemas.microsoft.com/office/drawing/2014/main" id="{5AE2D1AB-603B-C5CB-246D-6C27BCBA3E1B}"/>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t>Step by step: Train the LM to generate text that get high reward but still produces stuff that makes sense</a:t>
            </a:r>
            <a:endParaRPr lang="en-US" sz="1600" dirty="0"/>
          </a:p>
        </p:txBody>
      </p:sp>
      <p:sp>
        <p:nvSpPr>
          <p:cNvPr id="3" name="TextBox 2">
            <a:extLst>
              <a:ext uri="{FF2B5EF4-FFF2-40B4-BE49-F238E27FC236}">
                <a16:creationId xmlns:a16="http://schemas.microsoft.com/office/drawing/2014/main" id="{4F36FC89-A53C-6E25-1EAF-D458D63E17AE}"/>
              </a:ext>
            </a:extLst>
          </p:cNvPr>
          <p:cNvSpPr txBox="1"/>
          <p:nvPr/>
        </p:nvSpPr>
        <p:spPr>
          <a:xfrm>
            <a:off x="367853" y="4864412"/>
            <a:ext cx="4225837" cy="246221"/>
          </a:xfrm>
          <a:prstGeom prst="rect">
            <a:avLst/>
          </a:prstGeom>
          <a:noFill/>
        </p:spPr>
        <p:txBody>
          <a:bodyPr wrap="none" rtlCol="0">
            <a:spAutoFit/>
          </a:bodyPr>
          <a:lstStyle/>
          <a:p>
            <a:r>
              <a:rPr lang="en-US" sz="1000" dirty="0"/>
              <a:t>﻿https://</a:t>
            </a:r>
            <a:r>
              <a:rPr lang="en-US" sz="1000" dirty="0" err="1"/>
              <a:t>gist.github.com</a:t>
            </a:r>
            <a:r>
              <a:rPr lang="en-US" sz="1000" dirty="0"/>
              <a:t>/</a:t>
            </a:r>
            <a:r>
              <a:rPr lang="en-US" sz="1000" dirty="0" err="1"/>
              <a:t>JoaoLages</a:t>
            </a:r>
            <a:r>
              <a:rPr lang="en-US" sz="1000" dirty="0"/>
              <a:t>/c6f2dfd13d2484aa8bb0b2d567fbf093 </a:t>
            </a:r>
          </a:p>
        </p:txBody>
      </p:sp>
      <p:sp>
        <p:nvSpPr>
          <p:cNvPr id="8" name="TextBox 7">
            <a:extLst>
              <a:ext uri="{FF2B5EF4-FFF2-40B4-BE49-F238E27FC236}">
                <a16:creationId xmlns:a16="http://schemas.microsoft.com/office/drawing/2014/main" id="{02A27C0F-E64A-31E8-B4FC-2841A78228BC}"/>
              </a:ext>
            </a:extLst>
          </p:cNvPr>
          <p:cNvSpPr txBox="1"/>
          <p:nvPr/>
        </p:nvSpPr>
        <p:spPr>
          <a:xfrm>
            <a:off x="7669132" y="4828659"/>
            <a:ext cx="96853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Vicente </a:t>
            </a:r>
            <a:r>
              <a:rPr lang="en-US" sz="900" kern="1200" dirty="0" err="1">
                <a:solidFill>
                  <a:prstClr val="black"/>
                </a:solidFill>
                <a:latin typeface="Calibri"/>
                <a:ea typeface="+mn-ea"/>
                <a:cs typeface="+mn-cs"/>
              </a:rPr>
              <a:t>Ordoñez</a:t>
            </a:r>
            <a:endParaRPr lang="en-US" sz="900" kern="1200" dirty="0">
              <a:solidFill>
                <a:prstClr val="black"/>
              </a:solidFill>
              <a:latin typeface="Calibri"/>
              <a:ea typeface="+mn-ea"/>
              <a:cs typeface="+mn-cs"/>
            </a:endParaRPr>
          </a:p>
        </p:txBody>
      </p:sp>
      <p:pic>
        <p:nvPicPr>
          <p:cNvPr id="4" name="Picture 3">
            <a:extLst>
              <a:ext uri="{FF2B5EF4-FFF2-40B4-BE49-F238E27FC236}">
                <a16:creationId xmlns:a16="http://schemas.microsoft.com/office/drawing/2014/main" id="{F2A5E6CE-873D-EAEE-1685-AE8024B638DB}"/>
              </a:ext>
            </a:extLst>
          </p:cNvPr>
          <p:cNvPicPr>
            <a:picLocks noChangeAspect="1"/>
          </p:cNvPicPr>
          <p:nvPr/>
        </p:nvPicPr>
        <p:blipFill>
          <a:blip r:embed="rId2"/>
          <a:stretch>
            <a:fillRect/>
          </a:stretch>
        </p:blipFill>
        <p:spPr>
          <a:xfrm>
            <a:off x="903073" y="1220745"/>
            <a:ext cx="7337854" cy="3643667"/>
          </a:xfrm>
          <a:prstGeom prst="rect">
            <a:avLst/>
          </a:prstGeom>
        </p:spPr>
      </p:pic>
    </p:spTree>
    <p:extLst>
      <p:ext uri="{BB962C8B-B14F-4D97-AF65-F5344CB8AC3E}">
        <p14:creationId xmlns:p14="http://schemas.microsoft.com/office/powerpoint/2010/main" val="27195492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5417" y="1136926"/>
            <a:ext cx="8229600" cy="469239"/>
          </a:xfrm>
          <a:prstGeom prst="rect">
            <a:avLst/>
          </a:prstGeom>
        </p:spPr>
        <p:txBody>
          <a:bodyPr vert="horz" wrap="square" lIns="0" tIns="7501" rIns="0" bIns="0" rtlCol="0">
            <a:spAutoFit/>
          </a:bodyPr>
          <a:lstStyle/>
          <a:p>
            <a:pPr marL="7144" marR="2858" defTabSz="685800">
              <a:spcBef>
                <a:spcPts val="59"/>
              </a:spcBef>
              <a:buClrTx/>
              <a:defRPr/>
            </a:pPr>
            <a:r>
              <a:rPr sz="1500" kern="1200" spc="-3" dirty="0">
                <a:solidFill>
                  <a:prstClr val="black"/>
                </a:solidFill>
                <a:latin typeface="Calibri"/>
                <a:ea typeface="+mn-ea"/>
                <a:cs typeface="Calibri"/>
              </a:rPr>
              <a:t>So far, </a:t>
            </a:r>
            <a:r>
              <a:rPr sz="1500" kern="1200" dirty="0">
                <a:solidFill>
                  <a:prstClr val="black"/>
                </a:solidFill>
                <a:latin typeface="Calibri"/>
                <a:ea typeface="+mn-ea"/>
                <a:cs typeface="Calibri"/>
              </a:rPr>
              <a:t>we’ve </a:t>
            </a:r>
            <a:r>
              <a:rPr sz="1500" kern="1200" spc="-3" dirty="0">
                <a:solidFill>
                  <a:prstClr val="black"/>
                </a:solidFill>
                <a:latin typeface="Calibri"/>
                <a:ea typeface="+mn-ea"/>
                <a:cs typeface="Calibri"/>
              </a:rPr>
              <a:t>looked </a:t>
            </a:r>
            <a:r>
              <a:rPr sz="1500" kern="1200" dirty="0">
                <a:solidFill>
                  <a:prstClr val="black"/>
                </a:solidFill>
                <a:latin typeface="Calibri"/>
                <a:ea typeface="+mn-ea"/>
                <a:cs typeface="Calibri"/>
              </a:rPr>
              <a:t>at language </a:t>
            </a:r>
            <a:r>
              <a:rPr sz="1500" kern="1200" spc="-3" dirty="0">
                <a:solidFill>
                  <a:prstClr val="black"/>
                </a:solidFill>
                <a:latin typeface="Calibri"/>
                <a:ea typeface="+mn-ea"/>
                <a:cs typeface="Calibri"/>
              </a:rPr>
              <a:t>model pretraining. </a:t>
            </a:r>
            <a:r>
              <a:rPr sz="1500" kern="1200" dirty="0">
                <a:solidFill>
                  <a:prstClr val="black"/>
                </a:solidFill>
                <a:latin typeface="Calibri"/>
                <a:ea typeface="+mn-ea"/>
                <a:cs typeface="Calibri"/>
              </a:rPr>
              <a:t>But </a:t>
            </a:r>
            <a:r>
              <a:rPr sz="1500" b="1" kern="1200" spc="-3" dirty="0">
                <a:solidFill>
                  <a:prstClr val="black"/>
                </a:solidFill>
                <a:latin typeface="Calibri"/>
                <a:ea typeface="+mn-ea"/>
                <a:cs typeface="Calibri"/>
              </a:rPr>
              <a:t>encoders get bidirectional  context, </a:t>
            </a:r>
            <a:r>
              <a:rPr sz="1500" kern="1200" spc="-3" dirty="0">
                <a:solidFill>
                  <a:prstClr val="black"/>
                </a:solidFill>
                <a:latin typeface="Calibri"/>
                <a:ea typeface="+mn-ea"/>
                <a:cs typeface="Calibri"/>
              </a:rPr>
              <a:t>so </a:t>
            </a:r>
            <a:r>
              <a:rPr sz="1500" kern="1200" dirty="0">
                <a:solidFill>
                  <a:prstClr val="black"/>
                </a:solidFill>
                <a:latin typeface="Calibri"/>
                <a:ea typeface="+mn-ea"/>
                <a:cs typeface="Calibri"/>
              </a:rPr>
              <a:t>we can’t </a:t>
            </a:r>
            <a:r>
              <a:rPr sz="1500" kern="1200" spc="-3" dirty="0">
                <a:solidFill>
                  <a:prstClr val="black"/>
                </a:solidFill>
                <a:latin typeface="Calibri"/>
                <a:ea typeface="+mn-ea"/>
                <a:cs typeface="Calibri"/>
              </a:rPr>
              <a:t>do </a:t>
            </a:r>
            <a:r>
              <a:rPr sz="1500" kern="1200" dirty="0">
                <a:solidFill>
                  <a:prstClr val="black"/>
                </a:solidFill>
                <a:latin typeface="Calibri"/>
                <a:ea typeface="+mn-ea"/>
                <a:cs typeface="Calibri"/>
              </a:rPr>
              <a:t>language</a:t>
            </a:r>
            <a:r>
              <a:rPr sz="1500" kern="1200" spc="20" dirty="0">
                <a:solidFill>
                  <a:prstClr val="black"/>
                </a:solidFill>
                <a:latin typeface="Calibri"/>
                <a:ea typeface="+mn-ea"/>
                <a:cs typeface="Calibri"/>
              </a:rPr>
              <a:t> </a:t>
            </a:r>
            <a:r>
              <a:rPr sz="1500" kern="1200" dirty="0">
                <a:solidFill>
                  <a:prstClr val="black"/>
                </a:solidFill>
                <a:latin typeface="Calibri"/>
                <a:ea typeface="+mn-ea"/>
                <a:cs typeface="Calibri"/>
              </a:rPr>
              <a:t>modeling!</a:t>
            </a:r>
          </a:p>
        </p:txBody>
      </p:sp>
      <p:grpSp>
        <p:nvGrpSpPr>
          <p:cNvPr id="4" name="object 4"/>
          <p:cNvGrpSpPr/>
          <p:nvPr/>
        </p:nvGrpSpPr>
        <p:grpSpPr>
          <a:xfrm>
            <a:off x="5177111" y="2352187"/>
            <a:ext cx="1422678" cy="1135499"/>
            <a:chOff x="7171753" y="3038665"/>
            <a:chExt cx="2529205" cy="2018664"/>
          </a:xfrm>
        </p:grpSpPr>
        <p:sp>
          <p:nvSpPr>
            <p:cNvPr id="5" name="object 5"/>
            <p:cNvSpPr/>
            <p:nvPr/>
          </p:nvSpPr>
          <p:spPr>
            <a:xfrm>
              <a:off x="7182612" y="3276600"/>
              <a:ext cx="312420" cy="658495"/>
            </a:xfrm>
            <a:custGeom>
              <a:avLst/>
              <a:gdLst/>
              <a:ahLst/>
              <a:cxnLst/>
              <a:rect l="l" t="t" r="r" b="b"/>
              <a:pathLst>
                <a:path w="312420" h="658495">
                  <a:moveTo>
                    <a:pt x="260350" y="0"/>
                  </a:moveTo>
                  <a:lnTo>
                    <a:pt x="52070" y="0"/>
                  </a:lnTo>
                  <a:lnTo>
                    <a:pt x="31825" y="4099"/>
                  </a:lnTo>
                  <a:lnTo>
                    <a:pt x="15271" y="15271"/>
                  </a:lnTo>
                  <a:lnTo>
                    <a:pt x="4099" y="31825"/>
                  </a:lnTo>
                  <a:lnTo>
                    <a:pt x="0" y="52070"/>
                  </a:lnTo>
                  <a:lnTo>
                    <a:pt x="0" y="606298"/>
                  </a:lnTo>
                  <a:lnTo>
                    <a:pt x="4099" y="626542"/>
                  </a:lnTo>
                  <a:lnTo>
                    <a:pt x="15271" y="643096"/>
                  </a:lnTo>
                  <a:lnTo>
                    <a:pt x="31825" y="654268"/>
                  </a:lnTo>
                  <a:lnTo>
                    <a:pt x="52070" y="658368"/>
                  </a:lnTo>
                  <a:lnTo>
                    <a:pt x="260350" y="658368"/>
                  </a:lnTo>
                  <a:lnTo>
                    <a:pt x="280594" y="654268"/>
                  </a:lnTo>
                  <a:lnTo>
                    <a:pt x="297148" y="643096"/>
                  </a:lnTo>
                  <a:lnTo>
                    <a:pt x="308320" y="626542"/>
                  </a:lnTo>
                  <a:lnTo>
                    <a:pt x="312420" y="606298"/>
                  </a:lnTo>
                  <a:lnTo>
                    <a:pt x="312420" y="52070"/>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6" name="object 6"/>
            <p:cNvSpPr/>
            <p:nvPr/>
          </p:nvSpPr>
          <p:spPr>
            <a:xfrm>
              <a:off x="7182612" y="3276600"/>
              <a:ext cx="312420" cy="658495"/>
            </a:xfrm>
            <a:custGeom>
              <a:avLst/>
              <a:gdLst/>
              <a:ahLst/>
              <a:cxnLst/>
              <a:rect l="l" t="t" r="r" b="b"/>
              <a:pathLst>
                <a:path w="312420" h="658495">
                  <a:moveTo>
                    <a:pt x="0" y="52070"/>
                  </a:moveTo>
                  <a:lnTo>
                    <a:pt x="4099" y="31825"/>
                  </a:lnTo>
                  <a:lnTo>
                    <a:pt x="15271" y="15271"/>
                  </a:lnTo>
                  <a:lnTo>
                    <a:pt x="31825" y="4099"/>
                  </a:lnTo>
                  <a:lnTo>
                    <a:pt x="52070" y="0"/>
                  </a:lnTo>
                  <a:lnTo>
                    <a:pt x="260350" y="0"/>
                  </a:lnTo>
                  <a:lnTo>
                    <a:pt x="280594" y="4099"/>
                  </a:lnTo>
                  <a:lnTo>
                    <a:pt x="297148" y="15271"/>
                  </a:lnTo>
                  <a:lnTo>
                    <a:pt x="308320" y="31825"/>
                  </a:lnTo>
                  <a:lnTo>
                    <a:pt x="312420" y="52070"/>
                  </a:lnTo>
                  <a:lnTo>
                    <a:pt x="312420" y="606298"/>
                  </a:lnTo>
                  <a:lnTo>
                    <a:pt x="308320" y="626542"/>
                  </a:lnTo>
                  <a:lnTo>
                    <a:pt x="297148" y="643096"/>
                  </a:lnTo>
                  <a:lnTo>
                    <a:pt x="280594" y="654268"/>
                  </a:lnTo>
                  <a:lnTo>
                    <a:pt x="260350" y="658368"/>
                  </a:lnTo>
                  <a:lnTo>
                    <a:pt x="52070" y="658368"/>
                  </a:lnTo>
                  <a:lnTo>
                    <a:pt x="31825" y="654268"/>
                  </a:lnTo>
                  <a:lnTo>
                    <a:pt x="15271" y="643096"/>
                  </a:lnTo>
                  <a:lnTo>
                    <a:pt x="4099" y="626542"/>
                  </a:lnTo>
                  <a:lnTo>
                    <a:pt x="0" y="606298"/>
                  </a:lnTo>
                  <a:lnTo>
                    <a:pt x="0" y="52070"/>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7" name="object 7"/>
            <p:cNvSpPr/>
            <p:nvPr/>
          </p:nvSpPr>
          <p:spPr>
            <a:xfrm>
              <a:off x="7182612" y="4395216"/>
              <a:ext cx="312420" cy="657225"/>
            </a:xfrm>
            <a:custGeom>
              <a:avLst/>
              <a:gdLst/>
              <a:ahLst/>
              <a:cxnLst/>
              <a:rect l="l" t="t" r="r" b="b"/>
              <a:pathLst>
                <a:path w="312420" h="657225">
                  <a:moveTo>
                    <a:pt x="260350" y="0"/>
                  </a:moveTo>
                  <a:lnTo>
                    <a:pt x="52070" y="0"/>
                  </a:lnTo>
                  <a:lnTo>
                    <a:pt x="31825" y="4099"/>
                  </a:lnTo>
                  <a:lnTo>
                    <a:pt x="15271" y="15271"/>
                  </a:lnTo>
                  <a:lnTo>
                    <a:pt x="4099" y="31825"/>
                  </a:lnTo>
                  <a:lnTo>
                    <a:pt x="0" y="52069"/>
                  </a:lnTo>
                  <a:lnTo>
                    <a:pt x="0" y="604773"/>
                  </a:lnTo>
                  <a:lnTo>
                    <a:pt x="4099" y="625018"/>
                  </a:lnTo>
                  <a:lnTo>
                    <a:pt x="15271" y="641572"/>
                  </a:lnTo>
                  <a:lnTo>
                    <a:pt x="31825" y="652744"/>
                  </a:lnTo>
                  <a:lnTo>
                    <a:pt x="52070" y="656843"/>
                  </a:lnTo>
                  <a:lnTo>
                    <a:pt x="260350" y="656843"/>
                  </a:lnTo>
                  <a:lnTo>
                    <a:pt x="280594" y="652744"/>
                  </a:lnTo>
                  <a:lnTo>
                    <a:pt x="297148" y="641572"/>
                  </a:lnTo>
                  <a:lnTo>
                    <a:pt x="308320" y="625018"/>
                  </a:lnTo>
                  <a:lnTo>
                    <a:pt x="312420" y="604773"/>
                  </a:lnTo>
                  <a:lnTo>
                    <a:pt x="312420" y="52069"/>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8" name="object 8"/>
            <p:cNvSpPr/>
            <p:nvPr/>
          </p:nvSpPr>
          <p:spPr>
            <a:xfrm>
              <a:off x="7182612" y="4395216"/>
              <a:ext cx="312420" cy="657225"/>
            </a:xfrm>
            <a:custGeom>
              <a:avLst/>
              <a:gdLst/>
              <a:ahLst/>
              <a:cxnLst/>
              <a:rect l="l" t="t" r="r" b="b"/>
              <a:pathLst>
                <a:path w="312420" h="657225">
                  <a:moveTo>
                    <a:pt x="0" y="52069"/>
                  </a:moveTo>
                  <a:lnTo>
                    <a:pt x="4099" y="31825"/>
                  </a:lnTo>
                  <a:lnTo>
                    <a:pt x="15271" y="15271"/>
                  </a:lnTo>
                  <a:lnTo>
                    <a:pt x="31825" y="4099"/>
                  </a:lnTo>
                  <a:lnTo>
                    <a:pt x="52070" y="0"/>
                  </a:lnTo>
                  <a:lnTo>
                    <a:pt x="260350" y="0"/>
                  </a:lnTo>
                  <a:lnTo>
                    <a:pt x="280594" y="4099"/>
                  </a:lnTo>
                  <a:lnTo>
                    <a:pt x="297148" y="15271"/>
                  </a:lnTo>
                  <a:lnTo>
                    <a:pt x="308320" y="31825"/>
                  </a:lnTo>
                  <a:lnTo>
                    <a:pt x="312420" y="52069"/>
                  </a:lnTo>
                  <a:lnTo>
                    <a:pt x="312420" y="604773"/>
                  </a:lnTo>
                  <a:lnTo>
                    <a:pt x="308320" y="625018"/>
                  </a:lnTo>
                  <a:lnTo>
                    <a:pt x="297148" y="641572"/>
                  </a:lnTo>
                  <a:lnTo>
                    <a:pt x="280594" y="652744"/>
                  </a:lnTo>
                  <a:lnTo>
                    <a:pt x="260350" y="656843"/>
                  </a:lnTo>
                  <a:lnTo>
                    <a:pt x="52070" y="656843"/>
                  </a:lnTo>
                  <a:lnTo>
                    <a:pt x="31825" y="652744"/>
                  </a:lnTo>
                  <a:lnTo>
                    <a:pt x="15271" y="641572"/>
                  </a:lnTo>
                  <a:lnTo>
                    <a:pt x="4099" y="625018"/>
                  </a:lnTo>
                  <a:lnTo>
                    <a:pt x="0" y="604773"/>
                  </a:lnTo>
                  <a:lnTo>
                    <a:pt x="0" y="52069"/>
                  </a:lnTo>
                  <a:close/>
                </a:path>
              </a:pathLst>
            </a:custGeom>
            <a:ln w="9524">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9" name="object 9"/>
            <p:cNvSpPr/>
            <p:nvPr/>
          </p:nvSpPr>
          <p:spPr>
            <a:xfrm>
              <a:off x="7299960" y="3934967"/>
              <a:ext cx="76200" cy="460375"/>
            </a:xfrm>
            <a:custGeom>
              <a:avLst/>
              <a:gdLst/>
              <a:ahLst/>
              <a:cxnLst/>
              <a:rect l="l" t="t" r="r" b="b"/>
              <a:pathLst>
                <a:path w="76200" h="460375">
                  <a:moveTo>
                    <a:pt x="44450" y="63499"/>
                  </a:moveTo>
                  <a:lnTo>
                    <a:pt x="31750" y="63499"/>
                  </a:lnTo>
                  <a:lnTo>
                    <a:pt x="31750" y="460374"/>
                  </a:lnTo>
                  <a:lnTo>
                    <a:pt x="44450" y="460374"/>
                  </a:lnTo>
                  <a:lnTo>
                    <a:pt x="44450" y="63499"/>
                  </a:lnTo>
                  <a:close/>
                </a:path>
                <a:path w="76200" h="460375">
                  <a:moveTo>
                    <a:pt x="38100" y="0"/>
                  </a:moveTo>
                  <a:lnTo>
                    <a:pt x="0" y="76199"/>
                  </a:lnTo>
                  <a:lnTo>
                    <a:pt x="31750" y="76199"/>
                  </a:lnTo>
                  <a:lnTo>
                    <a:pt x="31750" y="63499"/>
                  </a:lnTo>
                  <a:lnTo>
                    <a:pt x="69850" y="63499"/>
                  </a:lnTo>
                  <a:lnTo>
                    <a:pt x="38100" y="0"/>
                  </a:lnTo>
                  <a:close/>
                </a:path>
                <a:path w="76200" h="460375">
                  <a:moveTo>
                    <a:pt x="69850" y="63499"/>
                  </a:moveTo>
                  <a:lnTo>
                    <a:pt x="44450" y="63499"/>
                  </a:lnTo>
                  <a:lnTo>
                    <a:pt x="44450" y="76199"/>
                  </a:lnTo>
                  <a:lnTo>
                    <a:pt x="76200" y="76199"/>
                  </a:lnTo>
                  <a:lnTo>
                    <a:pt x="69850" y="63499"/>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0" name="object 10"/>
            <p:cNvSpPr/>
            <p:nvPr/>
          </p:nvSpPr>
          <p:spPr>
            <a:xfrm>
              <a:off x="7743444" y="3276600"/>
              <a:ext cx="312420" cy="658495"/>
            </a:xfrm>
            <a:custGeom>
              <a:avLst/>
              <a:gdLst/>
              <a:ahLst/>
              <a:cxnLst/>
              <a:rect l="l" t="t" r="r" b="b"/>
              <a:pathLst>
                <a:path w="312420" h="658495">
                  <a:moveTo>
                    <a:pt x="260350" y="0"/>
                  </a:moveTo>
                  <a:lnTo>
                    <a:pt x="52070" y="0"/>
                  </a:lnTo>
                  <a:lnTo>
                    <a:pt x="31825" y="4099"/>
                  </a:lnTo>
                  <a:lnTo>
                    <a:pt x="15271" y="15271"/>
                  </a:lnTo>
                  <a:lnTo>
                    <a:pt x="4099" y="31825"/>
                  </a:lnTo>
                  <a:lnTo>
                    <a:pt x="0" y="52070"/>
                  </a:lnTo>
                  <a:lnTo>
                    <a:pt x="0" y="606298"/>
                  </a:lnTo>
                  <a:lnTo>
                    <a:pt x="4099" y="626542"/>
                  </a:lnTo>
                  <a:lnTo>
                    <a:pt x="15271" y="643096"/>
                  </a:lnTo>
                  <a:lnTo>
                    <a:pt x="31825" y="654268"/>
                  </a:lnTo>
                  <a:lnTo>
                    <a:pt x="52070" y="658368"/>
                  </a:lnTo>
                  <a:lnTo>
                    <a:pt x="260350" y="658368"/>
                  </a:lnTo>
                  <a:lnTo>
                    <a:pt x="280594" y="654268"/>
                  </a:lnTo>
                  <a:lnTo>
                    <a:pt x="297148" y="643096"/>
                  </a:lnTo>
                  <a:lnTo>
                    <a:pt x="308320" y="626542"/>
                  </a:lnTo>
                  <a:lnTo>
                    <a:pt x="312420" y="606298"/>
                  </a:lnTo>
                  <a:lnTo>
                    <a:pt x="312420" y="52070"/>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1" name="object 11"/>
            <p:cNvSpPr/>
            <p:nvPr/>
          </p:nvSpPr>
          <p:spPr>
            <a:xfrm>
              <a:off x="7743444" y="3276600"/>
              <a:ext cx="312420" cy="658495"/>
            </a:xfrm>
            <a:custGeom>
              <a:avLst/>
              <a:gdLst/>
              <a:ahLst/>
              <a:cxnLst/>
              <a:rect l="l" t="t" r="r" b="b"/>
              <a:pathLst>
                <a:path w="312420" h="658495">
                  <a:moveTo>
                    <a:pt x="0" y="52070"/>
                  </a:moveTo>
                  <a:lnTo>
                    <a:pt x="4099" y="31825"/>
                  </a:lnTo>
                  <a:lnTo>
                    <a:pt x="15271" y="15271"/>
                  </a:lnTo>
                  <a:lnTo>
                    <a:pt x="31825" y="4099"/>
                  </a:lnTo>
                  <a:lnTo>
                    <a:pt x="52070" y="0"/>
                  </a:lnTo>
                  <a:lnTo>
                    <a:pt x="260350" y="0"/>
                  </a:lnTo>
                  <a:lnTo>
                    <a:pt x="280594" y="4099"/>
                  </a:lnTo>
                  <a:lnTo>
                    <a:pt x="297148" y="15271"/>
                  </a:lnTo>
                  <a:lnTo>
                    <a:pt x="308320" y="31825"/>
                  </a:lnTo>
                  <a:lnTo>
                    <a:pt x="312420" y="52070"/>
                  </a:lnTo>
                  <a:lnTo>
                    <a:pt x="312420" y="606298"/>
                  </a:lnTo>
                  <a:lnTo>
                    <a:pt x="308320" y="626542"/>
                  </a:lnTo>
                  <a:lnTo>
                    <a:pt x="297148" y="643096"/>
                  </a:lnTo>
                  <a:lnTo>
                    <a:pt x="280594" y="654268"/>
                  </a:lnTo>
                  <a:lnTo>
                    <a:pt x="260350" y="658368"/>
                  </a:lnTo>
                  <a:lnTo>
                    <a:pt x="52070" y="658368"/>
                  </a:lnTo>
                  <a:lnTo>
                    <a:pt x="31825" y="654268"/>
                  </a:lnTo>
                  <a:lnTo>
                    <a:pt x="15271" y="643096"/>
                  </a:lnTo>
                  <a:lnTo>
                    <a:pt x="4099" y="626542"/>
                  </a:lnTo>
                  <a:lnTo>
                    <a:pt x="0" y="606298"/>
                  </a:lnTo>
                  <a:lnTo>
                    <a:pt x="0" y="52070"/>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2" name="object 12"/>
            <p:cNvSpPr/>
            <p:nvPr/>
          </p:nvSpPr>
          <p:spPr>
            <a:xfrm>
              <a:off x="7743444" y="4395216"/>
              <a:ext cx="312420" cy="657225"/>
            </a:xfrm>
            <a:custGeom>
              <a:avLst/>
              <a:gdLst/>
              <a:ahLst/>
              <a:cxnLst/>
              <a:rect l="l" t="t" r="r" b="b"/>
              <a:pathLst>
                <a:path w="312420" h="657225">
                  <a:moveTo>
                    <a:pt x="260350" y="0"/>
                  </a:moveTo>
                  <a:lnTo>
                    <a:pt x="52070" y="0"/>
                  </a:lnTo>
                  <a:lnTo>
                    <a:pt x="31825" y="4099"/>
                  </a:lnTo>
                  <a:lnTo>
                    <a:pt x="15271" y="15271"/>
                  </a:lnTo>
                  <a:lnTo>
                    <a:pt x="4099" y="31825"/>
                  </a:lnTo>
                  <a:lnTo>
                    <a:pt x="0" y="52069"/>
                  </a:lnTo>
                  <a:lnTo>
                    <a:pt x="0" y="604773"/>
                  </a:lnTo>
                  <a:lnTo>
                    <a:pt x="4099" y="625018"/>
                  </a:lnTo>
                  <a:lnTo>
                    <a:pt x="15271" y="641572"/>
                  </a:lnTo>
                  <a:lnTo>
                    <a:pt x="31825" y="652744"/>
                  </a:lnTo>
                  <a:lnTo>
                    <a:pt x="52070" y="656843"/>
                  </a:lnTo>
                  <a:lnTo>
                    <a:pt x="260350" y="656843"/>
                  </a:lnTo>
                  <a:lnTo>
                    <a:pt x="280594" y="652744"/>
                  </a:lnTo>
                  <a:lnTo>
                    <a:pt x="297148" y="641572"/>
                  </a:lnTo>
                  <a:lnTo>
                    <a:pt x="308320" y="625018"/>
                  </a:lnTo>
                  <a:lnTo>
                    <a:pt x="312420" y="604773"/>
                  </a:lnTo>
                  <a:lnTo>
                    <a:pt x="312420" y="52069"/>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3" name="object 13"/>
            <p:cNvSpPr/>
            <p:nvPr/>
          </p:nvSpPr>
          <p:spPr>
            <a:xfrm>
              <a:off x="7743444" y="4395216"/>
              <a:ext cx="312420" cy="657225"/>
            </a:xfrm>
            <a:custGeom>
              <a:avLst/>
              <a:gdLst/>
              <a:ahLst/>
              <a:cxnLst/>
              <a:rect l="l" t="t" r="r" b="b"/>
              <a:pathLst>
                <a:path w="312420" h="657225">
                  <a:moveTo>
                    <a:pt x="0" y="52069"/>
                  </a:moveTo>
                  <a:lnTo>
                    <a:pt x="4099" y="31825"/>
                  </a:lnTo>
                  <a:lnTo>
                    <a:pt x="15271" y="15271"/>
                  </a:lnTo>
                  <a:lnTo>
                    <a:pt x="31825" y="4099"/>
                  </a:lnTo>
                  <a:lnTo>
                    <a:pt x="52070" y="0"/>
                  </a:lnTo>
                  <a:lnTo>
                    <a:pt x="260350" y="0"/>
                  </a:lnTo>
                  <a:lnTo>
                    <a:pt x="280594" y="4099"/>
                  </a:lnTo>
                  <a:lnTo>
                    <a:pt x="297148" y="15271"/>
                  </a:lnTo>
                  <a:lnTo>
                    <a:pt x="308320" y="31825"/>
                  </a:lnTo>
                  <a:lnTo>
                    <a:pt x="312420" y="52069"/>
                  </a:lnTo>
                  <a:lnTo>
                    <a:pt x="312420" y="604773"/>
                  </a:lnTo>
                  <a:lnTo>
                    <a:pt x="308320" y="625018"/>
                  </a:lnTo>
                  <a:lnTo>
                    <a:pt x="297148" y="641572"/>
                  </a:lnTo>
                  <a:lnTo>
                    <a:pt x="280594" y="652744"/>
                  </a:lnTo>
                  <a:lnTo>
                    <a:pt x="260350" y="656843"/>
                  </a:lnTo>
                  <a:lnTo>
                    <a:pt x="52070" y="656843"/>
                  </a:lnTo>
                  <a:lnTo>
                    <a:pt x="31825" y="652744"/>
                  </a:lnTo>
                  <a:lnTo>
                    <a:pt x="15271" y="641572"/>
                  </a:lnTo>
                  <a:lnTo>
                    <a:pt x="4099" y="625018"/>
                  </a:lnTo>
                  <a:lnTo>
                    <a:pt x="0" y="604773"/>
                  </a:lnTo>
                  <a:lnTo>
                    <a:pt x="0" y="52069"/>
                  </a:lnTo>
                  <a:close/>
                </a:path>
              </a:pathLst>
            </a:custGeom>
            <a:ln w="9524">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4" name="object 14"/>
            <p:cNvSpPr/>
            <p:nvPr/>
          </p:nvSpPr>
          <p:spPr>
            <a:xfrm>
              <a:off x="7333996" y="3934967"/>
              <a:ext cx="565150" cy="465455"/>
            </a:xfrm>
            <a:custGeom>
              <a:avLst/>
              <a:gdLst/>
              <a:ahLst/>
              <a:cxnLst/>
              <a:rect l="l" t="t" r="r" b="b"/>
              <a:pathLst>
                <a:path w="565150" h="465454">
                  <a:moveTo>
                    <a:pt x="502256" y="43479"/>
                  </a:moveTo>
                  <a:lnTo>
                    <a:pt x="0" y="455548"/>
                  </a:lnTo>
                  <a:lnTo>
                    <a:pt x="8127" y="465327"/>
                  </a:lnTo>
                  <a:lnTo>
                    <a:pt x="510325" y="53306"/>
                  </a:lnTo>
                  <a:lnTo>
                    <a:pt x="502256" y="43479"/>
                  </a:lnTo>
                  <a:close/>
                </a:path>
                <a:path w="565150" h="465454">
                  <a:moveTo>
                    <a:pt x="549369" y="35432"/>
                  </a:moveTo>
                  <a:lnTo>
                    <a:pt x="512063" y="35432"/>
                  </a:lnTo>
                  <a:lnTo>
                    <a:pt x="520192" y="45211"/>
                  </a:lnTo>
                  <a:lnTo>
                    <a:pt x="510325" y="53306"/>
                  </a:lnTo>
                  <a:lnTo>
                    <a:pt x="530478" y="77850"/>
                  </a:lnTo>
                  <a:lnTo>
                    <a:pt x="549369" y="35432"/>
                  </a:lnTo>
                  <a:close/>
                </a:path>
                <a:path w="565150" h="465454">
                  <a:moveTo>
                    <a:pt x="512063" y="35432"/>
                  </a:moveTo>
                  <a:lnTo>
                    <a:pt x="502256" y="43479"/>
                  </a:lnTo>
                  <a:lnTo>
                    <a:pt x="510325" y="53306"/>
                  </a:lnTo>
                  <a:lnTo>
                    <a:pt x="520192" y="45211"/>
                  </a:lnTo>
                  <a:lnTo>
                    <a:pt x="512063" y="35432"/>
                  </a:lnTo>
                  <a:close/>
                </a:path>
                <a:path w="565150" h="465454">
                  <a:moveTo>
                    <a:pt x="565150" y="0"/>
                  </a:moveTo>
                  <a:lnTo>
                    <a:pt x="482092" y="18922"/>
                  </a:lnTo>
                  <a:lnTo>
                    <a:pt x="502256" y="43479"/>
                  </a:lnTo>
                  <a:lnTo>
                    <a:pt x="512063" y="35432"/>
                  </a:lnTo>
                  <a:lnTo>
                    <a:pt x="549369" y="35432"/>
                  </a:lnTo>
                  <a:lnTo>
                    <a:pt x="565150"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5" name="object 15"/>
            <p:cNvSpPr/>
            <p:nvPr/>
          </p:nvSpPr>
          <p:spPr>
            <a:xfrm>
              <a:off x="8304276" y="3276600"/>
              <a:ext cx="312420" cy="658495"/>
            </a:xfrm>
            <a:custGeom>
              <a:avLst/>
              <a:gdLst/>
              <a:ahLst/>
              <a:cxnLst/>
              <a:rect l="l" t="t" r="r" b="b"/>
              <a:pathLst>
                <a:path w="312420" h="658495">
                  <a:moveTo>
                    <a:pt x="260350" y="0"/>
                  </a:moveTo>
                  <a:lnTo>
                    <a:pt x="52070" y="0"/>
                  </a:lnTo>
                  <a:lnTo>
                    <a:pt x="31825" y="4099"/>
                  </a:lnTo>
                  <a:lnTo>
                    <a:pt x="15271" y="15271"/>
                  </a:lnTo>
                  <a:lnTo>
                    <a:pt x="4099" y="31825"/>
                  </a:lnTo>
                  <a:lnTo>
                    <a:pt x="0" y="52070"/>
                  </a:lnTo>
                  <a:lnTo>
                    <a:pt x="0" y="606298"/>
                  </a:lnTo>
                  <a:lnTo>
                    <a:pt x="4099" y="626542"/>
                  </a:lnTo>
                  <a:lnTo>
                    <a:pt x="15271" y="643096"/>
                  </a:lnTo>
                  <a:lnTo>
                    <a:pt x="31825" y="654268"/>
                  </a:lnTo>
                  <a:lnTo>
                    <a:pt x="52070" y="658368"/>
                  </a:lnTo>
                  <a:lnTo>
                    <a:pt x="260350" y="658368"/>
                  </a:lnTo>
                  <a:lnTo>
                    <a:pt x="280594" y="654268"/>
                  </a:lnTo>
                  <a:lnTo>
                    <a:pt x="297148" y="643096"/>
                  </a:lnTo>
                  <a:lnTo>
                    <a:pt x="308320" y="626542"/>
                  </a:lnTo>
                  <a:lnTo>
                    <a:pt x="312420" y="606298"/>
                  </a:lnTo>
                  <a:lnTo>
                    <a:pt x="312420" y="52070"/>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6" name="object 16"/>
            <p:cNvSpPr/>
            <p:nvPr/>
          </p:nvSpPr>
          <p:spPr>
            <a:xfrm>
              <a:off x="8304276" y="3276600"/>
              <a:ext cx="312420" cy="658495"/>
            </a:xfrm>
            <a:custGeom>
              <a:avLst/>
              <a:gdLst/>
              <a:ahLst/>
              <a:cxnLst/>
              <a:rect l="l" t="t" r="r" b="b"/>
              <a:pathLst>
                <a:path w="312420" h="658495">
                  <a:moveTo>
                    <a:pt x="0" y="52070"/>
                  </a:moveTo>
                  <a:lnTo>
                    <a:pt x="4099" y="31825"/>
                  </a:lnTo>
                  <a:lnTo>
                    <a:pt x="15271" y="15271"/>
                  </a:lnTo>
                  <a:lnTo>
                    <a:pt x="31825" y="4099"/>
                  </a:lnTo>
                  <a:lnTo>
                    <a:pt x="52070" y="0"/>
                  </a:lnTo>
                  <a:lnTo>
                    <a:pt x="260350" y="0"/>
                  </a:lnTo>
                  <a:lnTo>
                    <a:pt x="280594" y="4099"/>
                  </a:lnTo>
                  <a:lnTo>
                    <a:pt x="297148" y="15271"/>
                  </a:lnTo>
                  <a:lnTo>
                    <a:pt x="308320" y="31825"/>
                  </a:lnTo>
                  <a:lnTo>
                    <a:pt x="312420" y="52070"/>
                  </a:lnTo>
                  <a:lnTo>
                    <a:pt x="312420" y="606298"/>
                  </a:lnTo>
                  <a:lnTo>
                    <a:pt x="308320" y="626542"/>
                  </a:lnTo>
                  <a:lnTo>
                    <a:pt x="297148" y="643096"/>
                  </a:lnTo>
                  <a:lnTo>
                    <a:pt x="280594" y="654268"/>
                  </a:lnTo>
                  <a:lnTo>
                    <a:pt x="260350" y="658368"/>
                  </a:lnTo>
                  <a:lnTo>
                    <a:pt x="52070" y="658368"/>
                  </a:lnTo>
                  <a:lnTo>
                    <a:pt x="31825" y="654268"/>
                  </a:lnTo>
                  <a:lnTo>
                    <a:pt x="15271" y="643096"/>
                  </a:lnTo>
                  <a:lnTo>
                    <a:pt x="4099" y="626542"/>
                  </a:lnTo>
                  <a:lnTo>
                    <a:pt x="0" y="606298"/>
                  </a:lnTo>
                  <a:lnTo>
                    <a:pt x="0" y="52070"/>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7" name="object 17"/>
            <p:cNvSpPr/>
            <p:nvPr/>
          </p:nvSpPr>
          <p:spPr>
            <a:xfrm>
              <a:off x="8304276" y="4395216"/>
              <a:ext cx="312420" cy="657225"/>
            </a:xfrm>
            <a:custGeom>
              <a:avLst/>
              <a:gdLst/>
              <a:ahLst/>
              <a:cxnLst/>
              <a:rect l="l" t="t" r="r" b="b"/>
              <a:pathLst>
                <a:path w="312420" h="657225">
                  <a:moveTo>
                    <a:pt x="260350" y="0"/>
                  </a:moveTo>
                  <a:lnTo>
                    <a:pt x="52070" y="0"/>
                  </a:lnTo>
                  <a:lnTo>
                    <a:pt x="31825" y="4099"/>
                  </a:lnTo>
                  <a:lnTo>
                    <a:pt x="15271" y="15271"/>
                  </a:lnTo>
                  <a:lnTo>
                    <a:pt x="4099" y="31825"/>
                  </a:lnTo>
                  <a:lnTo>
                    <a:pt x="0" y="52069"/>
                  </a:lnTo>
                  <a:lnTo>
                    <a:pt x="0" y="604773"/>
                  </a:lnTo>
                  <a:lnTo>
                    <a:pt x="4099" y="625018"/>
                  </a:lnTo>
                  <a:lnTo>
                    <a:pt x="15271" y="641572"/>
                  </a:lnTo>
                  <a:lnTo>
                    <a:pt x="31825" y="652744"/>
                  </a:lnTo>
                  <a:lnTo>
                    <a:pt x="52070" y="656843"/>
                  </a:lnTo>
                  <a:lnTo>
                    <a:pt x="260350" y="656843"/>
                  </a:lnTo>
                  <a:lnTo>
                    <a:pt x="280594" y="652744"/>
                  </a:lnTo>
                  <a:lnTo>
                    <a:pt x="297148" y="641572"/>
                  </a:lnTo>
                  <a:lnTo>
                    <a:pt x="308320" y="625018"/>
                  </a:lnTo>
                  <a:lnTo>
                    <a:pt x="312420" y="604773"/>
                  </a:lnTo>
                  <a:lnTo>
                    <a:pt x="312420" y="52069"/>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8" name="object 18"/>
            <p:cNvSpPr/>
            <p:nvPr/>
          </p:nvSpPr>
          <p:spPr>
            <a:xfrm>
              <a:off x="8304276" y="4395216"/>
              <a:ext cx="312420" cy="657225"/>
            </a:xfrm>
            <a:custGeom>
              <a:avLst/>
              <a:gdLst/>
              <a:ahLst/>
              <a:cxnLst/>
              <a:rect l="l" t="t" r="r" b="b"/>
              <a:pathLst>
                <a:path w="312420" h="657225">
                  <a:moveTo>
                    <a:pt x="0" y="52069"/>
                  </a:moveTo>
                  <a:lnTo>
                    <a:pt x="4099" y="31825"/>
                  </a:lnTo>
                  <a:lnTo>
                    <a:pt x="15271" y="15271"/>
                  </a:lnTo>
                  <a:lnTo>
                    <a:pt x="31825" y="4099"/>
                  </a:lnTo>
                  <a:lnTo>
                    <a:pt x="52070" y="0"/>
                  </a:lnTo>
                  <a:lnTo>
                    <a:pt x="260350" y="0"/>
                  </a:lnTo>
                  <a:lnTo>
                    <a:pt x="280594" y="4099"/>
                  </a:lnTo>
                  <a:lnTo>
                    <a:pt x="297148" y="15271"/>
                  </a:lnTo>
                  <a:lnTo>
                    <a:pt x="308320" y="31825"/>
                  </a:lnTo>
                  <a:lnTo>
                    <a:pt x="312420" y="52069"/>
                  </a:lnTo>
                  <a:lnTo>
                    <a:pt x="312420" y="604773"/>
                  </a:lnTo>
                  <a:lnTo>
                    <a:pt x="308320" y="625018"/>
                  </a:lnTo>
                  <a:lnTo>
                    <a:pt x="297148" y="641572"/>
                  </a:lnTo>
                  <a:lnTo>
                    <a:pt x="280594" y="652744"/>
                  </a:lnTo>
                  <a:lnTo>
                    <a:pt x="260350" y="656843"/>
                  </a:lnTo>
                  <a:lnTo>
                    <a:pt x="52070" y="656843"/>
                  </a:lnTo>
                  <a:lnTo>
                    <a:pt x="31825" y="652744"/>
                  </a:lnTo>
                  <a:lnTo>
                    <a:pt x="15271" y="641572"/>
                  </a:lnTo>
                  <a:lnTo>
                    <a:pt x="4099" y="625018"/>
                  </a:lnTo>
                  <a:lnTo>
                    <a:pt x="0" y="604773"/>
                  </a:lnTo>
                  <a:lnTo>
                    <a:pt x="0" y="52069"/>
                  </a:lnTo>
                  <a:close/>
                </a:path>
              </a:pathLst>
            </a:custGeom>
            <a:ln w="9524">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19" name="object 19"/>
            <p:cNvSpPr/>
            <p:nvPr/>
          </p:nvSpPr>
          <p:spPr>
            <a:xfrm>
              <a:off x="7335647" y="3928617"/>
              <a:ext cx="1125220" cy="473075"/>
            </a:xfrm>
            <a:custGeom>
              <a:avLst/>
              <a:gdLst/>
              <a:ahLst/>
              <a:cxnLst/>
              <a:rect l="l" t="t" r="r" b="b"/>
              <a:pathLst>
                <a:path w="1125220" h="473075">
                  <a:moveTo>
                    <a:pt x="1051835" y="29421"/>
                  </a:moveTo>
                  <a:lnTo>
                    <a:pt x="0" y="460882"/>
                  </a:lnTo>
                  <a:lnTo>
                    <a:pt x="4825" y="472693"/>
                  </a:lnTo>
                  <a:lnTo>
                    <a:pt x="1056639" y="41116"/>
                  </a:lnTo>
                  <a:lnTo>
                    <a:pt x="1051835" y="29421"/>
                  </a:lnTo>
                  <a:close/>
                </a:path>
                <a:path w="1125220" h="473075">
                  <a:moveTo>
                    <a:pt x="1108741" y="24637"/>
                  </a:moveTo>
                  <a:lnTo>
                    <a:pt x="1063498" y="24637"/>
                  </a:lnTo>
                  <a:lnTo>
                    <a:pt x="1068324" y="36321"/>
                  </a:lnTo>
                  <a:lnTo>
                    <a:pt x="1056639" y="41116"/>
                  </a:lnTo>
                  <a:lnTo>
                    <a:pt x="1068704" y="70484"/>
                  </a:lnTo>
                  <a:lnTo>
                    <a:pt x="1108741" y="24637"/>
                  </a:lnTo>
                  <a:close/>
                </a:path>
                <a:path w="1125220" h="473075">
                  <a:moveTo>
                    <a:pt x="1063498" y="24637"/>
                  </a:moveTo>
                  <a:lnTo>
                    <a:pt x="1051835" y="29421"/>
                  </a:lnTo>
                  <a:lnTo>
                    <a:pt x="1056639" y="41116"/>
                  </a:lnTo>
                  <a:lnTo>
                    <a:pt x="1068324" y="36321"/>
                  </a:lnTo>
                  <a:lnTo>
                    <a:pt x="1063498" y="24637"/>
                  </a:lnTo>
                  <a:close/>
                </a:path>
                <a:path w="1125220" h="473075">
                  <a:moveTo>
                    <a:pt x="1039749" y="0"/>
                  </a:moveTo>
                  <a:lnTo>
                    <a:pt x="1051835" y="29421"/>
                  </a:lnTo>
                  <a:lnTo>
                    <a:pt x="1063498" y="24637"/>
                  </a:lnTo>
                  <a:lnTo>
                    <a:pt x="1108741" y="24637"/>
                  </a:lnTo>
                  <a:lnTo>
                    <a:pt x="1124711" y="6349"/>
                  </a:lnTo>
                  <a:lnTo>
                    <a:pt x="1039749"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0" name="object 20"/>
            <p:cNvSpPr/>
            <p:nvPr/>
          </p:nvSpPr>
          <p:spPr>
            <a:xfrm>
              <a:off x="8865108" y="3276600"/>
              <a:ext cx="314325" cy="658495"/>
            </a:xfrm>
            <a:custGeom>
              <a:avLst/>
              <a:gdLst/>
              <a:ahLst/>
              <a:cxnLst/>
              <a:rect l="l" t="t" r="r" b="b"/>
              <a:pathLst>
                <a:path w="314325" h="658495">
                  <a:moveTo>
                    <a:pt x="261620" y="0"/>
                  </a:moveTo>
                  <a:lnTo>
                    <a:pt x="52324" y="0"/>
                  </a:lnTo>
                  <a:lnTo>
                    <a:pt x="31932" y="4103"/>
                  </a:lnTo>
                  <a:lnTo>
                    <a:pt x="15303" y="15303"/>
                  </a:lnTo>
                  <a:lnTo>
                    <a:pt x="4103" y="31932"/>
                  </a:lnTo>
                  <a:lnTo>
                    <a:pt x="0" y="52324"/>
                  </a:lnTo>
                  <a:lnTo>
                    <a:pt x="0" y="606044"/>
                  </a:lnTo>
                  <a:lnTo>
                    <a:pt x="4103" y="626435"/>
                  </a:lnTo>
                  <a:lnTo>
                    <a:pt x="15303" y="643064"/>
                  </a:lnTo>
                  <a:lnTo>
                    <a:pt x="31932" y="654264"/>
                  </a:lnTo>
                  <a:lnTo>
                    <a:pt x="52324" y="658368"/>
                  </a:lnTo>
                  <a:lnTo>
                    <a:pt x="261620" y="658368"/>
                  </a:lnTo>
                  <a:lnTo>
                    <a:pt x="282011" y="654264"/>
                  </a:lnTo>
                  <a:lnTo>
                    <a:pt x="298640" y="643064"/>
                  </a:lnTo>
                  <a:lnTo>
                    <a:pt x="309840" y="626435"/>
                  </a:lnTo>
                  <a:lnTo>
                    <a:pt x="313944" y="606044"/>
                  </a:lnTo>
                  <a:lnTo>
                    <a:pt x="313944" y="52324"/>
                  </a:lnTo>
                  <a:lnTo>
                    <a:pt x="309840" y="31932"/>
                  </a:lnTo>
                  <a:lnTo>
                    <a:pt x="298640" y="15303"/>
                  </a:lnTo>
                  <a:lnTo>
                    <a:pt x="282011" y="4103"/>
                  </a:lnTo>
                  <a:lnTo>
                    <a:pt x="26162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1" name="object 21"/>
            <p:cNvSpPr/>
            <p:nvPr/>
          </p:nvSpPr>
          <p:spPr>
            <a:xfrm>
              <a:off x="8865108" y="3276600"/>
              <a:ext cx="314325" cy="658495"/>
            </a:xfrm>
            <a:custGeom>
              <a:avLst/>
              <a:gdLst/>
              <a:ahLst/>
              <a:cxnLst/>
              <a:rect l="l" t="t" r="r" b="b"/>
              <a:pathLst>
                <a:path w="314325" h="658495">
                  <a:moveTo>
                    <a:pt x="0" y="52324"/>
                  </a:moveTo>
                  <a:lnTo>
                    <a:pt x="4103" y="31932"/>
                  </a:lnTo>
                  <a:lnTo>
                    <a:pt x="15303" y="15303"/>
                  </a:lnTo>
                  <a:lnTo>
                    <a:pt x="31932" y="4103"/>
                  </a:lnTo>
                  <a:lnTo>
                    <a:pt x="52324" y="0"/>
                  </a:lnTo>
                  <a:lnTo>
                    <a:pt x="261620" y="0"/>
                  </a:lnTo>
                  <a:lnTo>
                    <a:pt x="282011" y="4103"/>
                  </a:lnTo>
                  <a:lnTo>
                    <a:pt x="298640" y="15303"/>
                  </a:lnTo>
                  <a:lnTo>
                    <a:pt x="309840" y="31932"/>
                  </a:lnTo>
                  <a:lnTo>
                    <a:pt x="313944" y="52324"/>
                  </a:lnTo>
                  <a:lnTo>
                    <a:pt x="313944" y="606044"/>
                  </a:lnTo>
                  <a:lnTo>
                    <a:pt x="309840" y="626435"/>
                  </a:lnTo>
                  <a:lnTo>
                    <a:pt x="298640" y="643064"/>
                  </a:lnTo>
                  <a:lnTo>
                    <a:pt x="282011" y="654264"/>
                  </a:lnTo>
                  <a:lnTo>
                    <a:pt x="261620" y="658368"/>
                  </a:lnTo>
                  <a:lnTo>
                    <a:pt x="52324" y="658368"/>
                  </a:lnTo>
                  <a:lnTo>
                    <a:pt x="31932" y="654264"/>
                  </a:lnTo>
                  <a:lnTo>
                    <a:pt x="15303" y="643064"/>
                  </a:lnTo>
                  <a:lnTo>
                    <a:pt x="4103" y="626435"/>
                  </a:lnTo>
                  <a:lnTo>
                    <a:pt x="0" y="606044"/>
                  </a:lnTo>
                  <a:lnTo>
                    <a:pt x="0" y="52324"/>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2" name="object 22"/>
            <p:cNvSpPr/>
            <p:nvPr/>
          </p:nvSpPr>
          <p:spPr>
            <a:xfrm>
              <a:off x="8865108" y="4395216"/>
              <a:ext cx="314325" cy="657225"/>
            </a:xfrm>
            <a:custGeom>
              <a:avLst/>
              <a:gdLst/>
              <a:ahLst/>
              <a:cxnLst/>
              <a:rect l="l" t="t" r="r" b="b"/>
              <a:pathLst>
                <a:path w="314325" h="657225">
                  <a:moveTo>
                    <a:pt x="261620" y="0"/>
                  </a:moveTo>
                  <a:lnTo>
                    <a:pt x="52324" y="0"/>
                  </a:lnTo>
                  <a:lnTo>
                    <a:pt x="31932" y="4103"/>
                  </a:lnTo>
                  <a:lnTo>
                    <a:pt x="15303" y="15303"/>
                  </a:lnTo>
                  <a:lnTo>
                    <a:pt x="4103" y="31932"/>
                  </a:lnTo>
                  <a:lnTo>
                    <a:pt x="0" y="52323"/>
                  </a:lnTo>
                  <a:lnTo>
                    <a:pt x="0" y="604519"/>
                  </a:lnTo>
                  <a:lnTo>
                    <a:pt x="4103" y="624911"/>
                  </a:lnTo>
                  <a:lnTo>
                    <a:pt x="15303" y="641540"/>
                  </a:lnTo>
                  <a:lnTo>
                    <a:pt x="31932" y="652740"/>
                  </a:lnTo>
                  <a:lnTo>
                    <a:pt x="52324" y="656843"/>
                  </a:lnTo>
                  <a:lnTo>
                    <a:pt x="261620" y="656843"/>
                  </a:lnTo>
                  <a:lnTo>
                    <a:pt x="282011" y="652740"/>
                  </a:lnTo>
                  <a:lnTo>
                    <a:pt x="298640" y="641540"/>
                  </a:lnTo>
                  <a:lnTo>
                    <a:pt x="309840" y="624911"/>
                  </a:lnTo>
                  <a:lnTo>
                    <a:pt x="313944" y="604519"/>
                  </a:lnTo>
                  <a:lnTo>
                    <a:pt x="313944" y="52323"/>
                  </a:lnTo>
                  <a:lnTo>
                    <a:pt x="309840" y="31932"/>
                  </a:lnTo>
                  <a:lnTo>
                    <a:pt x="298640" y="15303"/>
                  </a:lnTo>
                  <a:lnTo>
                    <a:pt x="282011" y="4103"/>
                  </a:lnTo>
                  <a:lnTo>
                    <a:pt x="26162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3" name="object 23"/>
            <p:cNvSpPr/>
            <p:nvPr/>
          </p:nvSpPr>
          <p:spPr>
            <a:xfrm>
              <a:off x="8865108" y="4395216"/>
              <a:ext cx="314325" cy="657225"/>
            </a:xfrm>
            <a:custGeom>
              <a:avLst/>
              <a:gdLst/>
              <a:ahLst/>
              <a:cxnLst/>
              <a:rect l="l" t="t" r="r" b="b"/>
              <a:pathLst>
                <a:path w="314325" h="657225">
                  <a:moveTo>
                    <a:pt x="0" y="52323"/>
                  </a:moveTo>
                  <a:lnTo>
                    <a:pt x="4103" y="31932"/>
                  </a:lnTo>
                  <a:lnTo>
                    <a:pt x="15303" y="15303"/>
                  </a:lnTo>
                  <a:lnTo>
                    <a:pt x="31932" y="4103"/>
                  </a:lnTo>
                  <a:lnTo>
                    <a:pt x="52324" y="0"/>
                  </a:lnTo>
                  <a:lnTo>
                    <a:pt x="261620" y="0"/>
                  </a:lnTo>
                  <a:lnTo>
                    <a:pt x="282011" y="4103"/>
                  </a:lnTo>
                  <a:lnTo>
                    <a:pt x="298640" y="15303"/>
                  </a:lnTo>
                  <a:lnTo>
                    <a:pt x="309840" y="31932"/>
                  </a:lnTo>
                  <a:lnTo>
                    <a:pt x="313944" y="52323"/>
                  </a:lnTo>
                  <a:lnTo>
                    <a:pt x="313944" y="604519"/>
                  </a:lnTo>
                  <a:lnTo>
                    <a:pt x="309840" y="624911"/>
                  </a:lnTo>
                  <a:lnTo>
                    <a:pt x="298640" y="641540"/>
                  </a:lnTo>
                  <a:lnTo>
                    <a:pt x="282011" y="652740"/>
                  </a:lnTo>
                  <a:lnTo>
                    <a:pt x="261620" y="656843"/>
                  </a:lnTo>
                  <a:lnTo>
                    <a:pt x="52324" y="656843"/>
                  </a:lnTo>
                  <a:lnTo>
                    <a:pt x="31932" y="652740"/>
                  </a:lnTo>
                  <a:lnTo>
                    <a:pt x="15303" y="641540"/>
                  </a:lnTo>
                  <a:lnTo>
                    <a:pt x="4103" y="624911"/>
                  </a:lnTo>
                  <a:lnTo>
                    <a:pt x="0" y="604519"/>
                  </a:lnTo>
                  <a:lnTo>
                    <a:pt x="0" y="52323"/>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4" name="object 24"/>
            <p:cNvSpPr/>
            <p:nvPr/>
          </p:nvSpPr>
          <p:spPr>
            <a:xfrm>
              <a:off x="7898003" y="3928617"/>
              <a:ext cx="1125220" cy="473075"/>
            </a:xfrm>
            <a:custGeom>
              <a:avLst/>
              <a:gdLst/>
              <a:ahLst/>
              <a:cxnLst/>
              <a:rect l="l" t="t" r="r" b="b"/>
              <a:pathLst>
                <a:path w="1125220" h="473075">
                  <a:moveTo>
                    <a:pt x="1051835" y="29421"/>
                  </a:moveTo>
                  <a:lnTo>
                    <a:pt x="0" y="460882"/>
                  </a:lnTo>
                  <a:lnTo>
                    <a:pt x="4825" y="472693"/>
                  </a:lnTo>
                  <a:lnTo>
                    <a:pt x="1056639" y="41116"/>
                  </a:lnTo>
                  <a:lnTo>
                    <a:pt x="1051835" y="29421"/>
                  </a:lnTo>
                  <a:close/>
                </a:path>
                <a:path w="1125220" h="473075">
                  <a:moveTo>
                    <a:pt x="1108741" y="24637"/>
                  </a:moveTo>
                  <a:lnTo>
                    <a:pt x="1063498" y="24637"/>
                  </a:lnTo>
                  <a:lnTo>
                    <a:pt x="1068324" y="36321"/>
                  </a:lnTo>
                  <a:lnTo>
                    <a:pt x="1056639" y="41116"/>
                  </a:lnTo>
                  <a:lnTo>
                    <a:pt x="1068704" y="70484"/>
                  </a:lnTo>
                  <a:lnTo>
                    <a:pt x="1108741" y="24637"/>
                  </a:lnTo>
                  <a:close/>
                </a:path>
                <a:path w="1125220" h="473075">
                  <a:moveTo>
                    <a:pt x="1063498" y="24637"/>
                  </a:moveTo>
                  <a:lnTo>
                    <a:pt x="1051835" y="29421"/>
                  </a:lnTo>
                  <a:lnTo>
                    <a:pt x="1056639" y="41116"/>
                  </a:lnTo>
                  <a:lnTo>
                    <a:pt x="1068324" y="36321"/>
                  </a:lnTo>
                  <a:lnTo>
                    <a:pt x="1063498" y="24637"/>
                  </a:lnTo>
                  <a:close/>
                </a:path>
                <a:path w="1125220" h="473075">
                  <a:moveTo>
                    <a:pt x="1039749" y="0"/>
                  </a:moveTo>
                  <a:lnTo>
                    <a:pt x="1051835" y="29421"/>
                  </a:lnTo>
                  <a:lnTo>
                    <a:pt x="1063498" y="24637"/>
                  </a:lnTo>
                  <a:lnTo>
                    <a:pt x="1108741" y="24637"/>
                  </a:lnTo>
                  <a:lnTo>
                    <a:pt x="1124712" y="6349"/>
                  </a:lnTo>
                  <a:lnTo>
                    <a:pt x="1039749"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5" name="object 25"/>
            <p:cNvSpPr/>
            <p:nvPr/>
          </p:nvSpPr>
          <p:spPr>
            <a:xfrm>
              <a:off x="9383268" y="3276600"/>
              <a:ext cx="312420" cy="658495"/>
            </a:xfrm>
            <a:custGeom>
              <a:avLst/>
              <a:gdLst/>
              <a:ahLst/>
              <a:cxnLst/>
              <a:rect l="l" t="t" r="r" b="b"/>
              <a:pathLst>
                <a:path w="312420" h="658495">
                  <a:moveTo>
                    <a:pt x="260350" y="0"/>
                  </a:moveTo>
                  <a:lnTo>
                    <a:pt x="52070" y="0"/>
                  </a:lnTo>
                  <a:lnTo>
                    <a:pt x="31825" y="4099"/>
                  </a:lnTo>
                  <a:lnTo>
                    <a:pt x="15271" y="15271"/>
                  </a:lnTo>
                  <a:lnTo>
                    <a:pt x="4099" y="31825"/>
                  </a:lnTo>
                  <a:lnTo>
                    <a:pt x="0" y="52070"/>
                  </a:lnTo>
                  <a:lnTo>
                    <a:pt x="0" y="606298"/>
                  </a:lnTo>
                  <a:lnTo>
                    <a:pt x="4099" y="626542"/>
                  </a:lnTo>
                  <a:lnTo>
                    <a:pt x="15271" y="643096"/>
                  </a:lnTo>
                  <a:lnTo>
                    <a:pt x="31825" y="654268"/>
                  </a:lnTo>
                  <a:lnTo>
                    <a:pt x="52070" y="658368"/>
                  </a:lnTo>
                  <a:lnTo>
                    <a:pt x="260350" y="658368"/>
                  </a:lnTo>
                  <a:lnTo>
                    <a:pt x="280594" y="654268"/>
                  </a:lnTo>
                  <a:lnTo>
                    <a:pt x="297148" y="643096"/>
                  </a:lnTo>
                  <a:lnTo>
                    <a:pt x="308320" y="626542"/>
                  </a:lnTo>
                  <a:lnTo>
                    <a:pt x="312420" y="606298"/>
                  </a:lnTo>
                  <a:lnTo>
                    <a:pt x="312420" y="52070"/>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6" name="object 26"/>
            <p:cNvSpPr/>
            <p:nvPr/>
          </p:nvSpPr>
          <p:spPr>
            <a:xfrm>
              <a:off x="9383268" y="3276600"/>
              <a:ext cx="312420" cy="658495"/>
            </a:xfrm>
            <a:custGeom>
              <a:avLst/>
              <a:gdLst/>
              <a:ahLst/>
              <a:cxnLst/>
              <a:rect l="l" t="t" r="r" b="b"/>
              <a:pathLst>
                <a:path w="312420" h="658495">
                  <a:moveTo>
                    <a:pt x="0" y="52070"/>
                  </a:moveTo>
                  <a:lnTo>
                    <a:pt x="4099" y="31825"/>
                  </a:lnTo>
                  <a:lnTo>
                    <a:pt x="15271" y="15271"/>
                  </a:lnTo>
                  <a:lnTo>
                    <a:pt x="31825" y="4099"/>
                  </a:lnTo>
                  <a:lnTo>
                    <a:pt x="52070" y="0"/>
                  </a:lnTo>
                  <a:lnTo>
                    <a:pt x="260350" y="0"/>
                  </a:lnTo>
                  <a:lnTo>
                    <a:pt x="280594" y="4099"/>
                  </a:lnTo>
                  <a:lnTo>
                    <a:pt x="297148" y="15271"/>
                  </a:lnTo>
                  <a:lnTo>
                    <a:pt x="308320" y="31825"/>
                  </a:lnTo>
                  <a:lnTo>
                    <a:pt x="312420" y="52070"/>
                  </a:lnTo>
                  <a:lnTo>
                    <a:pt x="312420" y="606298"/>
                  </a:lnTo>
                  <a:lnTo>
                    <a:pt x="308320" y="626542"/>
                  </a:lnTo>
                  <a:lnTo>
                    <a:pt x="297148" y="643096"/>
                  </a:lnTo>
                  <a:lnTo>
                    <a:pt x="280594" y="654268"/>
                  </a:lnTo>
                  <a:lnTo>
                    <a:pt x="260350" y="658368"/>
                  </a:lnTo>
                  <a:lnTo>
                    <a:pt x="52070" y="658368"/>
                  </a:lnTo>
                  <a:lnTo>
                    <a:pt x="31825" y="654268"/>
                  </a:lnTo>
                  <a:lnTo>
                    <a:pt x="15271" y="643096"/>
                  </a:lnTo>
                  <a:lnTo>
                    <a:pt x="4099" y="626542"/>
                  </a:lnTo>
                  <a:lnTo>
                    <a:pt x="0" y="606298"/>
                  </a:lnTo>
                  <a:lnTo>
                    <a:pt x="0" y="52070"/>
                  </a:lnTo>
                  <a:close/>
                </a:path>
              </a:pathLst>
            </a:custGeom>
            <a:ln w="9525">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7" name="object 27"/>
            <p:cNvSpPr/>
            <p:nvPr/>
          </p:nvSpPr>
          <p:spPr>
            <a:xfrm>
              <a:off x="9383268" y="4395216"/>
              <a:ext cx="312420" cy="657225"/>
            </a:xfrm>
            <a:custGeom>
              <a:avLst/>
              <a:gdLst/>
              <a:ahLst/>
              <a:cxnLst/>
              <a:rect l="l" t="t" r="r" b="b"/>
              <a:pathLst>
                <a:path w="312420" h="657225">
                  <a:moveTo>
                    <a:pt x="260350" y="0"/>
                  </a:moveTo>
                  <a:lnTo>
                    <a:pt x="52070" y="0"/>
                  </a:lnTo>
                  <a:lnTo>
                    <a:pt x="31825" y="4099"/>
                  </a:lnTo>
                  <a:lnTo>
                    <a:pt x="15271" y="15271"/>
                  </a:lnTo>
                  <a:lnTo>
                    <a:pt x="4099" y="31825"/>
                  </a:lnTo>
                  <a:lnTo>
                    <a:pt x="0" y="52069"/>
                  </a:lnTo>
                  <a:lnTo>
                    <a:pt x="0" y="604773"/>
                  </a:lnTo>
                  <a:lnTo>
                    <a:pt x="4099" y="625018"/>
                  </a:lnTo>
                  <a:lnTo>
                    <a:pt x="15271" y="641572"/>
                  </a:lnTo>
                  <a:lnTo>
                    <a:pt x="31825" y="652744"/>
                  </a:lnTo>
                  <a:lnTo>
                    <a:pt x="52070" y="656843"/>
                  </a:lnTo>
                  <a:lnTo>
                    <a:pt x="260350" y="656843"/>
                  </a:lnTo>
                  <a:lnTo>
                    <a:pt x="280594" y="652744"/>
                  </a:lnTo>
                  <a:lnTo>
                    <a:pt x="297148" y="641572"/>
                  </a:lnTo>
                  <a:lnTo>
                    <a:pt x="308320" y="625018"/>
                  </a:lnTo>
                  <a:lnTo>
                    <a:pt x="312420" y="604773"/>
                  </a:lnTo>
                  <a:lnTo>
                    <a:pt x="312420" y="52069"/>
                  </a:lnTo>
                  <a:lnTo>
                    <a:pt x="308320" y="31825"/>
                  </a:lnTo>
                  <a:lnTo>
                    <a:pt x="297148" y="15271"/>
                  </a:lnTo>
                  <a:lnTo>
                    <a:pt x="280594" y="4099"/>
                  </a:lnTo>
                  <a:lnTo>
                    <a:pt x="260350" y="0"/>
                  </a:lnTo>
                  <a:close/>
                </a:path>
              </a:pathLst>
            </a:custGeom>
            <a:solidFill>
              <a:srgbClr val="6CE9FF"/>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8" name="object 28"/>
            <p:cNvSpPr/>
            <p:nvPr/>
          </p:nvSpPr>
          <p:spPr>
            <a:xfrm>
              <a:off x="9383268" y="4395216"/>
              <a:ext cx="312420" cy="657225"/>
            </a:xfrm>
            <a:custGeom>
              <a:avLst/>
              <a:gdLst/>
              <a:ahLst/>
              <a:cxnLst/>
              <a:rect l="l" t="t" r="r" b="b"/>
              <a:pathLst>
                <a:path w="312420" h="657225">
                  <a:moveTo>
                    <a:pt x="0" y="52069"/>
                  </a:moveTo>
                  <a:lnTo>
                    <a:pt x="4099" y="31825"/>
                  </a:lnTo>
                  <a:lnTo>
                    <a:pt x="15271" y="15271"/>
                  </a:lnTo>
                  <a:lnTo>
                    <a:pt x="31825" y="4099"/>
                  </a:lnTo>
                  <a:lnTo>
                    <a:pt x="52070" y="0"/>
                  </a:lnTo>
                  <a:lnTo>
                    <a:pt x="260350" y="0"/>
                  </a:lnTo>
                  <a:lnTo>
                    <a:pt x="280594" y="4099"/>
                  </a:lnTo>
                  <a:lnTo>
                    <a:pt x="297148" y="15271"/>
                  </a:lnTo>
                  <a:lnTo>
                    <a:pt x="308320" y="31825"/>
                  </a:lnTo>
                  <a:lnTo>
                    <a:pt x="312420" y="52069"/>
                  </a:lnTo>
                  <a:lnTo>
                    <a:pt x="312420" y="604773"/>
                  </a:lnTo>
                  <a:lnTo>
                    <a:pt x="308320" y="625018"/>
                  </a:lnTo>
                  <a:lnTo>
                    <a:pt x="297148" y="641572"/>
                  </a:lnTo>
                  <a:lnTo>
                    <a:pt x="280594" y="652744"/>
                  </a:lnTo>
                  <a:lnTo>
                    <a:pt x="260350" y="656843"/>
                  </a:lnTo>
                  <a:lnTo>
                    <a:pt x="52070" y="656843"/>
                  </a:lnTo>
                  <a:lnTo>
                    <a:pt x="31825" y="652744"/>
                  </a:lnTo>
                  <a:lnTo>
                    <a:pt x="15271" y="641572"/>
                  </a:lnTo>
                  <a:lnTo>
                    <a:pt x="4099" y="625018"/>
                  </a:lnTo>
                  <a:lnTo>
                    <a:pt x="0" y="604773"/>
                  </a:lnTo>
                  <a:lnTo>
                    <a:pt x="0" y="52069"/>
                  </a:lnTo>
                  <a:close/>
                </a:path>
              </a:pathLst>
            </a:custGeom>
            <a:ln w="9524">
              <a:solidFill>
                <a:srgbClr val="6CE9FF"/>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29" name="object 29"/>
            <p:cNvSpPr/>
            <p:nvPr/>
          </p:nvSpPr>
          <p:spPr>
            <a:xfrm>
              <a:off x="7182612" y="3897375"/>
              <a:ext cx="2394585" cy="504190"/>
            </a:xfrm>
            <a:custGeom>
              <a:avLst/>
              <a:gdLst/>
              <a:ahLst/>
              <a:cxnLst/>
              <a:rect l="l" t="t" r="r" b="b"/>
              <a:pathLst>
                <a:path w="2394584" h="504189">
                  <a:moveTo>
                    <a:pt x="2394204" y="113792"/>
                  </a:moveTo>
                  <a:lnTo>
                    <a:pt x="2387854" y="101092"/>
                  </a:lnTo>
                  <a:lnTo>
                    <a:pt x="2356459" y="38315"/>
                  </a:lnTo>
                  <a:lnTo>
                    <a:pt x="2357247" y="37592"/>
                  </a:lnTo>
                  <a:lnTo>
                    <a:pt x="2352979" y="36779"/>
                  </a:lnTo>
                  <a:lnTo>
                    <a:pt x="2349754" y="35941"/>
                  </a:lnTo>
                  <a:lnTo>
                    <a:pt x="2349754" y="113792"/>
                  </a:lnTo>
                  <a:lnTo>
                    <a:pt x="2349754" y="483323"/>
                  </a:lnTo>
                  <a:lnTo>
                    <a:pt x="2323236" y="459727"/>
                  </a:lnTo>
                  <a:lnTo>
                    <a:pt x="2323236" y="476821"/>
                  </a:lnTo>
                  <a:lnTo>
                    <a:pt x="2264054" y="451548"/>
                  </a:lnTo>
                  <a:lnTo>
                    <a:pt x="2264054" y="465226"/>
                  </a:lnTo>
                  <a:lnTo>
                    <a:pt x="2186800" y="443534"/>
                  </a:lnTo>
                  <a:lnTo>
                    <a:pt x="2186800" y="456780"/>
                  </a:lnTo>
                  <a:lnTo>
                    <a:pt x="1949157" y="408876"/>
                  </a:lnTo>
                  <a:lnTo>
                    <a:pt x="1965248" y="394550"/>
                  </a:lnTo>
                  <a:lnTo>
                    <a:pt x="2186800" y="456780"/>
                  </a:lnTo>
                  <a:lnTo>
                    <a:pt x="2186800" y="443534"/>
                  </a:lnTo>
                  <a:lnTo>
                    <a:pt x="1976564" y="384479"/>
                  </a:lnTo>
                  <a:lnTo>
                    <a:pt x="2008454" y="356095"/>
                  </a:lnTo>
                  <a:lnTo>
                    <a:pt x="2264054" y="465226"/>
                  </a:lnTo>
                  <a:lnTo>
                    <a:pt x="2264054" y="451548"/>
                  </a:lnTo>
                  <a:lnTo>
                    <a:pt x="2018868" y="346824"/>
                  </a:lnTo>
                  <a:lnTo>
                    <a:pt x="2098040" y="276339"/>
                  </a:lnTo>
                  <a:lnTo>
                    <a:pt x="2323236" y="476821"/>
                  </a:lnTo>
                  <a:lnTo>
                    <a:pt x="2323236" y="459727"/>
                  </a:lnTo>
                  <a:lnTo>
                    <a:pt x="2107641" y="267792"/>
                  </a:lnTo>
                  <a:lnTo>
                    <a:pt x="2299462" y="97028"/>
                  </a:lnTo>
                  <a:lnTo>
                    <a:pt x="2301875" y="102616"/>
                  </a:lnTo>
                  <a:lnTo>
                    <a:pt x="2307069" y="96481"/>
                  </a:lnTo>
                  <a:lnTo>
                    <a:pt x="2319617" y="110566"/>
                  </a:lnTo>
                  <a:lnTo>
                    <a:pt x="2318004" y="113792"/>
                  </a:lnTo>
                  <a:lnTo>
                    <a:pt x="2322499" y="113792"/>
                  </a:lnTo>
                  <a:lnTo>
                    <a:pt x="2325116" y="116713"/>
                  </a:lnTo>
                  <a:lnTo>
                    <a:pt x="2326271" y="113792"/>
                  </a:lnTo>
                  <a:lnTo>
                    <a:pt x="2349754" y="113792"/>
                  </a:lnTo>
                  <a:lnTo>
                    <a:pt x="2349754" y="35941"/>
                  </a:lnTo>
                  <a:lnTo>
                    <a:pt x="2289035" y="19926"/>
                  </a:lnTo>
                  <a:lnTo>
                    <a:pt x="2289035" y="89306"/>
                  </a:lnTo>
                  <a:lnTo>
                    <a:pt x="2098090" y="259295"/>
                  </a:lnTo>
                  <a:lnTo>
                    <a:pt x="2088489" y="250748"/>
                  </a:lnTo>
                  <a:lnTo>
                    <a:pt x="2088489" y="267843"/>
                  </a:lnTo>
                  <a:lnTo>
                    <a:pt x="2005965" y="341312"/>
                  </a:lnTo>
                  <a:lnTo>
                    <a:pt x="1995551" y="336867"/>
                  </a:lnTo>
                  <a:lnTo>
                    <a:pt x="1995551" y="350583"/>
                  </a:lnTo>
                  <a:lnTo>
                    <a:pt x="1962061" y="380403"/>
                  </a:lnTo>
                  <a:lnTo>
                    <a:pt x="1950758" y="377240"/>
                  </a:lnTo>
                  <a:lnTo>
                    <a:pt x="1950758" y="390486"/>
                  </a:lnTo>
                  <a:lnTo>
                    <a:pt x="1933613" y="405739"/>
                  </a:lnTo>
                  <a:lnTo>
                    <a:pt x="1921751" y="403352"/>
                  </a:lnTo>
                  <a:lnTo>
                    <a:pt x="1921751" y="416293"/>
                  </a:lnTo>
                  <a:lnTo>
                    <a:pt x="1845818" y="483895"/>
                  </a:lnTo>
                  <a:lnTo>
                    <a:pt x="1845818" y="400989"/>
                  </a:lnTo>
                  <a:lnTo>
                    <a:pt x="1921751" y="416293"/>
                  </a:lnTo>
                  <a:lnTo>
                    <a:pt x="1921751" y="403352"/>
                  </a:lnTo>
                  <a:lnTo>
                    <a:pt x="1845818" y="388035"/>
                  </a:lnTo>
                  <a:lnTo>
                    <a:pt x="1845818" y="361010"/>
                  </a:lnTo>
                  <a:lnTo>
                    <a:pt x="1950758" y="390486"/>
                  </a:lnTo>
                  <a:lnTo>
                    <a:pt x="1950758" y="377240"/>
                  </a:lnTo>
                  <a:lnTo>
                    <a:pt x="1845818" y="347764"/>
                  </a:lnTo>
                  <a:lnTo>
                    <a:pt x="1845818" y="286651"/>
                  </a:lnTo>
                  <a:lnTo>
                    <a:pt x="1995551" y="350583"/>
                  </a:lnTo>
                  <a:lnTo>
                    <a:pt x="1995551" y="336867"/>
                  </a:lnTo>
                  <a:lnTo>
                    <a:pt x="1845818" y="272910"/>
                  </a:lnTo>
                  <a:lnTo>
                    <a:pt x="1845818" y="262737"/>
                  </a:lnTo>
                  <a:lnTo>
                    <a:pt x="2005952" y="194360"/>
                  </a:lnTo>
                  <a:lnTo>
                    <a:pt x="2088489" y="267843"/>
                  </a:lnTo>
                  <a:lnTo>
                    <a:pt x="2088489" y="250748"/>
                  </a:lnTo>
                  <a:lnTo>
                    <a:pt x="2018931" y="188823"/>
                  </a:lnTo>
                  <a:lnTo>
                    <a:pt x="2285987" y="74790"/>
                  </a:lnTo>
                  <a:lnTo>
                    <a:pt x="2289035" y="89306"/>
                  </a:lnTo>
                  <a:lnTo>
                    <a:pt x="2289035" y="19926"/>
                  </a:lnTo>
                  <a:lnTo>
                    <a:pt x="2273681" y="15875"/>
                  </a:lnTo>
                  <a:lnTo>
                    <a:pt x="2274900" y="21729"/>
                  </a:lnTo>
                  <a:lnTo>
                    <a:pt x="2273554" y="21463"/>
                  </a:lnTo>
                  <a:lnTo>
                    <a:pt x="2276729" y="32804"/>
                  </a:lnTo>
                  <a:lnTo>
                    <a:pt x="2271903" y="32512"/>
                  </a:lnTo>
                  <a:lnTo>
                    <a:pt x="2278227" y="47332"/>
                  </a:lnTo>
                  <a:lnTo>
                    <a:pt x="2263851" y="50342"/>
                  </a:lnTo>
                  <a:lnTo>
                    <a:pt x="2263851" y="70396"/>
                  </a:lnTo>
                  <a:lnTo>
                    <a:pt x="2008441" y="179489"/>
                  </a:lnTo>
                  <a:lnTo>
                    <a:pt x="1995462" y="167932"/>
                  </a:lnTo>
                  <a:lnTo>
                    <a:pt x="1995462" y="185026"/>
                  </a:lnTo>
                  <a:lnTo>
                    <a:pt x="1845818" y="248945"/>
                  </a:lnTo>
                  <a:lnTo>
                    <a:pt x="1845818" y="187833"/>
                  </a:lnTo>
                  <a:lnTo>
                    <a:pt x="1961972" y="155206"/>
                  </a:lnTo>
                  <a:lnTo>
                    <a:pt x="1995462" y="185026"/>
                  </a:lnTo>
                  <a:lnTo>
                    <a:pt x="1995462" y="167932"/>
                  </a:lnTo>
                  <a:lnTo>
                    <a:pt x="1976564" y="151104"/>
                  </a:lnTo>
                  <a:lnTo>
                    <a:pt x="2263851" y="70396"/>
                  </a:lnTo>
                  <a:lnTo>
                    <a:pt x="2263851" y="50342"/>
                  </a:lnTo>
                  <a:lnTo>
                    <a:pt x="2178227" y="68275"/>
                  </a:lnTo>
                  <a:lnTo>
                    <a:pt x="2178227" y="81267"/>
                  </a:lnTo>
                  <a:lnTo>
                    <a:pt x="1965299" y="141071"/>
                  </a:lnTo>
                  <a:lnTo>
                    <a:pt x="1951431" y="128727"/>
                  </a:lnTo>
                  <a:lnTo>
                    <a:pt x="2178227" y="81267"/>
                  </a:lnTo>
                  <a:lnTo>
                    <a:pt x="2178227" y="68275"/>
                  </a:lnTo>
                  <a:lnTo>
                    <a:pt x="1950694" y="115900"/>
                  </a:lnTo>
                  <a:lnTo>
                    <a:pt x="1950694" y="145173"/>
                  </a:lnTo>
                  <a:lnTo>
                    <a:pt x="1845818" y="174625"/>
                  </a:lnTo>
                  <a:lnTo>
                    <a:pt x="1845818" y="150825"/>
                  </a:lnTo>
                  <a:lnTo>
                    <a:pt x="1935873" y="131978"/>
                  </a:lnTo>
                  <a:lnTo>
                    <a:pt x="1950694" y="145173"/>
                  </a:lnTo>
                  <a:lnTo>
                    <a:pt x="1950694" y="115900"/>
                  </a:lnTo>
                  <a:lnTo>
                    <a:pt x="1939620" y="118211"/>
                  </a:lnTo>
                  <a:lnTo>
                    <a:pt x="1924062" y="104368"/>
                  </a:lnTo>
                  <a:lnTo>
                    <a:pt x="1924062" y="121475"/>
                  </a:lnTo>
                  <a:lnTo>
                    <a:pt x="1845818" y="137845"/>
                  </a:lnTo>
                  <a:lnTo>
                    <a:pt x="1845818" y="113792"/>
                  </a:lnTo>
                  <a:lnTo>
                    <a:pt x="1869922" y="113792"/>
                  </a:lnTo>
                  <a:lnTo>
                    <a:pt x="1871091" y="116713"/>
                  </a:lnTo>
                  <a:lnTo>
                    <a:pt x="1873681" y="113792"/>
                  </a:lnTo>
                  <a:lnTo>
                    <a:pt x="1877568" y="113792"/>
                  </a:lnTo>
                  <a:lnTo>
                    <a:pt x="1876171" y="111010"/>
                  </a:lnTo>
                  <a:lnTo>
                    <a:pt x="1892160" y="93052"/>
                  </a:lnTo>
                  <a:lnTo>
                    <a:pt x="1924062" y="121475"/>
                  </a:lnTo>
                  <a:lnTo>
                    <a:pt x="1924062" y="104368"/>
                  </a:lnTo>
                  <a:lnTo>
                    <a:pt x="1900656" y="83515"/>
                  </a:lnTo>
                  <a:lnTo>
                    <a:pt x="1908187" y="75057"/>
                  </a:lnTo>
                  <a:lnTo>
                    <a:pt x="1921764" y="59817"/>
                  </a:lnTo>
                  <a:lnTo>
                    <a:pt x="1839976" y="37731"/>
                  </a:lnTo>
                  <a:lnTo>
                    <a:pt x="1840103" y="37592"/>
                  </a:lnTo>
                  <a:lnTo>
                    <a:pt x="1833118" y="37071"/>
                  </a:lnTo>
                  <a:lnTo>
                    <a:pt x="1833118" y="113792"/>
                  </a:lnTo>
                  <a:lnTo>
                    <a:pt x="1833118" y="140500"/>
                  </a:lnTo>
                  <a:lnTo>
                    <a:pt x="1833118" y="484390"/>
                  </a:lnTo>
                  <a:lnTo>
                    <a:pt x="1802752" y="459486"/>
                  </a:lnTo>
                  <a:lnTo>
                    <a:pt x="1802752" y="475830"/>
                  </a:lnTo>
                  <a:lnTo>
                    <a:pt x="1743735" y="451624"/>
                  </a:lnTo>
                  <a:lnTo>
                    <a:pt x="1743735" y="465391"/>
                  </a:lnTo>
                  <a:lnTo>
                    <a:pt x="1516621" y="403288"/>
                  </a:lnTo>
                  <a:lnTo>
                    <a:pt x="1553743" y="387438"/>
                  </a:lnTo>
                  <a:lnTo>
                    <a:pt x="1743735" y="465391"/>
                  </a:lnTo>
                  <a:lnTo>
                    <a:pt x="1743735" y="451624"/>
                  </a:lnTo>
                  <a:lnTo>
                    <a:pt x="1570177" y="380428"/>
                  </a:lnTo>
                  <a:lnTo>
                    <a:pt x="1625879" y="356654"/>
                  </a:lnTo>
                  <a:lnTo>
                    <a:pt x="1667764" y="365099"/>
                  </a:lnTo>
                  <a:lnTo>
                    <a:pt x="1802752" y="475830"/>
                  </a:lnTo>
                  <a:lnTo>
                    <a:pt x="1802752" y="459486"/>
                  </a:lnTo>
                  <a:lnTo>
                    <a:pt x="1694180" y="370420"/>
                  </a:lnTo>
                  <a:lnTo>
                    <a:pt x="1833118" y="398424"/>
                  </a:lnTo>
                  <a:lnTo>
                    <a:pt x="1833118" y="385470"/>
                  </a:lnTo>
                  <a:lnTo>
                    <a:pt x="1673237" y="353250"/>
                  </a:lnTo>
                  <a:lnTo>
                    <a:pt x="1659763" y="342176"/>
                  </a:lnTo>
                  <a:lnTo>
                    <a:pt x="1706994" y="322008"/>
                  </a:lnTo>
                  <a:lnTo>
                    <a:pt x="1833118" y="357441"/>
                  </a:lnTo>
                  <a:lnTo>
                    <a:pt x="1833118" y="344195"/>
                  </a:lnTo>
                  <a:lnTo>
                    <a:pt x="1725688" y="314032"/>
                  </a:lnTo>
                  <a:lnTo>
                    <a:pt x="1817814" y="274701"/>
                  </a:lnTo>
                  <a:lnTo>
                    <a:pt x="1833118" y="281228"/>
                  </a:lnTo>
                  <a:lnTo>
                    <a:pt x="1833118" y="254368"/>
                  </a:lnTo>
                  <a:lnTo>
                    <a:pt x="1817763" y="260934"/>
                  </a:lnTo>
                  <a:lnTo>
                    <a:pt x="1801672" y="254063"/>
                  </a:lnTo>
                  <a:lnTo>
                    <a:pt x="1801672" y="267804"/>
                  </a:lnTo>
                  <a:lnTo>
                    <a:pt x="1706232" y="308559"/>
                  </a:lnTo>
                  <a:lnTo>
                    <a:pt x="1687537" y="303314"/>
                  </a:lnTo>
                  <a:lnTo>
                    <a:pt x="1687537" y="316547"/>
                  </a:lnTo>
                  <a:lnTo>
                    <a:pt x="1648726" y="333121"/>
                  </a:lnTo>
                  <a:lnTo>
                    <a:pt x="1646834" y="331571"/>
                  </a:lnTo>
                  <a:lnTo>
                    <a:pt x="1646834" y="347916"/>
                  </a:lnTo>
                  <a:lnTo>
                    <a:pt x="1646491" y="347853"/>
                  </a:lnTo>
                  <a:lnTo>
                    <a:pt x="1646669" y="347776"/>
                  </a:lnTo>
                  <a:lnTo>
                    <a:pt x="1646834" y="347916"/>
                  </a:lnTo>
                  <a:lnTo>
                    <a:pt x="1646834" y="331571"/>
                  </a:lnTo>
                  <a:lnTo>
                    <a:pt x="1635620" y="322376"/>
                  </a:lnTo>
                  <a:lnTo>
                    <a:pt x="1635620" y="338721"/>
                  </a:lnTo>
                  <a:lnTo>
                    <a:pt x="1624584" y="343433"/>
                  </a:lnTo>
                  <a:lnTo>
                    <a:pt x="1603984" y="339293"/>
                  </a:lnTo>
                  <a:lnTo>
                    <a:pt x="1603984" y="352234"/>
                  </a:lnTo>
                  <a:lnTo>
                    <a:pt x="1553743" y="373684"/>
                  </a:lnTo>
                  <a:lnTo>
                    <a:pt x="1537309" y="366953"/>
                  </a:lnTo>
                  <a:lnTo>
                    <a:pt x="1537309" y="380695"/>
                  </a:lnTo>
                  <a:lnTo>
                    <a:pt x="1496987" y="397916"/>
                  </a:lnTo>
                  <a:lnTo>
                    <a:pt x="1478114" y="392760"/>
                  </a:lnTo>
                  <a:lnTo>
                    <a:pt x="1478114" y="405980"/>
                  </a:lnTo>
                  <a:lnTo>
                    <a:pt x="1316990" y="474789"/>
                  </a:lnTo>
                  <a:lnTo>
                    <a:pt x="1420177" y="390131"/>
                  </a:lnTo>
                  <a:lnTo>
                    <a:pt x="1478114" y="405980"/>
                  </a:lnTo>
                  <a:lnTo>
                    <a:pt x="1478114" y="392760"/>
                  </a:lnTo>
                  <a:lnTo>
                    <a:pt x="1432267" y="380225"/>
                  </a:lnTo>
                  <a:lnTo>
                    <a:pt x="1466900" y="351802"/>
                  </a:lnTo>
                  <a:lnTo>
                    <a:pt x="1537309" y="380695"/>
                  </a:lnTo>
                  <a:lnTo>
                    <a:pt x="1537309" y="366953"/>
                  </a:lnTo>
                  <a:lnTo>
                    <a:pt x="1478076" y="342646"/>
                  </a:lnTo>
                  <a:lnTo>
                    <a:pt x="1493532" y="329971"/>
                  </a:lnTo>
                  <a:lnTo>
                    <a:pt x="1603984" y="352234"/>
                  </a:lnTo>
                  <a:lnTo>
                    <a:pt x="1603984" y="339293"/>
                  </a:lnTo>
                  <a:lnTo>
                    <a:pt x="1506207" y="319570"/>
                  </a:lnTo>
                  <a:lnTo>
                    <a:pt x="1555191" y="279374"/>
                  </a:lnTo>
                  <a:lnTo>
                    <a:pt x="1567484" y="282829"/>
                  </a:lnTo>
                  <a:lnTo>
                    <a:pt x="1635620" y="338721"/>
                  </a:lnTo>
                  <a:lnTo>
                    <a:pt x="1635620" y="322376"/>
                  </a:lnTo>
                  <a:lnTo>
                    <a:pt x="1597774" y="291338"/>
                  </a:lnTo>
                  <a:lnTo>
                    <a:pt x="1687537" y="316547"/>
                  </a:lnTo>
                  <a:lnTo>
                    <a:pt x="1687537" y="303314"/>
                  </a:lnTo>
                  <a:lnTo>
                    <a:pt x="1573263" y="271221"/>
                  </a:lnTo>
                  <a:lnTo>
                    <a:pt x="1569199" y="267881"/>
                  </a:lnTo>
                  <a:lnTo>
                    <a:pt x="1573555" y="264299"/>
                  </a:lnTo>
                  <a:lnTo>
                    <a:pt x="1706206" y="227037"/>
                  </a:lnTo>
                  <a:lnTo>
                    <a:pt x="1801672" y="267804"/>
                  </a:lnTo>
                  <a:lnTo>
                    <a:pt x="1801672" y="254063"/>
                  </a:lnTo>
                  <a:lnTo>
                    <a:pt x="1725637" y="221589"/>
                  </a:lnTo>
                  <a:lnTo>
                    <a:pt x="1833118" y="191389"/>
                  </a:lnTo>
                  <a:lnTo>
                    <a:pt x="1833118" y="178193"/>
                  </a:lnTo>
                  <a:lnTo>
                    <a:pt x="1706981" y="213614"/>
                  </a:lnTo>
                  <a:lnTo>
                    <a:pt x="1687550" y="205320"/>
                  </a:lnTo>
                  <a:lnTo>
                    <a:pt x="1687550" y="219075"/>
                  </a:lnTo>
                  <a:lnTo>
                    <a:pt x="1598041" y="244208"/>
                  </a:lnTo>
                  <a:lnTo>
                    <a:pt x="1648828" y="202539"/>
                  </a:lnTo>
                  <a:lnTo>
                    <a:pt x="1687550" y="219075"/>
                  </a:lnTo>
                  <a:lnTo>
                    <a:pt x="1687550" y="205320"/>
                  </a:lnTo>
                  <a:lnTo>
                    <a:pt x="1659851" y="193497"/>
                  </a:lnTo>
                  <a:lnTo>
                    <a:pt x="1666011" y="188442"/>
                  </a:lnTo>
                  <a:lnTo>
                    <a:pt x="1833118" y="153479"/>
                  </a:lnTo>
                  <a:lnTo>
                    <a:pt x="1833118" y="140500"/>
                  </a:lnTo>
                  <a:lnTo>
                    <a:pt x="1687233" y="171030"/>
                  </a:lnTo>
                  <a:lnTo>
                    <a:pt x="1780959" y="94132"/>
                  </a:lnTo>
                  <a:lnTo>
                    <a:pt x="1784096" y="101727"/>
                  </a:lnTo>
                  <a:lnTo>
                    <a:pt x="1789087" y="96012"/>
                  </a:lnTo>
                  <a:lnTo>
                    <a:pt x="1802244" y="112039"/>
                  </a:lnTo>
                  <a:lnTo>
                    <a:pt x="1801368" y="113792"/>
                  </a:lnTo>
                  <a:lnTo>
                    <a:pt x="1803692" y="113792"/>
                  </a:lnTo>
                  <a:lnTo>
                    <a:pt x="1805051" y="115443"/>
                  </a:lnTo>
                  <a:lnTo>
                    <a:pt x="1805774" y="113792"/>
                  </a:lnTo>
                  <a:lnTo>
                    <a:pt x="1833118" y="113792"/>
                  </a:lnTo>
                  <a:lnTo>
                    <a:pt x="1833118" y="37071"/>
                  </a:lnTo>
                  <a:lnTo>
                    <a:pt x="1775904" y="32804"/>
                  </a:lnTo>
                  <a:lnTo>
                    <a:pt x="1775904" y="81826"/>
                  </a:lnTo>
                  <a:lnTo>
                    <a:pt x="1660309" y="176669"/>
                  </a:lnTo>
                  <a:lnTo>
                    <a:pt x="1635620" y="181851"/>
                  </a:lnTo>
                  <a:lnTo>
                    <a:pt x="1635620" y="196913"/>
                  </a:lnTo>
                  <a:lnTo>
                    <a:pt x="1567548" y="252768"/>
                  </a:lnTo>
                  <a:lnTo>
                    <a:pt x="1555064" y="256286"/>
                  </a:lnTo>
                  <a:lnTo>
                    <a:pt x="1540243" y="244132"/>
                  </a:lnTo>
                  <a:lnTo>
                    <a:pt x="1540243" y="275170"/>
                  </a:lnTo>
                  <a:lnTo>
                    <a:pt x="1490091" y="316318"/>
                  </a:lnTo>
                  <a:lnTo>
                    <a:pt x="1477429" y="313778"/>
                  </a:lnTo>
                  <a:lnTo>
                    <a:pt x="1477429" y="326720"/>
                  </a:lnTo>
                  <a:lnTo>
                    <a:pt x="1464703" y="337159"/>
                  </a:lnTo>
                  <a:lnTo>
                    <a:pt x="1453540" y="332587"/>
                  </a:lnTo>
                  <a:lnTo>
                    <a:pt x="1453540" y="346316"/>
                  </a:lnTo>
                  <a:lnTo>
                    <a:pt x="1417231" y="376110"/>
                  </a:lnTo>
                  <a:lnTo>
                    <a:pt x="1405140" y="372808"/>
                  </a:lnTo>
                  <a:lnTo>
                    <a:pt x="1405140" y="386016"/>
                  </a:lnTo>
                  <a:lnTo>
                    <a:pt x="1284986" y="484606"/>
                  </a:lnTo>
                  <a:lnTo>
                    <a:pt x="1284986" y="353148"/>
                  </a:lnTo>
                  <a:lnTo>
                    <a:pt x="1405140" y="386016"/>
                  </a:lnTo>
                  <a:lnTo>
                    <a:pt x="1405140" y="372808"/>
                  </a:lnTo>
                  <a:lnTo>
                    <a:pt x="1294739" y="342620"/>
                  </a:lnTo>
                  <a:lnTo>
                    <a:pt x="1383652" y="317652"/>
                  </a:lnTo>
                  <a:lnTo>
                    <a:pt x="1453540" y="346316"/>
                  </a:lnTo>
                  <a:lnTo>
                    <a:pt x="1453540" y="332587"/>
                  </a:lnTo>
                  <a:lnTo>
                    <a:pt x="1403527" y="312064"/>
                  </a:lnTo>
                  <a:lnTo>
                    <a:pt x="1404035" y="311924"/>
                  </a:lnTo>
                  <a:lnTo>
                    <a:pt x="1477429" y="326720"/>
                  </a:lnTo>
                  <a:lnTo>
                    <a:pt x="1477429" y="313778"/>
                  </a:lnTo>
                  <a:lnTo>
                    <a:pt x="1430870" y="304380"/>
                  </a:lnTo>
                  <a:lnTo>
                    <a:pt x="1537538" y="274408"/>
                  </a:lnTo>
                  <a:lnTo>
                    <a:pt x="1540243" y="275170"/>
                  </a:lnTo>
                  <a:lnTo>
                    <a:pt x="1540243" y="244132"/>
                  </a:lnTo>
                  <a:lnTo>
                    <a:pt x="1540217" y="260451"/>
                  </a:lnTo>
                  <a:lnTo>
                    <a:pt x="1537563" y="261200"/>
                  </a:lnTo>
                  <a:lnTo>
                    <a:pt x="1514030" y="254596"/>
                  </a:lnTo>
                  <a:lnTo>
                    <a:pt x="1514030" y="267804"/>
                  </a:lnTo>
                  <a:lnTo>
                    <a:pt x="1403464" y="298856"/>
                  </a:lnTo>
                  <a:lnTo>
                    <a:pt x="1364500" y="291007"/>
                  </a:lnTo>
                  <a:lnTo>
                    <a:pt x="1364500" y="309791"/>
                  </a:lnTo>
                  <a:lnTo>
                    <a:pt x="1284986" y="332117"/>
                  </a:lnTo>
                  <a:lnTo>
                    <a:pt x="1284986" y="287921"/>
                  </a:lnTo>
                  <a:lnTo>
                    <a:pt x="1336509" y="298310"/>
                  </a:lnTo>
                  <a:lnTo>
                    <a:pt x="1364500" y="309791"/>
                  </a:lnTo>
                  <a:lnTo>
                    <a:pt x="1364500" y="291007"/>
                  </a:lnTo>
                  <a:lnTo>
                    <a:pt x="1340205" y="286105"/>
                  </a:lnTo>
                  <a:lnTo>
                    <a:pt x="1295679" y="267830"/>
                  </a:lnTo>
                  <a:lnTo>
                    <a:pt x="1305128" y="263944"/>
                  </a:lnTo>
                  <a:lnTo>
                    <a:pt x="1416977" y="240550"/>
                  </a:lnTo>
                  <a:lnTo>
                    <a:pt x="1514030" y="267804"/>
                  </a:lnTo>
                  <a:lnTo>
                    <a:pt x="1514030" y="254596"/>
                  </a:lnTo>
                  <a:lnTo>
                    <a:pt x="1443926" y="234911"/>
                  </a:lnTo>
                  <a:lnTo>
                    <a:pt x="1495844" y="224040"/>
                  </a:lnTo>
                  <a:lnTo>
                    <a:pt x="1540217" y="260451"/>
                  </a:lnTo>
                  <a:lnTo>
                    <a:pt x="1540217" y="244106"/>
                  </a:lnTo>
                  <a:lnTo>
                    <a:pt x="1511719" y="220726"/>
                  </a:lnTo>
                  <a:lnTo>
                    <a:pt x="1632305" y="195491"/>
                  </a:lnTo>
                  <a:lnTo>
                    <a:pt x="1635620" y="196913"/>
                  </a:lnTo>
                  <a:lnTo>
                    <a:pt x="1635620" y="181851"/>
                  </a:lnTo>
                  <a:lnTo>
                    <a:pt x="1633575" y="182270"/>
                  </a:lnTo>
                  <a:lnTo>
                    <a:pt x="1611947" y="173037"/>
                  </a:lnTo>
                  <a:lnTo>
                    <a:pt x="1611947" y="186791"/>
                  </a:lnTo>
                  <a:lnTo>
                    <a:pt x="1499146" y="210400"/>
                  </a:lnTo>
                  <a:lnTo>
                    <a:pt x="1483271" y="197383"/>
                  </a:lnTo>
                  <a:lnTo>
                    <a:pt x="1483271" y="213728"/>
                  </a:lnTo>
                  <a:lnTo>
                    <a:pt x="1417523" y="227495"/>
                  </a:lnTo>
                  <a:lnTo>
                    <a:pt x="1403540" y="223558"/>
                  </a:lnTo>
                  <a:lnTo>
                    <a:pt x="1464678" y="198475"/>
                  </a:lnTo>
                  <a:lnTo>
                    <a:pt x="1483271" y="213728"/>
                  </a:lnTo>
                  <a:lnTo>
                    <a:pt x="1483271" y="197383"/>
                  </a:lnTo>
                  <a:lnTo>
                    <a:pt x="1477962" y="193027"/>
                  </a:lnTo>
                  <a:lnTo>
                    <a:pt x="1553730" y="161937"/>
                  </a:lnTo>
                  <a:lnTo>
                    <a:pt x="1611947" y="186791"/>
                  </a:lnTo>
                  <a:lnTo>
                    <a:pt x="1611947" y="173037"/>
                  </a:lnTo>
                  <a:lnTo>
                    <a:pt x="1570177" y="155194"/>
                  </a:lnTo>
                  <a:lnTo>
                    <a:pt x="1770253" y="73088"/>
                  </a:lnTo>
                  <a:lnTo>
                    <a:pt x="1774367" y="78105"/>
                  </a:lnTo>
                  <a:lnTo>
                    <a:pt x="1775904" y="81826"/>
                  </a:lnTo>
                  <a:lnTo>
                    <a:pt x="1775904" y="32804"/>
                  </a:lnTo>
                  <a:lnTo>
                    <a:pt x="1755140" y="31242"/>
                  </a:lnTo>
                  <a:lnTo>
                    <a:pt x="1764753" y="54673"/>
                  </a:lnTo>
                  <a:lnTo>
                    <a:pt x="1756664" y="56515"/>
                  </a:lnTo>
                  <a:lnTo>
                    <a:pt x="1761871" y="62865"/>
                  </a:lnTo>
                  <a:lnTo>
                    <a:pt x="1553832" y="148209"/>
                  </a:lnTo>
                  <a:lnTo>
                    <a:pt x="1537373" y="141185"/>
                  </a:lnTo>
                  <a:lnTo>
                    <a:pt x="1537373" y="154965"/>
                  </a:lnTo>
                  <a:lnTo>
                    <a:pt x="1466824" y="183896"/>
                  </a:lnTo>
                  <a:lnTo>
                    <a:pt x="1453540" y="172999"/>
                  </a:lnTo>
                  <a:lnTo>
                    <a:pt x="1453540" y="189344"/>
                  </a:lnTo>
                  <a:lnTo>
                    <a:pt x="1390561" y="215188"/>
                  </a:lnTo>
                  <a:lnTo>
                    <a:pt x="1390561" y="233133"/>
                  </a:lnTo>
                  <a:lnTo>
                    <a:pt x="1369453" y="237540"/>
                  </a:lnTo>
                  <a:lnTo>
                    <a:pt x="1384427" y="231406"/>
                  </a:lnTo>
                  <a:lnTo>
                    <a:pt x="1390561" y="233133"/>
                  </a:lnTo>
                  <a:lnTo>
                    <a:pt x="1390561" y="215188"/>
                  </a:lnTo>
                  <a:lnTo>
                    <a:pt x="1383703" y="217995"/>
                  </a:lnTo>
                  <a:lnTo>
                    <a:pt x="1364589" y="212636"/>
                  </a:lnTo>
                  <a:lnTo>
                    <a:pt x="1364589" y="225831"/>
                  </a:lnTo>
                  <a:lnTo>
                    <a:pt x="1301191" y="251828"/>
                  </a:lnTo>
                  <a:lnTo>
                    <a:pt x="1284986" y="255231"/>
                  </a:lnTo>
                  <a:lnTo>
                    <a:pt x="1284986" y="203466"/>
                  </a:lnTo>
                  <a:lnTo>
                    <a:pt x="1364589" y="225831"/>
                  </a:lnTo>
                  <a:lnTo>
                    <a:pt x="1364589" y="212636"/>
                  </a:lnTo>
                  <a:lnTo>
                    <a:pt x="1284986" y="190271"/>
                  </a:lnTo>
                  <a:lnTo>
                    <a:pt x="1284986" y="113792"/>
                  </a:lnTo>
                  <a:lnTo>
                    <a:pt x="1312684" y="113792"/>
                  </a:lnTo>
                  <a:lnTo>
                    <a:pt x="1313434" y="115443"/>
                  </a:lnTo>
                  <a:lnTo>
                    <a:pt x="1314780" y="113792"/>
                  </a:lnTo>
                  <a:lnTo>
                    <a:pt x="1316736" y="113792"/>
                  </a:lnTo>
                  <a:lnTo>
                    <a:pt x="1315986" y="112318"/>
                  </a:lnTo>
                  <a:lnTo>
                    <a:pt x="1328750" y="96735"/>
                  </a:lnTo>
                  <a:lnTo>
                    <a:pt x="1333754" y="102616"/>
                  </a:lnTo>
                  <a:lnTo>
                    <a:pt x="1337411" y="94056"/>
                  </a:lnTo>
                  <a:lnTo>
                    <a:pt x="1453540" y="189344"/>
                  </a:lnTo>
                  <a:lnTo>
                    <a:pt x="1453540" y="172999"/>
                  </a:lnTo>
                  <a:lnTo>
                    <a:pt x="1342580" y="81953"/>
                  </a:lnTo>
                  <a:lnTo>
                    <a:pt x="1344472" y="77533"/>
                  </a:lnTo>
                  <a:lnTo>
                    <a:pt x="1347470" y="73875"/>
                  </a:lnTo>
                  <a:lnTo>
                    <a:pt x="1537373" y="154965"/>
                  </a:lnTo>
                  <a:lnTo>
                    <a:pt x="1537373" y="141185"/>
                  </a:lnTo>
                  <a:lnTo>
                    <a:pt x="1355839" y="63652"/>
                  </a:lnTo>
                  <a:lnTo>
                    <a:pt x="1361694" y="56515"/>
                  </a:lnTo>
                  <a:lnTo>
                    <a:pt x="1354175" y="54813"/>
                  </a:lnTo>
                  <a:lnTo>
                    <a:pt x="1363726" y="32512"/>
                  </a:lnTo>
                  <a:lnTo>
                    <a:pt x="1278636" y="37592"/>
                  </a:lnTo>
                  <a:lnTo>
                    <a:pt x="1272286" y="39116"/>
                  </a:lnTo>
                  <a:lnTo>
                    <a:pt x="1272286" y="488899"/>
                  </a:lnTo>
                  <a:lnTo>
                    <a:pt x="1069721" y="405815"/>
                  </a:lnTo>
                  <a:lnTo>
                    <a:pt x="1270901" y="349300"/>
                  </a:lnTo>
                  <a:lnTo>
                    <a:pt x="1272286" y="349681"/>
                  </a:lnTo>
                  <a:lnTo>
                    <a:pt x="1272286" y="335673"/>
                  </a:lnTo>
                  <a:lnTo>
                    <a:pt x="1270850" y="336080"/>
                  </a:lnTo>
                  <a:lnTo>
                    <a:pt x="1247025" y="329577"/>
                  </a:lnTo>
                  <a:lnTo>
                    <a:pt x="1247025" y="342773"/>
                  </a:lnTo>
                  <a:lnTo>
                    <a:pt x="1050544" y="397941"/>
                  </a:lnTo>
                  <a:lnTo>
                    <a:pt x="1030630" y="389788"/>
                  </a:lnTo>
                  <a:lnTo>
                    <a:pt x="1030630" y="403542"/>
                  </a:lnTo>
                  <a:lnTo>
                    <a:pt x="822477" y="461987"/>
                  </a:lnTo>
                  <a:lnTo>
                    <a:pt x="997788" y="390067"/>
                  </a:lnTo>
                  <a:lnTo>
                    <a:pt x="1030630" y="403542"/>
                  </a:lnTo>
                  <a:lnTo>
                    <a:pt x="1030630" y="389788"/>
                  </a:lnTo>
                  <a:lnTo>
                    <a:pt x="1014552" y="383184"/>
                  </a:lnTo>
                  <a:lnTo>
                    <a:pt x="1166647" y="320776"/>
                  </a:lnTo>
                  <a:lnTo>
                    <a:pt x="1247025" y="342773"/>
                  </a:lnTo>
                  <a:lnTo>
                    <a:pt x="1247025" y="329577"/>
                  </a:lnTo>
                  <a:lnTo>
                    <a:pt x="1185938" y="312864"/>
                  </a:lnTo>
                  <a:lnTo>
                    <a:pt x="1259332" y="282752"/>
                  </a:lnTo>
                  <a:lnTo>
                    <a:pt x="1272286" y="285369"/>
                  </a:lnTo>
                  <a:lnTo>
                    <a:pt x="1272286" y="257886"/>
                  </a:lnTo>
                  <a:lnTo>
                    <a:pt x="1271739" y="258000"/>
                  </a:lnTo>
                  <a:lnTo>
                    <a:pt x="1249591" y="248920"/>
                  </a:lnTo>
                  <a:lnTo>
                    <a:pt x="1249591" y="262636"/>
                  </a:lnTo>
                  <a:lnTo>
                    <a:pt x="1236941" y="265290"/>
                  </a:lnTo>
                  <a:lnTo>
                    <a:pt x="1236853" y="278231"/>
                  </a:lnTo>
                  <a:lnTo>
                    <a:pt x="1165834" y="307365"/>
                  </a:lnTo>
                  <a:lnTo>
                    <a:pt x="1146543" y="302094"/>
                  </a:lnTo>
                  <a:lnTo>
                    <a:pt x="1146543" y="315277"/>
                  </a:lnTo>
                  <a:lnTo>
                    <a:pt x="997775" y="376301"/>
                  </a:lnTo>
                  <a:lnTo>
                    <a:pt x="981011" y="369430"/>
                  </a:lnTo>
                  <a:lnTo>
                    <a:pt x="981011" y="383184"/>
                  </a:lnTo>
                  <a:lnTo>
                    <a:pt x="754659" y="476021"/>
                  </a:lnTo>
                  <a:lnTo>
                    <a:pt x="905560" y="352221"/>
                  </a:lnTo>
                  <a:lnTo>
                    <a:pt x="981011" y="383184"/>
                  </a:lnTo>
                  <a:lnTo>
                    <a:pt x="981011" y="369430"/>
                  </a:lnTo>
                  <a:lnTo>
                    <a:pt x="920203" y="344474"/>
                  </a:lnTo>
                  <a:lnTo>
                    <a:pt x="1108938" y="304990"/>
                  </a:lnTo>
                  <a:lnTo>
                    <a:pt x="1146543" y="315277"/>
                  </a:lnTo>
                  <a:lnTo>
                    <a:pt x="1146543" y="302094"/>
                  </a:lnTo>
                  <a:lnTo>
                    <a:pt x="1136256" y="299275"/>
                  </a:lnTo>
                  <a:lnTo>
                    <a:pt x="1236853" y="278231"/>
                  </a:lnTo>
                  <a:lnTo>
                    <a:pt x="1236853" y="265277"/>
                  </a:lnTo>
                  <a:lnTo>
                    <a:pt x="1205420" y="258940"/>
                  </a:lnTo>
                  <a:lnTo>
                    <a:pt x="1205420" y="271881"/>
                  </a:lnTo>
                  <a:lnTo>
                    <a:pt x="1109484" y="291960"/>
                  </a:lnTo>
                  <a:lnTo>
                    <a:pt x="1082179" y="284505"/>
                  </a:lnTo>
                  <a:lnTo>
                    <a:pt x="1082179" y="297675"/>
                  </a:lnTo>
                  <a:lnTo>
                    <a:pt x="934339" y="328612"/>
                  </a:lnTo>
                  <a:lnTo>
                    <a:pt x="999578" y="275082"/>
                  </a:lnTo>
                  <a:lnTo>
                    <a:pt x="1082179" y="297675"/>
                  </a:lnTo>
                  <a:lnTo>
                    <a:pt x="1082179" y="284505"/>
                  </a:lnTo>
                  <a:lnTo>
                    <a:pt x="1011631" y="265201"/>
                  </a:lnTo>
                  <a:lnTo>
                    <a:pt x="1043317" y="239204"/>
                  </a:lnTo>
                  <a:lnTo>
                    <a:pt x="1205420" y="271881"/>
                  </a:lnTo>
                  <a:lnTo>
                    <a:pt x="1205420" y="258940"/>
                  </a:lnTo>
                  <a:lnTo>
                    <a:pt x="1055992" y="228803"/>
                  </a:lnTo>
                  <a:lnTo>
                    <a:pt x="1093038" y="198412"/>
                  </a:lnTo>
                  <a:lnTo>
                    <a:pt x="1249591" y="262636"/>
                  </a:lnTo>
                  <a:lnTo>
                    <a:pt x="1249591" y="248920"/>
                  </a:lnTo>
                  <a:lnTo>
                    <a:pt x="1104176" y="189268"/>
                  </a:lnTo>
                  <a:lnTo>
                    <a:pt x="1137399" y="162013"/>
                  </a:lnTo>
                  <a:lnTo>
                    <a:pt x="1272286" y="199910"/>
                  </a:lnTo>
                  <a:lnTo>
                    <a:pt x="1272286" y="186702"/>
                  </a:lnTo>
                  <a:lnTo>
                    <a:pt x="1149375" y="152184"/>
                  </a:lnTo>
                  <a:lnTo>
                    <a:pt x="1224064" y="90906"/>
                  </a:lnTo>
                  <a:lnTo>
                    <a:pt x="1241412" y="112039"/>
                  </a:lnTo>
                  <a:lnTo>
                    <a:pt x="1240536" y="113792"/>
                  </a:lnTo>
                  <a:lnTo>
                    <a:pt x="1242860" y="113792"/>
                  </a:lnTo>
                  <a:lnTo>
                    <a:pt x="1244219" y="115443"/>
                  </a:lnTo>
                  <a:lnTo>
                    <a:pt x="1244942" y="113792"/>
                  </a:lnTo>
                  <a:lnTo>
                    <a:pt x="1272286" y="113792"/>
                  </a:lnTo>
                  <a:lnTo>
                    <a:pt x="1272286" y="39116"/>
                  </a:lnTo>
                  <a:lnTo>
                    <a:pt x="1195832" y="56515"/>
                  </a:lnTo>
                  <a:lnTo>
                    <a:pt x="1215986" y="81076"/>
                  </a:lnTo>
                  <a:lnTo>
                    <a:pt x="1134427" y="147993"/>
                  </a:lnTo>
                  <a:lnTo>
                    <a:pt x="1122451" y="144640"/>
                  </a:lnTo>
                  <a:lnTo>
                    <a:pt x="1122451" y="157822"/>
                  </a:lnTo>
                  <a:lnTo>
                    <a:pt x="1090803" y="183781"/>
                  </a:lnTo>
                  <a:lnTo>
                    <a:pt x="821220" y="73202"/>
                  </a:lnTo>
                  <a:lnTo>
                    <a:pt x="1122451" y="157822"/>
                  </a:lnTo>
                  <a:lnTo>
                    <a:pt x="1122451" y="144640"/>
                  </a:lnTo>
                  <a:lnTo>
                    <a:pt x="794067" y="52412"/>
                  </a:lnTo>
                  <a:lnTo>
                    <a:pt x="802767" y="31242"/>
                  </a:lnTo>
                  <a:lnTo>
                    <a:pt x="798664" y="31559"/>
                  </a:lnTo>
                  <a:lnTo>
                    <a:pt x="801497" y="21463"/>
                  </a:lnTo>
                  <a:lnTo>
                    <a:pt x="717804" y="37592"/>
                  </a:lnTo>
                  <a:lnTo>
                    <a:pt x="773811" y="101727"/>
                  </a:lnTo>
                  <a:lnTo>
                    <a:pt x="777786" y="92036"/>
                  </a:lnTo>
                  <a:lnTo>
                    <a:pt x="780923" y="94869"/>
                  </a:lnTo>
                  <a:lnTo>
                    <a:pt x="787082" y="72872"/>
                  </a:lnTo>
                  <a:lnTo>
                    <a:pt x="1079665" y="192925"/>
                  </a:lnTo>
                  <a:lnTo>
                    <a:pt x="1039888" y="225564"/>
                  </a:lnTo>
                  <a:lnTo>
                    <a:pt x="1027214" y="223012"/>
                  </a:lnTo>
                  <a:lnTo>
                    <a:pt x="1027214" y="235953"/>
                  </a:lnTo>
                  <a:lnTo>
                    <a:pt x="996581" y="261086"/>
                  </a:lnTo>
                  <a:lnTo>
                    <a:pt x="984529" y="257797"/>
                  </a:lnTo>
                  <a:lnTo>
                    <a:pt x="984529" y="270967"/>
                  </a:lnTo>
                  <a:lnTo>
                    <a:pt x="907415" y="334238"/>
                  </a:lnTo>
                  <a:lnTo>
                    <a:pt x="899350" y="335927"/>
                  </a:lnTo>
                  <a:lnTo>
                    <a:pt x="886307" y="330581"/>
                  </a:lnTo>
                  <a:lnTo>
                    <a:pt x="886307" y="351561"/>
                  </a:lnTo>
                  <a:lnTo>
                    <a:pt x="724154" y="484606"/>
                  </a:lnTo>
                  <a:lnTo>
                    <a:pt x="724154" y="385483"/>
                  </a:lnTo>
                  <a:lnTo>
                    <a:pt x="886307" y="351561"/>
                  </a:lnTo>
                  <a:lnTo>
                    <a:pt x="886307" y="330581"/>
                  </a:lnTo>
                  <a:lnTo>
                    <a:pt x="877163" y="326834"/>
                  </a:lnTo>
                  <a:lnTo>
                    <a:pt x="877163" y="340575"/>
                  </a:lnTo>
                  <a:lnTo>
                    <a:pt x="724154" y="372592"/>
                  </a:lnTo>
                  <a:lnTo>
                    <a:pt x="724154" y="277787"/>
                  </a:lnTo>
                  <a:lnTo>
                    <a:pt x="877163" y="340575"/>
                  </a:lnTo>
                  <a:lnTo>
                    <a:pt x="877163" y="326834"/>
                  </a:lnTo>
                  <a:lnTo>
                    <a:pt x="724154" y="264058"/>
                  </a:lnTo>
                  <a:lnTo>
                    <a:pt x="724154" y="199745"/>
                  </a:lnTo>
                  <a:lnTo>
                    <a:pt x="984529" y="270967"/>
                  </a:lnTo>
                  <a:lnTo>
                    <a:pt x="984529" y="257797"/>
                  </a:lnTo>
                  <a:lnTo>
                    <a:pt x="724154" y="186588"/>
                  </a:lnTo>
                  <a:lnTo>
                    <a:pt x="724154" y="174853"/>
                  </a:lnTo>
                  <a:lnTo>
                    <a:pt x="1027214" y="235953"/>
                  </a:lnTo>
                  <a:lnTo>
                    <a:pt x="1027214" y="223012"/>
                  </a:lnTo>
                  <a:lnTo>
                    <a:pt x="724154" y="161912"/>
                  </a:lnTo>
                  <a:lnTo>
                    <a:pt x="724154" y="113792"/>
                  </a:lnTo>
                  <a:lnTo>
                    <a:pt x="755904" y="113792"/>
                  </a:lnTo>
                  <a:lnTo>
                    <a:pt x="749554" y="101092"/>
                  </a:lnTo>
                  <a:lnTo>
                    <a:pt x="717804" y="37592"/>
                  </a:lnTo>
                  <a:lnTo>
                    <a:pt x="679704" y="113792"/>
                  </a:lnTo>
                  <a:lnTo>
                    <a:pt x="711454" y="113792"/>
                  </a:lnTo>
                  <a:lnTo>
                    <a:pt x="711454" y="159346"/>
                  </a:lnTo>
                  <a:lnTo>
                    <a:pt x="711454" y="485648"/>
                  </a:lnTo>
                  <a:lnTo>
                    <a:pt x="616750" y="407949"/>
                  </a:lnTo>
                  <a:lnTo>
                    <a:pt x="711454" y="388137"/>
                  </a:lnTo>
                  <a:lnTo>
                    <a:pt x="711454" y="375246"/>
                  </a:lnTo>
                  <a:lnTo>
                    <a:pt x="604240" y="397687"/>
                  </a:lnTo>
                  <a:lnTo>
                    <a:pt x="221818" y="83947"/>
                  </a:lnTo>
                  <a:lnTo>
                    <a:pt x="224485" y="74129"/>
                  </a:lnTo>
                  <a:lnTo>
                    <a:pt x="230924" y="75425"/>
                  </a:lnTo>
                  <a:lnTo>
                    <a:pt x="711454" y="272580"/>
                  </a:lnTo>
                  <a:lnTo>
                    <a:pt x="711454" y="258851"/>
                  </a:lnTo>
                  <a:lnTo>
                    <a:pt x="296430" y="88633"/>
                  </a:lnTo>
                  <a:lnTo>
                    <a:pt x="378104" y="105092"/>
                  </a:lnTo>
                  <a:lnTo>
                    <a:pt x="711454" y="196265"/>
                  </a:lnTo>
                  <a:lnTo>
                    <a:pt x="711454" y="183121"/>
                  </a:lnTo>
                  <a:lnTo>
                    <a:pt x="560730" y="141909"/>
                  </a:lnTo>
                  <a:lnTo>
                    <a:pt x="711454" y="172300"/>
                  </a:lnTo>
                  <a:lnTo>
                    <a:pt x="711454" y="159346"/>
                  </a:lnTo>
                  <a:lnTo>
                    <a:pt x="380492" y="92633"/>
                  </a:lnTo>
                  <a:lnTo>
                    <a:pt x="231876" y="51981"/>
                  </a:lnTo>
                  <a:lnTo>
                    <a:pt x="240411" y="31242"/>
                  </a:lnTo>
                  <a:lnTo>
                    <a:pt x="236105" y="31572"/>
                  </a:lnTo>
                  <a:lnTo>
                    <a:pt x="239014" y="20955"/>
                  </a:lnTo>
                  <a:lnTo>
                    <a:pt x="155448" y="37592"/>
                  </a:lnTo>
                  <a:lnTo>
                    <a:pt x="160185" y="48209"/>
                  </a:lnTo>
                  <a:lnTo>
                    <a:pt x="75907" y="31216"/>
                  </a:lnTo>
                  <a:lnTo>
                    <a:pt x="76415" y="28702"/>
                  </a:lnTo>
                  <a:lnTo>
                    <a:pt x="82169" y="0"/>
                  </a:lnTo>
                  <a:lnTo>
                    <a:pt x="0" y="22352"/>
                  </a:lnTo>
                  <a:lnTo>
                    <a:pt x="67183" y="74803"/>
                  </a:lnTo>
                  <a:lnTo>
                    <a:pt x="73418" y="43662"/>
                  </a:lnTo>
                  <a:lnTo>
                    <a:pt x="166547" y="62445"/>
                  </a:lnTo>
                  <a:lnTo>
                    <a:pt x="190246" y="115443"/>
                  </a:lnTo>
                  <a:lnTo>
                    <a:pt x="206298" y="95834"/>
                  </a:lnTo>
                  <a:lnTo>
                    <a:pt x="211455" y="101727"/>
                  </a:lnTo>
                  <a:lnTo>
                    <a:pt x="214503" y="94297"/>
                  </a:lnTo>
                  <a:lnTo>
                    <a:pt x="588365" y="401015"/>
                  </a:lnTo>
                  <a:lnTo>
                    <a:pt x="154178" y="491871"/>
                  </a:lnTo>
                  <a:lnTo>
                    <a:pt x="156718" y="504190"/>
                  </a:lnTo>
                  <a:lnTo>
                    <a:pt x="600875" y="411276"/>
                  </a:lnTo>
                  <a:lnTo>
                    <a:pt x="712597" y="502920"/>
                  </a:lnTo>
                  <a:lnTo>
                    <a:pt x="716648" y="497967"/>
                  </a:lnTo>
                  <a:lnTo>
                    <a:pt x="717715" y="497967"/>
                  </a:lnTo>
                  <a:lnTo>
                    <a:pt x="719455" y="504190"/>
                  </a:lnTo>
                  <a:lnTo>
                    <a:pt x="1049794" y="411403"/>
                  </a:lnTo>
                  <a:lnTo>
                    <a:pt x="1275334" y="503936"/>
                  </a:lnTo>
                  <a:lnTo>
                    <a:pt x="1277772" y="497967"/>
                  </a:lnTo>
                  <a:lnTo>
                    <a:pt x="1278572" y="497967"/>
                  </a:lnTo>
                  <a:lnTo>
                    <a:pt x="1281176" y="503809"/>
                  </a:lnTo>
                  <a:lnTo>
                    <a:pt x="1497749" y="411353"/>
                  </a:lnTo>
                  <a:lnTo>
                    <a:pt x="1837182" y="504190"/>
                  </a:lnTo>
                  <a:lnTo>
                    <a:pt x="1837296" y="503783"/>
                  </a:lnTo>
                  <a:lnTo>
                    <a:pt x="1837690" y="503936"/>
                  </a:lnTo>
                  <a:lnTo>
                    <a:pt x="1839887" y="498538"/>
                  </a:lnTo>
                  <a:lnTo>
                    <a:pt x="1843659" y="502793"/>
                  </a:lnTo>
                  <a:lnTo>
                    <a:pt x="1937296" y="419430"/>
                  </a:lnTo>
                  <a:lnTo>
                    <a:pt x="2350135" y="502666"/>
                  </a:lnTo>
                  <a:lnTo>
                    <a:pt x="2355596" y="504190"/>
                  </a:lnTo>
                  <a:lnTo>
                    <a:pt x="2355697" y="503783"/>
                  </a:lnTo>
                  <a:lnTo>
                    <a:pt x="2355850" y="503809"/>
                  </a:lnTo>
                  <a:lnTo>
                    <a:pt x="2356231" y="501878"/>
                  </a:lnTo>
                  <a:lnTo>
                    <a:pt x="2357323" y="497967"/>
                  </a:lnTo>
                  <a:lnTo>
                    <a:pt x="2362454" y="497967"/>
                  </a:lnTo>
                  <a:lnTo>
                    <a:pt x="2362454" y="113792"/>
                  </a:lnTo>
                  <a:lnTo>
                    <a:pt x="2394204" y="113792"/>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0" name="object 30"/>
            <p:cNvSpPr/>
            <p:nvPr/>
          </p:nvSpPr>
          <p:spPr>
            <a:xfrm>
              <a:off x="7176516" y="3043427"/>
              <a:ext cx="342900" cy="192405"/>
            </a:xfrm>
            <a:custGeom>
              <a:avLst/>
              <a:gdLst/>
              <a:ahLst/>
              <a:cxnLst/>
              <a:rect l="l" t="t" r="r" b="b"/>
              <a:pathLst>
                <a:path w="342900" h="192405">
                  <a:moveTo>
                    <a:pt x="310895" y="0"/>
                  </a:moveTo>
                  <a:lnTo>
                    <a:pt x="32003" y="0"/>
                  </a:lnTo>
                  <a:lnTo>
                    <a:pt x="19556" y="2518"/>
                  </a:lnTo>
                  <a:lnTo>
                    <a:pt x="9382" y="9382"/>
                  </a:lnTo>
                  <a:lnTo>
                    <a:pt x="2518" y="19556"/>
                  </a:lnTo>
                  <a:lnTo>
                    <a:pt x="0" y="32004"/>
                  </a:lnTo>
                  <a:lnTo>
                    <a:pt x="0" y="160020"/>
                  </a:lnTo>
                  <a:lnTo>
                    <a:pt x="2518" y="172467"/>
                  </a:lnTo>
                  <a:lnTo>
                    <a:pt x="9382" y="182641"/>
                  </a:lnTo>
                  <a:lnTo>
                    <a:pt x="19556" y="189505"/>
                  </a:lnTo>
                  <a:lnTo>
                    <a:pt x="32003" y="192024"/>
                  </a:lnTo>
                  <a:lnTo>
                    <a:pt x="310895" y="192024"/>
                  </a:lnTo>
                  <a:lnTo>
                    <a:pt x="323343" y="189505"/>
                  </a:lnTo>
                  <a:lnTo>
                    <a:pt x="333517" y="182641"/>
                  </a:lnTo>
                  <a:lnTo>
                    <a:pt x="340381" y="172467"/>
                  </a:lnTo>
                  <a:lnTo>
                    <a:pt x="342900" y="160020"/>
                  </a:lnTo>
                  <a:lnTo>
                    <a:pt x="342900" y="32004"/>
                  </a:lnTo>
                  <a:lnTo>
                    <a:pt x="340381" y="19556"/>
                  </a:lnTo>
                  <a:lnTo>
                    <a:pt x="333517" y="9382"/>
                  </a:lnTo>
                  <a:lnTo>
                    <a:pt x="323343" y="2518"/>
                  </a:lnTo>
                  <a:lnTo>
                    <a:pt x="310895"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1" name="object 31"/>
            <p:cNvSpPr/>
            <p:nvPr/>
          </p:nvSpPr>
          <p:spPr>
            <a:xfrm>
              <a:off x="7176516" y="3043427"/>
              <a:ext cx="342900" cy="192405"/>
            </a:xfrm>
            <a:custGeom>
              <a:avLst/>
              <a:gdLst/>
              <a:ahLst/>
              <a:cxnLst/>
              <a:rect l="l" t="t" r="r" b="b"/>
              <a:pathLst>
                <a:path w="342900" h="192405">
                  <a:moveTo>
                    <a:pt x="0" y="32004"/>
                  </a:moveTo>
                  <a:lnTo>
                    <a:pt x="2518" y="19556"/>
                  </a:lnTo>
                  <a:lnTo>
                    <a:pt x="9382" y="9382"/>
                  </a:lnTo>
                  <a:lnTo>
                    <a:pt x="19556" y="2518"/>
                  </a:lnTo>
                  <a:lnTo>
                    <a:pt x="32003" y="0"/>
                  </a:lnTo>
                  <a:lnTo>
                    <a:pt x="310895" y="0"/>
                  </a:lnTo>
                  <a:lnTo>
                    <a:pt x="323343" y="2518"/>
                  </a:lnTo>
                  <a:lnTo>
                    <a:pt x="333517" y="9382"/>
                  </a:lnTo>
                  <a:lnTo>
                    <a:pt x="340381" y="19556"/>
                  </a:lnTo>
                  <a:lnTo>
                    <a:pt x="342900" y="32004"/>
                  </a:lnTo>
                  <a:lnTo>
                    <a:pt x="342900" y="160020"/>
                  </a:lnTo>
                  <a:lnTo>
                    <a:pt x="340381" y="172467"/>
                  </a:lnTo>
                  <a:lnTo>
                    <a:pt x="333517" y="182641"/>
                  </a:lnTo>
                  <a:lnTo>
                    <a:pt x="323343" y="189505"/>
                  </a:lnTo>
                  <a:lnTo>
                    <a:pt x="310895" y="192024"/>
                  </a:lnTo>
                  <a:lnTo>
                    <a:pt x="32003" y="192024"/>
                  </a:lnTo>
                  <a:lnTo>
                    <a:pt x="19556" y="189505"/>
                  </a:lnTo>
                  <a:lnTo>
                    <a:pt x="9382" y="182641"/>
                  </a:lnTo>
                  <a:lnTo>
                    <a:pt x="2518" y="172467"/>
                  </a:lnTo>
                  <a:lnTo>
                    <a:pt x="0" y="160020"/>
                  </a:lnTo>
                  <a:lnTo>
                    <a:pt x="0" y="32004"/>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32" name="object 32"/>
          <p:cNvSpPr txBox="1"/>
          <p:nvPr/>
        </p:nvSpPr>
        <p:spPr>
          <a:xfrm>
            <a:off x="395417" y="1859090"/>
            <a:ext cx="4355819" cy="469239"/>
          </a:xfrm>
          <a:prstGeom prst="rect">
            <a:avLst/>
          </a:prstGeom>
        </p:spPr>
        <p:txBody>
          <a:bodyPr vert="horz" wrap="square" lIns="0" tIns="7501" rIns="0" bIns="0" rtlCol="0">
            <a:spAutoFit/>
          </a:bodyPr>
          <a:lstStyle/>
          <a:p>
            <a:pPr marL="7144" marR="2858" algn="just" defTabSz="685800">
              <a:spcBef>
                <a:spcPts val="59"/>
              </a:spcBef>
              <a:buClrTx/>
              <a:defRPr/>
            </a:pPr>
            <a:r>
              <a:rPr sz="1500" kern="1200" dirty="0">
                <a:solidFill>
                  <a:schemeClr val="bg2"/>
                </a:solidFill>
                <a:latin typeface="Calibri"/>
                <a:ea typeface="+mn-ea"/>
                <a:cs typeface="Calibri"/>
              </a:rPr>
              <a:t>Idea</a:t>
            </a:r>
            <a:r>
              <a:rPr sz="1500" kern="1200" dirty="0">
                <a:solidFill>
                  <a:prstClr val="black"/>
                </a:solidFill>
                <a:latin typeface="Calibri"/>
                <a:ea typeface="+mn-ea"/>
                <a:cs typeface="Calibri"/>
              </a:rPr>
              <a:t>: replace </a:t>
            </a:r>
            <a:r>
              <a:rPr sz="1500" kern="1200" spc="-3" dirty="0">
                <a:solidFill>
                  <a:prstClr val="black"/>
                </a:solidFill>
                <a:latin typeface="Calibri"/>
                <a:ea typeface="+mn-ea"/>
                <a:cs typeface="Calibri"/>
              </a:rPr>
              <a:t>some fraction of </a:t>
            </a:r>
            <a:r>
              <a:rPr sz="1500" kern="1200" dirty="0">
                <a:solidFill>
                  <a:prstClr val="black"/>
                </a:solidFill>
                <a:latin typeface="Calibri"/>
                <a:ea typeface="+mn-ea"/>
                <a:cs typeface="Calibri"/>
              </a:rPr>
              <a:t>words in the  input </a:t>
            </a:r>
            <a:r>
              <a:rPr sz="1500" kern="1200" spc="-3" dirty="0">
                <a:solidFill>
                  <a:prstClr val="black"/>
                </a:solidFill>
                <a:latin typeface="Calibri"/>
                <a:ea typeface="+mn-ea"/>
                <a:cs typeface="Calibri"/>
              </a:rPr>
              <a:t>with </a:t>
            </a:r>
            <a:r>
              <a:rPr sz="1500" kern="1200" dirty="0">
                <a:solidFill>
                  <a:prstClr val="black"/>
                </a:solidFill>
                <a:latin typeface="Calibri"/>
                <a:ea typeface="+mn-ea"/>
                <a:cs typeface="Calibri"/>
              </a:rPr>
              <a:t>a </a:t>
            </a:r>
            <a:r>
              <a:rPr sz="1500" kern="1200" spc="-3" dirty="0">
                <a:solidFill>
                  <a:prstClr val="black"/>
                </a:solidFill>
                <a:latin typeface="Calibri"/>
                <a:ea typeface="+mn-ea"/>
                <a:cs typeface="Calibri"/>
              </a:rPr>
              <a:t>special </a:t>
            </a:r>
            <a:r>
              <a:rPr sz="1500" kern="1200" dirty="0">
                <a:solidFill>
                  <a:prstClr val="black"/>
                </a:solidFill>
                <a:latin typeface="Calibri"/>
                <a:ea typeface="+mn-ea"/>
                <a:cs typeface="Calibri"/>
              </a:rPr>
              <a:t>[MASK] token; </a:t>
            </a:r>
            <a:r>
              <a:rPr sz="1500" kern="1200" spc="-3" dirty="0">
                <a:solidFill>
                  <a:prstClr val="black"/>
                </a:solidFill>
                <a:latin typeface="Calibri"/>
                <a:ea typeface="+mn-ea"/>
                <a:cs typeface="Calibri"/>
              </a:rPr>
              <a:t>predict  </a:t>
            </a:r>
            <a:r>
              <a:rPr sz="1500" kern="1200" dirty="0">
                <a:solidFill>
                  <a:prstClr val="black"/>
                </a:solidFill>
                <a:latin typeface="Calibri"/>
                <a:ea typeface="+mn-ea"/>
                <a:cs typeface="Calibri"/>
              </a:rPr>
              <a:t>these</a:t>
            </a:r>
            <a:r>
              <a:rPr sz="1500" kern="1200" spc="3" dirty="0">
                <a:solidFill>
                  <a:prstClr val="black"/>
                </a:solidFill>
                <a:latin typeface="Calibri"/>
                <a:ea typeface="+mn-ea"/>
                <a:cs typeface="Calibri"/>
              </a:rPr>
              <a:t> </a:t>
            </a:r>
            <a:r>
              <a:rPr sz="1500" kern="1200" dirty="0">
                <a:solidFill>
                  <a:prstClr val="black"/>
                </a:solidFill>
                <a:latin typeface="Calibri"/>
                <a:ea typeface="+mn-ea"/>
                <a:cs typeface="Calibri"/>
              </a:rPr>
              <a:t>words.</a:t>
            </a:r>
          </a:p>
        </p:txBody>
      </p:sp>
      <p:sp>
        <p:nvSpPr>
          <p:cNvPr id="33" name="object 33"/>
          <p:cNvSpPr/>
          <p:nvPr/>
        </p:nvSpPr>
        <p:spPr>
          <a:xfrm>
            <a:off x="3313986" y="2571798"/>
            <a:ext cx="775811" cy="152519"/>
          </a:xfrm>
          <a:custGeom>
            <a:avLst/>
            <a:gdLst/>
            <a:ahLst/>
            <a:cxnLst/>
            <a:rect l="l" t="t" r="r" b="b"/>
            <a:pathLst>
              <a:path w="1379220" h="271145">
                <a:moveTo>
                  <a:pt x="1292606" y="0"/>
                </a:moveTo>
                <a:lnTo>
                  <a:pt x="1288796" y="10922"/>
                </a:lnTo>
                <a:lnTo>
                  <a:pt x="1304464" y="17754"/>
                </a:lnTo>
                <a:lnTo>
                  <a:pt x="1317942" y="27193"/>
                </a:lnTo>
                <a:lnTo>
                  <a:pt x="1345326" y="70871"/>
                </a:lnTo>
                <a:lnTo>
                  <a:pt x="1353327" y="111015"/>
                </a:lnTo>
                <a:lnTo>
                  <a:pt x="1354328" y="134112"/>
                </a:lnTo>
                <a:lnTo>
                  <a:pt x="1353327" y="158045"/>
                </a:lnTo>
                <a:lnTo>
                  <a:pt x="1345326" y="199245"/>
                </a:lnTo>
                <a:lnTo>
                  <a:pt x="1317990" y="243586"/>
                </a:lnTo>
                <a:lnTo>
                  <a:pt x="1289177" y="259969"/>
                </a:lnTo>
                <a:lnTo>
                  <a:pt x="1292606" y="271018"/>
                </a:lnTo>
                <a:lnTo>
                  <a:pt x="1329578" y="253666"/>
                </a:lnTo>
                <a:lnTo>
                  <a:pt x="1356741" y="223647"/>
                </a:lnTo>
                <a:lnTo>
                  <a:pt x="1373489" y="183435"/>
                </a:lnTo>
                <a:lnTo>
                  <a:pt x="1379093" y="135509"/>
                </a:lnTo>
                <a:lnTo>
                  <a:pt x="1377690" y="110702"/>
                </a:lnTo>
                <a:lnTo>
                  <a:pt x="1366502" y="66661"/>
                </a:lnTo>
                <a:lnTo>
                  <a:pt x="1344308" y="30807"/>
                </a:lnTo>
                <a:lnTo>
                  <a:pt x="1312253" y="7046"/>
                </a:lnTo>
                <a:lnTo>
                  <a:pt x="1292606" y="0"/>
                </a:lnTo>
                <a:close/>
              </a:path>
              <a:path w="1379220" h="271145">
                <a:moveTo>
                  <a:pt x="86360" y="0"/>
                </a:moveTo>
                <a:lnTo>
                  <a:pt x="49498" y="17319"/>
                </a:lnTo>
                <a:lnTo>
                  <a:pt x="22352" y="47498"/>
                </a:lnTo>
                <a:lnTo>
                  <a:pt x="5556" y="87741"/>
                </a:lnTo>
                <a:lnTo>
                  <a:pt x="0" y="135509"/>
                </a:lnTo>
                <a:lnTo>
                  <a:pt x="1383" y="160442"/>
                </a:lnTo>
                <a:lnTo>
                  <a:pt x="12483" y="204499"/>
                </a:lnTo>
                <a:lnTo>
                  <a:pt x="34603" y="240246"/>
                </a:lnTo>
                <a:lnTo>
                  <a:pt x="66694" y="263919"/>
                </a:lnTo>
                <a:lnTo>
                  <a:pt x="86360" y="271018"/>
                </a:lnTo>
                <a:lnTo>
                  <a:pt x="89789" y="259969"/>
                </a:lnTo>
                <a:lnTo>
                  <a:pt x="74360" y="253111"/>
                </a:lnTo>
                <a:lnTo>
                  <a:pt x="61039" y="243586"/>
                </a:lnTo>
                <a:lnTo>
                  <a:pt x="33692" y="199245"/>
                </a:lnTo>
                <a:lnTo>
                  <a:pt x="25640" y="158045"/>
                </a:lnTo>
                <a:lnTo>
                  <a:pt x="24637" y="134112"/>
                </a:lnTo>
                <a:lnTo>
                  <a:pt x="25640" y="111015"/>
                </a:lnTo>
                <a:lnTo>
                  <a:pt x="33692" y="70871"/>
                </a:lnTo>
                <a:lnTo>
                  <a:pt x="61150" y="27193"/>
                </a:lnTo>
                <a:lnTo>
                  <a:pt x="90297" y="10922"/>
                </a:lnTo>
                <a:lnTo>
                  <a:pt x="86360" y="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34" name="object 34"/>
          <p:cNvSpPr txBox="1"/>
          <p:nvPr/>
        </p:nvSpPr>
        <p:spPr>
          <a:xfrm>
            <a:off x="1859518" y="2523434"/>
            <a:ext cx="2188131" cy="604685"/>
          </a:xfrm>
          <a:prstGeom prst="rect">
            <a:avLst/>
          </a:prstGeom>
        </p:spPr>
        <p:txBody>
          <a:bodyPr vert="horz" wrap="square" lIns="0" tIns="7144" rIns="0" bIns="0" rtlCol="0">
            <a:spAutoFit/>
          </a:bodyPr>
          <a:lstStyle/>
          <a:p>
            <a:pPr marL="21431" defTabSz="685800">
              <a:spcBef>
                <a:spcPts val="56"/>
              </a:spcBef>
              <a:buClrTx/>
              <a:defRPr/>
            </a:pPr>
            <a:r>
              <a:rPr sz="1294" kern="1200" spc="20" dirty="0">
                <a:solidFill>
                  <a:prstClr val="black"/>
                </a:solidFill>
                <a:latin typeface="Cambria Math"/>
                <a:ea typeface="+mn-ea"/>
                <a:cs typeface="Cambria Math"/>
              </a:rPr>
              <a:t>ℎ</a:t>
            </a:r>
            <a:r>
              <a:rPr sz="1392" kern="1200" spc="29" baseline="-15151" dirty="0">
                <a:solidFill>
                  <a:prstClr val="black"/>
                </a:solidFill>
                <a:latin typeface="Cambria Math"/>
                <a:ea typeface="+mn-ea"/>
                <a:cs typeface="Cambria Math"/>
              </a:rPr>
              <a:t>1</a:t>
            </a:r>
            <a:r>
              <a:rPr sz="1294" kern="1200" spc="20"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 , </a:t>
            </a:r>
            <a:r>
              <a:rPr sz="1294" kern="1200" spc="40" dirty="0">
                <a:solidFill>
                  <a:prstClr val="black"/>
                </a:solidFill>
                <a:latin typeface="Cambria Math"/>
                <a:ea typeface="+mn-ea"/>
                <a:cs typeface="Cambria Math"/>
              </a:rPr>
              <a:t>ℎ</a:t>
            </a:r>
            <a:r>
              <a:rPr sz="1392" kern="1200" spc="59" baseline="-15151" dirty="0">
                <a:solidFill>
                  <a:prstClr val="black"/>
                </a:solidFill>
                <a:latin typeface="Cambria Math"/>
                <a:ea typeface="+mn-ea"/>
                <a:cs typeface="Cambria Math"/>
              </a:rPr>
              <a:t>𝑇 </a:t>
            </a:r>
            <a:r>
              <a:rPr sz="1294" kern="1200" dirty="0">
                <a:solidFill>
                  <a:prstClr val="black"/>
                </a:solidFill>
                <a:latin typeface="Cambria Math"/>
                <a:ea typeface="+mn-ea"/>
                <a:cs typeface="Cambria Math"/>
              </a:rPr>
              <a:t>= </a:t>
            </a:r>
            <a:r>
              <a:rPr sz="1294" kern="1200" spc="-3" dirty="0">
                <a:solidFill>
                  <a:prstClr val="black"/>
                </a:solidFill>
                <a:latin typeface="Cambria Math"/>
                <a:ea typeface="+mn-ea"/>
                <a:cs typeface="Cambria Math"/>
              </a:rPr>
              <a:t>Encoder </a:t>
            </a:r>
            <a:r>
              <a:rPr lang="en-US" sz="1294" kern="1200" spc="-3" dirty="0">
                <a:solidFill>
                  <a:prstClr val="black"/>
                </a:solidFill>
                <a:latin typeface="Cambria Math"/>
                <a:ea typeface="+mn-ea"/>
                <a:cs typeface="Cambria Math"/>
              </a:rPr>
              <a:t> </a:t>
            </a:r>
            <a:r>
              <a:rPr sz="1294" kern="1200" spc="3" dirty="0">
                <a:solidFill>
                  <a:prstClr val="black"/>
                </a:solidFill>
                <a:latin typeface="Cambria Math"/>
                <a:ea typeface="+mn-ea"/>
                <a:cs typeface="Cambria Math"/>
              </a:rPr>
              <a:t>𝑤</a:t>
            </a:r>
            <a:r>
              <a:rPr sz="1392" kern="1200" spc="4" baseline="-15151" dirty="0">
                <a:solidFill>
                  <a:prstClr val="black"/>
                </a:solidFill>
                <a:latin typeface="Cambria Math"/>
                <a:ea typeface="+mn-ea"/>
                <a:cs typeface="Cambria Math"/>
              </a:rPr>
              <a:t>1</a:t>
            </a:r>
            <a:r>
              <a:rPr sz="1294" kern="1200" spc="3"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 ,</a:t>
            </a:r>
            <a:r>
              <a:rPr sz="1294" kern="1200" spc="37" dirty="0">
                <a:solidFill>
                  <a:prstClr val="black"/>
                </a:solidFill>
                <a:latin typeface="Cambria Math"/>
                <a:ea typeface="+mn-ea"/>
                <a:cs typeface="Cambria Math"/>
              </a:rPr>
              <a:t> </a:t>
            </a:r>
            <a:r>
              <a:rPr sz="1294" kern="1200" spc="17" dirty="0">
                <a:solidFill>
                  <a:prstClr val="black"/>
                </a:solidFill>
                <a:latin typeface="Cambria Math"/>
                <a:ea typeface="+mn-ea"/>
                <a:cs typeface="Cambria Math"/>
              </a:rPr>
              <a:t>𝑤</a:t>
            </a:r>
            <a:r>
              <a:rPr sz="1392" kern="1200" spc="25" baseline="-15151" dirty="0">
                <a:solidFill>
                  <a:prstClr val="black"/>
                </a:solidFill>
                <a:latin typeface="Cambria Math"/>
                <a:ea typeface="+mn-ea"/>
                <a:cs typeface="Cambria Math"/>
              </a:rPr>
              <a:t>𝑇</a:t>
            </a:r>
            <a:endParaRPr sz="1392" kern="1200" baseline="-15151" dirty="0">
              <a:solidFill>
                <a:prstClr val="black"/>
              </a:solidFill>
              <a:latin typeface="Cambria Math"/>
              <a:ea typeface="+mn-ea"/>
              <a:cs typeface="Cambria Math"/>
            </a:endParaRPr>
          </a:p>
          <a:p>
            <a:pPr marL="677942" defTabSz="685800">
              <a:spcBef>
                <a:spcPts val="3"/>
              </a:spcBef>
              <a:buClrTx/>
              <a:defRPr/>
            </a:pPr>
            <a:r>
              <a:rPr sz="1294" kern="1200" spc="-6" dirty="0">
                <a:solidFill>
                  <a:prstClr val="black"/>
                </a:solidFill>
                <a:latin typeface="Cambria Math"/>
                <a:ea typeface="+mn-ea"/>
                <a:cs typeface="Cambria Math"/>
              </a:rPr>
              <a:t>𝑦</a:t>
            </a:r>
            <a:r>
              <a:rPr sz="1392" kern="1200" spc="-8" baseline="-15151" dirty="0">
                <a:solidFill>
                  <a:prstClr val="black"/>
                </a:solidFill>
                <a:latin typeface="Cambria Math"/>
                <a:ea typeface="+mn-ea"/>
                <a:cs typeface="Cambria Math"/>
              </a:rPr>
              <a:t>𝑖 </a:t>
            </a:r>
            <a:r>
              <a:rPr sz="1294" kern="1200" dirty="0">
                <a:solidFill>
                  <a:prstClr val="black"/>
                </a:solidFill>
                <a:latin typeface="Cambria Math"/>
                <a:ea typeface="+mn-ea"/>
                <a:cs typeface="Cambria Math"/>
              </a:rPr>
              <a:t>∼ </a:t>
            </a:r>
            <a:r>
              <a:rPr sz="1294" kern="1200" spc="3" dirty="0">
                <a:solidFill>
                  <a:prstClr val="black"/>
                </a:solidFill>
                <a:latin typeface="Cambria Math"/>
                <a:ea typeface="+mn-ea"/>
                <a:cs typeface="Cambria Math"/>
              </a:rPr>
              <a:t>𝐴𝑤</a:t>
            </a:r>
            <a:r>
              <a:rPr sz="1392" kern="1200" spc="4" baseline="-15151" dirty="0">
                <a:solidFill>
                  <a:prstClr val="black"/>
                </a:solidFill>
                <a:latin typeface="Cambria Math"/>
                <a:ea typeface="+mn-ea"/>
                <a:cs typeface="Cambria Math"/>
              </a:rPr>
              <a:t>𝑖 </a:t>
            </a:r>
            <a:r>
              <a:rPr sz="1294" kern="1200" dirty="0">
                <a:solidFill>
                  <a:prstClr val="black"/>
                </a:solidFill>
                <a:latin typeface="Cambria Math"/>
                <a:ea typeface="+mn-ea"/>
                <a:cs typeface="Cambria Math"/>
              </a:rPr>
              <a:t>+</a:t>
            </a:r>
            <a:r>
              <a:rPr sz="1294" kern="1200" spc="51"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𝑏</a:t>
            </a:r>
          </a:p>
        </p:txBody>
      </p:sp>
      <p:sp>
        <p:nvSpPr>
          <p:cNvPr id="35" name="object 35"/>
          <p:cNvSpPr txBox="1"/>
          <p:nvPr/>
        </p:nvSpPr>
        <p:spPr>
          <a:xfrm>
            <a:off x="457200" y="3357920"/>
            <a:ext cx="4297680" cy="1417496"/>
          </a:xfrm>
          <a:prstGeom prst="rect">
            <a:avLst/>
          </a:prstGeom>
        </p:spPr>
        <p:txBody>
          <a:bodyPr vert="horz" wrap="square" lIns="0" tIns="6787" rIns="0" bIns="0" rtlCol="0">
            <a:spAutoFit/>
          </a:bodyPr>
          <a:lstStyle/>
          <a:p>
            <a:pPr marL="21431" marR="17145" defTabSz="685800">
              <a:lnSpc>
                <a:spcPct val="100200"/>
              </a:lnSpc>
              <a:spcBef>
                <a:spcPts val="53"/>
              </a:spcBef>
              <a:buClrTx/>
              <a:defRPr/>
            </a:pPr>
            <a:r>
              <a:rPr sz="1500" kern="1200" spc="-3" dirty="0">
                <a:solidFill>
                  <a:prstClr val="black"/>
                </a:solidFill>
                <a:latin typeface="Calibri"/>
                <a:ea typeface="+mn-ea"/>
                <a:cs typeface="Calibri"/>
              </a:rPr>
              <a:t>Only </a:t>
            </a:r>
            <a:r>
              <a:rPr sz="1500" kern="1200" dirty="0">
                <a:solidFill>
                  <a:prstClr val="black"/>
                </a:solidFill>
                <a:latin typeface="Calibri"/>
                <a:ea typeface="+mn-ea"/>
                <a:cs typeface="Calibri"/>
              </a:rPr>
              <a:t>add loss terms from </a:t>
            </a:r>
            <a:r>
              <a:rPr sz="1500" kern="1200" spc="-3" dirty="0">
                <a:solidFill>
                  <a:prstClr val="black"/>
                </a:solidFill>
                <a:latin typeface="Calibri"/>
                <a:ea typeface="+mn-ea"/>
                <a:cs typeface="Calibri"/>
              </a:rPr>
              <a:t>words </a:t>
            </a:r>
            <a:r>
              <a:rPr sz="1500" kern="1200" dirty="0">
                <a:solidFill>
                  <a:prstClr val="black"/>
                </a:solidFill>
                <a:latin typeface="Calibri"/>
                <a:ea typeface="+mn-ea"/>
                <a:cs typeface="Calibri"/>
              </a:rPr>
              <a:t>that are  </a:t>
            </a:r>
            <a:r>
              <a:rPr sz="1500" kern="1200" spc="-3" dirty="0">
                <a:solidFill>
                  <a:prstClr val="black"/>
                </a:solidFill>
                <a:latin typeface="Calibri"/>
                <a:ea typeface="+mn-ea"/>
                <a:cs typeface="Calibri"/>
              </a:rPr>
              <a:t>“masked out.” </a:t>
            </a:r>
            <a:r>
              <a:rPr sz="1500" kern="1200" dirty="0">
                <a:solidFill>
                  <a:prstClr val="black"/>
                </a:solidFill>
                <a:latin typeface="Calibri"/>
                <a:ea typeface="+mn-ea"/>
                <a:cs typeface="Calibri"/>
              </a:rPr>
              <a:t>If </a:t>
            </a:r>
            <a:r>
              <a:rPr lang="en-US" sz="1500" kern="1200" spc="-68" dirty="0">
                <a:solidFill>
                  <a:prstClr val="black"/>
                </a:solidFill>
                <a:latin typeface="Cambria Math"/>
                <a:ea typeface="+mn-ea"/>
                <a:cs typeface="Cambria Math"/>
              </a:rPr>
              <a:t>𝑥 </a:t>
            </a:r>
            <a:r>
              <a:rPr lang="en-US" sz="1500" kern="1200" dirty="0">
                <a:solidFill>
                  <a:prstClr val="black"/>
                </a:solidFill>
                <a:latin typeface="Calibri"/>
                <a:ea typeface="+mn-ea"/>
                <a:cs typeface="Calibri"/>
              </a:rPr>
              <a:t>’ i</a:t>
            </a:r>
            <a:r>
              <a:rPr sz="1500" kern="1200" dirty="0">
                <a:solidFill>
                  <a:prstClr val="black"/>
                </a:solidFill>
                <a:latin typeface="Calibri"/>
                <a:ea typeface="+mn-ea"/>
                <a:cs typeface="Calibri"/>
              </a:rPr>
              <a:t>s the masked version </a:t>
            </a:r>
            <a:r>
              <a:rPr sz="1500" kern="1200" spc="-3" dirty="0">
                <a:solidFill>
                  <a:prstClr val="black"/>
                </a:solidFill>
                <a:latin typeface="Calibri"/>
                <a:ea typeface="+mn-ea"/>
                <a:cs typeface="Calibri"/>
              </a:rPr>
              <a:t>of  </a:t>
            </a:r>
            <a:r>
              <a:rPr sz="1500" kern="1200" spc="-68" dirty="0">
                <a:solidFill>
                  <a:prstClr val="black"/>
                </a:solidFill>
                <a:latin typeface="Cambria Math"/>
                <a:ea typeface="+mn-ea"/>
                <a:cs typeface="Cambria Math"/>
              </a:rPr>
              <a:t>𝑥</a:t>
            </a:r>
            <a:r>
              <a:rPr sz="1500" kern="1200" spc="-68" dirty="0">
                <a:solidFill>
                  <a:prstClr val="black"/>
                </a:solidFill>
                <a:latin typeface="Calibri"/>
                <a:ea typeface="+mn-ea"/>
                <a:cs typeface="Calibri"/>
              </a:rPr>
              <a:t>, </a:t>
            </a:r>
            <a:r>
              <a:rPr sz="1500" kern="1200" dirty="0">
                <a:solidFill>
                  <a:prstClr val="black"/>
                </a:solidFill>
                <a:latin typeface="Calibri"/>
                <a:ea typeface="+mn-ea"/>
                <a:cs typeface="Calibri"/>
              </a:rPr>
              <a:t>we’re learning </a:t>
            </a:r>
            <a:r>
              <a:rPr sz="1500" kern="1200" spc="-95" dirty="0">
                <a:solidFill>
                  <a:prstClr val="black"/>
                </a:solidFill>
                <a:latin typeface="Cambria Math"/>
                <a:ea typeface="+mn-ea"/>
                <a:cs typeface="Cambria Math"/>
              </a:rPr>
              <a:t>𝑝</a:t>
            </a:r>
            <a:r>
              <a:rPr sz="1500" kern="1200" spc="-143" baseline="-15151" dirty="0">
                <a:solidFill>
                  <a:prstClr val="black"/>
                </a:solidFill>
                <a:latin typeface="Cambria Math"/>
                <a:ea typeface="+mn-ea"/>
                <a:cs typeface="Cambria Math"/>
              </a:rPr>
              <a:t>𝜃</a:t>
            </a:r>
            <a:r>
              <a:rPr sz="1500" kern="1200" spc="-95" dirty="0">
                <a:solidFill>
                  <a:prstClr val="black"/>
                </a:solidFill>
                <a:latin typeface="Cambria Math"/>
                <a:ea typeface="+mn-ea"/>
                <a:cs typeface="Cambria Math"/>
              </a:rPr>
              <a:t>(𝑥|𝑥</a:t>
            </a:r>
            <a:r>
              <a:rPr lang="en-US" sz="1500" i="1" kern="1200" spc="-95" dirty="0">
                <a:solidFill>
                  <a:prstClr val="black"/>
                </a:solidFill>
                <a:latin typeface="Cambria Math"/>
                <a:ea typeface="+mn-ea"/>
                <a:cs typeface="Cambria Math"/>
              </a:rPr>
              <a:t>’  </a:t>
            </a:r>
            <a:r>
              <a:rPr sz="1500" kern="1200" spc="-95" dirty="0">
                <a:solidFill>
                  <a:prstClr val="black"/>
                </a:solidFill>
                <a:latin typeface="Cambria Math"/>
                <a:ea typeface="+mn-ea"/>
                <a:cs typeface="Cambria Math"/>
              </a:rPr>
              <a:t>)</a:t>
            </a:r>
            <a:r>
              <a:rPr sz="1500" kern="1200" spc="-95" dirty="0">
                <a:solidFill>
                  <a:prstClr val="black"/>
                </a:solidFill>
                <a:latin typeface="Calibri"/>
                <a:ea typeface="+mn-ea"/>
                <a:cs typeface="Calibri"/>
              </a:rPr>
              <a:t>. </a:t>
            </a:r>
            <a:r>
              <a:rPr lang="en-US" sz="1500" kern="1200" spc="-95" dirty="0">
                <a:solidFill>
                  <a:prstClr val="black"/>
                </a:solidFill>
                <a:latin typeface="Calibri"/>
                <a:ea typeface="+mn-ea"/>
                <a:cs typeface="Calibri"/>
              </a:rPr>
              <a:t> </a:t>
            </a:r>
            <a:r>
              <a:rPr sz="1500" kern="1200" spc="-3" dirty="0">
                <a:solidFill>
                  <a:prstClr val="black"/>
                </a:solidFill>
                <a:latin typeface="Calibri"/>
                <a:ea typeface="+mn-ea"/>
                <a:cs typeface="Calibri"/>
              </a:rPr>
              <a:t>Called </a:t>
            </a:r>
            <a:r>
              <a:rPr sz="1500" b="1" kern="1200" dirty="0">
                <a:solidFill>
                  <a:prstClr val="black"/>
                </a:solidFill>
                <a:latin typeface="Calibri"/>
                <a:ea typeface="+mn-ea"/>
                <a:cs typeface="Calibri"/>
              </a:rPr>
              <a:t>Masked LM</a:t>
            </a:r>
            <a:r>
              <a:rPr sz="1500" kern="1200" dirty="0">
                <a:solidFill>
                  <a:prstClr val="black"/>
                </a:solidFill>
                <a:latin typeface="Calibri"/>
                <a:ea typeface="+mn-ea"/>
                <a:cs typeface="Calibri"/>
              </a:rPr>
              <a:t>.</a:t>
            </a:r>
            <a:endParaRPr lang="en-US" sz="1500" kern="1200" dirty="0">
              <a:solidFill>
                <a:prstClr val="black"/>
              </a:solidFill>
              <a:latin typeface="Calibri"/>
              <a:ea typeface="+mn-ea"/>
              <a:cs typeface="Calibri"/>
            </a:endParaRPr>
          </a:p>
          <a:p>
            <a:pPr marL="21431" marR="17145" defTabSz="685800">
              <a:lnSpc>
                <a:spcPct val="100200"/>
              </a:lnSpc>
              <a:spcBef>
                <a:spcPts val="53"/>
              </a:spcBef>
              <a:buClrTx/>
              <a:defRPr/>
            </a:pPr>
            <a:endParaRPr lang="en-US" sz="1500" dirty="0">
              <a:solidFill>
                <a:prstClr val="black"/>
              </a:solidFill>
              <a:latin typeface="Calibri"/>
              <a:cs typeface="Calibri"/>
            </a:endParaRPr>
          </a:p>
          <a:p>
            <a:pPr marL="21431" marR="17145" defTabSz="685800">
              <a:lnSpc>
                <a:spcPct val="100200"/>
              </a:lnSpc>
              <a:spcBef>
                <a:spcPts val="53"/>
              </a:spcBef>
              <a:buClrTx/>
              <a:defRPr/>
            </a:pPr>
            <a:r>
              <a:rPr lang="en-US" sz="1500" kern="1200" dirty="0">
                <a:solidFill>
                  <a:schemeClr val="bg2"/>
                </a:solidFill>
                <a:latin typeface="Calibri"/>
                <a:ea typeface="+mn-ea"/>
                <a:cs typeface="Calibri"/>
              </a:rPr>
              <a:t>Example</a:t>
            </a:r>
            <a:r>
              <a:rPr lang="en-US" sz="1500" kern="1200" dirty="0">
                <a:solidFill>
                  <a:prstClr val="black"/>
                </a:solidFill>
                <a:latin typeface="Calibri"/>
                <a:ea typeface="+mn-ea"/>
                <a:cs typeface="Calibri"/>
              </a:rPr>
              <a:t>: </a:t>
            </a:r>
            <a:r>
              <a:rPr lang="en-US" sz="1500" dirty="0">
                <a:solidFill>
                  <a:srgbClr val="00B050"/>
                </a:solidFill>
                <a:latin typeface="Calibri"/>
                <a:cs typeface="Calibri"/>
              </a:rPr>
              <a:t>BERT</a:t>
            </a:r>
            <a:r>
              <a:rPr lang="en-US" sz="1500" dirty="0">
                <a:latin typeface="Calibri"/>
                <a:cs typeface="Calibri"/>
              </a:rPr>
              <a:t>: </a:t>
            </a:r>
            <a:r>
              <a:rPr lang="en-US" sz="1500" spc="-3" dirty="0">
                <a:latin typeface="Calibri"/>
                <a:cs typeface="Calibri"/>
              </a:rPr>
              <a:t>Bidirectional Encoder Representations from</a:t>
            </a:r>
            <a:r>
              <a:rPr lang="en-US" sz="1500" spc="34" dirty="0">
                <a:latin typeface="Calibri"/>
                <a:cs typeface="Calibri"/>
              </a:rPr>
              <a:t> </a:t>
            </a:r>
            <a:r>
              <a:rPr lang="en-US" sz="1500" spc="-3" dirty="0" err="1">
                <a:latin typeface="Calibri"/>
                <a:cs typeface="Calibri"/>
              </a:rPr>
              <a:t>Tranformers</a:t>
            </a:r>
            <a:endParaRPr sz="1500" kern="1200" dirty="0">
              <a:solidFill>
                <a:prstClr val="black"/>
              </a:solidFill>
              <a:latin typeface="Calibri"/>
              <a:ea typeface="+mn-ea"/>
              <a:cs typeface="Calibri"/>
            </a:endParaRPr>
          </a:p>
        </p:txBody>
      </p:sp>
      <p:sp>
        <p:nvSpPr>
          <p:cNvPr id="36" name="object 36"/>
          <p:cNvSpPr txBox="1"/>
          <p:nvPr/>
        </p:nvSpPr>
        <p:spPr>
          <a:xfrm>
            <a:off x="5166145" y="3493009"/>
            <a:ext cx="1528763" cy="223195"/>
          </a:xfrm>
          <a:prstGeom prst="rect">
            <a:avLst/>
          </a:prstGeom>
        </p:spPr>
        <p:txBody>
          <a:bodyPr vert="horz" wrap="square" lIns="0" tIns="6787" rIns="0" bIns="0" rtlCol="0">
            <a:spAutoFit/>
          </a:bodyPr>
          <a:lstStyle/>
          <a:p>
            <a:pPr marL="7144" defTabSz="685800">
              <a:spcBef>
                <a:spcPts val="53"/>
              </a:spcBef>
              <a:buClrTx/>
              <a:tabLst>
                <a:tab pos="289322" algn="l"/>
                <a:tab pos="661511" algn="l"/>
                <a:tab pos="945833" algn="l"/>
                <a:tab pos="1258729" algn="l"/>
              </a:tabLst>
              <a:defRPr/>
            </a:pPr>
            <a:r>
              <a:rPr sz="1406" i="1" kern="1200" spc="-3" dirty="0">
                <a:solidFill>
                  <a:prstClr val="black"/>
                </a:solidFill>
                <a:latin typeface="Calibri"/>
                <a:ea typeface="+mn-ea"/>
                <a:cs typeface="Calibri"/>
              </a:rPr>
              <a:t>I	[M]	</a:t>
            </a:r>
            <a:r>
              <a:rPr sz="1406" i="1" kern="1200" spc="-23" dirty="0">
                <a:solidFill>
                  <a:prstClr val="black"/>
                </a:solidFill>
                <a:latin typeface="Calibri"/>
                <a:ea typeface="+mn-ea"/>
                <a:cs typeface="Calibri"/>
              </a:rPr>
              <a:t>t</a:t>
            </a:r>
            <a:r>
              <a:rPr sz="1406" i="1" kern="1200" spc="-3" dirty="0">
                <a:solidFill>
                  <a:prstClr val="black"/>
                </a:solidFill>
                <a:latin typeface="Calibri"/>
                <a:ea typeface="+mn-ea"/>
                <a:cs typeface="Calibri"/>
              </a:rPr>
              <a:t>o</a:t>
            </a:r>
            <a:r>
              <a:rPr sz="1406" i="1" kern="1200" dirty="0">
                <a:solidFill>
                  <a:prstClr val="black"/>
                </a:solidFill>
                <a:latin typeface="Calibri"/>
                <a:ea typeface="+mn-ea"/>
                <a:cs typeface="Calibri"/>
              </a:rPr>
              <a:t>	</a:t>
            </a:r>
            <a:r>
              <a:rPr sz="1406" i="1" kern="1200" spc="-3" dirty="0">
                <a:solidFill>
                  <a:prstClr val="black"/>
                </a:solidFill>
                <a:latin typeface="Calibri"/>
                <a:ea typeface="+mn-ea"/>
                <a:cs typeface="Calibri"/>
              </a:rPr>
              <a:t>the</a:t>
            </a:r>
            <a:r>
              <a:rPr sz="1406" i="1" kern="1200" dirty="0">
                <a:solidFill>
                  <a:prstClr val="black"/>
                </a:solidFill>
                <a:latin typeface="Calibri"/>
                <a:ea typeface="+mn-ea"/>
                <a:cs typeface="Calibri"/>
              </a:rPr>
              <a:t>	</a:t>
            </a:r>
            <a:r>
              <a:rPr sz="1406" i="1" kern="1200" spc="-3" dirty="0">
                <a:solidFill>
                  <a:prstClr val="black"/>
                </a:solidFill>
                <a:latin typeface="Calibri"/>
                <a:ea typeface="+mn-ea"/>
                <a:cs typeface="Calibri"/>
              </a:rPr>
              <a:t>[M]</a:t>
            </a:r>
            <a:endParaRPr sz="1406" kern="1200">
              <a:solidFill>
                <a:prstClr val="black"/>
              </a:solidFill>
              <a:latin typeface="Calibri"/>
              <a:ea typeface="+mn-ea"/>
              <a:cs typeface="Calibri"/>
            </a:endParaRPr>
          </a:p>
        </p:txBody>
      </p:sp>
      <p:sp>
        <p:nvSpPr>
          <p:cNvPr id="37" name="object 37"/>
          <p:cNvSpPr txBox="1"/>
          <p:nvPr/>
        </p:nvSpPr>
        <p:spPr>
          <a:xfrm>
            <a:off x="5462254" y="1985435"/>
            <a:ext cx="348972" cy="206731"/>
          </a:xfrm>
          <a:prstGeom prst="rect">
            <a:avLst/>
          </a:prstGeom>
        </p:spPr>
        <p:txBody>
          <a:bodyPr vert="horz" wrap="square" lIns="0" tIns="7501" rIns="0" bIns="0" rtlCol="0">
            <a:spAutoFit/>
          </a:bodyPr>
          <a:lstStyle/>
          <a:p>
            <a:pPr marL="7144" defTabSz="685800">
              <a:spcBef>
                <a:spcPts val="59"/>
              </a:spcBef>
              <a:buClrTx/>
              <a:defRPr/>
            </a:pPr>
            <a:r>
              <a:rPr sz="1294" i="1" kern="1200" dirty="0">
                <a:solidFill>
                  <a:prstClr val="black"/>
                </a:solidFill>
                <a:latin typeface="Calibri"/>
                <a:ea typeface="+mn-ea"/>
                <a:cs typeface="Calibri"/>
              </a:rPr>
              <a:t>we</a:t>
            </a:r>
            <a:r>
              <a:rPr sz="1294" i="1" kern="1200" spc="-14" dirty="0">
                <a:solidFill>
                  <a:prstClr val="black"/>
                </a:solidFill>
                <a:latin typeface="Calibri"/>
                <a:ea typeface="+mn-ea"/>
                <a:cs typeface="Calibri"/>
              </a:rPr>
              <a:t>n</a:t>
            </a:r>
            <a:r>
              <a:rPr sz="1294" i="1" kern="1200" dirty="0">
                <a:solidFill>
                  <a:prstClr val="black"/>
                </a:solidFill>
                <a:latin typeface="Calibri"/>
                <a:ea typeface="+mn-ea"/>
                <a:cs typeface="Calibri"/>
              </a:rPr>
              <a:t>t</a:t>
            </a:r>
            <a:endParaRPr sz="1294" kern="1200">
              <a:solidFill>
                <a:prstClr val="black"/>
              </a:solidFill>
              <a:latin typeface="Calibri"/>
              <a:ea typeface="+mn-ea"/>
              <a:cs typeface="Calibri"/>
            </a:endParaRPr>
          </a:p>
        </p:txBody>
      </p:sp>
      <p:sp>
        <p:nvSpPr>
          <p:cNvPr id="38" name="object 38"/>
          <p:cNvSpPr txBox="1"/>
          <p:nvPr/>
        </p:nvSpPr>
        <p:spPr>
          <a:xfrm>
            <a:off x="6329863" y="1849038"/>
            <a:ext cx="1014413" cy="937781"/>
          </a:xfrm>
          <a:prstGeom prst="rect">
            <a:avLst/>
          </a:prstGeom>
        </p:spPr>
        <p:txBody>
          <a:bodyPr vert="horz" wrap="square" lIns="0" tIns="116801" rIns="0" bIns="0" rtlCol="0">
            <a:spAutoFit/>
          </a:bodyPr>
          <a:lstStyle/>
          <a:p>
            <a:pPr marL="21431" defTabSz="685800">
              <a:spcBef>
                <a:spcPts val="920"/>
              </a:spcBef>
              <a:buClrTx/>
              <a:defRPr/>
            </a:pPr>
            <a:r>
              <a:rPr sz="1294" i="1" kern="1200" spc="-8" dirty="0">
                <a:solidFill>
                  <a:prstClr val="black"/>
                </a:solidFill>
                <a:latin typeface="Calibri"/>
                <a:ea typeface="+mn-ea"/>
                <a:cs typeface="Calibri"/>
              </a:rPr>
              <a:t>store</a:t>
            </a:r>
            <a:endParaRPr sz="1294" kern="1200">
              <a:solidFill>
                <a:prstClr val="black"/>
              </a:solidFill>
              <a:latin typeface="Calibri"/>
              <a:ea typeface="+mn-ea"/>
              <a:cs typeface="Calibri"/>
            </a:endParaRPr>
          </a:p>
          <a:p>
            <a:pPr marL="333256" defTabSz="685800">
              <a:spcBef>
                <a:spcPts val="863"/>
              </a:spcBef>
              <a:buClrTx/>
              <a:defRPr/>
            </a:pPr>
            <a:r>
              <a:rPr sz="1294" kern="1200" spc="6" dirty="0">
                <a:solidFill>
                  <a:prstClr val="black"/>
                </a:solidFill>
                <a:latin typeface="Cambria Math"/>
                <a:ea typeface="+mn-ea"/>
                <a:cs typeface="Cambria Math"/>
              </a:rPr>
              <a:t>𝐴,</a:t>
            </a:r>
            <a:r>
              <a:rPr sz="1294" kern="1200" spc="-79" dirty="0">
                <a:solidFill>
                  <a:prstClr val="black"/>
                </a:solidFill>
                <a:latin typeface="Cambria Math"/>
                <a:ea typeface="+mn-ea"/>
                <a:cs typeface="Cambria Math"/>
              </a:rPr>
              <a:t> </a:t>
            </a:r>
            <a:r>
              <a:rPr sz="1294" kern="1200" dirty="0">
                <a:solidFill>
                  <a:prstClr val="black"/>
                </a:solidFill>
                <a:latin typeface="Cambria Math"/>
                <a:ea typeface="+mn-ea"/>
                <a:cs typeface="Cambria Math"/>
              </a:rPr>
              <a:t>𝑏</a:t>
            </a:r>
            <a:endParaRPr sz="1294" kern="1200">
              <a:solidFill>
                <a:prstClr val="black"/>
              </a:solidFill>
              <a:latin typeface="Cambria Math"/>
              <a:ea typeface="+mn-ea"/>
              <a:cs typeface="Cambria Math"/>
            </a:endParaRPr>
          </a:p>
          <a:p>
            <a:pPr marL="333971" defTabSz="685800">
              <a:spcBef>
                <a:spcPts val="650"/>
              </a:spcBef>
              <a:buClrTx/>
              <a:defRPr/>
            </a:pPr>
            <a:r>
              <a:rPr sz="1406" kern="1200" spc="17" dirty="0">
                <a:solidFill>
                  <a:prstClr val="black"/>
                </a:solidFill>
                <a:latin typeface="Cambria Math"/>
                <a:ea typeface="+mn-ea"/>
                <a:cs typeface="Cambria Math"/>
              </a:rPr>
              <a:t>ℎ</a:t>
            </a:r>
            <a:r>
              <a:rPr sz="1519" kern="1200" spc="25" baseline="-15432" dirty="0">
                <a:solidFill>
                  <a:prstClr val="black"/>
                </a:solidFill>
                <a:latin typeface="Cambria Math"/>
                <a:ea typeface="+mn-ea"/>
                <a:cs typeface="Cambria Math"/>
              </a:rPr>
              <a:t>1</a:t>
            </a:r>
            <a:r>
              <a:rPr sz="1406" kern="1200" spc="17" dirty="0">
                <a:solidFill>
                  <a:prstClr val="black"/>
                </a:solidFill>
                <a:latin typeface="Cambria Math"/>
                <a:ea typeface="+mn-ea"/>
                <a:cs typeface="Cambria Math"/>
              </a:rPr>
              <a:t>,</a:t>
            </a:r>
            <a:r>
              <a:rPr sz="1406" kern="1200" spc="-87" dirty="0">
                <a:solidFill>
                  <a:prstClr val="black"/>
                </a:solidFill>
                <a:latin typeface="Cambria Math"/>
                <a:ea typeface="+mn-ea"/>
                <a:cs typeface="Cambria Math"/>
              </a:rPr>
              <a:t> </a:t>
            </a:r>
            <a:r>
              <a:rPr sz="1406" kern="1200" spc="-3" dirty="0">
                <a:solidFill>
                  <a:prstClr val="black"/>
                </a:solidFill>
                <a:latin typeface="Cambria Math"/>
                <a:ea typeface="+mn-ea"/>
                <a:cs typeface="Cambria Math"/>
              </a:rPr>
              <a:t>…</a:t>
            </a:r>
            <a:r>
              <a:rPr sz="1406" kern="1200" spc="-90" dirty="0">
                <a:solidFill>
                  <a:prstClr val="black"/>
                </a:solidFill>
                <a:latin typeface="Cambria Math"/>
                <a:ea typeface="+mn-ea"/>
                <a:cs typeface="Cambria Math"/>
              </a:rPr>
              <a:t> </a:t>
            </a:r>
            <a:r>
              <a:rPr sz="1406" kern="1200" spc="-3" dirty="0">
                <a:solidFill>
                  <a:prstClr val="black"/>
                </a:solidFill>
                <a:latin typeface="Cambria Math"/>
                <a:ea typeface="+mn-ea"/>
                <a:cs typeface="Cambria Math"/>
              </a:rPr>
              <a:t>,</a:t>
            </a:r>
            <a:r>
              <a:rPr sz="1406" kern="1200" spc="-90" dirty="0">
                <a:solidFill>
                  <a:prstClr val="black"/>
                </a:solidFill>
                <a:latin typeface="Cambria Math"/>
                <a:ea typeface="+mn-ea"/>
                <a:cs typeface="Cambria Math"/>
              </a:rPr>
              <a:t> </a:t>
            </a:r>
            <a:r>
              <a:rPr sz="1406" kern="1200" spc="34" dirty="0">
                <a:solidFill>
                  <a:prstClr val="black"/>
                </a:solidFill>
                <a:latin typeface="Cambria Math"/>
                <a:ea typeface="+mn-ea"/>
                <a:cs typeface="Cambria Math"/>
              </a:rPr>
              <a:t>ℎ</a:t>
            </a:r>
            <a:r>
              <a:rPr sz="1519" kern="1200" spc="50" baseline="-15432" dirty="0">
                <a:solidFill>
                  <a:prstClr val="black"/>
                </a:solidFill>
                <a:latin typeface="Cambria Math"/>
                <a:ea typeface="+mn-ea"/>
                <a:cs typeface="Cambria Math"/>
              </a:rPr>
              <a:t>𝑇</a:t>
            </a:r>
            <a:endParaRPr sz="1519" kern="1200" baseline="-15432">
              <a:solidFill>
                <a:prstClr val="black"/>
              </a:solidFill>
              <a:latin typeface="Cambria Math"/>
              <a:ea typeface="+mn-ea"/>
              <a:cs typeface="Cambria Math"/>
            </a:endParaRPr>
          </a:p>
        </p:txBody>
      </p:sp>
      <p:grpSp>
        <p:nvGrpSpPr>
          <p:cNvPr id="39" name="object 39"/>
          <p:cNvGrpSpPr/>
          <p:nvPr/>
        </p:nvGrpSpPr>
        <p:grpSpPr>
          <a:xfrm>
            <a:off x="5492579" y="2171415"/>
            <a:ext cx="1102638" cy="312539"/>
            <a:chOff x="7732585" y="2717292"/>
            <a:chExt cx="1960245" cy="555625"/>
          </a:xfrm>
        </p:grpSpPr>
        <p:sp>
          <p:nvSpPr>
            <p:cNvPr id="40" name="object 40"/>
            <p:cNvSpPr/>
            <p:nvPr/>
          </p:nvSpPr>
          <p:spPr>
            <a:xfrm>
              <a:off x="7737347" y="3043428"/>
              <a:ext cx="342900" cy="192405"/>
            </a:xfrm>
            <a:custGeom>
              <a:avLst/>
              <a:gdLst/>
              <a:ahLst/>
              <a:cxnLst/>
              <a:rect l="l" t="t" r="r" b="b"/>
              <a:pathLst>
                <a:path w="342900" h="192405">
                  <a:moveTo>
                    <a:pt x="310896" y="0"/>
                  </a:moveTo>
                  <a:lnTo>
                    <a:pt x="32003" y="0"/>
                  </a:lnTo>
                  <a:lnTo>
                    <a:pt x="19556" y="2518"/>
                  </a:lnTo>
                  <a:lnTo>
                    <a:pt x="9382" y="9382"/>
                  </a:lnTo>
                  <a:lnTo>
                    <a:pt x="2518" y="19556"/>
                  </a:lnTo>
                  <a:lnTo>
                    <a:pt x="0" y="32004"/>
                  </a:lnTo>
                  <a:lnTo>
                    <a:pt x="0" y="160020"/>
                  </a:lnTo>
                  <a:lnTo>
                    <a:pt x="2518" y="172467"/>
                  </a:lnTo>
                  <a:lnTo>
                    <a:pt x="9382" y="182641"/>
                  </a:lnTo>
                  <a:lnTo>
                    <a:pt x="19556" y="189505"/>
                  </a:lnTo>
                  <a:lnTo>
                    <a:pt x="32003" y="192024"/>
                  </a:lnTo>
                  <a:lnTo>
                    <a:pt x="310896" y="192024"/>
                  </a:lnTo>
                  <a:lnTo>
                    <a:pt x="323343" y="189505"/>
                  </a:lnTo>
                  <a:lnTo>
                    <a:pt x="333517" y="182641"/>
                  </a:lnTo>
                  <a:lnTo>
                    <a:pt x="340381" y="172467"/>
                  </a:lnTo>
                  <a:lnTo>
                    <a:pt x="342900" y="160020"/>
                  </a:lnTo>
                  <a:lnTo>
                    <a:pt x="342900" y="32004"/>
                  </a:lnTo>
                  <a:lnTo>
                    <a:pt x="340381" y="19556"/>
                  </a:lnTo>
                  <a:lnTo>
                    <a:pt x="333517" y="9382"/>
                  </a:lnTo>
                  <a:lnTo>
                    <a:pt x="323343" y="2518"/>
                  </a:lnTo>
                  <a:lnTo>
                    <a:pt x="310896"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1" name="object 41"/>
            <p:cNvSpPr/>
            <p:nvPr/>
          </p:nvSpPr>
          <p:spPr>
            <a:xfrm>
              <a:off x="7737347" y="3043428"/>
              <a:ext cx="342900" cy="192405"/>
            </a:xfrm>
            <a:custGeom>
              <a:avLst/>
              <a:gdLst/>
              <a:ahLst/>
              <a:cxnLst/>
              <a:rect l="l" t="t" r="r" b="b"/>
              <a:pathLst>
                <a:path w="342900" h="192405">
                  <a:moveTo>
                    <a:pt x="0" y="32004"/>
                  </a:moveTo>
                  <a:lnTo>
                    <a:pt x="2518" y="19556"/>
                  </a:lnTo>
                  <a:lnTo>
                    <a:pt x="9382" y="9382"/>
                  </a:lnTo>
                  <a:lnTo>
                    <a:pt x="19556" y="2518"/>
                  </a:lnTo>
                  <a:lnTo>
                    <a:pt x="32003" y="0"/>
                  </a:lnTo>
                  <a:lnTo>
                    <a:pt x="310896" y="0"/>
                  </a:lnTo>
                  <a:lnTo>
                    <a:pt x="323343" y="2518"/>
                  </a:lnTo>
                  <a:lnTo>
                    <a:pt x="333517" y="9382"/>
                  </a:lnTo>
                  <a:lnTo>
                    <a:pt x="340381" y="19556"/>
                  </a:lnTo>
                  <a:lnTo>
                    <a:pt x="342900" y="32004"/>
                  </a:lnTo>
                  <a:lnTo>
                    <a:pt x="342900" y="160020"/>
                  </a:lnTo>
                  <a:lnTo>
                    <a:pt x="340381" y="172467"/>
                  </a:lnTo>
                  <a:lnTo>
                    <a:pt x="333517" y="182641"/>
                  </a:lnTo>
                  <a:lnTo>
                    <a:pt x="323343" y="189505"/>
                  </a:lnTo>
                  <a:lnTo>
                    <a:pt x="310896" y="192024"/>
                  </a:lnTo>
                  <a:lnTo>
                    <a:pt x="32003" y="192024"/>
                  </a:lnTo>
                  <a:lnTo>
                    <a:pt x="19556" y="189505"/>
                  </a:lnTo>
                  <a:lnTo>
                    <a:pt x="9382" y="182641"/>
                  </a:lnTo>
                  <a:lnTo>
                    <a:pt x="2518" y="172467"/>
                  </a:lnTo>
                  <a:lnTo>
                    <a:pt x="0" y="160020"/>
                  </a:lnTo>
                  <a:lnTo>
                    <a:pt x="0" y="32004"/>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2" name="object 42"/>
            <p:cNvSpPr/>
            <p:nvPr/>
          </p:nvSpPr>
          <p:spPr>
            <a:xfrm>
              <a:off x="8282939" y="3048000"/>
              <a:ext cx="344805" cy="193675"/>
            </a:xfrm>
            <a:custGeom>
              <a:avLst/>
              <a:gdLst/>
              <a:ahLst/>
              <a:cxnLst/>
              <a:rect l="l" t="t" r="r" b="b"/>
              <a:pathLst>
                <a:path w="344804" h="193675">
                  <a:moveTo>
                    <a:pt x="312165" y="0"/>
                  </a:moveTo>
                  <a:lnTo>
                    <a:pt x="32257" y="0"/>
                  </a:lnTo>
                  <a:lnTo>
                    <a:pt x="19716" y="2539"/>
                  </a:lnTo>
                  <a:lnTo>
                    <a:pt x="9461" y="9461"/>
                  </a:lnTo>
                  <a:lnTo>
                    <a:pt x="2540" y="19716"/>
                  </a:lnTo>
                  <a:lnTo>
                    <a:pt x="0" y="32258"/>
                  </a:lnTo>
                  <a:lnTo>
                    <a:pt x="0" y="161289"/>
                  </a:lnTo>
                  <a:lnTo>
                    <a:pt x="2540" y="173831"/>
                  </a:lnTo>
                  <a:lnTo>
                    <a:pt x="9461" y="184086"/>
                  </a:lnTo>
                  <a:lnTo>
                    <a:pt x="19716" y="191008"/>
                  </a:lnTo>
                  <a:lnTo>
                    <a:pt x="32257" y="193548"/>
                  </a:lnTo>
                  <a:lnTo>
                    <a:pt x="312165" y="193548"/>
                  </a:lnTo>
                  <a:lnTo>
                    <a:pt x="324707" y="191008"/>
                  </a:lnTo>
                  <a:lnTo>
                    <a:pt x="334962" y="184086"/>
                  </a:lnTo>
                  <a:lnTo>
                    <a:pt x="341883" y="173831"/>
                  </a:lnTo>
                  <a:lnTo>
                    <a:pt x="344424" y="161289"/>
                  </a:lnTo>
                  <a:lnTo>
                    <a:pt x="344424" y="32258"/>
                  </a:lnTo>
                  <a:lnTo>
                    <a:pt x="341883" y="19716"/>
                  </a:lnTo>
                  <a:lnTo>
                    <a:pt x="334962" y="9461"/>
                  </a:lnTo>
                  <a:lnTo>
                    <a:pt x="324707" y="2539"/>
                  </a:lnTo>
                  <a:lnTo>
                    <a:pt x="312165"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3" name="object 43"/>
            <p:cNvSpPr/>
            <p:nvPr/>
          </p:nvSpPr>
          <p:spPr>
            <a:xfrm>
              <a:off x="8282939" y="3048000"/>
              <a:ext cx="344805" cy="193675"/>
            </a:xfrm>
            <a:custGeom>
              <a:avLst/>
              <a:gdLst/>
              <a:ahLst/>
              <a:cxnLst/>
              <a:rect l="l" t="t" r="r" b="b"/>
              <a:pathLst>
                <a:path w="344804" h="193675">
                  <a:moveTo>
                    <a:pt x="0" y="32258"/>
                  </a:moveTo>
                  <a:lnTo>
                    <a:pt x="2540" y="19716"/>
                  </a:lnTo>
                  <a:lnTo>
                    <a:pt x="9461" y="9461"/>
                  </a:lnTo>
                  <a:lnTo>
                    <a:pt x="19716" y="2539"/>
                  </a:lnTo>
                  <a:lnTo>
                    <a:pt x="32257" y="0"/>
                  </a:lnTo>
                  <a:lnTo>
                    <a:pt x="312165" y="0"/>
                  </a:lnTo>
                  <a:lnTo>
                    <a:pt x="324707" y="2539"/>
                  </a:lnTo>
                  <a:lnTo>
                    <a:pt x="334962" y="9461"/>
                  </a:lnTo>
                  <a:lnTo>
                    <a:pt x="341883" y="19716"/>
                  </a:lnTo>
                  <a:lnTo>
                    <a:pt x="344424" y="32258"/>
                  </a:lnTo>
                  <a:lnTo>
                    <a:pt x="344424" y="161289"/>
                  </a:lnTo>
                  <a:lnTo>
                    <a:pt x="341883" y="173831"/>
                  </a:lnTo>
                  <a:lnTo>
                    <a:pt x="334962" y="184086"/>
                  </a:lnTo>
                  <a:lnTo>
                    <a:pt x="324707" y="191008"/>
                  </a:lnTo>
                  <a:lnTo>
                    <a:pt x="312165" y="193548"/>
                  </a:lnTo>
                  <a:lnTo>
                    <a:pt x="32257" y="193548"/>
                  </a:lnTo>
                  <a:lnTo>
                    <a:pt x="19716" y="191008"/>
                  </a:lnTo>
                  <a:lnTo>
                    <a:pt x="9461" y="184086"/>
                  </a:lnTo>
                  <a:lnTo>
                    <a:pt x="2540" y="173831"/>
                  </a:lnTo>
                  <a:lnTo>
                    <a:pt x="0" y="161289"/>
                  </a:lnTo>
                  <a:lnTo>
                    <a:pt x="0" y="32258"/>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4" name="object 44"/>
            <p:cNvSpPr/>
            <p:nvPr/>
          </p:nvSpPr>
          <p:spPr>
            <a:xfrm>
              <a:off x="8849867" y="3041904"/>
              <a:ext cx="344805" cy="193675"/>
            </a:xfrm>
            <a:custGeom>
              <a:avLst/>
              <a:gdLst/>
              <a:ahLst/>
              <a:cxnLst/>
              <a:rect l="l" t="t" r="r" b="b"/>
              <a:pathLst>
                <a:path w="344804" h="193675">
                  <a:moveTo>
                    <a:pt x="312165" y="0"/>
                  </a:moveTo>
                  <a:lnTo>
                    <a:pt x="32257" y="0"/>
                  </a:lnTo>
                  <a:lnTo>
                    <a:pt x="19716" y="2539"/>
                  </a:lnTo>
                  <a:lnTo>
                    <a:pt x="9461" y="9461"/>
                  </a:lnTo>
                  <a:lnTo>
                    <a:pt x="2540" y="19716"/>
                  </a:lnTo>
                  <a:lnTo>
                    <a:pt x="0" y="32258"/>
                  </a:lnTo>
                  <a:lnTo>
                    <a:pt x="0" y="161290"/>
                  </a:lnTo>
                  <a:lnTo>
                    <a:pt x="2540" y="173831"/>
                  </a:lnTo>
                  <a:lnTo>
                    <a:pt x="9461" y="184086"/>
                  </a:lnTo>
                  <a:lnTo>
                    <a:pt x="19716" y="191008"/>
                  </a:lnTo>
                  <a:lnTo>
                    <a:pt x="32257" y="193548"/>
                  </a:lnTo>
                  <a:lnTo>
                    <a:pt x="312165" y="193548"/>
                  </a:lnTo>
                  <a:lnTo>
                    <a:pt x="324707" y="191008"/>
                  </a:lnTo>
                  <a:lnTo>
                    <a:pt x="334962" y="184086"/>
                  </a:lnTo>
                  <a:lnTo>
                    <a:pt x="341883" y="173831"/>
                  </a:lnTo>
                  <a:lnTo>
                    <a:pt x="344424" y="161290"/>
                  </a:lnTo>
                  <a:lnTo>
                    <a:pt x="344424" y="32258"/>
                  </a:lnTo>
                  <a:lnTo>
                    <a:pt x="341883" y="19716"/>
                  </a:lnTo>
                  <a:lnTo>
                    <a:pt x="334962" y="9461"/>
                  </a:lnTo>
                  <a:lnTo>
                    <a:pt x="324707" y="2539"/>
                  </a:lnTo>
                  <a:lnTo>
                    <a:pt x="312165"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5" name="object 45"/>
            <p:cNvSpPr/>
            <p:nvPr/>
          </p:nvSpPr>
          <p:spPr>
            <a:xfrm>
              <a:off x="8849867" y="3041904"/>
              <a:ext cx="344805" cy="193675"/>
            </a:xfrm>
            <a:custGeom>
              <a:avLst/>
              <a:gdLst/>
              <a:ahLst/>
              <a:cxnLst/>
              <a:rect l="l" t="t" r="r" b="b"/>
              <a:pathLst>
                <a:path w="344804" h="193675">
                  <a:moveTo>
                    <a:pt x="0" y="32258"/>
                  </a:moveTo>
                  <a:lnTo>
                    <a:pt x="2540" y="19716"/>
                  </a:lnTo>
                  <a:lnTo>
                    <a:pt x="9461" y="9461"/>
                  </a:lnTo>
                  <a:lnTo>
                    <a:pt x="19716" y="2539"/>
                  </a:lnTo>
                  <a:lnTo>
                    <a:pt x="32257" y="0"/>
                  </a:lnTo>
                  <a:lnTo>
                    <a:pt x="312165" y="0"/>
                  </a:lnTo>
                  <a:lnTo>
                    <a:pt x="324707" y="2539"/>
                  </a:lnTo>
                  <a:lnTo>
                    <a:pt x="334962" y="9461"/>
                  </a:lnTo>
                  <a:lnTo>
                    <a:pt x="341883" y="19716"/>
                  </a:lnTo>
                  <a:lnTo>
                    <a:pt x="344424" y="32258"/>
                  </a:lnTo>
                  <a:lnTo>
                    <a:pt x="344424" y="161290"/>
                  </a:lnTo>
                  <a:lnTo>
                    <a:pt x="341883" y="173831"/>
                  </a:lnTo>
                  <a:lnTo>
                    <a:pt x="334962" y="184086"/>
                  </a:lnTo>
                  <a:lnTo>
                    <a:pt x="324707" y="191008"/>
                  </a:lnTo>
                  <a:lnTo>
                    <a:pt x="312165" y="193548"/>
                  </a:lnTo>
                  <a:lnTo>
                    <a:pt x="32257" y="193548"/>
                  </a:lnTo>
                  <a:lnTo>
                    <a:pt x="19716" y="191008"/>
                  </a:lnTo>
                  <a:lnTo>
                    <a:pt x="9461" y="184086"/>
                  </a:lnTo>
                  <a:lnTo>
                    <a:pt x="2540" y="173831"/>
                  </a:lnTo>
                  <a:lnTo>
                    <a:pt x="0" y="161290"/>
                  </a:lnTo>
                  <a:lnTo>
                    <a:pt x="0" y="32258"/>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6" name="object 46"/>
            <p:cNvSpPr/>
            <p:nvPr/>
          </p:nvSpPr>
          <p:spPr>
            <a:xfrm>
              <a:off x="9343643" y="3041904"/>
              <a:ext cx="344805" cy="193675"/>
            </a:xfrm>
            <a:custGeom>
              <a:avLst/>
              <a:gdLst/>
              <a:ahLst/>
              <a:cxnLst/>
              <a:rect l="l" t="t" r="r" b="b"/>
              <a:pathLst>
                <a:path w="344804" h="193675">
                  <a:moveTo>
                    <a:pt x="312165" y="0"/>
                  </a:moveTo>
                  <a:lnTo>
                    <a:pt x="32257" y="0"/>
                  </a:lnTo>
                  <a:lnTo>
                    <a:pt x="19716" y="2539"/>
                  </a:lnTo>
                  <a:lnTo>
                    <a:pt x="9461" y="9461"/>
                  </a:lnTo>
                  <a:lnTo>
                    <a:pt x="2540" y="19716"/>
                  </a:lnTo>
                  <a:lnTo>
                    <a:pt x="0" y="32258"/>
                  </a:lnTo>
                  <a:lnTo>
                    <a:pt x="0" y="161290"/>
                  </a:lnTo>
                  <a:lnTo>
                    <a:pt x="2540" y="173831"/>
                  </a:lnTo>
                  <a:lnTo>
                    <a:pt x="9461" y="184086"/>
                  </a:lnTo>
                  <a:lnTo>
                    <a:pt x="19716" y="191008"/>
                  </a:lnTo>
                  <a:lnTo>
                    <a:pt x="32257" y="193548"/>
                  </a:lnTo>
                  <a:lnTo>
                    <a:pt x="312165" y="193548"/>
                  </a:lnTo>
                  <a:lnTo>
                    <a:pt x="324707" y="191008"/>
                  </a:lnTo>
                  <a:lnTo>
                    <a:pt x="334962" y="184086"/>
                  </a:lnTo>
                  <a:lnTo>
                    <a:pt x="341883" y="173831"/>
                  </a:lnTo>
                  <a:lnTo>
                    <a:pt x="344424" y="161290"/>
                  </a:lnTo>
                  <a:lnTo>
                    <a:pt x="344424" y="32258"/>
                  </a:lnTo>
                  <a:lnTo>
                    <a:pt x="341883" y="19716"/>
                  </a:lnTo>
                  <a:lnTo>
                    <a:pt x="334962" y="9461"/>
                  </a:lnTo>
                  <a:lnTo>
                    <a:pt x="324707" y="2539"/>
                  </a:lnTo>
                  <a:lnTo>
                    <a:pt x="312165" y="0"/>
                  </a:lnTo>
                  <a:close/>
                </a:path>
              </a:pathLst>
            </a:custGeom>
            <a:solidFill>
              <a:srgbClr val="EC8585"/>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7" name="object 47"/>
            <p:cNvSpPr/>
            <p:nvPr/>
          </p:nvSpPr>
          <p:spPr>
            <a:xfrm>
              <a:off x="9343643" y="3041904"/>
              <a:ext cx="344805" cy="193675"/>
            </a:xfrm>
            <a:custGeom>
              <a:avLst/>
              <a:gdLst/>
              <a:ahLst/>
              <a:cxnLst/>
              <a:rect l="l" t="t" r="r" b="b"/>
              <a:pathLst>
                <a:path w="344804" h="193675">
                  <a:moveTo>
                    <a:pt x="0" y="32258"/>
                  </a:moveTo>
                  <a:lnTo>
                    <a:pt x="2540" y="19716"/>
                  </a:lnTo>
                  <a:lnTo>
                    <a:pt x="9461" y="9461"/>
                  </a:lnTo>
                  <a:lnTo>
                    <a:pt x="19716" y="2539"/>
                  </a:lnTo>
                  <a:lnTo>
                    <a:pt x="32257" y="0"/>
                  </a:lnTo>
                  <a:lnTo>
                    <a:pt x="312165" y="0"/>
                  </a:lnTo>
                  <a:lnTo>
                    <a:pt x="324707" y="2539"/>
                  </a:lnTo>
                  <a:lnTo>
                    <a:pt x="334962" y="9461"/>
                  </a:lnTo>
                  <a:lnTo>
                    <a:pt x="341883" y="19716"/>
                  </a:lnTo>
                  <a:lnTo>
                    <a:pt x="344424" y="32258"/>
                  </a:lnTo>
                  <a:lnTo>
                    <a:pt x="344424" y="161290"/>
                  </a:lnTo>
                  <a:lnTo>
                    <a:pt x="341883" y="173831"/>
                  </a:lnTo>
                  <a:lnTo>
                    <a:pt x="334962" y="184086"/>
                  </a:lnTo>
                  <a:lnTo>
                    <a:pt x="324707" y="191008"/>
                  </a:lnTo>
                  <a:lnTo>
                    <a:pt x="312165" y="193548"/>
                  </a:lnTo>
                  <a:lnTo>
                    <a:pt x="32257" y="193548"/>
                  </a:lnTo>
                  <a:lnTo>
                    <a:pt x="19716" y="191008"/>
                  </a:lnTo>
                  <a:lnTo>
                    <a:pt x="9461" y="184086"/>
                  </a:lnTo>
                  <a:lnTo>
                    <a:pt x="2540" y="173831"/>
                  </a:lnTo>
                  <a:lnTo>
                    <a:pt x="0" y="161290"/>
                  </a:lnTo>
                  <a:lnTo>
                    <a:pt x="0" y="32258"/>
                  </a:lnTo>
                  <a:close/>
                </a:path>
              </a:pathLst>
            </a:custGeom>
            <a:ln w="9525">
              <a:solidFill>
                <a:srgbClr val="EC8585"/>
              </a:solidFill>
            </a:ln>
          </p:spPr>
          <p:txBody>
            <a:bodyPr wrap="square" lIns="0" tIns="0" rIns="0" bIns="0" rtlCol="0"/>
            <a:lstStyle/>
            <a:p>
              <a:pPr defTabSz="685800">
                <a:buClrTx/>
                <a:defRPr/>
              </a:pPr>
              <a:endParaRPr sz="1013" kern="1200">
                <a:solidFill>
                  <a:prstClr val="black"/>
                </a:solidFill>
                <a:latin typeface="Calibri"/>
                <a:ea typeface="+mn-ea"/>
                <a:cs typeface="+mn-cs"/>
              </a:endParaRPr>
            </a:p>
          </p:txBody>
        </p:sp>
        <p:sp>
          <p:nvSpPr>
            <p:cNvPr id="48" name="object 48"/>
            <p:cNvSpPr/>
            <p:nvPr/>
          </p:nvSpPr>
          <p:spPr>
            <a:xfrm>
              <a:off x="7862316" y="2717291"/>
              <a:ext cx="1714500" cy="555625"/>
            </a:xfrm>
            <a:custGeom>
              <a:avLst/>
              <a:gdLst/>
              <a:ahLst/>
              <a:cxnLst/>
              <a:rect l="l" t="t" r="r" b="b"/>
              <a:pathLst>
                <a:path w="1714500" h="555625">
                  <a:moveTo>
                    <a:pt x="76200" y="76200"/>
                  </a:moveTo>
                  <a:lnTo>
                    <a:pt x="69850" y="63500"/>
                  </a:lnTo>
                  <a:lnTo>
                    <a:pt x="38100" y="0"/>
                  </a:lnTo>
                  <a:lnTo>
                    <a:pt x="0" y="76200"/>
                  </a:lnTo>
                  <a:lnTo>
                    <a:pt x="31750" y="76200"/>
                  </a:lnTo>
                  <a:lnTo>
                    <a:pt x="31750" y="555498"/>
                  </a:lnTo>
                  <a:lnTo>
                    <a:pt x="44450" y="555498"/>
                  </a:lnTo>
                  <a:lnTo>
                    <a:pt x="44450" y="76200"/>
                  </a:lnTo>
                  <a:lnTo>
                    <a:pt x="76200" y="76200"/>
                  </a:lnTo>
                  <a:close/>
                </a:path>
                <a:path w="1714500" h="555625">
                  <a:moveTo>
                    <a:pt x="1714500" y="76200"/>
                  </a:moveTo>
                  <a:lnTo>
                    <a:pt x="1708150" y="63500"/>
                  </a:lnTo>
                  <a:lnTo>
                    <a:pt x="1676400" y="0"/>
                  </a:lnTo>
                  <a:lnTo>
                    <a:pt x="1638300" y="76200"/>
                  </a:lnTo>
                  <a:lnTo>
                    <a:pt x="1670050" y="76200"/>
                  </a:lnTo>
                  <a:lnTo>
                    <a:pt x="1670050" y="555498"/>
                  </a:lnTo>
                  <a:lnTo>
                    <a:pt x="1682750" y="555498"/>
                  </a:lnTo>
                  <a:lnTo>
                    <a:pt x="1682750" y="76200"/>
                  </a:lnTo>
                  <a:lnTo>
                    <a:pt x="1714500" y="76200"/>
                  </a:lnTo>
                  <a:close/>
                </a:path>
              </a:pathLst>
            </a:custGeom>
            <a:solidFill>
              <a:srgbClr val="000000"/>
            </a:solidFill>
          </p:spPr>
          <p:txBody>
            <a:bodyPr wrap="square" lIns="0" tIns="0" rIns="0" bIns="0" rtlCol="0"/>
            <a:lstStyle/>
            <a:p>
              <a:pPr defTabSz="685800">
                <a:buClrTx/>
                <a:defRPr/>
              </a:pPr>
              <a:endParaRPr sz="1013" kern="1200">
                <a:solidFill>
                  <a:prstClr val="black"/>
                </a:solidFill>
                <a:latin typeface="Calibri"/>
                <a:ea typeface="+mn-ea"/>
                <a:cs typeface="+mn-cs"/>
              </a:endParaRPr>
            </a:p>
          </p:txBody>
        </p:sp>
      </p:grpSp>
      <p:sp>
        <p:nvSpPr>
          <p:cNvPr id="49" name="object 49"/>
          <p:cNvSpPr txBox="1"/>
          <p:nvPr/>
        </p:nvSpPr>
        <p:spPr>
          <a:xfrm>
            <a:off x="6077044" y="3978383"/>
            <a:ext cx="1031915" cy="163090"/>
          </a:xfrm>
          <a:prstGeom prst="rect">
            <a:avLst/>
          </a:prstGeom>
        </p:spPr>
        <p:txBody>
          <a:bodyPr vert="horz" wrap="square" lIns="0" tIns="7144" rIns="0" bIns="0" rtlCol="0">
            <a:spAutoFit/>
          </a:bodyPr>
          <a:lstStyle/>
          <a:p>
            <a:pPr marL="7144" defTabSz="685800">
              <a:spcBef>
                <a:spcPts val="56"/>
              </a:spcBef>
              <a:buClrTx/>
              <a:defRPr/>
            </a:pPr>
            <a:r>
              <a:rPr sz="1013" kern="1200" spc="-3" dirty="0">
                <a:solidFill>
                  <a:srgbClr val="175E53"/>
                </a:solidFill>
                <a:latin typeface="Calibri"/>
                <a:ea typeface="+mn-ea"/>
                <a:cs typeface="Calibri"/>
              </a:rPr>
              <a:t>[</a:t>
            </a:r>
            <a:r>
              <a:rPr sz="1013" u="sng" kern="1200" spc="-3" dirty="0">
                <a:solidFill>
                  <a:srgbClr val="4197B5"/>
                </a:solidFill>
                <a:uFill>
                  <a:solidFill>
                    <a:srgbClr val="4197B5"/>
                  </a:solidFill>
                </a:uFill>
                <a:latin typeface="Calibri"/>
                <a:ea typeface="+mn-ea"/>
                <a:cs typeface="Calibri"/>
                <a:hlinkClick r:id="rId2"/>
              </a:rPr>
              <a:t>Devlin et </a:t>
            </a:r>
            <a:r>
              <a:rPr sz="1013" u="sng" kern="1200" dirty="0">
                <a:solidFill>
                  <a:srgbClr val="4197B5"/>
                </a:solidFill>
                <a:uFill>
                  <a:solidFill>
                    <a:srgbClr val="4197B5"/>
                  </a:solidFill>
                </a:uFill>
                <a:latin typeface="Calibri"/>
                <a:ea typeface="+mn-ea"/>
                <a:cs typeface="Calibri"/>
                <a:hlinkClick r:id="rId2"/>
              </a:rPr>
              <a:t>al.,</a:t>
            </a:r>
            <a:r>
              <a:rPr sz="1013" u="sng" kern="1200" spc="-28" dirty="0">
                <a:solidFill>
                  <a:srgbClr val="4197B5"/>
                </a:solidFill>
                <a:uFill>
                  <a:solidFill>
                    <a:srgbClr val="4197B5"/>
                  </a:solidFill>
                </a:uFill>
                <a:latin typeface="Calibri"/>
                <a:ea typeface="+mn-ea"/>
                <a:cs typeface="Calibri"/>
                <a:hlinkClick r:id="rId2"/>
              </a:rPr>
              <a:t> </a:t>
            </a:r>
            <a:r>
              <a:rPr sz="1013" u="sng" kern="1200" spc="-3" dirty="0">
                <a:solidFill>
                  <a:srgbClr val="4197B5"/>
                </a:solidFill>
                <a:uFill>
                  <a:solidFill>
                    <a:srgbClr val="4197B5"/>
                  </a:solidFill>
                </a:uFill>
                <a:latin typeface="Calibri"/>
                <a:ea typeface="+mn-ea"/>
                <a:cs typeface="Calibri"/>
                <a:hlinkClick r:id="rId2"/>
              </a:rPr>
              <a:t>2018</a:t>
            </a:r>
            <a:r>
              <a:rPr sz="1013" kern="1200" spc="-3" dirty="0">
                <a:solidFill>
                  <a:srgbClr val="175E53"/>
                </a:solidFill>
                <a:latin typeface="Calibri"/>
                <a:ea typeface="+mn-ea"/>
                <a:cs typeface="Calibri"/>
              </a:rPr>
              <a:t>]</a:t>
            </a:r>
            <a:endParaRPr sz="1013" kern="1200">
              <a:solidFill>
                <a:prstClr val="black"/>
              </a:solidFill>
              <a:latin typeface="Calibri"/>
              <a:ea typeface="+mn-ea"/>
              <a:cs typeface="Calibri"/>
            </a:endParaRPr>
          </a:p>
        </p:txBody>
      </p:sp>
      <p:sp>
        <p:nvSpPr>
          <p:cNvPr id="51" name="TextBox 50">
            <a:extLst>
              <a:ext uri="{FF2B5EF4-FFF2-40B4-BE49-F238E27FC236}">
                <a16:creationId xmlns:a16="http://schemas.microsoft.com/office/drawing/2014/main" id="{7F85DD4E-E023-4881-BD98-6527874F7079}"/>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dirty="0">
                <a:solidFill>
                  <a:prstClr val="black"/>
                </a:solidFill>
                <a:latin typeface="Calibri"/>
              </a:rPr>
              <a:t>Adapted from </a:t>
            </a:r>
            <a:r>
              <a:rPr lang="en-US" sz="900" kern="1200" dirty="0">
                <a:solidFill>
                  <a:prstClr val="black"/>
                </a:solidFill>
                <a:latin typeface="Calibri"/>
                <a:ea typeface="+mn-ea"/>
                <a:cs typeface="+mn-cs"/>
              </a:rPr>
              <a:t>John Hewitt</a:t>
            </a:r>
          </a:p>
        </p:txBody>
      </p:sp>
      <p:sp>
        <p:nvSpPr>
          <p:cNvPr id="2" name="Slide Number Placeholder 3">
            <a:extLst>
              <a:ext uri="{FF2B5EF4-FFF2-40B4-BE49-F238E27FC236}">
                <a16:creationId xmlns:a16="http://schemas.microsoft.com/office/drawing/2014/main" id="{A3CABC36-30EE-9459-9E6A-E9F57509D28F}"/>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94</a:t>
            </a:fld>
            <a:endParaRPr lang="en-US" sz="1600">
              <a:solidFill>
                <a:schemeClr val="bg1"/>
              </a:solidFill>
            </a:endParaRPr>
          </a:p>
        </p:txBody>
      </p:sp>
      <p:sp>
        <p:nvSpPr>
          <p:cNvPr id="50" name="Title 8">
            <a:extLst>
              <a:ext uri="{FF2B5EF4-FFF2-40B4-BE49-F238E27FC236}">
                <a16:creationId xmlns:a16="http://schemas.microsoft.com/office/drawing/2014/main" id="{84B0E5B5-8926-4A9F-B8AC-5106F3DE9745}"/>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latin typeface="Calibri"/>
                <a:cs typeface="Calibri"/>
              </a:rPr>
              <a:t>Pretraining </a:t>
            </a:r>
            <a:r>
              <a:rPr lang="en-US" sz="3200" dirty="0">
                <a:latin typeface="Calibri"/>
                <a:cs typeface="Calibri"/>
              </a:rPr>
              <a:t>encoders: What </a:t>
            </a:r>
            <a:r>
              <a:rPr lang="en-US" sz="3200" spc="-3" dirty="0">
                <a:latin typeface="Calibri"/>
                <a:cs typeface="Calibri"/>
              </a:rPr>
              <a:t>pretraining objective </a:t>
            </a:r>
            <a:r>
              <a:rPr lang="en-US" sz="3200" dirty="0">
                <a:latin typeface="Calibri"/>
                <a:cs typeface="Calibri"/>
              </a:rPr>
              <a:t>to</a:t>
            </a:r>
            <a:r>
              <a:rPr lang="en-US" sz="3200" spc="28" dirty="0">
                <a:latin typeface="Calibri"/>
                <a:cs typeface="Calibri"/>
              </a:rPr>
              <a:t> </a:t>
            </a:r>
            <a:r>
              <a:rPr lang="en-US" sz="3200" spc="-3" dirty="0">
                <a:latin typeface="Calibri"/>
                <a:cs typeface="Calibri"/>
              </a:rPr>
              <a:t>use?</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B050C-CE10-8A92-DE3D-7561575EFBF2}"/>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97216A85-EBE2-D915-A193-CDA1DD23C3E5}"/>
              </a:ext>
            </a:extLst>
          </p:cNvPr>
          <p:cNvSpPr txBox="1"/>
          <p:nvPr/>
        </p:nvSpPr>
        <p:spPr>
          <a:xfrm>
            <a:off x="6625977" y="4852442"/>
            <a:ext cx="198804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Murrugarra-Llerena et al, EMNLP 2022</a:t>
            </a:r>
          </a:p>
        </p:txBody>
      </p:sp>
      <p:sp>
        <p:nvSpPr>
          <p:cNvPr id="2" name="Slide Number Placeholder 3">
            <a:extLst>
              <a:ext uri="{FF2B5EF4-FFF2-40B4-BE49-F238E27FC236}">
                <a16:creationId xmlns:a16="http://schemas.microsoft.com/office/drawing/2014/main" id="{0095C5C0-33EB-E79C-FF95-626359958CE6}"/>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95</a:t>
            </a:fld>
            <a:endParaRPr lang="en-US" sz="1600">
              <a:solidFill>
                <a:schemeClr val="bg1"/>
              </a:solidFill>
            </a:endParaRPr>
          </a:p>
        </p:txBody>
      </p:sp>
      <p:sp>
        <p:nvSpPr>
          <p:cNvPr id="50" name="Title 8">
            <a:extLst>
              <a:ext uri="{FF2B5EF4-FFF2-40B4-BE49-F238E27FC236}">
                <a16:creationId xmlns:a16="http://schemas.microsoft.com/office/drawing/2014/main" id="{2FBFAC2A-165D-2348-9666-1073AFF905DF}"/>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spc="-3" dirty="0">
                <a:latin typeface="+mj-lt"/>
                <a:cs typeface="Calibri"/>
              </a:rPr>
              <a:t>Case Study: </a:t>
            </a:r>
            <a:r>
              <a:rPr lang="en-US" sz="2400" b="0" i="0" dirty="0">
                <a:effectLst/>
                <a:latin typeface="+mj-lt"/>
              </a:rPr>
              <a:t>Improving Embeddings Representations for Comparing Higher Education Curricula</a:t>
            </a:r>
            <a:endParaRPr lang="en-US" sz="2400" dirty="0">
              <a:latin typeface="+mj-lt"/>
            </a:endParaRPr>
          </a:p>
        </p:txBody>
      </p:sp>
      <p:pic>
        <p:nvPicPr>
          <p:cNvPr id="52" name="Picture 51">
            <a:extLst>
              <a:ext uri="{FF2B5EF4-FFF2-40B4-BE49-F238E27FC236}">
                <a16:creationId xmlns:a16="http://schemas.microsoft.com/office/drawing/2014/main" id="{72C2701D-72E6-24A1-42FE-953D1FBE8516}"/>
              </a:ext>
            </a:extLst>
          </p:cNvPr>
          <p:cNvPicPr>
            <a:picLocks noChangeAspect="1"/>
          </p:cNvPicPr>
          <p:nvPr/>
        </p:nvPicPr>
        <p:blipFill>
          <a:blip r:embed="rId2"/>
          <a:stretch>
            <a:fillRect/>
          </a:stretch>
        </p:blipFill>
        <p:spPr>
          <a:xfrm>
            <a:off x="899850" y="2281546"/>
            <a:ext cx="7344295" cy="2366207"/>
          </a:xfrm>
          <a:prstGeom prst="rect">
            <a:avLst/>
          </a:prstGeom>
        </p:spPr>
      </p:pic>
      <p:sp>
        <p:nvSpPr>
          <p:cNvPr id="53" name="Google Shape;150;g1358dec0ca2_0_18">
            <a:extLst>
              <a:ext uri="{FF2B5EF4-FFF2-40B4-BE49-F238E27FC236}">
                <a16:creationId xmlns:a16="http://schemas.microsoft.com/office/drawing/2014/main" id="{8606EEA9-602D-85F7-1890-5D0AEDFE03DF}"/>
              </a:ext>
            </a:extLst>
          </p:cNvPr>
          <p:cNvSpPr txBox="1"/>
          <p:nvPr/>
        </p:nvSpPr>
        <p:spPr>
          <a:xfrm>
            <a:off x="457199" y="1241340"/>
            <a:ext cx="8229599" cy="1040206"/>
          </a:xfrm>
          <a:prstGeom prst="rect">
            <a:avLst/>
          </a:prstGeom>
          <a:noFill/>
          <a:ln>
            <a:noFill/>
          </a:ln>
        </p:spPr>
        <p:txBody>
          <a:bodyPr spcFirstLastPara="1" wrap="square" lIns="68575" tIns="34275" rIns="68575" bIns="34275" anchor="t" anchorCtr="0">
            <a:noAutofit/>
          </a:bodyPr>
          <a:lstStyle/>
          <a:p>
            <a:pPr marL="457200" marR="0" lvl="0" indent="-342900" algn="just" rtl="0">
              <a:spcBef>
                <a:spcPts val="270"/>
              </a:spcBef>
              <a:spcAft>
                <a:spcPts val="0"/>
              </a:spcAft>
              <a:buSzPts val="1800"/>
              <a:buChar char="●"/>
            </a:pPr>
            <a:r>
              <a:rPr lang="en-US" sz="1800" dirty="0"/>
              <a:t>Umap </a:t>
            </a:r>
            <a:r>
              <a:rPr lang="en-US" sz="1800" dirty="0">
                <a:solidFill>
                  <a:schemeClr val="accent1"/>
                </a:solidFill>
              </a:rPr>
              <a:t>(MacInnes et al, JOSS 2018)</a:t>
            </a:r>
            <a:r>
              <a:rPr lang="en-US" sz="1800" dirty="0"/>
              <a:t> visualizations for Bert and our approach.</a:t>
            </a:r>
          </a:p>
          <a:p>
            <a:pPr marL="457200" marR="0" lvl="0" indent="-342900" algn="just" rtl="0">
              <a:spcBef>
                <a:spcPts val="270"/>
              </a:spcBef>
              <a:spcAft>
                <a:spcPts val="0"/>
              </a:spcAft>
              <a:buSzPts val="1800"/>
              <a:buChar char="●"/>
            </a:pPr>
            <a:r>
              <a:rPr lang="en-US" sz="1800" dirty="0"/>
              <a:t>Our approach separates computing programs more clearly.</a:t>
            </a:r>
            <a:endParaRPr sz="1800" dirty="0"/>
          </a:p>
        </p:txBody>
      </p:sp>
    </p:spTree>
    <p:extLst>
      <p:ext uri="{BB962C8B-B14F-4D97-AF65-F5344CB8AC3E}">
        <p14:creationId xmlns:p14="http://schemas.microsoft.com/office/powerpoint/2010/main" val="12942650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4B75D-71DE-3824-0EDD-6D6281A255CF}"/>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269ABB00-D5C7-CB91-452C-145EEB32FA2C}"/>
              </a:ext>
            </a:extLst>
          </p:cNvPr>
          <p:cNvSpPr txBox="1"/>
          <p:nvPr/>
        </p:nvSpPr>
        <p:spPr>
          <a:xfrm>
            <a:off x="6625977" y="4852442"/>
            <a:ext cx="1988045"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mn-cs"/>
              </a:rPr>
              <a:t>Murrugarra-Llerena et al, EMNLP 2022</a:t>
            </a:r>
          </a:p>
        </p:txBody>
      </p:sp>
      <p:sp>
        <p:nvSpPr>
          <p:cNvPr id="2" name="Slide Number Placeholder 3">
            <a:extLst>
              <a:ext uri="{FF2B5EF4-FFF2-40B4-BE49-F238E27FC236}">
                <a16:creationId xmlns:a16="http://schemas.microsoft.com/office/drawing/2014/main" id="{FDE4CE2D-7EDC-B247-E610-DD4CA228807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96</a:t>
            </a:fld>
            <a:endParaRPr lang="en-US" sz="1600">
              <a:solidFill>
                <a:schemeClr val="bg1"/>
              </a:solidFill>
            </a:endParaRPr>
          </a:p>
        </p:txBody>
      </p:sp>
      <p:sp>
        <p:nvSpPr>
          <p:cNvPr id="50" name="Title 8">
            <a:extLst>
              <a:ext uri="{FF2B5EF4-FFF2-40B4-BE49-F238E27FC236}">
                <a16:creationId xmlns:a16="http://schemas.microsoft.com/office/drawing/2014/main" id="{1904B9DA-A7DC-6F8B-BB4D-68F04E5995C5}"/>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spc="-3" dirty="0">
                <a:latin typeface="+mj-lt"/>
                <a:cs typeface="Calibri"/>
              </a:rPr>
              <a:t>Case Study: </a:t>
            </a:r>
            <a:r>
              <a:rPr lang="en-US" sz="2400" b="0" i="0" dirty="0">
                <a:effectLst/>
                <a:latin typeface="+mj-lt"/>
              </a:rPr>
              <a:t>Improving Embeddings Representations for Comparing Higher Education Curricula</a:t>
            </a:r>
            <a:endParaRPr lang="en-US" sz="2400" dirty="0">
              <a:latin typeface="+mj-lt"/>
            </a:endParaRPr>
          </a:p>
        </p:txBody>
      </p:sp>
      <p:pic>
        <p:nvPicPr>
          <p:cNvPr id="3" name="Picture 2">
            <a:extLst>
              <a:ext uri="{FF2B5EF4-FFF2-40B4-BE49-F238E27FC236}">
                <a16:creationId xmlns:a16="http://schemas.microsoft.com/office/drawing/2014/main" id="{2467C80E-FFB4-5F4A-B797-59AA848C35DA}"/>
              </a:ext>
            </a:extLst>
          </p:cNvPr>
          <p:cNvPicPr>
            <a:picLocks noChangeAspect="1"/>
          </p:cNvPicPr>
          <p:nvPr/>
        </p:nvPicPr>
        <p:blipFill>
          <a:blip r:embed="rId2"/>
          <a:stretch>
            <a:fillRect/>
          </a:stretch>
        </p:blipFill>
        <p:spPr>
          <a:xfrm>
            <a:off x="4479171" y="1554480"/>
            <a:ext cx="4446762" cy="2358226"/>
          </a:xfrm>
          <a:prstGeom prst="rect">
            <a:avLst/>
          </a:prstGeom>
        </p:spPr>
      </p:pic>
      <p:sp>
        <p:nvSpPr>
          <p:cNvPr id="4" name="Google Shape;140;g133ee03c932_1_26">
            <a:extLst>
              <a:ext uri="{FF2B5EF4-FFF2-40B4-BE49-F238E27FC236}">
                <a16:creationId xmlns:a16="http://schemas.microsoft.com/office/drawing/2014/main" id="{A63B54C1-BD75-5721-8FDD-6416DD219D67}"/>
              </a:ext>
            </a:extLst>
          </p:cNvPr>
          <p:cNvSpPr txBox="1"/>
          <p:nvPr/>
        </p:nvSpPr>
        <p:spPr>
          <a:xfrm>
            <a:off x="457200" y="1136142"/>
            <a:ext cx="3867912" cy="3673602"/>
          </a:xfrm>
          <a:prstGeom prst="rect">
            <a:avLst/>
          </a:prstGeom>
          <a:noFill/>
          <a:ln>
            <a:noFill/>
          </a:ln>
        </p:spPr>
        <p:txBody>
          <a:bodyPr spcFirstLastPara="1" wrap="square" lIns="68575" tIns="34275" rIns="68575" bIns="34275" anchor="t" anchorCtr="0">
            <a:noAutofit/>
          </a:bodyPr>
          <a:lstStyle/>
          <a:p>
            <a:pPr marL="182880" marR="0" lvl="0" indent="-256063" algn="just" rtl="0">
              <a:spcBef>
                <a:spcPts val="270"/>
              </a:spcBef>
              <a:spcAft>
                <a:spcPts val="0"/>
              </a:spcAft>
              <a:buClr>
                <a:schemeClr val="accent1"/>
              </a:buClr>
              <a:buSzPts val="2300"/>
              <a:buFont typeface="Arial"/>
              <a:buChar char="•"/>
            </a:pPr>
            <a:r>
              <a:rPr lang="en-US" sz="2000" b="0" i="0" dirty="0">
                <a:solidFill>
                  <a:schemeClr val="accent1"/>
                </a:solidFill>
                <a:effectLst/>
                <a:latin typeface="Arial" panose="020B0604020202020204" pitchFamily="34" charset="0"/>
              </a:rPr>
              <a:t>Course-Based attention</a:t>
            </a:r>
            <a:r>
              <a:rPr lang="en-US" sz="2000" b="0" i="0" dirty="0">
                <a:effectLst/>
                <a:latin typeface="Arial" panose="020B0604020202020204" pitchFamily="34" charset="0"/>
              </a:rPr>
              <a:t>: Identifies the most and the least important courses following the intuition of core and elective courses.</a:t>
            </a:r>
          </a:p>
          <a:p>
            <a:pPr marL="182880" marR="0" lvl="0" indent="-256063" algn="just" rtl="0">
              <a:spcBef>
                <a:spcPts val="270"/>
              </a:spcBef>
              <a:spcAft>
                <a:spcPts val="0"/>
              </a:spcAft>
              <a:buClr>
                <a:schemeClr val="accent1"/>
              </a:buClr>
              <a:buSzPts val="2300"/>
              <a:buFont typeface="Arial"/>
              <a:buChar char="•"/>
            </a:pPr>
            <a:endParaRPr lang="en-US" sz="2000" dirty="0">
              <a:latin typeface="Arial" panose="020B0604020202020204" pitchFamily="34" charset="0"/>
            </a:endParaRPr>
          </a:p>
          <a:p>
            <a:pPr marL="182880" marR="0" lvl="0" indent="-256063" algn="just" rtl="0">
              <a:spcBef>
                <a:spcPts val="270"/>
              </a:spcBef>
              <a:spcAft>
                <a:spcPts val="0"/>
              </a:spcAft>
              <a:buClr>
                <a:schemeClr val="accent1"/>
              </a:buClr>
              <a:buSzPts val="2300"/>
              <a:buFont typeface="Arial"/>
              <a:buChar char="•"/>
            </a:pPr>
            <a:r>
              <a:rPr lang="en-US" sz="2000" b="0" i="0" dirty="0">
                <a:solidFill>
                  <a:srgbClr val="FF0000"/>
                </a:solidFill>
                <a:effectLst/>
                <a:latin typeface="Arial" panose="020B0604020202020204" pitchFamily="34" charset="0"/>
              </a:rPr>
              <a:t>Metric Learning</a:t>
            </a:r>
            <a:r>
              <a:rPr lang="en-US" sz="2000" b="0" i="0" dirty="0">
                <a:effectLst/>
                <a:latin typeface="Arial" panose="020B0604020202020204" pitchFamily="34" charset="0"/>
              </a:rPr>
              <a:t>: Learns boundaries to form well-defined groups.</a:t>
            </a:r>
            <a:endParaRPr lang="en-US" sz="2000" dirty="0">
              <a:solidFill>
                <a:schemeClr val="dk1"/>
              </a:solidFill>
            </a:endParaRPr>
          </a:p>
        </p:txBody>
      </p:sp>
    </p:spTree>
    <p:extLst>
      <p:ext uri="{BB962C8B-B14F-4D97-AF65-F5344CB8AC3E}">
        <p14:creationId xmlns:p14="http://schemas.microsoft.com/office/powerpoint/2010/main" val="10798793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121997"/>
            <a:ext cx="8229599" cy="3546644"/>
          </a:xfrm>
          <a:prstGeom prst="rect">
            <a:avLst/>
          </a:prstGeom>
        </p:spPr>
        <p:txBody>
          <a:bodyPr vert="horz" wrap="square" lIns="0" tIns="7144" rIns="0" bIns="0" rtlCol="0">
            <a:spAutoFit/>
          </a:bodyPr>
          <a:lstStyle/>
          <a:p>
            <a:pPr marL="7144" defTabSz="685800">
              <a:spcBef>
                <a:spcPts val="56"/>
              </a:spcBef>
              <a:buClrTx/>
              <a:defRPr/>
            </a:pPr>
            <a:r>
              <a:rPr sz="1500" kern="1200" spc="-3" dirty="0">
                <a:solidFill>
                  <a:prstClr val="black"/>
                </a:solidFill>
                <a:latin typeface="Calibri"/>
                <a:ea typeface="+mn-ea"/>
                <a:cs typeface="Calibri"/>
              </a:rPr>
              <a:t>There’s increasing </a:t>
            </a:r>
            <a:r>
              <a:rPr sz="1500" kern="1200" dirty="0">
                <a:solidFill>
                  <a:prstClr val="black"/>
                </a:solidFill>
                <a:latin typeface="Calibri"/>
                <a:ea typeface="+mn-ea"/>
                <a:cs typeface="Calibri"/>
              </a:rPr>
              <a:t>evidence that </a:t>
            </a:r>
            <a:r>
              <a:rPr sz="1500" kern="1200" spc="-3" dirty="0">
                <a:solidFill>
                  <a:prstClr val="black"/>
                </a:solidFill>
                <a:latin typeface="Calibri"/>
                <a:ea typeface="+mn-ea"/>
                <a:cs typeface="Calibri"/>
              </a:rPr>
              <a:t>pretrained </a:t>
            </a:r>
            <a:r>
              <a:rPr sz="1500" kern="1200" dirty="0">
                <a:solidFill>
                  <a:prstClr val="black"/>
                </a:solidFill>
                <a:latin typeface="Calibri"/>
                <a:ea typeface="+mn-ea"/>
                <a:cs typeface="Calibri"/>
              </a:rPr>
              <a:t>models learn a wide variety </a:t>
            </a:r>
            <a:r>
              <a:rPr sz="1500" kern="1200" spc="-3" dirty="0">
                <a:solidFill>
                  <a:prstClr val="black"/>
                </a:solidFill>
                <a:latin typeface="Calibri"/>
                <a:ea typeface="+mn-ea"/>
                <a:cs typeface="Calibri"/>
              </a:rPr>
              <a:t>of </a:t>
            </a:r>
            <a:r>
              <a:rPr sz="1500" kern="1200" dirty="0">
                <a:solidFill>
                  <a:prstClr val="black"/>
                </a:solidFill>
                <a:latin typeface="Calibri"/>
                <a:ea typeface="+mn-ea"/>
                <a:cs typeface="Calibri"/>
              </a:rPr>
              <a:t>things</a:t>
            </a:r>
            <a:r>
              <a:rPr sz="1500" kern="1200" spc="-37" dirty="0">
                <a:solidFill>
                  <a:prstClr val="black"/>
                </a:solidFill>
                <a:latin typeface="Calibri"/>
                <a:ea typeface="+mn-ea"/>
                <a:cs typeface="Calibri"/>
              </a:rPr>
              <a:t> </a:t>
            </a:r>
            <a:r>
              <a:rPr sz="1500" kern="1200" dirty="0">
                <a:solidFill>
                  <a:prstClr val="black"/>
                </a:solidFill>
                <a:latin typeface="Calibri"/>
                <a:ea typeface="+mn-ea"/>
                <a:cs typeface="Calibri"/>
              </a:rPr>
              <a:t>about</a:t>
            </a:r>
          </a:p>
          <a:p>
            <a:pPr marL="7144" defTabSz="685800">
              <a:buClrTx/>
              <a:defRPr/>
            </a:pPr>
            <a:r>
              <a:rPr sz="1500" kern="1200" dirty="0">
                <a:solidFill>
                  <a:prstClr val="black"/>
                </a:solidFill>
                <a:latin typeface="Calibri"/>
                <a:ea typeface="+mn-ea"/>
                <a:cs typeface="Calibri"/>
              </a:rPr>
              <a:t>the </a:t>
            </a:r>
            <a:r>
              <a:rPr sz="1500" kern="1200" spc="-3" dirty="0">
                <a:solidFill>
                  <a:prstClr val="black"/>
                </a:solidFill>
                <a:latin typeface="Calibri"/>
                <a:ea typeface="+mn-ea"/>
                <a:cs typeface="Calibri"/>
              </a:rPr>
              <a:t>statistical properties </a:t>
            </a:r>
            <a:r>
              <a:rPr sz="1500" kern="1200" spc="-6" dirty="0">
                <a:solidFill>
                  <a:prstClr val="black"/>
                </a:solidFill>
                <a:latin typeface="Calibri"/>
                <a:ea typeface="+mn-ea"/>
                <a:cs typeface="Calibri"/>
              </a:rPr>
              <a:t>of </a:t>
            </a:r>
            <a:r>
              <a:rPr sz="1500" kern="1200" dirty="0">
                <a:solidFill>
                  <a:prstClr val="black"/>
                </a:solidFill>
                <a:latin typeface="Calibri"/>
                <a:ea typeface="+mn-ea"/>
                <a:cs typeface="Calibri"/>
              </a:rPr>
              <a:t>language:</a:t>
            </a:r>
            <a:endParaRPr lang="en-US" sz="1500" kern="1200" dirty="0">
              <a:solidFill>
                <a:prstClr val="black"/>
              </a:solidFill>
              <a:latin typeface="Calibri"/>
              <a:ea typeface="+mn-ea"/>
              <a:cs typeface="Calibri"/>
            </a:endParaRPr>
          </a:p>
          <a:p>
            <a:pPr marL="7144" defTabSz="685800">
              <a:buClrTx/>
              <a:defRPr/>
            </a:pPr>
            <a:endParaRPr sz="1500" kern="1200" dirty="0">
              <a:solidFill>
                <a:prstClr val="black"/>
              </a:solidFill>
              <a:latin typeface="Calibri"/>
              <a:ea typeface="+mn-ea"/>
              <a:cs typeface="Calibri"/>
            </a:endParaRPr>
          </a:p>
          <a:p>
            <a:pPr marL="200025" indent="-192881" defTabSz="685800">
              <a:spcBef>
                <a:spcPts val="312"/>
              </a:spcBef>
              <a:buClr>
                <a:schemeClr val="bg2"/>
              </a:buClr>
              <a:buFont typeface="Times New Roman"/>
              <a:buChar char="•"/>
              <a:tabLst>
                <a:tab pos="199668" algn="l"/>
                <a:tab pos="200025" algn="l"/>
                <a:tab pos="3168611" algn="l"/>
              </a:tabLst>
              <a:defRPr/>
            </a:pPr>
            <a:r>
              <a:rPr sz="1500" i="1" kern="1200" spc="-3" dirty="0">
                <a:solidFill>
                  <a:prstClr val="black"/>
                </a:solidFill>
                <a:latin typeface="Calibri"/>
                <a:ea typeface="+mn-ea"/>
                <a:cs typeface="Calibri"/>
              </a:rPr>
              <a:t>Stanford </a:t>
            </a:r>
            <a:r>
              <a:rPr sz="1500" i="1" kern="1200" dirty="0">
                <a:solidFill>
                  <a:prstClr val="black"/>
                </a:solidFill>
                <a:latin typeface="Calibri"/>
                <a:ea typeface="+mn-ea"/>
                <a:cs typeface="Calibri"/>
              </a:rPr>
              <a:t>University is</a:t>
            </a:r>
            <a:r>
              <a:rPr sz="1500" i="1" kern="1200" spc="6" dirty="0">
                <a:solidFill>
                  <a:prstClr val="black"/>
                </a:solidFill>
                <a:latin typeface="Calibri"/>
                <a:ea typeface="+mn-ea"/>
                <a:cs typeface="Calibri"/>
              </a:rPr>
              <a:t> </a:t>
            </a:r>
            <a:r>
              <a:rPr sz="1500" i="1" kern="1200" dirty="0">
                <a:solidFill>
                  <a:prstClr val="black"/>
                </a:solidFill>
                <a:latin typeface="Calibri"/>
                <a:ea typeface="+mn-ea"/>
                <a:cs typeface="Calibri"/>
              </a:rPr>
              <a:t>located</a:t>
            </a:r>
            <a:r>
              <a:rPr sz="1500" i="1" kern="1200" spc="6" dirty="0">
                <a:solidFill>
                  <a:prstClr val="black"/>
                </a:solidFill>
                <a:latin typeface="Calibri"/>
                <a:ea typeface="+mn-ea"/>
                <a:cs typeface="Calibri"/>
              </a:rPr>
              <a:t> </a:t>
            </a:r>
            <a:r>
              <a:rPr sz="1500" i="1" kern="1200" dirty="0">
                <a:solidFill>
                  <a:prstClr val="black"/>
                </a:solidFill>
                <a:latin typeface="Calibri"/>
                <a:ea typeface="+mn-ea"/>
                <a:cs typeface="Calibri"/>
              </a:rPr>
              <a:t>in</a:t>
            </a:r>
            <a:r>
              <a:rPr sz="1500" i="1" u="heavy" kern="1200"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 California.</a:t>
            </a:r>
            <a:r>
              <a:rPr sz="1500" i="1" kern="1200" spc="-34" dirty="0">
                <a:solidFill>
                  <a:prstClr val="black"/>
                </a:solidFill>
                <a:latin typeface="Calibri"/>
                <a:ea typeface="+mn-ea"/>
                <a:cs typeface="Calibri"/>
              </a:rPr>
              <a:t> </a:t>
            </a:r>
            <a:r>
              <a:rPr sz="1500" kern="1200" dirty="0">
                <a:solidFill>
                  <a:schemeClr val="bg2"/>
                </a:solidFill>
                <a:latin typeface="Calibri"/>
                <a:ea typeface="+mn-ea"/>
                <a:cs typeface="Calibri"/>
              </a:rPr>
              <a:t>[Trivia]</a:t>
            </a:r>
          </a:p>
          <a:p>
            <a:pPr marL="200025" indent="-192881" defTabSz="685800">
              <a:spcBef>
                <a:spcPts val="312"/>
              </a:spcBef>
              <a:buClr>
                <a:schemeClr val="bg2"/>
              </a:buClr>
              <a:buFont typeface="Times New Roman"/>
              <a:buChar char="•"/>
              <a:tabLst>
                <a:tab pos="199668" algn="l"/>
                <a:tab pos="200025" algn="l"/>
                <a:tab pos="822246" algn="l"/>
              </a:tabLst>
              <a:defRPr/>
            </a:pPr>
            <a:r>
              <a:rPr sz="1500" i="1" kern="1200" dirty="0">
                <a:solidFill>
                  <a:prstClr val="black"/>
                </a:solidFill>
                <a:latin typeface="Calibri"/>
                <a:ea typeface="+mn-ea"/>
                <a:cs typeface="Calibri"/>
              </a:rPr>
              <a:t>I put</a:t>
            </a:r>
            <a:r>
              <a:rPr sz="1500" i="1" u="heavy" kern="1200"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fork down </a:t>
            </a:r>
            <a:r>
              <a:rPr sz="1500" i="1" kern="1200" spc="-3" dirty="0">
                <a:solidFill>
                  <a:prstClr val="black"/>
                </a:solidFill>
                <a:latin typeface="Calibri"/>
                <a:ea typeface="+mn-ea"/>
                <a:cs typeface="Calibri"/>
              </a:rPr>
              <a:t>on </a:t>
            </a:r>
            <a:r>
              <a:rPr sz="1500" i="1" kern="1200" dirty="0">
                <a:solidFill>
                  <a:prstClr val="black"/>
                </a:solidFill>
                <a:latin typeface="Calibri"/>
                <a:ea typeface="+mn-ea"/>
                <a:cs typeface="Calibri"/>
              </a:rPr>
              <a:t>the table.</a:t>
            </a:r>
            <a:r>
              <a:rPr sz="1500" i="1" kern="1200" spc="6" dirty="0">
                <a:solidFill>
                  <a:prstClr val="black"/>
                </a:solidFill>
                <a:latin typeface="Calibri"/>
                <a:ea typeface="+mn-ea"/>
                <a:cs typeface="Calibri"/>
              </a:rPr>
              <a:t> </a:t>
            </a:r>
            <a:r>
              <a:rPr sz="1500" kern="1200" dirty="0">
                <a:solidFill>
                  <a:schemeClr val="bg2"/>
                </a:solidFill>
                <a:latin typeface="Calibri"/>
                <a:ea typeface="+mn-ea"/>
                <a:cs typeface="Calibri"/>
              </a:rPr>
              <a:t>[syntax]</a:t>
            </a:r>
          </a:p>
          <a:p>
            <a:pPr marL="200025" indent="-192881" defTabSz="685800">
              <a:spcBef>
                <a:spcPts val="310"/>
              </a:spcBef>
              <a:buClr>
                <a:schemeClr val="bg2"/>
              </a:buClr>
              <a:buFont typeface="Times New Roman"/>
              <a:buChar char="•"/>
              <a:tabLst>
                <a:tab pos="199668" algn="l"/>
                <a:tab pos="200025" algn="l"/>
                <a:tab pos="4617720" algn="l"/>
              </a:tabLst>
              <a:defRPr/>
            </a:pPr>
            <a:r>
              <a:rPr sz="1500" i="1" kern="1200" dirty="0">
                <a:solidFill>
                  <a:prstClr val="black"/>
                </a:solidFill>
                <a:latin typeface="Calibri"/>
                <a:ea typeface="+mn-ea"/>
                <a:cs typeface="Calibri"/>
              </a:rPr>
              <a:t>The woman </a:t>
            </a:r>
            <a:r>
              <a:rPr sz="1500" i="1" kern="1200" spc="-3" dirty="0">
                <a:solidFill>
                  <a:prstClr val="black"/>
                </a:solidFill>
                <a:latin typeface="Calibri"/>
                <a:ea typeface="+mn-ea"/>
                <a:cs typeface="Calibri"/>
              </a:rPr>
              <a:t>walked </a:t>
            </a:r>
            <a:r>
              <a:rPr sz="1500" i="1" kern="1200" dirty="0">
                <a:solidFill>
                  <a:prstClr val="black"/>
                </a:solidFill>
                <a:latin typeface="Calibri"/>
                <a:ea typeface="+mn-ea"/>
                <a:cs typeface="Calibri"/>
              </a:rPr>
              <a:t>across the </a:t>
            </a:r>
            <a:r>
              <a:rPr sz="1500" i="1" kern="1200" spc="-3" dirty="0">
                <a:solidFill>
                  <a:prstClr val="black"/>
                </a:solidFill>
                <a:latin typeface="Calibri"/>
                <a:ea typeface="+mn-ea"/>
                <a:cs typeface="Calibri"/>
              </a:rPr>
              <a:t>street, </a:t>
            </a:r>
            <a:r>
              <a:rPr sz="1500" i="1" kern="1200" dirty="0">
                <a:solidFill>
                  <a:prstClr val="black"/>
                </a:solidFill>
                <a:latin typeface="Calibri"/>
                <a:ea typeface="+mn-ea"/>
                <a:cs typeface="Calibri"/>
              </a:rPr>
              <a:t>checking for</a:t>
            </a:r>
            <a:r>
              <a:rPr sz="1500" i="1" kern="1200" spc="37" dirty="0">
                <a:solidFill>
                  <a:prstClr val="black"/>
                </a:solidFill>
                <a:latin typeface="Calibri"/>
                <a:ea typeface="+mn-ea"/>
                <a:cs typeface="Calibri"/>
              </a:rPr>
              <a:t> </a:t>
            </a:r>
            <a:r>
              <a:rPr sz="1500" i="1" kern="1200" dirty="0">
                <a:solidFill>
                  <a:prstClr val="black"/>
                </a:solidFill>
                <a:latin typeface="Calibri"/>
                <a:ea typeface="+mn-ea"/>
                <a:cs typeface="Calibri"/>
              </a:rPr>
              <a:t>traffic</a:t>
            </a:r>
            <a:r>
              <a:rPr sz="1500" i="1" kern="1200" spc="3" dirty="0">
                <a:solidFill>
                  <a:prstClr val="black"/>
                </a:solidFill>
                <a:latin typeface="Calibri"/>
                <a:ea typeface="+mn-ea"/>
                <a:cs typeface="Calibri"/>
              </a:rPr>
              <a:t> </a:t>
            </a:r>
            <a:r>
              <a:rPr sz="1500" i="1" kern="1200" dirty="0">
                <a:solidFill>
                  <a:prstClr val="black"/>
                </a:solidFill>
                <a:latin typeface="Calibri"/>
                <a:ea typeface="+mn-ea"/>
                <a:cs typeface="Calibri"/>
              </a:rPr>
              <a:t>over</a:t>
            </a:r>
            <a:r>
              <a:rPr sz="1500" i="1" u="heavy" kern="1200"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shoulder.</a:t>
            </a:r>
            <a:r>
              <a:rPr sz="1500" i="1" kern="1200" spc="-11" dirty="0">
                <a:solidFill>
                  <a:prstClr val="black"/>
                </a:solidFill>
                <a:latin typeface="Calibri"/>
                <a:ea typeface="+mn-ea"/>
                <a:cs typeface="Calibri"/>
              </a:rPr>
              <a:t> </a:t>
            </a:r>
            <a:r>
              <a:rPr sz="1500" kern="1200" dirty="0">
                <a:solidFill>
                  <a:schemeClr val="bg2"/>
                </a:solidFill>
                <a:latin typeface="Calibri"/>
                <a:ea typeface="+mn-ea"/>
                <a:cs typeface="Calibri"/>
              </a:rPr>
              <a:t>[coreference]</a:t>
            </a:r>
          </a:p>
          <a:p>
            <a:pPr marL="200025" indent="-192881" defTabSz="685800">
              <a:spcBef>
                <a:spcPts val="312"/>
              </a:spcBef>
              <a:buClr>
                <a:schemeClr val="bg2"/>
              </a:buClr>
              <a:buFont typeface="Times New Roman"/>
              <a:buChar char="•"/>
              <a:tabLst>
                <a:tab pos="199668" algn="l"/>
                <a:tab pos="200025" algn="l"/>
                <a:tab pos="4151234" algn="l"/>
                <a:tab pos="4269820" algn="l"/>
              </a:tabLst>
              <a:defRPr/>
            </a:pPr>
            <a:r>
              <a:rPr sz="1500" i="1" kern="1200" dirty="0">
                <a:solidFill>
                  <a:prstClr val="black"/>
                </a:solidFill>
                <a:latin typeface="Calibri"/>
                <a:ea typeface="+mn-ea"/>
                <a:cs typeface="Calibri"/>
              </a:rPr>
              <a:t>I went to the ocean </a:t>
            </a:r>
            <a:r>
              <a:rPr sz="1500" i="1" kern="1200" spc="-3" dirty="0">
                <a:solidFill>
                  <a:prstClr val="black"/>
                </a:solidFill>
                <a:latin typeface="Calibri"/>
                <a:ea typeface="+mn-ea"/>
                <a:cs typeface="Calibri"/>
              </a:rPr>
              <a:t>to </a:t>
            </a:r>
            <a:r>
              <a:rPr sz="1500" i="1" kern="1200" dirty="0">
                <a:solidFill>
                  <a:prstClr val="black"/>
                </a:solidFill>
                <a:latin typeface="Calibri"/>
                <a:ea typeface="+mn-ea"/>
                <a:cs typeface="Calibri"/>
              </a:rPr>
              <a:t>see the </a:t>
            </a:r>
            <a:r>
              <a:rPr sz="1500" i="1" kern="1200" spc="-3" dirty="0">
                <a:solidFill>
                  <a:prstClr val="black"/>
                </a:solidFill>
                <a:latin typeface="Calibri"/>
                <a:ea typeface="+mn-ea"/>
                <a:cs typeface="Calibri"/>
              </a:rPr>
              <a:t>fish, </a:t>
            </a:r>
            <a:r>
              <a:rPr sz="1500" i="1" kern="1200" dirty="0">
                <a:solidFill>
                  <a:prstClr val="black"/>
                </a:solidFill>
                <a:latin typeface="Calibri"/>
                <a:ea typeface="+mn-ea"/>
                <a:cs typeface="Calibri"/>
              </a:rPr>
              <a:t>turtles,</a:t>
            </a:r>
            <a:r>
              <a:rPr sz="1500" i="1" kern="1200" spc="45" dirty="0">
                <a:solidFill>
                  <a:prstClr val="black"/>
                </a:solidFill>
                <a:latin typeface="Calibri"/>
                <a:ea typeface="+mn-ea"/>
                <a:cs typeface="Calibri"/>
              </a:rPr>
              <a:t> </a:t>
            </a:r>
            <a:r>
              <a:rPr sz="1500" i="1" kern="1200" dirty="0">
                <a:solidFill>
                  <a:prstClr val="black"/>
                </a:solidFill>
                <a:latin typeface="Calibri"/>
                <a:ea typeface="+mn-ea"/>
                <a:cs typeface="Calibri"/>
              </a:rPr>
              <a:t>seals,</a:t>
            </a:r>
            <a:r>
              <a:rPr sz="1500" i="1" kern="1200" spc="6" dirty="0">
                <a:solidFill>
                  <a:prstClr val="black"/>
                </a:solidFill>
                <a:latin typeface="Calibri"/>
                <a:ea typeface="+mn-ea"/>
                <a:cs typeface="Calibri"/>
              </a:rPr>
              <a:t> </a:t>
            </a:r>
            <a:r>
              <a:rPr sz="1500" i="1" kern="1200" spc="-3" dirty="0">
                <a:solidFill>
                  <a:prstClr val="black"/>
                </a:solidFill>
                <a:latin typeface="Calibri"/>
                <a:ea typeface="+mn-ea"/>
                <a:cs typeface="Calibri"/>
              </a:rPr>
              <a:t>and</a:t>
            </a:r>
            <a:r>
              <a:rPr sz="1500" i="1" u="heavy" kern="1200" spc="-3"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	</a:t>
            </a:r>
            <a:r>
              <a:rPr sz="1500" kern="1200" dirty="0">
                <a:solidFill>
                  <a:schemeClr val="bg2"/>
                </a:solidFill>
                <a:latin typeface="Calibri"/>
                <a:ea typeface="+mn-ea"/>
                <a:cs typeface="Calibri"/>
              </a:rPr>
              <a:t>[lexical</a:t>
            </a:r>
            <a:r>
              <a:rPr sz="1500" kern="1200" spc="-17" dirty="0">
                <a:solidFill>
                  <a:schemeClr val="bg2"/>
                </a:solidFill>
                <a:latin typeface="Calibri"/>
                <a:ea typeface="+mn-ea"/>
                <a:cs typeface="Calibri"/>
              </a:rPr>
              <a:t> </a:t>
            </a:r>
            <a:r>
              <a:rPr sz="1500" kern="1200" spc="-3" dirty="0">
                <a:solidFill>
                  <a:schemeClr val="bg2"/>
                </a:solidFill>
                <a:latin typeface="Calibri"/>
                <a:ea typeface="+mn-ea"/>
                <a:cs typeface="Calibri"/>
              </a:rPr>
              <a:t>semantics/topic]</a:t>
            </a:r>
            <a:endParaRPr sz="1500" kern="1200" dirty="0">
              <a:solidFill>
                <a:schemeClr val="bg2"/>
              </a:solidFill>
              <a:latin typeface="Calibri"/>
              <a:ea typeface="+mn-ea"/>
              <a:cs typeface="Calibri"/>
            </a:endParaRPr>
          </a:p>
          <a:p>
            <a:pPr marL="200025" indent="-192881" defTabSz="685800">
              <a:spcBef>
                <a:spcPts val="310"/>
              </a:spcBef>
              <a:buClr>
                <a:schemeClr val="bg2"/>
              </a:buClr>
              <a:buFont typeface="Times New Roman"/>
              <a:buChar char="•"/>
              <a:tabLst>
                <a:tab pos="199668" algn="l"/>
                <a:tab pos="200025" algn="l"/>
              </a:tabLst>
              <a:defRPr/>
            </a:pPr>
            <a:r>
              <a:rPr sz="1500" i="1" kern="1200" dirty="0">
                <a:solidFill>
                  <a:prstClr val="black"/>
                </a:solidFill>
                <a:latin typeface="Calibri"/>
                <a:ea typeface="+mn-ea"/>
                <a:cs typeface="Calibri"/>
              </a:rPr>
              <a:t>Overall, the value I got from the two </a:t>
            </a:r>
            <a:r>
              <a:rPr sz="1500" i="1" kern="1200" spc="-3" dirty="0">
                <a:solidFill>
                  <a:prstClr val="black"/>
                </a:solidFill>
                <a:latin typeface="Calibri"/>
                <a:ea typeface="+mn-ea"/>
                <a:cs typeface="Calibri"/>
              </a:rPr>
              <a:t>hours watching </a:t>
            </a:r>
            <a:r>
              <a:rPr sz="1500" i="1" kern="1200" dirty="0">
                <a:solidFill>
                  <a:prstClr val="black"/>
                </a:solidFill>
                <a:latin typeface="Calibri"/>
                <a:ea typeface="+mn-ea"/>
                <a:cs typeface="Calibri"/>
              </a:rPr>
              <a:t>it was the sum total of the</a:t>
            </a:r>
            <a:r>
              <a:rPr sz="1500" i="1" kern="1200" spc="28" dirty="0">
                <a:solidFill>
                  <a:prstClr val="black"/>
                </a:solidFill>
                <a:latin typeface="Calibri"/>
                <a:ea typeface="+mn-ea"/>
                <a:cs typeface="Calibri"/>
              </a:rPr>
              <a:t> </a:t>
            </a:r>
            <a:r>
              <a:rPr sz="1500" i="1" kern="1200" dirty="0">
                <a:solidFill>
                  <a:prstClr val="black"/>
                </a:solidFill>
                <a:latin typeface="Calibri"/>
                <a:ea typeface="+mn-ea"/>
                <a:cs typeface="Calibri"/>
              </a:rPr>
              <a:t>popcorn</a:t>
            </a:r>
            <a:endParaRPr sz="1500" kern="1200" dirty="0">
              <a:solidFill>
                <a:prstClr val="black"/>
              </a:solidFill>
              <a:latin typeface="Calibri"/>
              <a:ea typeface="+mn-ea"/>
              <a:cs typeface="Calibri"/>
            </a:endParaRPr>
          </a:p>
          <a:p>
            <a:pPr marL="199668" defTabSz="685800">
              <a:spcBef>
                <a:spcPts val="3"/>
              </a:spcBef>
              <a:buClr>
                <a:schemeClr val="bg2"/>
              </a:buClr>
              <a:tabLst>
                <a:tab pos="2437091" algn="l"/>
              </a:tabLst>
              <a:defRPr/>
            </a:pPr>
            <a:r>
              <a:rPr sz="1500" i="1" kern="1200" dirty="0">
                <a:solidFill>
                  <a:prstClr val="black"/>
                </a:solidFill>
                <a:latin typeface="Calibri"/>
                <a:ea typeface="+mn-ea"/>
                <a:cs typeface="Calibri"/>
              </a:rPr>
              <a:t>and the </a:t>
            </a:r>
            <a:r>
              <a:rPr sz="1500" i="1" kern="1200" spc="-3" dirty="0">
                <a:solidFill>
                  <a:prstClr val="black"/>
                </a:solidFill>
                <a:latin typeface="Calibri"/>
                <a:ea typeface="+mn-ea"/>
                <a:cs typeface="Calibri"/>
              </a:rPr>
              <a:t>drink. The</a:t>
            </a:r>
            <a:r>
              <a:rPr sz="1500" i="1" kern="1200" spc="20" dirty="0">
                <a:solidFill>
                  <a:prstClr val="black"/>
                </a:solidFill>
                <a:latin typeface="Calibri"/>
                <a:ea typeface="+mn-ea"/>
                <a:cs typeface="Calibri"/>
              </a:rPr>
              <a:t> </a:t>
            </a:r>
            <a:r>
              <a:rPr sz="1500" i="1" kern="1200" dirty="0">
                <a:solidFill>
                  <a:prstClr val="black"/>
                </a:solidFill>
                <a:latin typeface="Calibri"/>
                <a:ea typeface="+mn-ea"/>
                <a:cs typeface="Calibri"/>
              </a:rPr>
              <a:t>movie</a:t>
            </a:r>
            <a:r>
              <a:rPr sz="1500" i="1" kern="1200" spc="-6" dirty="0">
                <a:solidFill>
                  <a:prstClr val="black"/>
                </a:solidFill>
                <a:latin typeface="Calibri"/>
                <a:ea typeface="+mn-ea"/>
                <a:cs typeface="Calibri"/>
              </a:rPr>
              <a:t> </a:t>
            </a:r>
            <a:r>
              <a:rPr sz="1500" i="1" kern="1200" dirty="0">
                <a:solidFill>
                  <a:prstClr val="black"/>
                </a:solidFill>
                <a:latin typeface="Calibri"/>
                <a:ea typeface="+mn-ea"/>
                <a:cs typeface="Calibri"/>
              </a:rPr>
              <a:t>was</a:t>
            </a:r>
            <a:r>
              <a:rPr sz="1500" i="1" u="heavy" kern="1200" dirty="0">
                <a:solidFill>
                  <a:prstClr val="black"/>
                </a:solidFill>
                <a:uFill>
                  <a:solidFill>
                    <a:srgbClr val="000000"/>
                  </a:solidFill>
                </a:uFill>
                <a:latin typeface="Calibri"/>
                <a:ea typeface="+mn-ea"/>
                <a:cs typeface="Calibri"/>
              </a:rPr>
              <a:t> 	</a:t>
            </a:r>
            <a:r>
              <a:rPr sz="1500" i="1" kern="1200" dirty="0">
                <a:solidFill>
                  <a:prstClr val="black"/>
                </a:solidFill>
                <a:latin typeface="Calibri"/>
                <a:ea typeface="+mn-ea"/>
                <a:cs typeface="Calibri"/>
              </a:rPr>
              <a:t>.</a:t>
            </a:r>
            <a:r>
              <a:rPr sz="1500" i="1" kern="1200" spc="8" dirty="0">
                <a:solidFill>
                  <a:prstClr val="black"/>
                </a:solidFill>
                <a:latin typeface="Calibri"/>
                <a:ea typeface="+mn-ea"/>
                <a:cs typeface="Calibri"/>
              </a:rPr>
              <a:t> </a:t>
            </a:r>
            <a:r>
              <a:rPr sz="1500" kern="1200" dirty="0">
                <a:solidFill>
                  <a:schemeClr val="bg2"/>
                </a:solidFill>
                <a:latin typeface="Calibri"/>
                <a:ea typeface="+mn-ea"/>
                <a:cs typeface="Calibri"/>
              </a:rPr>
              <a:t>[sentiment]</a:t>
            </a:r>
          </a:p>
          <a:p>
            <a:pPr marL="199668" marR="193953" indent="-192881" defTabSz="685800">
              <a:spcBef>
                <a:spcPts val="310"/>
              </a:spcBef>
              <a:buClr>
                <a:schemeClr val="bg2"/>
              </a:buClr>
              <a:buFont typeface="Times New Roman"/>
              <a:buChar char="•"/>
              <a:tabLst>
                <a:tab pos="199668" algn="l"/>
                <a:tab pos="200025" algn="l"/>
                <a:tab pos="2144196" algn="l"/>
              </a:tabLst>
              <a:defRPr/>
            </a:pPr>
            <a:r>
              <a:rPr sz="1500" kern="1200" spc="-3" dirty="0">
                <a:solidFill>
                  <a:prstClr val="black"/>
                </a:solidFill>
                <a:latin typeface="Calibri"/>
                <a:ea typeface="+mn-ea"/>
                <a:cs typeface="Calibri"/>
              </a:rPr>
              <a:t>Iroh </a:t>
            </a:r>
            <a:r>
              <a:rPr sz="1500" kern="1200" dirty="0">
                <a:solidFill>
                  <a:prstClr val="black"/>
                </a:solidFill>
                <a:latin typeface="Calibri"/>
                <a:ea typeface="+mn-ea"/>
                <a:cs typeface="Calibri"/>
              </a:rPr>
              <a:t>went into the kitchen to </a:t>
            </a:r>
            <a:r>
              <a:rPr sz="1500" kern="1200" spc="-3" dirty="0">
                <a:solidFill>
                  <a:prstClr val="black"/>
                </a:solidFill>
                <a:latin typeface="Calibri"/>
                <a:ea typeface="+mn-ea"/>
                <a:cs typeface="Calibri"/>
              </a:rPr>
              <a:t>make some </a:t>
            </a:r>
            <a:r>
              <a:rPr sz="1500" kern="1200" dirty="0">
                <a:solidFill>
                  <a:prstClr val="black"/>
                </a:solidFill>
                <a:latin typeface="Calibri"/>
                <a:ea typeface="+mn-ea"/>
                <a:cs typeface="Calibri"/>
              </a:rPr>
              <a:t>tea. </a:t>
            </a:r>
            <a:r>
              <a:rPr sz="1500" kern="1200" spc="-3" dirty="0">
                <a:solidFill>
                  <a:prstClr val="black"/>
                </a:solidFill>
                <a:latin typeface="Calibri"/>
                <a:ea typeface="+mn-ea"/>
                <a:cs typeface="Calibri"/>
              </a:rPr>
              <a:t>Standing next </a:t>
            </a:r>
            <a:r>
              <a:rPr sz="1500" kern="1200" dirty="0">
                <a:solidFill>
                  <a:prstClr val="black"/>
                </a:solidFill>
                <a:latin typeface="Calibri"/>
                <a:ea typeface="+mn-ea"/>
                <a:cs typeface="Calibri"/>
              </a:rPr>
              <a:t>to </a:t>
            </a:r>
            <a:r>
              <a:rPr sz="1500" kern="1200" spc="-3" dirty="0">
                <a:solidFill>
                  <a:prstClr val="black"/>
                </a:solidFill>
                <a:latin typeface="Calibri"/>
                <a:ea typeface="+mn-ea"/>
                <a:cs typeface="Calibri"/>
              </a:rPr>
              <a:t>Iroh, Zuko </a:t>
            </a:r>
            <a:r>
              <a:rPr sz="1500" kern="1200" dirty="0">
                <a:solidFill>
                  <a:prstClr val="black"/>
                </a:solidFill>
                <a:latin typeface="Calibri"/>
                <a:ea typeface="+mn-ea"/>
                <a:cs typeface="Calibri"/>
              </a:rPr>
              <a:t>pondered </a:t>
            </a:r>
            <a:r>
              <a:rPr sz="1500" kern="1200" spc="-3" dirty="0">
                <a:solidFill>
                  <a:prstClr val="black"/>
                </a:solidFill>
                <a:latin typeface="Calibri"/>
                <a:ea typeface="+mn-ea"/>
                <a:cs typeface="Calibri"/>
              </a:rPr>
              <a:t>his  destiny. Zuko</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left</a:t>
            </a:r>
            <a:r>
              <a:rPr sz="1500" kern="1200" spc="8" dirty="0">
                <a:solidFill>
                  <a:prstClr val="black"/>
                </a:solidFill>
                <a:latin typeface="Calibri"/>
                <a:ea typeface="+mn-ea"/>
                <a:cs typeface="Calibri"/>
              </a:rPr>
              <a:t> </a:t>
            </a:r>
            <a:r>
              <a:rPr sz="1500" kern="1200" dirty="0">
                <a:solidFill>
                  <a:prstClr val="black"/>
                </a:solidFill>
                <a:latin typeface="Calibri"/>
                <a:ea typeface="+mn-ea"/>
                <a:cs typeface="Calibri"/>
              </a:rPr>
              <a:t>the</a:t>
            </a:r>
            <a:r>
              <a:rPr sz="1500" u="heavy" kern="1200" dirty="0">
                <a:solidFill>
                  <a:prstClr val="black"/>
                </a:solidFill>
                <a:uFill>
                  <a:solidFill>
                    <a:srgbClr val="000000"/>
                  </a:solidFill>
                </a:uFill>
                <a:latin typeface="Calibri"/>
                <a:ea typeface="+mn-ea"/>
                <a:cs typeface="Calibri"/>
              </a:rPr>
              <a:t> 	</a:t>
            </a:r>
            <a:r>
              <a:rPr sz="1500" kern="1200" dirty="0">
                <a:solidFill>
                  <a:prstClr val="black"/>
                </a:solidFill>
                <a:latin typeface="Calibri"/>
                <a:ea typeface="+mn-ea"/>
                <a:cs typeface="Calibri"/>
              </a:rPr>
              <a:t>. </a:t>
            </a:r>
            <a:r>
              <a:rPr sz="1500" kern="1200" dirty="0">
                <a:solidFill>
                  <a:schemeClr val="bg2"/>
                </a:solidFill>
                <a:latin typeface="Calibri"/>
                <a:ea typeface="+mn-ea"/>
                <a:cs typeface="Calibri"/>
              </a:rPr>
              <a:t>[some reasoning – this is</a:t>
            </a:r>
            <a:r>
              <a:rPr sz="1500" kern="1200" spc="-6" dirty="0">
                <a:solidFill>
                  <a:schemeClr val="bg2"/>
                </a:solidFill>
                <a:latin typeface="Calibri"/>
                <a:ea typeface="+mn-ea"/>
                <a:cs typeface="Calibri"/>
              </a:rPr>
              <a:t> </a:t>
            </a:r>
            <a:r>
              <a:rPr sz="1500" kern="1200" spc="-3" dirty="0">
                <a:solidFill>
                  <a:schemeClr val="bg2"/>
                </a:solidFill>
                <a:latin typeface="Calibri"/>
                <a:ea typeface="+mn-ea"/>
                <a:cs typeface="Calibri"/>
              </a:rPr>
              <a:t>harder]</a:t>
            </a:r>
            <a:endParaRPr sz="1500" kern="1200" dirty="0">
              <a:solidFill>
                <a:schemeClr val="bg2"/>
              </a:solidFill>
              <a:latin typeface="Calibri"/>
              <a:ea typeface="+mn-ea"/>
              <a:cs typeface="Calibri"/>
            </a:endParaRPr>
          </a:p>
          <a:p>
            <a:pPr marL="200025" indent="-192881" defTabSz="685800">
              <a:spcBef>
                <a:spcPts val="310"/>
              </a:spcBef>
              <a:buClr>
                <a:schemeClr val="bg2"/>
              </a:buClr>
              <a:buFont typeface="Times New Roman"/>
              <a:buChar char="•"/>
              <a:tabLst>
                <a:tab pos="199668" algn="l"/>
                <a:tab pos="200025" algn="l"/>
                <a:tab pos="5012770" algn="l"/>
              </a:tabLst>
              <a:defRPr/>
            </a:pPr>
            <a:r>
              <a:rPr sz="1500" kern="1200" dirty="0">
                <a:solidFill>
                  <a:prstClr val="black"/>
                </a:solidFill>
                <a:latin typeface="Calibri"/>
                <a:ea typeface="+mn-ea"/>
                <a:cs typeface="Calibri"/>
              </a:rPr>
              <a:t>I was thinking about the sequence that goes 1, 1, 2, 3, 5, 8,</a:t>
            </a:r>
            <a:r>
              <a:rPr sz="1500" kern="1200" spc="48" dirty="0">
                <a:solidFill>
                  <a:prstClr val="black"/>
                </a:solidFill>
                <a:latin typeface="Calibri"/>
                <a:ea typeface="+mn-ea"/>
                <a:cs typeface="Calibri"/>
              </a:rPr>
              <a:t> </a:t>
            </a:r>
            <a:r>
              <a:rPr sz="1500" kern="1200" spc="-3" dirty="0">
                <a:solidFill>
                  <a:prstClr val="black"/>
                </a:solidFill>
                <a:latin typeface="Calibri"/>
                <a:ea typeface="+mn-ea"/>
                <a:cs typeface="Calibri"/>
              </a:rPr>
              <a:t>13,</a:t>
            </a:r>
            <a:r>
              <a:rPr sz="1500" kern="1200" spc="6" dirty="0">
                <a:solidFill>
                  <a:prstClr val="black"/>
                </a:solidFill>
                <a:latin typeface="Calibri"/>
                <a:ea typeface="+mn-ea"/>
                <a:cs typeface="Calibri"/>
              </a:rPr>
              <a:t> </a:t>
            </a:r>
            <a:r>
              <a:rPr sz="1500" kern="1200" spc="-3" dirty="0">
                <a:solidFill>
                  <a:prstClr val="black"/>
                </a:solidFill>
                <a:latin typeface="Calibri"/>
                <a:ea typeface="+mn-ea"/>
                <a:cs typeface="Calibri"/>
              </a:rPr>
              <a:t>21,</a:t>
            </a:r>
            <a:r>
              <a:rPr sz="1500" u="heavy" kern="1200" spc="-3" dirty="0">
                <a:solidFill>
                  <a:prstClr val="black"/>
                </a:solidFill>
                <a:uFill>
                  <a:solidFill>
                    <a:srgbClr val="000000"/>
                  </a:solidFill>
                </a:uFill>
                <a:latin typeface="Calibri"/>
                <a:ea typeface="+mn-ea"/>
                <a:cs typeface="Calibri"/>
              </a:rPr>
              <a:t> 	</a:t>
            </a:r>
            <a:r>
              <a:rPr sz="1500" kern="1200" dirty="0">
                <a:solidFill>
                  <a:schemeClr val="bg2"/>
                </a:solidFill>
                <a:latin typeface="Calibri"/>
                <a:ea typeface="+mn-ea"/>
                <a:cs typeface="Calibri"/>
              </a:rPr>
              <a:t>[some </a:t>
            </a:r>
            <a:r>
              <a:rPr sz="1500" kern="1200" spc="-3" dirty="0">
                <a:solidFill>
                  <a:schemeClr val="bg2"/>
                </a:solidFill>
                <a:latin typeface="Calibri"/>
                <a:ea typeface="+mn-ea"/>
                <a:cs typeface="Calibri"/>
              </a:rPr>
              <a:t>basic</a:t>
            </a:r>
            <a:endParaRPr sz="1500" kern="1200" dirty="0">
              <a:solidFill>
                <a:schemeClr val="bg2"/>
              </a:solidFill>
              <a:latin typeface="Calibri"/>
              <a:ea typeface="+mn-ea"/>
              <a:cs typeface="Calibri"/>
            </a:endParaRPr>
          </a:p>
          <a:p>
            <a:pPr marL="199668" defTabSz="685800">
              <a:spcBef>
                <a:spcPts val="3"/>
              </a:spcBef>
              <a:buClr>
                <a:schemeClr val="bg2"/>
              </a:buClr>
              <a:defRPr/>
            </a:pPr>
            <a:r>
              <a:rPr sz="1500" kern="1200" dirty="0">
                <a:solidFill>
                  <a:schemeClr val="bg2"/>
                </a:solidFill>
                <a:latin typeface="Calibri"/>
                <a:ea typeface="+mn-ea"/>
                <a:cs typeface="Calibri"/>
              </a:rPr>
              <a:t>arithmetic; they </a:t>
            </a:r>
            <a:r>
              <a:rPr sz="1500" kern="1200" spc="-3" dirty="0">
                <a:solidFill>
                  <a:schemeClr val="bg2"/>
                </a:solidFill>
                <a:latin typeface="Calibri"/>
                <a:ea typeface="+mn-ea"/>
                <a:cs typeface="Calibri"/>
              </a:rPr>
              <a:t>don’t </a:t>
            </a:r>
            <a:r>
              <a:rPr sz="1500" kern="1200" dirty="0">
                <a:solidFill>
                  <a:schemeClr val="bg2"/>
                </a:solidFill>
                <a:latin typeface="Calibri"/>
                <a:ea typeface="+mn-ea"/>
                <a:cs typeface="Calibri"/>
              </a:rPr>
              <a:t>learn the Fibonnaci</a:t>
            </a:r>
            <a:r>
              <a:rPr sz="1500" kern="1200" spc="11" dirty="0">
                <a:solidFill>
                  <a:schemeClr val="bg2"/>
                </a:solidFill>
                <a:latin typeface="Calibri"/>
                <a:ea typeface="+mn-ea"/>
                <a:cs typeface="Calibri"/>
              </a:rPr>
              <a:t> </a:t>
            </a:r>
            <a:r>
              <a:rPr sz="1500" kern="1200" dirty="0">
                <a:solidFill>
                  <a:schemeClr val="bg2"/>
                </a:solidFill>
                <a:latin typeface="Calibri"/>
                <a:ea typeface="+mn-ea"/>
                <a:cs typeface="Calibri"/>
              </a:rPr>
              <a:t>sequence]</a:t>
            </a:r>
          </a:p>
          <a:p>
            <a:pPr marL="200025" indent="-192881" defTabSz="685800">
              <a:spcBef>
                <a:spcPts val="310"/>
              </a:spcBef>
              <a:buClr>
                <a:schemeClr val="bg2"/>
              </a:buClr>
              <a:buFont typeface="Times New Roman"/>
              <a:buChar char="•"/>
              <a:tabLst>
                <a:tab pos="199668" algn="l"/>
                <a:tab pos="200025" algn="l"/>
              </a:tabLst>
              <a:defRPr/>
            </a:pPr>
            <a:r>
              <a:rPr sz="1500" kern="1200" dirty="0">
                <a:solidFill>
                  <a:prstClr val="black"/>
                </a:solidFill>
                <a:latin typeface="Calibri"/>
                <a:ea typeface="+mn-ea"/>
                <a:cs typeface="Calibri"/>
              </a:rPr>
              <a:t>Models </a:t>
            </a:r>
            <a:r>
              <a:rPr sz="1500" kern="1200" spc="-3" dirty="0">
                <a:solidFill>
                  <a:prstClr val="black"/>
                </a:solidFill>
                <a:latin typeface="Calibri"/>
                <a:ea typeface="+mn-ea"/>
                <a:cs typeface="Calibri"/>
              </a:rPr>
              <a:t>also </a:t>
            </a:r>
            <a:r>
              <a:rPr sz="1500" kern="1200" dirty="0">
                <a:solidFill>
                  <a:prstClr val="black"/>
                </a:solidFill>
                <a:latin typeface="Calibri"/>
                <a:ea typeface="+mn-ea"/>
                <a:cs typeface="Calibri"/>
              </a:rPr>
              <a:t>learn – and can exacerbate </a:t>
            </a:r>
            <a:r>
              <a:rPr sz="1500" kern="1200" spc="-3" dirty="0">
                <a:solidFill>
                  <a:prstClr val="black"/>
                </a:solidFill>
                <a:latin typeface="Calibri"/>
                <a:ea typeface="+mn-ea"/>
                <a:cs typeface="Calibri"/>
              </a:rPr>
              <a:t>racism, sexism, </a:t>
            </a:r>
            <a:r>
              <a:rPr sz="1500" kern="1200" dirty="0">
                <a:solidFill>
                  <a:prstClr val="black"/>
                </a:solidFill>
                <a:latin typeface="Calibri"/>
                <a:ea typeface="+mn-ea"/>
                <a:cs typeface="Calibri"/>
              </a:rPr>
              <a:t>all manner </a:t>
            </a:r>
            <a:r>
              <a:rPr sz="1500" kern="1200" spc="-3" dirty="0">
                <a:solidFill>
                  <a:prstClr val="black"/>
                </a:solidFill>
                <a:latin typeface="Calibri"/>
                <a:ea typeface="+mn-ea"/>
                <a:cs typeface="Calibri"/>
              </a:rPr>
              <a:t>of bad</a:t>
            </a:r>
            <a:r>
              <a:rPr sz="1500" kern="1200" spc="14" dirty="0">
                <a:solidFill>
                  <a:prstClr val="black"/>
                </a:solidFill>
                <a:latin typeface="Calibri"/>
                <a:ea typeface="+mn-ea"/>
                <a:cs typeface="Calibri"/>
              </a:rPr>
              <a:t> </a:t>
            </a:r>
            <a:r>
              <a:rPr sz="1500" kern="1200" spc="-3" dirty="0">
                <a:solidFill>
                  <a:prstClr val="black"/>
                </a:solidFill>
                <a:latin typeface="Calibri"/>
                <a:ea typeface="+mn-ea"/>
                <a:cs typeface="Calibri"/>
              </a:rPr>
              <a:t>biases.</a:t>
            </a:r>
            <a:endParaRPr sz="1500" kern="1200" dirty="0">
              <a:solidFill>
                <a:prstClr val="black"/>
              </a:solidFill>
              <a:latin typeface="Calibri"/>
              <a:ea typeface="+mn-ea"/>
              <a:cs typeface="Calibri"/>
            </a:endParaRPr>
          </a:p>
        </p:txBody>
      </p:sp>
      <p:sp>
        <p:nvSpPr>
          <p:cNvPr id="5" name="TextBox 4">
            <a:extLst>
              <a:ext uri="{FF2B5EF4-FFF2-40B4-BE49-F238E27FC236}">
                <a16:creationId xmlns:a16="http://schemas.microsoft.com/office/drawing/2014/main" id="{73903BEA-C94F-4C25-84D2-521EFCB2B679}"/>
              </a:ext>
            </a:extLst>
          </p:cNvPr>
          <p:cNvSpPr txBox="1"/>
          <p:nvPr/>
        </p:nvSpPr>
        <p:spPr>
          <a:xfrm>
            <a:off x="1143000" y="4935751"/>
            <a:ext cx="1426994" cy="230832"/>
          </a:xfrm>
          <a:prstGeom prst="rect">
            <a:avLst/>
          </a:prstGeom>
          <a:noFill/>
        </p:spPr>
        <p:txBody>
          <a:bodyPr wrap="none" rtlCol="0">
            <a:spAutoFit/>
          </a:bodyPr>
          <a:lstStyle/>
          <a:p>
            <a:pPr defTabSz="685800">
              <a:buClrTx/>
              <a:defRPr/>
            </a:pPr>
            <a:r>
              <a:rPr lang="en-US" sz="900" kern="1200">
                <a:solidFill>
                  <a:prstClr val="black"/>
                </a:solidFill>
                <a:latin typeface="Calibri"/>
                <a:ea typeface="+mn-ea"/>
                <a:cs typeface="+mn-cs"/>
              </a:rPr>
              <a:t>Adapted from John </a:t>
            </a:r>
            <a:r>
              <a:rPr lang="en-US" sz="900" kern="1200" dirty="0">
                <a:solidFill>
                  <a:prstClr val="black"/>
                </a:solidFill>
                <a:latin typeface="Calibri"/>
                <a:ea typeface="+mn-ea"/>
                <a:cs typeface="+mn-cs"/>
              </a:rPr>
              <a:t>Hewitt</a:t>
            </a:r>
          </a:p>
        </p:txBody>
      </p:sp>
      <p:sp>
        <p:nvSpPr>
          <p:cNvPr id="2" name="Slide Number Placeholder 3">
            <a:extLst>
              <a:ext uri="{FF2B5EF4-FFF2-40B4-BE49-F238E27FC236}">
                <a16:creationId xmlns:a16="http://schemas.microsoft.com/office/drawing/2014/main" id="{5573BDDF-BC46-305A-C53B-EBB5E07EB159}"/>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97</a:t>
            </a:fld>
            <a:endParaRPr lang="en-US" sz="1600">
              <a:solidFill>
                <a:schemeClr val="bg1"/>
              </a:solidFill>
            </a:endParaRPr>
          </a:p>
        </p:txBody>
      </p:sp>
      <p:sp>
        <p:nvSpPr>
          <p:cNvPr id="4" name="Title 8">
            <a:extLst>
              <a:ext uri="{FF2B5EF4-FFF2-40B4-BE49-F238E27FC236}">
                <a16:creationId xmlns:a16="http://schemas.microsoft.com/office/drawing/2014/main" id="{8781C95D-B81C-258F-10FD-3532FA257DFE}"/>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spc="-3" dirty="0"/>
              <a:t>Capturing meaning via context: What kinds </a:t>
            </a:r>
            <a:r>
              <a:rPr lang="en-US" sz="3200" dirty="0"/>
              <a:t>of </a:t>
            </a:r>
            <a:r>
              <a:rPr lang="en-US" sz="3200" spc="-3" dirty="0"/>
              <a:t>things </a:t>
            </a:r>
            <a:r>
              <a:rPr lang="en-US" sz="3200" dirty="0"/>
              <a:t>does pretraining</a:t>
            </a:r>
            <a:r>
              <a:rPr lang="en-US" sz="3200" spc="-31" dirty="0"/>
              <a:t> </a:t>
            </a:r>
            <a:r>
              <a:rPr lang="en-US" sz="3200" dirty="0"/>
              <a:t>learn?</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1EC43864-11D6-4BD5-A21F-C2B5AB2DC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389" y="951207"/>
            <a:ext cx="6846366" cy="3716599"/>
          </a:xfrm>
          <a:prstGeom prst="rect">
            <a:avLst/>
          </a:prstGeom>
        </p:spPr>
      </p:pic>
      <p:sp>
        <p:nvSpPr>
          <p:cNvPr id="8" name="TextBox 7">
            <a:extLst>
              <a:ext uri="{FF2B5EF4-FFF2-40B4-BE49-F238E27FC236}">
                <a16:creationId xmlns:a16="http://schemas.microsoft.com/office/drawing/2014/main" id="{09717177-15A2-4112-973A-DB5F9753752D}"/>
              </a:ext>
            </a:extLst>
          </p:cNvPr>
          <p:cNvSpPr txBox="1"/>
          <p:nvPr/>
        </p:nvSpPr>
        <p:spPr>
          <a:xfrm>
            <a:off x="5508859" y="4935751"/>
            <a:ext cx="2683871" cy="230832"/>
          </a:xfrm>
          <a:prstGeom prst="rect">
            <a:avLst/>
          </a:prstGeom>
          <a:noFill/>
        </p:spPr>
        <p:txBody>
          <a:bodyPr wrap="square">
            <a:spAutoFit/>
          </a:bodyPr>
          <a:lstStyle/>
          <a:p>
            <a:pPr defTabSz="685800">
              <a:buClrTx/>
              <a:defRPr/>
            </a:pPr>
            <a:r>
              <a:rPr lang="en-US" sz="900" kern="1200" dirty="0">
                <a:solidFill>
                  <a:prstClr val="black"/>
                </a:solidFill>
                <a:latin typeface="Calibri"/>
                <a:ea typeface="+mn-ea"/>
                <a:cs typeface="+mn-cs"/>
                <a:hlinkClick r:id="rId3"/>
              </a:rPr>
              <a:t>https://www.youtube.com/watch?v=TrdevFK_am4</a:t>
            </a:r>
            <a:r>
              <a:rPr lang="en-US" sz="900" kern="1200" dirty="0">
                <a:solidFill>
                  <a:prstClr val="black"/>
                </a:solidFill>
                <a:latin typeface="Calibri"/>
                <a:ea typeface="+mn-ea"/>
                <a:cs typeface="+mn-cs"/>
              </a:rPr>
              <a:t> </a:t>
            </a:r>
          </a:p>
        </p:txBody>
      </p:sp>
      <p:sp>
        <p:nvSpPr>
          <p:cNvPr id="9" name="TextBox 8">
            <a:extLst>
              <a:ext uri="{FF2B5EF4-FFF2-40B4-BE49-F238E27FC236}">
                <a16:creationId xmlns:a16="http://schemas.microsoft.com/office/drawing/2014/main" id="{0359B96F-E56C-4B51-9E6A-464610290443}"/>
              </a:ext>
            </a:extLst>
          </p:cNvPr>
          <p:cNvSpPr txBox="1"/>
          <p:nvPr/>
        </p:nvSpPr>
        <p:spPr>
          <a:xfrm>
            <a:off x="1143000" y="4935751"/>
            <a:ext cx="3950120" cy="230832"/>
          </a:xfrm>
          <a:prstGeom prst="rect">
            <a:avLst/>
          </a:prstGeom>
          <a:noFill/>
        </p:spPr>
        <p:txBody>
          <a:bodyPr wrap="none" rtlCol="0">
            <a:spAutoFit/>
          </a:bodyPr>
          <a:lstStyle/>
          <a:p>
            <a:pPr defTabSz="685800">
              <a:buClrTx/>
              <a:defRPr/>
            </a:pPr>
            <a:r>
              <a:rPr lang="en-US" sz="900" kern="1200" dirty="0" err="1">
                <a:solidFill>
                  <a:prstClr val="black"/>
                </a:solidFill>
                <a:latin typeface="Calibri"/>
                <a:ea typeface="+mn-ea"/>
                <a:cs typeface="+mn-cs"/>
              </a:rPr>
              <a:t>Dosovitskiy</a:t>
            </a:r>
            <a:r>
              <a:rPr lang="en-US" sz="900" kern="1200" dirty="0">
                <a:solidFill>
                  <a:prstClr val="black"/>
                </a:solidFill>
                <a:latin typeface="Calibri"/>
                <a:ea typeface="+mn-ea"/>
                <a:cs typeface="+mn-cs"/>
              </a:rPr>
              <a:t>, ICLR 2021, </a:t>
            </a:r>
            <a:r>
              <a:rPr lang="en-US" sz="900" kern="1200" dirty="0">
                <a:solidFill>
                  <a:prstClr val="black"/>
                </a:solidFill>
                <a:latin typeface="Calibri"/>
                <a:ea typeface="+mn-ea"/>
                <a:cs typeface="+mn-cs"/>
                <a:hlinkClick r:id="rId4"/>
              </a:rPr>
              <a:t>https://github.com/google-research/vision_transformer</a:t>
            </a:r>
            <a:r>
              <a:rPr lang="en-US" sz="900" kern="1200" dirty="0">
                <a:solidFill>
                  <a:prstClr val="black"/>
                </a:solidFill>
                <a:latin typeface="Calibri"/>
                <a:ea typeface="+mn-ea"/>
                <a:cs typeface="+mn-cs"/>
              </a:rPr>
              <a:t> </a:t>
            </a:r>
          </a:p>
        </p:txBody>
      </p:sp>
      <p:sp>
        <p:nvSpPr>
          <p:cNvPr id="2" name="Slide Number Placeholder 3">
            <a:extLst>
              <a:ext uri="{FF2B5EF4-FFF2-40B4-BE49-F238E27FC236}">
                <a16:creationId xmlns:a16="http://schemas.microsoft.com/office/drawing/2014/main" id="{6FD37D2E-ABDD-A905-E26F-4B917EF91AED}"/>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98</a:t>
            </a:fld>
            <a:endParaRPr lang="en-US" sz="1600">
              <a:solidFill>
                <a:schemeClr val="bg1"/>
              </a:solidFill>
            </a:endParaRPr>
          </a:p>
        </p:txBody>
      </p:sp>
      <p:sp>
        <p:nvSpPr>
          <p:cNvPr id="3" name="Title 8">
            <a:extLst>
              <a:ext uri="{FF2B5EF4-FFF2-40B4-BE49-F238E27FC236}">
                <a16:creationId xmlns:a16="http://schemas.microsoft.com/office/drawing/2014/main" id="{9AC403F3-36AC-6097-6E68-B6E4BFD5B1D8}"/>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0" dirty="0"/>
              <a:t>Transformers in vision</a:t>
            </a:r>
            <a:endParaRPr lang="en-US" dirty="0"/>
          </a:p>
        </p:txBody>
      </p:sp>
    </p:spTree>
    <p:extLst>
      <p:ext uri="{BB962C8B-B14F-4D97-AF65-F5344CB8AC3E}">
        <p14:creationId xmlns:p14="http://schemas.microsoft.com/office/powerpoint/2010/main" val="40669517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63443-4B75-4B70-91ED-F40D7F8502EC}"/>
              </a:ext>
            </a:extLst>
          </p:cNvPr>
          <p:cNvPicPr>
            <a:picLocks noChangeAspect="1"/>
          </p:cNvPicPr>
          <p:nvPr/>
        </p:nvPicPr>
        <p:blipFill rotWithShape="1">
          <a:blip r:embed="rId2"/>
          <a:srcRect l="21183" t="27109" r="21721" b="23954"/>
          <a:stretch/>
        </p:blipFill>
        <p:spPr>
          <a:xfrm>
            <a:off x="1430655" y="1052253"/>
            <a:ext cx="6319622" cy="3046749"/>
          </a:xfrm>
          <a:prstGeom prst="rect">
            <a:avLst/>
          </a:prstGeom>
        </p:spPr>
      </p:pic>
      <p:sp>
        <p:nvSpPr>
          <p:cNvPr id="4" name="TextBox 3">
            <a:extLst>
              <a:ext uri="{FF2B5EF4-FFF2-40B4-BE49-F238E27FC236}">
                <a16:creationId xmlns:a16="http://schemas.microsoft.com/office/drawing/2014/main" id="{F7784933-6D7C-4020-ABA1-BBB8ACBC206A}"/>
              </a:ext>
            </a:extLst>
          </p:cNvPr>
          <p:cNvSpPr txBox="1"/>
          <p:nvPr/>
        </p:nvSpPr>
        <p:spPr>
          <a:xfrm>
            <a:off x="1143000" y="4935751"/>
            <a:ext cx="4001416" cy="230832"/>
          </a:xfrm>
          <a:prstGeom prst="rect">
            <a:avLst/>
          </a:prstGeom>
          <a:noFill/>
        </p:spPr>
        <p:txBody>
          <a:bodyPr wrap="none" rtlCol="0">
            <a:spAutoFit/>
          </a:bodyPr>
          <a:lstStyle/>
          <a:p>
            <a:pPr defTabSz="685800">
              <a:buClrTx/>
              <a:defRPr/>
            </a:pPr>
            <a:r>
              <a:rPr lang="en-US" sz="900" kern="1200" dirty="0">
                <a:solidFill>
                  <a:prstClr val="black"/>
                </a:solidFill>
                <a:latin typeface="Calibri"/>
                <a:ea typeface="+mn-ea"/>
                <a:cs typeface="Arial" panose="020B0604020202020204" pitchFamily="34" charset="0"/>
              </a:rPr>
              <a:t>Chen et al., “</a:t>
            </a:r>
            <a:r>
              <a:rPr lang="en-US" sz="900" kern="1200" dirty="0">
                <a:solidFill>
                  <a:prstClr val="black"/>
                </a:solidFill>
                <a:latin typeface="Calibri"/>
                <a:ea typeface="+mn-ea"/>
                <a:cs typeface="+mn-cs"/>
              </a:rPr>
              <a:t>UNITER: Learning </a:t>
            </a:r>
            <a:r>
              <a:rPr lang="en-US" sz="900" kern="1200" dirty="0" err="1">
                <a:solidFill>
                  <a:prstClr val="black"/>
                </a:solidFill>
                <a:latin typeface="Calibri"/>
                <a:ea typeface="+mn-ea"/>
                <a:cs typeface="+mn-cs"/>
              </a:rPr>
              <a:t>UNiversal</a:t>
            </a:r>
            <a:r>
              <a:rPr lang="en-US" sz="900" kern="1200" dirty="0">
                <a:solidFill>
                  <a:prstClr val="black"/>
                </a:solidFill>
                <a:latin typeface="Calibri"/>
                <a:ea typeface="+mn-ea"/>
                <a:cs typeface="+mn-cs"/>
              </a:rPr>
              <a:t> Image-</a:t>
            </a:r>
            <a:r>
              <a:rPr lang="en-US" sz="900" kern="1200" dirty="0" err="1">
                <a:solidFill>
                  <a:prstClr val="black"/>
                </a:solidFill>
                <a:latin typeface="Calibri"/>
                <a:ea typeface="+mn-ea"/>
                <a:cs typeface="+mn-cs"/>
              </a:rPr>
              <a:t>TExt</a:t>
            </a:r>
            <a:r>
              <a:rPr lang="en-US" sz="900" kern="1200" dirty="0">
                <a:solidFill>
                  <a:prstClr val="black"/>
                </a:solidFill>
                <a:latin typeface="Calibri"/>
                <a:ea typeface="+mn-ea"/>
                <a:cs typeface="+mn-cs"/>
              </a:rPr>
              <a:t> Representations</a:t>
            </a:r>
            <a:r>
              <a:rPr lang="en-US" sz="900" kern="1200" dirty="0">
                <a:solidFill>
                  <a:prstClr val="black"/>
                </a:solidFill>
                <a:latin typeface="Calibri"/>
                <a:ea typeface="+mn-ea"/>
                <a:cs typeface="Arial" panose="020B0604020202020204" pitchFamily="34" charset="0"/>
              </a:rPr>
              <a:t>”, </a:t>
            </a:r>
            <a:r>
              <a:rPr lang="en-US" sz="900" kern="1200" dirty="0" err="1">
                <a:solidFill>
                  <a:prstClr val="black"/>
                </a:solidFill>
                <a:latin typeface="Calibri"/>
                <a:ea typeface="+mn-ea"/>
                <a:cs typeface="Arial" panose="020B0604020202020204" pitchFamily="34" charset="0"/>
              </a:rPr>
              <a:t>arxiv</a:t>
            </a:r>
            <a:r>
              <a:rPr lang="en-US" sz="900" kern="1200" dirty="0">
                <a:solidFill>
                  <a:prstClr val="black"/>
                </a:solidFill>
                <a:latin typeface="Calibri"/>
                <a:ea typeface="+mn-ea"/>
                <a:cs typeface="Arial" panose="020B0604020202020204" pitchFamily="34" charset="0"/>
              </a:rPr>
              <a:t> 2019</a:t>
            </a:r>
          </a:p>
        </p:txBody>
      </p:sp>
      <p:sp>
        <p:nvSpPr>
          <p:cNvPr id="5" name="Slide Number Placeholder 3">
            <a:extLst>
              <a:ext uri="{FF2B5EF4-FFF2-40B4-BE49-F238E27FC236}">
                <a16:creationId xmlns:a16="http://schemas.microsoft.com/office/drawing/2014/main" id="{5CCBC456-3E26-B62D-2F2C-8BF5E0193B9E}"/>
              </a:ext>
            </a:extLst>
          </p:cNvPr>
          <p:cNvSpPr txBox="1">
            <a:spLocks/>
          </p:cNvSpPr>
          <p:nvPr/>
        </p:nvSpPr>
        <p:spPr>
          <a:xfrm>
            <a:off x="7620000" y="13716"/>
            <a:ext cx="1066800" cy="24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050" b="1" i="0" u="none" strike="noStrike" cap="none">
                <a:solidFill>
                  <a:srgbClr val="FFFFFF"/>
                </a:solidFill>
                <a:latin typeface="Arial"/>
                <a:ea typeface="Arial"/>
                <a:cs typeface="Arial"/>
                <a:sym typeface="Arial"/>
              </a:defRPr>
            </a:lvl9pPr>
          </a:lstStyle>
          <a:p>
            <a:pPr>
              <a:defRPr/>
            </a:pPr>
            <a:fld id="{774C1639-4E2F-4550-BAEE-C5BDC1CB80DD}" type="slidenum">
              <a:rPr lang="en-US" sz="1600" smtClean="0">
                <a:solidFill>
                  <a:schemeClr val="bg1"/>
                </a:solidFill>
              </a:rPr>
              <a:pPr>
                <a:defRPr/>
              </a:pPr>
              <a:t>99</a:t>
            </a:fld>
            <a:endParaRPr lang="en-US" sz="1600">
              <a:solidFill>
                <a:schemeClr val="bg1"/>
              </a:solidFill>
            </a:endParaRPr>
          </a:p>
        </p:txBody>
      </p:sp>
      <p:sp>
        <p:nvSpPr>
          <p:cNvPr id="6" name="Title 8">
            <a:extLst>
              <a:ext uri="{FF2B5EF4-FFF2-40B4-BE49-F238E27FC236}">
                <a16:creationId xmlns:a16="http://schemas.microsoft.com/office/drawing/2014/main" id="{0BACD32C-0FCC-A548-385A-4BF92C00F2D8}"/>
              </a:ext>
            </a:extLst>
          </p:cNvPr>
          <p:cNvSpPr txBox="1">
            <a:spLocks/>
          </p:cNvSpPr>
          <p:nvPr/>
        </p:nvSpPr>
        <p:spPr>
          <a:xfrm>
            <a:off x="457200" y="400050"/>
            <a:ext cx="8229600" cy="742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0" dirty="0"/>
              <a:t>Cross-modal transformers</a:t>
            </a:r>
            <a:endParaRPr lang="en-US" dirty="0"/>
          </a:p>
        </p:txBody>
      </p:sp>
    </p:spTree>
    <p:extLst>
      <p:ext uri="{BB962C8B-B14F-4D97-AF65-F5344CB8AC3E}">
        <p14:creationId xmlns:p14="http://schemas.microsoft.com/office/powerpoint/2010/main" val="4113920391"/>
      </p:ext>
    </p:extLst>
  </p:cSld>
  <p:clrMapOvr>
    <a:masterClrMapping/>
  </p:clrMapOvr>
</p:sld>
</file>

<file path=ppt/theme/theme1.xml><?xml version="1.0" encoding="utf-8"?>
<a:theme xmlns:a="http://schemas.openxmlformats.org/drawingml/2006/main" name="Brilho">
  <a:themeElements>
    <a:clrScheme name="Executivo">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17813</TotalTime>
  <Words>8182</Words>
  <Application>Microsoft Macintosh PowerPoint</Application>
  <PresentationFormat>On-screen Show (16:9)</PresentationFormat>
  <Paragraphs>1686</Paragraphs>
  <Slides>134</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46" baseType="lpstr">
      <vt:lpstr>Arial</vt:lpstr>
      <vt:lpstr>Calibri</vt:lpstr>
      <vt:lpstr>Cambria Math</vt:lpstr>
      <vt:lpstr>Courier New</vt:lpstr>
      <vt:lpstr>DejaVu Sans</vt:lpstr>
      <vt:lpstr>Helvetica Neue Light</vt:lpstr>
      <vt:lpstr>Lucida Sans</vt:lpstr>
      <vt:lpstr>Times New Roman</vt:lpstr>
      <vt:lpstr>Trebuchet MS</vt:lpstr>
      <vt:lpstr>Wingdings</vt:lpstr>
      <vt:lpstr>Brilho</vt:lpstr>
      <vt:lpstr>Equation</vt:lpstr>
      <vt:lpstr>CS 1674/2074: Sequential Data: Language and Vision; Video and Motion</vt:lpstr>
      <vt:lpstr>Plan for this lecture</vt:lpstr>
      <vt:lpstr>Motivation: Descriptive Text for Images</vt:lpstr>
      <vt:lpstr>Some pre-RNN Good Results</vt:lpstr>
      <vt:lpstr>Some pre-RNN Good Results</vt:lpstr>
      <vt:lpstr>PowerPoint Presentation</vt:lpstr>
      <vt:lpstr>PowerPoint Presentation</vt:lpstr>
      <vt:lpstr>PowerPoint Presentation</vt:lpstr>
      <vt:lpstr>PowerPoint Presentation</vt:lpstr>
      <vt:lpstr>PowerPoint Presentation</vt:lpstr>
      <vt:lpstr>PowerPoint Presentation</vt:lpstr>
      <vt:lpstr>Recurrent Neural Network</vt:lpstr>
      <vt:lpstr>Recurrent Neural Network</vt:lpstr>
      <vt:lpstr>Recurrent Neural Network</vt:lpstr>
      <vt:lpstr>Recurrent Neural Network</vt:lpstr>
      <vt:lpstr>(Vanilla) Recurrent Neural Network</vt:lpstr>
      <vt:lpstr>Character-level  language model  example</vt:lpstr>
      <vt:lpstr>PowerPoint Presentation</vt:lpstr>
      <vt:lpstr>PowerPoint Presentation</vt:lpstr>
      <vt:lpstr>PowerPoint Presentation</vt:lpstr>
      <vt:lpstr>Extensions</vt:lpstr>
      <vt:lpstr>PowerPoint Presentation</vt:lpstr>
      <vt:lpstr>at first:</vt:lpstr>
      <vt:lpstr>PowerPoint Presentation</vt:lpstr>
      <vt:lpstr>PowerPoint Presentation</vt:lpstr>
      <vt:lpstr>Recurrent Neural Network</vt:lpstr>
      <vt:lpstr>test image</vt:lpstr>
      <vt:lpstr>PowerPoint Presentation</vt:lpstr>
      <vt:lpstr>PowerPoint Presentation</vt:lpstr>
      <vt:lpstr>test image</vt:lpstr>
      <vt:lpstr>PowerPoint Presentation</vt:lpstr>
      <vt:lpstr>test image</vt:lpstr>
      <vt:lpstr>test image</vt:lpstr>
      <vt:lpstr>test image</vt:lpstr>
      <vt:lpstr>test image</vt:lpstr>
      <vt:lpstr>test image</vt:lpstr>
      <vt:lpstr>PowerPoint Presentation</vt:lpstr>
      <vt:lpstr>  Generate descriptions for events depicted in video clips</vt:lpstr>
      <vt:lpstr>PowerPoint Presentation</vt:lpstr>
      <vt:lpstr>PowerPoint Presentation</vt:lpstr>
      <vt:lpstr>PowerPoint Presentation</vt:lpstr>
      <vt:lpstr>PowerPoint Presentation</vt:lpstr>
      <vt:lpstr>PowerPoint Presentation</vt:lpstr>
      <vt:lpstr>S2VT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Attention in equations</vt:lpstr>
      <vt:lpstr>Attention is great!</vt:lpstr>
      <vt:lpstr>Attention is a general deep-learning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for this lecture</vt:lpstr>
      <vt:lpstr>Video Classification</vt:lpstr>
      <vt:lpstr>PowerPoint Presentation</vt:lpstr>
      <vt:lpstr>Training on Clips</vt:lpstr>
      <vt:lpstr>Video Classification: Single-Frame CNN</vt:lpstr>
      <vt:lpstr>Video Classification: Late Fusion (with FC layers)</vt:lpstr>
      <vt:lpstr>Video Classification: Late Fusion (with pooling)</vt:lpstr>
      <vt:lpstr>Video Classification: Early Fusion</vt:lpstr>
      <vt:lpstr>Video Classification: 3D CNN</vt:lpstr>
      <vt:lpstr>3D Convolution</vt:lpstr>
      <vt:lpstr>C3D: The VGG of 3D CNNs</vt:lpstr>
      <vt:lpstr>Early Fusion vs Late Fusion vs 3D CNN</vt:lpstr>
      <vt:lpstr>Motion: Why is it useful?</vt:lpstr>
      <vt:lpstr>Motion: Why is it useful?</vt:lpstr>
      <vt:lpstr>Optical Flow highlights</vt:lpstr>
      <vt:lpstr>Separating Motion and Appearance:  Two-Stream Networks</vt:lpstr>
      <vt:lpstr>Modeling Motion: Optical Flow</vt:lpstr>
      <vt:lpstr>Transferring Motion</vt:lpstr>
      <vt:lpstr>Transferring Motion</vt:lpstr>
      <vt:lpstr>Transferring Motion</vt:lpstr>
      <vt:lpstr>Tracking: some applications</vt:lpstr>
      <vt:lpstr>Tracking examples</vt:lpstr>
      <vt:lpstr>Things that make visual tracking difficult</vt:lpstr>
      <vt:lpstr>Strategies for tracking</vt:lpstr>
      <vt:lpstr>Strategies for tracking</vt:lpstr>
      <vt:lpstr>General model for tracking</vt:lpstr>
      <vt:lpstr>Steps of tracking</vt:lpstr>
      <vt:lpstr>Steps of tracking</vt:lpstr>
      <vt:lpstr>Problem statement</vt:lpstr>
      <vt:lpstr>PowerPoint Presentation</vt:lpstr>
      <vt:lpstr>PowerPoint Presentation</vt:lpstr>
      <vt:lpstr>Prediction and correction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Leveraging Unlabeled Data for Sketch-based Understanding</dc:title>
  <dc:creator>Fernando</dc:creator>
  <cp:lastModifiedBy>Nils Ever Murrugarra Llerena</cp:lastModifiedBy>
  <cp:revision>641</cp:revision>
  <cp:lastPrinted>2024-11-14T19:30:01Z</cp:lastPrinted>
  <dcterms:created xsi:type="dcterms:W3CDTF">2011-07-05T14:46:51Z</dcterms:created>
  <dcterms:modified xsi:type="dcterms:W3CDTF">2024-11-14T19:30:03Z</dcterms:modified>
</cp:coreProperties>
</file>