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589" r:id="rId2"/>
    <p:sldId id="615" r:id="rId3"/>
    <p:sldId id="383" r:id="rId4"/>
    <p:sldId id="384" r:id="rId5"/>
    <p:sldId id="385" r:id="rId6"/>
    <p:sldId id="386" r:id="rId7"/>
    <p:sldId id="387" r:id="rId8"/>
    <p:sldId id="402" r:id="rId9"/>
    <p:sldId id="388" r:id="rId10"/>
    <p:sldId id="389" r:id="rId11"/>
    <p:sldId id="390" r:id="rId12"/>
    <p:sldId id="401" r:id="rId13"/>
    <p:sldId id="391" r:id="rId14"/>
    <p:sldId id="399" r:id="rId15"/>
    <p:sldId id="392" r:id="rId16"/>
    <p:sldId id="393" r:id="rId17"/>
    <p:sldId id="400" r:id="rId18"/>
    <p:sldId id="394" r:id="rId19"/>
    <p:sldId id="616" r:id="rId20"/>
  </p:sldIdLst>
  <p:sldSz cx="9144000" cy="5143500" type="screen16x9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4608">
          <p15:clr>
            <a:srgbClr val="A4A3A4"/>
          </p15:clr>
        </p15:guide>
        <p15:guide id="3" pos="288">
          <p15:clr>
            <a:srgbClr val="A4A3A4"/>
          </p15:clr>
        </p15:guide>
        <p15:guide id="4" pos="5472">
          <p15:clr>
            <a:srgbClr val="A4A3A4"/>
          </p15:clr>
        </p15:guide>
        <p15:guide id="5" orient="horz" pos="1712">
          <p15:clr>
            <a:srgbClr val="9AA0A6"/>
          </p15:clr>
        </p15:guide>
        <p15:guide id="6" pos="2592">
          <p15:clr>
            <a:srgbClr val="9AA0A6"/>
          </p15:clr>
        </p15:guide>
        <p15:guide id="7" pos="3168">
          <p15:clr>
            <a:srgbClr val="9AA0A6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0" roundtripDataSignature="AMtx7mhS5nRLilGD6T0EpqDE7wj9jhOMe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96AE40-E63F-448E-B565-BE41378B41F9}" name="Nils Ever Murrugarra Llerena" initials="NEML" userId="Nils Ever Murrugarra Llerena" providerId="None"/>
  <p188:author id="{8443ED59-20C7-4FDF-8DCA-8A14D1AA1C8C}" name="Microsoft Office User" initials="MOU" userId="Microsoft Office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Jiang" initials="" lastIdx="2" clrIdx="0"/>
  <p:cmAuthor id="2" name="Nils" initials="N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25" autoAdjust="0"/>
    <p:restoredTop sz="82754"/>
  </p:normalViewPr>
  <p:slideViewPr>
    <p:cSldViewPr snapToGrid="0">
      <p:cViewPr varScale="1">
        <p:scale>
          <a:sx n="154" d="100"/>
          <a:sy n="154" d="100"/>
        </p:scale>
        <p:origin x="2744" y="192"/>
      </p:cViewPr>
      <p:guideLst>
        <p:guide orient="horz" pos="288"/>
        <p:guide pos="4608"/>
        <p:guide pos="288"/>
        <p:guide pos="5472"/>
        <p:guide orient="horz" pos="1712"/>
        <p:guide pos="2592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0" Type="http://customschemas.google.com/relationships/presentationmetadata" Target="metadata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82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81" Type="http://schemas.openxmlformats.org/officeDocument/2006/relationships/commentAuthors" Target="commentAuthors.xml"/><Relationship Id="rId86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3" name="Google Shape;93;p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1470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about a TH break for 2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EB119-B258-0548-88D8-891D177F859A}" type="slidenum">
              <a:rPr lang="en-US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558295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EB119-B258-0548-88D8-891D177F859A}" type="slidenum">
              <a:rPr lang="en-US" altLang="x-none" smtClean="0"/>
              <a:pPr/>
              <a:t>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203083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x-none" dirty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86CC11B-9FD0-4A4F-99A2-77D391F03C8E}" type="slidenum">
              <a:rPr lang="en-US" altLang="x-none" sz="1200"/>
              <a:pPr/>
              <a:t>10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 dirty="0"/>
              <a:t>Arithmetic progression, Geometric progression, Summation 1, Summation 2, Recurrence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CFFB7DC-1838-0D4A-BA19-DCEAC2BC0481}" type="slidenum">
              <a:rPr lang="en-US" altLang="x-none" sz="1200"/>
              <a:pPr/>
              <a:t>14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EB119-B258-0548-88D8-891D177F859A}" type="slidenum">
              <a:rPr lang="en-US" altLang="x-none" smtClean="0"/>
              <a:pPr/>
              <a:t>16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50315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WHITEBOARD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5EB119-B258-0548-88D8-891D177F859A}" type="slidenum">
              <a:rPr lang="en-US" altLang="x-none" smtClean="0"/>
              <a:pPr/>
              <a:t>17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28866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x-none" dirty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CE7BBA7-EA61-1D45-9585-1DBC542E9F89}" type="slidenum">
              <a:rPr lang="en-US" altLang="x-none" sz="1200"/>
              <a:pPr/>
              <a:t>18</a:t>
            </a:fld>
            <a:endParaRPr lang="en-US" altLang="x-non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530"/>
              <a:buNone/>
              <a:defRPr>
                <a:solidFill>
                  <a:srgbClr val="3F3F3F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275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70"/>
              </a:spcBef>
              <a:spcAft>
                <a:spcPts val="0"/>
              </a:spcAft>
              <a:buSzPts val="1215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10"/>
              </a:spcBef>
              <a:spcAft>
                <a:spcPts val="0"/>
              </a:spcAft>
              <a:buSzPts val="10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23" name="Google Shape;23;p14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6" name="Google Shape;36;p16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53" name="Google Shape;53;p18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body" idx="2"/>
          </p:nvPr>
        </p:nvSpPr>
        <p:spPr>
          <a:xfrm>
            <a:off x="457201" y="1597915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70" name="Google Shape;70;p21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>
            <a:spLocks noGrp="1"/>
          </p:cNvSpPr>
          <p:nvPr>
            <p:ph type="pic" idx="2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823"/>
              </a:srgbClr>
            </a:outerShdw>
          </a:effectLst>
        </p:spPr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5752" algn="l" rtl="0"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215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spcBef>
                <a:spcPts val="21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murrugarrallerena@webe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1303712" y="1005576"/>
            <a:ext cx="6536577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CS 441: Sequences and Summations</a:t>
            </a:r>
            <a:endParaRPr lang="en-US" dirty="0"/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1657350" y="2571750"/>
            <a:ext cx="5886600" cy="24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r>
              <a:rPr lang="en-US" b="1" dirty="0"/>
              <a:t>PhD. Nils </a:t>
            </a:r>
            <a:r>
              <a:rPr lang="en-US" b="1" dirty="0" err="1"/>
              <a:t>Murrugarra-Llerena</a:t>
            </a:r>
            <a:endParaRPr lang="en-US" b="1" dirty="0"/>
          </a:p>
          <a:p>
            <a:pPr marL="0" indent="0" algn="ctr">
              <a:spcBef>
                <a:spcPts val="0"/>
              </a:spcBef>
            </a:pPr>
            <a:r>
              <a:rPr lang="en-US" dirty="0">
                <a:hlinkClick r:id="rId3"/>
              </a:rPr>
              <a:t>nem177@pitt.edu</a:t>
            </a:r>
            <a:r>
              <a:rPr lang="en-US" dirty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dirty="0"/>
          </a:p>
        </p:txBody>
      </p:sp>
      <p:sp>
        <p:nvSpPr>
          <p:cNvPr id="48130" name="AutoShape 2" descr="University of Pittsburgh Logo and symbol, meaning, history, PNG, br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132" name="Picture 4" descr="University of Pittsburgh Logo and symbol, meaning, history, PNG, brand"/>
          <p:cNvPicPr>
            <a:picLocks noChangeAspect="1" noChangeArrowheads="1"/>
          </p:cNvPicPr>
          <p:nvPr/>
        </p:nvPicPr>
        <p:blipFill>
          <a:blip r:embed="rId4"/>
          <a:srcRect t="21714" b="22062"/>
          <a:stretch>
            <a:fillRect/>
          </a:stretch>
        </p:blipFill>
        <p:spPr bwMode="auto">
          <a:xfrm>
            <a:off x="2950460" y="3950191"/>
            <a:ext cx="3243079" cy="1024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169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143000" y="1200150"/>
            <a:ext cx="3886200" cy="1582650"/>
            <a:chOff x="0" y="1676400"/>
            <a:chExt cx="5181599" cy="2110298"/>
          </a:xfrm>
        </p:grpSpPr>
        <p:sp>
          <p:nvSpPr>
            <p:cNvPr id="7" name="Oval 6"/>
            <p:cNvSpPr/>
            <p:nvPr/>
          </p:nvSpPr>
          <p:spPr bwMode="auto">
            <a:xfrm>
              <a:off x="4190999" y="1676400"/>
              <a:ext cx="304800" cy="304814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27660" name="TextBox 7"/>
            <p:cNvSpPr txBox="1">
              <a:spLocks noChangeArrowheads="1"/>
            </p:cNvSpPr>
            <p:nvPr/>
          </p:nvSpPr>
          <p:spPr bwMode="auto">
            <a:xfrm>
              <a:off x="0" y="3048000"/>
              <a:ext cx="5181599" cy="738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Constant factors can be pulled out of the summation</a:t>
              </a:r>
            </a:p>
          </p:txBody>
        </p:sp>
        <p:cxnSp>
          <p:nvCxnSpPr>
            <p:cNvPr id="9" name="Shape 8"/>
            <p:cNvCxnSpPr>
              <a:cxnSpLocks/>
              <a:stCxn id="27660" idx="0"/>
              <a:endCxn id="7" idx="4"/>
            </p:cNvCxnSpPr>
            <p:nvPr/>
          </p:nvCxnSpPr>
          <p:spPr bwMode="auto">
            <a:xfrm rot="5400000" flipH="1" flipV="1">
              <a:off x="2933707" y="1638307"/>
              <a:ext cx="1066786" cy="175260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828800" y="1828800"/>
            <a:ext cx="5372100" cy="1816323"/>
            <a:chOff x="914400" y="2514600"/>
            <a:chExt cx="7162800" cy="2422488"/>
          </a:xfrm>
        </p:grpSpPr>
        <p:sp>
          <p:nvSpPr>
            <p:cNvPr id="27656" name="TextBox 11"/>
            <p:cNvSpPr txBox="1">
              <a:spLocks noChangeArrowheads="1"/>
            </p:cNvSpPr>
            <p:nvPr/>
          </p:nvSpPr>
          <p:spPr bwMode="auto">
            <a:xfrm>
              <a:off x="914400" y="4198203"/>
              <a:ext cx="7162800" cy="738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A summation over a sum (or difference) can be split into a sum (or difference) of smaller summations</a:t>
              </a:r>
            </a:p>
          </p:txBody>
        </p:sp>
        <p:cxnSp>
          <p:nvCxnSpPr>
            <p:cNvPr id="13" name="Shape 8"/>
            <p:cNvCxnSpPr>
              <a:cxnSpLocks/>
              <a:stCxn id="27656" idx="0"/>
              <a:endCxn id="18" idx="1"/>
            </p:cNvCxnSpPr>
            <p:nvPr/>
          </p:nvCxnSpPr>
          <p:spPr bwMode="auto">
            <a:xfrm rot="5400000" flipH="1" flipV="1">
              <a:off x="4536374" y="2931364"/>
              <a:ext cx="1226266" cy="1307413"/>
            </a:xfrm>
            <a:prstGeom prst="curvedConnector5">
              <a:avLst>
                <a:gd name="adj1" fmla="val 24863"/>
                <a:gd name="adj2" fmla="val 297243"/>
                <a:gd name="adj3" fmla="val 75137"/>
              </a:avLst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18" name="Left Brace 17"/>
            <p:cNvSpPr/>
            <p:nvPr/>
          </p:nvSpPr>
          <p:spPr bwMode="auto">
            <a:xfrm rot="16200000">
              <a:off x="5574545" y="1283455"/>
              <a:ext cx="457337" cy="2919627"/>
            </a:xfrm>
            <a:prstGeom prst="leftBrac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</p:grp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1657350" y="3829050"/>
            <a:ext cx="5829300" cy="9715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x-none" sz="2400" b="1" i="1"/>
              <a:t>Example:</a:t>
            </a:r>
            <a:endParaRPr lang="en-US" altLang="x-none" sz="2400"/>
          </a:p>
          <a:p>
            <a:pPr marL="556022" lvl="1" indent="-255985" algn="just"/>
            <a:r>
              <a:rPr lang="en-US" altLang="x-none" sz="1800"/>
              <a:t>∑</a:t>
            </a:r>
            <a:r>
              <a:rPr lang="en-US" altLang="x-none" sz="1800" baseline="-25000"/>
              <a:t>1≤</a:t>
            </a:r>
            <a:r>
              <a:rPr lang="en-US" altLang="x-none" sz="1800" i="1" baseline="-25000"/>
              <a:t>j</a:t>
            </a:r>
            <a:r>
              <a:rPr lang="en-US" altLang="x-none" sz="1800" baseline="-25000"/>
              <a:t>≤3 </a:t>
            </a:r>
            <a:r>
              <a:rPr lang="en-US" altLang="x-none" sz="1800"/>
              <a:t>(4</a:t>
            </a:r>
            <a:r>
              <a:rPr lang="en-US" altLang="x-none" sz="1800" i="1"/>
              <a:t>j</a:t>
            </a:r>
            <a:r>
              <a:rPr lang="en-US" altLang="x-none" sz="1800"/>
              <a:t> + </a:t>
            </a:r>
            <a:r>
              <a:rPr lang="en-US" altLang="x-none" sz="1800" i="1"/>
              <a:t>j</a:t>
            </a:r>
            <a:r>
              <a:rPr lang="en-US" altLang="x-none" sz="1800" baseline="30000"/>
              <a:t>2</a:t>
            </a:r>
            <a:r>
              <a:rPr lang="en-US" altLang="x-none" sz="1800"/>
              <a:t>) = (4+1) + (8+4) + (12+9) = 38</a:t>
            </a:r>
          </a:p>
          <a:p>
            <a:pPr marL="556022" lvl="1" indent="-255985" algn="just"/>
            <a:r>
              <a:rPr lang="en-US" altLang="x-none" sz="1800"/>
              <a:t>4∑</a:t>
            </a:r>
            <a:r>
              <a:rPr lang="en-US" altLang="x-none" sz="1800" baseline="-25000"/>
              <a:t>1≤</a:t>
            </a:r>
            <a:r>
              <a:rPr lang="en-US" altLang="x-none" sz="1800" i="1" baseline="-25000"/>
              <a:t>j</a:t>
            </a:r>
            <a:r>
              <a:rPr lang="en-US" altLang="x-none" sz="1800" baseline="-25000"/>
              <a:t>≤3 </a:t>
            </a:r>
            <a:r>
              <a:rPr lang="en-US" altLang="x-none" sz="1800" i="1"/>
              <a:t>j</a:t>
            </a:r>
            <a:r>
              <a:rPr lang="en-US" altLang="x-none" sz="1800"/>
              <a:t> + ∑</a:t>
            </a:r>
            <a:r>
              <a:rPr lang="en-US" altLang="x-none" sz="1800" baseline="-25000"/>
              <a:t>1≤</a:t>
            </a:r>
            <a:r>
              <a:rPr lang="en-US" altLang="x-none" sz="1800" i="1" baseline="-25000"/>
              <a:t>j</a:t>
            </a:r>
            <a:r>
              <a:rPr lang="en-US" altLang="x-none" sz="1800" baseline="-25000"/>
              <a:t>≤3 </a:t>
            </a:r>
            <a:r>
              <a:rPr lang="en-US" altLang="x-none" sz="1800" i="1"/>
              <a:t>j</a:t>
            </a:r>
            <a:r>
              <a:rPr lang="en-US" altLang="x-none" sz="1800" baseline="30000"/>
              <a:t>2</a:t>
            </a:r>
            <a:r>
              <a:rPr lang="en-US" altLang="x-none" sz="1800"/>
              <a:t> = 4(1+2+3) + (1+4+9) = 38 </a:t>
            </a:r>
          </a:p>
          <a:p>
            <a:pPr marL="556022" lvl="1" indent="-255985"/>
            <a:endParaRPr lang="en-US" altLang="x-none" sz="1800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3743325" y="4118696"/>
            <a:ext cx="285750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186238" y="4449866"/>
            <a:ext cx="285750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CB5D1340-F046-CEF5-543F-4B65FBDE9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94BE12A-939C-4F54-6F49-B2758D119E28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Summations are linear: The usual laws of algebra apply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68E831A-D05F-919A-907E-8204C3C2D50E}"/>
                  </a:ext>
                </a:extLst>
              </p:cNvPr>
              <p:cNvSpPr txBox="1"/>
              <p:nvPr/>
            </p:nvSpPr>
            <p:spPr>
              <a:xfrm>
                <a:off x="1099856" y="1013524"/>
                <a:ext cx="6732164" cy="10500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𝑎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𝑏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𝑐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𝑎</m:t>
                          </m:r>
                          <m:nary>
                            <m:naryPr>
                              <m:chr m:val="∑"/>
                              <m:ctrlPr>
                                <a:rPr lang="is-I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en-US" b="0" i="1" smtClean="0">
                          <a:latin typeface="Cambria Math" charset="0"/>
                        </a:rPr>
                        <m:t>+</m:t>
                      </m:r>
                      <m:r>
                        <a:rPr lang="en-US" b="0" i="1" smtClean="0">
                          <a:latin typeface="Cambria Math" charset="0"/>
                        </a:rPr>
                        <m:t>𝑏</m:t>
                      </m:r>
                      <m:nary>
                        <m:naryPr>
                          <m:chr m:val="∑"/>
                          <m:ctrlPr>
                            <a:rPr lang="is-I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charset="0"/>
                        </a:rPr>
                        <m:t>−</m:t>
                      </m:r>
                      <m:r>
                        <a:rPr lang="en-US" b="0" i="1" smtClean="0">
                          <a:latin typeface="Cambria Math" charset="0"/>
                        </a:rPr>
                        <m:t>𝑐</m:t>
                      </m:r>
                      <m:nary>
                        <m:naryPr>
                          <m:chr m:val="∑"/>
                          <m:ctrlPr>
                            <a:rPr lang="is-I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68E831A-D05F-919A-907E-8204C3C2D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856" y="1013524"/>
                <a:ext cx="6732164" cy="1050031"/>
              </a:xfrm>
              <a:prstGeom prst="rect">
                <a:avLst/>
              </a:prstGeom>
              <a:blipFill>
                <a:blip r:embed="rId3"/>
                <a:stretch>
                  <a:fillRect t="-66667" b="-6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Example sums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b="1" i="1" dirty="0"/>
              <a:t>Example:</a:t>
            </a:r>
            <a:r>
              <a:rPr lang="en-US" altLang="x-none" dirty="0"/>
              <a:t>  Express the sum of the first 50 terms of the sequence 1/</a:t>
            </a:r>
            <a:r>
              <a:rPr lang="en-US" altLang="x-none" i="1" dirty="0"/>
              <a:t>n</a:t>
            </a:r>
            <a:r>
              <a:rPr lang="en-US" altLang="x-none" baseline="30000" dirty="0"/>
              <a:t>2</a:t>
            </a:r>
            <a:r>
              <a:rPr lang="en-US" altLang="x-none" dirty="0"/>
              <a:t> for n = 1, 2, 3, …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Answer:</a:t>
            </a:r>
          </a:p>
          <a:p>
            <a:pPr marL="0" indent="0">
              <a:buNone/>
            </a:pPr>
            <a:endParaRPr lang="en-US" altLang="x-non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b="1" i="1" dirty="0"/>
              <a:t>Example:</a:t>
            </a:r>
            <a:r>
              <a:rPr lang="en-US" altLang="x-none" dirty="0"/>
              <a:t>  What is the value of</a:t>
            </a:r>
          </a:p>
          <a:p>
            <a:pPr marL="0" indent="0">
              <a:buNone/>
            </a:pPr>
            <a:endParaRPr lang="en-US" altLang="x-non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Answer: </a:t>
            </a:r>
            <a:endParaRPr lang="en-US" altLang="x-none" b="1" i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87" y="3237309"/>
            <a:ext cx="695325" cy="534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2" y="3786187"/>
            <a:ext cx="5206604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71950" y="3943350"/>
            <a:ext cx="377190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171950" y="4400550"/>
            <a:ext cx="3771900" cy="361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171950" y="4800600"/>
            <a:ext cx="377190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942" y="2059974"/>
            <a:ext cx="6286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3377D28-6580-58BB-9985-BC068C122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50" y="1028700"/>
            <a:ext cx="6229350" cy="354330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None/>
            </a:pPr>
            <a:r>
              <a:rPr lang="en-US" altLang="x-none" b="1" i="1" dirty="0"/>
              <a:t>Example:</a:t>
            </a:r>
            <a:r>
              <a:rPr lang="en-US" altLang="x-none" dirty="0"/>
              <a:t>  Compute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dirty="0">
                <a:solidFill>
                  <a:srgbClr val="FF0000"/>
                </a:solidFill>
              </a:rPr>
              <a:t>Answer:  </a:t>
            </a:r>
            <a:r>
              <a:rPr lang="en-US" altLang="x-none" dirty="0"/>
              <a:t>(0 + 2) + (2 + 2) + (4 + 2) + (6 + 2) = 20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i="1" dirty="0"/>
              <a:t>Example:  </a:t>
            </a:r>
            <a:r>
              <a:rPr lang="en-US" altLang="x-none" dirty="0"/>
              <a:t>Let f(x) = x</a:t>
            </a:r>
            <a:r>
              <a:rPr lang="en-US" altLang="x-none" baseline="30000" dirty="0"/>
              <a:t>3</a:t>
            </a:r>
            <a:r>
              <a:rPr lang="en-US" altLang="x-none" dirty="0"/>
              <a:t> + 1. Compute 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dirty="0">
                <a:solidFill>
                  <a:srgbClr val="FF0000"/>
                </a:solidFill>
              </a:rPr>
              <a:t>Answer:  </a:t>
            </a:r>
            <a:r>
              <a:rPr lang="en-US" altLang="x-none" i="1" dirty="0"/>
              <a:t>f</a:t>
            </a:r>
            <a:r>
              <a:rPr lang="en-US" altLang="x-none" dirty="0"/>
              <a:t>(1) + </a:t>
            </a:r>
            <a:r>
              <a:rPr lang="en-US" altLang="x-none" i="1" dirty="0"/>
              <a:t>f</a:t>
            </a:r>
            <a:r>
              <a:rPr lang="en-US" altLang="x-none" dirty="0"/>
              <a:t>(3) + </a:t>
            </a:r>
            <a:r>
              <a:rPr lang="en-US" altLang="x-none" i="1" dirty="0"/>
              <a:t>f</a:t>
            </a:r>
            <a:r>
              <a:rPr lang="en-US" altLang="x-none" dirty="0"/>
              <a:t>(5) + </a:t>
            </a:r>
            <a:r>
              <a:rPr lang="en-US" altLang="x-none" i="1" dirty="0"/>
              <a:t>f</a:t>
            </a:r>
            <a:r>
              <a:rPr lang="en-US" altLang="x-none" dirty="0"/>
              <a:t>(7) = 2 + 28 + 126 + 344 = 500</a:t>
            </a:r>
          </a:p>
        </p:txBody>
      </p:sp>
      <p:pic>
        <p:nvPicPr>
          <p:cNvPr id="29699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324" y="1028700"/>
            <a:ext cx="1257300" cy="47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491" y="3125230"/>
            <a:ext cx="115371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C10B2C62-D661-A284-AAFE-DE1D08391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C71692E-45AF-7DDB-1698-228573AF9AFC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We can also compute the summation of the elements of some set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1714500" y="685800"/>
            <a:ext cx="5829300" cy="68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x-none" dirty="0"/>
              <a:t>This is particularly useful when </a:t>
            </a:r>
            <a:r>
              <a:rPr lang="en-US" altLang="x-none" dirty="0">
                <a:solidFill>
                  <a:srgbClr val="FF0000"/>
                </a:solidFill>
              </a:rPr>
              <a:t>combining </a:t>
            </a:r>
            <a:r>
              <a:rPr lang="en-US" altLang="x-none" dirty="0"/>
              <a:t>two or more summations. For example: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endParaRPr lang="en-US" altLang="x-non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882"/>
          <a:stretch>
            <a:fillRect/>
          </a:stretch>
        </p:blipFill>
        <p:spPr bwMode="auto">
          <a:xfrm>
            <a:off x="1885950" y="1327548"/>
            <a:ext cx="3143250" cy="729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829055" y="1428750"/>
            <a:ext cx="2697968" cy="514344"/>
            <a:chOff x="3581410" y="1905000"/>
            <a:chExt cx="3597386" cy="685791"/>
          </a:xfrm>
        </p:grpSpPr>
        <p:sp>
          <p:nvSpPr>
            <p:cNvPr id="30732" name="TextBox 4"/>
            <p:cNvSpPr txBox="1">
              <a:spLocks noChangeArrowheads="1"/>
            </p:cNvSpPr>
            <p:nvPr/>
          </p:nvSpPr>
          <p:spPr bwMode="auto">
            <a:xfrm>
              <a:off x="5791199" y="1905000"/>
              <a:ext cx="1387597" cy="430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Let j = k - 1</a:t>
              </a:r>
            </a:p>
          </p:txBody>
        </p:sp>
        <p:cxnSp>
          <p:nvCxnSpPr>
            <p:cNvPr id="6" name="Shape 8"/>
            <p:cNvCxnSpPr>
              <a:stCxn id="30732" idx="1"/>
            </p:cNvCxnSpPr>
            <p:nvPr/>
          </p:nvCxnSpPr>
          <p:spPr bwMode="auto">
            <a:xfrm rot="10800000" flipV="1">
              <a:off x="3581410" y="2120443"/>
              <a:ext cx="2209791" cy="470348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171950" y="2168130"/>
            <a:ext cx="3371850" cy="553998"/>
            <a:chOff x="4038600" y="2891135"/>
            <a:chExt cx="4495800" cy="737760"/>
          </a:xfrm>
        </p:grpSpPr>
        <p:sp>
          <p:nvSpPr>
            <p:cNvPr id="30730" name="TextBox 8"/>
            <p:cNvSpPr txBox="1">
              <a:spLocks noChangeArrowheads="1"/>
            </p:cNvSpPr>
            <p:nvPr/>
          </p:nvSpPr>
          <p:spPr bwMode="auto">
            <a:xfrm>
              <a:off x="6629400" y="2891135"/>
              <a:ext cx="1905000" cy="737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Need to add 1 to each j</a:t>
              </a:r>
            </a:p>
          </p:txBody>
        </p:sp>
        <p:cxnSp>
          <p:nvCxnSpPr>
            <p:cNvPr id="10" name="Shape 8"/>
            <p:cNvCxnSpPr>
              <a:cxnSpLocks/>
            </p:cNvCxnSpPr>
            <p:nvPr/>
          </p:nvCxnSpPr>
          <p:spPr bwMode="auto">
            <a:xfrm rot="10800000" flipV="1">
              <a:off x="4038600" y="3260014"/>
              <a:ext cx="2590800" cy="168624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77" b="60052"/>
          <a:stretch>
            <a:fillRect/>
          </a:stretch>
        </p:blipFill>
        <p:spPr bwMode="auto">
          <a:xfrm>
            <a:off x="1885950" y="2057400"/>
            <a:ext cx="31432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42" b="38943"/>
          <a:stretch>
            <a:fillRect/>
          </a:stretch>
        </p:blipFill>
        <p:spPr bwMode="auto">
          <a:xfrm>
            <a:off x="1885950" y="2813448"/>
            <a:ext cx="3143250" cy="787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14" b="17973"/>
          <a:stretch>
            <a:fillRect/>
          </a:stretch>
        </p:blipFill>
        <p:spPr bwMode="auto">
          <a:xfrm>
            <a:off x="1885950" y="3499248"/>
            <a:ext cx="3143250" cy="844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882"/>
          <a:stretch>
            <a:fillRect/>
          </a:stretch>
        </p:blipFill>
        <p:spPr bwMode="auto">
          <a:xfrm>
            <a:off x="1885950" y="4299348"/>
            <a:ext cx="3143250" cy="729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7DE38F6E-ED5A-A38E-577E-C3D123F44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13</a:t>
            </a:fld>
            <a:endParaRPr lang="pt-BR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B5A0915-FD93-59D1-4DC7-37B53D923170}"/>
              </a:ext>
            </a:extLst>
          </p:cNvPr>
          <p:cNvSpPr txBox="1">
            <a:spLocks/>
          </p:cNvSpPr>
          <p:nvPr/>
        </p:nvSpPr>
        <p:spPr>
          <a:xfrm>
            <a:off x="457200" y="235291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Sometimes it is helpful to shift the index of a summation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exercises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b="1" dirty="0"/>
              <a:t>On Top Hat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FD99C07E-1D46-8E9F-B65E-6A444F81C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14</a:t>
            </a:fld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50" y="1040130"/>
            <a:ext cx="5829300" cy="354330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dirty="0"/>
              <a:t>Often, you</a:t>
            </a:r>
            <a:r>
              <a:rPr lang="en-US" altLang="ja-JP" dirty="0"/>
              <a:t>’ll see this when analyzing nested loops within a program (i.e., CS 1501/1502)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b="1" i="1" dirty="0"/>
              <a:t>Example:</a:t>
            </a:r>
            <a:r>
              <a:rPr lang="en-US" altLang="x-none" dirty="0"/>
              <a:t>  Compute</a:t>
            </a:r>
          </a:p>
          <a:p>
            <a:pPr marL="0" indent="0">
              <a:buNone/>
            </a:pPr>
            <a:endParaRPr lang="en-US" altLang="x-non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Solution: </a:t>
            </a:r>
            <a:endParaRPr lang="en-US" altLang="x-none" b="1" i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07"/>
          <a:stretch>
            <a:fillRect/>
          </a:stretch>
        </p:blipFill>
        <p:spPr bwMode="auto">
          <a:xfrm>
            <a:off x="2800350" y="2535555"/>
            <a:ext cx="35433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25" y="1858090"/>
            <a:ext cx="8667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172079" y="1611631"/>
            <a:ext cx="1912843" cy="1085849"/>
            <a:chOff x="5372106" y="1905000"/>
            <a:chExt cx="2550391" cy="1447797"/>
          </a:xfrm>
        </p:grpSpPr>
        <p:sp>
          <p:nvSpPr>
            <p:cNvPr id="31758" name="TextBox 6"/>
            <p:cNvSpPr txBox="1">
              <a:spLocks noChangeArrowheads="1"/>
            </p:cNvSpPr>
            <p:nvPr/>
          </p:nvSpPr>
          <p:spPr bwMode="auto">
            <a:xfrm>
              <a:off x="5791199" y="1905000"/>
              <a:ext cx="2131298" cy="430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Expand inner sum</a:t>
              </a:r>
            </a:p>
          </p:txBody>
        </p:sp>
        <p:cxnSp>
          <p:nvCxnSpPr>
            <p:cNvPr id="8" name="Shape 8"/>
            <p:cNvCxnSpPr>
              <a:cxnSpLocks/>
              <a:stCxn id="31758" idx="2"/>
            </p:cNvCxnSpPr>
            <p:nvPr/>
          </p:nvCxnSpPr>
          <p:spPr bwMode="auto">
            <a:xfrm rot="5400000">
              <a:off x="5606022" y="2101970"/>
              <a:ext cx="1016911" cy="1484744"/>
            </a:xfrm>
            <a:prstGeom prst="curvedConnector2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972052" y="3040379"/>
            <a:ext cx="2294334" cy="571499"/>
            <a:chOff x="5105407" y="3810000"/>
            <a:chExt cx="3059665" cy="761997"/>
          </a:xfrm>
        </p:grpSpPr>
        <p:sp>
          <p:nvSpPr>
            <p:cNvPr id="31756" name="TextBox 13"/>
            <p:cNvSpPr txBox="1">
              <a:spLocks noChangeArrowheads="1"/>
            </p:cNvSpPr>
            <p:nvPr/>
          </p:nvSpPr>
          <p:spPr bwMode="auto">
            <a:xfrm>
              <a:off x="5958513" y="3810000"/>
              <a:ext cx="2206559" cy="430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Simplify if possible</a:t>
              </a:r>
            </a:p>
          </p:txBody>
        </p:sp>
        <p:cxnSp>
          <p:nvCxnSpPr>
            <p:cNvPr id="15" name="Shape 8"/>
            <p:cNvCxnSpPr>
              <a:stCxn id="31756" idx="2"/>
            </p:cNvCxnSpPr>
            <p:nvPr/>
          </p:nvCxnSpPr>
          <p:spPr bwMode="auto">
            <a:xfrm rot="5400000">
              <a:off x="5918044" y="3428248"/>
              <a:ext cx="331112" cy="1956386"/>
            </a:xfrm>
            <a:prstGeom prst="curvedConnector2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2000250" y="4294107"/>
            <a:ext cx="3371852" cy="780387"/>
            <a:chOff x="990600" y="5334003"/>
            <a:chExt cx="4495802" cy="1040461"/>
          </a:xfrm>
        </p:grpSpPr>
        <p:sp>
          <p:nvSpPr>
            <p:cNvPr id="31754" name="TextBox 18"/>
            <p:cNvSpPr txBox="1">
              <a:spLocks noChangeArrowheads="1"/>
            </p:cNvSpPr>
            <p:nvPr/>
          </p:nvSpPr>
          <p:spPr bwMode="auto">
            <a:xfrm>
              <a:off x="990600" y="5943600"/>
              <a:ext cx="2159139" cy="430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Expand outer sum</a:t>
              </a:r>
            </a:p>
          </p:txBody>
        </p:sp>
        <p:cxnSp>
          <p:nvCxnSpPr>
            <p:cNvPr id="20" name="Shape 8"/>
            <p:cNvCxnSpPr>
              <a:stCxn id="31754" idx="3"/>
            </p:cNvCxnSpPr>
            <p:nvPr/>
          </p:nvCxnSpPr>
          <p:spPr bwMode="auto">
            <a:xfrm flipV="1">
              <a:off x="3149739" y="5334003"/>
              <a:ext cx="2336663" cy="825030"/>
            </a:xfrm>
            <a:prstGeom prst="curvedConnector3">
              <a:avLst>
                <a:gd name="adj1" fmla="val 100362"/>
              </a:avLst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31" b="13271"/>
          <a:stretch>
            <a:fillRect/>
          </a:stretch>
        </p:blipFill>
        <p:spPr bwMode="auto">
          <a:xfrm>
            <a:off x="2800350" y="3211830"/>
            <a:ext cx="35433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729"/>
          <a:stretch>
            <a:fillRect/>
          </a:stretch>
        </p:blipFill>
        <p:spPr bwMode="auto">
          <a:xfrm>
            <a:off x="2800350" y="4021455"/>
            <a:ext cx="35433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3 Marcador de número de diapositiva">
            <a:extLst>
              <a:ext uri="{FF2B5EF4-FFF2-40B4-BE49-F238E27FC236}">
                <a16:creationId xmlns:a16="http://schemas.microsoft.com/office/drawing/2014/main" id="{66C6F82C-EA6D-9E96-413D-410DF575C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D7C6554-1F65-8527-D47F-A64C8284B077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Summations can be nested within one another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50" y="1202136"/>
            <a:ext cx="5829300" cy="37719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dirty="0"/>
              <a:t>Would you </a:t>
            </a:r>
            <a:r>
              <a:rPr lang="en-US" altLang="x-none" dirty="0">
                <a:solidFill>
                  <a:srgbClr val="FF0000"/>
                </a:solidFill>
              </a:rPr>
              <a:t>really </a:t>
            </a:r>
            <a:r>
              <a:rPr lang="en-US" altLang="x-none" dirty="0"/>
              <a:t>want to calculate              by hand?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/>
              <a:t>Fortunately, we have a </a:t>
            </a:r>
            <a:r>
              <a:rPr lang="en-US" altLang="x-none" dirty="0">
                <a:solidFill>
                  <a:srgbClr val="FF0000"/>
                </a:solidFill>
              </a:rPr>
              <a:t>closed-form solution </a:t>
            </a:r>
            <a:r>
              <a:rPr lang="en-US" altLang="x-none" dirty="0"/>
              <a:t>for computing the sum of a geometric series: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/>
              <a:t>So,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754711"/>
            <a:ext cx="49625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4345386"/>
            <a:ext cx="3152775" cy="598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957" y="1089411"/>
            <a:ext cx="845344" cy="57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5863225" y="4231086"/>
            <a:ext cx="1598516" cy="71558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50" b="1" dirty="0">
                <a:ln w="31550" cmpd="sng">
                  <a:noFill/>
                  <a:prstDash val="solid"/>
                </a:ln>
                <a:solidFill>
                  <a:srgbClr val="FF0000"/>
                </a:solidFill>
                <a:cs typeface="ＭＳ Ｐゴシック" charset="-128"/>
              </a:rPr>
              <a:t>Why?</a:t>
            </a:r>
          </a:p>
        </p:txBody>
      </p:sp>
      <p:sp>
        <p:nvSpPr>
          <p:cNvPr id="34823" name="Rectangle 9"/>
          <p:cNvSpPr>
            <a:spLocks noChangeArrowheads="1"/>
          </p:cNvSpPr>
          <p:nvPr/>
        </p:nvSpPr>
        <p:spPr bwMode="auto">
          <a:xfrm>
            <a:off x="4972050" y="3373836"/>
            <a:ext cx="28575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pic>
        <p:nvPicPr>
          <p:cNvPr id="34824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3411936"/>
            <a:ext cx="161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54DABA8-D62F-1C02-B05A-7DD165F8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F490B4A-8AB7-A742-A18A-56AD21D0531D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Computing the sum of a geometric series by hand is time consuming…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7ADACCAB-0F12-ACF1-FC9B-8016953E9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9AB9DCD-40C8-BE72-CE04-63C2F6F651B6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Proof of geometric series closed form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30178A-5D12-87B5-E05F-FCACEC2E6A9E}"/>
              </a:ext>
            </a:extLst>
          </p:cNvPr>
          <p:cNvSpPr txBox="1"/>
          <p:nvPr/>
        </p:nvSpPr>
        <p:spPr>
          <a:xfrm>
            <a:off x="2927960" y="2248584"/>
            <a:ext cx="3288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On Whiteboard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14500" y="1171575"/>
          <a:ext cx="5829300" cy="3400425"/>
        </p:xfrm>
        <a:graphic>
          <a:graphicData uri="http://schemas.openxmlformats.org/drawingml/2006/table">
            <a:tbl>
              <a:tblPr/>
              <a:tblGrid>
                <a:gridCol w="291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05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Sum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Closed Form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1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Osaka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Osaka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01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Osaka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Osaka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1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Osaka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Osaka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688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85925"/>
            <a:ext cx="471488" cy="71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4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690812"/>
            <a:ext cx="571500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5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743325"/>
            <a:ext cx="5524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6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0" y="1800225"/>
            <a:ext cx="1019175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7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069" y="2828925"/>
            <a:ext cx="1862138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8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306" y="3800475"/>
            <a:ext cx="1114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828800" y="1657350"/>
            <a:ext cx="26289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686300" y="1657350"/>
            <a:ext cx="26289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885950" y="2686050"/>
            <a:ext cx="26289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743450" y="2686050"/>
            <a:ext cx="26289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885950" y="3657600"/>
            <a:ext cx="26289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743450" y="3657600"/>
            <a:ext cx="26289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0354367-58C9-7FD9-AA71-FECC45281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18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D683211-844F-2830-C42E-1F25887FC3AE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There are other closed form summations that you should know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Final thoughts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1657350" y="1200150"/>
            <a:ext cx="5829300" cy="3543300"/>
          </a:xfrm>
        </p:spPr>
        <p:txBody>
          <a:bodyPr/>
          <a:lstStyle/>
          <a:p>
            <a:r>
              <a:rPr lang="en-US" altLang="x-none" dirty="0">
                <a:solidFill>
                  <a:schemeClr val="bg2"/>
                </a:solidFill>
              </a:rPr>
              <a:t>Sequences</a:t>
            </a:r>
            <a:r>
              <a:rPr lang="en-US" altLang="x-none" dirty="0"/>
              <a:t> allow us to represent (potentially infinite) ordered lists of elements</a:t>
            </a:r>
          </a:p>
          <a:p>
            <a:pPr lvl="1"/>
            <a:endParaRPr lang="en-US" altLang="x-none" dirty="0"/>
          </a:p>
          <a:p>
            <a:r>
              <a:rPr lang="en-US" altLang="x-none" dirty="0">
                <a:solidFill>
                  <a:schemeClr val="bg2"/>
                </a:solidFill>
              </a:rPr>
              <a:t>Summation notation </a:t>
            </a:r>
            <a:r>
              <a:rPr lang="en-US" altLang="x-none" dirty="0"/>
              <a:t>is a compact representation for adding together the elements of a sequence</a:t>
            </a:r>
          </a:p>
          <a:p>
            <a:pPr lvl="1"/>
            <a:endParaRPr lang="en-US" altLang="x-none" dirty="0"/>
          </a:p>
          <a:p>
            <a:r>
              <a:rPr lang="en-US" altLang="x-none" dirty="0"/>
              <a:t>Next time:</a:t>
            </a:r>
          </a:p>
          <a:p>
            <a:pPr lvl="1"/>
            <a:r>
              <a:rPr lang="en-US" altLang="x-none" dirty="0"/>
              <a:t>Midterm exam review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A63D6BE-9D50-5026-9C46-7CDF15F8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19</a:t>
            </a:fld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x-none" dirty="0"/>
              <a:t>Sequences and Summations</a:t>
            </a:r>
          </a:p>
          <a:p>
            <a:pPr lvl="1"/>
            <a:r>
              <a:rPr lang="en-US" altLang="x-none" dirty="0"/>
              <a:t>Specifying and recognizing sequences</a:t>
            </a:r>
          </a:p>
          <a:p>
            <a:pPr lvl="1"/>
            <a:r>
              <a:rPr lang="en-US" altLang="x-none" dirty="0"/>
              <a:t>Summation notation</a:t>
            </a:r>
          </a:p>
          <a:p>
            <a:pPr lvl="1"/>
            <a:r>
              <a:rPr lang="en-US" altLang="x-none" dirty="0"/>
              <a:t>Closed forms of summations</a:t>
            </a:r>
          </a:p>
        </p:txBody>
      </p:sp>
      <p:pic>
        <p:nvPicPr>
          <p:cNvPr id="4" name="Picture 2" descr="Notebook ">
            <a:extLst>
              <a:ext uri="{FF2B5EF4-FFF2-40B4-BE49-F238E27FC236}">
                <a16:creationId xmlns:a16="http://schemas.microsoft.com/office/drawing/2014/main" id="{88A3FD40-CB5F-5103-5AF5-A5C17BAE2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7524" y="1490431"/>
            <a:ext cx="1219200" cy="1219201"/>
          </a:xfrm>
          <a:prstGeom prst="rect">
            <a:avLst/>
          </a:prstGeom>
          <a:noFill/>
        </p:spPr>
      </p:pic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9FC3A38D-92A1-91BA-B190-E2894747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836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b="1" i="1" dirty="0"/>
              <a:t>Definition:</a:t>
            </a:r>
            <a:r>
              <a:rPr lang="en-US" altLang="x-none" dirty="0"/>
              <a:t>  A </a:t>
            </a:r>
            <a:r>
              <a:rPr lang="en-US" altLang="x-none" dirty="0">
                <a:solidFill>
                  <a:srgbClr val="FF0000"/>
                </a:solidFill>
              </a:rPr>
              <a:t>sequence </a:t>
            </a:r>
            <a:r>
              <a:rPr lang="en-US" altLang="x-none" dirty="0"/>
              <a:t>is a function from a subset of the set of integers to a set S. We use the notation </a:t>
            </a:r>
            <a:r>
              <a:rPr lang="en-US" altLang="x-none" i="1" dirty="0"/>
              <a:t>a</a:t>
            </a:r>
            <a:r>
              <a:rPr lang="en-US" altLang="x-none" i="1" baseline="-25000" dirty="0"/>
              <a:t>n</a:t>
            </a:r>
            <a:r>
              <a:rPr lang="en-US" altLang="x-none" dirty="0"/>
              <a:t> to denote the image of the integer </a:t>
            </a:r>
            <a:r>
              <a:rPr lang="en-US" altLang="x-none" i="1" dirty="0"/>
              <a:t>n</a:t>
            </a:r>
            <a:r>
              <a:rPr lang="en-US" altLang="x-none" dirty="0"/>
              <a:t>. </a:t>
            </a:r>
            <a:r>
              <a:rPr lang="en-US" altLang="x-none" i="1" dirty="0"/>
              <a:t>a</a:t>
            </a:r>
            <a:r>
              <a:rPr lang="en-US" altLang="x-none" i="1" baseline="-25000" dirty="0"/>
              <a:t>n</a:t>
            </a:r>
            <a:r>
              <a:rPr lang="en-US" altLang="x-none" dirty="0"/>
              <a:t> is called a </a:t>
            </a:r>
            <a:r>
              <a:rPr lang="en-US" altLang="x-none" dirty="0">
                <a:solidFill>
                  <a:srgbClr val="FF0000"/>
                </a:solidFill>
              </a:rPr>
              <a:t>term</a:t>
            </a:r>
            <a:r>
              <a:rPr lang="en-US" altLang="x-none" dirty="0">
                <a:solidFill>
                  <a:srgbClr val="C00000"/>
                </a:solidFill>
              </a:rPr>
              <a:t> </a:t>
            </a:r>
            <a:r>
              <a:rPr lang="en-US" altLang="x-none" dirty="0"/>
              <a:t>of the sequence.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b="1" i="1" dirty="0"/>
              <a:t>Examples:</a:t>
            </a:r>
          </a:p>
          <a:p>
            <a:pPr marL="556022" lvl="1" indent="-255985"/>
            <a:r>
              <a:rPr lang="en-US" altLang="x-none" dirty="0"/>
              <a:t>1, 3, 5, 7, 9, 11			A sequence with 6 terms</a:t>
            </a:r>
          </a:p>
          <a:p>
            <a:pPr marL="556022" lvl="1" indent="-255985"/>
            <a:r>
              <a:rPr lang="en-US" altLang="x-none" dirty="0"/>
              <a:t>1, 1/2, 1/3, 1/4, 1/5, …		An infinite sequence</a:t>
            </a:r>
          </a:p>
          <a:p>
            <a:pPr marL="556022" lvl="1" indent="-255985"/>
            <a:endParaRPr lang="en-US" altLang="x-none" dirty="0"/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Note:  </a:t>
            </a:r>
            <a:r>
              <a:rPr lang="en-US" altLang="x-none" dirty="0"/>
              <a:t>The second example can be described as the sequence {</a:t>
            </a:r>
            <a:r>
              <a:rPr lang="en-US" altLang="x-none" i="1" dirty="0"/>
              <a:t>a</a:t>
            </a:r>
            <a:r>
              <a:rPr lang="en-US" altLang="x-none" i="1" baseline="-25000" dirty="0"/>
              <a:t>n</a:t>
            </a:r>
            <a:r>
              <a:rPr lang="en-US" altLang="x-none" dirty="0"/>
              <a:t>} where </a:t>
            </a:r>
            <a:r>
              <a:rPr lang="en-US" altLang="x-none" i="1" dirty="0"/>
              <a:t>a</a:t>
            </a:r>
            <a:r>
              <a:rPr lang="en-US" altLang="x-none" i="1" baseline="-25000" dirty="0"/>
              <a:t>n</a:t>
            </a:r>
            <a:r>
              <a:rPr lang="en-US" altLang="x-none" dirty="0"/>
              <a:t> = 1/n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2BC6C6B8-5F42-DBA8-0B78-6E6EEA47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77BE035-CF59-E9EF-D80F-F8BE8D5B420A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dirty="0"/>
              <a:t>Sequences are ordered lists of elements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What makes sequences so special?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altLang="x-none" dirty="0">
                <a:solidFill>
                  <a:srgbClr val="FF0000"/>
                </a:solidFill>
              </a:rPr>
              <a:t>Question: </a:t>
            </a:r>
            <a:r>
              <a:rPr lang="en-US" altLang="x-none" dirty="0"/>
              <a:t>Aren</a:t>
            </a:r>
            <a:r>
              <a:rPr lang="en-US" altLang="ja-JP" dirty="0"/>
              <a:t>’t sequences just sets?</a:t>
            </a:r>
          </a:p>
          <a:p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>
                <a:solidFill>
                  <a:srgbClr val="FF0000"/>
                </a:solidFill>
              </a:rPr>
              <a:t>Answer: </a:t>
            </a:r>
            <a:r>
              <a:rPr lang="en-US" altLang="x-none" dirty="0"/>
              <a:t>The elements of a sequence are members of a set, but a sequence is </a:t>
            </a:r>
            <a:r>
              <a:rPr lang="en-US" altLang="x-none" dirty="0">
                <a:solidFill>
                  <a:srgbClr val="FF0000"/>
                </a:solidFill>
              </a:rPr>
              <a:t>ordered</a:t>
            </a:r>
            <a:r>
              <a:rPr lang="en-US" altLang="x-none" dirty="0"/>
              <a:t>, a set is not.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>
                <a:solidFill>
                  <a:srgbClr val="FF0000"/>
                </a:solidFill>
              </a:rPr>
              <a:t>Question:  </a:t>
            </a:r>
            <a:r>
              <a:rPr lang="en-US" altLang="x-none" dirty="0"/>
              <a:t>How are sequences different from ordered n-tuples?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dirty="0">
                <a:solidFill>
                  <a:srgbClr val="FF0000"/>
                </a:solidFill>
              </a:rPr>
              <a:t>Answer: </a:t>
            </a:r>
            <a:r>
              <a:rPr lang="en-US" altLang="x-none" dirty="0"/>
              <a:t>An ordered n-tuple is ordered, but always contains n elements. Sequences can be infinite!</a:t>
            </a:r>
          </a:p>
        </p:txBody>
      </p: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28850" y="2818373"/>
            <a:ext cx="4572000" cy="1191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EDEED159-E4D0-2316-E0FA-91B20C373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Some special sequences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657350" y="915432"/>
            <a:ext cx="5962650" cy="4229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Geometric progressions </a:t>
            </a:r>
            <a:r>
              <a:rPr lang="en-US" altLang="x-none" dirty="0"/>
              <a:t>are sequences of the form {</a:t>
            </a:r>
            <a:r>
              <a:rPr lang="en-US" altLang="x-none" i="1" dirty="0" err="1"/>
              <a:t>ar</a:t>
            </a:r>
            <a:r>
              <a:rPr lang="en-US" altLang="x-none" i="1" baseline="30000" dirty="0" err="1"/>
              <a:t>n</a:t>
            </a:r>
            <a:r>
              <a:rPr lang="en-US" altLang="x-none" dirty="0"/>
              <a:t>} where </a:t>
            </a:r>
            <a:r>
              <a:rPr lang="en-US" altLang="x-none" i="1" dirty="0"/>
              <a:t>a</a:t>
            </a:r>
            <a:r>
              <a:rPr lang="en-US" altLang="x-none" dirty="0"/>
              <a:t> and </a:t>
            </a:r>
            <a:r>
              <a:rPr lang="en-US" altLang="x-none" i="1" dirty="0"/>
              <a:t>r</a:t>
            </a:r>
            <a:r>
              <a:rPr lang="en-US" altLang="x-none" dirty="0"/>
              <a:t> are real numbers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b="1" i="1" dirty="0"/>
              <a:t>Examples:</a:t>
            </a:r>
          </a:p>
          <a:p>
            <a:pPr lvl="1"/>
            <a:r>
              <a:rPr lang="en-US" altLang="x-none" dirty="0"/>
              <a:t>1, 1/2, 1/4, 1/8, 1/16, …		</a:t>
            </a:r>
            <a:r>
              <a:rPr lang="en-US" altLang="x-none" dirty="0">
                <a:solidFill>
                  <a:srgbClr val="008000"/>
                </a:solidFill>
              </a:rPr>
              <a:t>a = 1, r = ½</a:t>
            </a:r>
          </a:p>
          <a:p>
            <a:pPr lvl="1"/>
            <a:r>
              <a:rPr lang="en-US" altLang="x-none" dirty="0"/>
              <a:t>1, -1, 1, -1, 1, -1, …			</a:t>
            </a:r>
            <a:r>
              <a:rPr lang="en-US" altLang="x-none" dirty="0">
                <a:solidFill>
                  <a:srgbClr val="008000"/>
                </a:solidFill>
              </a:rPr>
              <a:t>a = 1, r = -1</a:t>
            </a:r>
          </a:p>
          <a:p>
            <a:pPr marL="0" indent="0">
              <a:buNone/>
            </a:pPr>
            <a:endParaRPr lang="en-US" altLang="x-non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Arithmetic progressions </a:t>
            </a:r>
            <a:r>
              <a:rPr lang="en-US" altLang="x-none" dirty="0"/>
              <a:t>are sequences of the form </a:t>
            </a:r>
            <a:br>
              <a:rPr lang="en-US" altLang="x-none" dirty="0"/>
            </a:br>
            <a:r>
              <a:rPr lang="en-US" altLang="x-none" dirty="0"/>
              <a:t>{</a:t>
            </a:r>
            <a:r>
              <a:rPr lang="en-US" altLang="x-none" i="1" dirty="0"/>
              <a:t>a</a:t>
            </a:r>
            <a:r>
              <a:rPr lang="en-US" altLang="x-none" dirty="0"/>
              <a:t> + </a:t>
            </a:r>
            <a:r>
              <a:rPr lang="en-US" altLang="x-none" i="1" dirty="0" err="1"/>
              <a:t>nd</a:t>
            </a:r>
            <a:r>
              <a:rPr lang="en-US" altLang="x-none" dirty="0"/>
              <a:t>} where </a:t>
            </a:r>
            <a:r>
              <a:rPr lang="en-US" altLang="x-none" i="1" dirty="0"/>
              <a:t>a</a:t>
            </a:r>
            <a:r>
              <a:rPr lang="en-US" altLang="x-none" dirty="0"/>
              <a:t> and </a:t>
            </a:r>
            <a:r>
              <a:rPr lang="en-US" altLang="x-none" i="1" dirty="0"/>
              <a:t>d</a:t>
            </a:r>
            <a:r>
              <a:rPr lang="en-US" altLang="x-none" dirty="0"/>
              <a:t> are real numbers.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b="1" i="1" dirty="0"/>
              <a:t>Examples:</a:t>
            </a:r>
            <a:endParaRPr lang="en-US" altLang="x-none" dirty="0"/>
          </a:p>
          <a:p>
            <a:pPr lvl="1"/>
            <a:r>
              <a:rPr lang="en-US" altLang="x-none" dirty="0"/>
              <a:t>2, 4, 6, 8, 10, …			</a:t>
            </a:r>
            <a:r>
              <a:rPr lang="en-US" altLang="x-none" dirty="0">
                <a:solidFill>
                  <a:srgbClr val="008000"/>
                </a:solidFill>
              </a:rPr>
              <a:t>a = 2, d = 2</a:t>
            </a:r>
          </a:p>
          <a:p>
            <a:pPr lvl="1"/>
            <a:r>
              <a:rPr lang="en-US" altLang="x-none" dirty="0"/>
              <a:t>-10, -15, -20, -25, …			</a:t>
            </a:r>
            <a:r>
              <a:rPr lang="en-US" altLang="x-none" dirty="0">
                <a:solidFill>
                  <a:srgbClr val="008000"/>
                </a:solidFill>
              </a:rPr>
              <a:t>a = -10, d = -5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143368" y="2246871"/>
            <a:ext cx="12001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43368" y="2532621"/>
            <a:ext cx="12001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181725" y="4393790"/>
            <a:ext cx="120015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238875" y="4679540"/>
            <a:ext cx="1257300" cy="233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888433BB-AF4F-77E0-9365-FC923B1D6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  <p:bldP spid="4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49"/>
            <a:ext cx="8229600" cy="3864831"/>
          </a:xfrm>
        </p:spPr>
        <p:txBody>
          <a:bodyPr/>
          <a:lstStyle/>
          <a:p>
            <a:pPr marL="0" indent="0">
              <a:buNone/>
            </a:pPr>
            <a:r>
              <a:rPr lang="en-US" altLang="x-none" dirty="0"/>
              <a:t>Questions to ask yourself:</a:t>
            </a:r>
            <a:br>
              <a:rPr lang="en-US" altLang="x-none" dirty="0"/>
            </a:br>
            <a:endParaRPr lang="en-US" altLang="x-none" dirty="0"/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Are there runs of the same value?</a:t>
            </a:r>
          </a:p>
          <a:p>
            <a:pPr marL="642938" lvl="1" indent="-342900">
              <a:buFont typeface="Trebuchet MS" charset="0"/>
              <a:buAutoNum type="arabicPeriod"/>
            </a:pPr>
            <a:endParaRPr lang="en-US" altLang="x-none" dirty="0"/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Are terms obtained by multiplying the previous value by a particular amount? (Possible geometric sequence)</a:t>
            </a:r>
          </a:p>
          <a:p>
            <a:pPr marL="642938" lvl="1" indent="-342900">
              <a:buFont typeface="Trebuchet MS" charset="0"/>
              <a:buAutoNum type="arabicPeriod"/>
            </a:pPr>
            <a:endParaRPr lang="en-US" altLang="x-none" dirty="0"/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Are terms obtained by adding a particular amount to the previous value? (Possible arithmetic sequence)</a:t>
            </a:r>
          </a:p>
          <a:p>
            <a:pPr marL="642938" lvl="1" indent="-342900">
              <a:buFont typeface="Trebuchet MS" charset="0"/>
              <a:buAutoNum type="arabicPeriod"/>
            </a:pPr>
            <a:endParaRPr lang="en-US" altLang="x-none" dirty="0"/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Are terms obtained by combining previous terms in a certain way?</a:t>
            </a:r>
          </a:p>
          <a:p>
            <a:pPr marL="642938" lvl="1" indent="-342900">
              <a:buFont typeface="Trebuchet MS" charset="0"/>
              <a:buAutoNum type="arabicPeriod"/>
            </a:pPr>
            <a:endParaRPr lang="en-US" altLang="x-none" dirty="0"/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Are there cycles amongst terms?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9C81ADF5-9475-346D-B00A-4702E6CC5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B5DF627-06FD-1C11-97AF-89388950F4BF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Sometimes we need to figure out the formula for a sequence given only a few terms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028700"/>
            <a:ext cx="6515100" cy="37719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altLang="x-none" b="1" i="1" dirty="0"/>
              <a:t>Problem 1:</a:t>
            </a:r>
            <a:r>
              <a:rPr lang="en-US" altLang="x-none" dirty="0"/>
              <a:t>  1, 5, 9, 13, 17, …</a:t>
            </a:r>
          </a:p>
          <a:p>
            <a:pPr lvl="1"/>
            <a:r>
              <a:rPr lang="en-US" altLang="x-none" dirty="0"/>
              <a:t>Arithmetic sequence with a = 1, d = 4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i="1" dirty="0"/>
              <a:t>Problem 2:</a:t>
            </a:r>
            <a:r>
              <a:rPr lang="en-US" altLang="x-none" dirty="0"/>
              <a:t>  1, 3, 9, 27, 81, …</a:t>
            </a:r>
          </a:p>
          <a:p>
            <a:pPr lvl="1"/>
            <a:r>
              <a:rPr lang="en-US" altLang="x-none" dirty="0"/>
              <a:t>Geometric sequence with a = 1, r = 3</a:t>
            </a:r>
          </a:p>
          <a:p>
            <a:pPr lvl="1"/>
            <a:endParaRPr lang="en-US" altLang="x-none" dirty="0"/>
          </a:p>
          <a:p>
            <a:pPr>
              <a:buFont typeface="Wingdings" charset="2"/>
              <a:buNone/>
            </a:pPr>
            <a:r>
              <a:rPr lang="en-US" altLang="x-none" b="1" i="1" dirty="0"/>
              <a:t>Problem 3:</a:t>
            </a:r>
            <a:r>
              <a:rPr lang="en-US" altLang="x-none" dirty="0"/>
              <a:t>  2, 3, 3, 5, 5, 5, 7, 7, 7, 7, 11, 11, 11, 11, 11, …</a:t>
            </a:r>
          </a:p>
          <a:p>
            <a:pPr lvl="1"/>
            <a:r>
              <a:rPr lang="en-US" altLang="x-none" dirty="0"/>
              <a:t>Sequence in which the </a:t>
            </a:r>
            <a:r>
              <a:rPr lang="en-US" altLang="x-none" i="1" dirty="0"/>
              <a:t>n</a:t>
            </a:r>
            <a:r>
              <a:rPr lang="en-US" altLang="x-none" i="1" baseline="30000" dirty="0"/>
              <a:t>th</a:t>
            </a:r>
            <a:r>
              <a:rPr lang="en-US" altLang="x-none" dirty="0"/>
              <a:t> prime number is listed </a:t>
            </a:r>
            <a:r>
              <a:rPr lang="en-US" altLang="x-none" i="1" dirty="0"/>
              <a:t>n</a:t>
            </a:r>
            <a:r>
              <a:rPr lang="en-US" altLang="x-none" dirty="0"/>
              <a:t> times</a:t>
            </a:r>
          </a:p>
          <a:p>
            <a:pPr lvl="1"/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b="1" i="1" dirty="0"/>
              <a:t>Problem 4:</a:t>
            </a:r>
            <a:r>
              <a:rPr lang="en-US" altLang="x-none" dirty="0"/>
              <a:t>  1, 1, 2, 3, 5, 8, 13, 21, 34, …</a:t>
            </a:r>
          </a:p>
          <a:p>
            <a:pPr lvl="1"/>
            <a:r>
              <a:rPr lang="en-US" altLang="x-none" dirty="0"/>
              <a:t>Each term is the sum of the two previous terms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25877" y="1371600"/>
            <a:ext cx="382905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83027" y="2343150"/>
            <a:ext cx="382905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183027" y="3200400"/>
            <a:ext cx="548640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83027" y="4057650"/>
            <a:ext cx="434340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714500" y="4229102"/>
            <a:ext cx="4811927" cy="723237"/>
            <a:chOff x="762000" y="5638803"/>
            <a:chExt cx="6415821" cy="964257"/>
          </a:xfrm>
        </p:grpSpPr>
        <p:sp>
          <p:nvSpPr>
            <p:cNvPr id="25608" name="TextBox 7"/>
            <p:cNvSpPr txBox="1">
              <a:spLocks noChangeArrowheads="1"/>
            </p:cNvSpPr>
            <p:nvPr/>
          </p:nvSpPr>
          <p:spPr bwMode="auto">
            <a:xfrm>
              <a:off x="762000" y="6172200"/>
              <a:ext cx="4140396" cy="430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This is called the Fibonacci sequence.</a:t>
              </a:r>
            </a:p>
          </p:txBody>
        </p:sp>
        <p:cxnSp>
          <p:nvCxnSpPr>
            <p:cNvPr id="10" name="Curved Connector 9"/>
            <p:cNvCxnSpPr>
              <a:stCxn id="25608" idx="3"/>
              <a:endCxn id="7" idx="3"/>
            </p:cNvCxnSpPr>
            <p:nvPr/>
          </p:nvCxnSpPr>
          <p:spPr bwMode="auto">
            <a:xfrm flipV="1">
              <a:off x="4902397" y="5638803"/>
              <a:ext cx="2275424" cy="748828"/>
            </a:xfrm>
            <a:prstGeom prst="curvedConnector3">
              <a:avLst>
                <a:gd name="adj1" fmla="val 113395"/>
              </a:avLst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8" name="3 Marcador de número de diapositiva">
            <a:extLst>
              <a:ext uri="{FF2B5EF4-FFF2-40B4-BE49-F238E27FC236}">
                <a16:creationId xmlns:a16="http://schemas.microsoft.com/office/drawing/2014/main" id="{385015D3-F0ED-0E9A-289D-6200E0EF7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D92FD49-5B91-5F2F-6BC9-69609E355946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What are the formulas for these sequences?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DEF5E7-52D7-785F-5C58-D51D133C82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This is a </a:t>
                </a:r>
                <a:r>
                  <a:rPr lang="en-US" dirty="0">
                    <a:solidFill>
                      <a:schemeClr val="bg2"/>
                    </a:solidFill>
                  </a:rPr>
                  <a:t>recursive</a:t>
                </a:r>
                <a:r>
                  <a:rPr lang="en-US" dirty="0"/>
                  <a:t> approach to specifying the terms</a:t>
                </a:r>
              </a:p>
              <a:p>
                <a:pPr lvl="1" indent="-257175"/>
                <a:r>
                  <a:rPr lang="en-US" dirty="0"/>
                  <a:t>Later terms are specified from earlier terms</a:t>
                </a:r>
              </a:p>
              <a:p>
                <a:pPr lvl="1" indent="-257175"/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For instance, consider this definition of the Fibonacci sequence:</a:t>
                </a:r>
              </a:p>
              <a:p>
                <a:pPr lvl="1" indent="-257175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pPr lvl="1" indent="-257175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  <a:p>
                <a:pPr lvl="1" indent="-257175"/>
                <a:r>
                  <a:rPr lang="en-US" dirty="0"/>
                  <a:t>For any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</m:oMath>
                </a14:m>
                <a:endParaRPr lang="en-US" dirty="0"/>
              </a:p>
              <a:p>
                <a:pPr lvl="1" indent="-257175"/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Note that we need at least one </a:t>
                </a:r>
                <a:r>
                  <a:rPr lang="en-US" dirty="0">
                    <a:solidFill>
                      <a:srgbClr val="FF0000"/>
                    </a:solidFill>
                  </a:rPr>
                  <a:t>initial condition</a:t>
                </a:r>
              </a:p>
              <a:p>
                <a:pPr lvl="1" indent="-257175"/>
                <a:r>
                  <a:rPr lang="en-US" dirty="0"/>
                  <a:t>Like a base case when writing recursive code</a:t>
                </a:r>
              </a:p>
              <a:p>
                <a:pPr lvl="1" indent="-257175"/>
                <a:r>
                  <a:rPr lang="en-US" dirty="0"/>
                  <a:t>We’ll return to recursion later in the term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DEF5E7-52D7-785F-5C58-D51D133C82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491F145B-0570-0541-9CBF-CC55D35F2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3B68A0A-D500-1389-266C-245DCD45B5B2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dirty="0"/>
              <a:t>Sequences are often specified using recurrence relations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91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50" y="1145578"/>
            <a:ext cx="5829300" cy="405765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sz="2100" dirty="0">
                <a:solidFill>
                  <a:srgbClr val="FF0000"/>
                </a:solidFill>
              </a:rPr>
              <a:t>Summation notation </a:t>
            </a:r>
            <a:r>
              <a:rPr lang="en-US" altLang="x-none" sz="2100" dirty="0"/>
              <a:t>lets us compactly represent the sum of terms </a:t>
            </a:r>
            <a:r>
              <a:rPr lang="en-US" altLang="x-none" sz="2100" i="1" dirty="0"/>
              <a:t>a</a:t>
            </a:r>
            <a:r>
              <a:rPr lang="en-US" altLang="x-none" sz="2100" i="1" baseline="-25000" dirty="0"/>
              <a:t>m</a:t>
            </a:r>
            <a:r>
              <a:rPr lang="en-US" altLang="x-none" sz="2100" dirty="0"/>
              <a:t> + </a:t>
            </a:r>
            <a:r>
              <a:rPr lang="en-US" altLang="x-none" sz="2100" i="1" dirty="0"/>
              <a:t>a</a:t>
            </a:r>
            <a:r>
              <a:rPr lang="en-US" altLang="x-none" sz="2100" i="1" baseline="-25000" dirty="0"/>
              <a:t>m+1</a:t>
            </a:r>
            <a:r>
              <a:rPr lang="en-US" altLang="x-none" sz="2100" dirty="0"/>
              <a:t> + … + </a:t>
            </a:r>
            <a:r>
              <a:rPr lang="en-US" altLang="x-none" sz="2100" i="1" dirty="0"/>
              <a:t>a</a:t>
            </a:r>
            <a:r>
              <a:rPr lang="en-US" altLang="x-none" sz="2100" i="1" baseline="-25000" dirty="0"/>
              <a:t>n</a:t>
            </a:r>
            <a:endParaRPr lang="en-US" altLang="x-none" sz="2100" dirty="0"/>
          </a:p>
          <a:p>
            <a:pPr marL="0" indent="0">
              <a:buNone/>
            </a:pPr>
            <a:endParaRPr lang="en-US" altLang="x-none" sz="2100" dirty="0"/>
          </a:p>
          <a:p>
            <a:pPr marL="0" indent="0">
              <a:buNone/>
            </a:pPr>
            <a:endParaRPr lang="en-US" altLang="x-none" sz="2100" dirty="0"/>
          </a:p>
          <a:p>
            <a:pPr marL="0" indent="0">
              <a:buNone/>
            </a:pPr>
            <a:endParaRPr lang="en-US" altLang="x-none" sz="2100" dirty="0"/>
          </a:p>
          <a:p>
            <a:pPr marL="0" indent="0">
              <a:buNone/>
            </a:pPr>
            <a:endParaRPr lang="en-US" altLang="x-none" sz="2100" dirty="0"/>
          </a:p>
          <a:p>
            <a:pPr marL="0" indent="0">
              <a:buNone/>
            </a:pPr>
            <a:endParaRPr lang="en-US" altLang="x-none" sz="2100" dirty="0"/>
          </a:p>
          <a:p>
            <a:pPr marL="0" indent="0">
              <a:buNone/>
            </a:pPr>
            <a:endParaRPr lang="en-US" altLang="x-none" sz="2100" dirty="0"/>
          </a:p>
          <a:p>
            <a:pPr marL="0" indent="0">
              <a:buNone/>
            </a:pPr>
            <a:endParaRPr lang="en-US" altLang="x-none" sz="2100" i="1" baseline="-25000" dirty="0"/>
          </a:p>
          <a:p>
            <a:pPr marL="0" indent="0">
              <a:buNone/>
            </a:pPr>
            <a:r>
              <a:rPr lang="en-US" altLang="x-none" sz="2100" b="1" i="1" dirty="0"/>
              <a:t>Example:</a:t>
            </a:r>
            <a:r>
              <a:rPr lang="en-US" altLang="x-none" sz="2100" dirty="0"/>
              <a:t>  ∑</a:t>
            </a:r>
            <a:r>
              <a:rPr lang="en-US" altLang="x-none" sz="2100" baseline="-25000" dirty="0"/>
              <a:t>1≤</a:t>
            </a:r>
            <a:r>
              <a:rPr lang="en-US" altLang="x-none" sz="2100" i="1" baseline="-25000" dirty="0"/>
              <a:t>i</a:t>
            </a:r>
            <a:r>
              <a:rPr lang="en-US" altLang="x-none" sz="2100" baseline="-25000" dirty="0"/>
              <a:t>≤5 </a:t>
            </a:r>
            <a:r>
              <a:rPr lang="en-US" altLang="x-none" sz="2100" i="1" dirty="0"/>
              <a:t>i</a:t>
            </a:r>
            <a:r>
              <a:rPr lang="en-US" altLang="x-none" sz="2100" i="1" baseline="30000" dirty="0"/>
              <a:t>2</a:t>
            </a:r>
            <a:r>
              <a:rPr lang="en-US" altLang="x-none" sz="2100" dirty="0"/>
              <a:t> = 1 + 4 + 9 + 16 + 25 = 55</a:t>
            </a:r>
            <a:endParaRPr lang="en-US" altLang="x-none" sz="2100" b="1" i="1" dirty="0"/>
          </a:p>
          <a:p>
            <a:pPr marL="0" indent="0">
              <a:buNone/>
            </a:pPr>
            <a:endParaRPr lang="en-US" altLang="x-none" sz="2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25" y="2342157"/>
            <a:ext cx="27241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485900" y="3056531"/>
            <a:ext cx="3829050" cy="980373"/>
            <a:chOff x="457200" y="3619875"/>
            <a:chExt cx="5105400" cy="1306636"/>
          </a:xfrm>
        </p:grpSpPr>
        <p:sp>
          <p:nvSpPr>
            <p:cNvPr id="5" name="Oval 4"/>
            <p:cNvSpPr/>
            <p:nvPr/>
          </p:nvSpPr>
          <p:spPr bwMode="auto">
            <a:xfrm>
              <a:off x="2603500" y="3619875"/>
              <a:ext cx="457200" cy="457015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5105400" y="3632570"/>
              <a:ext cx="457200" cy="457015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26643" name="TextBox 6"/>
            <p:cNvSpPr txBox="1">
              <a:spLocks noChangeArrowheads="1"/>
            </p:cNvSpPr>
            <p:nvPr/>
          </p:nvSpPr>
          <p:spPr bwMode="auto">
            <a:xfrm>
              <a:off x="457200" y="4495799"/>
              <a:ext cx="2360048" cy="430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Index of summation</a:t>
              </a:r>
            </a:p>
          </p:txBody>
        </p:sp>
        <p:cxnSp>
          <p:nvCxnSpPr>
            <p:cNvPr id="11" name="Shape 10"/>
            <p:cNvCxnSpPr>
              <a:stCxn id="26643" idx="0"/>
              <a:endCxn id="5" idx="2"/>
            </p:cNvCxnSpPr>
            <p:nvPr/>
          </p:nvCxnSpPr>
          <p:spPr bwMode="auto">
            <a:xfrm rot="5400000" flipH="1" flipV="1">
              <a:off x="1796653" y="3688953"/>
              <a:ext cx="647416" cy="966276"/>
            </a:xfrm>
            <a:prstGeom prst="curvedConnector2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hape 11"/>
            <p:cNvCxnSpPr>
              <a:stCxn id="26643" idx="3"/>
              <a:endCxn id="6" idx="4"/>
            </p:cNvCxnSpPr>
            <p:nvPr/>
          </p:nvCxnSpPr>
          <p:spPr bwMode="auto">
            <a:xfrm flipV="1">
              <a:off x="2817248" y="4089585"/>
              <a:ext cx="2516752" cy="621570"/>
            </a:xfrm>
            <a:prstGeom prst="curvedConnector2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3486151" y="3085105"/>
            <a:ext cx="2904972" cy="951831"/>
            <a:chOff x="3124200" y="3657600"/>
            <a:chExt cx="3872796" cy="1269076"/>
          </a:xfrm>
        </p:grpSpPr>
        <p:sp>
          <p:nvSpPr>
            <p:cNvPr id="26636" name="TextBox 14"/>
            <p:cNvSpPr txBox="1">
              <a:spLocks noChangeArrowheads="1"/>
            </p:cNvSpPr>
            <p:nvPr/>
          </p:nvSpPr>
          <p:spPr bwMode="auto">
            <a:xfrm>
              <a:off x="5562600" y="4495800"/>
              <a:ext cx="1434396" cy="430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Lower limit</a:t>
              </a: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571813" y="3657600"/>
              <a:ext cx="457141" cy="457189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solidFill>
                  <a:srgbClr val="FF0000"/>
                </a:solidFill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3124200" y="3657600"/>
              <a:ext cx="457141" cy="457189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cxnSp>
          <p:nvCxnSpPr>
            <p:cNvPr id="18" name="Shape 17"/>
            <p:cNvCxnSpPr>
              <a:stCxn id="26636" idx="1"/>
              <a:endCxn id="17" idx="4"/>
            </p:cNvCxnSpPr>
            <p:nvPr/>
          </p:nvCxnSpPr>
          <p:spPr bwMode="auto">
            <a:xfrm rot="10800000">
              <a:off x="3352770" y="4114790"/>
              <a:ext cx="2209829" cy="596450"/>
            </a:xfrm>
            <a:prstGeom prst="curvedConnector2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hape 20"/>
            <p:cNvCxnSpPr>
              <a:stCxn id="26636" idx="1"/>
              <a:endCxn id="16" idx="4"/>
            </p:cNvCxnSpPr>
            <p:nvPr/>
          </p:nvCxnSpPr>
          <p:spPr bwMode="auto">
            <a:xfrm rot="10800000">
              <a:off x="4800384" y="4114790"/>
              <a:ext cx="762216" cy="596450"/>
            </a:xfrm>
            <a:prstGeom prst="curvedConnector2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3314700" y="2056407"/>
            <a:ext cx="3851135" cy="1371600"/>
            <a:chOff x="2895600" y="2286000"/>
            <a:chExt cx="5133620" cy="1828800"/>
          </a:xfrm>
        </p:grpSpPr>
        <p:sp>
          <p:nvSpPr>
            <p:cNvPr id="26631" name="TextBox 26"/>
            <p:cNvSpPr txBox="1">
              <a:spLocks noChangeArrowheads="1"/>
            </p:cNvSpPr>
            <p:nvPr/>
          </p:nvSpPr>
          <p:spPr bwMode="auto">
            <a:xfrm>
              <a:off x="6592844" y="2286000"/>
              <a:ext cx="143637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Upper limit</a:t>
              </a: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5561963" y="3657600"/>
              <a:ext cx="457091" cy="4572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2895600" y="2514600"/>
              <a:ext cx="457091" cy="457200"/>
            </a:xfrm>
            <a:prstGeom prst="ellips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cxnSp>
          <p:nvCxnSpPr>
            <p:cNvPr id="30" name="Shape 29"/>
            <p:cNvCxnSpPr>
              <a:stCxn id="26631" idx="2"/>
              <a:endCxn id="28" idx="6"/>
            </p:cNvCxnSpPr>
            <p:nvPr/>
          </p:nvCxnSpPr>
          <p:spPr bwMode="auto">
            <a:xfrm rot="5400000">
              <a:off x="6080387" y="2655553"/>
              <a:ext cx="1169313" cy="1291979"/>
            </a:xfrm>
            <a:prstGeom prst="curvedConnector2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hape 32"/>
            <p:cNvCxnSpPr>
              <a:stCxn id="26631" idx="1"/>
              <a:endCxn id="29" idx="6"/>
            </p:cNvCxnSpPr>
            <p:nvPr/>
          </p:nvCxnSpPr>
          <p:spPr bwMode="auto">
            <a:xfrm rot="10800000" flipV="1">
              <a:off x="3352691" y="2501443"/>
              <a:ext cx="3240154" cy="241756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9" name="3 Marcador de número de diapositiva">
            <a:extLst>
              <a:ext uri="{FF2B5EF4-FFF2-40B4-BE49-F238E27FC236}">
                <a16:creationId xmlns:a16="http://schemas.microsoft.com/office/drawing/2014/main" id="{1B1C4F00-EEC2-FF15-4326-D0DFDEAA5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7FC623E-CE6E-9B13-36C9-373134A6AE55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Sometimes we want to find the sum of the terms in a sequence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rilho">
  <a:themeElements>
    <a:clrScheme name="Executivo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</TotalTime>
  <Words>1155</Words>
  <Application>Microsoft Macintosh PowerPoint</Application>
  <PresentationFormat>On-screen Show (16:9)</PresentationFormat>
  <Paragraphs>185</Paragraphs>
  <Slides>19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ＭＳ Ｐゴシック</vt:lpstr>
      <vt:lpstr>Arial</vt:lpstr>
      <vt:lpstr>Calibri</vt:lpstr>
      <vt:lpstr>Cambria Math</vt:lpstr>
      <vt:lpstr>Comic Neue</vt:lpstr>
      <vt:lpstr>Trebuchet MS</vt:lpstr>
      <vt:lpstr>Wingdings</vt:lpstr>
      <vt:lpstr>Brilho</vt:lpstr>
      <vt:lpstr>CS 441: Sequences and Summations</vt:lpstr>
      <vt:lpstr>Today's topics</vt:lpstr>
      <vt:lpstr>PowerPoint Presentation</vt:lpstr>
      <vt:lpstr>What makes sequences so special?</vt:lpstr>
      <vt:lpstr>Some special sequences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sums</vt:lpstr>
      <vt:lpstr>PowerPoint Presentation</vt:lpstr>
      <vt:lpstr>PowerPoint Presentation</vt:lpstr>
      <vt:lpstr>In-class exercises</vt:lpstr>
      <vt:lpstr>PowerPoint Presentation</vt:lpstr>
      <vt:lpstr>PowerPoint Presentation</vt:lpstr>
      <vt:lpstr>PowerPoint Presentation</vt:lpstr>
      <vt:lpstr>PowerPoint Presentation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Leveraging Unlabeled Data for Sketch-based Understanding</dc:title>
  <dc:creator>Fernando</dc:creator>
  <cp:lastModifiedBy>Nils Ever Murrugarra Llerena</cp:lastModifiedBy>
  <cp:revision>329</cp:revision>
  <cp:lastPrinted>2023-01-08T00:14:04Z</cp:lastPrinted>
  <dcterms:created xsi:type="dcterms:W3CDTF">2011-07-05T14:46:51Z</dcterms:created>
  <dcterms:modified xsi:type="dcterms:W3CDTF">2024-10-15T19:22:33Z</dcterms:modified>
</cp:coreProperties>
</file>