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589" r:id="rId2"/>
    <p:sldId id="615" r:id="rId3"/>
    <p:sldId id="395" r:id="rId4"/>
    <p:sldId id="405" r:id="rId5"/>
    <p:sldId id="618" r:id="rId6"/>
    <p:sldId id="396" r:id="rId7"/>
    <p:sldId id="403" r:id="rId8"/>
    <p:sldId id="620" r:id="rId9"/>
    <p:sldId id="397" r:id="rId10"/>
    <p:sldId id="398" r:id="rId11"/>
    <p:sldId id="617" r:id="rId12"/>
    <p:sldId id="354" r:id="rId13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82754"/>
  </p:normalViewPr>
  <p:slideViewPr>
    <p:cSldViewPr snapToGrid="0">
      <p:cViewPr varScale="1">
        <p:scale>
          <a:sx n="154" d="100"/>
          <a:sy n="154" d="100"/>
        </p:scale>
        <p:origin x="1816" y="192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3014658-289D-3E4D-9B45-0B9C68593CB1}" type="slidenum">
              <a:rPr lang="en-US" altLang="x-none" sz="1200"/>
              <a:pPr/>
              <a:t>3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---------------</a:t>
            </a:r>
          </a:p>
          <a:p>
            <a:endParaRPr lang="en-US" dirty="0"/>
          </a:p>
          <a:p>
            <a:r>
              <a:rPr lang="en-US" dirty="0"/>
              <a:t>| x | ( absolute value )</a:t>
            </a:r>
          </a:p>
          <a:p>
            <a:endParaRPr lang="en-US" dirty="0"/>
          </a:p>
          <a:p>
            <a:r>
              <a:rPr lang="en-US" dirty="0"/>
              <a:t>Surjection --&gt; Every positive integer is mapped from +- number. Covers all co-domain</a:t>
            </a:r>
          </a:p>
          <a:p>
            <a:endParaRPr lang="en-US" dirty="0"/>
          </a:p>
          <a:p>
            <a:r>
              <a:rPr lang="en-US" dirty="0"/>
              <a:t>Injection --&gt; 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370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952AA9-EEF6-455A-E617-4EA749A80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2ECCE-FAE4-19D6-3553-330D7CE278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51CD82-CC4B-3EA1-C981-13E2F5283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---------------</a:t>
            </a:r>
          </a:p>
          <a:p>
            <a:endParaRPr lang="en-US" dirty="0"/>
          </a:p>
          <a:p>
            <a:r>
              <a:rPr lang="en-US" dirty="0"/>
              <a:t>| x | ( absolute value )</a:t>
            </a:r>
          </a:p>
          <a:p>
            <a:endParaRPr lang="en-US" dirty="0"/>
          </a:p>
          <a:p>
            <a:r>
              <a:rPr lang="en-US" dirty="0"/>
              <a:t>Surjection --&gt; Every positive integer is mapped from +- number. Covers all co-domain</a:t>
            </a:r>
          </a:p>
          <a:p>
            <a:endParaRPr lang="en-US" dirty="0"/>
          </a:p>
          <a:p>
            <a:r>
              <a:rPr lang="en-US" dirty="0"/>
              <a:t>Injection --&gt; No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F0DA5-1DE9-A91D-FB87-8F9D0B5A51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06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left </a:t>
            </a:r>
            <a:r>
              <a:rPr lang="en-US" dirty="0" err="1"/>
              <a:t>childs</a:t>
            </a:r>
            <a:r>
              <a:rPr lang="en-US" dirty="0"/>
              <a:t> are always &lt;1, right </a:t>
            </a:r>
            <a:r>
              <a:rPr lang="en-US" dirty="0" err="1"/>
              <a:t>childs</a:t>
            </a:r>
            <a:r>
              <a:rPr lang="en-US" dirty="0"/>
              <a:t> are always &gt;1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4870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AD10B-E486-6961-84F9-45A1C8711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5A5163-8A8A-EB7A-AAAF-2F6F105215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C8789C-ABFD-D62F-3416-DFA88B5835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this does not prove they’re reduced, but we could just ignore duplicates</a:t>
            </a:r>
          </a:p>
          <a:p>
            <a:endParaRPr lang="en-US" dirty="0"/>
          </a:p>
          <a:p>
            <a:r>
              <a:rPr lang="en-US" dirty="0"/>
              <a:t>See all nodes in left branches (left, left, left, … )</a:t>
            </a:r>
          </a:p>
          <a:p>
            <a:endParaRPr lang="en-US" dirty="0"/>
          </a:p>
          <a:p>
            <a:r>
              <a:rPr lang="en-US" dirty="0"/>
              <a:t>See all nodes in right branches (right, right, right,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085BD-C778-E74B-0198-C160474ACC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30247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List </a:t>
            </a:r>
            <a:r>
              <a:rPr lang="en-US" altLang="x-none" dirty="0" err="1"/>
              <a:t>p+q</a:t>
            </a:r>
            <a:r>
              <a:rPr lang="en-US" altLang="x-none" dirty="0"/>
              <a:t> = 2 first, then </a:t>
            </a:r>
            <a:r>
              <a:rPr lang="en-US" altLang="x-none" dirty="0" err="1"/>
              <a:t>p+q</a:t>
            </a:r>
            <a:r>
              <a:rPr lang="en-US" altLang="x-none" dirty="0"/>
              <a:t> = 3, </a:t>
            </a:r>
            <a:r>
              <a:rPr lang="en-US" altLang="x-none" dirty="0" err="1"/>
              <a:t>p+q</a:t>
            </a:r>
            <a:r>
              <a:rPr lang="en-US" altLang="x-none" dirty="0"/>
              <a:t> =4, …</a:t>
            </a:r>
          </a:p>
          <a:p>
            <a:endParaRPr lang="en-US" altLang="x-none" dirty="0"/>
          </a:p>
          <a:p>
            <a:r>
              <a:rPr lang="en-US" altLang="x-none" dirty="0"/>
              <a:t>Whenever we encounter a number p/q that is already listed, we do not list it again. For example, when we come to 2/2, we do not list it again</a:t>
            </a:r>
          </a:p>
          <a:p>
            <a:endParaRPr lang="en-US" altLang="x-none" dirty="0"/>
          </a:p>
          <a:p>
            <a:r>
              <a:rPr lang="en-US" altLang="x-none" dirty="0" err="1"/>
              <a:t>Uncircle</a:t>
            </a:r>
            <a:r>
              <a:rPr lang="en-US" altLang="x-none" dirty="0"/>
              <a:t> number are those we leave out</a:t>
            </a:r>
          </a:p>
          <a:p>
            <a:endParaRPr lang="en-US" altLang="x-none" dirty="0"/>
          </a:p>
          <a:p>
            <a:r>
              <a:rPr lang="en-US" altLang="x-none" dirty="0"/>
              <a:t>----</a:t>
            </a:r>
          </a:p>
          <a:p>
            <a:r>
              <a:rPr lang="en-US" altLang="x-none" dirty="0"/>
              <a:t>Analyze be rows and columns, 1st row, 1</a:t>
            </a:r>
            <a:r>
              <a:rPr lang="en-US" altLang="x-none" baseline="30000" dirty="0"/>
              <a:t>st</a:t>
            </a:r>
            <a:r>
              <a:rPr lang="en-US" altLang="x-none" dirty="0"/>
              <a:t> column</a:t>
            </a:r>
          </a:p>
          <a:p>
            <a:endParaRPr lang="en-US" altLang="x-none" dirty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4A595E7-4985-9C4B-8626-655EC84254BF}" type="slidenum">
              <a:rPr lang="en-US" altLang="x-none" sz="1200"/>
              <a:pPr/>
              <a:t>9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can not be the same number as r1, r2, or r3 because it already have a different digit.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920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Infinite Cardinalities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Is the set of real numbers countable?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000644"/>
            <a:ext cx="5772150" cy="4229100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x-none" sz="1500" dirty="0">
                <a:solidFill>
                  <a:srgbClr val="FF0000"/>
                </a:solidFill>
              </a:rPr>
              <a:t>No</a:t>
            </a:r>
            <a:r>
              <a:rPr lang="en-US" altLang="x-none" sz="1500" dirty="0"/>
              <a:t>, it is not. We can prove this using a proof method called diagonalization, invented by Georg Cantor.</a:t>
            </a:r>
          </a:p>
          <a:p>
            <a:pPr marL="0" indent="0" algn="just">
              <a:buNone/>
            </a:pPr>
            <a:endParaRPr lang="en-US" altLang="x-none" sz="1500" dirty="0"/>
          </a:p>
          <a:p>
            <a:pPr marL="0" indent="0" algn="just">
              <a:buNone/>
            </a:pPr>
            <a:r>
              <a:rPr lang="en-US" altLang="x-none" sz="1500" b="1" i="1" dirty="0"/>
              <a:t>Proof:</a:t>
            </a:r>
            <a:r>
              <a:rPr lang="en-US" altLang="x-none" sz="1500" dirty="0"/>
              <a:t>  Assume that the set of real numbers is </a:t>
            </a:r>
            <a:r>
              <a:rPr lang="en-US" altLang="x-none" sz="1500" dirty="0">
                <a:solidFill>
                  <a:schemeClr val="bg2"/>
                </a:solidFill>
              </a:rPr>
              <a:t>countable</a:t>
            </a:r>
            <a:r>
              <a:rPr lang="en-US" altLang="x-none" sz="1500" dirty="0"/>
              <a:t>. Then the subset of real numbers between 0 and 1 is also countable, by definition. This implies that the real numbers can be listed in some order, say, </a:t>
            </a:r>
            <a:r>
              <a:rPr lang="en-US" altLang="x-none" sz="1500" i="1" dirty="0"/>
              <a:t>r1, r2, r3 ….</a:t>
            </a:r>
          </a:p>
          <a:p>
            <a:pPr marL="0" indent="0" algn="just">
              <a:buNone/>
            </a:pPr>
            <a:endParaRPr lang="en-US" altLang="x-none" sz="1500" b="1" i="1" dirty="0"/>
          </a:p>
          <a:p>
            <a:pPr marL="0" indent="0" algn="just">
              <a:buNone/>
            </a:pPr>
            <a:r>
              <a:rPr lang="en-US" altLang="x-none" sz="1500" dirty="0"/>
              <a:t>Let the decimal representation these numbers be:</a:t>
            </a:r>
          </a:p>
          <a:p>
            <a:pPr marL="0" indent="0" algn="just">
              <a:buNone/>
            </a:pPr>
            <a:r>
              <a:rPr lang="en-US" altLang="x-none" sz="1500" dirty="0"/>
              <a:t>   r1 = 0.d</a:t>
            </a:r>
            <a:r>
              <a:rPr lang="en-US" altLang="x-none" sz="1500" baseline="-25000" dirty="0"/>
              <a:t>11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12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13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14</a:t>
            </a:r>
            <a:r>
              <a:rPr lang="en-US" altLang="x-none" sz="1500" dirty="0"/>
              <a:t>…</a:t>
            </a:r>
          </a:p>
          <a:p>
            <a:pPr marL="0" indent="0" algn="just">
              <a:buNone/>
            </a:pPr>
            <a:r>
              <a:rPr lang="en-US" altLang="x-none" sz="1500" dirty="0"/>
              <a:t>   r2 = 0.d</a:t>
            </a:r>
            <a:r>
              <a:rPr lang="en-US" altLang="x-none" sz="1500" baseline="-25000" dirty="0"/>
              <a:t>21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22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23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24</a:t>
            </a:r>
            <a:r>
              <a:rPr lang="en-US" altLang="x-none" sz="1500" dirty="0"/>
              <a:t>…</a:t>
            </a:r>
          </a:p>
          <a:p>
            <a:pPr marL="0" indent="0" algn="just">
              <a:buNone/>
            </a:pPr>
            <a:r>
              <a:rPr lang="en-US" altLang="x-none" sz="1500" dirty="0"/>
              <a:t>   r3 = 0.d</a:t>
            </a:r>
            <a:r>
              <a:rPr lang="en-US" altLang="x-none" sz="1500" baseline="-25000" dirty="0"/>
              <a:t>31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32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33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34</a:t>
            </a:r>
            <a:r>
              <a:rPr lang="en-US" altLang="x-none" sz="1500" dirty="0"/>
              <a:t>…</a:t>
            </a:r>
          </a:p>
          <a:p>
            <a:pPr marL="0" indent="0" algn="just">
              <a:buNone/>
            </a:pPr>
            <a:r>
              <a:rPr lang="en-US" altLang="x-none" sz="1500" dirty="0"/>
              <a:t>   …</a:t>
            </a:r>
          </a:p>
          <a:p>
            <a:pPr marL="0" indent="0" algn="just">
              <a:buNone/>
            </a:pPr>
            <a:r>
              <a:rPr lang="en-US" altLang="x-none" sz="1500" dirty="0"/>
              <a:t>Where </a:t>
            </a:r>
            <a:r>
              <a:rPr lang="en-US" altLang="x-none" sz="1500" dirty="0" err="1"/>
              <a:t>d</a:t>
            </a:r>
            <a:r>
              <a:rPr lang="en-US" altLang="x-none" sz="1500" baseline="-25000" dirty="0" err="1"/>
              <a:t>ij</a:t>
            </a:r>
            <a:r>
              <a:rPr lang="en-US" altLang="x-none" sz="1500" dirty="0"/>
              <a:t> ∈ {0,1,2,3,4,5,6,7,8,9} ∀</a:t>
            </a:r>
            <a:r>
              <a:rPr lang="en-US" altLang="x-none" sz="1500" dirty="0" err="1"/>
              <a:t>i,j</a:t>
            </a:r>
            <a:endParaRPr lang="en-US" altLang="x-none" sz="1500" dirty="0"/>
          </a:p>
        </p:txBody>
      </p:sp>
      <p:pic>
        <p:nvPicPr>
          <p:cNvPr id="43011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914651"/>
            <a:ext cx="1428750" cy="209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1D1E16A-2928-2E85-D8CE-E2B51A73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Proof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0130"/>
            <a:ext cx="8229599" cy="4087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x-none" sz="1500" dirty="0"/>
              <a:t>Now, form a new decimal number r=0.d</a:t>
            </a:r>
            <a:r>
              <a:rPr lang="en-US" altLang="x-none" sz="1500" baseline="-25000" dirty="0"/>
              <a:t>1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2</a:t>
            </a:r>
            <a:r>
              <a:rPr lang="en-US" altLang="x-none" sz="1500" dirty="0"/>
              <a:t>d</a:t>
            </a:r>
            <a:r>
              <a:rPr lang="en-US" altLang="x-none" sz="1500" baseline="-25000" dirty="0"/>
              <a:t>3</a:t>
            </a:r>
            <a:r>
              <a:rPr lang="en-US" altLang="x-none" sz="1500" dirty="0"/>
              <a:t>… where d</a:t>
            </a:r>
            <a:r>
              <a:rPr lang="en-US" altLang="x-none" sz="1500" baseline="-25000" dirty="0"/>
              <a:t>i</a:t>
            </a:r>
            <a:r>
              <a:rPr lang="en-US" altLang="x-none" sz="1500" dirty="0"/>
              <a:t> = 0 if d</a:t>
            </a:r>
            <a:r>
              <a:rPr lang="en-US" altLang="x-none" sz="1500" baseline="-25000" dirty="0"/>
              <a:t>ii</a:t>
            </a:r>
            <a:r>
              <a:rPr lang="en-US" altLang="x-none" sz="1500" dirty="0"/>
              <a:t> = 1, and d</a:t>
            </a:r>
            <a:r>
              <a:rPr lang="en-US" altLang="x-none" sz="1500" baseline="-25000" dirty="0"/>
              <a:t>i</a:t>
            </a:r>
            <a:r>
              <a:rPr lang="en-US" altLang="x-none" sz="1500" dirty="0"/>
              <a:t>=1 otherwise.</a:t>
            </a:r>
          </a:p>
          <a:p>
            <a:pPr marL="0" indent="0" algn="just">
              <a:buNone/>
            </a:pPr>
            <a:endParaRPr lang="en-US" altLang="x-none" sz="1500" dirty="0"/>
          </a:p>
          <a:p>
            <a:pPr marL="0" indent="0" algn="just">
              <a:buNone/>
            </a:pPr>
            <a:r>
              <a:rPr lang="en-US" altLang="x-none" sz="1500" dirty="0"/>
              <a:t>Example:</a:t>
            </a:r>
          </a:p>
          <a:p>
            <a:pPr marL="0" indent="0" algn="just">
              <a:buNone/>
            </a:pPr>
            <a:r>
              <a:rPr lang="en-US" altLang="x-none" sz="1500" dirty="0"/>
              <a:t>  r</a:t>
            </a:r>
            <a:r>
              <a:rPr lang="en-US" altLang="x-none" sz="1500" baseline="-25000" dirty="0"/>
              <a:t>1</a:t>
            </a:r>
            <a:r>
              <a:rPr lang="en-US" altLang="x-none" sz="1500" dirty="0"/>
              <a:t> = 0.</a:t>
            </a:r>
            <a:r>
              <a:rPr lang="en-US" altLang="x-none" sz="1500" dirty="0">
                <a:solidFill>
                  <a:srgbClr val="00B050"/>
                </a:solidFill>
              </a:rPr>
              <a:t>1</a:t>
            </a:r>
            <a:r>
              <a:rPr lang="en-US" altLang="x-none" sz="1500" dirty="0"/>
              <a:t>23456…</a:t>
            </a:r>
          </a:p>
          <a:p>
            <a:pPr marL="0" indent="0" algn="just">
              <a:buNone/>
            </a:pPr>
            <a:r>
              <a:rPr lang="en-US" altLang="x-none" sz="1500" dirty="0"/>
              <a:t>  r</a:t>
            </a:r>
            <a:r>
              <a:rPr lang="en-US" altLang="x-none" sz="1500" baseline="-25000" dirty="0"/>
              <a:t>2</a:t>
            </a:r>
            <a:r>
              <a:rPr lang="en-US" altLang="x-none" sz="1500" dirty="0"/>
              <a:t> = 0.2</a:t>
            </a:r>
            <a:r>
              <a:rPr lang="en-US" altLang="x-none" sz="1500" dirty="0">
                <a:solidFill>
                  <a:srgbClr val="FFC000"/>
                </a:solidFill>
              </a:rPr>
              <a:t>3</a:t>
            </a:r>
            <a:r>
              <a:rPr lang="en-US" altLang="x-none" sz="1500" dirty="0"/>
              <a:t>4524…</a:t>
            </a:r>
          </a:p>
          <a:p>
            <a:pPr marL="0" indent="0" algn="just">
              <a:buNone/>
            </a:pPr>
            <a:r>
              <a:rPr lang="en-US" altLang="x-none" sz="1500" dirty="0"/>
              <a:t>  r</a:t>
            </a:r>
            <a:r>
              <a:rPr lang="en-US" altLang="x-none" sz="1500" baseline="-25000" dirty="0"/>
              <a:t>3</a:t>
            </a:r>
            <a:r>
              <a:rPr lang="en-US" altLang="x-none" sz="1500" dirty="0"/>
              <a:t> = 0.63</a:t>
            </a:r>
            <a:r>
              <a:rPr lang="en-US" altLang="x-none" sz="1500" dirty="0">
                <a:solidFill>
                  <a:srgbClr val="FF0000"/>
                </a:solidFill>
              </a:rPr>
              <a:t>1</a:t>
            </a:r>
            <a:r>
              <a:rPr lang="en-US" altLang="x-none" sz="1500" dirty="0"/>
              <a:t>234…</a:t>
            </a:r>
          </a:p>
          <a:p>
            <a:pPr marL="0" indent="0" algn="just">
              <a:buNone/>
            </a:pPr>
            <a:r>
              <a:rPr lang="en-US" altLang="x-none" sz="1500" dirty="0"/>
              <a:t>  …</a:t>
            </a:r>
          </a:p>
          <a:p>
            <a:pPr marL="0" indent="0" algn="just">
              <a:buNone/>
            </a:pPr>
            <a:r>
              <a:rPr lang="en-US" altLang="x-none" sz="1500" dirty="0"/>
              <a:t>  r = 0.</a:t>
            </a:r>
            <a:r>
              <a:rPr lang="en-US" altLang="x-none" sz="1500" dirty="0">
                <a:solidFill>
                  <a:srgbClr val="00B050"/>
                </a:solidFill>
              </a:rPr>
              <a:t>0</a:t>
            </a:r>
            <a:r>
              <a:rPr lang="en-US" altLang="x-none" sz="1500" dirty="0">
                <a:solidFill>
                  <a:srgbClr val="FFC000"/>
                </a:solidFill>
              </a:rPr>
              <a:t>1</a:t>
            </a:r>
            <a:r>
              <a:rPr lang="en-US" altLang="x-none" sz="1500" dirty="0">
                <a:solidFill>
                  <a:srgbClr val="FF0000"/>
                </a:solidFill>
              </a:rPr>
              <a:t>0</a:t>
            </a:r>
            <a:r>
              <a:rPr lang="en-US" altLang="x-none" sz="1500" dirty="0"/>
              <a:t>…</a:t>
            </a:r>
          </a:p>
          <a:p>
            <a:pPr marL="0" indent="0" algn="just">
              <a:buNone/>
            </a:pPr>
            <a:endParaRPr lang="en-US" altLang="x-none" sz="1500" dirty="0"/>
          </a:p>
          <a:p>
            <a:pPr marL="0" indent="0" algn="just">
              <a:buNone/>
            </a:pPr>
            <a:r>
              <a:rPr lang="en-US" altLang="x-none" sz="1500" dirty="0">
                <a:solidFill>
                  <a:schemeClr val="bg2"/>
                </a:solidFill>
              </a:rPr>
              <a:t>Note that the </a:t>
            </a:r>
            <a:r>
              <a:rPr lang="en-US" altLang="x-none" sz="1500" i="1" dirty="0">
                <a:solidFill>
                  <a:schemeClr val="bg2"/>
                </a:solidFill>
              </a:rPr>
              <a:t>i</a:t>
            </a:r>
            <a:r>
              <a:rPr lang="en-US" altLang="x-none" sz="1500" baseline="30000" dirty="0">
                <a:solidFill>
                  <a:schemeClr val="bg2"/>
                </a:solidFill>
              </a:rPr>
              <a:t>th</a:t>
            </a:r>
            <a:r>
              <a:rPr lang="en-US" altLang="x-none" sz="1500" dirty="0">
                <a:solidFill>
                  <a:schemeClr val="bg2"/>
                </a:solidFill>
              </a:rPr>
              <a:t> decimal place of r differs from the </a:t>
            </a:r>
            <a:r>
              <a:rPr lang="en-US" altLang="x-none" sz="1500" i="1" dirty="0">
                <a:solidFill>
                  <a:schemeClr val="bg2"/>
                </a:solidFill>
              </a:rPr>
              <a:t>i</a:t>
            </a:r>
            <a:r>
              <a:rPr lang="en-US" altLang="x-none" sz="1500" baseline="30000" dirty="0">
                <a:solidFill>
                  <a:schemeClr val="bg2"/>
                </a:solidFill>
              </a:rPr>
              <a:t>th</a:t>
            </a:r>
            <a:r>
              <a:rPr lang="en-US" altLang="x-none" sz="1500" dirty="0">
                <a:solidFill>
                  <a:schemeClr val="bg2"/>
                </a:solidFill>
              </a:rPr>
              <a:t> decimal place of each r</a:t>
            </a:r>
            <a:r>
              <a:rPr lang="en-US" altLang="x-none" sz="1500" i="1" baseline="-25000" dirty="0">
                <a:solidFill>
                  <a:schemeClr val="bg2"/>
                </a:solidFill>
              </a:rPr>
              <a:t>i</a:t>
            </a:r>
            <a:r>
              <a:rPr lang="en-US" altLang="x-none" sz="1500" dirty="0"/>
              <a:t>, by construction. Thus r is not included in the list of all real numbers between 0 and 1. This is a contradiction of the assumption that all real numbers between 0 and 1 could be listed. Thus, not all real numbers can be listed, and </a:t>
            </a:r>
            <a:r>
              <a:rPr lang="en-US" altLang="x-none" sz="1500" b="1" dirty="0"/>
              <a:t>R</a:t>
            </a:r>
            <a:r>
              <a:rPr lang="en-US" altLang="x-none" sz="1500" dirty="0"/>
              <a:t> is uncountable.   ❏</a:t>
            </a:r>
          </a:p>
          <a:p>
            <a:pPr marL="0" indent="0" algn="just">
              <a:buNone/>
            </a:pPr>
            <a:endParaRPr lang="en-US" altLang="x-none" sz="1500" baseline="30000" dirty="0"/>
          </a:p>
          <a:p>
            <a:pPr marL="0" indent="0" algn="just">
              <a:buNone/>
            </a:pPr>
            <a:r>
              <a:rPr lang="en-US" altLang="x-none" sz="1500" b="1" dirty="0"/>
              <a:t>Note:</a:t>
            </a:r>
            <a:r>
              <a:rPr lang="en-US" altLang="x-none" sz="1500" dirty="0"/>
              <a:t> r can not be the same number as r</a:t>
            </a:r>
            <a:r>
              <a:rPr lang="en-US" altLang="x-none" sz="1500" baseline="-25000" dirty="0"/>
              <a:t>1</a:t>
            </a:r>
            <a:r>
              <a:rPr lang="en-US" altLang="x-none" sz="1500" dirty="0"/>
              <a:t>, r</a:t>
            </a:r>
            <a:r>
              <a:rPr lang="en-US" altLang="x-none" sz="1500" baseline="-25000" dirty="0"/>
              <a:t>2</a:t>
            </a:r>
            <a:r>
              <a:rPr lang="en-US" altLang="x-none" sz="1500" dirty="0"/>
              <a:t>, r</a:t>
            </a:r>
            <a:r>
              <a:rPr lang="en-US" altLang="x-none" sz="1500" baseline="-25000" dirty="0"/>
              <a:t>3</a:t>
            </a:r>
            <a:r>
              <a:rPr lang="en-US" altLang="x-none" sz="1500" dirty="0"/>
              <a:t>, …. because it already has a different digit.</a:t>
            </a:r>
            <a:endParaRPr lang="en-US" altLang="x-none" sz="1500" baseline="30000" dirty="0"/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457199" y="1533547"/>
            <a:ext cx="2114550" cy="119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457199" y="3461061"/>
            <a:ext cx="2114550" cy="119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F7D552E-7A52-5408-5F8B-388314E43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829300" cy="3543300"/>
          </a:xfrm>
        </p:spPr>
        <p:txBody>
          <a:bodyPr/>
          <a:lstStyle/>
          <a:p>
            <a:pPr algn="just"/>
            <a:r>
              <a:rPr lang="en-US" altLang="x-none" dirty="0"/>
              <a:t>We can use sequences to help us compare the cardinality of infinite sets</a:t>
            </a:r>
          </a:p>
          <a:p>
            <a:pPr lvl="1"/>
            <a:r>
              <a:rPr lang="en-US" altLang="x-none" dirty="0"/>
              <a:t>Prove a set is countable by demonstrating a bijection to another countable set</a:t>
            </a:r>
          </a:p>
          <a:p>
            <a:pPr lvl="1"/>
            <a:r>
              <a:rPr lang="en-US" altLang="x-none" dirty="0"/>
              <a:t>Prove a set uncountable using diagonalization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Algorithms (Section 3.1)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834B146A-68E8-E540-8A25-EBE248589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Defining cardinality for infinite sets</a:t>
            </a:r>
          </a:p>
          <a:p>
            <a:pPr lvl="1"/>
            <a:r>
              <a:rPr lang="en-US" altLang="x-none" dirty="0"/>
              <a:t>How can sequences help?</a:t>
            </a:r>
          </a:p>
          <a:p>
            <a:pPr lvl="1"/>
            <a:r>
              <a:rPr lang="en-US" altLang="x-none" dirty="0"/>
              <a:t>Countability and proving sets countable</a:t>
            </a:r>
          </a:p>
          <a:p>
            <a:pPr lvl="1"/>
            <a:r>
              <a:rPr lang="en-US" altLang="x-none" dirty="0"/>
              <a:t>Proving a set uncountable</a:t>
            </a:r>
          </a:p>
          <a:p>
            <a:pPr lvl="1"/>
            <a:endParaRPr lang="en-US" altLang="x-none" dirty="0"/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18853"/>
            <a:ext cx="6000750" cy="3543300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Two sets A and B have the </a:t>
            </a:r>
            <a:r>
              <a:rPr lang="en-US" altLang="x-none" dirty="0">
                <a:solidFill>
                  <a:srgbClr val="FF0000"/>
                </a:solidFill>
              </a:rPr>
              <a:t>same cardinality </a:t>
            </a:r>
            <a:r>
              <a:rPr lang="en-US" altLang="x-none" dirty="0"/>
              <a:t>if and only if there is a one-to-one correspondence (a </a:t>
            </a:r>
            <a:r>
              <a:rPr lang="en-US" altLang="x-none" dirty="0">
                <a:solidFill>
                  <a:srgbClr val="00B050"/>
                </a:solidFill>
              </a:rPr>
              <a:t>bijection</a:t>
            </a:r>
            <a:r>
              <a:rPr lang="en-US" altLang="x-none" dirty="0"/>
              <a:t>) from A to B.</a:t>
            </a:r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A finite set or a set that has the same cardinality as the natural numbers (or the positive integers) is called </a:t>
            </a:r>
            <a:r>
              <a:rPr lang="en-US" altLang="x-none" dirty="0">
                <a:solidFill>
                  <a:srgbClr val="FF0000"/>
                </a:solidFill>
              </a:rPr>
              <a:t>countable</a:t>
            </a:r>
            <a:r>
              <a:rPr lang="en-US" altLang="x-none" dirty="0"/>
              <a:t>. A set that is not countable is called </a:t>
            </a:r>
            <a:r>
              <a:rPr lang="en-US" altLang="x-none" dirty="0">
                <a:solidFill>
                  <a:srgbClr val="FF0000"/>
                </a:solidFill>
              </a:rPr>
              <a:t>uncountable</a:t>
            </a:r>
            <a:r>
              <a:rPr lang="en-US" altLang="x-none" dirty="0"/>
              <a:t>.</a:t>
            </a:r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r>
              <a:rPr lang="en-US" altLang="x-none" dirty="0">
                <a:solidFill>
                  <a:srgbClr val="FF0000"/>
                </a:solidFill>
              </a:rPr>
              <a:t>Implication:  </a:t>
            </a:r>
            <a:r>
              <a:rPr lang="en-US" altLang="x-none" dirty="0"/>
              <a:t>Any sequence {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} ranging over the natural numbers is countable.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C0891-DD4E-37E4-B1A3-B754BD93840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use the notion of sequences to analyze the cardinality of infinite sets</a:t>
            </a:r>
            <a:endParaRPr lang="en-US" dirty="0"/>
          </a:p>
        </p:txBody>
      </p: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27F26DAB-4FED-6828-B17B-3C8B4A07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6F7EE-36F6-3D8E-8A1C-D15F9A374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f: </a:t>
            </a:r>
            <a:r>
              <a:rPr lang="en-US" b="1" dirty="0"/>
              <a:t>N</a:t>
            </a:r>
            <a:r>
              <a:rPr lang="en-US" dirty="0"/>
              <a:t> → </a:t>
            </a:r>
            <a:r>
              <a:rPr lang="en-US" b="1" dirty="0"/>
              <a:t>Z</a:t>
            </a:r>
            <a:r>
              <a:rPr lang="en-US" b="1" baseline="30000" dirty="0"/>
              <a:t>+</a:t>
            </a:r>
            <a:r>
              <a:rPr lang="en-US" dirty="0"/>
              <a:t>, f(x) = x + 1</a:t>
            </a:r>
          </a:p>
          <a:p>
            <a:pPr lvl="1" algn="just"/>
            <a:r>
              <a:rPr lang="en-US" dirty="0"/>
              <a:t>This maps natural numbers to positive integers</a:t>
            </a:r>
          </a:p>
          <a:p>
            <a:pPr lvl="1" algn="just"/>
            <a:r>
              <a:rPr lang="en-US" dirty="0"/>
              <a:t>Every positive integer k (</a:t>
            </a:r>
            <a:r>
              <a:rPr lang="en-US" dirty="0">
                <a:solidFill>
                  <a:schemeClr val="bg2"/>
                </a:solidFill>
              </a:rPr>
              <a:t>codomain</a:t>
            </a:r>
            <a:r>
              <a:rPr lang="en-US" dirty="0"/>
              <a:t>) is mapped by natural number k-1 [</a:t>
            </a:r>
            <a:r>
              <a:rPr lang="en-US" dirty="0">
                <a:solidFill>
                  <a:srgbClr val="00B050"/>
                </a:solidFill>
              </a:rPr>
              <a:t>surjection</a:t>
            </a:r>
            <a:r>
              <a:rPr lang="en-US" dirty="0"/>
              <a:t>]</a:t>
            </a:r>
          </a:p>
          <a:p>
            <a:pPr lvl="1" algn="just"/>
            <a:r>
              <a:rPr lang="en-US" dirty="0"/>
              <a:t>No two natural numbers have the same mapping [</a:t>
            </a:r>
            <a:r>
              <a:rPr lang="en-US" dirty="0">
                <a:solidFill>
                  <a:srgbClr val="00B050"/>
                </a:solidFill>
              </a:rPr>
              <a:t>injection</a:t>
            </a:r>
            <a:r>
              <a:rPr lang="en-US" dirty="0"/>
              <a:t>]</a:t>
            </a:r>
          </a:p>
          <a:p>
            <a:pPr lvl="2" algn="just"/>
            <a:r>
              <a:rPr lang="en-US" dirty="0"/>
              <a:t>That is, if x+1 = y+1, then x = y</a:t>
            </a:r>
          </a:p>
          <a:p>
            <a:pPr lvl="1" algn="just"/>
            <a:r>
              <a:rPr lang="en-US" dirty="0"/>
              <a:t>Thus, f is a </a:t>
            </a:r>
            <a:r>
              <a:rPr lang="en-US" dirty="0">
                <a:solidFill>
                  <a:srgbClr val="00B050"/>
                </a:solidFill>
              </a:rPr>
              <a:t>bijection</a:t>
            </a:r>
            <a:r>
              <a:rPr lang="en-US" dirty="0"/>
              <a:t>, and |</a:t>
            </a:r>
            <a:r>
              <a:rPr lang="en-US" b="1" dirty="0"/>
              <a:t>N</a:t>
            </a:r>
            <a:r>
              <a:rPr lang="en-US" dirty="0"/>
              <a:t>| = |</a:t>
            </a:r>
            <a:r>
              <a:rPr lang="en-US" b="1" dirty="0"/>
              <a:t>Z</a:t>
            </a:r>
            <a:r>
              <a:rPr lang="en-US" b="1" baseline="30000" dirty="0"/>
              <a:t>+</a:t>
            </a:r>
            <a:r>
              <a:rPr lang="en-US" dirty="0"/>
              <a:t>|</a:t>
            </a:r>
          </a:p>
          <a:p>
            <a:pPr lvl="1" algn="just"/>
            <a:r>
              <a:rPr lang="en-US" dirty="0"/>
              <a:t>Both have cardinality </a:t>
            </a:r>
            <a:r>
              <a:rPr lang="en-US" b="1" dirty="0"/>
              <a:t>countably infinite</a:t>
            </a:r>
          </a:p>
          <a:p>
            <a:pPr lvl="1" algn="just"/>
            <a:r>
              <a:rPr lang="en-US" dirty="0"/>
              <a:t>Even though </a:t>
            </a:r>
            <a:r>
              <a:rPr lang="en-US" b="1" dirty="0"/>
              <a:t>N</a:t>
            </a:r>
            <a:r>
              <a:rPr lang="en-US" dirty="0"/>
              <a:t> contains 0 and </a:t>
            </a:r>
            <a:r>
              <a:rPr lang="en-US" b="1" dirty="0"/>
              <a:t>Z</a:t>
            </a:r>
            <a:r>
              <a:rPr lang="en-US" baseline="30000" dirty="0"/>
              <a:t>+</a:t>
            </a:r>
            <a:r>
              <a:rPr lang="en-US" dirty="0"/>
              <a:t> does not, cardinality is equal</a:t>
            </a:r>
          </a:p>
          <a:p>
            <a:pPr marL="42863" indent="0" algn="just">
              <a:buNone/>
            </a:pPr>
            <a:endParaRPr lang="en-US" dirty="0"/>
          </a:p>
          <a:p>
            <a:pPr marL="42863" indent="0" algn="just">
              <a:buNone/>
            </a:pPr>
            <a:r>
              <a:rPr lang="en-US" dirty="0"/>
              <a:t>What about </a:t>
            </a:r>
            <a:r>
              <a:rPr lang="en-US" b="1" dirty="0"/>
              <a:t>Z</a:t>
            </a:r>
            <a:r>
              <a:rPr lang="en-US" dirty="0"/>
              <a:t>?</a:t>
            </a:r>
          </a:p>
          <a:p>
            <a:pPr marL="600075" lvl="1" algn="just"/>
            <a:r>
              <a:rPr lang="en-US" i="1" dirty="0"/>
              <a:t>Seemingly</a:t>
            </a:r>
            <a:r>
              <a:rPr lang="en-US" dirty="0"/>
              <a:t> twice as many elements as </a:t>
            </a:r>
            <a:r>
              <a:rPr lang="en-US" b="1" dirty="0"/>
              <a:t>Z</a:t>
            </a:r>
            <a:r>
              <a:rPr lang="en-US" baseline="30000" dirty="0"/>
              <a:t>+</a:t>
            </a:r>
          </a:p>
          <a:p>
            <a:pPr marL="600075" lvl="1" algn="just"/>
            <a:r>
              <a:rPr lang="en-US" dirty="0"/>
              <a:t>Exercise on the board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D53A5D-2BEB-FDD3-1BF0-5E32C7E8CE1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Yes, the cardinalities of the natural numbers and positive integers are the same!</a:t>
            </a:r>
            <a:endParaRPr lang="en-US" dirty="0"/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39D9AAAC-C933-F36A-BF6A-66D65A715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907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21D09D-4B1B-28D9-C065-0E89D3D01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8B857-8CC5-D0A0-E6D5-720618098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49"/>
            <a:ext cx="8229600" cy="3820737"/>
          </a:xfrm>
        </p:spPr>
        <p:txBody>
          <a:bodyPr>
            <a:normAutofit/>
          </a:bodyPr>
          <a:lstStyle/>
          <a:p>
            <a:pPr marL="274320" lvl="1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f: </a:t>
            </a:r>
            <a:r>
              <a:rPr lang="en-US" b="1" dirty="0"/>
              <a:t>Z</a:t>
            </a:r>
            <a:r>
              <a:rPr lang="en-US" dirty="0"/>
              <a:t> → </a:t>
            </a:r>
            <a:r>
              <a:rPr lang="en-US" b="1" dirty="0"/>
              <a:t>Z</a:t>
            </a:r>
            <a:r>
              <a:rPr lang="en-US" b="1" baseline="30000" dirty="0"/>
              <a:t>+</a:t>
            </a:r>
            <a:r>
              <a:rPr lang="en-US" dirty="0"/>
              <a:t>, </a:t>
            </a:r>
          </a:p>
          <a:p>
            <a:pPr lvl="1" algn="just"/>
            <a:endParaRPr lang="en-US" dirty="0"/>
          </a:p>
          <a:p>
            <a:pPr marL="588645" lvl="1" indent="0" algn="just">
              <a:buNone/>
            </a:pPr>
            <a:endParaRPr lang="en-US" dirty="0"/>
          </a:p>
          <a:p>
            <a:pPr lvl="1" algn="just"/>
            <a:r>
              <a:rPr lang="en-US" dirty="0"/>
              <a:t>This maps integers to positive integers</a:t>
            </a:r>
          </a:p>
          <a:p>
            <a:pPr lvl="1" algn="just"/>
            <a:r>
              <a:rPr lang="en-US" dirty="0"/>
              <a:t>Every positive integer k (</a:t>
            </a:r>
            <a:r>
              <a:rPr lang="en-US" dirty="0">
                <a:solidFill>
                  <a:schemeClr val="bg2"/>
                </a:solidFill>
              </a:rPr>
              <a:t>codomain</a:t>
            </a:r>
            <a:r>
              <a:rPr lang="en-US" dirty="0"/>
              <a:t>) is mapped by interleaved positive/negative integers [</a:t>
            </a:r>
            <a:r>
              <a:rPr lang="en-US" dirty="0">
                <a:solidFill>
                  <a:srgbClr val="00B050"/>
                </a:solidFill>
              </a:rPr>
              <a:t>surjection</a:t>
            </a:r>
            <a:r>
              <a:rPr lang="en-US" dirty="0"/>
              <a:t>]</a:t>
            </a:r>
          </a:p>
          <a:p>
            <a:pPr lvl="1" algn="just"/>
            <a:r>
              <a:rPr lang="en-US" dirty="0"/>
              <a:t>No two integer numbers have the same mapping [</a:t>
            </a:r>
            <a:r>
              <a:rPr lang="en-US" dirty="0">
                <a:solidFill>
                  <a:srgbClr val="00B050"/>
                </a:solidFill>
              </a:rPr>
              <a:t>injection</a:t>
            </a:r>
            <a:r>
              <a:rPr lang="en-US" dirty="0"/>
              <a:t>]</a:t>
            </a:r>
          </a:p>
          <a:p>
            <a:pPr lvl="2" algn="just"/>
            <a:r>
              <a:rPr lang="en-US" dirty="0"/>
              <a:t>That is, if f(x) = f(y), then x = y</a:t>
            </a:r>
          </a:p>
          <a:p>
            <a:pPr lvl="1" algn="just"/>
            <a:r>
              <a:rPr lang="en-US" dirty="0"/>
              <a:t>Thus, f is a </a:t>
            </a:r>
            <a:r>
              <a:rPr lang="en-US" dirty="0">
                <a:solidFill>
                  <a:srgbClr val="00B050"/>
                </a:solidFill>
              </a:rPr>
              <a:t>bijection</a:t>
            </a:r>
            <a:r>
              <a:rPr lang="en-US" dirty="0"/>
              <a:t>, and |</a:t>
            </a:r>
            <a:r>
              <a:rPr lang="en-US" b="1" dirty="0"/>
              <a:t>Z</a:t>
            </a:r>
            <a:r>
              <a:rPr lang="en-US" dirty="0"/>
              <a:t>| = |</a:t>
            </a:r>
            <a:r>
              <a:rPr lang="en-US" b="1" dirty="0"/>
              <a:t>Z</a:t>
            </a:r>
            <a:r>
              <a:rPr lang="en-US" b="1" baseline="30000" dirty="0"/>
              <a:t>+</a:t>
            </a:r>
            <a:r>
              <a:rPr lang="en-US" dirty="0"/>
              <a:t>|</a:t>
            </a:r>
          </a:p>
          <a:p>
            <a:pPr lvl="1" algn="just"/>
            <a:r>
              <a:rPr lang="en-US" dirty="0"/>
              <a:t>Both have cardinality </a:t>
            </a:r>
            <a:r>
              <a:rPr lang="en-US" b="1" dirty="0"/>
              <a:t>countably infinite</a:t>
            </a:r>
          </a:p>
          <a:p>
            <a:pPr lvl="1" algn="just"/>
            <a:r>
              <a:rPr lang="en-US" dirty="0"/>
              <a:t>Even though </a:t>
            </a:r>
            <a:r>
              <a:rPr lang="en-US" b="1" dirty="0"/>
              <a:t>Z</a:t>
            </a:r>
            <a:r>
              <a:rPr lang="en-US" dirty="0"/>
              <a:t> contains 0 and negative numbers, and </a:t>
            </a:r>
            <a:r>
              <a:rPr lang="en-US" b="1" dirty="0"/>
              <a:t>Z</a:t>
            </a:r>
            <a:r>
              <a:rPr lang="en-US" baseline="30000" dirty="0"/>
              <a:t>+</a:t>
            </a:r>
            <a:r>
              <a:rPr lang="en-US" dirty="0"/>
              <a:t> does not, cardinality is equal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1CA67A-9759-A655-A2A0-1A59D681C33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Yes, the cardinalities of the natural numbers and positive integers are the same!</a:t>
            </a:r>
            <a:endParaRPr lang="en-US" dirty="0"/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DA64458D-F22E-013F-97B5-65183479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743B3D-1701-E7FC-8850-38059E5A4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101" y="1557249"/>
            <a:ext cx="2163426" cy="795251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F9ABBF6D-EDEA-D29E-E2A6-FD917BF2F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3887" y="146141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0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CFC809E-0DC8-2710-F9A1-6D88CB5D5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787" y="146141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1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FA5E4C89-9A6B-D0D4-EC4E-1AD9FA2C3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637" y="1461414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-1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A6EDD04F-542E-7118-0D75-25199441C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437" y="146141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2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CBBFA930-39F9-3CEB-32C1-912CA62DF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287" y="1461414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-2</a:t>
            </a: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D55134C5-9D2B-DDCB-DBEA-711DAB694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849" y="1457843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3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4740A0BD-282B-BB7C-3ECA-7411F557B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749" y="1457843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-3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1736D465-62AF-0C46-5392-945E8F995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7163" y="1457843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4</a:t>
            </a: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07704A82-CDA2-BD3A-8CB5-CD682D4F3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963" y="1457843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-4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D9A486D-0316-E81B-C9A6-519B1BF05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0627" y="1457843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5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FC64AA95-9510-1CF9-D6A1-2E630FBCD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010" y="1461414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…</a:t>
            </a: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34DDC051-4D31-00C4-F203-0A35757B2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506" y="209363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1</a:t>
            </a:r>
          </a:p>
        </p:txBody>
      </p:sp>
      <p:sp>
        <p:nvSpPr>
          <p:cNvPr id="19" name="TextBox 15">
            <a:extLst>
              <a:ext uri="{FF2B5EF4-FFF2-40B4-BE49-F238E27FC236}">
                <a16:creationId xmlns:a16="http://schemas.microsoft.com/office/drawing/2014/main" id="{94143617-89E5-8618-986A-A69656D38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406" y="209363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2</a:t>
            </a:r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2A479AF2-C2D4-1A6E-96AA-6DF89597D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508" y="209363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3</a:t>
            </a:r>
          </a:p>
        </p:txBody>
      </p:sp>
      <p:sp>
        <p:nvSpPr>
          <p:cNvPr id="21" name="TextBox 17">
            <a:extLst>
              <a:ext uri="{FF2B5EF4-FFF2-40B4-BE49-F238E27FC236}">
                <a16:creationId xmlns:a16="http://schemas.microsoft.com/office/drawing/2014/main" id="{69E690B0-0E11-6DFB-B174-16810D9BF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056" y="209363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4</a:t>
            </a:r>
          </a:p>
        </p:txBody>
      </p:sp>
      <p:sp>
        <p:nvSpPr>
          <p:cNvPr id="22" name="TextBox 18">
            <a:extLst>
              <a:ext uri="{FF2B5EF4-FFF2-40B4-BE49-F238E27FC236}">
                <a16:creationId xmlns:a16="http://schemas.microsoft.com/office/drawing/2014/main" id="{439DF23A-476D-0DD0-622D-03DB695A3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681" y="209363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5</a:t>
            </a:r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D61005F0-0208-68F5-E113-6103D5904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439" y="209006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6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id="{A9BFD62A-F064-B536-778F-E95A482D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972" y="209006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7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D07ED559-EA0E-50A3-87CA-1DEBBDD1E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7013" y="209006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8</a:t>
            </a:r>
          </a:p>
        </p:txBody>
      </p:sp>
      <p:sp>
        <p:nvSpPr>
          <p:cNvPr id="26" name="TextBox 22">
            <a:extLst>
              <a:ext uri="{FF2B5EF4-FFF2-40B4-BE49-F238E27FC236}">
                <a16:creationId xmlns:a16="http://schemas.microsoft.com/office/drawing/2014/main" id="{CE6546D1-DA7A-22E3-29E7-518EB52BF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2187" y="209006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9</a:t>
            </a: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98DD810A-2FF1-A047-9733-CF6166CA5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0061" y="2090064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10</a:t>
            </a:r>
          </a:p>
        </p:txBody>
      </p:sp>
      <p:sp>
        <p:nvSpPr>
          <p:cNvPr id="28" name="TextBox 24">
            <a:extLst>
              <a:ext uri="{FF2B5EF4-FFF2-40B4-BE49-F238E27FC236}">
                <a16:creationId xmlns:a16="http://schemas.microsoft.com/office/drawing/2014/main" id="{89A939BB-DDBB-0ACC-B944-680E4BC81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7629" y="2093636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…</a:t>
            </a:r>
          </a:p>
        </p:txBody>
      </p:sp>
      <p:cxnSp>
        <p:nvCxnSpPr>
          <p:cNvPr id="29" name="Straight Arrow Connector 26">
            <a:extLst>
              <a:ext uri="{FF2B5EF4-FFF2-40B4-BE49-F238E27FC236}">
                <a16:creationId xmlns:a16="http://schemas.microsoft.com/office/drawing/2014/main" id="{3211A770-2B59-8986-AA9B-0F70B13DB593}"/>
              </a:ext>
            </a:extLst>
          </p:cNvPr>
          <p:cNvCxnSpPr>
            <a:cxnSpLocks noChangeShapeType="1"/>
            <a:stCxn id="6" idx="2"/>
            <a:endCxn id="18" idx="0"/>
          </p:cNvCxnSpPr>
          <p:nvPr/>
        </p:nvCxnSpPr>
        <p:spPr bwMode="auto">
          <a:xfrm flipH="1">
            <a:off x="4927959" y="1830746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8">
            <a:extLst>
              <a:ext uri="{FF2B5EF4-FFF2-40B4-BE49-F238E27FC236}">
                <a16:creationId xmlns:a16="http://schemas.microsoft.com/office/drawing/2014/main" id="{CACA8B8F-8571-B4AE-460C-C8178DD0A7A4}"/>
              </a:ext>
            </a:extLst>
          </p:cNvPr>
          <p:cNvCxnSpPr>
            <a:cxnSpLocks noChangeShapeType="1"/>
            <a:stCxn id="8" idx="2"/>
            <a:endCxn id="19" idx="0"/>
          </p:cNvCxnSpPr>
          <p:nvPr/>
        </p:nvCxnSpPr>
        <p:spPr bwMode="auto">
          <a:xfrm flipH="1">
            <a:off x="5270859" y="1830746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601FAF7-B182-070E-9D1E-21A57D9B8591}"/>
              </a:ext>
            </a:extLst>
          </p:cNvPr>
          <p:cNvCxnSpPr>
            <a:cxnSpLocks noChangeShapeType="1"/>
            <a:stCxn id="9" idx="2"/>
            <a:endCxn id="20" idx="0"/>
          </p:cNvCxnSpPr>
          <p:nvPr/>
        </p:nvCxnSpPr>
        <p:spPr bwMode="auto">
          <a:xfrm flipH="1">
            <a:off x="5627961" y="1830746"/>
            <a:ext cx="760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32">
            <a:extLst>
              <a:ext uri="{FF2B5EF4-FFF2-40B4-BE49-F238E27FC236}">
                <a16:creationId xmlns:a16="http://schemas.microsoft.com/office/drawing/2014/main" id="{CB526953-40A9-6D8B-1662-A31643A736E0}"/>
              </a:ext>
            </a:extLst>
          </p:cNvPr>
          <p:cNvCxnSpPr>
            <a:cxnSpLocks noChangeShapeType="1"/>
            <a:stCxn id="10" idx="2"/>
            <a:endCxn id="21" idx="0"/>
          </p:cNvCxnSpPr>
          <p:nvPr/>
        </p:nvCxnSpPr>
        <p:spPr bwMode="auto">
          <a:xfrm flipH="1">
            <a:off x="5899509" y="1830746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6">
            <a:extLst>
              <a:ext uri="{FF2B5EF4-FFF2-40B4-BE49-F238E27FC236}">
                <a16:creationId xmlns:a16="http://schemas.microsoft.com/office/drawing/2014/main" id="{B44E0A4E-EB71-D728-E3B0-7C8B71B50A87}"/>
              </a:ext>
            </a:extLst>
          </p:cNvPr>
          <p:cNvCxnSpPr>
            <a:cxnSpLocks noChangeShapeType="1"/>
            <a:stCxn id="11" idx="2"/>
            <a:endCxn id="22" idx="0"/>
          </p:cNvCxnSpPr>
          <p:nvPr/>
        </p:nvCxnSpPr>
        <p:spPr bwMode="auto">
          <a:xfrm>
            <a:off x="6264212" y="1830746"/>
            <a:ext cx="2922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9">
            <a:extLst>
              <a:ext uri="{FF2B5EF4-FFF2-40B4-BE49-F238E27FC236}">
                <a16:creationId xmlns:a16="http://schemas.microsoft.com/office/drawing/2014/main" id="{6429DFB8-C817-8812-884F-E8F041BBCC28}"/>
              </a:ext>
            </a:extLst>
          </p:cNvPr>
          <p:cNvCxnSpPr>
            <a:cxnSpLocks noChangeShapeType="1"/>
            <a:stCxn id="12" idx="2"/>
            <a:endCxn id="23" idx="0"/>
          </p:cNvCxnSpPr>
          <p:nvPr/>
        </p:nvCxnSpPr>
        <p:spPr bwMode="auto">
          <a:xfrm>
            <a:off x="6535302" y="1827175"/>
            <a:ext cx="4590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41">
            <a:extLst>
              <a:ext uri="{FF2B5EF4-FFF2-40B4-BE49-F238E27FC236}">
                <a16:creationId xmlns:a16="http://schemas.microsoft.com/office/drawing/2014/main" id="{939D1257-702A-3C15-D42E-ABC8F6B53E58}"/>
              </a:ext>
            </a:extLst>
          </p:cNvPr>
          <p:cNvCxnSpPr>
            <a:cxnSpLocks noChangeShapeType="1"/>
            <a:stCxn id="13" idx="2"/>
            <a:endCxn id="24" idx="0"/>
          </p:cNvCxnSpPr>
          <p:nvPr/>
        </p:nvCxnSpPr>
        <p:spPr bwMode="auto">
          <a:xfrm>
            <a:off x="6916674" y="1827175"/>
            <a:ext cx="1751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43">
            <a:extLst>
              <a:ext uri="{FF2B5EF4-FFF2-40B4-BE49-F238E27FC236}">
                <a16:creationId xmlns:a16="http://schemas.microsoft.com/office/drawing/2014/main" id="{9B612FE2-9A5B-93DC-6FF8-BEBBA08AA2C3}"/>
              </a:ext>
            </a:extLst>
          </p:cNvPr>
          <p:cNvCxnSpPr>
            <a:cxnSpLocks noChangeShapeType="1"/>
            <a:stCxn id="14" idx="2"/>
            <a:endCxn id="25" idx="0"/>
          </p:cNvCxnSpPr>
          <p:nvPr/>
        </p:nvCxnSpPr>
        <p:spPr bwMode="auto">
          <a:xfrm flipH="1">
            <a:off x="7243466" y="1827175"/>
            <a:ext cx="150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45">
            <a:extLst>
              <a:ext uri="{FF2B5EF4-FFF2-40B4-BE49-F238E27FC236}">
                <a16:creationId xmlns:a16="http://schemas.microsoft.com/office/drawing/2014/main" id="{DC2C26FA-E434-8922-AC38-7D667C28E623}"/>
              </a:ext>
            </a:extLst>
          </p:cNvPr>
          <p:cNvCxnSpPr>
            <a:cxnSpLocks noChangeShapeType="1"/>
            <a:stCxn id="15" idx="2"/>
            <a:endCxn id="26" idx="0"/>
          </p:cNvCxnSpPr>
          <p:nvPr/>
        </p:nvCxnSpPr>
        <p:spPr bwMode="auto">
          <a:xfrm>
            <a:off x="7586888" y="1827175"/>
            <a:ext cx="1752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49">
            <a:extLst>
              <a:ext uri="{FF2B5EF4-FFF2-40B4-BE49-F238E27FC236}">
                <a16:creationId xmlns:a16="http://schemas.microsoft.com/office/drawing/2014/main" id="{D5A5BD64-AB5A-2C27-1161-F7607D764377}"/>
              </a:ext>
            </a:extLst>
          </p:cNvPr>
          <p:cNvCxnSpPr>
            <a:cxnSpLocks noChangeShapeType="1"/>
            <a:stCxn id="16" idx="2"/>
            <a:endCxn id="27" idx="0"/>
          </p:cNvCxnSpPr>
          <p:nvPr/>
        </p:nvCxnSpPr>
        <p:spPr bwMode="auto">
          <a:xfrm>
            <a:off x="7947080" y="1827175"/>
            <a:ext cx="3554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7F000910-05ED-601B-FC01-18091B3A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506" y="1385799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AAAF1AE-85A0-FA27-51AA-B3AE52AAC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506" y="2128749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2427C1D-B899-1982-500C-30BF8C3C3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506" y="1728699"/>
            <a:ext cx="3771900" cy="367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</p:spTree>
    <p:extLst>
      <p:ext uri="{BB962C8B-B14F-4D97-AF65-F5344CB8AC3E}">
        <p14:creationId xmlns:p14="http://schemas.microsoft.com/office/powerpoint/2010/main" val="389283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3943350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 #1 (Graphical):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We have the following </a:t>
            </a:r>
            <a:r>
              <a:rPr lang="en-US" altLang="x-none" dirty="0">
                <a:solidFill>
                  <a:srgbClr val="FF0000"/>
                </a:solidFill>
              </a:rPr>
              <a:t>one-to-one</a:t>
            </a:r>
            <a:r>
              <a:rPr lang="en-US" altLang="x-none" dirty="0"/>
              <a:t> correspondence between the positive integers and the even positive integers:</a:t>
            </a:r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r>
              <a:rPr lang="en-US" altLang="x-none" dirty="0"/>
              <a:t>So, the even positive integers are countable.  ❏</a:t>
            </a:r>
          </a:p>
          <a:p>
            <a:pPr marL="0" indent="0" algn="just">
              <a:buNone/>
            </a:pPr>
            <a:endParaRPr lang="en-US" altLang="x-none" b="1" i="1" dirty="0"/>
          </a:p>
          <a:p>
            <a:pPr marL="0" indent="0" algn="just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 #2: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We can define the even positive integers as the sequence {2</a:t>
            </a:r>
            <a:r>
              <a:rPr lang="en-US" altLang="x-none" i="1" dirty="0"/>
              <a:t>k</a:t>
            </a:r>
            <a:r>
              <a:rPr lang="en-US" altLang="x-none" dirty="0"/>
              <a:t>} for all </a:t>
            </a:r>
            <a:r>
              <a:rPr lang="en-US" altLang="x-none" i="1" dirty="0"/>
              <a:t>k</a:t>
            </a:r>
            <a:r>
              <a:rPr lang="en-US" altLang="x-none" dirty="0"/>
              <a:t> ∈ </a:t>
            </a:r>
            <a:r>
              <a:rPr lang="en-US" altLang="x-none" b="1" dirty="0"/>
              <a:t>Z</a:t>
            </a:r>
            <a:r>
              <a:rPr lang="en-US" altLang="x-none" b="1" baseline="30000" dirty="0"/>
              <a:t>+</a:t>
            </a:r>
            <a:r>
              <a:rPr lang="en-US" altLang="x-none" dirty="0"/>
              <a:t>, so it has the </a:t>
            </a:r>
            <a:r>
              <a:rPr lang="en-US" altLang="x-none" dirty="0">
                <a:solidFill>
                  <a:srgbClr val="00B050"/>
                </a:solidFill>
              </a:rPr>
              <a:t>same cardinality</a:t>
            </a:r>
            <a:r>
              <a:rPr lang="en-US" altLang="x-none" dirty="0"/>
              <a:t> as </a:t>
            </a:r>
            <a:r>
              <a:rPr lang="en-US" altLang="x-none" b="1" dirty="0"/>
              <a:t>Z</a:t>
            </a:r>
            <a:r>
              <a:rPr lang="en-US" altLang="x-none" b="1" baseline="30000" dirty="0"/>
              <a:t>+</a:t>
            </a:r>
            <a:r>
              <a:rPr lang="en-US" altLang="x-none" dirty="0"/>
              <a:t>, and is thus countable.   ❏</a:t>
            </a:r>
            <a:endParaRPr lang="en-US" altLang="x-none" b="1" i="1" dirty="0"/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2305050" y="20574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2647950" y="20574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2</a:t>
            </a: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2971800" y="20574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3</a:t>
            </a:r>
          </a:p>
        </p:txBody>
      </p:sp>
      <p:sp>
        <p:nvSpPr>
          <p:cNvPr id="39942" name="TextBox 6"/>
          <p:cNvSpPr txBox="1">
            <a:spLocks noChangeArrowheads="1"/>
          </p:cNvSpPr>
          <p:nvPr/>
        </p:nvSpPr>
        <p:spPr bwMode="auto">
          <a:xfrm>
            <a:off x="3276600" y="20574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4</a:t>
            </a:r>
          </a:p>
        </p:txBody>
      </p:sp>
      <p:sp>
        <p:nvSpPr>
          <p:cNvPr id="39943" name="TextBox 7"/>
          <p:cNvSpPr txBox="1">
            <a:spLocks noChangeArrowheads="1"/>
          </p:cNvSpPr>
          <p:nvPr/>
        </p:nvSpPr>
        <p:spPr bwMode="auto">
          <a:xfrm>
            <a:off x="3600450" y="20574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5</a:t>
            </a:r>
          </a:p>
        </p:txBody>
      </p:sp>
      <p:sp>
        <p:nvSpPr>
          <p:cNvPr id="39944" name="TextBox 8"/>
          <p:cNvSpPr txBox="1">
            <a:spLocks noChangeArrowheads="1"/>
          </p:cNvSpPr>
          <p:nvPr/>
        </p:nvSpPr>
        <p:spPr bwMode="auto">
          <a:xfrm>
            <a:off x="3910012" y="205382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6</a:t>
            </a:r>
          </a:p>
        </p:txBody>
      </p:sp>
      <p:sp>
        <p:nvSpPr>
          <p:cNvPr id="39945" name="TextBox 9"/>
          <p:cNvSpPr txBox="1">
            <a:spLocks noChangeArrowheads="1"/>
          </p:cNvSpPr>
          <p:nvPr/>
        </p:nvSpPr>
        <p:spPr bwMode="auto">
          <a:xfrm>
            <a:off x="4252912" y="205382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7</a:t>
            </a:r>
          </a:p>
        </p:txBody>
      </p:sp>
      <p:sp>
        <p:nvSpPr>
          <p:cNvPr id="39946" name="TextBox 10"/>
          <p:cNvSpPr txBox="1">
            <a:spLocks noChangeArrowheads="1"/>
          </p:cNvSpPr>
          <p:nvPr/>
        </p:nvSpPr>
        <p:spPr bwMode="auto">
          <a:xfrm>
            <a:off x="4576762" y="205382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8</a:t>
            </a:r>
          </a:p>
        </p:txBody>
      </p:sp>
      <p:sp>
        <p:nvSpPr>
          <p:cNvPr id="39947" name="TextBox 11"/>
          <p:cNvSpPr txBox="1">
            <a:spLocks noChangeArrowheads="1"/>
          </p:cNvSpPr>
          <p:nvPr/>
        </p:nvSpPr>
        <p:spPr bwMode="auto">
          <a:xfrm>
            <a:off x="4881562" y="205382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9</a:t>
            </a:r>
          </a:p>
        </p:txBody>
      </p:sp>
      <p:sp>
        <p:nvSpPr>
          <p:cNvPr id="39948" name="TextBox 12"/>
          <p:cNvSpPr txBox="1">
            <a:spLocks noChangeArrowheads="1"/>
          </p:cNvSpPr>
          <p:nvPr/>
        </p:nvSpPr>
        <p:spPr bwMode="auto">
          <a:xfrm>
            <a:off x="5205412" y="2053829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10</a:t>
            </a:r>
          </a:p>
        </p:txBody>
      </p:sp>
      <p:sp>
        <p:nvSpPr>
          <p:cNvPr id="39949" name="TextBox 13"/>
          <p:cNvSpPr txBox="1">
            <a:spLocks noChangeArrowheads="1"/>
          </p:cNvSpPr>
          <p:nvPr/>
        </p:nvSpPr>
        <p:spPr bwMode="auto">
          <a:xfrm>
            <a:off x="5662612" y="2057400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…</a:t>
            </a:r>
          </a:p>
        </p:txBody>
      </p:sp>
      <p:sp>
        <p:nvSpPr>
          <p:cNvPr id="39950" name="TextBox 14"/>
          <p:cNvSpPr txBox="1">
            <a:spLocks noChangeArrowheads="1"/>
          </p:cNvSpPr>
          <p:nvPr/>
        </p:nvSpPr>
        <p:spPr bwMode="auto">
          <a:xfrm>
            <a:off x="2302669" y="2689622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2</a:t>
            </a:r>
          </a:p>
        </p:txBody>
      </p:sp>
      <p:sp>
        <p:nvSpPr>
          <p:cNvPr id="39951" name="TextBox 15"/>
          <p:cNvSpPr txBox="1">
            <a:spLocks noChangeArrowheads="1"/>
          </p:cNvSpPr>
          <p:nvPr/>
        </p:nvSpPr>
        <p:spPr bwMode="auto">
          <a:xfrm>
            <a:off x="2645569" y="2689622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4</a:t>
            </a:r>
          </a:p>
        </p:txBody>
      </p:sp>
      <p:sp>
        <p:nvSpPr>
          <p:cNvPr id="39952" name="TextBox 16"/>
          <p:cNvSpPr txBox="1">
            <a:spLocks noChangeArrowheads="1"/>
          </p:cNvSpPr>
          <p:nvPr/>
        </p:nvSpPr>
        <p:spPr bwMode="auto">
          <a:xfrm>
            <a:off x="2969419" y="2689622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6</a:t>
            </a:r>
          </a:p>
        </p:txBody>
      </p:sp>
      <p:sp>
        <p:nvSpPr>
          <p:cNvPr id="39953" name="TextBox 17"/>
          <p:cNvSpPr txBox="1">
            <a:spLocks noChangeArrowheads="1"/>
          </p:cNvSpPr>
          <p:nvPr/>
        </p:nvSpPr>
        <p:spPr bwMode="auto">
          <a:xfrm>
            <a:off x="3274219" y="2689622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8</a:t>
            </a:r>
          </a:p>
        </p:txBody>
      </p:sp>
      <p:sp>
        <p:nvSpPr>
          <p:cNvPr id="39954" name="TextBox 18"/>
          <p:cNvSpPr txBox="1">
            <a:spLocks noChangeArrowheads="1"/>
          </p:cNvSpPr>
          <p:nvPr/>
        </p:nvSpPr>
        <p:spPr bwMode="auto">
          <a:xfrm>
            <a:off x="3533775" y="2689622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10</a:t>
            </a:r>
          </a:p>
        </p:txBody>
      </p:sp>
      <p:sp>
        <p:nvSpPr>
          <p:cNvPr id="39955" name="TextBox 19"/>
          <p:cNvSpPr txBox="1">
            <a:spLocks noChangeArrowheads="1"/>
          </p:cNvSpPr>
          <p:nvPr/>
        </p:nvSpPr>
        <p:spPr bwMode="auto">
          <a:xfrm>
            <a:off x="3848100" y="268605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12</a:t>
            </a:r>
          </a:p>
        </p:txBody>
      </p:sp>
      <p:sp>
        <p:nvSpPr>
          <p:cNvPr id="39956" name="TextBox 20"/>
          <p:cNvSpPr txBox="1">
            <a:spLocks noChangeArrowheads="1"/>
          </p:cNvSpPr>
          <p:nvPr/>
        </p:nvSpPr>
        <p:spPr bwMode="auto">
          <a:xfrm>
            <a:off x="4193381" y="268605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14</a:t>
            </a:r>
          </a:p>
        </p:txBody>
      </p:sp>
      <p:sp>
        <p:nvSpPr>
          <p:cNvPr id="39957" name="TextBox 21"/>
          <p:cNvSpPr txBox="1">
            <a:spLocks noChangeArrowheads="1"/>
          </p:cNvSpPr>
          <p:nvPr/>
        </p:nvSpPr>
        <p:spPr bwMode="auto">
          <a:xfrm>
            <a:off x="4518422" y="268605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16</a:t>
            </a:r>
          </a:p>
        </p:txBody>
      </p:sp>
      <p:sp>
        <p:nvSpPr>
          <p:cNvPr id="39958" name="TextBox 22"/>
          <p:cNvSpPr txBox="1">
            <a:spLocks noChangeArrowheads="1"/>
          </p:cNvSpPr>
          <p:nvPr/>
        </p:nvSpPr>
        <p:spPr bwMode="auto">
          <a:xfrm>
            <a:off x="4822031" y="268605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18</a:t>
            </a:r>
          </a:p>
        </p:txBody>
      </p:sp>
      <p:sp>
        <p:nvSpPr>
          <p:cNvPr id="39959" name="TextBox 23"/>
          <p:cNvSpPr txBox="1">
            <a:spLocks noChangeArrowheads="1"/>
          </p:cNvSpPr>
          <p:nvPr/>
        </p:nvSpPr>
        <p:spPr bwMode="auto">
          <a:xfrm>
            <a:off x="5203031" y="268605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20</a:t>
            </a:r>
          </a:p>
        </p:txBody>
      </p:sp>
      <p:sp>
        <p:nvSpPr>
          <p:cNvPr id="39960" name="TextBox 24"/>
          <p:cNvSpPr txBox="1">
            <a:spLocks noChangeArrowheads="1"/>
          </p:cNvSpPr>
          <p:nvPr/>
        </p:nvSpPr>
        <p:spPr bwMode="auto">
          <a:xfrm>
            <a:off x="5660231" y="2689622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…</a:t>
            </a:r>
          </a:p>
        </p:txBody>
      </p:sp>
      <p:cxnSp>
        <p:nvCxnSpPr>
          <p:cNvPr id="39961" name="Straight Arrow Connector 26"/>
          <p:cNvCxnSpPr>
            <a:cxnSpLocks noChangeShapeType="1"/>
            <a:stCxn id="39939" idx="2"/>
            <a:endCxn id="39950" idx="0"/>
          </p:cNvCxnSpPr>
          <p:nvPr/>
        </p:nvCxnSpPr>
        <p:spPr bwMode="auto">
          <a:xfrm flipH="1">
            <a:off x="2459122" y="2426732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Straight Arrow Connector 28"/>
          <p:cNvCxnSpPr>
            <a:cxnSpLocks noChangeShapeType="1"/>
            <a:stCxn id="39940" idx="2"/>
            <a:endCxn id="39951" idx="0"/>
          </p:cNvCxnSpPr>
          <p:nvPr/>
        </p:nvCxnSpPr>
        <p:spPr bwMode="auto">
          <a:xfrm flipH="1">
            <a:off x="2802022" y="2426732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3" name="Straight Arrow Connector 30"/>
          <p:cNvCxnSpPr>
            <a:cxnSpLocks noChangeShapeType="1"/>
            <a:stCxn id="39941" idx="2"/>
            <a:endCxn id="39952" idx="0"/>
          </p:cNvCxnSpPr>
          <p:nvPr/>
        </p:nvCxnSpPr>
        <p:spPr bwMode="auto">
          <a:xfrm flipH="1">
            <a:off x="3125872" y="2426732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4" name="Straight Arrow Connector 32"/>
          <p:cNvCxnSpPr>
            <a:cxnSpLocks noChangeShapeType="1"/>
            <a:stCxn id="39942" idx="2"/>
            <a:endCxn id="39953" idx="0"/>
          </p:cNvCxnSpPr>
          <p:nvPr/>
        </p:nvCxnSpPr>
        <p:spPr bwMode="auto">
          <a:xfrm flipH="1">
            <a:off x="3430672" y="2426732"/>
            <a:ext cx="2381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5" name="Straight Arrow Connector 36"/>
          <p:cNvCxnSpPr>
            <a:cxnSpLocks noChangeShapeType="1"/>
            <a:stCxn id="39943" idx="2"/>
            <a:endCxn id="39954" idx="0"/>
          </p:cNvCxnSpPr>
          <p:nvPr/>
        </p:nvCxnSpPr>
        <p:spPr bwMode="auto">
          <a:xfrm flipH="1">
            <a:off x="3754348" y="2426732"/>
            <a:ext cx="2555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6" name="Straight Arrow Connector 39"/>
          <p:cNvCxnSpPr>
            <a:cxnSpLocks noChangeShapeType="1"/>
            <a:stCxn id="39944" idx="2"/>
            <a:endCxn id="39955" idx="0"/>
          </p:cNvCxnSpPr>
          <p:nvPr/>
        </p:nvCxnSpPr>
        <p:spPr bwMode="auto">
          <a:xfrm>
            <a:off x="4066465" y="2423161"/>
            <a:ext cx="2208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7" name="Straight Arrow Connector 41"/>
          <p:cNvCxnSpPr>
            <a:cxnSpLocks noChangeShapeType="1"/>
            <a:stCxn id="39945" idx="2"/>
            <a:endCxn id="39956" idx="0"/>
          </p:cNvCxnSpPr>
          <p:nvPr/>
        </p:nvCxnSpPr>
        <p:spPr bwMode="auto">
          <a:xfrm>
            <a:off x="4409365" y="2423161"/>
            <a:ext cx="4589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8" name="Straight Arrow Connector 43"/>
          <p:cNvCxnSpPr>
            <a:cxnSpLocks noChangeShapeType="1"/>
            <a:stCxn id="39946" idx="2"/>
            <a:endCxn id="39957" idx="0"/>
          </p:cNvCxnSpPr>
          <p:nvPr/>
        </p:nvCxnSpPr>
        <p:spPr bwMode="auto">
          <a:xfrm>
            <a:off x="4733215" y="2423161"/>
            <a:ext cx="5780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9" name="Straight Arrow Connector 45"/>
          <p:cNvCxnSpPr>
            <a:cxnSpLocks noChangeShapeType="1"/>
            <a:stCxn id="39947" idx="2"/>
            <a:endCxn id="39958" idx="0"/>
          </p:cNvCxnSpPr>
          <p:nvPr/>
        </p:nvCxnSpPr>
        <p:spPr bwMode="auto">
          <a:xfrm>
            <a:off x="5038015" y="2423161"/>
            <a:ext cx="4589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0" name="Straight Arrow Connector 49"/>
          <p:cNvCxnSpPr>
            <a:cxnSpLocks noChangeShapeType="1"/>
            <a:stCxn id="39948" idx="2"/>
            <a:endCxn id="39959" idx="0"/>
          </p:cNvCxnSpPr>
          <p:nvPr/>
        </p:nvCxnSpPr>
        <p:spPr bwMode="auto">
          <a:xfrm flipH="1">
            <a:off x="5423604" y="2423161"/>
            <a:ext cx="2381" cy="262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2302669" y="2044898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2302669" y="2787848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302669" y="2387798"/>
            <a:ext cx="3771900" cy="367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791601-D7D5-6A0D-4447-2519AE65AFD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Show that the set of even positive integers is countable</a:t>
            </a:r>
            <a:endParaRPr lang="en-US" dirty="0"/>
          </a:p>
        </p:txBody>
      </p: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79A137D2-A854-9ACC-8AA8-E372C3187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1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695A93-AC47-804B-B5FF-0F72F8E56A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8700"/>
                <a:ext cx="8229599" cy="12573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Consider a binary tree of </a:t>
                </a:r>
                <a:r>
                  <a:rPr lang="en-US" dirty="0" err="1"/>
                  <a:t>rationals</a:t>
                </a:r>
                <a:r>
                  <a:rPr lang="en-US" dirty="0"/>
                  <a:t>, with root node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dirty="0"/>
              </a:p>
              <a:p>
                <a:pPr marL="942975" lvl="1" indent="-285750"/>
                <a:r>
                  <a:rPr lang="en-US" dirty="0"/>
                  <a:t>For each node containing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, let its children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695A93-AC47-804B-B5FF-0F72F8E56A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8700"/>
                <a:ext cx="8229599" cy="1257300"/>
              </a:xfrm>
              <a:blipFill>
                <a:blip r:embed="rId3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alkin-Wilf tree">
            <a:extLst>
              <a:ext uri="{FF2B5EF4-FFF2-40B4-BE49-F238E27FC236}">
                <a16:creationId xmlns:a16="http://schemas.microsoft.com/office/drawing/2014/main" id="{BD9BFE54-5751-014D-A2B8-8DA54A0AA8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8734" y="2113511"/>
            <a:ext cx="3265990" cy="20616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A6085B3-3BE1-7145-85EB-7E41B7727C1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57200" y="2076103"/>
                <a:ext cx="3811385" cy="2800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FAA26D3D-D897-4be2-8F04-BA451C77F1D7}">
                  <ma14:placeholderFlag xmlns:ma14="http://schemas.microsoft.com/office/mac/drawingml/2011/main" xmlns="" val="1"/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Font typeface="Wingdings" charset="2"/>
                  <a:buChar char="n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Font typeface="Wingdings" charset="2"/>
                  <a:buChar char="l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Font typeface="Monotype Sorts" charset="2"/>
                  <a:buChar char="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Font typeface="Wingdings" charset="2"/>
                  <a:buChar char="l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46AA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/>
                  <a:t>Traverse this tree in level-order fashion, assigning to the natural numbers in order</a:t>
                </a:r>
              </a:p>
              <a:p>
                <a:pPr marL="771525" lvl="1"/>
                <a:r>
                  <a:rPr lang="en-US" sz="1500" dirty="0"/>
                  <a:t>i.e., go across the first level, then second level, etc.</a:t>
                </a:r>
              </a:p>
              <a:p>
                <a:pPr lvl="1" indent="-257175"/>
                <a14:m>
                  <m:oMath xmlns:m="http://schemas.openxmlformats.org/officeDocument/2006/math"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 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5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50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endParaRPr lang="en-US" sz="1500" dirty="0"/>
              </a:p>
              <a:p>
                <a:pPr lvl="1" indent="-257175"/>
                <a:r>
                  <a:rPr lang="en-US" sz="1500" dirty="0"/>
                  <a:t>We just need to show that all positive rational numbers appear exactly once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A6085B3-3BE1-7145-85EB-7E41B7727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076103"/>
                <a:ext cx="3811385" cy="2800350"/>
              </a:xfrm>
              <a:prstGeom prst="rect">
                <a:avLst/>
              </a:prstGeom>
              <a:blipFill>
                <a:blip r:embed="rId5"/>
                <a:stretch>
                  <a:fillRect l="-2000" t="-13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FAA26D3D-D897-4be2-8F04-BA451C77F1D7}">
                  <ma14:placeholderFlag xmlns="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2611453E-AB3C-F6B2-E813-83D019404099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Surprisingly, the set of positive </a:t>
            </a:r>
            <a:r>
              <a:rPr lang="en-US" sz="3200" dirty="0" err="1"/>
              <a:t>rationals</a:t>
            </a:r>
            <a:r>
              <a:rPr lang="en-US" sz="3200" dirty="0"/>
              <a:t> is also countable</a:t>
            </a:r>
            <a:endParaRPr lang="en-US" dirty="0"/>
          </a:p>
        </p:txBody>
      </p:sp>
      <p:sp>
        <p:nvSpPr>
          <p:cNvPr id="9" name="3 Marcador de número de diapositiva">
            <a:extLst>
              <a:ext uri="{FF2B5EF4-FFF2-40B4-BE49-F238E27FC236}">
                <a16:creationId xmlns:a16="http://schemas.microsoft.com/office/drawing/2014/main" id="{49C68F9F-45E2-07E8-4690-5B16755C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869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46613-D8B4-6979-B8D2-0514598B4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C392A9-277B-D42C-7DD7-0A54C2362F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24691" y="1205344"/>
                <a:ext cx="6306242" cy="3938156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n-US" dirty="0"/>
                  <a:t>First, note that every child has a larger sum of numerator + denominator than its parent</a:t>
                </a:r>
              </a:p>
              <a:p>
                <a:pPr algn="just"/>
                <a:r>
                  <a:rPr lang="en-US" dirty="0"/>
                  <a:t>Consider an arbitrary positive rational,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are positive integers</a:t>
                </a:r>
              </a:p>
              <a:p>
                <a:pPr lvl="1" algn="just"/>
                <a:r>
                  <a:rPr lang="en-US" dirty="0">
                    <a:solidFill>
                      <a:schemeClr val="bg2"/>
                    </a:solidFill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>
                    <a:solidFill>
                      <a:schemeClr val="bg2"/>
                    </a:solidFill>
                  </a:rPr>
                  <a:t> </a:t>
                </a:r>
                <a:r>
                  <a:rPr lang="en-US" dirty="0"/>
                  <a:t>and thus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2" algn="just"/>
                <a:r>
                  <a:rPr lang="en-US" dirty="0"/>
                  <a:t>This is the root, so it is in the tree</a:t>
                </a:r>
              </a:p>
              <a:p>
                <a:pPr lvl="1" algn="just"/>
                <a:r>
                  <a:rPr lang="en-US" dirty="0">
                    <a:solidFill>
                      <a:schemeClr val="bg2"/>
                    </a:solidFill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dirty="0">
                    <a:solidFill>
                      <a:schemeClr val="bg2"/>
                    </a:solidFill>
                  </a:rPr>
                  <a:t> </a:t>
                </a:r>
                <a:r>
                  <a:rPr lang="en-US" dirty="0"/>
                  <a:t>and thus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  <a:p>
                <a:pPr lvl="2" algn="just"/>
                <a:r>
                  <a:rPr lang="en-US" dirty="0"/>
                  <a:t>This would be the </a:t>
                </a:r>
                <a:r>
                  <a:rPr lang="en-US" dirty="0">
                    <a:solidFill>
                      <a:srgbClr val="00B050"/>
                    </a:solidFill>
                  </a:rPr>
                  <a:t>left child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, also a positive rational</a:t>
                </a:r>
              </a:p>
              <a:p>
                <a:pPr lvl="1" algn="just"/>
                <a:r>
                  <a:rPr lang="en-US" dirty="0">
                    <a:solidFill>
                      <a:schemeClr val="bg2"/>
                    </a:solidFill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>
                    <a:solidFill>
                      <a:schemeClr val="bg2"/>
                    </a:solidFill>
                  </a:rPr>
                  <a:t> </a:t>
                </a:r>
                <a:r>
                  <a:rPr lang="en-US" dirty="0"/>
                  <a:t>and thus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2" algn="just"/>
                <a:r>
                  <a:rPr lang="en-US" dirty="0"/>
                  <a:t>This would be the </a:t>
                </a:r>
                <a:r>
                  <a:rPr lang="en-US" dirty="0">
                    <a:solidFill>
                      <a:srgbClr val="FF0000"/>
                    </a:solidFill>
                  </a:rPr>
                  <a:t>right child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, also a positive rational</a:t>
                </a:r>
              </a:p>
              <a:p>
                <a:pPr lvl="1" algn="just"/>
                <a:r>
                  <a:rPr lang="en-US" dirty="0"/>
                  <a:t>Since all non-root cases have a parent that is closer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/>
                  <a:t>, repeatedly applying this logic will eventually reach the root</a:t>
                </a:r>
              </a:p>
              <a:p>
                <a:pPr lvl="2" algn="just"/>
                <a:r>
                  <a:rPr lang="en-US" dirty="0"/>
                  <a:t>Analyze most to the left, and most to the right branches</a:t>
                </a:r>
              </a:p>
              <a:p>
                <a:pPr lvl="2" algn="just"/>
                <a:r>
                  <a:rPr lang="en-US" dirty="0"/>
                  <a:t>Apply this logic for all intermediate node in the tree</a:t>
                </a:r>
              </a:p>
              <a:p>
                <a:pPr lvl="2" algn="just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C392A9-277B-D42C-7DD7-0A54C2362F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24691" y="1205344"/>
                <a:ext cx="6306242" cy="3938156"/>
              </a:xfrm>
              <a:blipFill>
                <a:blip r:embed="rId3"/>
                <a:stretch>
                  <a:fillRect t="-322" r="-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71A18266-567B-5D63-D902-AE6587AA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8591EC-C0AC-B7E6-501E-30D5B00FB9C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Proof sketch that Calkin-Wilf tree contains every positive rational</a:t>
            </a:r>
            <a:endParaRPr lang="en-US" dirty="0"/>
          </a:p>
        </p:txBody>
      </p:sp>
      <p:pic>
        <p:nvPicPr>
          <p:cNvPr id="2" name="Picture 1" descr="Calkin-Wilf tree">
            <a:extLst>
              <a:ext uri="{FF2B5EF4-FFF2-40B4-BE49-F238E27FC236}">
                <a16:creationId xmlns:a16="http://schemas.microsoft.com/office/drawing/2014/main" id="{DB14F4D5-C909-35E7-1D8E-6D1E8663A6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010" y="1876500"/>
            <a:ext cx="3265990" cy="2061656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78FBF05-8A86-C82F-BA13-9C6D39308857}"/>
              </a:ext>
            </a:extLst>
          </p:cNvPr>
          <p:cNvSpPr/>
          <p:nvPr/>
        </p:nvSpPr>
        <p:spPr>
          <a:xfrm rot="18988915">
            <a:off x="5455740" y="2410866"/>
            <a:ext cx="2419790" cy="5293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59207B9-1DD4-63B0-A60E-D4624B967E39}"/>
              </a:ext>
            </a:extLst>
          </p:cNvPr>
          <p:cNvSpPr/>
          <p:nvPr/>
        </p:nvSpPr>
        <p:spPr>
          <a:xfrm rot="2464042">
            <a:off x="7121178" y="2321123"/>
            <a:ext cx="2406862" cy="6239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4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1371600"/>
            <a:ext cx="2228850" cy="300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3571875" y="16585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3914775" y="16585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4314825" y="16585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4657725" y="16585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 flipH="1" flipV="1">
            <a:off x="3533775" y="21919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 flipH="1" flipV="1">
            <a:off x="3933825" y="21919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5400000" flipH="1" flipV="1">
            <a:off x="4276725" y="21919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rot="5400000" flipH="1" flipV="1">
            <a:off x="3571875" y="26872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3914775" y="268724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rot="5400000" flipH="1" flipV="1">
            <a:off x="3571875" y="3201591"/>
            <a:ext cx="285750" cy="228600"/>
          </a:xfrm>
          <a:prstGeom prst="straightConnector1">
            <a:avLst/>
          </a:prstGeom>
          <a:noFill/>
          <a:ln w="9525">
            <a:solidFill>
              <a:srgbClr val="C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Curved Connector 27"/>
          <p:cNvCxnSpPr>
            <a:cxnSpLocks noChangeShapeType="1"/>
          </p:cNvCxnSpPr>
          <p:nvPr/>
        </p:nvCxnSpPr>
        <p:spPr bwMode="auto">
          <a:xfrm rot="10800000" flipH="1" flipV="1">
            <a:off x="3457575" y="1400175"/>
            <a:ext cx="28575" cy="628650"/>
          </a:xfrm>
          <a:prstGeom prst="curvedConnector3">
            <a:avLst>
              <a:gd name="adj1" fmla="val -606060"/>
            </a:avLst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Curved Connector 33"/>
          <p:cNvCxnSpPr>
            <a:cxnSpLocks noChangeShapeType="1"/>
          </p:cNvCxnSpPr>
          <p:nvPr/>
        </p:nvCxnSpPr>
        <p:spPr bwMode="auto">
          <a:xfrm rot="5400000" flipH="1" flipV="1">
            <a:off x="4086226" y="1143001"/>
            <a:ext cx="2381" cy="342900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Curved Connector 37"/>
          <p:cNvCxnSpPr>
            <a:cxnSpLocks noChangeShapeType="1"/>
          </p:cNvCxnSpPr>
          <p:nvPr/>
        </p:nvCxnSpPr>
        <p:spPr bwMode="auto">
          <a:xfrm rot="10800000" flipV="1">
            <a:off x="3486150" y="2543175"/>
            <a:ext cx="1191" cy="514350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urved Connector 38"/>
          <p:cNvCxnSpPr>
            <a:cxnSpLocks noChangeShapeType="1"/>
          </p:cNvCxnSpPr>
          <p:nvPr/>
        </p:nvCxnSpPr>
        <p:spPr bwMode="auto">
          <a:xfrm rot="5400000" flipH="1" flipV="1">
            <a:off x="4800005" y="1143596"/>
            <a:ext cx="1191" cy="342900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1600200" y="4457700"/>
            <a:ext cx="64579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46AA"/>
              </a:buClr>
              <a:buFont typeface="Wingdings" charset="2"/>
              <a:buNone/>
            </a:pPr>
            <a:r>
              <a:rPr lang="en-US" altLang="x-none" sz="1800" dirty="0">
                <a:latin typeface="Trebuchet MS" charset="0"/>
                <a:ea typeface="Osaka" charset="-128"/>
              </a:rPr>
              <a:t>This yields the sequence 1/1, 1/2, 2/1, 3/1, 1/3, …, so the set of rational numbers is countable.  ❏</a:t>
            </a:r>
          </a:p>
        </p:txBody>
      </p:sp>
      <p:cxnSp>
        <p:nvCxnSpPr>
          <p:cNvPr id="41" name="Curved Connector 40"/>
          <p:cNvCxnSpPr>
            <a:cxnSpLocks noChangeShapeType="1"/>
          </p:cNvCxnSpPr>
          <p:nvPr/>
        </p:nvCxnSpPr>
        <p:spPr bwMode="auto">
          <a:xfrm rot="10800000" flipV="1">
            <a:off x="3457575" y="3581400"/>
            <a:ext cx="1191" cy="514350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CBB9C5C-51FF-7A79-C526-B9B12F85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299FAF1-74DA-351B-FDE2-B2B8DC53E50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Another way to show the </a:t>
            </a:r>
            <a:r>
              <a:rPr lang="en-US" altLang="x-none" sz="3200" dirty="0" err="1"/>
              <a:t>rationals</a:t>
            </a:r>
            <a:r>
              <a:rPr lang="en-US" altLang="x-none" sz="3200" dirty="0"/>
              <a:t> are countable</a:t>
            </a: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714242F-0CE0-B400-F4CA-9E829EC1857A}"/>
              </a:ext>
            </a:extLst>
          </p:cNvPr>
          <p:cNvGrpSpPr/>
          <p:nvPr/>
        </p:nvGrpSpPr>
        <p:grpSpPr>
          <a:xfrm>
            <a:off x="3430819" y="1292890"/>
            <a:ext cx="1648259" cy="2497775"/>
            <a:chOff x="3430819" y="1292890"/>
            <a:chExt cx="1648259" cy="249777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ACAA463-52C4-5CED-F9B2-02181019F563}"/>
                </a:ext>
              </a:extLst>
            </p:cNvPr>
            <p:cNvSpPr/>
            <p:nvPr/>
          </p:nvSpPr>
          <p:spPr>
            <a:xfrm>
              <a:off x="3432635" y="131326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2C25182-7C4C-125E-556F-C83FA0819518}"/>
                </a:ext>
              </a:extLst>
            </p:cNvPr>
            <p:cNvSpPr/>
            <p:nvPr/>
          </p:nvSpPr>
          <p:spPr>
            <a:xfrm>
              <a:off x="3790081" y="131326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CD42CD3-5ED4-BAC9-D07A-BAD16EA507C0}"/>
                </a:ext>
              </a:extLst>
            </p:cNvPr>
            <p:cNvSpPr/>
            <p:nvPr/>
          </p:nvSpPr>
          <p:spPr>
            <a:xfrm>
              <a:off x="4140932" y="131326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AF18B7A-7F82-75F8-9892-AAAFBD892F0C}"/>
                </a:ext>
              </a:extLst>
            </p:cNvPr>
            <p:cNvSpPr/>
            <p:nvPr/>
          </p:nvSpPr>
          <p:spPr>
            <a:xfrm>
              <a:off x="4484662" y="1306581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27C21DB-23DD-F09E-EDC4-343AF435C416}"/>
                </a:ext>
              </a:extLst>
            </p:cNvPr>
            <p:cNvSpPr/>
            <p:nvPr/>
          </p:nvSpPr>
          <p:spPr>
            <a:xfrm>
              <a:off x="4854114" y="129289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469B40-63EB-0B3D-BA0C-549ACF9E3736}"/>
                </a:ext>
              </a:extLst>
            </p:cNvPr>
            <p:cNvSpPr/>
            <p:nvPr/>
          </p:nvSpPr>
          <p:spPr>
            <a:xfrm>
              <a:off x="3436511" y="180371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50A7C7C-F4DD-5385-CE54-1FECAEBD58A1}"/>
                </a:ext>
              </a:extLst>
            </p:cNvPr>
            <p:cNvSpPr/>
            <p:nvPr/>
          </p:nvSpPr>
          <p:spPr>
            <a:xfrm>
              <a:off x="4131087" y="1797032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47C377-FEE7-5E83-F1F8-31D12B9234F3}"/>
                </a:ext>
              </a:extLst>
            </p:cNvPr>
            <p:cNvSpPr/>
            <p:nvPr/>
          </p:nvSpPr>
          <p:spPr>
            <a:xfrm>
              <a:off x="3794183" y="2297180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9A00540-8CB4-602D-995D-7D849071D9E6}"/>
                </a:ext>
              </a:extLst>
            </p:cNvPr>
            <p:cNvSpPr/>
            <p:nvPr/>
          </p:nvSpPr>
          <p:spPr>
            <a:xfrm>
              <a:off x="3432004" y="2341003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670EB3D-5DD0-594C-DA73-CF63C6051563}"/>
                </a:ext>
              </a:extLst>
            </p:cNvPr>
            <p:cNvSpPr/>
            <p:nvPr/>
          </p:nvSpPr>
          <p:spPr>
            <a:xfrm>
              <a:off x="3430819" y="2848407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3C9D83-7DE1-F512-032A-8ABD3FF299D7}"/>
                </a:ext>
              </a:extLst>
            </p:cNvPr>
            <p:cNvSpPr/>
            <p:nvPr/>
          </p:nvSpPr>
          <p:spPr>
            <a:xfrm>
              <a:off x="3433591" y="3374878"/>
              <a:ext cx="224964" cy="41578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3261</TotalTime>
  <Words>1318</Words>
  <Application>Microsoft Macintosh PowerPoint</Application>
  <PresentationFormat>On-screen Show (16:9)</PresentationFormat>
  <Paragraphs>195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Trebuchet MS</vt:lpstr>
      <vt:lpstr>Wingdings</vt:lpstr>
      <vt:lpstr>Brilho</vt:lpstr>
      <vt:lpstr>CS 441: Infinite Cardinalities</vt:lpstr>
      <vt:lpstr>Today's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 the set of real numbers countable?</vt:lpstr>
      <vt:lpstr>Proof (continued)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400</cp:revision>
  <cp:lastPrinted>2024-10-22T21:06:12Z</cp:lastPrinted>
  <dcterms:created xsi:type="dcterms:W3CDTF">2011-07-05T14:46:51Z</dcterms:created>
  <dcterms:modified xsi:type="dcterms:W3CDTF">2024-10-22T21:06:21Z</dcterms:modified>
</cp:coreProperties>
</file>