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6"/>
  </p:notesMasterIdLst>
  <p:sldIdLst>
    <p:sldId id="589" r:id="rId2"/>
    <p:sldId id="615" r:id="rId3"/>
    <p:sldId id="406" r:id="rId4"/>
    <p:sldId id="407" r:id="rId5"/>
    <p:sldId id="408" r:id="rId6"/>
    <p:sldId id="413" r:id="rId7"/>
    <p:sldId id="624" r:id="rId8"/>
    <p:sldId id="409" r:id="rId9"/>
    <p:sldId id="625" r:id="rId10"/>
    <p:sldId id="411" r:id="rId11"/>
    <p:sldId id="412" r:id="rId12"/>
    <p:sldId id="399" r:id="rId13"/>
    <p:sldId id="414" r:id="rId14"/>
    <p:sldId id="415" r:id="rId15"/>
    <p:sldId id="420" r:id="rId16"/>
    <p:sldId id="623" r:id="rId17"/>
    <p:sldId id="416" r:id="rId18"/>
    <p:sldId id="622" r:id="rId19"/>
    <p:sldId id="417" r:id="rId20"/>
    <p:sldId id="418" r:id="rId21"/>
    <p:sldId id="419" r:id="rId22"/>
    <p:sldId id="421" r:id="rId23"/>
    <p:sldId id="422" r:id="rId24"/>
    <p:sldId id="621" r:id="rId25"/>
  </p:sldIdLst>
  <p:sldSz cx="9144000" cy="5143500" type="screen16x9"/>
  <p:notesSz cx="7315200" cy="9601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
          <p15:clr>
            <a:srgbClr val="A4A3A4"/>
          </p15:clr>
        </p15:guide>
        <p15:guide id="2" pos="4608">
          <p15:clr>
            <a:srgbClr val="A4A3A4"/>
          </p15:clr>
        </p15:guide>
        <p15:guide id="3" pos="288">
          <p15:clr>
            <a:srgbClr val="A4A3A4"/>
          </p15:clr>
        </p15:guide>
        <p15:guide id="4" pos="5472">
          <p15:clr>
            <a:srgbClr val="A4A3A4"/>
          </p15:clr>
        </p15:guide>
        <p15:guide id="5" orient="horz" pos="1712">
          <p15:clr>
            <a:srgbClr val="9AA0A6"/>
          </p15:clr>
        </p15:guide>
        <p15:guide id="6" pos="2592">
          <p15:clr>
            <a:srgbClr val="9AA0A6"/>
          </p15:clr>
        </p15:guide>
        <p15:guide id="7" pos="3168">
          <p15:clr>
            <a:srgbClr val="9AA0A6"/>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80" roundtripDataSignature="AMtx7mhS5nRLilGD6T0EpqDE7wj9jhOMe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96AE40-E63F-448E-B565-BE41378B41F9}" name="Nils Ever Murrugarra Llerena" initials="NEML" userId="Nils Ever Murrugarra Llerena" providerId="None"/>
  <p188:author id="{8443ED59-20C7-4FDF-8DCA-8A14D1AA1C8C}" name="Microsoft Office User" initials="MOU" userId="Microsoft Office User"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ulie Jiang" initials="" lastIdx="2" clrIdx="0"/>
  <p:cmAuthor id="2" name="Nils" initials="N" lastIdx="9"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95" autoAdjust="0"/>
    <p:restoredTop sz="82754"/>
  </p:normalViewPr>
  <p:slideViewPr>
    <p:cSldViewPr snapToGrid="0">
      <p:cViewPr varScale="1">
        <p:scale>
          <a:sx n="154" d="100"/>
          <a:sy n="154" d="100"/>
        </p:scale>
        <p:origin x="1944" y="192"/>
      </p:cViewPr>
      <p:guideLst>
        <p:guide orient="horz" pos="288"/>
        <p:guide pos="4608"/>
        <p:guide pos="288"/>
        <p:guide pos="5472"/>
        <p:guide orient="horz" pos="1712"/>
        <p:guide pos="2592"/>
        <p:guide pos="3168"/>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8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82"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81" Type="http://schemas.openxmlformats.org/officeDocument/2006/relationships/commentAuthors" Target="commentAuthors.xml"/><Relationship Id="rId86"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8" Type="http://schemas.openxmlformats.org/officeDocument/2006/relationships/slide" Target="slides/slide7.xml"/><Relationship Id="rId80" Type="http://customschemas.google.com/relationships/presentationmetadata" Target="metadata"/><Relationship Id="rId8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169920" cy="480060"/>
          </a:xfrm>
          <a:prstGeom prst="rect">
            <a:avLst/>
          </a:prstGeom>
          <a:noFill/>
          <a:ln>
            <a:noFill/>
          </a:ln>
        </p:spPr>
        <p:txBody>
          <a:bodyPr spcFirstLastPara="1" wrap="square" lIns="96650" tIns="48325" rIns="96650" bIns="48325" anchor="t"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143587" y="0"/>
            <a:ext cx="3169920" cy="480060"/>
          </a:xfrm>
          <a:prstGeom prst="rect">
            <a:avLst/>
          </a:prstGeom>
          <a:noFill/>
          <a:ln>
            <a:noFill/>
          </a:ln>
        </p:spPr>
        <p:txBody>
          <a:bodyPr spcFirstLastPara="1" wrap="square" lIns="96650" tIns="48325" rIns="96650" bIns="48325" anchor="t" anchorCtr="0">
            <a:noAutofit/>
          </a:bodyPr>
          <a:lstStyle>
            <a:lvl1pPr marR="0" lvl="0" algn="r"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rm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119474"/>
            <a:ext cx="3169920" cy="480060"/>
          </a:xfrm>
          <a:prstGeom prst="rect">
            <a:avLst/>
          </a:prstGeom>
          <a:noFill/>
          <a:ln>
            <a:noFill/>
          </a:ln>
        </p:spPr>
        <p:txBody>
          <a:bodyPr spcFirstLastPara="1" wrap="square" lIns="96650" tIns="48325" rIns="96650" bIns="48325" anchor="b" anchorCtr="0">
            <a:noAutofit/>
          </a:bodyPr>
          <a:lstStyle>
            <a:lvl1pPr marR="0" lvl="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marR="0" lvl="0" indent="0" algn="r" rtl="0">
              <a:spcBef>
                <a:spcPts val="0"/>
              </a:spcBef>
              <a:spcAft>
                <a:spcPts val="0"/>
              </a:spcAft>
              <a:buNone/>
            </a:pPr>
            <a:fld id="{00000000-1234-1234-1234-123412341234}" type="slidenum">
              <a:rPr lang="en-US" sz="1300" b="0" i="0" u="none" strike="noStrike" cap="none">
                <a:solidFill>
                  <a:schemeClr val="dk1"/>
                </a:solidFill>
                <a:latin typeface="Calibri"/>
                <a:ea typeface="Calibri"/>
                <a:cs typeface="Calibri"/>
                <a:sym typeface="Calibri"/>
              </a:rPr>
              <a:pPr marL="0" marR="0" lvl="0" indent="0" algn="r" rtl="0">
                <a:spcBef>
                  <a:spcPts val="0"/>
                </a:spcBef>
                <a:spcAft>
                  <a:spcPts val="0"/>
                </a:spcAft>
                <a:buNone/>
              </a:p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a:spLocks noGrp="1" noRot="1" noChangeAspect="1"/>
          </p:cNvSpPr>
          <p:nvPr>
            <p:ph type="sldImg" idx="2"/>
          </p:nvPr>
        </p:nvSpPr>
        <p:spPr>
          <a:xfrm>
            <a:off x="457200" y="720725"/>
            <a:ext cx="6400800" cy="36004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2" name="Google Shape;92;p1:notes"/>
          <p:cNvSpPr txBox="1">
            <a:spLocks noGrp="1"/>
          </p:cNvSpPr>
          <p:nvPr>
            <p:ph type="body" idx="1"/>
          </p:nvPr>
        </p:nvSpPr>
        <p:spPr>
          <a:xfrm>
            <a:off x="731520" y="4560570"/>
            <a:ext cx="5852160" cy="4320540"/>
          </a:xfrm>
          <a:prstGeom prst="rect">
            <a:avLst/>
          </a:prstGeom>
          <a:noFill/>
          <a:ln>
            <a:noFill/>
          </a:ln>
        </p:spPr>
        <p:txBody>
          <a:bodyPr spcFirstLastPara="1" wrap="square" lIns="96650" tIns="48325" rIns="96650" bIns="48325" anchor="t" anchorCtr="0">
            <a:normAutofit/>
          </a:bodyPr>
          <a:lstStyle/>
          <a:p>
            <a:pPr marL="0" lvl="0" indent="0" algn="l" rtl="0">
              <a:spcBef>
                <a:spcPts val="0"/>
              </a:spcBef>
              <a:spcAft>
                <a:spcPts val="0"/>
              </a:spcAft>
              <a:buClr>
                <a:schemeClr val="dk1"/>
              </a:buClr>
              <a:buSzPts val="1200"/>
              <a:buFont typeface="Arial"/>
              <a:buNone/>
            </a:pPr>
            <a:endParaRPr/>
          </a:p>
        </p:txBody>
      </p:sp>
      <p:sp>
        <p:nvSpPr>
          <p:cNvPr id="93" name="Google Shape;93;p1:notes"/>
          <p:cNvSpPr txBox="1">
            <a:spLocks noGrp="1"/>
          </p:cNvSpPr>
          <p:nvPr>
            <p:ph type="sldNum" idx="12"/>
          </p:nvPr>
        </p:nvSpPr>
        <p:spPr>
          <a:xfrm>
            <a:off x="4143587" y="9119474"/>
            <a:ext cx="3169920" cy="480060"/>
          </a:xfrm>
          <a:prstGeom prst="rect">
            <a:avLst/>
          </a:prstGeom>
          <a:noFill/>
          <a:ln>
            <a:noFill/>
          </a:ln>
        </p:spPr>
        <p:txBody>
          <a:bodyPr spcFirstLastPara="1" wrap="square" lIns="96650" tIns="48325" rIns="96650" bIns="48325" anchor="b" anchorCtr="0">
            <a:noAutofit/>
          </a:bodyPr>
          <a:lstStyle/>
          <a:p>
            <a:pPr marL="0" lvl="0" indent="0" algn="r" rtl="0">
              <a:spcBef>
                <a:spcPts val="0"/>
              </a:spcBef>
              <a:spcAft>
                <a:spcPts val="0"/>
              </a:spcAft>
              <a:buNone/>
            </a:pPr>
            <a:fld id="{00000000-1234-1234-1234-123412341234}" type="slidenum">
              <a:rPr lang="en-US"/>
              <a:pPr marL="0" lvl="0" indent="0" algn="r" rtl="0">
                <a:spcBef>
                  <a:spcPts val="0"/>
                </a:spcBef>
                <a:spcAft>
                  <a:spcPts val="0"/>
                </a:spcAft>
                <a:buNone/>
              </a:pPr>
              <a:t>1</a:t>
            </a:fld>
            <a:endParaRPr/>
          </a:p>
        </p:txBody>
      </p:sp>
    </p:spTree>
    <p:extLst>
      <p:ext uri="{BB962C8B-B14F-4D97-AF65-F5344CB8AC3E}">
        <p14:creationId xmlns:p14="http://schemas.microsoft.com/office/powerpoint/2010/main" val="39114706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x-none" dirty="0"/>
              <a:t>Submit Problem 2 on Top Hat</a:t>
            </a:r>
          </a:p>
          <a:p>
            <a:endParaRPr lang="en-US" altLang="x-none" dirty="0"/>
          </a:p>
          <a:p>
            <a:r>
              <a:rPr lang="en-US" altLang="x-none" dirty="0"/>
              <a:t>Problem 1: Change second condition in while statement</a:t>
            </a:r>
          </a:p>
          <a:p>
            <a:endParaRPr lang="en-US" altLang="x-none" dirty="0"/>
          </a:p>
          <a:p>
            <a:r>
              <a:rPr lang="en-US" altLang="x-none" dirty="0"/>
              <a:t>Problem 2: Answer 128</a:t>
            </a:r>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fld id="{7CFFB7DC-1838-0D4A-BA19-DCEAC2BC0481}" type="slidenum">
              <a:rPr lang="en-US" altLang="x-none" sz="1200"/>
              <a:pPr/>
              <a:t>12</a:t>
            </a:fld>
            <a:endParaRPr lang="en-US" altLang="x-none"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 -1 </a:t>
            </a:r>
            <a:r>
              <a:rPr lang="en-US" dirty="0">
                <a:sym typeface="Wingdings" pitchFamily="2" charset="2"/>
              </a:rPr>
              <a:t> n - </a:t>
            </a:r>
            <a:r>
              <a:rPr lang="en-US" dirty="0" err="1">
                <a:sym typeface="Wingdings" pitchFamily="2" charset="2"/>
              </a:rPr>
              <a:t>i</a:t>
            </a:r>
            <a:endParaRPr lang="en-US" dirty="0">
              <a:sym typeface="Wingdings" pitchFamily="2" charset="2"/>
            </a:endParaRPr>
          </a:p>
          <a:p>
            <a:endParaRPr lang="en-US" dirty="0"/>
          </a:p>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pPr marL="0" marR="0" lvl="0" indent="0" algn="r" rtl="0">
                <a:spcBef>
                  <a:spcPts val="0"/>
                </a:spcBef>
                <a:spcAft>
                  <a:spcPts val="0"/>
                </a:spcAft>
                <a:buNone/>
              </a:pPr>
              <a:t>19</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46823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feature of the problem</a:t>
            </a:r>
          </a:p>
        </p:txBody>
      </p:sp>
      <p:sp>
        <p:nvSpPr>
          <p:cNvPr id="4" name="Slide Number Placeholder 3"/>
          <p:cNvSpPr>
            <a:spLocks noGrp="1"/>
          </p:cNvSpPr>
          <p:nvPr>
            <p:ph type="sldNum" sz="quarter" idx="5"/>
          </p:nvPr>
        </p:nvSpPr>
        <p:spPr/>
        <p:txBody>
          <a:bodyPr/>
          <a:lstStyle/>
          <a:p>
            <a:fld id="{0B5EB119-B258-0548-88D8-891D177F859A}" type="slidenum">
              <a:rPr lang="en-US" altLang="x-none" smtClean="0"/>
              <a:pPr/>
              <a:t>21</a:t>
            </a:fld>
            <a:endParaRPr lang="en-US" altLang="x-none"/>
          </a:p>
        </p:txBody>
      </p:sp>
    </p:spTree>
    <p:extLst>
      <p:ext uri="{BB962C8B-B14F-4D97-AF65-F5344CB8AC3E}">
        <p14:creationId xmlns:p14="http://schemas.microsoft.com/office/powerpoint/2010/main" val="1559475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 : # of coins</a:t>
            </a:r>
          </a:p>
          <a:p>
            <a:endParaRPr lang="en-US" dirty="0"/>
          </a:p>
          <a:p>
            <a:r>
              <a:rPr lang="en-US" dirty="0"/>
              <a:t>Assume we have infinite coins of each denomination</a:t>
            </a:r>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300" b="0" i="0" u="none" strike="noStrike" cap="none" smtClean="0">
                <a:solidFill>
                  <a:schemeClr val="dk1"/>
                </a:solidFill>
                <a:latin typeface="Calibri"/>
                <a:ea typeface="Calibri"/>
                <a:cs typeface="Calibri"/>
                <a:sym typeface="Calibri"/>
              </a:rPr>
              <a:pPr marL="0" marR="0" lvl="0" indent="0" algn="r" rtl="0">
                <a:spcBef>
                  <a:spcPts val="0"/>
                </a:spcBef>
                <a:spcAft>
                  <a:spcPts val="0"/>
                </a:spcAft>
                <a:buNone/>
              </a:pPr>
              <a:t>22</a:t>
            </a:fld>
            <a:endParaRPr lang="en-US" sz="13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68386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lide de título" type="title">
  <p:cSld name="TITLE">
    <p:spTree>
      <p:nvGrpSpPr>
        <p:cNvPr id="1" name="Shape 17"/>
        <p:cNvGrpSpPr/>
        <p:nvPr/>
      </p:nvGrpSpPr>
      <p:grpSpPr>
        <a:xfrm>
          <a:off x="0" y="0"/>
          <a:ext cx="0" cy="0"/>
          <a:chOff x="0" y="0"/>
          <a:chExt cx="0" cy="0"/>
        </a:xfrm>
      </p:grpSpPr>
      <p:sp>
        <p:nvSpPr>
          <p:cNvPr id="18" name="Google Shape;18;p14"/>
          <p:cNvSpPr txBox="1">
            <a:spLocks noGrp="1"/>
          </p:cNvSpPr>
          <p:nvPr>
            <p:ph type="ctrTitle"/>
          </p:nvPr>
        </p:nvSpPr>
        <p:spPr>
          <a:xfrm>
            <a:off x="685800" y="1028700"/>
            <a:ext cx="7848600" cy="1445419"/>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4050"/>
              <a:buFont typeface="Arial"/>
              <a:buNone/>
              <a:defRPr sz="405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4"/>
          <p:cNvSpPr txBox="1">
            <a:spLocks noGrp="1"/>
          </p:cNvSpPr>
          <p:nvPr>
            <p:ph type="subTitle" idx="1"/>
          </p:nvPr>
        </p:nvSpPr>
        <p:spPr>
          <a:xfrm>
            <a:off x="685800" y="2628900"/>
            <a:ext cx="6400800" cy="1314450"/>
          </a:xfrm>
          <a:prstGeom prst="rect">
            <a:avLst/>
          </a:prstGeom>
          <a:noFill/>
          <a:ln>
            <a:noFill/>
          </a:ln>
        </p:spPr>
        <p:txBody>
          <a:bodyPr spcFirstLastPara="1" wrap="square" lIns="91425" tIns="45700" rIns="91425" bIns="45700" anchor="t" anchorCtr="0">
            <a:normAutofit/>
          </a:bodyPr>
          <a:lstStyle>
            <a:lvl1pPr lvl="0" algn="l">
              <a:spcBef>
                <a:spcPts val="360"/>
              </a:spcBef>
              <a:spcAft>
                <a:spcPts val="0"/>
              </a:spcAft>
              <a:buSzPts val="1530"/>
              <a:buNone/>
              <a:defRPr>
                <a:solidFill>
                  <a:srgbClr val="3F3F3F"/>
                </a:solidFill>
              </a:defRPr>
            </a:lvl1pPr>
            <a:lvl2pPr lvl="1" algn="ctr">
              <a:spcBef>
                <a:spcPts val="300"/>
              </a:spcBef>
              <a:spcAft>
                <a:spcPts val="0"/>
              </a:spcAft>
              <a:buSzPts val="1275"/>
              <a:buNone/>
              <a:defRPr>
                <a:solidFill>
                  <a:srgbClr val="888888"/>
                </a:solidFill>
              </a:defRPr>
            </a:lvl2pPr>
            <a:lvl3pPr lvl="2" algn="ctr">
              <a:spcBef>
                <a:spcPts val="270"/>
              </a:spcBef>
              <a:spcAft>
                <a:spcPts val="0"/>
              </a:spcAft>
              <a:buSzPts val="1215"/>
              <a:buNone/>
              <a:defRPr>
                <a:solidFill>
                  <a:srgbClr val="888888"/>
                </a:solidFill>
              </a:defRPr>
            </a:lvl3pPr>
            <a:lvl4pPr lvl="3" algn="ctr">
              <a:spcBef>
                <a:spcPts val="240"/>
              </a:spcBef>
              <a:spcAft>
                <a:spcPts val="0"/>
              </a:spcAft>
              <a:buSzPts val="1200"/>
              <a:buNone/>
              <a:defRPr>
                <a:solidFill>
                  <a:srgbClr val="888888"/>
                </a:solidFill>
              </a:defRPr>
            </a:lvl4pPr>
            <a:lvl5pPr lvl="4" algn="ctr">
              <a:spcBef>
                <a:spcPts val="210"/>
              </a:spcBef>
              <a:spcAft>
                <a:spcPts val="0"/>
              </a:spcAft>
              <a:buSzPts val="1050"/>
              <a:buNone/>
              <a:defRPr>
                <a:solidFill>
                  <a:srgbClr val="888888"/>
                </a:solidFill>
              </a:defRPr>
            </a:lvl5pPr>
            <a:lvl6pPr lvl="5" algn="ctr">
              <a:spcBef>
                <a:spcPts val="195"/>
              </a:spcBef>
              <a:spcAft>
                <a:spcPts val="0"/>
              </a:spcAft>
              <a:buSzPts val="975"/>
              <a:buNone/>
              <a:defRPr>
                <a:solidFill>
                  <a:srgbClr val="888888"/>
                </a:solidFill>
              </a:defRPr>
            </a:lvl6pPr>
            <a:lvl7pPr lvl="6" algn="ctr">
              <a:spcBef>
                <a:spcPts val="195"/>
              </a:spcBef>
              <a:spcAft>
                <a:spcPts val="0"/>
              </a:spcAft>
              <a:buSzPts val="975"/>
              <a:buNone/>
              <a:defRPr>
                <a:solidFill>
                  <a:srgbClr val="888888"/>
                </a:solidFill>
              </a:defRPr>
            </a:lvl7pPr>
            <a:lvl8pPr lvl="7" algn="ctr">
              <a:spcBef>
                <a:spcPts val="195"/>
              </a:spcBef>
              <a:spcAft>
                <a:spcPts val="0"/>
              </a:spcAft>
              <a:buSzPts val="975"/>
              <a:buNone/>
              <a:defRPr>
                <a:solidFill>
                  <a:srgbClr val="888888"/>
                </a:solidFill>
              </a:defRPr>
            </a:lvl8pPr>
            <a:lvl9pPr lvl="8" algn="ctr">
              <a:spcBef>
                <a:spcPts val="195"/>
              </a:spcBef>
              <a:spcAft>
                <a:spcPts val="0"/>
              </a:spcAft>
              <a:buSzPts val="975"/>
              <a:buNone/>
              <a:defRPr>
                <a:solidFill>
                  <a:srgbClr val="888888"/>
                </a:solidFill>
              </a:defRPr>
            </a:lvl9pPr>
          </a:lstStyle>
          <a:p>
            <a:endParaRPr/>
          </a:p>
        </p:txBody>
      </p:sp>
      <p:sp>
        <p:nvSpPr>
          <p:cNvPr id="20" name="Google Shape;20;p14"/>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4"/>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4"/>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23" name="Google Shape;23;p14"/>
          <p:cNvCxnSpPr/>
          <p:nvPr/>
        </p:nvCxnSpPr>
        <p:spPr>
          <a:xfrm>
            <a:off x="685800" y="2548890"/>
            <a:ext cx="7848600" cy="1191"/>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891540"/>
          </a:xfrm>
          <a:prstGeom prst="rect">
            <a:avLst/>
          </a:prstGeom>
        </p:spPr>
        <p:txBody>
          <a:bodyPr anchor="ctr"/>
          <a:lstStyle>
            <a:lvl1pPr>
              <a:defRPr sz="33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971550"/>
            <a:ext cx="8229600" cy="3943350"/>
          </a:xfrm>
          <a:prstGeom prst="rect">
            <a:avLst/>
          </a:prstGeom>
        </p:spPr>
        <p:txBody>
          <a:bodyPr/>
          <a:lstStyle>
            <a:lvl1pPr marL="0" indent="0">
              <a:spcBef>
                <a:spcPts val="900"/>
              </a:spcBef>
              <a:spcAft>
                <a:spcPts val="450"/>
              </a:spcAft>
              <a:buFont typeface="Arial" panose="020B0604020202020204" pitchFamily="34" charset="0"/>
              <a:buNone/>
              <a:defRPr sz="2400">
                <a:latin typeface="+mn-lt"/>
                <a:cs typeface="Arial" panose="020B0604020202020204" pitchFamily="34" charset="0"/>
              </a:defRPr>
            </a:lvl1pPr>
            <a:lvl2pPr marL="342900" indent="-257175">
              <a:spcBef>
                <a:spcPts val="900"/>
              </a:spcBef>
              <a:spcAft>
                <a:spcPts val="450"/>
              </a:spcAft>
              <a:buClr>
                <a:srgbClr val="04617B"/>
              </a:buClr>
              <a:buFont typeface="Arial" panose="020B0604020202020204" pitchFamily="34" charset="0"/>
              <a:buChar char="•"/>
              <a:defRPr sz="2100">
                <a:latin typeface="+mj-lt"/>
                <a:cs typeface="Arial" panose="020B0604020202020204" pitchFamily="34" charset="0"/>
              </a:defRPr>
            </a:lvl2pPr>
            <a:lvl3pPr marL="617220" indent="-205740">
              <a:spcBef>
                <a:spcPts val="900"/>
              </a:spcBef>
              <a:spcAft>
                <a:spcPts val="450"/>
              </a:spcAft>
              <a:buClr>
                <a:srgbClr val="B60000"/>
              </a:buClr>
              <a:buFont typeface="Arial" panose="020B0604020202020204" pitchFamily="34" charset="0"/>
              <a:buChar char="•"/>
              <a:defRPr sz="1800">
                <a:latin typeface="+mj-lt"/>
                <a:cs typeface="Arial" panose="020B0604020202020204" pitchFamily="34" charset="0"/>
              </a:defRPr>
            </a:lvl3pPr>
            <a:lvl4pPr marL="891540" indent="-205740">
              <a:spcBef>
                <a:spcPts val="900"/>
              </a:spcBef>
              <a:spcAft>
                <a:spcPts val="450"/>
              </a:spcAft>
              <a:buClr>
                <a:srgbClr val="663F78"/>
              </a:buClr>
              <a:buFont typeface="Arial" panose="020B0604020202020204" pitchFamily="34" charset="0"/>
              <a:buChar char="•"/>
              <a:defRPr sz="1500">
                <a:latin typeface="+mj-lt"/>
                <a:cs typeface="Arial" panose="020B0604020202020204" pitchFamily="34" charset="0"/>
              </a:defRPr>
            </a:lvl4pPr>
            <a:lvl5pPr marL="1165860" indent="-171450">
              <a:spcBef>
                <a:spcPts val="900"/>
              </a:spcBef>
              <a:spcAft>
                <a:spcPts val="450"/>
              </a:spcAft>
              <a:buFont typeface="Arial" panose="020B0604020202020204" pitchFamily="34" charset="0"/>
              <a:buChar char="•"/>
              <a:defRPr sz="12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4914900"/>
            <a:ext cx="2208976" cy="74963"/>
          </a:xfrm>
          <a:prstGeom prst="rect">
            <a:avLst/>
          </a:prstGeom>
        </p:spPr>
        <p:txBody>
          <a:bodyPr lIns="0" tIns="0" rIns="0" bIns="0"/>
          <a:lstStyle>
            <a:lvl1pPr marL="0" indent="0" algn="ctr">
              <a:buNone/>
              <a:defRPr sz="6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5029200"/>
            <a:ext cx="2667000" cy="114300"/>
          </a:xfrm>
          <a:prstGeom prst="rect">
            <a:avLst/>
          </a:prstGeom>
        </p:spPr>
        <p:txBody>
          <a:bodyPr wrap="none" lIns="0" tIns="0" rIns="45720" bIns="0"/>
          <a:lstStyle>
            <a:lvl1pPr marL="0" marR="0" indent="0" algn="r" defTabSz="685800" rtl="0" eaLnBrk="1" fontAlgn="auto" latinLnBrk="0" hangingPunct="1">
              <a:lnSpc>
                <a:spcPct val="100000"/>
              </a:lnSpc>
              <a:spcBef>
                <a:spcPts val="0"/>
              </a:spcBef>
              <a:spcAft>
                <a:spcPts val="0"/>
              </a:spcAft>
              <a:buClrTx/>
              <a:buSzTx/>
              <a:buFontTx/>
              <a:buNone/>
              <a:tabLst/>
              <a:defRPr sz="600">
                <a:solidFill>
                  <a:schemeClr val="bg1"/>
                </a:solidFill>
                <a:latin typeface="+mn-lt"/>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293513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e conteúdo" type="obj">
  <p:cSld name="OBJECT">
    <p:spTree>
      <p:nvGrpSpPr>
        <p:cNvPr id="1" name="Shape 24"/>
        <p:cNvGrpSpPr/>
        <p:nvPr/>
      </p:nvGrpSpPr>
      <p:grpSpPr>
        <a:xfrm>
          <a:off x="0" y="0"/>
          <a:ext cx="0" cy="0"/>
          <a:chOff x="0" y="0"/>
          <a:chExt cx="0" cy="0"/>
        </a:xfrm>
      </p:grpSpPr>
      <p:sp>
        <p:nvSpPr>
          <p:cNvPr id="25" name="Google Shape;25;p15"/>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6" name="Google Shape;26;p15"/>
          <p:cNvSpPr txBox="1">
            <a:spLocks noGrp="1"/>
          </p:cNvSpPr>
          <p:nvPr>
            <p:ph type="body" idx="1"/>
          </p:nvPr>
        </p:nvSpPr>
        <p:spPr>
          <a:xfrm>
            <a:off x="457200" y="1200150"/>
            <a:ext cx="8229600" cy="36576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7" name="Google Shape;27;p15"/>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5"/>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15"/>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abeçalho da Seção" type="secHead">
  <p:cSld name="SECTION_HEADER">
    <p:bg>
      <p:bgPr>
        <a:solidFill>
          <a:schemeClr val="dk2"/>
        </a:solidFill>
        <a:effectLst/>
      </p:bgPr>
    </p:bg>
    <p:spTree>
      <p:nvGrpSpPr>
        <p:cNvPr id="1" name="Shape 30"/>
        <p:cNvGrpSpPr/>
        <p:nvPr/>
      </p:nvGrpSpPr>
      <p:grpSpPr>
        <a:xfrm>
          <a:off x="0" y="0"/>
          <a:ext cx="0" cy="0"/>
          <a:chOff x="0" y="0"/>
          <a:chExt cx="0" cy="0"/>
        </a:xfrm>
      </p:grpSpPr>
      <p:sp>
        <p:nvSpPr>
          <p:cNvPr id="31" name="Google Shape;31;p16"/>
          <p:cNvSpPr txBox="1">
            <a:spLocks noGrp="1"/>
          </p:cNvSpPr>
          <p:nvPr>
            <p:ph type="title"/>
          </p:nvPr>
        </p:nvSpPr>
        <p:spPr>
          <a:xfrm>
            <a:off x="722313" y="1771651"/>
            <a:ext cx="7772400" cy="1650206"/>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2"/>
              </a:buClr>
              <a:buSzPts val="3600"/>
              <a:buFont typeface="Arial"/>
              <a:buNone/>
              <a:defRPr sz="36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16"/>
          <p:cNvSpPr txBox="1">
            <a:spLocks noGrp="1"/>
          </p:cNvSpPr>
          <p:nvPr>
            <p:ph type="body" idx="1"/>
          </p:nvPr>
        </p:nvSpPr>
        <p:spPr>
          <a:xfrm>
            <a:off x="722313" y="3470149"/>
            <a:ext cx="7772400" cy="1125140"/>
          </a:xfrm>
          <a:prstGeom prst="rect">
            <a:avLst/>
          </a:prstGeom>
          <a:noFill/>
          <a:ln>
            <a:noFill/>
          </a:ln>
        </p:spPr>
        <p:txBody>
          <a:bodyPr spcFirstLastPara="1" wrap="square" lIns="91425" tIns="45700" rIns="91425" bIns="45700" anchor="t" anchorCtr="0">
            <a:normAutofit/>
          </a:bodyPr>
          <a:lstStyle>
            <a:lvl1pPr marL="457200" lvl="0" indent="-228600" algn="l">
              <a:spcBef>
                <a:spcPts val="360"/>
              </a:spcBef>
              <a:spcAft>
                <a:spcPts val="0"/>
              </a:spcAft>
              <a:buSzPts val="1530"/>
              <a:buNone/>
              <a:defRPr sz="1800">
                <a:solidFill>
                  <a:schemeClr val="lt2"/>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1080"/>
              <a:buNone/>
              <a:defRPr sz="1200">
                <a:solidFill>
                  <a:schemeClr val="lt1"/>
                </a:solidFill>
              </a:defRPr>
            </a:lvl3pPr>
            <a:lvl4pPr marL="1828800" lvl="3" indent="-228600" algn="l">
              <a:spcBef>
                <a:spcPts val="210"/>
              </a:spcBef>
              <a:spcAft>
                <a:spcPts val="0"/>
              </a:spcAft>
              <a:buSzPts val="1050"/>
              <a:buNone/>
              <a:defRPr sz="1050">
                <a:solidFill>
                  <a:schemeClr val="lt1"/>
                </a:solidFill>
              </a:defRPr>
            </a:lvl4pPr>
            <a:lvl5pPr marL="2286000" lvl="4" indent="-228600" algn="l">
              <a:spcBef>
                <a:spcPts val="210"/>
              </a:spcBef>
              <a:spcAft>
                <a:spcPts val="0"/>
              </a:spcAft>
              <a:buSzPts val="1050"/>
              <a:buNone/>
              <a:defRPr sz="1050">
                <a:solidFill>
                  <a:schemeClr val="lt1"/>
                </a:solidFill>
              </a:defRPr>
            </a:lvl5pPr>
            <a:lvl6pPr marL="2743200" lvl="5" indent="-228600" algn="l">
              <a:spcBef>
                <a:spcPts val="210"/>
              </a:spcBef>
              <a:spcAft>
                <a:spcPts val="0"/>
              </a:spcAft>
              <a:buSzPts val="1050"/>
              <a:buNone/>
              <a:defRPr sz="1050">
                <a:solidFill>
                  <a:schemeClr val="lt1"/>
                </a:solidFill>
              </a:defRPr>
            </a:lvl6pPr>
            <a:lvl7pPr marL="3200400" lvl="6" indent="-228600" algn="l">
              <a:spcBef>
                <a:spcPts val="210"/>
              </a:spcBef>
              <a:spcAft>
                <a:spcPts val="0"/>
              </a:spcAft>
              <a:buSzPts val="1050"/>
              <a:buNone/>
              <a:defRPr sz="1050">
                <a:solidFill>
                  <a:schemeClr val="lt1"/>
                </a:solidFill>
              </a:defRPr>
            </a:lvl7pPr>
            <a:lvl8pPr marL="3657600" lvl="7" indent="-228600" algn="l">
              <a:spcBef>
                <a:spcPts val="210"/>
              </a:spcBef>
              <a:spcAft>
                <a:spcPts val="0"/>
              </a:spcAft>
              <a:buSzPts val="1050"/>
              <a:buNone/>
              <a:defRPr sz="1050">
                <a:solidFill>
                  <a:schemeClr val="lt1"/>
                </a:solidFill>
              </a:defRPr>
            </a:lvl8pPr>
            <a:lvl9pPr marL="4114800" lvl="8" indent="-228600" algn="l">
              <a:spcBef>
                <a:spcPts val="210"/>
              </a:spcBef>
              <a:spcAft>
                <a:spcPts val="0"/>
              </a:spcAft>
              <a:buSzPts val="1050"/>
              <a:buNone/>
              <a:defRPr sz="1050">
                <a:solidFill>
                  <a:schemeClr val="lt1"/>
                </a:solidFill>
              </a:defRPr>
            </a:lvl9pPr>
          </a:lstStyle>
          <a:p>
            <a:endParaRPr/>
          </a:p>
        </p:txBody>
      </p:sp>
      <p:sp>
        <p:nvSpPr>
          <p:cNvPr id="33" name="Google Shape;33;p16"/>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6"/>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6"/>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36" name="Google Shape;36;p16"/>
          <p:cNvCxnSpPr/>
          <p:nvPr/>
        </p:nvCxnSpPr>
        <p:spPr>
          <a:xfrm>
            <a:off x="731520" y="3449574"/>
            <a:ext cx="7848600" cy="1191"/>
          </a:xfrm>
          <a:prstGeom prst="straightConnector1">
            <a:avLst/>
          </a:prstGeom>
          <a:noFill/>
          <a:ln w="19050" cap="flat" cmpd="sng">
            <a:solidFill>
              <a:schemeClr val="lt2"/>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37"/>
        <p:cNvGrpSpPr/>
        <p:nvPr/>
      </p:nvGrpSpPr>
      <p:grpSpPr>
        <a:xfrm>
          <a:off x="0" y="0"/>
          <a:ext cx="0" cy="0"/>
          <a:chOff x="0" y="0"/>
          <a:chExt cx="0" cy="0"/>
        </a:xfrm>
      </p:grpSpPr>
      <p:sp>
        <p:nvSpPr>
          <p:cNvPr id="38" name="Google Shape;38;p17"/>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9" name="Google Shape;39;p17"/>
          <p:cNvSpPr txBox="1">
            <a:spLocks noGrp="1"/>
          </p:cNvSpPr>
          <p:nvPr>
            <p:ph type="body" idx="1"/>
          </p:nvPr>
        </p:nvSpPr>
        <p:spPr>
          <a:xfrm>
            <a:off x="457200" y="1255014"/>
            <a:ext cx="4038600" cy="3538728"/>
          </a:xfrm>
          <a:prstGeom prst="rect">
            <a:avLst/>
          </a:prstGeom>
          <a:noFill/>
          <a:ln>
            <a:noFill/>
          </a:ln>
        </p:spPr>
        <p:txBody>
          <a:bodyPr spcFirstLastPara="1" wrap="square" lIns="91425" tIns="45700" rIns="91425" bIns="45700" anchor="t" anchorCtr="0">
            <a:normAutofit/>
          </a:bodyPr>
          <a:lstStyle>
            <a:lvl1pPr marL="457200" lvl="0" indent="-341947" algn="l">
              <a:spcBef>
                <a:spcPts val="420"/>
              </a:spcBef>
              <a:spcAft>
                <a:spcPts val="0"/>
              </a:spcAft>
              <a:buSzPts val="1785"/>
              <a:buChar char="•"/>
              <a:defRPr sz="2100"/>
            </a:lvl1pPr>
            <a:lvl2pPr marL="914400" lvl="1" indent="-325755" algn="l">
              <a:spcBef>
                <a:spcPts val="360"/>
              </a:spcBef>
              <a:spcAft>
                <a:spcPts val="0"/>
              </a:spcAft>
              <a:buSzPts val="1530"/>
              <a:buChar char="•"/>
              <a:defRPr sz="1800"/>
            </a:lvl2pPr>
            <a:lvl3pPr marL="1371600" lvl="2" indent="-314325" algn="l">
              <a:spcBef>
                <a:spcPts val="300"/>
              </a:spcBef>
              <a:spcAft>
                <a:spcPts val="0"/>
              </a:spcAft>
              <a:buSzPts val="1350"/>
              <a:buChar char="•"/>
              <a:defRPr sz="1500"/>
            </a:lvl3pPr>
            <a:lvl4pPr marL="1828800" lvl="3" indent="-314325" algn="l">
              <a:spcBef>
                <a:spcPts val="270"/>
              </a:spcBef>
              <a:spcAft>
                <a:spcPts val="0"/>
              </a:spcAft>
              <a:buSzPts val="1350"/>
              <a:buChar char="•"/>
              <a:defRPr sz="1350"/>
            </a:lvl4pPr>
            <a:lvl5pPr marL="2286000" lvl="4" indent="-314325" algn="l">
              <a:spcBef>
                <a:spcPts val="270"/>
              </a:spcBef>
              <a:spcAft>
                <a:spcPts val="0"/>
              </a:spcAft>
              <a:buSzPts val="1350"/>
              <a:buChar char="•"/>
              <a:defRPr sz="1350"/>
            </a:lvl5pPr>
            <a:lvl6pPr marL="2743200" lvl="5" indent="-314325" algn="l">
              <a:spcBef>
                <a:spcPts val="270"/>
              </a:spcBef>
              <a:spcAft>
                <a:spcPts val="0"/>
              </a:spcAft>
              <a:buSzPts val="1350"/>
              <a:buChar char="•"/>
              <a:defRPr sz="1350"/>
            </a:lvl6pPr>
            <a:lvl7pPr marL="3200400" lvl="6" indent="-314325" algn="l">
              <a:spcBef>
                <a:spcPts val="270"/>
              </a:spcBef>
              <a:spcAft>
                <a:spcPts val="0"/>
              </a:spcAft>
              <a:buSzPts val="1350"/>
              <a:buChar char="•"/>
              <a:defRPr sz="1350"/>
            </a:lvl7pPr>
            <a:lvl8pPr marL="3657600" lvl="7" indent="-314325" algn="l">
              <a:spcBef>
                <a:spcPts val="270"/>
              </a:spcBef>
              <a:spcAft>
                <a:spcPts val="0"/>
              </a:spcAft>
              <a:buSzPts val="1350"/>
              <a:buChar char="•"/>
              <a:defRPr sz="1350"/>
            </a:lvl8pPr>
            <a:lvl9pPr marL="4114800" lvl="8" indent="-314325" algn="l">
              <a:spcBef>
                <a:spcPts val="270"/>
              </a:spcBef>
              <a:spcAft>
                <a:spcPts val="0"/>
              </a:spcAft>
              <a:buSzPts val="1350"/>
              <a:buChar char="•"/>
              <a:defRPr sz="1350"/>
            </a:lvl9pPr>
          </a:lstStyle>
          <a:p>
            <a:endParaRPr/>
          </a:p>
        </p:txBody>
      </p:sp>
      <p:sp>
        <p:nvSpPr>
          <p:cNvPr id="40" name="Google Shape;40;p17"/>
          <p:cNvSpPr txBox="1">
            <a:spLocks noGrp="1"/>
          </p:cNvSpPr>
          <p:nvPr>
            <p:ph type="body" idx="2"/>
          </p:nvPr>
        </p:nvSpPr>
        <p:spPr>
          <a:xfrm>
            <a:off x="4648200" y="1255014"/>
            <a:ext cx="4038600" cy="3538728"/>
          </a:xfrm>
          <a:prstGeom prst="rect">
            <a:avLst/>
          </a:prstGeom>
          <a:noFill/>
          <a:ln>
            <a:noFill/>
          </a:ln>
        </p:spPr>
        <p:txBody>
          <a:bodyPr spcFirstLastPara="1" wrap="square" lIns="91425" tIns="45700" rIns="91425" bIns="45700" anchor="t" anchorCtr="0">
            <a:normAutofit/>
          </a:bodyPr>
          <a:lstStyle>
            <a:lvl1pPr marL="457200" lvl="0" indent="-341947" algn="l">
              <a:spcBef>
                <a:spcPts val="420"/>
              </a:spcBef>
              <a:spcAft>
                <a:spcPts val="0"/>
              </a:spcAft>
              <a:buSzPts val="1785"/>
              <a:buChar char="•"/>
              <a:defRPr sz="2100"/>
            </a:lvl1pPr>
            <a:lvl2pPr marL="914400" lvl="1" indent="-325755" algn="l">
              <a:spcBef>
                <a:spcPts val="360"/>
              </a:spcBef>
              <a:spcAft>
                <a:spcPts val="0"/>
              </a:spcAft>
              <a:buSzPts val="1530"/>
              <a:buChar char="•"/>
              <a:defRPr sz="1800"/>
            </a:lvl2pPr>
            <a:lvl3pPr marL="1371600" lvl="2" indent="-314325" algn="l">
              <a:spcBef>
                <a:spcPts val="300"/>
              </a:spcBef>
              <a:spcAft>
                <a:spcPts val="0"/>
              </a:spcAft>
              <a:buSzPts val="1350"/>
              <a:buChar char="•"/>
              <a:defRPr sz="1500"/>
            </a:lvl3pPr>
            <a:lvl4pPr marL="1828800" lvl="3" indent="-314325" algn="l">
              <a:spcBef>
                <a:spcPts val="270"/>
              </a:spcBef>
              <a:spcAft>
                <a:spcPts val="0"/>
              </a:spcAft>
              <a:buSzPts val="1350"/>
              <a:buChar char="•"/>
              <a:defRPr sz="1350"/>
            </a:lvl4pPr>
            <a:lvl5pPr marL="2286000" lvl="4" indent="-314325" algn="l">
              <a:spcBef>
                <a:spcPts val="270"/>
              </a:spcBef>
              <a:spcAft>
                <a:spcPts val="0"/>
              </a:spcAft>
              <a:buSzPts val="1350"/>
              <a:buChar char="•"/>
              <a:defRPr sz="1350"/>
            </a:lvl5pPr>
            <a:lvl6pPr marL="2743200" lvl="5" indent="-314325" algn="l">
              <a:spcBef>
                <a:spcPts val="270"/>
              </a:spcBef>
              <a:spcAft>
                <a:spcPts val="0"/>
              </a:spcAft>
              <a:buSzPts val="1350"/>
              <a:buChar char="•"/>
              <a:defRPr sz="1350"/>
            </a:lvl6pPr>
            <a:lvl7pPr marL="3200400" lvl="6" indent="-314325" algn="l">
              <a:spcBef>
                <a:spcPts val="270"/>
              </a:spcBef>
              <a:spcAft>
                <a:spcPts val="0"/>
              </a:spcAft>
              <a:buSzPts val="1350"/>
              <a:buChar char="•"/>
              <a:defRPr sz="1350"/>
            </a:lvl7pPr>
            <a:lvl8pPr marL="3657600" lvl="7" indent="-314325" algn="l">
              <a:spcBef>
                <a:spcPts val="270"/>
              </a:spcBef>
              <a:spcAft>
                <a:spcPts val="0"/>
              </a:spcAft>
              <a:buSzPts val="1350"/>
              <a:buChar char="•"/>
              <a:defRPr sz="1350"/>
            </a:lvl8pPr>
            <a:lvl9pPr marL="4114800" lvl="8" indent="-314325" algn="l">
              <a:spcBef>
                <a:spcPts val="270"/>
              </a:spcBef>
              <a:spcAft>
                <a:spcPts val="0"/>
              </a:spcAft>
              <a:buSzPts val="1350"/>
              <a:buChar char="•"/>
              <a:defRPr sz="1350"/>
            </a:lvl9pPr>
          </a:lstStyle>
          <a:p>
            <a:endParaRPr/>
          </a:p>
        </p:txBody>
      </p:sp>
      <p:sp>
        <p:nvSpPr>
          <p:cNvPr id="41" name="Google Shape;41;p17"/>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7"/>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7"/>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44"/>
        <p:cNvGrpSpPr/>
        <p:nvPr/>
      </p:nvGrpSpPr>
      <p:grpSpPr>
        <a:xfrm>
          <a:off x="0" y="0"/>
          <a:ext cx="0" cy="0"/>
          <a:chOff x="0" y="0"/>
          <a:chExt cx="0" cy="0"/>
        </a:xfrm>
      </p:grpSpPr>
      <p:sp>
        <p:nvSpPr>
          <p:cNvPr id="45" name="Google Shape;45;p18"/>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30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6" name="Google Shape;46;p18"/>
          <p:cNvSpPr txBox="1">
            <a:spLocks noGrp="1"/>
          </p:cNvSpPr>
          <p:nvPr>
            <p:ph type="body" idx="1"/>
          </p:nvPr>
        </p:nvSpPr>
        <p:spPr>
          <a:xfrm>
            <a:off x="457200" y="1257300"/>
            <a:ext cx="3931920" cy="479822"/>
          </a:xfrm>
          <a:prstGeom prst="rect">
            <a:avLst/>
          </a:prstGeom>
          <a:noFill/>
          <a:ln>
            <a:noFill/>
          </a:ln>
        </p:spPr>
        <p:txBody>
          <a:bodyPr spcFirstLastPara="1" wrap="square" lIns="91425" tIns="45700" rIns="91425" bIns="45700" anchor="ctr" anchorCtr="0">
            <a:normAutofit/>
          </a:bodyPr>
          <a:lstStyle>
            <a:lvl1pPr marL="457200" lvl="0" indent="-228600" algn="ctr">
              <a:spcBef>
                <a:spcPts val="300"/>
              </a:spcBef>
              <a:spcAft>
                <a:spcPts val="0"/>
              </a:spcAft>
              <a:buSzPts val="1275"/>
              <a:buNone/>
              <a:defRPr sz="1500" b="0">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1215"/>
              <a:buNone/>
              <a:defRPr sz="1350" b="1"/>
            </a:lvl3pPr>
            <a:lvl4pPr marL="1828800" lvl="3" indent="-228600" algn="l">
              <a:spcBef>
                <a:spcPts val="240"/>
              </a:spcBef>
              <a:spcAft>
                <a:spcPts val="0"/>
              </a:spcAft>
              <a:buSzPts val="1200"/>
              <a:buNone/>
              <a:defRPr sz="1200" b="1"/>
            </a:lvl4pPr>
            <a:lvl5pPr marL="2286000" lvl="4" indent="-228600" algn="l">
              <a:spcBef>
                <a:spcPts val="240"/>
              </a:spcBef>
              <a:spcAft>
                <a:spcPts val="0"/>
              </a:spcAft>
              <a:buSzPts val="1200"/>
              <a:buNone/>
              <a:defRPr sz="1200" b="1"/>
            </a:lvl5pPr>
            <a:lvl6pPr marL="2743200" lvl="5" indent="-228600" algn="l">
              <a:spcBef>
                <a:spcPts val="240"/>
              </a:spcBef>
              <a:spcAft>
                <a:spcPts val="0"/>
              </a:spcAft>
              <a:buSzPts val="1200"/>
              <a:buNone/>
              <a:defRPr sz="1200" b="1"/>
            </a:lvl6pPr>
            <a:lvl7pPr marL="3200400" lvl="6" indent="-228600" algn="l">
              <a:spcBef>
                <a:spcPts val="240"/>
              </a:spcBef>
              <a:spcAft>
                <a:spcPts val="0"/>
              </a:spcAft>
              <a:buSzPts val="1200"/>
              <a:buNone/>
              <a:defRPr sz="1200" b="1"/>
            </a:lvl7pPr>
            <a:lvl8pPr marL="3657600" lvl="7" indent="-228600" algn="l">
              <a:spcBef>
                <a:spcPts val="240"/>
              </a:spcBef>
              <a:spcAft>
                <a:spcPts val="0"/>
              </a:spcAft>
              <a:buSzPts val="1200"/>
              <a:buNone/>
              <a:defRPr sz="1200" b="1"/>
            </a:lvl8pPr>
            <a:lvl9pPr marL="4114800" lvl="8" indent="-228600" algn="l">
              <a:spcBef>
                <a:spcPts val="240"/>
              </a:spcBef>
              <a:spcAft>
                <a:spcPts val="0"/>
              </a:spcAft>
              <a:buSzPts val="1200"/>
              <a:buNone/>
              <a:defRPr sz="1200" b="1"/>
            </a:lvl9pPr>
          </a:lstStyle>
          <a:p>
            <a:endParaRPr/>
          </a:p>
        </p:txBody>
      </p:sp>
      <p:sp>
        <p:nvSpPr>
          <p:cNvPr id="47" name="Google Shape;47;p18"/>
          <p:cNvSpPr txBox="1">
            <a:spLocks noGrp="1"/>
          </p:cNvSpPr>
          <p:nvPr>
            <p:ph type="body" idx="2"/>
          </p:nvPr>
        </p:nvSpPr>
        <p:spPr>
          <a:xfrm>
            <a:off x="457200" y="1828800"/>
            <a:ext cx="3931920" cy="2963466"/>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sz="1800"/>
            </a:lvl1pPr>
            <a:lvl2pPr marL="914400" lvl="1" indent="-309562" algn="l">
              <a:spcBef>
                <a:spcPts val="300"/>
              </a:spcBef>
              <a:spcAft>
                <a:spcPts val="0"/>
              </a:spcAft>
              <a:buSzPts val="1275"/>
              <a:buChar char="•"/>
              <a:defRPr sz="1500"/>
            </a:lvl2pPr>
            <a:lvl3pPr marL="1371600" lvl="2" indent="-305752" algn="l">
              <a:spcBef>
                <a:spcPts val="270"/>
              </a:spcBef>
              <a:spcAft>
                <a:spcPts val="0"/>
              </a:spcAft>
              <a:buSzPts val="1215"/>
              <a:buChar char="•"/>
              <a:defRPr sz="1350"/>
            </a:lvl3pPr>
            <a:lvl4pPr marL="1828800" lvl="3" indent="-304800" algn="l">
              <a:spcBef>
                <a:spcPts val="240"/>
              </a:spcBef>
              <a:spcAft>
                <a:spcPts val="0"/>
              </a:spcAft>
              <a:buSzPts val="1200"/>
              <a:buChar char="•"/>
              <a:defRPr sz="1200"/>
            </a:lvl4pPr>
            <a:lvl5pPr marL="2286000" lvl="4" indent="-304800" algn="l">
              <a:spcBef>
                <a:spcPts val="240"/>
              </a:spcBef>
              <a:spcAft>
                <a:spcPts val="0"/>
              </a:spcAft>
              <a:buSzPts val="1200"/>
              <a:buChar char="•"/>
              <a:defRPr sz="1200"/>
            </a:lvl5pPr>
            <a:lvl6pPr marL="2743200" lvl="5" indent="-304800" algn="l">
              <a:spcBef>
                <a:spcPts val="240"/>
              </a:spcBef>
              <a:spcAft>
                <a:spcPts val="0"/>
              </a:spcAft>
              <a:buSzPts val="1200"/>
              <a:buChar char="•"/>
              <a:defRPr sz="1200"/>
            </a:lvl6pPr>
            <a:lvl7pPr marL="3200400" lvl="6" indent="-304800" algn="l">
              <a:spcBef>
                <a:spcPts val="240"/>
              </a:spcBef>
              <a:spcAft>
                <a:spcPts val="0"/>
              </a:spcAft>
              <a:buSzPts val="1200"/>
              <a:buChar char="•"/>
              <a:defRPr sz="1200"/>
            </a:lvl7pPr>
            <a:lvl8pPr marL="3657600" lvl="7" indent="-304800" algn="l">
              <a:spcBef>
                <a:spcPts val="240"/>
              </a:spcBef>
              <a:spcAft>
                <a:spcPts val="0"/>
              </a:spcAft>
              <a:buSzPts val="1200"/>
              <a:buChar char="•"/>
              <a:defRPr sz="1200"/>
            </a:lvl8pPr>
            <a:lvl9pPr marL="4114800" lvl="8" indent="-304800" algn="l">
              <a:spcBef>
                <a:spcPts val="240"/>
              </a:spcBef>
              <a:spcAft>
                <a:spcPts val="0"/>
              </a:spcAft>
              <a:buSzPts val="1200"/>
              <a:buChar char="•"/>
              <a:defRPr sz="1200"/>
            </a:lvl9pPr>
          </a:lstStyle>
          <a:p>
            <a:endParaRPr/>
          </a:p>
        </p:txBody>
      </p:sp>
      <p:sp>
        <p:nvSpPr>
          <p:cNvPr id="48" name="Google Shape;48;p18"/>
          <p:cNvSpPr txBox="1">
            <a:spLocks noGrp="1"/>
          </p:cNvSpPr>
          <p:nvPr>
            <p:ph type="body" idx="3"/>
          </p:nvPr>
        </p:nvSpPr>
        <p:spPr>
          <a:xfrm>
            <a:off x="4754880" y="1257300"/>
            <a:ext cx="3931920" cy="479822"/>
          </a:xfrm>
          <a:prstGeom prst="rect">
            <a:avLst/>
          </a:prstGeom>
          <a:noFill/>
          <a:ln>
            <a:noFill/>
          </a:ln>
        </p:spPr>
        <p:txBody>
          <a:bodyPr spcFirstLastPara="1" wrap="square" lIns="91425" tIns="45700" rIns="91425" bIns="45700" anchor="ctr" anchorCtr="0">
            <a:normAutofit/>
          </a:bodyPr>
          <a:lstStyle>
            <a:lvl1pPr marL="457200" lvl="0" indent="-228600" algn="ctr">
              <a:spcBef>
                <a:spcPts val="300"/>
              </a:spcBef>
              <a:spcAft>
                <a:spcPts val="0"/>
              </a:spcAft>
              <a:buSzPts val="1275"/>
              <a:buNone/>
              <a:defRPr sz="1500" b="0">
                <a:solidFill>
                  <a:schemeClr val="dk2"/>
                </a:solidFill>
                <a:latin typeface="Arial"/>
                <a:ea typeface="Arial"/>
                <a:cs typeface="Arial"/>
                <a:sym typeface="Aria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1215"/>
              <a:buNone/>
              <a:defRPr sz="1350" b="1"/>
            </a:lvl3pPr>
            <a:lvl4pPr marL="1828800" lvl="3" indent="-228600" algn="l">
              <a:spcBef>
                <a:spcPts val="240"/>
              </a:spcBef>
              <a:spcAft>
                <a:spcPts val="0"/>
              </a:spcAft>
              <a:buSzPts val="1200"/>
              <a:buNone/>
              <a:defRPr sz="1200" b="1"/>
            </a:lvl4pPr>
            <a:lvl5pPr marL="2286000" lvl="4" indent="-228600" algn="l">
              <a:spcBef>
                <a:spcPts val="240"/>
              </a:spcBef>
              <a:spcAft>
                <a:spcPts val="0"/>
              </a:spcAft>
              <a:buSzPts val="1200"/>
              <a:buNone/>
              <a:defRPr sz="1200" b="1"/>
            </a:lvl5pPr>
            <a:lvl6pPr marL="2743200" lvl="5" indent="-228600" algn="l">
              <a:spcBef>
                <a:spcPts val="240"/>
              </a:spcBef>
              <a:spcAft>
                <a:spcPts val="0"/>
              </a:spcAft>
              <a:buSzPts val="1200"/>
              <a:buNone/>
              <a:defRPr sz="1200" b="1"/>
            </a:lvl6pPr>
            <a:lvl7pPr marL="3200400" lvl="6" indent="-228600" algn="l">
              <a:spcBef>
                <a:spcPts val="240"/>
              </a:spcBef>
              <a:spcAft>
                <a:spcPts val="0"/>
              </a:spcAft>
              <a:buSzPts val="1200"/>
              <a:buNone/>
              <a:defRPr sz="1200" b="1"/>
            </a:lvl7pPr>
            <a:lvl8pPr marL="3657600" lvl="7" indent="-228600" algn="l">
              <a:spcBef>
                <a:spcPts val="240"/>
              </a:spcBef>
              <a:spcAft>
                <a:spcPts val="0"/>
              </a:spcAft>
              <a:buSzPts val="1200"/>
              <a:buNone/>
              <a:defRPr sz="1200" b="1"/>
            </a:lvl8pPr>
            <a:lvl9pPr marL="4114800" lvl="8" indent="-228600" algn="l">
              <a:spcBef>
                <a:spcPts val="240"/>
              </a:spcBef>
              <a:spcAft>
                <a:spcPts val="0"/>
              </a:spcAft>
              <a:buSzPts val="1200"/>
              <a:buNone/>
              <a:defRPr sz="1200" b="1"/>
            </a:lvl9pPr>
          </a:lstStyle>
          <a:p>
            <a:endParaRPr/>
          </a:p>
        </p:txBody>
      </p:sp>
      <p:sp>
        <p:nvSpPr>
          <p:cNvPr id="49" name="Google Shape;49;p18"/>
          <p:cNvSpPr txBox="1">
            <a:spLocks noGrp="1"/>
          </p:cNvSpPr>
          <p:nvPr>
            <p:ph type="body" idx="4"/>
          </p:nvPr>
        </p:nvSpPr>
        <p:spPr>
          <a:xfrm>
            <a:off x="4754880" y="1828800"/>
            <a:ext cx="3931920" cy="2963466"/>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sz="1800"/>
            </a:lvl1pPr>
            <a:lvl2pPr marL="914400" lvl="1" indent="-309562" algn="l">
              <a:spcBef>
                <a:spcPts val="300"/>
              </a:spcBef>
              <a:spcAft>
                <a:spcPts val="0"/>
              </a:spcAft>
              <a:buSzPts val="1275"/>
              <a:buChar char="•"/>
              <a:defRPr sz="1500"/>
            </a:lvl2pPr>
            <a:lvl3pPr marL="1371600" lvl="2" indent="-305752" algn="l">
              <a:spcBef>
                <a:spcPts val="270"/>
              </a:spcBef>
              <a:spcAft>
                <a:spcPts val="0"/>
              </a:spcAft>
              <a:buSzPts val="1215"/>
              <a:buChar char="•"/>
              <a:defRPr sz="1350"/>
            </a:lvl3pPr>
            <a:lvl4pPr marL="1828800" lvl="3" indent="-304800" algn="l">
              <a:spcBef>
                <a:spcPts val="240"/>
              </a:spcBef>
              <a:spcAft>
                <a:spcPts val="0"/>
              </a:spcAft>
              <a:buSzPts val="1200"/>
              <a:buChar char="•"/>
              <a:defRPr sz="1200"/>
            </a:lvl4pPr>
            <a:lvl5pPr marL="2286000" lvl="4" indent="-304800" algn="l">
              <a:spcBef>
                <a:spcPts val="240"/>
              </a:spcBef>
              <a:spcAft>
                <a:spcPts val="0"/>
              </a:spcAft>
              <a:buSzPts val="1200"/>
              <a:buChar char="•"/>
              <a:defRPr sz="1200"/>
            </a:lvl5pPr>
            <a:lvl6pPr marL="2743200" lvl="5" indent="-304800" algn="l">
              <a:spcBef>
                <a:spcPts val="240"/>
              </a:spcBef>
              <a:spcAft>
                <a:spcPts val="0"/>
              </a:spcAft>
              <a:buSzPts val="1200"/>
              <a:buChar char="•"/>
              <a:defRPr sz="1200"/>
            </a:lvl6pPr>
            <a:lvl7pPr marL="3200400" lvl="6" indent="-304800" algn="l">
              <a:spcBef>
                <a:spcPts val="240"/>
              </a:spcBef>
              <a:spcAft>
                <a:spcPts val="0"/>
              </a:spcAft>
              <a:buSzPts val="1200"/>
              <a:buChar char="•"/>
              <a:defRPr sz="1200"/>
            </a:lvl7pPr>
            <a:lvl8pPr marL="3657600" lvl="7" indent="-304800" algn="l">
              <a:spcBef>
                <a:spcPts val="240"/>
              </a:spcBef>
              <a:spcAft>
                <a:spcPts val="0"/>
              </a:spcAft>
              <a:buSzPts val="1200"/>
              <a:buChar char="•"/>
              <a:defRPr sz="1200"/>
            </a:lvl8pPr>
            <a:lvl9pPr marL="4114800" lvl="8" indent="-304800" algn="l">
              <a:spcBef>
                <a:spcPts val="240"/>
              </a:spcBef>
              <a:spcAft>
                <a:spcPts val="0"/>
              </a:spcAft>
              <a:buSzPts val="1200"/>
              <a:buChar char="•"/>
              <a:defRPr sz="1200"/>
            </a:lvl9pPr>
          </a:lstStyle>
          <a:p>
            <a:endParaRPr/>
          </a:p>
        </p:txBody>
      </p:sp>
      <p:sp>
        <p:nvSpPr>
          <p:cNvPr id="50" name="Google Shape;50;p18"/>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18"/>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53" name="Google Shape;53;p18"/>
          <p:cNvCxnSpPr/>
          <p:nvPr/>
        </p:nvCxnSpPr>
        <p:spPr>
          <a:xfrm rot="5400000">
            <a:off x="2806462" y="3034268"/>
            <a:ext cx="3531870" cy="794"/>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63"/>
        <p:cNvGrpSpPr/>
        <p:nvPr/>
      </p:nvGrpSpPr>
      <p:grpSpPr>
        <a:xfrm>
          <a:off x="0" y="0"/>
          <a:ext cx="0" cy="0"/>
          <a:chOff x="0" y="0"/>
          <a:chExt cx="0" cy="0"/>
        </a:xfrm>
      </p:grpSpPr>
      <p:sp>
        <p:nvSpPr>
          <p:cNvPr id="64" name="Google Shape;64;p21"/>
          <p:cNvSpPr txBox="1">
            <a:spLocks noGrp="1"/>
          </p:cNvSpPr>
          <p:nvPr>
            <p:ph type="title"/>
          </p:nvPr>
        </p:nvSpPr>
        <p:spPr>
          <a:xfrm>
            <a:off x="457200" y="594060"/>
            <a:ext cx="2139696" cy="946404"/>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1800"/>
              <a:buFont typeface="Arial"/>
              <a:buNone/>
              <a:defRPr sz="18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1"/>
          <p:cNvSpPr txBox="1">
            <a:spLocks noGrp="1"/>
          </p:cNvSpPr>
          <p:nvPr>
            <p:ph type="body" idx="1"/>
          </p:nvPr>
        </p:nvSpPr>
        <p:spPr>
          <a:xfrm>
            <a:off x="2971800" y="594060"/>
            <a:ext cx="5715000" cy="4183380"/>
          </a:xfrm>
          <a:prstGeom prst="rect">
            <a:avLst/>
          </a:prstGeom>
          <a:noFill/>
          <a:ln>
            <a:noFill/>
          </a:ln>
        </p:spPr>
        <p:txBody>
          <a:bodyPr spcFirstLastPara="1" wrap="square" lIns="91425" tIns="45700" rIns="91425" bIns="45700" anchor="t" anchorCtr="0">
            <a:normAutofit/>
          </a:bodyPr>
          <a:lstStyle>
            <a:lvl1pPr marL="457200" lvl="0" indent="-358140" algn="l">
              <a:spcBef>
                <a:spcPts val="480"/>
              </a:spcBef>
              <a:spcAft>
                <a:spcPts val="0"/>
              </a:spcAft>
              <a:buSzPts val="2040"/>
              <a:buChar char="•"/>
              <a:defRPr sz="2400"/>
            </a:lvl1pPr>
            <a:lvl2pPr marL="914400" lvl="1" indent="-341947" algn="l">
              <a:spcBef>
                <a:spcPts val="420"/>
              </a:spcBef>
              <a:spcAft>
                <a:spcPts val="0"/>
              </a:spcAft>
              <a:buSzPts val="1785"/>
              <a:buChar char="•"/>
              <a:defRPr sz="2100"/>
            </a:lvl2pPr>
            <a:lvl3pPr marL="1371600" lvl="2" indent="-331469" algn="l">
              <a:spcBef>
                <a:spcPts val="360"/>
              </a:spcBef>
              <a:spcAft>
                <a:spcPts val="0"/>
              </a:spcAft>
              <a:buSzPts val="1620"/>
              <a:buChar char="•"/>
              <a:defRPr sz="1800"/>
            </a:lvl3pPr>
            <a:lvl4pPr marL="1828800" lvl="3" indent="-323850" algn="l">
              <a:spcBef>
                <a:spcPts val="300"/>
              </a:spcBef>
              <a:spcAft>
                <a:spcPts val="0"/>
              </a:spcAft>
              <a:buSzPts val="1500"/>
              <a:buChar char="•"/>
              <a:defRPr sz="1500"/>
            </a:lvl4pPr>
            <a:lvl5pPr marL="2286000" lvl="4" indent="-323850" algn="l">
              <a:spcBef>
                <a:spcPts val="300"/>
              </a:spcBef>
              <a:spcAft>
                <a:spcPts val="0"/>
              </a:spcAft>
              <a:buSzPts val="1500"/>
              <a:buChar char="•"/>
              <a:defRPr sz="1500"/>
            </a:lvl5pPr>
            <a:lvl6pPr marL="2743200" lvl="5" indent="-323850" algn="l">
              <a:spcBef>
                <a:spcPts val="300"/>
              </a:spcBef>
              <a:spcAft>
                <a:spcPts val="0"/>
              </a:spcAft>
              <a:buSzPts val="1500"/>
              <a:buChar char="•"/>
              <a:defRPr sz="1500"/>
            </a:lvl6pPr>
            <a:lvl7pPr marL="3200400" lvl="6" indent="-323850" algn="l">
              <a:spcBef>
                <a:spcPts val="300"/>
              </a:spcBef>
              <a:spcAft>
                <a:spcPts val="0"/>
              </a:spcAft>
              <a:buSzPts val="1500"/>
              <a:buChar char="•"/>
              <a:defRPr sz="1500"/>
            </a:lvl7pPr>
            <a:lvl8pPr marL="3657600" lvl="7" indent="-323850" algn="l">
              <a:spcBef>
                <a:spcPts val="300"/>
              </a:spcBef>
              <a:spcAft>
                <a:spcPts val="0"/>
              </a:spcAft>
              <a:buSzPts val="1500"/>
              <a:buChar char="•"/>
              <a:defRPr sz="1500"/>
            </a:lvl8pPr>
            <a:lvl9pPr marL="4114800" lvl="8" indent="-323850" algn="l">
              <a:spcBef>
                <a:spcPts val="300"/>
              </a:spcBef>
              <a:spcAft>
                <a:spcPts val="0"/>
              </a:spcAft>
              <a:buSzPts val="1500"/>
              <a:buChar char="•"/>
              <a:defRPr sz="1500"/>
            </a:lvl9pPr>
          </a:lstStyle>
          <a:p>
            <a:endParaRPr/>
          </a:p>
        </p:txBody>
      </p:sp>
      <p:sp>
        <p:nvSpPr>
          <p:cNvPr id="66" name="Google Shape;66;p21"/>
          <p:cNvSpPr txBox="1">
            <a:spLocks noGrp="1"/>
          </p:cNvSpPr>
          <p:nvPr>
            <p:ph type="body" idx="2"/>
          </p:nvPr>
        </p:nvSpPr>
        <p:spPr>
          <a:xfrm>
            <a:off x="457201" y="1597915"/>
            <a:ext cx="2139696" cy="3182711"/>
          </a:xfrm>
          <a:prstGeom prst="rect">
            <a:avLst/>
          </a:prstGeom>
          <a:noFill/>
          <a:ln>
            <a:noFill/>
          </a:ln>
        </p:spPr>
        <p:txBody>
          <a:bodyPr spcFirstLastPara="1" wrap="square" lIns="91425" tIns="45700" rIns="91425" bIns="45700" anchor="t" anchorCtr="0">
            <a:normAutofit/>
          </a:bodyPr>
          <a:lstStyle>
            <a:lvl1pPr marL="457200" lvl="0" indent="-228600" algn="l">
              <a:spcBef>
                <a:spcPts val="210"/>
              </a:spcBef>
              <a:spcAft>
                <a:spcPts val="0"/>
              </a:spcAft>
              <a:buSzPts val="893"/>
              <a:buNone/>
              <a:defRPr sz="1050"/>
            </a:lvl1pPr>
            <a:lvl2pPr marL="914400" lvl="1" indent="-228600" algn="l">
              <a:spcBef>
                <a:spcPts val="180"/>
              </a:spcBef>
              <a:spcAft>
                <a:spcPts val="0"/>
              </a:spcAft>
              <a:buSzPts val="765"/>
              <a:buNone/>
              <a:defRPr sz="900"/>
            </a:lvl2pPr>
            <a:lvl3pPr marL="1371600" lvl="2" indent="-228600" algn="l">
              <a:spcBef>
                <a:spcPts val="150"/>
              </a:spcBef>
              <a:spcAft>
                <a:spcPts val="0"/>
              </a:spcAft>
              <a:buSzPts val="675"/>
              <a:buNone/>
              <a:defRPr sz="750"/>
            </a:lvl3pPr>
            <a:lvl4pPr marL="1828800" lvl="3" indent="-228600" algn="l">
              <a:spcBef>
                <a:spcPts val="135"/>
              </a:spcBef>
              <a:spcAft>
                <a:spcPts val="0"/>
              </a:spcAft>
              <a:buSzPts val="675"/>
              <a:buNone/>
              <a:defRPr sz="675"/>
            </a:lvl4pPr>
            <a:lvl5pPr marL="2286000" lvl="4" indent="-228600" algn="l">
              <a:spcBef>
                <a:spcPts val="135"/>
              </a:spcBef>
              <a:spcAft>
                <a:spcPts val="0"/>
              </a:spcAft>
              <a:buSzPts val="675"/>
              <a:buNone/>
              <a:defRPr sz="675"/>
            </a:lvl5pPr>
            <a:lvl6pPr marL="2743200" lvl="5" indent="-228600" algn="l">
              <a:spcBef>
                <a:spcPts val="135"/>
              </a:spcBef>
              <a:spcAft>
                <a:spcPts val="0"/>
              </a:spcAft>
              <a:buSzPts val="675"/>
              <a:buNone/>
              <a:defRPr sz="675"/>
            </a:lvl6pPr>
            <a:lvl7pPr marL="3200400" lvl="6" indent="-228600" algn="l">
              <a:spcBef>
                <a:spcPts val="135"/>
              </a:spcBef>
              <a:spcAft>
                <a:spcPts val="0"/>
              </a:spcAft>
              <a:buSzPts val="675"/>
              <a:buNone/>
              <a:defRPr sz="675"/>
            </a:lvl7pPr>
            <a:lvl8pPr marL="3657600" lvl="7" indent="-228600" algn="l">
              <a:spcBef>
                <a:spcPts val="135"/>
              </a:spcBef>
              <a:spcAft>
                <a:spcPts val="0"/>
              </a:spcAft>
              <a:buSzPts val="675"/>
              <a:buNone/>
              <a:defRPr sz="675"/>
            </a:lvl8pPr>
            <a:lvl9pPr marL="4114800" lvl="8" indent="-228600" algn="l">
              <a:spcBef>
                <a:spcPts val="135"/>
              </a:spcBef>
              <a:spcAft>
                <a:spcPts val="0"/>
              </a:spcAft>
              <a:buSzPts val="675"/>
              <a:buNone/>
              <a:defRPr sz="675"/>
            </a:lvl9pPr>
          </a:lstStyle>
          <a:p>
            <a:endParaRPr/>
          </a:p>
        </p:txBody>
      </p:sp>
      <p:sp>
        <p:nvSpPr>
          <p:cNvPr id="67" name="Google Shape;67;p21"/>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21"/>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21"/>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cxnSp>
        <p:nvCxnSpPr>
          <p:cNvPr id="70" name="Google Shape;70;p21"/>
          <p:cNvCxnSpPr/>
          <p:nvPr/>
        </p:nvCxnSpPr>
        <p:spPr>
          <a:xfrm rot="5400000">
            <a:off x="684114" y="2684956"/>
            <a:ext cx="4183380" cy="1588"/>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71"/>
        <p:cNvGrpSpPr/>
        <p:nvPr/>
      </p:nvGrpSpPr>
      <p:grpSpPr>
        <a:xfrm>
          <a:off x="0" y="0"/>
          <a:ext cx="0" cy="0"/>
          <a:chOff x="0" y="0"/>
          <a:chExt cx="0" cy="0"/>
        </a:xfrm>
      </p:grpSpPr>
      <p:sp>
        <p:nvSpPr>
          <p:cNvPr id="72" name="Google Shape;72;p22"/>
          <p:cNvSpPr txBox="1">
            <a:spLocks noGrp="1"/>
          </p:cNvSpPr>
          <p:nvPr>
            <p:ph type="title"/>
          </p:nvPr>
        </p:nvSpPr>
        <p:spPr>
          <a:xfrm>
            <a:off x="457200" y="594360"/>
            <a:ext cx="2142680" cy="94869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Font typeface="Arial"/>
              <a:buNone/>
              <a:defRPr sz="18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3" name="Google Shape;73;p22"/>
          <p:cNvSpPr>
            <a:spLocks noGrp="1"/>
          </p:cNvSpPr>
          <p:nvPr>
            <p:ph type="pic" idx="2"/>
          </p:nvPr>
        </p:nvSpPr>
        <p:spPr>
          <a:xfrm>
            <a:off x="2858610" y="628651"/>
            <a:ext cx="5904390" cy="4125342"/>
          </a:xfrm>
          <a:prstGeom prst="rect">
            <a:avLst/>
          </a:prstGeom>
          <a:solidFill>
            <a:schemeClr val="lt2"/>
          </a:solidFill>
          <a:ln w="76200" cap="flat" cmpd="sng">
            <a:solidFill>
              <a:srgbClr val="FFFFFF"/>
            </a:solidFill>
            <a:prstDash val="solid"/>
            <a:miter lim="800000"/>
            <a:headEnd type="none" w="sm" len="sm"/>
            <a:tailEnd type="none" w="sm" len="sm"/>
          </a:ln>
          <a:effectLst>
            <a:outerShdw blurRad="50800" dist="12700" dir="5400000" algn="t" rotWithShape="0">
              <a:srgbClr val="000000">
                <a:alpha val="58823"/>
              </a:srgbClr>
            </a:outerShdw>
          </a:effectLst>
        </p:spPr>
      </p:sp>
      <p:sp>
        <p:nvSpPr>
          <p:cNvPr id="74" name="Google Shape;74;p22"/>
          <p:cNvSpPr txBox="1">
            <a:spLocks noGrp="1"/>
          </p:cNvSpPr>
          <p:nvPr>
            <p:ph type="body" idx="1"/>
          </p:nvPr>
        </p:nvSpPr>
        <p:spPr>
          <a:xfrm>
            <a:off x="457200" y="1600200"/>
            <a:ext cx="2139696" cy="3182112"/>
          </a:xfrm>
          <a:prstGeom prst="rect">
            <a:avLst/>
          </a:prstGeom>
          <a:noFill/>
          <a:ln>
            <a:noFill/>
          </a:ln>
        </p:spPr>
        <p:txBody>
          <a:bodyPr spcFirstLastPara="1" wrap="square" lIns="91425" tIns="45700" rIns="91425" bIns="45700" anchor="t" anchorCtr="0">
            <a:normAutofit/>
          </a:bodyPr>
          <a:lstStyle>
            <a:lvl1pPr marL="457200" lvl="0" indent="-228600" algn="l">
              <a:spcBef>
                <a:spcPts val="210"/>
              </a:spcBef>
              <a:spcAft>
                <a:spcPts val="0"/>
              </a:spcAft>
              <a:buSzPts val="893"/>
              <a:buNone/>
              <a:defRPr sz="1050"/>
            </a:lvl1pPr>
            <a:lvl2pPr marL="914400" lvl="1" indent="-228600" algn="l">
              <a:spcBef>
                <a:spcPts val="180"/>
              </a:spcBef>
              <a:spcAft>
                <a:spcPts val="0"/>
              </a:spcAft>
              <a:buSzPts val="765"/>
              <a:buNone/>
              <a:defRPr sz="900"/>
            </a:lvl2pPr>
            <a:lvl3pPr marL="1371600" lvl="2" indent="-228600" algn="l">
              <a:spcBef>
                <a:spcPts val="150"/>
              </a:spcBef>
              <a:spcAft>
                <a:spcPts val="0"/>
              </a:spcAft>
              <a:buSzPts val="675"/>
              <a:buNone/>
              <a:defRPr sz="750"/>
            </a:lvl3pPr>
            <a:lvl4pPr marL="1828800" lvl="3" indent="-228600" algn="l">
              <a:spcBef>
                <a:spcPts val="135"/>
              </a:spcBef>
              <a:spcAft>
                <a:spcPts val="0"/>
              </a:spcAft>
              <a:buSzPts val="675"/>
              <a:buNone/>
              <a:defRPr sz="675"/>
            </a:lvl4pPr>
            <a:lvl5pPr marL="2286000" lvl="4" indent="-228600" algn="l">
              <a:spcBef>
                <a:spcPts val="135"/>
              </a:spcBef>
              <a:spcAft>
                <a:spcPts val="0"/>
              </a:spcAft>
              <a:buSzPts val="675"/>
              <a:buNone/>
              <a:defRPr sz="675"/>
            </a:lvl5pPr>
            <a:lvl6pPr marL="2743200" lvl="5" indent="-228600" algn="l">
              <a:spcBef>
                <a:spcPts val="135"/>
              </a:spcBef>
              <a:spcAft>
                <a:spcPts val="0"/>
              </a:spcAft>
              <a:buSzPts val="675"/>
              <a:buNone/>
              <a:defRPr sz="675"/>
            </a:lvl6pPr>
            <a:lvl7pPr marL="3200400" lvl="6" indent="-228600" algn="l">
              <a:spcBef>
                <a:spcPts val="135"/>
              </a:spcBef>
              <a:spcAft>
                <a:spcPts val="0"/>
              </a:spcAft>
              <a:buSzPts val="675"/>
              <a:buNone/>
              <a:defRPr sz="675"/>
            </a:lvl7pPr>
            <a:lvl8pPr marL="3657600" lvl="7" indent="-228600" algn="l">
              <a:spcBef>
                <a:spcPts val="135"/>
              </a:spcBef>
              <a:spcAft>
                <a:spcPts val="0"/>
              </a:spcAft>
              <a:buSzPts val="675"/>
              <a:buNone/>
              <a:defRPr sz="675"/>
            </a:lvl8pPr>
            <a:lvl9pPr marL="4114800" lvl="8" indent="-228600" algn="l">
              <a:spcBef>
                <a:spcPts val="135"/>
              </a:spcBef>
              <a:spcAft>
                <a:spcPts val="0"/>
              </a:spcAft>
              <a:buSzPts val="675"/>
              <a:buNone/>
              <a:defRPr sz="675"/>
            </a:lvl9pPr>
          </a:lstStyle>
          <a:p>
            <a:endParaRPr/>
          </a:p>
        </p:txBody>
      </p:sp>
      <p:sp>
        <p:nvSpPr>
          <p:cNvPr id="75" name="Google Shape;75;p22"/>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2"/>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2"/>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78"/>
        <p:cNvGrpSpPr/>
        <p:nvPr/>
      </p:nvGrpSpPr>
      <p:grpSpPr>
        <a:xfrm>
          <a:off x="0" y="0"/>
          <a:ext cx="0" cy="0"/>
          <a:chOff x="0" y="0"/>
          <a:chExt cx="0" cy="0"/>
        </a:xfrm>
      </p:grpSpPr>
      <p:sp>
        <p:nvSpPr>
          <p:cNvPr id="79" name="Google Shape;79;p23"/>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3"/>
          <p:cNvSpPr txBox="1">
            <a:spLocks noGrp="1"/>
          </p:cNvSpPr>
          <p:nvPr>
            <p:ph type="body" idx="1"/>
          </p:nvPr>
        </p:nvSpPr>
        <p:spPr>
          <a:xfrm rot="5400000">
            <a:off x="2743200" y="-1085850"/>
            <a:ext cx="3657600" cy="82296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1" name="Google Shape;81;p23"/>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3"/>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3"/>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ítulo e texto verticais" type="vertTitleAndTx">
  <p:cSld name="VERTICAL_TITLE_AND_VERTICAL_TEXT">
    <p:spTree>
      <p:nvGrpSpPr>
        <p:cNvPr id="1" name="Shape 84"/>
        <p:cNvGrpSpPr/>
        <p:nvPr/>
      </p:nvGrpSpPr>
      <p:grpSpPr>
        <a:xfrm>
          <a:off x="0" y="0"/>
          <a:ext cx="0" cy="0"/>
          <a:chOff x="0" y="0"/>
          <a:chExt cx="0" cy="0"/>
        </a:xfrm>
      </p:grpSpPr>
      <p:sp>
        <p:nvSpPr>
          <p:cNvPr id="85" name="Google Shape;85;p24"/>
          <p:cNvSpPr txBox="1">
            <a:spLocks noGrp="1"/>
          </p:cNvSpPr>
          <p:nvPr>
            <p:ph type="title"/>
          </p:nvPr>
        </p:nvSpPr>
        <p:spPr>
          <a:xfrm rot="5400000">
            <a:off x="5457825" y="1628775"/>
            <a:ext cx="4400550" cy="2057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6" name="Google Shape;86;p24"/>
          <p:cNvSpPr txBox="1">
            <a:spLocks noGrp="1"/>
          </p:cNvSpPr>
          <p:nvPr>
            <p:ph type="body" idx="1"/>
          </p:nvPr>
        </p:nvSpPr>
        <p:spPr>
          <a:xfrm rot="5400000">
            <a:off x="1266825" y="-352425"/>
            <a:ext cx="4400550" cy="60198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7" name="Google Shape;87;p24"/>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4"/>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4"/>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lvl="0" indent="0" algn="l">
              <a:spcBef>
                <a:spcPts val="0"/>
              </a:spcBef>
              <a:buNone/>
              <a:defRPr/>
            </a:lvl1pPr>
            <a:lvl2pPr marL="0" lvl="1" indent="0" algn="l">
              <a:spcBef>
                <a:spcPts val="0"/>
              </a:spcBef>
              <a:buNone/>
              <a:defRPr/>
            </a:lvl2pPr>
            <a:lvl3pPr marL="0" lvl="2" indent="0" algn="l">
              <a:spcBef>
                <a:spcPts val="0"/>
              </a:spcBef>
              <a:buNone/>
              <a:defRPr/>
            </a:lvl3pPr>
            <a:lvl4pPr marL="0" lvl="3" indent="0" algn="l">
              <a:spcBef>
                <a:spcPts val="0"/>
              </a:spcBef>
              <a:buNone/>
              <a:defRPr/>
            </a:lvl4pPr>
            <a:lvl5pPr marL="0" lvl="4" indent="0" algn="l">
              <a:spcBef>
                <a:spcPts val="0"/>
              </a:spcBef>
              <a:buNone/>
              <a:defRPr/>
            </a:lvl5pPr>
            <a:lvl6pPr marL="0" lvl="5" indent="0" algn="l">
              <a:spcBef>
                <a:spcPts val="0"/>
              </a:spcBef>
              <a:buNone/>
              <a:defRPr/>
            </a:lvl6pPr>
            <a:lvl7pPr marL="0" lvl="6" indent="0" algn="l">
              <a:spcBef>
                <a:spcPts val="0"/>
              </a:spcBef>
              <a:buNone/>
              <a:defRPr/>
            </a:lvl7pPr>
            <a:lvl8pPr marL="0" lvl="7" indent="0" algn="l">
              <a:spcBef>
                <a:spcPts val="0"/>
              </a:spcBef>
              <a:buNone/>
              <a:defRPr/>
            </a:lvl8pPr>
            <a:lvl9pPr marL="0" lvl="8" indent="0" algn="l">
              <a:spcBef>
                <a:spcPts val="0"/>
              </a:spcBef>
              <a:buNone/>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3"/>
          <p:cNvSpPr/>
          <p:nvPr/>
        </p:nvSpPr>
        <p:spPr>
          <a:xfrm>
            <a:off x="0" y="165590"/>
            <a:ext cx="9144000" cy="171450"/>
          </a:xfrm>
          <a:prstGeom prst="rect">
            <a:avLst/>
          </a:prstGeom>
          <a:solidFill>
            <a:srgbClr val="FFFFF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1" name="Google Shape;11;p13"/>
          <p:cNvSpPr txBox="1">
            <a:spLocks noGrp="1"/>
          </p:cNvSpPr>
          <p:nvPr>
            <p:ph type="title"/>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3000"/>
              <a:buFont typeface="Arial"/>
              <a:buNone/>
              <a:defRPr sz="3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13"/>
          <p:cNvSpPr txBox="1">
            <a:spLocks noGrp="1"/>
          </p:cNvSpPr>
          <p:nvPr>
            <p:ph type="body" idx="1"/>
          </p:nvPr>
        </p:nvSpPr>
        <p:spPr>
          <a:xfrm>
            <a:off x="457200" y="1200150"/>
            <a:ext cx="8229600" cy="3657600"/>
          </a:xfrm>
          <a:prstGeom prst="rect">
            <a:avLst/>
          </a:prstGeom>
          <a:noFill/>
          <a:ln>
            <a:noFill/>
          </a:ln>
        </p:spPr>
        <p:txBody>
          <a:bodyPr spcFirstLastPara="1" wrap="square" lIns="91425" tIns="45700" rIns="91425" bIns="45700" anchor="t" anchorCtr="0">
            <a:normAutofit/>
          </a:bodyPr>
          <a:lstStyle>
            <a:lvl1pPr marL="457200" marR="0" lvl="0" indent="-325755" algn="l" rtl="0">
              <a:spcBef>
                <a:spcPts val="360"/>
              </a:spcBef>
              <a:spcAft>
                <a:spcPts val="0"/>
              </a:spcAft>
              <a:buClr>
                <a:schemeClr val="accent1"/>
              </a:buClr>
              <a:buSzPts val="1530"/>
              <a:buFont typeface="Arial"/>
              <a:buChar char="•"/>
              <a:defRPr sz="1800" b="0" i="0" u="none" strike="noStrike" cap="none">
                <a:solidFill>
                  <a:schemeClr val="dk1"/>
                </a:solidFill>
                <a:latin typeface="Arial"/>
                <a:ea typeface="Arial"/>
                <a:cs typeface="Arial"/>
                <a:sym typeface="Arial"/>
              </a:defRPr>
            </a:lvl1pPr>
            <a:lvl2pPr marL="914400" marR="0" lvl="1" indent="-309562" algn="l" rtl="0">
              <a:spcBef>
                <a:spcPts val="300"/>
              </a:spcBef>
              <a:spcAft>
                <a:spcPts val="0"/>
              </a:spcAft>
              <a:buClr>
                <a:schemeClr val="accent1"/>
              </a:buClr>
              <a:buSzPts val="1275"/>
              <a:buFont typeface="Arial"/>
              <a:buChar char="•"/>
              <a:defRPr sz="1500" b="0" i="0" u="none" strike="noStrike" cap="none">
                <a:solidFill>
                  <a:schemeClr val="dk1"/>
                </a:solidFill>
                <a:latin typeface="Arial"/>
                <a:ea typeface="Arial"/>
                <a:cs typeface="Arial"/>
                <a:sym typeface="Arial"/>
              </a:defRPr>
            </a:lvl2pPr>
            <a:lvl3pPr marL="1371600" marR="0" lvl="2" indent="-305752" algn="l" rtl="0">
              <a:spcBef>
                <a:spcPts val="270"/>
              </a:spcBef>
              <a:spcAft>
                <a:spcPts val="0"/>
              </a:spcAft>
              <a:buClr>
                <a:schemeClr val="accent1"/>
              </a:buClr>
              <a:buSzPts val="1215"/>
              <a:buFont typeface="Arial"/>
              <a:buChar char="•"/>
              <a:defRPr sz="1350" b="0" i="0" u="none" strike="noStrike" cap="none">
                <a:solidFill>
                  <a:schemeClr val="dk1"/>
                </a:solidFill>
                <a:latin typeface="Arial"/>
                <a:ea typeface="Arial"/>
                <a:cs typeface="Arial"/>
                <a:sym typeface="Arial"/>
              </a:defRPr>
            </a:lvl3pPr>
            <a:lvl4pPr marL="1828800" marR="0" lvl="3" indent="-304800" algn="l" rtl="0">
              <a:spcBef>
                <a:spcPts val="240"/>
              </a:spcBef>
              <a:spcAft>
                <a:spcPts val="0"/>
              </a:spcAft>
              <a:buClr>
                <a:schemeClr val="accent1"/>
              </a:buClr>
              <a:buSzPts val="1200"/>
              <a:buFont typeface="Arial"/>
              <a:buChar char="•"/>
              <a:defRPr sz="1200" b="0" i="0" u="none" strike="noStrike" cap="none">
                <a:solidFill>
                  <a:schemeClr val="dk1"/>
                </a:solidFill>
                <a:latin typeface="Arial"/>
                <a:ea typeface="Arial"/>
                <a:cs typeface="Arial"/>
                <a:sym typeface="Arial"/>
              </a:defRPr>
            </a:lvl4pPr>
            <a:lvl5pPr marL="2286000" marR="0" lvl="4" indent="-295275" algn="l" rtl="0">
              <a:spcBef>
                <a:spcPts val="210"/>
              </a:spcBef>
              <a:spcAft>
                <a:spcPts val="0"/>
              </a:spcAft>
              <a:buClr>
                <a:schemeClr val="accent1"/>
              </a:buClr>
              <a:buSzPts val="1050"/>
              <a:buFont typeface="Arial"/>
              <a:buChar char="•"/>
              <a:defRPr sz="1050" b="0" i="0" u="none" strike="noStrike" cap="none">
                <a:solidFill>
                  <a:schemeClr val="dk1"/>
                </a:solidFill>
                <a:latin typeface="Arial"/>
                <a:ea typeface="Arial"/>
                <a:cs typeface="Arial"/>
                <a:sym typeface="Arial"/>
              </a:defRPr>
            </a:lvl5pPr>
            <a:lvl6pPr marL="2743200" marR="0" lvl="5"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6pPr>
            <a:lvl7pPr marL="3200400" marR="0" lvl="6"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7pPr>
            <a:lvl8pPr marL="3657600" marR="0" lvl="7"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8pPr>
            <a:lvl9pPr marL="4114800" marR="0" lvl="8" indent="-290512" algn="l" rtl="0">
              <a:spcBef>
                <a:spcPts val="195"/>
              </a:spcBef>
              <a:spcAft>
                <a:spcPts val="0"/>
              </a:spcAft>
              <a:buClr>
                <a:schemeClr val="accent1"/>
              </a:buClr>
              <a:buSzPts val="975"/>
              <a:buFont typeface="Arial"/>
              <a:buChar char="•"/>
              <a:defRPr sz="975" b="0" i="0" u="none" strike="noStrike" cap="none">
                <a:solidFill>
                  <a:schemeClr val="dk1"/>
                </a:solidFill>
                <a:latin typeface="Arial"/>
                <a:ea typeface="Arial"/>
                <a:cs typeface="Arial"/>
                <a:sym typeface="Arial"/>
              </a:defRPr>
            </a:lvl9pPr>
          </a:lstStyle>
          <a:p>
            <a:endParaRPr/>
          </a:p>
        </p:txBody>
      </p:sp>
      <p:sp>
        <p:nvSpPr>
          <p:cNvPr id="13" name="Google Shape;13;p13"/>
          <p:cNvSpPr/>
          <p:nvPr/>
        </p:nvSpPr>
        <p:spPr>
          <a:xfrm>
            <a:off x="0" y="0"/>
            <a:ext cx="9144000" cy="27432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350" b="0" i="0" u="none" strike="noStrike" cap="none">
              <a:solidFill>
                <a:schemeClr val="lt1"/>
              </a:solidFill>
              <a:latin typeface="Arial"/>
              <a:ea typeface="Arial"/>
              <a:cs typeface="Arial"/>
              <a:sym typeface="Arial"/>
            </a:endParaRPr>
          </a:p>
        </p:txBody>
      </p:sp>
      <p:sp>
        <p:nvSpPr>
          <p:cNvPr id="14" name="Google Shape;14;p13"/>
          <p:cNvSpPr txBox="1">
            <a:spLocks noGrp="1"/>
          </p:cNvSpPr>
          <p:nvPr>
            <p:ph type="dt" idx="10"/>
          </p:nvPr>
        </p:nvSpPr>
        <p:spPr>
          <a:xfrm>
            <a:off x="457200" y="13716"/>
            <a:ext cx="2895600" cy="246888"/>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13"/>
          <p:cNvSpPr txBox="1">
            <a:spLocks noGrp="1"/>
          </p:cNvSpPr>
          <p:nvPr>
            <p:ph type="ftr" idx="11"/>
          </p:nvPr>
        </p:nvSpPr>
        <p:spPr>
          <a:xfrm>
            <a:off x="3429000" y="13716"/>
            <a:ext cx="4114800" cy="246888"/>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FFFFFF"/>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6" name="Google Shape;16;p13"/>
          <p:cNvSpPr txBox="1">
            <a:spLocks noGrp="1"/>
          </p:cNvSpPr>
          <p:nvPr>
            <p:ph type="sldNum" idx="12"/>
          </p:nvPr>
        </p:nvSpPr>
        <p:spPr>
          <a:xfrm>
            <a:off x="7620000" y="13716"/>
            <a:ext cx="1066800" cy="246888"/>
          </a:xfrm>
          <a:prstGeom prst="rect">
            <a:avLst/>
          </a:prstGeom>
          <a:noFill/>
          <a:ln>
            <a:noFill/>
          </a:ln>
        </p:spPr>
        <p:txBody>
          <a:bodyPr spcFirstLastPara="1" wrap="square" lIns="91425" tIns="45700" rIns="91425" bIns="45700" anchor="ctr" anchorCtr="0">
            <a:noAutofit/>
          </a:bodyPr>
          <a:lstStyle>
            <a:lvl1pPr marL="0" marR="0" lvl="0" indent="0" algn="l" rtl="0">
              <a:spcBef>
                <a:spcPts val="0"/>
              </a:spcBef>
              <a:buNone/>
              <a:defRPr sz="1050" b="1" i="0" u="none" strike="noStrike" cap="none">
                <a:solidFill>
                  <a:srgbClr val="FFFFFF"/>
                </a:solidFill>
                <a:latin typeface="Arial"/>
                <a:ea typeface="Arial"/>
                <a:cs typeface="Arial"/>
                <a:sym typeface="Arial"/>
              </a:defRPr>
            </a:lvl1pPr>
            <a:lvl2pPr marL="0" marR="0" lvl="1" indent="0" algn="l" rtl="0">
              <a:spcBef>
                <a:spcPts val="0"/>
              </a:spcBef>
              <a:buNone/>
              <a:defRPr sz="1050" b="1" i="0" u="none" strike="noStrike" cap="none">
                <a:solidFill>
                  <a:srgbClr val="FFFFFF"/>
                </a:solidFill>
                <a:latin typeface="Arial"/>
                <a:ea typeface="Arial"/>
                <a:cs typeface="Arial"/>
                <a:sym typeface="Arial"/>
              </a:defRPr>
            </a:lvl2pPr>
            <a:lvl3pPr marL="0" marR="0" lvl="2" indent="0" algn="l" rtl="0">
              <a:spcBef>
                <a:spcPts val="0"/>
              </a:spcBef>
              <a:buNone/>
              <a:defRPr sz="1050" b="1" i="0" u="none" strike="noStrike" cap="none">
                <a:solidFill>
                  <a:srgbClr val="FFFFFF"/>
                </a:solidFill>
                <a:latin typeface="Arial"/>
                <a:ea typeface="Arial"/>
                <a:cs typeface="Arial"/>
                <a:sym typeface="Arial"/>
              </a:defRPr>
            </a:lvl3pPr>
            <a:lvl4pPr marL="0" marR="0" lvl="3" indent="0" algn="l" rtl="0">
              <a:spcBef>
                <a:spcPts val="0"/>
              </a:spcBef>
              <a:buNone/>
              <a:defRPr sz="1050" b="1" i="0" u="none" strike="noStrike" cap="none">
                <a:solidFill>
                  <a:srgbClr val="FFFFFF"/>
                </a:solidFill>
                <a:latin typeface="Arial"/>
                <a:ea typeface="Arial"/>
                <a:cs typeface="Arial"/>
                <a:sym typeface="Arial"/>
              </a:defRPr>
            </a:lvl4pPr>
            <a:lvl5pPr marL="0" marR="0" lvl="4" indent="0" algn="l" rtl="0">
              <a:spcBef>
                <a:spcPts val="0"/>
              </a:spcBef>
              <a:buNone/>
              <a:defRPr sz="1050" b="1" i="0" u="none" strike="noStrike" cap="none">
                <a:solidFill>
                  <a:srgbClr val="FFFFFF"/>
                </a:solidFill>
                <a:latin typeface="Arial"/>
                <a:ea typeface="Arial"/>
                <a:cs typeface="Arial"/>
                <a:sym typeface="Arial"/>
              </a:defRPr>
            </a:lvl5pPr>
            <a:lvl6pPr marL="0" marR="0" lvl="5" indent="0" algn="l" rtl="0">
              <a:spcBef>
                <a:spcPts val="0"/>
              </a:spcBef>
              <a:buNone/>
              <a:defRPr sz="1050" b="1" i="0" u="none" strike="noStrike" cap="none">
                <a:solidFill>
                  <a:srgbClr val="FFFFFF"/>
                </a:solidFill>
                <a:latin typeface="Arial"/>
                <a:ea typeface="Arial"/>
                <a:cs typeface="Arial"/>
                <a:sym typeface="Arial"/>
              </a:defRPr>
            </a:lvl6pPr>
            <a:lvl7pPr marL="0" marR="0" lvl="6" indent="0" algn="l" rtl="0">
              <a:spcBef>
                <a:spcPts val="0"/>
              </a:spcBef>
              <a:buNone/>
              <a:defRPr sz="1050" b="1" i="0" u="none" strike="noStrike" cap="none">
                <a:solidFill>
                  <a:srgbClr val="FFFFFF"/>
                </a:solidFill>
                <a:latin typeface="Arial"/>
                <a:ea typeface="Arial"/>
                <a:cs typeface="Arial"/>
                <a:sym typeface="Arial"/>
              </a:defRPr>
            </a:lvl7pPr>
            <a:lvl8pPr marL="0" marR="0" lvl="7" indent="0" algn="l" rtl="0">
              <a:spcBef>
                <a:spcPts val="0"/>
              </a:spcBef>
              <a:buNone/>
              <a:defRPr sz="1050" b="1" i="0" u="none" strike="noStrike" cap="none">
                <a:solidFill>
                  <a:srgbClr val="FFFFFF"/>
                </a:solidFill>
                <a:latin typeface="Arial"/>
                <a:ea typeface="Arial"/>
                <a:cs typeface="Arial"/>
                <a:sym typeface="Arial"/>
              </a:defRPr>
            </a:lvl8pPr>
            <a:lvl9pPr marL="0" marR="0" lvl="8" indent="0" algn="l" rtl="0">
              <a:spcBef>
                <a:spcPts val="0"/>
              </a:spcBef>
              <a:buNone/>
              <a:defRPr sz="1050" b="1" i="0" u="none" strike="noStrike" cap="none">
                <a:solidFill>
                  <a:srgbClr val="FFFFFF"/>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 id="2147483658" r:id="rId8"/>
    <p:sldLayoutId id="2147483659" r:id="rId9"/>
    <p:sldLayoutId id="2147483660"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murrugarrallerena@weber.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
          <p:cNvSpPr txBox="1">
            <a:spLocks noGrp="1"/>
          </p:cNvSpPr>
          <p:nvPr>
            <p:ph type="ctrTitle"/>
          </p:nvPr>
        </p:nvSpPr>
        <p:spPr>
          <a:xfrm>
            <a:off x="1303712" y="1005576"/>
            <a:ext cx="6536577" cy="1445419"/>
          </a:xfrm>
          <a:prstGeom prst="rect">
            <a:avLst/>
          </a:prstGeom>
          <a:noFill/>
          <a:ln>
            <a:noFill/>
          </a:ln>
        </p:spPr>
        <p:txBody>
          <a:bodyPr spcFirstLastPara="1" wrap="square" lIns="91425" tIns="45700" rIns="91425" bIns="45700" anchor="b" anchorCtr="0">
            <a:noAutofit/>
          </a:bodyPr>
          <a:lstStyle/>
          <a:p>
            <a:pPr marL="0" lvl="0" indent="0" algn="ctr" rtl="0">
              <a:spcBef>
                <a:spcPts val="0"/>
              </a:spcBef>
              <a:spcAft>
                <a:spcPts val="0"/>
              </a:spcAft>
              <a:buClr>
                <a:schemeClr val="dk2"/>
              </a:buClr>
              <a:buSzPts val="3000"/>
              <a:buFont typeface="Arial"/>
              <a:buNone/>
            </a:pPr>
            <a:r>
              <a:rPr lang="en-US" sz="3000" dirty="0"/>
              <a:t>CS 441: Algorithms and Pseudocode</a:t>
            </a:r>
            <a:endParaRPr lang="en-US" dirty="0"/>
          </a:p>
        </p:txBody>
      </p:sp>
      <p:sp>
        <p:nvSpPr>
          <p:cNvPr id="96" name="Google Shape;96;p1"/>
          <p:cNvSpPr txBox="1">
            <a:spLocks noGrp="1"/>
          </p:cNvSpPr>
          <p:nvPr>
            <p:ph type="subTitle" idx="1"/>
          </p:nvPr>
        </p:nvSpPr>
        <p:spPr>
          <a:xfrm>
            <a:off x="1657350" y="2571750"/>
            <a:ext cx="5886600" cy="24843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r>
              <a:rPr lang="en-US" b="1" dirty="0"/>
              <a:t>PhD. Nils </a:t>
            </a:r>
            <a:r>
              <a:rPr lang="en-US" b="1" dirty="0" err="1"/>
              <a:t>Murrugarra-Llerena</a:t>
            </a:r>
            <a:endParaRPr lang="en-US" b="1" dirty="0"/>
          </a:p>
          <a:p>
            <a:pPr marL="0" indent="0" algn="ctr">
              <a:spcBef>
                <a:spcPts val="0"/>
              </a:spcBef>
            </a:pPr>
            <a:r>
              <a:rPr lang="en-US" dirty="0">
                <a:hlinkClick r:id="rId3"/>
              </a:rPr>
              <a:t>nem177@pitt.edu</a:t>
            </a:r>
            <a:r>
              <a:rPr lang="en-US" dirty="0"/>
              <a:t> </a:t>
            </a:r>
          </a:p>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endParaRPr lang="en-US" b="1" dirty="0"/>
          </a:p>
          <a:p>
            <a:pPr marL="0" lvl="0" indent="0" algn="ctr" rtl="0">
              <a:spcBef>
                <a:spcPts val="0"/>
              </a:spcBef>
              <a:spcAft>
                <a:spcPts val="0"/>
              </a:spcAft>
              <a:buSzPts val="1530"/>
              <a:buNone/>
            </a:pPr>
            <a:endParaRPr lang="en-US" dirty="0"/>
          </a:p>
        </p:txBody>
      </p:sp>
      <p:sp>
        <p:nvSpPr>
          <p:cNvPr id="48130" name="AutoShape 2" descr="University of Pittsburgh Logo and symbol, meaning, history, PNG, brand"/>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8132" name="Picture 4" descr="University of Pittsburgh Logo and symbol, meaning, history, PNG, brand"/>
          <p:cNvPicPr>
            <a:picLocks noChangeAspect="1" noChangeArrowheads="1"/>
          </p:cNvPicPr>
          <p:nvPr/>
        </p:nvPicPr>
        <p:blipFill>
          <a:blip r:embed="rId4"/>
          <a:srcRect t="21714" b="22062"/>
          <a:stretch>
            <a:fillRect/>
          </a:stretch>
        </p:blipFill>
        <p:spPr bwMode="auto">
          <a:xfrm>
            <a:off x="2950460" y="3950191"/>
            <a:ext cx="3243079" cy="1024759"/>
          </a:xfrm>
          <a:prstGeom prst="rect">
            <a:avLst/>
          </a:prstGeom>
          <a:noFill/>
        </p:spPr>
      </p:pic>
    </p:spTree>
    <p:extLst>
      <p:ext uri="{BB962C8B-B14F-4D97-AF65-F5344CB8AC3E}">
        <p14:creationId xmlns:p14="http://schemas.microsoft.com/office/powerpoint/2010/main" val="3901698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AE2783-B3B8-07DA-1B19-8BA77C06D500}"/>
              </a:ext>
            </a:extLst>
          </p:cNvPr>
          <p:cNvSpPr>
            <a:spLocks noGrp="1"/>
          </p:cNvSpPr>
          <p:nvPr>
            <p:ph idx="1"/>
          </p:nvPr>
        </p:nvSpPr>
        <p:spPr>
          <a:xfrm>
            <a:off x="1657350" y="1028700"/>
            <a:ext cx="5829300" cy="3543300"/>
          </a:xfrm>
        </p:spPr>
        <p:txBody>
          <a:bodyPr>
            <a:normAutofit fontScale="77500" lnSpcReduction="20000"/>
          </a:bodyPr>
          <a:lstStyle/>
          <a:p>
            <a:pPr marL="0" indent="0">
              <a:buNone/>
            </a:pPr>
            <a:r>
              <a:rPr lang="en-US" b="1" dirty="0"/>
              <a:t>if</a:t>
            </a:r>
            <a:r>
              <a:rPr lang="en-US" dirty="0"/>
              <a:t> condition </a:t>
            </a:r>
            <a:r>
              <a:rPr lang="en-US" b="1" dirty="0"/>
              <a:t>then</a:t>
            </a:r>
            <a:r>
              <a:rPr lang="en-US" dirty="0"/>
              <a:t> statement 1</a:t>
            </a:r>
          </a:p>
          <a:p>
            <a:pPr marL="0" indent="0">
              <a:buNone/>
            </a:pPr>
            <a:r>
              <a:rPr lang="en-US" b="1" dirty="0"/>
              <a:t>else</a:t>
            </a:r>
            <a:r>
              <a:rPr lang="en-US" dirty="0"/>
              <a:t> statement 2</a:t>
            </a:r>
          </a:p>
          <a:p>
            <a:pPr marL="0" indent="0">
              <a:buNone/>
            </a:pPr>
            <a:endParaRPr lang="en-US" dirty="0"/>
          </a:p>
          <a:p>
            <a:pPr marL="0" indent="0">
              <a:buNone/>
            </a:pPr>
            <a:r>
              <a:rPr lang="en-US" b="1" dirty="0"/>
              <a:t>if</a:t>
            </a:r>
            <a:r>
              <a:rPr lang="en-US" dirty="0"/>
              <a:t> condition </a:t>
            </a:r>
            <a:r>
              <a:rPr lang="en-US" b="1" dirty="0"/>
              <a:t>then</a:t>
            </a:r>
          </a:p>
          <a:p>
            <a:pPr marL="520304" indent="0">
              <a:buNone/>
            </a:pPr>
            <a:r>
              <a:rPr lang="en-US" dirty="0"/>
              <a:t>statement 1</a:t>
            </a:r>
          </a:p>
          <a:p>
            <a:pPr marL="520304" indent="0">
              <a:buNone/>
            </a:pPr>
            <a:r>
              <a:rPr lang="en-US" dirty="0"/>
              <a:t>statement 2</a:t>
            </a:r>
          </a:p>
          <a:p>
            <a:pPr marL="520304" indent="0">
              <a:buNone/>
            </a:pPr>
            <a:r>
              <a:rPr lang="en-US" dirty="0"/>
              <a:t>…</a:t>
            </a:r>
          </a:p>
          <a:p>
            <a:pPr marL="520304" indent="0">
              <a:buNone/>
            </a:pPr>
            <a:r>
              <a:rPr lang="en-US" dirty="0"/>
              <a:t>statement n</a:t>
            </a:r>
          </a:p>
          <a:p>
            <a:pPr marL="0" indent="0">
              <a:buNone/>
            </a:pPr>
            <a:r>
              <a:rPr lang="en-US" dirty="0"/>
              <a:t>statement n+1</a:t>
            </a:r>
          </a:p>
          <a:p>
            <a:pPr marL="0" indent="0">
              <a:buNone/>
            </a:pPr>
            <a:endParaRPr lang="en-US" dirty="0"/>
          </a:p>
          <a:p>
            <a:pPr marL="0" indent="0">
              <a:buNone/>
            </a:pPr>
            <a:r>
              <a:rPr lang="en-US" b="1" dirty="0"/>
              <a:t>if</a:t>
            </a:r>
            <a:r>
              <a:rPr lang="en-US" dirty="0"/>
              <a:t> condition 1 </a:t>
            </a:r>
            <a:r>
              <a:rPr lang="en-US" b="1" dirty="0"/>
              <a:t>then</a:t>
            </a:r>
            <a:r>
              <a:rPr lang="en-US" dirty="0"/>
              <a:t> statement 1</a:t>
            </a:r>
          </a:p>
          <a:p>
            <a:pPr marL="0" indent="0">
              <a:buNone/>
            </a:pPr>
            <a:r>
              <a:rPr lang="en-US" b="1" dirty="0"/>
              <a:t>else if</a:t>
            </a:r>
            <a:r>
              <a:rPr lang="en-US" dirty="0"/>
              <a:t> condition 2 </a:t>
            </a:r>
            <a:r>
              <a:rPr lang="en-US" b="1" dirty="0"/>
              <a:t>then</a:t>
            </a:r>
            <a:r>
              <a:rPr lang="en-US" dirty="0"/>
              <a:t> statement 2</a:t>
            </a:r>
          </a:p>
          <a:p>
            <a:pPr marL="0" indent="0">
              <a:buNone/>
            </a:pPr>
            <a:r>
              <a:rPr lang="en-US" dirty="0"/>
              <a:t>…</a:t>
            </a:r>
          </a:p>
          <a:p>
            <a:pPr marL="0" indent="0">
              <a:buNone/>
            </a:pPr>
            <a:r>
              <a:rPr lang="en-US" b="1" dirty="0"/>
              <a:t>else if</a:t>
            </a:r>
            <a:r>
              <a:rPr lang="en-US" dirty="0"/>
              <a:t> condition n </a:t>
            </a:r>
            <a:r>
              <a:rPr lang="en-US" b="1" dirty="0"/>
              <a:t>then</a:t>
            </a:r>
            <a:r>
              <a:rPr lang="en-US" dirty="0"/>
              <a:t> statement n</a:t>
            </a:r>
          </a:p>
          <a:p>
            <a:pPr marL="0" indent="0">
              <a:buNone/>
            </a:pPr>
            <a:r>
              <a:rPr lang="en-US" b="1" dirty="0"/>
              <a:t>else</a:t>
            </a:r>
            <a:r>
              <a:rPr lang="en-US" dirty="0"/>
              <a:t> statement n+1</a:t>
            </a:r>
          </a:p>
        </p:txBody>
      </p:sp>
      <p:grpSp>
        <p:nvGrpSpPr>
          <p:cNvPr id="43" name="Group 42">
            <a:extLst>
              <a:ext uri="{FF2B5EF4-FFF2-40B4-BE49-F238E27FC236}">
                <a16:creationId xmlns:a16="http://schemas.microsoft.com/office/drawing/2014/main" id="{0CFB359F-4628-FFC5-4383-14687BC7F500}"/>
              </a:ext>
            </a:extLst>
          </p:cNvPr>
          <p:cNvGrpSpPr/>
          <p:nvPr/>
        </p:nvGrpSpPr>
        <p:grpSpPr>
          <a:xfrm>
            <a:off x="3227472" y="1314450"/>
            <a:ext cx="2780172" cy="323165"/>
            <a:chOff x="-2422563" y="-197079"/>
            <a:chExt cx="3706895" cy="430886"/>
          </a:xfrm>
        </p:grpSpPr>
        <p:sp>
          <p:nvSpPr>
            <p:cNvPr id="44" name="TextBox 43">
              <a:extLst>
                <a:ext uri="{FF2B5EF4-FFF2-40B4-BE49-F238E27FC236}">
                  <a16:creationId xmlns:a16="http://schemas.microsoft.com/office/drawing/2014/main" id="{65EAAC06-9DB3-E957-923B-FFC43B72F5D0}"/>
                </a:ext>
              </a:extLst>
            </p:cNvPr>
            <p:cNvSpPr txBox="1"/>
            <p:nvPr/>
          </p:nvSpPr>
          <p:spPr>
            <a:xfrm>
              <a:off x="-844884" y="-197079"/>
              <a:ext cx="2129216" cy="430886"/>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optional else case</a:t>
              </a:r>
            </a:p>
          </p:txBody>
        </p:sp>
        <p:cxnSp>
          <p:nvCxnSpPr>
            <p:cNvPr id="45" name="Straight Arrow Connector 44">
              <a:extLst>
                <a:ext uri="{FF2B5EF4-FFF2-40B4-BE49-F238E27FC236}">
                  <a16:creationId xmlns:a16="http://schemas.microsoft.com/office/drawing/2014/main" id="{643EFADD-5E5C-7946-9416-8CA1F71A5DFB}"/>
                </a:ext>
              </a:extLst>
            </p:cNvPr>
            <p:cNvCxnSpPr>
              <a:cxnSpLocks/>
              <a:stCxn id="44" idx="1"/>
            </p:cNvCxnSpPr>
            <p:nvPr/>
          </p:nvCxnSpPr>
          <p:spPr bwMode="auto">
            <a:xfrm flipH="1" flipV="1">
              <a:off x="-2422563" y="-108847"/>
              <a:ext cx="1577680" cy="127212"/>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21" name="Group 20">
            <a:extLst>
              <a:ext uri="{FF2B5EF4-FFF2-40B4-BE49-F238E27FC236}">
                <a16:creationId xmlns:a16="http://schemas.microsoft.com/office/drawing/2014/main" id="{079481AE-2F1E-7986-E712-D3669B9A70DC}"/>
              </a:ext>
            </a:extLst>
          </p:cNvPr>
          <p:cNvGrpSpPr/>
          <p:nvPr/>
        </p:nvGrpSpPr>
        <p:grpSpPr>
          <a:xfrm>
            <a:off x="3371561" y="2049615"/>
            <a:ext cx="3340424" cy="323165"/>
            <a:chOff x="-2422563" y="-197079"/>
            <a:chExt cx="4453899" cy="430886"/>
          </a:xfrm>
        </p:grpSpPr>
        <p:sp>
          <p:nvSpPr>
            <p:cNvPr id="22" name="TextBox 21">
              <a:extLst>
                <a:ext uri="{FF2B5EF4-FFF2-40B4-BE49-F238E27FC236}">
                  <a16:creationId xmlns:a16="http://schemas.microsoft.com/office/drawing/2014/main" id="{761341F5-E8D6-B342-0B5E-BBDC926408BB}"/>
                </a:ext>
              </a:extLst>
            </p:cNvPr>
            <p:cNvSpPr txBox="1"/>
            <p:nvPr/>
          </p:nvSpPr>
          <p:spPr>
            <a:xfrm>
              <a:off x="-1591879" y="-197079"/>
              <a:ext cx="3623215" cy="430886"/>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multiple conditional statements</a:t>
              </a:r>
            </a:p>
          </p:txBody>
        </p:sp>
        <p:cxnSp>
          <p:nvCxnSpPr>
            <p:cNvPr id="26" name="Straight Arrow Connector 25">
              <a:extLst>
                <a:ext uri="{FF2B5EF4-FFF2-40B4-BE49-F238E27FC236}">
                  <a16:creationId xmlns:a16="http://schemas.microsoft.com/office/drawing/2014/main" id="{1589B715-316D-E629-3AFE-99CBF8F95B60}"/>
                </a:ext>
              </a:extLst>
            </p:cNvPr>
            <p:cNvCxnSpPr>
              <a:cxnSpLocks/>
              <a:stCxn id="22" idx="1"/>
            </p:cNvCxnSpPr>
            <p:nvPr/>
          </p:nvCxnSpPr>
          <p:spPr bwMode="auto">
            <a:xfrm flipH="1" flipV="1">
              <a:off x="-2422563" y="-108847"/>
              <a:ext cx="830684" cy="127212"/>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27" name="Group 26">
            <a:extLst>
              <a:ext uri="{FF2B5EF4-FFF2-40B4-BE49-F238E27FC236}">
                <a16:creationId xmlns:a16="http://schemas.microsoft.com/office/drawing/2014/main" id="{63AA8A10-4429-53EE-FCC0-46A747EF0CFB}"/>
              </a:ext>
            </a:extLst>
          </p:cNvPr>
          <p:cNvGrpSpPr/>
          <p:nvPr/>
        </p:nvGrpSpPr>
        <p:grpSpPr>
          <a:xfrm>
            <a:off x="4689308" y="3645568"/>
            <a:ext cx="2847966" cy="477807"/>
            <a:chOff x="-2154938" y="-403268"/>
            <a:chExt cx="3797287" cy="637075"/>
          </a:xfrm>
        </p:grpSpPr>
        <p:sp>
          <p:nvSpPr>
            <p:cNvPr id="28" name="TextBox 27">
              <a:extLst>
                <a:ext uri="{FF2B5EF4-FFF2-40B4-BE49-F238E27FC236}">
                  <a16:creationId xmlns:a16="http://schemas.microsoft.com/office/drawing/2014/main" id="{C2FD01AC-7762-FD45-42A0-8596DD96B8A2}"/>
                </a:ext>
              </a:extLst>
            </p:cNvPr>
            <p:cNvSpPr txBox="1"/>
            <p:nvPr/>
          </p:nvSpPr>
          <p:spPr>
            <a:xfrm>
              <a:off x="-1202874" y="-197079"/>
              <a:ext cx="2845223" cy="430886"/>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mutually-exclusive cases</a:t>
              </a:r>
            </a:p>
          </p:txBody>
        </p:sp>
        <p:cxnSp>
          <p:nvCxnSpPr>
            <p:cNvPr id="29" name="Straight Arrow Connector 28">
              <a:extLst>
                <a:ext uri="{FF2B5EF4-FFF2-40B4-BE49-F238E27FC236}">
                  <a16:creationId xmlns:a16="http://schemas.microsoft.com/office/drawing/2014/main" id="{199FA265-3C52-8DB4-619E-46851085FC44}"/>
                </a:ext>
              </a:extLst>
            </p:cNvPr>
            <p:cNvCxnSpPr>
              <a:cxnSpLocks/>
              <a:stCxn id="28" idx="1"/>
            </p:cNvCxnSpPr>
            <p:nvPr/>
          </p:nvCxnSpPr>
          <p:spPr bwMode="auto">
            <a:xfrm flipH="1" flipV="1">
              <a:off x="-2154938" y="-403268"/>
              <a:ext cx="952064" cy="421633"/>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30" name="Group 29">
            <a:extLst>
              <a:ext uri="{FF2B5EF4-FFF2-40B4-BE49-F238E27FC236}">
                <a16:creationId xmlns:a16="http://schemas.microsoft.com/office/drawing/2014/main" id="{CE88DC0D-EDBE-D287-0EAC-1A664566E8ED}"/>
              </a:ext>
            </a:extLst>
          </p:cNvPr>
          <p:cNvGrpSpPr/>
          <p:nvPr/>
        </p:nvGrpSpPr>
        <p:grpSpPr>
          <a:xfrm>
            <a:off x="3001879" y="2629254"/>
            <a:ext cx="4006839" cy="330515"/>
            <a:chOff x="-2999056" y="-197079"/>
            <a:chExt cx="5342452" cy="440686"/>
          </a:xfrm>
        </p:grpSpPr>
        <p:sp>
          <p:nvSpPr>
            <p:cNvPr id="31" name="TextBox 30">
              <a:extLst>
                <a:ext uri="{FF2B5EF4-FFF2-40B4-BE49-F238E27FC236}">
                  <a16:creationId xmlns:a16="http://schemas.microsoft.com/office/drawing/2014/main" id="{EC8E7883-9CCB-E870-5CA5-6A779346FCA6}"/>
                </a:ext>
              </a:extLst>
            </p:cNvPr>
            <p:cNvSpPr txBox="1"/>
            <p:nvPr/>
          </p:nvSpPr>
          <p:spPr>
            <a:xfrm>
              <a:off x="-1903921" y="-197079"/>
              <a:ext cx="4247317" cy="430886"/>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statements after are always executed</a:t>
              </a:r>
            </a:p>
          </p:txBody>
        </p:sp>
        <p:cxnSp>
          <p:nvCxnSpPr>
            <p:cNvPr id="32" name="Straight Arrow Connector 31">
              <a:extLst>
                <a:ext uri="{FF2B5EF4-FFF2-40B4-BE49-F238E27FC236}">
                  <a16:creationId xmlns:a16="http://schemas.microsoft.com/office/drawing/2014/main" id="{18E8D0A2-8A14-682C-4F92-BC72E1EE193F}"/>
                </a:ext>
              </a:extLst>
            </p:cNvPr>
            <p:cNvCxnSpPr>
              <a:cxnSpLocks/>
              <a:stCxn id="31" idx="1"/>
            </p:cNvCxnSpPr>
            <p:nvPr/>
          </p:nvCxnSpPr>
          <p:spPr bwMode="auto">
            <a:xfrm flipH="1">
              <a:off x="-2999056" y="18365"/>
              <a:ext cx="1095135" cy="225242"/>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sp>
        <p:nvSpPr>
          <p:cNvPr id="4" name="3 Marcador de número de diapositiva">
            <a:extLst>
              <a:ext uri="{FF2B5EF4-FFF2-40B4-BE49-F238E27FC236}">
                <a16:creationId xmlns:a16="http://schemas.microsoft.com/office/drawing/2014/main" id="{CD757B07-2A3D-3023-1F2B-09095508B828}"/>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10</a:t>
            </a:fld>
            <a:endParaRPr lang="pt-BR" dirty="0"/>
          </a:p>
        </p:txBody>
      </p:sp>
      <p:sp>
        <p:nvSpPr>
          <p:cNvPr id="5" name="Title 1">
            <a:extLst>
              <a:ext uri="{FF2B5EF4-FFF2-40B4-BE49-F238E27FC236}">
                <a16:creationId xmlns:a16="http://schemas.microsoft.com/office/drawing/2014/main" id="{1CBA2E47-4514-ADD9-9EA9-54A91919B1F2}"/>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fontScale="775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Selection structure executes instructions conditionally</a:t>
            </a:r>
            <a:endParaRPr lang="en-US" dirty="0"/>
          </a:p>
        </p:txBody>
      </p:sp>
    </p:spTree>
    <p:extLst>
      <p:ext uri="{BB962C8B-B14F-4D97-AF65-F5344CB8AC3E}">
        <p14:creationId xmlns:p14="http://schemas.microsoft.com/office/powerpoint/2010/main" val="2273918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wipe(right)">
                                      <p:cBhvr>
                                        <p:cTn id="15" dur="500"/>
                                        <p:tgtEl>
                                          <p:spTgt spid="4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2" presetClass="entr" presetSubtype="2" fill="hold"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wipe(right)">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wipe(right)">
                                      <p:cBhvr>
                                        <p:cTn id="49" dur="500"/>
                                        <p:tgtEl>
                                          <p:spTgt spid="30"/>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22" presetClass="entr" presetSubtype="2" fill="hold" nodeType="click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wipe(right)">
                                      <p:cBhvr>
                                        <p:cTn id="7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AE2783-B3B8-07DA-1B19-8BA77C06D500}"/>
              </a:ext>
            </a:extLst>
          </p:cNvPr>
          <p:cNvSpPr>
            <a:spLocks noGrp="1"/>
          </p:cNvSpPr>
          <p:nvPr>
            <p:ph idx="1"/>
          </p:nvPr>
        </p:nvSpPr>
        <p:spPr>
          <a:xfrm>
            <a:off x="1657350" y="1028701"/>
            <a:ext cx="4399332" cy="2170922"/>
          </a:xfrm>
        </p:spPr>
        <p:txBody>
          <a:bodyPr>
            <a:normAutofit/>
          </a:bodyPr>
          <a:lstStyle/>
          <a:p>
            <a:pPr marL="0" indent="0">
              <a:buNone/>
            </a:pPr>
            <a:r>
              <a:rPr lang="en-US" b="1" dirty="0"/>
              <a:t>for</a:t>
            </a:r>
            <a:r>
              <a:rPr lang="en-US" dirty="0"/>
              <a:t> variable := initial value </a:t>
            </a:r>
            <a:r>
              <a:rPr lang="en-US" b="1" dirty="0"/>
              <a:t>to</a:t>
            </a:r>
            <a:r>
              <a:rPr lang="en-US" dirty="0"/>
              <a:t> final value</a:t>
            </a:r>
          </a:p>
          <a:p>
            <a:pPr marL="520304" indent="0">
              <a:buNone/>
            </a:pPr>
            <a:r>
              <a:rPr lang="en-US" dirty="0"/>
              <a:t>statement</a:t>
            </a:r>
          </a:p>
          <a:p>
            <a:pPr marL="0" indent="0">
              <a:buNone/>
            </a:pPr>
            <a:endParaRPr lang="en-US" dirty="0"/>
          </a:p>
          <a:p>
            <a:pPr marL="0" indent="0">
              <a:buNone/>
            </a:pPr>
            <a:r>
              <a:rPr lang="en-US" b="1" dirty="0"/>
              <a:t>while</a:t>
            </a:r>
            <a:r>
              <a:rPr lang="en-US" dirty="0"/>
              <a:t> condition</a:t>
            </a:r>
          </a:p>
          <a:p>
            <a:pPr marL="520304" indent="0">
              <a:buNone/>
            </a:pPr>
            <a:r>
              <a:rPr lang="en-US" dirty="0"/>
              <a:t>statement</a:t>
            </a:r>
          </a:p>
        </p:txBody>
      </p:sp>
      <p:grpSp>
        <p:nvGrpSpPr>
          <p:cNvPr id="43" name="Group 42">
            <a:extLst>
              <a:ext uri="{FF2B5EF4-FFF2-40B4-BE49-F238E27FC236}">
                <a16:creationId xmlns:a16="http://schemas.microsoft.com/office/drawing/2014/main" id="{0CFB359F-4628-FFC5-4383-14687BC7F500}"/>
              </a:ext>
            </a:extLst>
          </p:cNvPr>
          <p:cNvGrpSpPr/>
          <p:nvPr/>
        </p:nvGrpSpPr>
        <p:grpSpPr>
          <a:xfrm>
            <a:off x="4114800" y="1412964"/>
            <a:ext cx="3474708" cy="553998"/>
            <a:chOff x="-1660563" y="610988"/>
            <a:chExt cx="4632944" cy="738663"/>
          </a:xfrm>
        </p:grpSpPr>
        <p:sp>
          <p:nvSpPr>
            <p:cNvPr id="44" name="TextBox 43">
              <a:extLst>
                <a:ext uri="{FF2B5EF4-FFF2-40B4-BE49-F238E27FC236}">
                  <a16:creationId xmlns:a16="http://schemas.microsoft.com/office/drawing/2014/main" id="{65EAAC06-9DB3-E957-923B-FFC43B72F5D0}"/>
                </a:ext>
              </a:extLst>
            </p:cNvPr>
            <p:cNvSpPr txBox="1"/>
            <p:nvPr/>
          </p:nvSpPr>
          <p:spPr>
            <a:xfrm>
              <a:off x="-669963" y="610988"/>
              <a:ext cx="3642344" cy="738663"/>
            </a:xfrm>
            <a:prstGeom prst="rect">
              <a:avLst/>
            </a:prstGeom>
            <a:noFill/>
          </p:spPr>
          <p:txBody>
            <a:bodyPr wrap="square" rtlCol="0">
              <a:spAutoFit/>
            </a:bodyPr>
            <a:lstStyle/>
            <a:p>
              <a:pPr algn="ctr"/>
              <a:r>
                <a:rPr lang="en-US" sz="1500" b="1" i="1" dirty="0">
                  <a:solidFill>
                    <a:srgbClr val="FF0000"/>
                  </a:solidFill>
                  <a:latin typeface="Comic Neue" panose="02000000000000000000" pitchFamily="2" charset="0"/>
                </a:rPr>
                <a:t>for-loop: execute statement(s) for each value in a sequence</a:t>
              </a:r>
            </a:p>
          </p:txBody>
        </p:sp>
        <p:cxnSp>
          <p:nvCxnSpPr>
            <p:cNvPr id="45" name="Straight Arrow Connector 44">
              <a:extLst>
                <a:ext uri="{FF2B5EF4-FFF2-40B4-BE49-F238E27FC236}">
                  <a16:creationId xmlns:a16="http://schemas.microsoft.com/office/drawing/2014/main" id="{643EFADD-5E5C-7946-9416-8CA1F71A5DFB}"/>
                </a:ext>
              </a:extLst>
            </p:cNvPr>
            <p:cNvCxnSpPr>
              <a:cxnSpLocks/>
              <a:stCxn id="44" idx="1"/>
            </p:cNvCxnSpPr>
            <p:nvPr/>
          </p:nvCxnSpPr>
          <p:spPr bwMode="auto">
            <a:xfrm flipH="1" flipV="1">
              <a:off x="-1660563" y="610988"/>
              <a:ext cx="990600" cy="369332"/>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21" name="Group 20">
            <a:extLst>
              <a:ext uri="{FF2B5EF4-FFF2-40B4-BE49-F238E27FC236}">
                <a16:creationId xmlns:a16="http://schemas.microsoft.com/office/drawing/2014/main" id="{079481AE-2F1E-7986-E712-D3669B9A70DC}"/>
              </a:ext>
            </a:extLst>
          </p:cNvPr>
          <p:cNvGrpSpPr/>
          <p:nvPr/>
        </p:nvGrpSpPr>
        <p:grpSpPr>
          <a:xfrm>
            <a:off x="2835226" y="2809250"/>
            <a:ext cx="3221456" cy="553998"/>
            <a:chOff x="-318662" y="-145714"/>
            <a:chExt cx="4295275" cy="738663"/>
          </a:xfrm>
        </p:grpSpPr>
        <p:sp>
          <p:nvSpPr>
            <p:cNvPr id="22" name="TextBox 21">
              <a:extLst>
                <a:ext uri="{FF2B5EF4-FFF2-40B4-BE49-F238E27FC236}">
                  <a16:creationId xmlns:a16="http://schemas.microsoft.com/office/drawing/2014/main" id="{761341F5-E8D6-B342-0B5E-BBDC926408BB}"/>
                </a:ext>
              </a:extLst>
            </p:cNvPr>
            <p:cNvSpPr txBox="1"/>
            <p:nvPr/>
          </p:nvSpPr>
          <p:spPr>
            <a:xfrm>
              <a:off x="-318662" y="-145714"/>
              <a:ext cx="3791574" cy="738663"/>
            </a:xfrm>
            <a:prstGeom prst="rect">
              <a:avLst/>
            </a:prstGeom>
            <a:noFill/>
          </p:spPr>
          <p:txBody>
            <a:bodyPr wrap="square" rtlCol="0">
              <a:spAutoFit/>
            </a:bodyPr>
            <a:lstStyle/>
            <a:p>
              <a:pPr algn="ctr"/>
              <a:r>
                <a:rPr lang="en-US" sz="1500" b="1" i="1" dirty="0">
                  <a:solidFill>
                    <a:srgbClr val="FF0000"/>
                  </a:solidFill>
                  <a:latin typeface="Comic Neue" panose="02000000000000000000" pitchFamily="2" charset="0"/>
                </a:rPr>
                <a:t>variable is assumed to update automatically for each iteration</a:t>
              </a:r>
            </a:p>
          </p:txBody>
        </p:sp>
        <p:cxnSp>
          <p:nvCxnSpPr>
            <p:cNvPr id="26" name="Straight Arrow Connector 25">
              <a:extLst>
                <a:ext uri="{FF2B5EF4-FFF2-40B4-BE49-F238E27FC236}">
                  <a16:creationId xmlns:a16="http://schemas.microsoft.com/office/drawing/2014/main" id="{1589B715-316D-E629-3AFE-99CBF8F95B60}"/>
                </a:ext>
              </a:extLst>
            </p:cNvPr>
            <p:cNvCxnSpPr>
              <a:cxnSpLocks/>
              <a:stCxn id="22" idx="3"/>
            </p:cNvCxnSpPr>
            <p:nvPr/>
          </p:nvCxnSpPr>
          <p:spPr bwMode="auto">
            <a:xfrm flipV="1">
              <a:off x="3472912" y="-145714"/>
              <a:ext cx="503701" cy="369332"/>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27" name="Group 26">
            <a:extLst>
              <a:ext uri="{FF2B5EF4-FFF2-40B4-BE49-F238E27FC236}">
                <a16:creationId xmlns:a16="http://schemas.microsoft.com/office/drawing/2014/main" id="{63AA8A10-4429-53EE-FCC0-46A747EF0CFB}"/>
              </a:ext>
            </a:extLst>
          </p:cNvPr>
          <p:cNvGrpSpPr/>
          <p:nvPr/>
        </p:nvGrpSpPr>
        <p:grpSpPr>
          <a:xfrm>
            <a:off x="1278355" y="2679124"/>
            <a:ext cx="3350795" cy="1347767"/>
            <a:chOff x="-3766089" y="-1387478"/>
            <a:chExt cx="4467726" cy="1797022"/>
          </a:xfrm>
        </p:grpSpPr>
        <p:sp>
          <p:nvSpPr>
            <p:cNvPr id="28" name="TextBox 27">
              <a:extLst>
                <a:ext uri="{FF2B5EF4-FFF2-40B4-BE49-F238E27FC236}">
                  <a16:creationId xmlns:a16="http://schemas.microsoft.com/office/drawing/2014/main" id="{C2FD01AC-7762-FD45-42A0-8596DD96B8A2}"/>
                </a:ext>
              </a:extLst>
            </p:cNvPr>
            <p:cNvSpPr txBox="1"/>
            <p:nvPr/>
          </p:nvSpPr>
          <p:spPr>
            <a:xfrm>
              <a:off x="-3766089" y="-329120"/>
              <a:ext cx="4467726" cy="738664"/>
            </a:xfrm>
            <a:prstGeom prst="rect">
              <a:avLst/>
            </a:prstGeom>
            <a:noFill/>
          </p:spPr>
          <p:txBody>
            <a:bodyPr wrap="square" rtlCol="0">
              <a:spAutoFit/>
            </a:bodyPr>
            <a:lstStyle/>
            <a:p>
              <a:pPr algn="ctr"/>
              <a:r>
                <a:rPr lang="en-US" sz="1500" b="1" i="1" dirty="0">
                  <a:solidFill>
                    <a:srgbClr val="FF0000"/>
                  </a:solidFill>
                  <a:latin typeface="Comic Neue" panose="02000000000000000000" pitchFamily="2" charset="0"/>
                </a:rPr>
                <a:t>while-loop: if condition is true, execute statement(s), then check again</a:t>
              </a:r>
            </a:p>
          </p:txBody>
        </p:sp>
        <p:cxnSp>
          <p:nvCxnSpPr>
            <p:cNvPr id="29" name="Straight Arrow Connector 28">
              <a:extLst>
                <a:ext uri="{FF2B5EF4-FFF2-40B4-BE49-F238E27FC236}">
                  <a16:creationId xmlns:a16="http://schemas.microsoft.com/office/drawing/2014/main" id="{199FA265-3C52-8DB4-619E-46851085FC44}"/>
                </a:ext>
              </a:extLst>
            </p:cNvPr>
            <p:cNvCxnSpPr>
              <a:cxnSpLocks/>
              <a:stCxn id="28" idx="0"/>
            </p:cNvCxnSpPr>
            <p:nvPr/>
          </p:nvCxnSpPr>
          <p:spPr bwMode="auto">
            <a:xfrm flipH="1" flipV="1">
              <a:off x="-2193963" y="-1387478"/>
              <a:ext cx="661737" cy="1058358"/>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16" name="Group 15">
            <a:extLst>
              <a:ext uri="{FF2B5EF4-FFF2-40B4-BE49-F238E27FC236}">
                <a16:creationId xmlns:a16="http://schemas.microsoft.com/office/drawing/2014/main" id="{238A2557-E5D7-852C-8C61-81B5FC7B443A}"/>
              </a:ext>
            </a:extLst>
          </p:cNvPr>
          <p:cNvGrpSpPr/>
          <p:nvPr/>
        </p:nvGrpSpPr>
        <p:grpSpPr>
          <a:xfrm>
            <a:off x="2150170" y="4266662"/>
            <a:ext cx="3847572" cy="553998"/>
            <a:chOff x="-218043" y="-197079"/>
            <a:chExt cx="5130096" cy="738663"/>
          </a:xfrm>
        </p:grpSpPr>
        <p:sp>
          <p:nvSpPr>
            <p:cNvPr id="17" name="TextBox 16">
              <a:extLst>
                <a:ext uri="{FF2B5EF4-FFF2-40B4-BE49-F238E27FC236}">
                  <a16:creationId xmlns:a16="http://schemas.microsoft.com/office/drawing/2014/main" id="{6F39BCB1-BA09-40A4-2B1E-1283BB9721A9}"/>
                </a:ext>
              </a:extLst>
            </p:cNvPr>
            <p:cNvSpPr txBox="1"/>
            <p:nvPr/>
          </p:nvSpPr>
          <p:spPr>
            <a:xfrm>
              <a:off x="-218043" y="-197079"/>
              <a:ext cx="4120080" cy="738663"/>
            </a:xfrm>
            <a:prstGeom prst="rect">
              <a:avLst/>
            </a:prstGeom>
            <a:noFill/>
          </p:spPr>
          <p:txBody>
            <a:bodyPr wrap="square" rtlCol="0">
              <a:spAutoFit/>
            </a:bodyPr>
            <a:lstStyle/>
            <a:p>
              <a:pPr algn="ctr"/>
              <a:r>
                <a:rPr lang="en-US" sz="1500" b="1" i="1" dirty="0">
                  <a:solidFill>
                    <a:srgbClr val="FF0000"/>
                  </a:solidFill>
                  <a:latin typeface="Comic Neue" panose="02000000000000000000" pitchFamily="2" charset="0"/>
                </a:rPr>
                <a:t>statements must update variable(s) to make condition false</a:t>
              </a:r>
            </a:p>
          </p:txBody>
        </p:sp>
        <p:cxnSp>
          <p:nvCxnSpPr>
            <p:cNvPr id="18" name="Straight Arrow Connector 17">
              <a:extLst>
                <a:ext uri="{FF2B5EF4-FFF2-40B4-BE49-F238E27FC236}">
                  <a16:creationId xmlns:a16="http://schemas.microsoft.com/office/drawing/2014/main" id="{59A6B98F-2C99-5B95-9FF6-7037F2E3EB7B}"/>
                </a:ext>
              </a:extLst>
            </p:cNvPr>
            <p:cNvCxnSpPr>
              <a:cxnSpLocks/>
              <a:stCxn id="17" idx="3"/>
            </p:cNvCxnSpPr>
            <p:nvPr/>
          </p:nvCxnSpPr>
          <p:spPr bwMode="auto">
            <a:xfrm>
              <a:off x="3902037" y="172253"/>
              <a:ext cx="1010016" cy="53828"/>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sp>
        <p:nvSpPr>
          <p:cNvPr id="4" name="3 Marcador de número de diapositiva">
            <a:extLst>
              <a:ext uri="{FF2B5EF4-FFF2-40B4-BE49-F238E27FC236}">
                <a16:creationId xmlns:a16="http://schemas.microsoft.com/office/drawing/2014/main" id="{C36FE3E6-DC68-862A-7221-41B836DD0EB2}"/>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11</a:t>
            </a:fld>
            <a:endParaRPr lang="pt-BR" dirty="0"/>
          </a:p>
        </p:txBody>
      </p:sp>
      <p:sp>
        <p:nvSpPr>
          <p:cNvPr id="5" name="Title 1">
            <a:extLst>
              <a:ext uri="{FF2B5EF4-FFF2-40B4-BE49-F238E27FC236}">
                <a16:creationId xmlns:a16="http://schemas.microsoft.com/office/drawing/2014/main" id="{E56249FE-07EE-48E2-A045-81471B52F572}"/>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fontScale="775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Repetition structure executes instructions multiple times</a:t>
            </a:r>
            <a:endParaRPr lang="en-US" dirty="0"/>
          </a:p>
        </p:txBody>
      </p:sp>
      <p:sp>
        <p:nvSpPr>
          <p:cNvPr id="9" name="Content Placeholder 2">
            <a:extLst>
              <a:ext uri="{FF2B5EF4-FFF2-40B4-BE49-F238E27FC236}">
                <a16:creationId xmlns:a16="http://schemas.microsoft.com/office/drawing/2014/main" id="{003E4480-9B19-467C-08C0-00CBBF43ABC3}"/>
              </a:ext>
            </a:extLst>
          </p:cNvPr>
          <p:cNvSpPr txBox="1">
            <a:spLocks/>
          </p:cNvSpPr>
          <p:nvPr/>
        </p:nvSpPr>
        <p:spPr bwMode="auto">
          <a:xfrm>
            <a:off x="5678907" y="2228850"/>
            <a:ext cx="1807744" cy="25263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68580" tIns="34290" rIns="68580" bIns="3429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0046AA"/>
              </a:buClr>
              <a:buFont typeface="Wingdings"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0046AA"/>
              </a:buClr>
              <a:buFont typeface="Wingdings" charset="2"/>
              <a:buChar char="l"/>
              <a:defRPr sz="2000">
                <a:solidFill>
                  <a:schemeClr val="tx1"/>
                </a:solidFill>
                <a:latin typeface="+mn-lt"/>
                <a:ea typeface="+mn-ea"/>
                <a:cs typeface="+mn-cs"/>
              </a:defRPr>
            </a:lvl2pPr>
            <a:lvl3pPr marL="1085850" indent="-228600" algn="l" rtl="0" eaLnBrk="0" fontAlgn="base" hangingPunct="0">
              <a:spcBef>
                <a:spcPct val="20000"/>
              </a:spcBef>
              <a:spcAft>
                <a:spcPct val="0"/>
              </a:spcAft>
              <a:buClr>
                <a:srgbClr val="0046AA"/>
              </a:buClr>
              <a:buFont typeface="Monotype Sorts" charset="2"/>
              <a:buChar char=""/>
              <a:defRPr>
                <a:solidFill>
                  <a:schemeClr val="tx1"/>
                </a:solidFill>
                <a:latin typeface="+mn-lt"/>
                <a:ea typeface="+mn-ea"/>
                <a:cs typeface="+mn-cs"/>
              </a:defRPr>
            </a:lvl3pPr>
            <a:lvl4pPr marL="1428750" indent="-228600" algn="l" rtl="0" eaLnBrk="0" fontAlgn="base" hangingPunct="0">
              <a:spcBef>
                <a:spcPct val="20000"/>
              </a:spcBef>
              <a:spcAft>
                <a:spcPct val="0"/>
              </a:spcAft>
              <a:buClr>
                <a:srgbClr val="0046AA"/>
              </a:buClr>
              <a:buFont typeface="Wingdings" charset="2"/>
              <a:buChar char="l"/>
              <a:defRPr sz="1600">
                <a:solidFill>
                  <a:schemeClr val="tx1"/>
                </a:solidFill>
                <a:latin typeface="+mn-lt"/>
                <a:ea typeface="+mn-ea"/>
                <a:cs typeface="+mn-cs"/>
              </a:defRPr>
            </a:lvl4pPr>
            <a:lvl5pPr marL="1771650" indent="-228600" algn="l" rtl="0" eaLnBrk="0" fontAlgn="base" hangingPunct="0">
              <a:spcBef>
                <a:spcPct val="20000"/>
              </a:spcBef>
              <a:spcAft>
                <a:spcPct val="0"/>
              </a:spcAft>
              <a:buClr>
                <a:srgbClr val="0046AA"/>
              </a:buClr>
              <a:buChar char="»"/>
              <a:defRPr sz="1600">
                <a:solidFill>
                  <a:schemeClr val="tx1"/>
                </a:solidFill>
                <a:latin typeface="+mn-lt"/>
                <a:ea typeface="+mn-ea"/>
                <a:cs typeface="+mn-cs"/>
              </a:defRPr>
            </a:lvl5pPr>
            <a:lvl6pPr marL="2228850" indent="-228600" algn="l" rtl="0" fontAlgn="base">
              <a:spcBef>
                <a:spcPct val="20000"/>
              </a:spcBef>
              <a:spcAft>
                <a:spcPct val="0"/>
              </a:spcAft>
              <a:buClr>
                <a:srgbClr val="0046AA"/>
              </a:buClr>
              <a:buChar char="»"/>
              <a:defRPr sz="1600">
                <a:solidFill>
                  <a:schemeClr val="tx1"/>
                </a:solidFill>
                <a:latin typeface="+mn-lt"/>
                <a:ea typeface="+mn-ea"/>
                <a:cs typeface="+mn-cs"/>
              </a:defRPr>
            </a:lvl6pPr>
            <a:lvl7pPr marL="2686050" indent="-228600" algn="l" rtl="0" fontAlgn="base">
              <a:spcBef>
                <a:spcPct val="20000"/>
              </a:spcBef>
              <a:spcAft>
                <a:spcPct val="0"/>
              </a:spcAft>
              <a:buClr>
                <a:srgbClr val="0046AA"/>
              </a:buClr>
              <a:buChar char="»"/>
              <a:defRPr sz="1600">
                <a:solidFill>
                  <a:schemeClr val="tx1"/>
                </a:solidFill>
                <a:latin typeface="+mn-lt"/>
                <a:ea typeface="+mn-ea"/>
                <a:cs typeface="+mn-cs"/>
              </a:defRPr>
            </a:lvl7pPr>
            <a:lvl8pPr marL="3143250" indent="-228600" algn="l" rtl="0" fontAlgn="base">
              <a:spcBef>
                <a:spcPct val="20000"/>
              </a:spcBef>
              <a:spcAft>
                <a:spcPct val="0"/>
              </a:spcAft>
              <a:buClr>
                <a:srgbClr val="0046AA"/>
              </a:buClr>
              <a:buChar char="»"/>
              <a:defRPr sz="1600">
                <a:solidFill>
                  <a:schemeClr val="tx1"/>
                </a:solidFill>
                <a:latin typeface="+mn-lt"/>
                <a:ea typeface="+mn-ea"/>
                <a:cs typeface="+mn-cs"/>
              </a:defRPr>
            </a:lvl8pPr>
            <a:lvl9pPr marL="3600450" indent="-228600" algn="l" rtl="0" fontAlgn="base">
              <a:spcBef>
                <a:spcPct val="20000"/>
              </a:spcBef>
              <a:spcAft>
                <a:spcPct val="0"/>
              </a:spcAft>
              <a:buClr>
                <a:srgbClr val="0046AA"/>
              </a:buClr>
              <a:buChar char="»"/>
              <a:defRPr sz="1600">
                <a:solidFill>
                  <a:schemeClr val="tx1"/>
                </a:solidFill>
                <a:latin typeface="+mn-lt"/>
                <a:ea typeface="+mn-ea"/>
                <a:cs typeface="+mn-cs"/>
              </a:defRPr>
            </a:lvl9pPr>
          </a:lstStyle>
          <a:p>
            <a:pPr marL="8335" indent="0">
              <a:buNone/>
            </a:pPr>
            <a:r>
              <a:rPr lang="en-US" sz="1500" i="1" dirty="0"/>
              <a:t>sum</a:t>
            </a:r>
            <a:r>
              <a:rPr lang="en-US" sz="1500" dirty="0"/>
              <a:t> := 0</a:t>
            </a:r>
          </a:p>
          <a:p>
            <a:pPr marL="8335" indent="0">
              <a:buNone/>
            </a:pPr>
            <a:r>
              <a:rPr lang="en-US" sz="1500" b="1" dirty="0"/>
              <a:t>for</a:t>
            </a:r>
            <a:r>
              <a:rPr lang="en-US" sz="1500" dirty="0"/>
              <a:t> </a:t>
            </a:r>
            <a:r>
              <a:rPr lang="en-US" sz="1500" i="1" dirty="0" err="1"/>
              <a:t>i</a:t>
            </a:r>
            <a:r>
              <a:rPr lang="en-US" sz="1500" dirty="0"/>
              <a:t> := 1 </a:t>
            </a:r>
            <a:r>
              <a:rPr lang="en-US" sz="1500" b="1" dirty="0"/>
              <a:t>to</a:t>
            </a:r>
            <a:r>
              <a:rPr lang="en-US" sz="1500" dirty="0"/>
              <a:t> </a:t>
            </a:r>
            <a:r>
              <a:rPr lang="en-US" sz="1500" i="1" dirty="0"/>
              <a:t>n</a:t>
            </a:r>
          </a:p>
          <a:p>
            <a:pPr marL="350044" indent="0">
              <a:buNone/>
            </a:pPr>
            <a:r>
              <a:rPr lang="en-US" sz="1500" i="1" dirty="0"/>
              <a:t>sum</a:t>
            </a:r>
            <a:r>
              <a:rPr lang="en-US" sz="1500" dirty="0"/>
              <a:t> := </a:t>
            </a:r>
            <a:r>
              <a:rPr lang="en-US" sz="1500" i="1" dirty="0"/>
              <a:t>sum</a:t>
            </a:r>
            <a:r>
              <a:rPr lang="en-US" sz="1500" dirty="0"/>
              <a:t> + </a:t>
            </a:r>
            <a:r>
              <a:rPr lang="en-US" sz="1500" i="1" dirty="0" err="1"/>
              <a:t>i</a:t>
            </a:r>
            <a:endParaRPr lang="en-US" sz="1500" i="1" dirty="0"/>
          </a:p>
          <a:p>
            <a:pPr marL="8335" indent="0">
              <a:buNone/>
            </a:pPr>
            <a:endParaRPr lang="en-US" sz="1500" dirty="0"/>
          </a:p>
          <a:p>
            <a:pPr marL="8335" indent="0">
              <a:buNone/>
            </a:pPr>
            <a:r>
              <a:rPr lang="en-US" sz="1500" i="1" dirty="0"/>
              <a:t>sum</a:t>
            </a:r>
            <a:r>
              <a:rPr lang="en-US" sz="1500" dirty="0"/>
              <a:t> := 0</a:t>
            </a:r>
          </a:p>
          <a:p>
            <a:pPr marL="8335" indent="0">
              <a:buNone/>
            </a:pPr>
            <a:r>
              <a:rPr lang="en-US" sz="1500" i="1" dirty="0" err="1"/>
              <a:t>i</a:t>
            </a:r>
            <a:r>
              <a:rPr lang="en-US" sz="1500" dirty="0"/>
              <a:t> := 1</a:t>
            </a:r>
          </a:p>
          <a:p>
            <a:pPr marL="8335" indent="0">
              <a:buNone/>
            </a:pPr>
            <a:r>
              <a:rPr lang="en-US" sz="1500" b="1" dirty="0"/>
              <a:t>while</a:t>
            </a:r>
            <a:r>
              <a:rPr lang="en-US" sz="1500" dirty="0"/>
              <a:t> </a:t>
            </a:r>
            <a:r>
              <a:rPr lang="en-US" sz="1500" i="1" dirty="0" err="1"/>
              <a:t>i</a:t>
            </a:r>
            <a:r>
              <a:rPr lang="en-US" sz="1500" dirty="0"/>
              <a:t> ≤ </a:t>
            </a:r>
            <a:r>
              <a:rPr lang="en-US" sz="1500" i="1" dirty="0"/>
              <a:t>n</a:t>
            </a:r>
          </a:p>
          <a:p>
            <a:pPr marL="350044" indent="0">
              <a:buNone/>
            </a:pPr>
            <a:r>
              <a:rPr lang="en-US" sz="1500" i="1" dirty="0"/>
              <a:t>sum</a:t>
            </a:r>
            <a:r>
              <a:rPr lang="en-US" sz="1500" dirty="0"/>
              <a:t> := </a:t>
            </a:r>
            <a:r>
              <a:rPr lang="en-US" sz="1500" i="1" dirty="0"/>
              <a:t>sum</a:t>
            </a:r>
            <a:r>
              <a:rPr lang="en-US" sz="1500" dirty="0"/>
              <a:t> + </a:t>
            </a:r>
            <a:r>
              <a:rPr lang="en-US" sz="1500" i="1" dirty="0" err="1"/>
              <a:t>i</a:t>
            </a:r>
            <a:endParaRPr lang="en-US" sz="1500" i="1" dirty="0"/>
          </a:p>
          <a:p>
            <a:pPr marL="350044" indent="0">
              <a:buNone/>
            </a:pPr>
            <a:r>
              <a:rPr lang="en-US" sz="1500" i="1" dirty="0" err="1"/>
              <a:t>i</a:t>
            </a:r>
            <a:r>
              <a:rPr lang="en-US" sz="1500" dirty="0"/>
              <a:t> := </a:t>
            </a:r>
            <a:r>
              <a:rPr lang="en-US" sz="1500" i="1" dirty="0" err="1"/>
              <a:t>i</a:t>
            </a:r>
            <a:r>
              <a:rPr lang="en-US" sz="1500" dirty="0"/>
              <a:t> + 1</a:t>
            </a:r>
          </a:p>
        </p:txBody>
      </p:sp>
    </p:spTree>
    <p:extLst>
      <p:ext uri="{BB962C8B-B14F-4D97-AF65-F5344CB8AC3E}">
        <p14:creationId xmlns:p14="http://schemas.microsoft.com/office/powerpoint/2010/main" val="1248440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nodeType="click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wipe(right)">
                                      <p:cBhvr>
                                        <p:cTn id="15" dur="500"/>
                                        <p:tgtEl>
                                          <p:spTgt spid="43"/>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27"/>
                                        </p:tgtEl>
                                        <p:attrNameLst>
                                          <p:attrName>style.visibility</p:attrName>
                                        </p:attrNameLst>
                                      </p:cBhvr>
                                      <p:to>
                                        <p:strVal val="visible"/>
                                      </p:to>
                                    </p:set>
                                    <p:animEffect transition="in" filter="wipe(down)">
                                      <p:cBhvr>
                                        <p:cTn id="28" dur="500"/>
                                        <p:tgtEl>
                                          <p:spTgt spid="27"/>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left)">
                                      <p:cBhvr>
                                        <p:cTn id="49" dur="500"/>
                                        <p:tgtEl>
                                          <p:spTgt spid="21"/>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22" presetClass="entr" presetSubtype="8" fill="hold" nodeType="clickEffect">
                                  <p:stCondLst>
                                    <p:cond delay="0"/>
                                  </p:stCondLst>
                                  <p:childTnLst>
                                    <p:set>
                                      <p:cBhvr>
                                        <p:cTn id="69" dur="1" fill="hold">
                                          <p:stCondLst>
                                            <p:cond delay="0"/>
                                          </p:stCondLst>
                                        </p:cTn>
                                        <p:tgtEl>
                                          <p:spTgt spid="16"/>
                                        </p:tgtEl>
                                        <p:attrNameLst>
                                          <p:attrName>style.visibility</p:attrName>
                                        </p:attrNameLst>
                                      </p:cBhvr>
                                      <p:to>
                                        <p:strVal val="visible"/>
                                      </p:to>
                                    </p:set>
                                    <p:animEffect transition="in" filter="wipe(left)">
                                      <p:cBhvr>
                                        <p:cTn id="7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altLang="x-none" dirty="0"/>
              <a:t>In-class exercises</a:t>
            </a:r>
          </a:p>
        </p:txBody>
      </p:sp>
      <p:sp>
        <p:nvSpPr>
          <p:cNvPr id="32770" name="Content Placeholder 2"/>
          <p:cNvSpPr>
            <a:spLocks noGrp="1"/>
          </p:cNvSpPr>
          <p:nvPr>
            <p:ph idx="1"/>
          </p:nvPr>
        </p:nvSpPr>
        <p:spPr>
          <a:xfrm>
            <a:off x="457199" y="1028700"/>
            <a:ext cx="8229599" cy="3657600"/>
          </a:xfrm>
        </p:spPr>
        <p:txBody>
          <a:bodyPr>
            <a:normAutofit lnSpcReduction="10000"/>
          </a:bodyPr>
          <a:lstStyle/>
          <a:p>
            <a:pPr marL="0" indent="0" algn="just">
              <a:buNone/>
            </a:pPr>
            <a:r>
              <a:rPr lang="en-US" altLang="x-none" b="1" dirty="0">
                <a:solidFill>
                  <a:schemeClr val="bg2"/>
                </a:solidFill>
              </a:rPr>
              <a:t>Problem 1</a:t>
            </a:r>
            <a:r>
              <a:rPr lang="en-US" altLang="x-none" b="1" dirty="0"/>
              <a:t>:</a:t>
            </a:r>
            <a:r>
              <a:rPr lang="en-US" altLang="x-none" dirty="0"/>
              <a:t> Consider a version of the search problem where the sequence to search is in sorted order. Write an updated version of the linear search algorithm that stops searching once it is determined that the target element is not present.</a:t>
            </a:r>
          </a:p>
          <a:p>
            <a:pPr marL="0" indent="0" algn="just">
              <a:buNone/>
            </a:pPr>
            <a:endParaRPr lang="en-US" altLang="x-none" b="1" dirty="0"/>
          </a:p>
          <a:p>
            <a:pPr marL="0" indent="0" algn="just">
              <a:buNone/>
            </a:pPr>
            <a:r>
              <a:rPr lang="en-US" altLang="x-none" b="1" dirty="0">
                <a:solidFill>
                  <a:schemeClr val="bg2"/>
                </a:solidFill>
              </a:rPr>
              <a:t>Problem 2</a:t>
            </a:r>
            <a:r>
              <a:rPr lang="en-US" altLang="x-none" b="1" dirty="0"/>
              <a:t>:</a:t>
            </a:r>
            <a:r>
              <a:rPr lang="en-US" altLang="x-none" dirty="0"/>
              <a:t> What is the output of this algorithm given input 100?</a:t>
            </a:r>
          </a:p>
          <a:p>
            <a:pPr lvl="3" algn="just"/>
            <a:endParaRPr lang="en-US" altLang="x-none" b="1" dirty="0"/>
          </a:p>
          <a:p>
            <a:pPr marL="691754" indent="0" algn="just">
              <a:buNone/>
            </a:pPr>
            <a:r>
              <a:rPr lang="en-US" altLang="x-none" b="1" dirty="0"/>
              <a:t>procedure</a:t>
            </a:r>
            <a:r>
              <a:rPr lang="en-US" altLang="x-none" dirty="0"/>
              <a:t> </a:t>
            </a:r>
            <a:r>
              <a:rPr lang="en-US" altLang="x-none" i="1" dirty="0"/>
              <a:t>problem 2</a:t>
            </a:r>
            <a:r>
              <a:rPr lang="en-US" altLang="x-none" dirty="0"/>
              <a:t>(</a:t>
            </a:r>
            <a:r>
              <a:rPr lang="en-US" altLang="x-none" i="1" dirty="0"/>
              <a:t>t</a:t>
            </a:r>
            <a:r>
              <a:rPr lang="en-US" altLang="x-none" dirty="0"/>
              <a:t>: integer)</a:t>
            </a:r>
          </a:p>
          <a:p>
            <a:pPr marL="1203722" indent="0" algn="just">
              <a:buNone/>
            </a:pPr>
            <a:r>
              <a:rPr lang="en-US" altLang="x-none" i="1" dirty="0"/>
              <a:t>x</a:t>
            </a:r>
            <a:r>
              <a:rPr lang="en-US" altLang="x-none" dirty="0"/>
              <a:t> := 1</a:t>
            </a:r>
          </a:p>
          <a:p>
            <a:pPr marL="1203722" indent="0" algn="just">
              <a:buNone/>
            </a:pPr>
            <a:r>
              <a:rPr lang="en-US" altLang="x-none" b="1" dirty="0"/>
              <a:t>while</a:t>
            </a:r>
            <a:r>
              <a:rPr lang="en-US" altLang="x-none" dirty="0"/>
              <a:t> (</a:t>
            </a:r>
            <a:r>
              <a:rPr lang="en-US" altLang="x-none" i="1" dirty="0"/>
              <a:t>x</a:t>
            </a:r>
            <a:r>
              <a:rPr lang="en-US" altLang="x-none" dirty="0"/>
              <a:t> ≤ </a:t>
            </a:r>
            <a:r>
              <a:rPr lang="en-US" altLang="x-none" i="1" dirty="0"/>
              <a:t>t</a:t>
            </a:r>
            <a:r>
              <a:rPr lang="en-US" altLang="x-none" dirty="0"/>
              <a:t>)</a:t>
            </a:r>
          </a:p>
          <a:p>
            <a:pPr marL="1715691" indent="0" algn="just">
              <a:buNone/>
            </a:pPr>
            <a:r>
              <a:rPr lang="en-US" altLang="x-none" i="1" dirty="0"/>
              <a:t>x</a:t>
            </a:r>
            <a:r>
              <a:rPr lang="en-US" altLang="x-none" dirty="0"/>
              <a:t> := </a:t>
            </a:r>
            <a:r>
              <a:rPr lang="en-US" altLang="x-none" i="1" dirty="0"/>
              <a:t>x</a:t>
            </a:r>
            <a:r>
              <a:rPr lang="en-US" altLang="x-none" dirty="0"/>
              <a:t> * 2</a:t>
            </a:r>
          </a:p>
          <a:p>
            <a:pPr marL="1203722" indent="0" algn="just">
              <a:buNone/>
            </a:pPr>
            <a:r>
              <a:rPr lang="en-US" altLang="x-none" b="1" dirty="0"/>
              <a:t>return</a:t>
            </a:r>
            <a:r>
              <a:rPr lang="en-US" altLang="x-none" dirty="0"/>
              <a:t> </a:t>
            </a:r>
            <a:r>
              <a:rPr lang="en-US" altLang="x-none" i="1" dirty="0"/>
              <a:t>x</a:t>
            </a:r>
          </a:p>
        </p:txBody>
      </p:sp>
      <p:sp>
        <p:nvSpPr>
          <p:cNvPr id="2" name="3 Marcador de número de diapositiva">
            <a:extLst>
              <a:ext uri="{FF2B5EF4-FFF2-40B4-BE49-F238E27FC236}">
                <a16:creationId xmlns:a16="http://schemas.microsoft.com/office/drawing/2014/main" id="{878D7C31-0607-297D-58F8-07DE4714AB42}"/>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12</a:t>
            </a:fld>
            <a:endParaRPr lang="pt-B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B4740CFE-FC8E-FE40-EEBB-FCA860812593}"/>
                  </a:ext>
                </a:extLst>
              </p:cNvPr>
              <p:cNvSpPr>
                <a:spLocks noGrp="1"/>
              </p:cNvSpPr>
              <p:nvPr>
                <p:ph idx="1"/>
              </p:nvPr>
            </p:nvSpPr>
            <p:spPr/>
            <p:txBody>
              <a:bodyPr/>
              <a:lstStyle/>
              <a:p>
                <a:pPr marL="0" indent="0">
                  <a:buNone/>
                </a:pPr>
                <a:r>
                  <a:rPr lang="en-US" dirty="0"/>
                  <a:t>If the input is sorted, we can implement an even faster search</a:t>
                </a:r>
              </a:p>
              <a:p>
                <a:pPr lvl="1"/>
                <a:endParaRPr lang="en-US" dirty="0"/>
              </a:p>
              <a:p>
                <a:pPr marL="42863" indent="0">
                  <a:buNone/>
                </a:pPr>
                <a:r>
                  <a:rPr lang="en-US" dirty="0"/>
                  <a:t>Binary search, main idea</a:t>
                </a:r>
              </a:p>
              <a:p>
                <a:pPr lvl="1"/>
                <a:r>
                  <a:rPr lang="en-US" dirty="0"/>
                  <a:t>Track an interval within the sequence where the target must be</a:t>
                </a:r>
              </a:p>
              <a:p>
                <a:pPr lvl="2"/>
                <a:r>
                  <a:rPr lang="en-US" dirty="0"/>
                  <a:t>Initially set to the entire sequence</a:t>
                </a:r>
              </a:p>
              <a:p>
                <a:pPr lvl="1"/>
                <a:r>
                  <a:rPr lang="en-US" dirty="0"/>
                  <a:t>Divide the interval in half and determine whether the target would be in the left or right half</a:t>
                </a:r>
              </a:p>
              <a:p>
                <a:pPr lvl="1"/>
                <a:r>
                  <a:rPr lang="en-US" dirty="0"/>
                  <a:t>Repeat until the item is found or the interval is empty</a:t>
                </a:r>
              </a:p>
              <a:p>
                <a:pPr lvl="1"/>
                <a:endParaRPr lang="en-US" dirty="0"/>
              </a:p>
              <a:p>
                <a:pPr marL="0" indent="0">
                  <a:buNone/>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3  6  11  18  22  26  32  40  52  55  58  60  64  68  77  80</m:t>
                      </m:r>
                    </m:oMath>
                  </m:oMathPara>
                </a14:m>
                <a:endParaRPr lang="en-US" dirty="0"/>
              </a:p>
            </p:txBody>
          </p:sp>
        </mc:Choice>
        <mc:Fallback xmlns="">
          <p:sp>
            <p:nvSpPr>
              <p:cNvPr id="3" name="Content Placeholder 2">
                <a:extLst>
                  <a:ext uri="{FF2B5EF4-FFF2-40B4-BE49-F238E27FC236}">
                    <a16:creationId xmlns:a16="http://schemas.microsoft.com/office/drawing/2014/main" id="{B4740CFE-FC8E-FE40-EEBB-FCA860812593}"/>
                  </a:ext>
                </a:extLst>
              </p:cNvPr>
              <p:cNvSpPr>
                <a:spLocks noGrp="1" noRot="1" noChangeAspect="1" noMove="1" noResize="1" noEditPoints="1" noAdjustHandles="1" noChangeArrowheads="1" noChangeShapeType="1" noTextEdit="1"/>
              </p:cNvSpPr>
              <p:nvPr>
                <p:ph idx="1"/>
              </p:nvPr>
            </p:nvSpPr>
            <p:spPr>
              <a:blipFill>
                <a:blip r:embed="rId2"/>
                <a:stretch>
                  <a:fillRect l="-1305" t="-1072"/>
                </a:stretch>
              </a:blipFill>
            </p:spPr>
            <p:txBody>
              <a:bodyPr/>
              <a:lstStyle/>
              <a:p>
                <a:r>
                  <a:rPr lang="en-US">
                    <a:noFill/>
                  </a:rPr>
                  <a:t> </a:t>
                </a:r>
              </a:p>
            </p:txBody>
          </p:sp>
        </mc:Fallback>
      </mc:AlternateContent>
      <p:sp>
        <p:nvSpPr>
          <p:cNvPr id="4" name="TextBox 3">
            <a:extLst>
              <a:ext uri="{FF2B5EF4-FFF2-40B4-BE49-F238E27FC236}">
                <a16:creationId xmlns:a16="http://schemas.microsoft.com/office/drawing/2014/main" id="{5A77056E-CF83-B46E-53AF-3B6E0815DBF5}"/>
              </a:ext>
            </a:extLst>
          </p:cNvPr>
          <p:cNvSpPr txBox="1"/>
          <p:nvPr/>
        </p:nvSpPr>
        <p:spPr>
          <a:xfrm>
            <a:off x="1686719" y="4144201"/>
            <a:ext cx="1228221" cy="323165"/>
          </a:xfrm>
          <a:prstGeom prst="rect">
            <a:avLst/>
          </a:prstGeom>
          <a:noFill/>
        </p:spPr>
        <p:txBody>
          <a:bodyPr wrap="none" rtlCol="0">
            <a:spAutoFit/>
          </a:bodyPr>
          <a:lstStyle/>
          <a:p>
            <a:r>
              <a:rPr lang="en-US" sz="1500" b="1" i="1" dirty="0">
                <a:solidFill>
                  <a:srgbClr val="FF0000"/>
                </a:solidFill>
                <a:latin typeface="Comic Neue" panose="02000000000000000000" pitchFamily="2" charset="0"/>
              </a:rPr>
              <a:t>Search for 64</a:t>
            </a:r>
          </a:p>
        </p:txBody>
      </p:sp>
      <p:cxnSp>
        <p:nvCxnSpPr>
          <p:cNvPr id="6" name="Straight Connector 5">
            <a:extLst>
              <a:ext uri="{FF2B5EF4-FFF2-40B4-BE49-F238E27FC236}">
                <a16:creationId xmlns:a16="http://schemas.microsoft.com/office/drawing/2014/main" id="{6ED4D5DB-EEAE-BEBD-204B-4C5E727B540A}"/>
              </a:ext>
            </a:extLst>
          </p:cNvPr>
          <p:cNvCxnSpPr>
            <a:cxnSpLocks/>
          </p:cNvCxnSpPr>
          <p:nvPr/>
        </p:nvCxnSpPr>
        <p:spPr bwMode="auto">
          <a:xfrm>
            <a:off x="4469130" y="3938484"/>
            <a:ext cx="1360170" cy="0"/>
          </a:xfrm>
          <a:prstGeom prst="line">
            <a:avLst/>
          </a:prstGeom>
          <a:ln>
            <a:solidFill>
              <a:srgbClr val="FF0000"/>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7" name="Straight Connector 6">
            <a:extLst>
              <a:ext uri="{FF2B5EF4-FFF2-40B4-BE49-F238E27FC236}">
                <a16:creationId xmlns:a16="http://schemas.microsoft.com/office/drawing/2014/main" id="{A27E3239-9A97-8F50-7479-2CF2F9A81236}"/>
              </a:ext>
            </a:extLst>
          </p:cNvPr>
          <p:cNvCxnSpPr>
            <a:cxnSpLocks/>
          </p:cNvCxnSpPr>
          <p:nvPr/>
        </p:nvCxnSpPr>
        <p:spPr bwMode="auto">
          <a:xfrm>
            <a:off x="1910013" y="3938484"/>
            <a:ext cx="2514600" cy="0"/>
          </a:xfrm>
          <a:prstGeom prst="line">
            <a:avLst/>
          </a:prstGeom>
          <a:ln>
            <a:solidFill>
              <a:srgbClr val="FF0000"/>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cxnSp>
        <p:nvCxnSpPr>
          <p:cNvPr id="10" name="Straight Connector 9">
            <a:extLst>
              <a:ext uri="{FF2B5EF4-FFF2-40B4-BE49-F238E27FC236}">
                <a16:creationId xmlns:a16="http://schemas.microsoft.com/office/drawing/2014/main" id="{F1BCAACF-1A7B-5C1D-48C2-A0A5A157C3F2}"/>
              </a:ext>
            </a:extLst>
          </p:cNvPr>
          <p:cNvCxnSpPr>
            <a:cxnSpLocks/>
          </p:cNvCxnSpPr>
          <p:nvPr/>
        </p:nvCxnSpPr>
        <p:spPr bwMode="auto">
          <a:xfrm>
            <a:off x="6572250" y="3938484"/>
            <a:ext cx="685800" cy="0"/>
          </a:xfrm>
          <a:prstGeom prst="line">
            <a:avLst/>
          </a:prstGeom>
          <a:ln>
            <a:solidFill>
              <a:srgbClr val="FF0000"/>
            </a:solidFill>
            <a:headEnd type="none" w="med" len="med"/>
            <a:tailEnd type="none" w="med" len="med"/>
          </a:ln>
        </p:spPr>
        <p:style>
          <a:lnRef idx="2">
            <a:schemeClr val="accent6"/>
          </a:lnRef>
          <a:fillRef idx="0">
            <a:schemeClr val="accent6"/>
          </a:fillRef>
          <a:effectRef idx="1">
            <a:schemeClr val="accent6"/>
          </a:effectRef>
          <a:fontRef idx="minor">
            <a:schemeClr val="tx1"/>
          </a:fontRef>
        </p:style>
      </p:cxnSp>
      <p:sp>
        <p:nvSpPr>
          <p:cNvPr id="13" name="Oval 12">
            <a:extLst>
              <a:ext uri="{FF2B5EF4-FFF2-40B4-BE49-F238E27FC236}">
                <a16:creationId xmlns:a16="http://schemas.microsoft.com/office/drawing/2014/main" id="{1887162A-3C51-87B5-C9DF-2D202DFD193A}"/>
              </a:ext>
            </a:extLst>
          </p:cNvPr>
          <p:cNvSpPr/>
          <p:nvPr/>
        </p:nvSpPr>
        <p:spPr bwMode="auto">
          <a:xfrm>
            <a:off x="5857875" y="3767034"/>
            <a:ext cx="342900" cy="342900"/>
          </a:xfrm>
          <a:prstGeom prst="ellipse">
            <a:avLst/>
          </a:prstGeom>
          <a:noFill/>
          <a:ln>
            <a:solidFill>
              <a:srgbClr val="FF0000"/>
            </a:solidFill>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68580" tIns="34290" rIns="68580" bIns="34290" numCol="1" rtlCol="0" anchor="t" anchorCtr="0" compatLnSpc="1">
            <a:prstTxWarp prst="textNoShape">
              <a:avLst/>
            </a:prstTxWarp>
          </a:bodyPr>
          <a:lstStyle/>
          <a:p>
            <a:pPr algn="r" defTabSz="685800" eaLnBrk="0" fontAlgn="base" hangingPunct="0">
              <a:spcBef>
                <a:spcPct val="0"/>
              </a:spcBef>
              <a:spcAft>
                <a:spcPct val="0"/>
              </a:spcAft>
              <a:buClrTx/>
            </a:pPr>
            <a:endParaRPr lang="en-US" sz="1800">
              <a:solidFill>
                <a:schemeClr val="tx1"/>
              </a:solidFill>
              <a:latin typeface="Arial" charset="0"/>
              <a:ea typeface="ＭＳ Ｐゴシック" charset="-128"/>
              <a:cs typeface="ＭＳ Ｐゴシック" charset="-128"/>
            </a:endParaRPr>
          </a:p>
        </p:txBody>
      </p:sp>
      <p:sp>
        <p:nvSpPr>
          <p:cNvPr id="5" name="3 Marcador de número de diapositiva">
            <a:extLst>
              <a:ext uri="{FF2B5EF4-FFF2-40B4-BE49-F238E27FC236}">
                <a16:creationId xmlns:a16="http://schemas.microsoft.com/office/drawing/2014/main" id="{599CA28B-0227-38B3-84F9-298F50B11302}"/>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13</a:t>
            </a:fld>
            <a:endParaRPr lang="pt-BR" dirty="0"/>
          </a:p>
        </p:txBody>
      </p:sp>
      <p:sp>
        <p:nvSpPr>
          <p:cNvPr id="11" name="Title 1">
            <a:extLst>
              <a:ext uri="{FF2B5EF4-FFF2-40B4-BE49-F238E27FC236}">
                <a16:creationId xmlns:a16="http://schemas.microsoft.com/office/drawing/2014/main" id="{E4B1B1AD-9D70-0EBD-E114-6D5106BCDB02}"/>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More efficient approaches to searching?</a:t>
            </a:r>
            <a:endParaRPr lang="en-US" dirty="0"/>
          </a:p>
        </p:txBody>
      </p:sp>
      <p:sp>
        <p:nvSpPr>
          <p:cNvPr id="16" name="Rounded Rectangle 15">
            <a:extLst>
              <a:ext uri="{FF2B5EF4-FFF2-40B4-BE49-F238E27FC236}">
                <a16:creationId xmlns:a16="http://schemas.microsoft.com/office/drawing/2014/main" id="{0D5D8164-E47B-EBB2-6C30-A95AFFA224EC}"/>
              </a:ext>
            </a:extLst>
          </p:cNvPr>
          <p:cNvSpPr/>
          <p:nvPr/>
        </p:nvSpPr>
        <p:spPr>
          <a:xfrm>
            <a:off x="4103368" y="3758721"/>
            <a:ext cx="335626" cy="342900"/>
          </a:xfrm>
          <a:prstGeom prst="roundRect">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882D1CEE-73A7-0ED9-3A56-35CCF33D1B49}"/>
              </a:ext>
            </a:extLst>
          </p:cNvPr>
          <p:cNvSpPr/>
          <p:nvPr/>
        </p:nvSpPr>
        <p:spPr>
          <a:xfrm>
            <a:off x="5511860" y="3758721"/>
            <a:ext cx="335626" cy="342900"/>
          </a:xfrm>
          <a:prstGeom prst="roundRect">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a:extLst>
              <a:ext uri="{FF2B5EF4-FFF2-40B4-BE49-F238E27FC236}">
                <a16:creationId xmlns:a16="http://schemas.microsoft.com/office/drawing/2014/main" id="{F583236D-CE34-A801-6263-CCB2CE44E5E6}"/>
              </a:ext>
            </a:extLst>
          </p:cNvPr>
          <p:cNvSpPr/>
          <p:nvPr/>
        </p:nvSpPr>
        <p:spPr>
          <a:xfrm>
            <a:off x="6229524" y="3769804"/>
            <a:ext cx="335626" cy="342900"/>
          </a:xfrm>
          <a:prstGeom prst="roundRect">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1096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5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nodeType="click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p:cTn id="44" dur="1000" fill="hold"/>
                                        <p:tgtEl>
                                          <p:spTgt spid="7"/>
                                        </p:tgtEl>
                                        <p:attrNameLst>
                                          <p:attrName>ppt_w</p:attrName>
                                        </p:attrNameLst>
                                      </p:cBhvr>
                                      <p:tavLst>
                                        <p:tav tm="0">
                                          <p:val>
                                            <p:strVal val="#ppt_w*0.70"/>
                                          </p:val>
                                        </p:tav>
                                        <p:tav tm="100000">
                                          <p:val>
                                            <p:strVal val="#ppt_w"/>
                                          </p:val>
                                        </p:tav>
                                      </p:tavLst>
                                    </p:anim>
                                    <p:anim calcmode="lin" valueType="num">
                                      <p:cBhvr>
                                        <p:cTn id="45" dur="1000" fill="hold"/>
                                        <p:tgtEl>
                                          <p:spTgt spid="7"/>
                                        </p:tgtEl>
                                        <p:attrNameLst>
                                          <p:attrName>ppt_h</p:attrName>
                                        </p:attrNameLst>
                                      </p:cBhvr>
                                      <p:tavLst>
                                        <p:tav tm="0">
                                          <p:val>
                                            <p:strVal val="#ppt_h"/>
                                          </p:val>
                                        </p:tav>
                                        <p:tav tm="100000">
                                          <p:val>
                                            <p:strVal val="#ppt_h"/>
                                          </p:val>
                                        </p:tav>
                                      </p:tavLst>
                                    </p:anim>
                                    <p:animEffect transition="in" filter="fade">
                                      <p:cBhvr>
                                        <p:cTn id="46" dur="1000"/>
                                        <p:tgtEl>
                                          <p:spTgt spid="7"/>
                                        </p:tgtEl>
                                      </p:cBhvr>
                                    </p:animEffec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55" presetClass="entr" presetSubtype="0" fill="hold"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p:cTn id="55" dur="1000" fill="hold"/>
                                        <p:tgtEl>
                                          <p:spTgt spid="6"/>
                                        </p:tgtEl>
                                        <p:attrNameLst>
                                          <p:attrName>ppt_w</p:attrName>
                                        </p:attrNameLst>
                                      </p:cBhvr>
                                      <p:tavLst>
                                        <p:tav tm="0">
                                          <p:val>
                                            <p:strVal val="#ppt_w*0.70"/>
                                          </p:val>
                                        </p:tav>
                                        <p:tav tm="100000">
                                          <p:val>
                                            <p:strVal val="#ppt_w"/>
                                          </p:val>
                                        </p:tav>
                                      </p:tavLst>
                                    </p:anim>
                                    <p:anim calcmode="lin" valueType="num">
                                      <p:cBhvr>
                                        <p:cTn id="56" dur="1000" fill="hold"/>
                                        <p:tgtEl>
                                          <p:spTgt spid="6"/>
                                        </p:tgtEl>
                                        <p:attrNameLst>
                                          <p:attrName>ppt_h</p:attrName>
                                        </p:attrNameLst>
                                      </p:cBhvr>
                                      <p:tavLst>
                                        <p:tav tm="0">
                                          <p:val>
                                            <p:strVal val="#ppt_h"/>
                                          </p:val>
                                        </p:tav>
                                        <p:tav tm="100000">
                                          <p:val>
                                            <p:strVal val="#ppt_h"/>
                                          </p:val>
                                        </p:tav>
                                      </p:tavLst>
                                    </p:anim>
                                    <p:animEffect transition="in" filter="fade">
                                      <p:cBhvr>
                                        <p:cTn id="57" dur="10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55" presetClass="entr" presetSubtype="0" fill="hold" nodeType="clickEffect">
                                  <p:stCondLst>
                                    <p:cond delay="0"/>
                                  </p:stCondLst>
                                  <p:childTnLst>
                                    <p:set>
                                      <p:cBhvr>
                                        <p:cTn id="65" dur="1" fill="hold">
                                          <p:stCondLst>
                                            <p:cond delay="0"/>
                                          </p:stCondLst>
                                        </p:cTn>
                                        <p:tgtEl>
                                          <p:spTgt spid="10"/>
                                        </p:tgtEl>
                                        <p:attrNameLst>
                                          <p:attrName>style.visibility</p:attrName>
                                        </p:attrNameLst>
                                      </p:cBhvr>
                                      <p:to>
                                        <p:strVal val="visible"/>
                                      </p:to>
                                    </p:set>
                                    <p:anim calcmode="lin" valueType="num">
                                      <p:cBhvr>
                                        <p:cTn id="66" dur="1000" fill="hold"/>
                                        <p:tgtEl>
                                          <p:spTgt spid="10"/>
                                        </p:tgtEl>
                                        <p:attrNameLst>
                                          <p:attrName>ppt_w</p:attrName>
                                        </p:attrNameLst>
                                      </p:cBhvr>
                                      <p:tavLst>
                                        <p:tav tm="0">
                                          <p:val>
                                            <p:strVal val="#ppt_w*0.70"/>
                                          </p:val>
                                        </p:tav>
                                        <p:tav tm="100000">
                                          <p:val>
                                            <p:strVal val="#ppt_w"/>
                                          </p:val>
                                        </p:tav>
                                      </p:tavLst>
                                    </p:anim>
                                    <p:anim calcmode="lin" valueType="num">
                                      <p:cBhvr>
                                        <p:cTn id="67" dur="1000" fill="hold"/>
                                        <p:tgtEl>
                                          <p:spTgt spid="10"/>
                                        </p:tgtEl>
                                        <p:attrNameLst>
                                          <p:attrName>ppt_h</p:attrName>
                                        </p:attrNameLst>
                                      </p:cBhvr>
                                      <p:tavLst>
                                        <p:tav tm="0">
                                          <p:val>
                                            <p:strVal val="#ppt_h"/>
                                          </p:val>
                                        </p:tav>
                                        <p:tav tm="100000">
                                          <p:val>
                                            <p:strVal val="#ppt_h"/>
                                          </p:val>
                                        </p:tav>
                                      </p:tavLst>
                                    </p:anim>
                                    <p:animEffect transition="in" filter="fade">
                                      <p:cBhvr>
                                        <p:cTn id="68" dur="1000"/>
                                        <p:tgtEl>
                                          <p:spTgt spid="10"/>
                                        </p:tgtEl>
                                      </p:cBhvr>
                                    </p:animEffect>
                                  </p:childTnLst>
                                </p:cTn>
                              </p:par>
                            </p:childTnLst>
                          </p:cTn>
                        </p:par>
                      </p:childTnLst>
                    </p:cTn>
                  </p:par>
                  <p:par>
                    <p:cTn id="69" fill="hold">
                      <p:stCondLst>
                        <p:cond delay="indefinite"/>
                      </p:stCondLst>
                      <p:childTnLst>
                        <p:par>
                          <p:cTn id="70" fill="hold">
                            <p:stCondLst>
                              <p:cond delay="0"/>
                            </p:stCondLst>
                            <p:childTnLst>
                              <p:par>
                                <p:cTn id="71" presetID="21" presetClass="entr" presetSubtype="1"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Effect transition="in" filter="wheel(1)">
                                      <p:cBhvr>
                                        <p:cTn id="73" dur="7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p:bldP spid="13" grpId="0" animBg="1"/>
      <p:bldP spid="16" grpId="0" animBg="1"/>
      <p:bldP spid="18"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AE2783-B3B8-07DA-1B19-8BA77C06D500}"/>
              </a:ext>
            </a:extLst>
          </p:cNvPr>
          <p:cNvSpPr>
            <a:spLocks noGrp="1"/>
          </p:cNvSpPr>
          <p:nvPr>
            <p:ph idx="1"/>
          </p:nvPr>
        </p:nvSpPr>
        <p:spPr>
          <a:xfrm>
            <a:off x="1543050" y="989215"/>
            <a:ext cx="6057900" cy="4154285"/>
          </a:xfrm>
        </p:spPr>
        <p:txBody>
          <a:bodyPr>
            <a:normAutofit fontScale="77500" lnSpcReduction="20000"/>
          </a:bodyPr>
          <a:lstStyle/>
          <a:p>
            <a:pPr marL="0" indent="0">
              <a:buNone/>
            </a:pPr>
            <a:r>
              <a:rPr lang="en-US" b="1" dirty="0"/>
              <a:t>procedure</a:t>
            </a:r>
            <a:r>
              <a:rPr lang="en-US" dirty="0"/>
              <a:t> </a:t>
            </a:r>
            <a:r>
              <a:rPr lang="en-US" i="1" dirty="0"/>
              <a:t>binary search</a:t>
            </a:r>
            <a:r>
              <a:rPr lang="en-US" dirty="0"/>
              <a:t>(</a:t>
            </a:r>
            <a:r>
              <a:rPr lang="en-US" i="1" dirty="0"/>
              <a:t>x</a:t>
            </a:r>
            <a:r>
              <a:rPr lang="en-US" dirty="0"/>
              <a:t>: integer, </a:t>
            </a:r>
            <a:r>
              <a:rPr lang="en-US" i="1" dirty="0"/>
              <a:t>a</a:t>
            </a:r>
            <a:r>
              <a:rPr lang="en-US" i="1" baseline="-25000" dirty="0"/>
              <a:t>1</a:t>
            </a:r>
            <a:r>
              <a:rPr lang="en-US" dirty="0"/>
              <a:t>, </a:t>
            </a:r>
            <a:r>
              <a:rPr lang="en-US" i="1" dirty="0"/>
              <a:t>a</a:t>
            </a:r>
            <a:r>
              <a:rPr lang="en-US" i="1" baseline="-25000" dirty="0"/>
              <a:t>2</a:t>
            </a:r>
            <a:r>
              <a:rPr lang="en-US" dirty="0"/>
              <a:t>, …, </a:t>
            </a:r>
            <a:r>
              <a:rPr lang="en-US" i="1" dirty="0"/>
              <a:t>a</a:t>
            </a:r>
            <a:r>
              <a:rPr lang="en-US" i="1" baseline="-25000" dirty="0"/>
              <a:t>n</a:t>
            </a:r>
            <a:r>
              <a:rPr lang="en-US" dirty="0"/>
              <a:t>: integers in non-decreasing order)</a:t>
            </a:r>
          </a:p>
          <a:p>
            <a:pPr marL="520304" indent="0">
              <a:buNone/>
            </a:pPr>
            <a:r>
              <a:rPr lang="en-US" i="1" dirty="0"/>
              <a:t>start</a:t>
            </a:r>
            <a:r>
              <a:rPr lang="en-US" dirty="0"/>
              <a:t> := 1</a:t>
            </a:r>
          </a:p>
          <a:p>
            <a:pPr marL="520304" indent="0">
              <a:buNone/>
            </a:pPr>
            <a:r>
              <a:rPr lang="en-US" i="1" dirty="0"/>
              <a:t>end</a:t>
            </a:r>
            <a:r>
              <a:rPr lang="en-US" dirty="0"/>
              <a:t> := n</a:t>
            </a:r>
          </a:p>
          <a:p>
            <a:pPr marL="520304" indent="0">
              <a:buNone/>
            </a:pPr>
            <a:r>
              <a:rPr lang="en-US" b="1" dirty="0"/>
              <a:t>while</a:t>
            </a:r>
            <a:r>
              <a:rPr lang="en-US" dirty="0"/>
              <a:t> </a:t>
            </a:r>
            <a:r>
              <a:rPr lang="en-US" i="1" dirty="0"/>
              <a:t>start</a:t>
            </a:r>
            <a:r>
              <a:rPr lang="en-US" dirty="0"/>
              <a:t> &lt; </a:t>
            </a:r>
            <a:r>
              <a:rPr lang="en-US" i="1" dirty="0"/>
              <a:t>end</a:t>
            </a:r>
            <a:endParaRPr lang="en-US" dirty="0"/>
          </a:p>
          <a:p>
            <a:pPr marL="1032272" indent="0">
              <a:buNone/>
            </a:pPr>
            <a:r>
              <a:rPr lang="en-US" i="1" dirty="0"/>
              <a:t>mid</a:t>
            </a:r>
            <a:r>
              <a:rPr lang="en-US" dirty="0"/>
              <a:t> := ⌊ (</a:t>
            </a:r>
            <a:r>
              <a:rPr lang="en-US" i="1" dirty="0"/>
              <a:t>start</a:t>
            </a:r>
            <a:r>
              <a:rPr lang="en-US" dirty="0"/>
              <a:t> + </a:t>
            </a:r>
            <a:r>
              <a:rPr lang="en-US" i="1" dirty="0"/>
              <a:t>end</a:t>
            </a:r>
            <a:r>
              <a:rPr lang="en-US" dirty="0"/>
              <a:t>) / 2 ⌋</a:t>
            </a:r>
          </a:p>
          <a:p>
            <a:pPr marL="1032272" indent="0">
              <a:buNone/>
            </a:pPr>
            <a:r>
              <a:rPr lang="en-US" b="1" dirty="0"/>
              <a:t>if</a:t>
            </a:r>
            <a:r>
              <a:rPr lang="en-US" dirty="0"/>
              <a:t> </a:t>
            </a:r>
            <a:r>
              <a:rPr lang="en-US" i="1" dirty="0"/>
              <a:t>x</a:t>
            </a:r>
            <a:r>
              <a:rPr lang="en-US" dirty="0"/>
              <a:t> &gt; </a:t>
            </a:r>
            <a:r>
              <a:rPr lang="en-US" i="1" dirty="0"/>
              <a:t>a</a:t>
            </a:r>
            <a:r>
              <a:rPr lang="en-US" i="1" baseline="-25000" dirty="0"/>
              <a:t>mid</a:t>
            </a:r>
            <a:r>
              <a:rPr lang="en-US" dirty="0"/>
              <a:t> </a:t>
            </a:r>
            <a:r>
              <a:rPr lang="en-US" b="1" dirty="0"/>
              <a:t>then</a:t>
            </a:r>
            <a:r>
              <a:rPr lang="en-US" dirty="0"/>
              <a:t> </a:t>
            </a:r>
          </a:p>
          <a:p>
            <a:pPr marL="1032272" indent="0">
              <a:buNone/>
            </a:pPr>
            <a:r>
              <a:rPr lang="en-US" i="1" dirty="0"/>
              <a:t>	start</a:t>
            </a:r>
            <a:r>
              <a:rPr lang="en-US" dirty="0"/>
              <a:t> := </a:t>
            </a:r>
            <a:r>
              <a:rPr lang="en-US" i="1" dirty="0"/>
              <a:t>mid</a:t>
            </a:r>
            <a:r>
              <a:rPr lang="en-US" dirty="0"/>
              <a:t> + 1</a:t>
            </a:r>
          </a:p>
          <a:p>
            <a:pPr marL="1032272" indent="0">
              <a:buNone/>
            </a:pPr>
            <a:r>
              <a:rPr lang="en-US" b="1" dirty="0"/>
              <a:t>else if </a:t>
            </a:r>
            <a:r>
              <a:rPr lang="en-US" i="1" dirty="0"/>
              <a:t>x</a:t>
            </a:r>
            <a:r>
              <a:rPr lang="en-US" dirty="0"/>
              <a:t> &lt; </a:t>
            </a:r>
            <a:r>
              <a:rPr lang="en-US" i="1" dirty="0"/>
              <a:t>a</a:t>
            </a:r>
            <a:r>
              <a:rPr lang="en-US" i="1" baseline="-25000" dirty="0"/>
              <a:t>mid</a:t>
            </a:r>
            <a:r>
              <a:rPr lang="en-US" dirty="0"/>
              <a:t> </a:t>
            </a:r>
            <a:r>
              <a:rPr lang="en-US" b="1" dirty="0"/>
              <a:t>then</a:t>
            </a:r>
            <a:r>
              <a:rPr lang="en-US" dirty="0"/>
              <a:t> </a:t>
            </a:r>
          </a:p>
          <a:p>
            <a:pPr marL="1032272" indent="0">
              <a:buNone/>
            </a:pPr>
            <a:r>
              <a:rPr lang="en-US" i="1" dirty="0"/>
              <a:t>	end</a:t>
            </a:r>
            <a:r>
              <a:rPr lang="en-US" dirty="0"/>
              <a:t> := </a:t>
            </a:r>
            <a:r>
              <a:rPr lang="en-US" i="1" dirty="0"/>
              <a:t>mid</a:t>
            </a:r>
            <a:r>
              <a:rPr lang="en-US" dirty="0"/>
              <a:t> – 1</a:t>
            </a:r>
          </a:p>
          <a:p>
            <a:pPr marL="1032272" indent="0">
              <a:buNone/>
            </a:pPr>
            <a:r>
              <a:rPr lang="en-US" b="1" dirty="0"/>
              <a:t>else</a:t>
            </a:r>
          </a:p>
          <a:p>
            <a:pPr marL="1545431" indent="0">
              <a:buNone/>
            </a:pPr>
            <a:r>
              <a:rPr lang="en-US" i="1" dirty="0"/>
              <a:t>start</a:t>
            </a:r>
            <a:r>
              <a:rPr lang="en-US" dirty="0"/>
              <a:t> := </a:t>
            </a:r>
            <a:r>
              <a:rPr lang="en-US" i="1" dirty="0"/>
              <a:t>mid</a:t>
            </a:r>
          </a:p>
          <a:p>
            <a:pPr marL="1545431" indent="0">
              <a:buNone/>
            </a:pPr>
            <a:r>
              <a:rPr lang="en-US" i="1" dirty="0"/>
              <a:t>end</a:t>
            </a:r>
            <a:r>
              <a:rPr lang="en-US" dirty="0"/>
              <a:t> := </a:t>
            </a:r>
            <a:r>
              <a:rPr lang="en-US" i="1" dirty="0"/>
              <a:t>mid</a:t>
            </a:r>
          </a:p>
          <a:p>
            <a:pPr marL="520304" indent="0">
              <a:buNone/>
            </a:pPr>
            <a:r>
              <a:rPr lang="en-US" b="1" dirty="0"/>
              <a:t>if</a:t>
            </a:r>
            <a:r>
              <a:rPr lang="en-US" dirty="0"/>
              <a:t> </a:t>
            </a:r>
            <a:r>
              <a:rPr lang="en-US" i="1" dirty="0"/>
              <a:t>x</a:t>
            </a:r>
            <a:r>
              <a:rPr lang="en-US" dirty="0"/>
              <a:t> = </a:t>
            </a:r>
            <a:r>
              <a:rPr lang="en-US" i="1" dirty="0" err="1"/>
              <a:t>a</a:t>
            </a:r>
            <a:r>
              <a:rPr lang="en-US" i="1" baseline="-25000" dirty="0" err="1"/>
              <a:t>start</a:t>
            </a:r>
            <a:r>
              <a:rPr lang="en-US" dirty="0"/>
              <a:t> </a:t>
            </a:r>
            <a:r>
              <a:rPr lang="en-US" b="1" dirty="0"/>
              <a:t>then</a:t>
            </a:r>
            <a:r>
              <a:rPr lang="en-US" dirty="0"/>
              <a:t> </a:t>
            </a:r>
          </a:p>
          <a:p>
            <a:pPr marL="520304" indent="0">
              <a:buNone/>
            </a:pPr>
            <a:r>
              <a:rPr lang="en-US" i="1" dirty="0"/>
              <a:t>	location</a:t>
            </a:r>
            <a:r>
              <a:rPr lang="en-US" dirty="0"/>
              <a:t> := </a:t>
            </a:r>
            <a:r>
              <a:rPr lang="en-US" i="1" dirty="0"/>
              <a:t>start</a:t>
            </a:r>
          </a:p>
          <a:p>
            <a:pPr marL="520304" indent="0">
              <a:buNone/>
            </a:pPr>
            <a:r>
              <a:rPr lang="en-US" b="1" dirty="0"/>
              <a:t>else</a:t>
            </a:r>
            <a:r>
              <a:rPr lang="en-US" dirty="0"/>
              <a:t> </a:t>
            </a:r>
          </a:p>
          <a:p>
            <a:pPr marL="520304" indent="0">
              <a:buNone/>
            </a:pPr>
            <a:r>
              <a:rPr lang="en-US" i="1" dirty="0"/>
              <a:t>	location</a:t>
            </a:r>
            <a:r>
              <a:rPr lang="en-US" dirty="0"/>
              <a:t> := 0</a:t>
            </a:r>
          </a:p>
          <a:p>
            <a:pPr marL="520304" indent="0">
              <a:buNone/>
            </a:pPr>
            <a:r>
              <a:rPr lang="en-US" b="1" dirty="0"/>
              <a:t>return</a:t>
            </a:r>
            <a:r>
              <a:rPr lang="en-US" dirty="0"/>
              <a:t> </a:t>
            </a:r>
            <a:r>
              <a:rPr lang="en-US" i="1" dirty="0"/>
              <a:t>location</a:t>
            </a:r>
            <a:endParaRPr lang="en-US" dirty="0"/>
          </a:p>
        </p:txBody>
      </p:sp>
      <p:sp>
        <p:nvSpPr>
          <p:cNvPr id="4" name="3 Marcador de número de diapositiva">
            <a:extLst>
              <a:ext uri="{FF2B5EF4-FFF2-40B4-BE49-F238E27FC236}">
                <a16:creationId xmlns:a16="http://schemas.microsoft.com/office/drawing/2014/main" id="{A4C389D6-7695-3D3E-5041-AD014D845A36}"/>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14</a:t>
            </a:fld>
            <a:endParaRPr lang="pt-BR" dirty="0"/>
          </a:p>
        </p:txBody>
      </p:sp>
      <p:sp>
        <p:nvSpPr>
          <p:cNvPr id="7" name="Title 1">
            <a:extLst>
              <a:ext uri="{FF2B5EF4-FFF2-40B4-BE49-F238E27FC236}">
                <a16:creationId xmlns:a16="http://schemas.microsoft.com/office/drawing/2014/main" id="{192CFD26-0891-55F7-2597-139C38546F4C}"/>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Binary search, pseudocode</a:t>
            </a:r>
            <a:endParaRPr lang="en-US" dirty="0"/>
          </a:p>
        </p:txBody>
      </p:sp>
    </p:spTree>
    <p:extLst>
      <p:ext uri="{BB962C8B-B14F-4D97-AF65-F5344CB8AC3E}">
        <p14:creationId xmlns:p14="http://schemas.microsoft.com/office/powerpoint/2010/main" val="46680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974824"/>
            <a:ext cx="8229599" cy="3943350"/>
          </a:xfrm>
        </p:spPr>
        <p:txBody>
          <a:bodyPr>
            <a:noAutofit/>
          </a:bodyPr>
          <a:lstStyle/>
          <a:p>
            <a:pPr>
              <a:spcBef>
                <a:spcPts val="225"/>
              </a:spcBef>
            </a:pPr>
            <a:r>
              <a:rPr lang="en-US" sz="1300" dirty="0"/>
              <a:t> </a:t>
            </a:r>
            <a:r>
              <a:rPr lang="en-US" sz="1300" b="1" dirty="0"/>
              <a:t>Example</a:t>
            </a:r>
            <a:r>
              <a:rPr lang="en-US" sz="1300" dirty="0"/>
              <a:t>: The steps taken by a binary search for </a:t>
            </a:r>
            <a:r>
              <a:rPr lang="en-US" sz="1300" dirty="0">
                <a:ea typeface="Cambria Math" pitchFamily="18" charset="0"/>
              </a:rPr>
              <a:t>19</a:t>
            </a:r>
            <a:r>
              <a:rPr lang="en-US" sz="1300" dirty="0"/>
              <a:t> in the list:</a:t>
            </a:r>
          </a:p>
          <a:p>
            <a:pPr>
              <a:spcBef>
                <a:spcPts val="225"/>
              </a:spcBef>
            </a:pPr>
            <a:r>
              <a:rPr lang="en-US" sz="1300" dirty="0">
                <a:solidFill>
                  <a:srgbClr val="FF0000"/>
                </a:solidFill>
                <a:ea typeface="Cambria Math" pitchFamily="18" charset="0"/>
              </a:rPr>
              <a:t>	</a:t>
            </a:r>
            <a:r>
              <a:rPr lang="en-US" sz="1300" dirty="0">
                <a:solidFill>
                  <a:srgbClr val="B60000"/>
                </a:solidFill>
                <a:ea typeface="Cambria Math" pitchFamily="18" charset="0"/>
              </a:rPr>
              <a:t>1  2  3  5  6  7  8  10  12  13  15  16  18  19  20  22</a:t>
            </a:r>
          </a:p>
          <a:p>
            <a:pPr>
              <a:spcBef>
                <a:spcPts val="225"/>
              </a:spcBef>
            </a:pPr>
            <a:endParaRPr lang="en-US" sz="1300" dirty="0">
              <a:solidFill>
                <a:srgbClr val="B60000"/>
              </a:solidFill>
              <a:ea typeface="Cambria Math" pitchFamily="18" charset="0"/>
            </a:endParaRPr>
          </a:p>
          <a:p>
            <a:pPr marL="342900" indent="-342900">
              <a:spcBef>
                <a:spcPts val="225"/>
              </a:spcBef>
              <a:buFont typeface="+mj-lt"/>
              <a:buAutoNum type="arabicPeriod"/>
            </a:pPr>
            <a:r>
              <a:rPr lang="en-US" sz="1300" dirty="0">
                <a:ea typeface="Cambria Math" pitchFamily="18" charset="0"/>
              </a:rPr>
              <a:t>The list has 16 elements, so the midpoint is 8. The value in the 8</a:t>
            </a:r>
            <a:r>
              <a:rPr lang="en-US" sz="1300" baseline="30000" dirty="0">
                <a:ea typeface="Cambria Math" pitchFamily="18" charset="0"/>
              </a:rPr>
              <a:t>th</a:t>
            </a:r>
            <a:r>
              <a:rPr lang="en-US" sz="1300" dirty="0">
                <a:ea typeface="Cambria Math" pitchFamily="18" charset="0"/>
              </a:rPr>
              <a:t> position is 10. Since 19 &gt; 10, further search is restricted to positions 9</a:t>
            </a:r>
            <a:r>
              <a:rPr lang="en-US" sz="1300" baseline="30000" dirty="0">
                <a:ea typeface="Cambria Math" pitchFamily="18" charset="0"/>
              </a:rPr>
              <a:t>  </a:t>
            </a:r>
            <a:r>
              <a:rPr lang="en-US" sz="1300" dirty="0">
                <a:ea typeface="Cambria Math" pitchFamily="18" charset="0"/>
              </a:rPr>
              <a:t>through 16.</a:t>
            </a:r>
            <a:endParaRPr lang="en-US" sz="1300" dirty="0"/>
          </a:p>
          <a:p>
            <a:pPr>
              <a:spcBef>
                <a:spcPts val="225"/>
              </a:spcBef>
            </a:pPr>
            <a:r>
              <a:rPr lang="en-US" sz="1300" dirty="0">
                <a:solidFill>
                  <a:srgbClr val="00B050"/>
                </a:solidFill>
                <a:ea typeface="Cambria Math" pitchFamily="18" charset="0"/>
              </a:rPr>
              <a:t>	Position:	1  2  3  4  5  6  7  8    9    10  11  12  13  14  15  16</a:t>
            </a:r>
          </a:p>
          <a:p>
            <a:pPr>
              <a:spcBef>
                <a:spcPts val="225"/>
              </a:spcBef>
            </a:pPr>
            <a:r>
              <a:rPr lang="en-US" sz="1300" dirty="0">
                <a:ea typeface="Cambria Math" pitchFamily="18" charset="0"/>
              </a:rPr>
              <a:t>	</a:t>
            </a:r>
            <a:r>
              <a:rPr lang="en-US" sz="1300" dirty="0">
                <a:solidFill>
                  <a:schemeClr val="bg2"/>
                </a:solidFill>
                <a:ea typeface="Cambria Math" pitchFamily="18" charset="0"/>
              </a:rPr>
              <a:t>Values:</a:t>
            </a:r>
            <a:r>
              <a:rPr lang="en-US" sz="1300" dirty="0">
                <a:ea typeface="Cambria Math" pitchFamily="18" charset="0"/>
              </a:rPr>
              <a:t>	1  2  3  5  6  7  8  </a:t>
            </a:r>
            <a:r>
              <a:rPr lang="en-US" sz="1300" b="1" dirty="0">
                <a:ea typeface="Cambria Math" pitchFamily="18" charset="0"/>
              </a:rPr>
              <a:t>10</a:t>
            </a:r>
            <a:r>
              <a:rPr lang="en-US" sz="1300" dirty="0">
                <a:solidFill>
                  <a:srgbClr val="FF0000"/>
                </a:solidFill>
                <a:ea typeface="Cambria Math" pitchFamily="18" charset="0"/>
              </a:rPr>
              <a:t>  </a:t>
            </a:r>
            <a:r>
              <a:rPr lang="en-US" sz="1300" dirty="0">
                <a:solidFill>
                  <a:srgbClr val="B60000"/>
                </a:solidFill>
                <a:ea typeface="Cambria Math" pitchFamily="18" charset="0"/>
              </a:rPr>
              <a:t>12  13  15  16  18  19  20  22</a:t>
            </a:r>
          </a:p>
          <a:p>
            <a:pPr>
              <a:spcBef>
                <a:spcPts val="225"/>
              </a:spcBef>
            </a:pPr>
            <a:endParaRPr lang="en-US" sz="1300" dirty="0">
              <a:solidFill>
                <a:srgbClr val="B60000"/>
              </a:solidFill>
              <a:ea typeface="Cambria Math" pitchFamily="18" charset="0"/>
            </a:endParaRPr>
          </a:p>
          <a:p>
            <a:pPr marL="342900" indent="-342900">
              <a:spcBef>
                <a:spcPts val="225"/>
              </a:spcBef>
              <a:buFont typeface="+mj-lt"/>
              <a:buAutoNum type="arabicPeriod" startAt="2"/>
            </a:pPr>
            <a:r>
              <a:rPr lang="en-US" sz="1300" dirty="0">
                <a:ea typeface="Cambria Math" pitchFamily="18" charset="0"/>
              </a:rPr>
              <a:t>The midpoint of the list (positions 9 through 16) is now the 12</a:t>
            </a:r>
            <a:r>
              <a:rPr lang="en-US" sz="1300" baseline="30000" dirty="0">
                <a:ea typeface="Cambria Math" pitchFamily="18" charset="0"/>
              </a:rPr>
              <a:t>th</a:t>
            </a:r>
            <a:r>
              <a:rPr lang="en-US" sz="1300" dirty="0">
                <a:ea typeface="Cambria Math" pitchFamily="18" charset="0"/>
              </a:rPr>
              <a:t> position with a value of  16. Since 19 &gt; 16, further search is restricted to the 13</a:t>
            </a:r>
            <a:r>
              <a:rPr lang="en-US" sz="1300" baseline="30000" dirty="0">
                <a:ea typeface="Cambria Math" pitchFamily="18" charset="0"/>
              </a:rPr>
              <a:t>th</a:t>
            </a:r>
            <a:r>
              <a:rPr lang="en-US" sz="1300" dirty="0">
                <a:ea typeface="Cambria Math" pitchFamily="18" charset="0"/>
              </a:rPr>
              <a:t> position and above.</a:t>
            </a:r>
          </a:p>
          <a:p>
            <a:pPr>
              <a:spcBef>
                <a:spcPts val="225"/>
              </a:spcBef>
            </a:pPr>
            <a:r>
              <a:rPr lang="en-US" sz="1300" dirty="0">
                <a:solidFill>
                  <a:srgbClr val="00B050"/>
                </a:solidFill>
                <a:ea typeface="Cambria Math" pitchFamily="18" charset="0"/>
              </a:rPr>
              <a:t>	Position:	1  2  3  4  5  6  7  8    9    10  11  12  13  14  15  16</a:t>
            </a:r>
          </a:p>
          <a:p>
            <a:pPr>
              <a:spcBef>
                <a:spcPts val="225"/>
              </a:spcBef>
            </a:pPr>
            <a:r>
              <a:rPr lang="en-US" sz="1300" dirty="0">
                <a:ea typeface="Cambria Math" pitchFamily="18" charset="0"/>
              </a:rPr>
              <a:t>	</a:t>
            </a:r>
            <a:r>
              <a:rPr lang="en-US" sz="1300" dirty="0">
                <a:solidFill>
                  <a:schemeClr val="bg2"/>
                </a:solidFill>
                <a:ea typeface="Cambria Math" pitchFamily="18" charset="0"/>
              </a:rPr>
              <a:t> Values: </a:t>
            </a:r>
            <a:r>
              <a:rPr lang="en-US" sz="1300" dirty="0">
                <a:ea typeface="Cambria Math" pitchFamily="18" charset="0"/>
              </a:rPr>
              <a:t>	1  2  3  5  6  7  8  10</a:t>
            </a:r>
            <a:r>
              <a:rPr lang="en-US" sz="1300" dirty="0">
                <a:solidFill>
                  <a:srgbClr val="FF0000"/>
                </a:solidFill>
                <a:ea typeface="Cambria Math" pitchFamily="18" charset="0"/>
              </a:rPr>
              <a:t>  </a:t>
            </a:r>
            <a:r>
              <a:rPr lang="en-US" sz="1300" dirty="0">
                <a:ea typeface="Cambria Math" pitchFamily="18" charset="0"/>
              </a:rPr>
              <a:t>12  13  15  </a:t>
            </a:r>
            <a:r>
              <a:rPr lang="en-US" sz="1300" b="1" dirty="0">
                <a:ea typeface="Cambria Math" pitchFamily="18" charset="0"/>
              </a:rPr>
              <a:t>16</a:t>
            </a:r>
            <a:r>
              <a:rPr lang="en-US" sz="1300" dirty="0">
                <a:ea typeface="Cambria Math" pitchFamily="18" charset="0"/>
              </a:rPr>
              <a:t>  </a:t>
            </a:r>
            <a:r>
              <a:rPr lang="en-US" sz="1300" dirty="0">
                <a:solidFill>
                  <a:srgbClr val="B60000"/>
                </a:solidFill>
                <a:ea typeface="Cambria Math" pitchFamily="18" charset="0"/>
              </a:rPr>
              <a:t>18  19  20  22</a:t>
            </a:r>
          </a:p>
        </p:txBody>
      </p:sp>
      <p:sp>
        <p:nvSpPr>
          <p:cNvPr id="4" name="Slide Number Placeholder 5">
            <a:extLst>
              <a:ext uri="{FF2B5EF4-FFF2-40B4-BE49-F238E27FC236}">
                <a16:creationId xmlns:a16="http://schemas.microsoft.com/office/drawing/2014/main" id="{6212516C-AA51-4978-95DA-3F7CA8C1D455}"/>
              </a:ext>
            </a:extLst>
          </p:cNvPr>
          <p:cNvSpPr txBox="1">
            <a:spLocks/>
          </p:cNvSpPr>
          <p:nvPr/>
        </p:nvSpPr>
        <p:spPr>
          <a:xfrm>
            <a:off x="7658100" y="5029200"/>
            <a:ext cx="342900" cy="117835"/>
          </a:xfrm>
          <a:prstGeom prst="rect">
            <a:avLst/>
          </a:prstGeom>
        </p:spPr>
        <p:txBody>
          <a:bodyPr vert="horz" lIns="68580" tIns="34290" rIns="68580" bIns="3429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z="600">
                <a:solidFill>
                  <a:schemeClr val="bg1"/>
                </a:solidFill>
              </a:rPr>
              <a:pPr/>
              <a:t>15</a:t>
            </a:fld>
            <a:endParaRPr lang="en-US" sz="600" dirty="0">
              <a:solidFill>
                <a:schemeClr val="bg1"/>
              </a:solidFill>
            </a:endParaRPr>
          </a:p>
        </p:txBody>
      </p:sp>
      <p:sp>
        <p:nvSpPr>
          <p:cNvPr id="5" name="Title 1">
            <a:extLst>
              <a:ext uri="{FF2B5EF4-FFF2-40B4-BE49-F238E27FC236}">
                <a16:creationId xmlns:a16="http://schemas.microsoft.com/office/drawing/2014/main" id="{28B3BED0-3CF0-C21B-D978-C2EE2666F0ED}"/>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Binary search: Example</a:t>
            </a:r>
            <a:endParaRPr lang="en-US" dirty="0"/>
          </a:p>
        </p:txBody>
      </p:sp>
    </p:spTree>
    <p:extLst>
      <p:ext uri="{BB962C8B-B14F-4D97-AF65-F5344CB8AC3E}">
        <p14:creationId xmlns:p14="http://schemas.microsoft.com/office/powerpoint/2010/main" val="3244519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41337-2FDE-D62A-CD47-A3B78E40D50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6B5832-F40A-5F4E-CE12-7CD7177CCB40}"/>
              </a:ext>
            </a:extLst>
          </p:cNvPr>
          <p:cNvSpPr>
            <a:spLocks noGrp="1"/>
          </p:cNvSpPr>
          <p:nvPr>
            <p:ph idx="1"/>
          </p:nvPr>
        </p:nvSpPr>
        <p:spPr>
          <a:xfrm>
            <a:off x="457199" y="974824"/>
            <a:ext cx="8229599" cy="3943350"/>
          </a:xfrm>
        </p:spPr>
        <p:txBody>
          <a:bodyPr>
            <a:noAutofit/>
          </a:bodyPr>
          <a:lstStyle/>
          <a:p>
            <a:pPr marL="342900" indent="-342900">
              <a:spcBef>
                <a:spcPts val="225"/>
              </a:spcBef>
              <a:buFont typeface="+mj-lt"/>
              <a:buAutoNum type="arabicPeriod" startAt="3"/>
            </a:pPr>
            <a:r>
              <a:rPr lang="en-US" sz="1300" dirty="0">
                <a:ea typeface="Cambria Math" pitchFamily="18" charset="0"/>
              </a:rPr>
              <a:t>The midpoint of the current list is now the 14</a:t>
            </a:r>
            <a:r>
              <a:rPr lang="en-US" sz="1300" baseline="30000" dirty="0">
                <a:ea typeface="Cambria Math" pitchFamily="18" charset="0"/>
              </a:rPr>
              <a:t>th</a:t>
            </a:r>
            <a:r>
              <a:rPr lang="en-US" sz="1300" dirty="0">
                <a:ea typeface="Cambria Math" pitchFamily="18" charset="0"/>
              </a:rPr>
              <a:t> position with a value of 19. Since </a:t>
            </a:r>
            <a:br>
              <a:rPr lang="en-US" sz="1300" dirty="0">
                <a:ea typeface="Cambria Math" pitchFamily="18" charset="0"/>
              </a:rPr>
            </a:br>
            <a:r>
              <a:rPr lang="en-US" sz="1300" dirty="0">
                <a:ea typeface="Cambria Math" pitchFamily="18" charset="0"/>
              </a:rPr>
              <a:t>19 ≯ 19, further search is restricted to the portion from the 13</a:t>
            </a:r>
            <a:r>
              <a:rPr lang="en-US" sz="1300" baseline="30000" dirty="0">
                <a:ea typeface="Cambria Math" pitchFamily="18" charset="0"/>
              </a:rPr>
              <a:t>th</a:t>
            </a:r>
            <a:r>
              <a:rPr lang="en-US" sz="1300" dirty="0">
                <a:ea typeface="Cambria Math" pitchFamily="18" charset="0"/>
              </a:rPr>
              <a:t> through the 14</a:t>
            </a:r>
            <a:r>
              <a:rPr lang="en-US" sz="1300" baseline="30000" dirty="0">
                <a:ea typeface="Cambria Math" pitchFamily="18" charset="0"/>
              </a:rPr>
              <a:t>th</a:t>
            </a:r>
            <a:r>
              <a:rPr lang="en-US" sz="1300" dirty="0">
                <a:ea typeface="Cambria Math" pitchFamily="18" charset="0"/>
              </a:rPr>
              <a:t> positions .</a:t>
            </a:r>
          </a:p>
          <a:p>
            <a:pPr>
              <a:spcBef>
                <a:spcPts val="225"/>
              </a:spcBef>
            </a:pPr>
            <a:r>
              <a:rPr lang="en-US" sz="1300" dirty="0">
                <a:solidFill>
                  <a:srgbClr val="00B050"/>
                </a:solidFill>
                <a:ea typeface="Cambria Math" pitchFamily="18" charset="0"/>
              </a:rPr>
              <a:t>	Position:	1  2  3  4  5  6  7  8    9    10  11  12  13  14  15  16</a:t>
            </a:r>
          </a:p>
          <a:p>
            <a:pPr>
              <a:spcBef>
                <a:spcPts val="225"/>
              </a:spcBef>
            </a:pPr>
            <a:r>
              <a:rPr lang="en-US" sz="1300" dirty="0">
                <a:ea typeface="Cambria Math" pitchFamily="18" charset="0"/>
              </a:rPr>
              <a:t>	</a:t>
            </a:r>
            <a:r>
              <a:rPr lang="en-US" sz="1300" dirty="0">
                <a:solidFill>
                  <a:schemeClr val="bg2"/>
                </a:solidFill>
                <a:ea typeface="Cambria Math" pitchFamily="18" charset="0"/>
              </a:rPr>
              <a:t>Values:</a:t>
            </a:r>
            <a:r>
              <a:rPr lang="en-US" sz="1300" dirty="0">
                <a:ea typeface="Cambria Math" pitchFamily="18" charset="0"/>
              </a:rPr>
              <a:t>	1  2  3  5  6  7  8  10</a:t>
            </a:r>
            <a:r>
              <a:rPr lang="en-US" sz="1300" dirty="0">
                <a:solidFill>
                  <a:srgbClr val="FF0000"/>
                </a:solidFill>
                <a:ea typeface="Cambria Math" pitchFamily="18" charset="0"/>
              </a:rPr>
              <a:t>  </a:t>
            </a:r>
            <a:r>
              <a:rPr lang="en-US" sz="1300" dirty="0">
                <a:ea typeface="Cambria Math" pitchFamily="18" charset="0"/>
              </a:rPr>
              <a:t>12  13  15  16  </a:t>
            </a:r>
            <a:r>
              <a:rPr lang="en-US" sz="1300" dirty="0">
                <a:solidFill>
                  <a:srgbClr val="B60000"/>
                </a:solidFill>
                <a:ea typeface="Cambria Math" pitchFamily="18" charset="0"/>
              </a:rPr>
              <a:t>18  </a:t>
            </a:r>
            <a:r>
              <a:rPr lang="en-US" sz="1300" b="1" dirty="0">
                <a:solidFill>
                  <a:srgbClr val="B60000"/>
                </a:solidFill>
                <a:ea typeface="Cambria Math" pitchFamily="18" charset="0"/>
              </a:rPr>
              <a:t>19</a:t>
            </a:r>
            <a:r>
              <a:rPr lang="en-US" sz="1300" dirty="0">
                <a:solidFill>
                  <a:srgbClr val="B60000"/>
                </a:solidFill>
                <a:ea typeface="Cambria Math" pitchFamily="18" charset="0"/>
              </a:rPr>
              <a:t>  </a:t>
            </a:r>
            <a:r>
              <a:rPr lang="en-US" sz="1300" dirty="0">
                <a:ea typeface="Cambria Math" pitchFamily="18" charset="0"/>
              </a:rPr>
              <a:t>20  22</a:t>
            </a:r>
          </a:p>
          <a:p>
            <a:pPr>
              <a:spcBef>
                <a:spcPts val="225"/>
              </a:spcBef>
            </a:pPr>
            <a:endParaRPr lang="en-US" sz="1300" dirty="0">
              <a:ea typeface="Cambria Math" pitchFamily="18" charset="0"/>
            </a:endParaRPr>
          </a:p>
          <a:p>
            <a:pPr marL="342900" indent="-342900">
              <a:spcBef>
                <a:spcPts val="225"/>
              </a:spcBef>
              <a:buFont typeface="+mj-lt"/>
              <a:buAutoNum type="arabicPeriod" startAt="4"/>
            </a:pPr>
            <a:r>
              <a:rPr lang="en-US" sz="1300" dirty="0">
                <a:ea typeface="Cambria Math" pitchFamily="18" charset="0"/>
              </a:rPr>
              <a:t>The midpoint of the current list is now the 13</a:t>
            </a:r>
            <a:r>
              <a:rPr lang="en-US" sz="1300" baseline="30000" dirty="0">
                <a:ea typeface="Cambria Math" pitchFamily="18" charset="0"/>
              </a:rPr>
              <a:t>th</a:t>
            </a:r>
            <a:r>
              <a:rPr lang="en-US" sz="1300" dirty="0">
                <a:ea typeface="Cambria Math" pitchFamily="18" charset="0"/>
              </a:rPr>
              <a:t> position with a value of 18. </a:t>
            </a:r>
            <a:br>
              <a:rPr lang="en-US" sz="1300" dirty="0">
                <a:ea typeface="Cambria Math" pitchFamily="18" charset="0"/>
              </a:rPr>
            </a:br>
            <a:r>
              <a:rPr lang="en-US" sz="1300" dirty="0">
                <a:ea typeface="Cambria Math" pitchFamily="18" charset="0"/>
              </a:rPr>
              <a:t>Since 19&gt; 18, search is restricted to the portion from the 14</a:t>
            </a:r>
            <a:r>
              <a:rPr lang="en-US" sz="1300" baseline="30000" dirty="0">
                <a:ea typeface="Cambria Math" pitchFamily="18" charset="0"/>
              </a:rPr>
              <a:t>th</a:t>
            </a:r>
            <a:r>
              <a:rPr lang="en-US" sz="1300" dirty="0">
                <a:ea typeface="Cambria Math" pitchFamily="18" charset="0"/>
              </a:rPr>
              <a:t> position through the 14</a:t>
            </a:r>
            <a:r>
              <a:rPr lang="en-US" sz="1300" baseline="30000" dirty="0">
                <a:ea typeface="Cambria Math" pitchFamily="18" charset="0"/>
              </a:rPr>
              <a:t>th</a:t>
            </a:r>
            <a:r>
              <a:rPr lang="en-US" sz="1300" dirty="0">
                <a:ea typeface="Cambria Math" pitchFamily="18" charset="0"/>
              </a:rPr>
              <a:t>.</a:t>
            </a:r>
          </a:p>
          <a:p>
            <a:pPr>
              <a:spcBef>
                <a:spcPts val="225"/>
              </a:spcBef>
            </a:pPr>
            <a:r>
              <a:rPr lang="en-US" sz="1300" dirty="0">
                <a:solidFill>
                  <a:srgbClr val="00B050"/>
                </a:solidFill>
                <a:ea typeface="Cambria Math" pitchFamily="18" charset="0"/>
              </a:rPr>
              <a:t>	Position:	1  2  3  4  5  6  7  8    9    10  11  12  13  14  15  16</a:t>
            </a:r>
          </a:p>
          <a:p>
            <a:pPr>
              <a:spcBef>
                <a:spcPts val="225"/>
              </a:spcBef>
            </a:pPr>
            <a:r>
              <a:rPr lang="en-US" sz="1300" dirty="0">
                <a:ea typeface="Cambria Math" pitchFamily="18" charset="0"/>
              </a:rPr>
              <a:t>	</a:t>
            </a:r>
            <a:r>
              <a:rPr lang="en-US" sz="1300" dirty="0">
                <a:solidFill>
                  <a:schemeClr val="bg2"/>
                </a:solidFill>
                <a:ea typeface="Cambria Math" pitchFamily="18" charset="0"/>
              </a:rPr>
              <a:t>Values:</a:t>
            </a:r>
            <a:r>
              <a:rPr lang="en-US" sz="1300" dirty="0">
                <a:ea typeface="Cambria Math" pitchFamily="18" charset="0"/>
              </a:rPr>
              <a:t>	1  2  3  5  6  7  8  10</a:t>
            </a:r>
            <a:r>
              <a:rPr lang="en-US" sz="1300" dirty="0">
                <a:solidFill>
                  <a:srgbClr val="FF0000"/>
                </a:solidFill>
                <a:ea typeface="Cambria Math" pitchFamily="18" charset="0"/>
              </a:rPr>
              <a:t>  </a:t>
            </a:r>
            <a:r>
              <a:rPr lang="en-US" sz="1300" dirty="0">
                <a:ea typeface="Cambria Math" pitchFamily="18" charset="0"/>
              </a:rPr>
              <a:t>12  13  15  16  </a:t>
            </a:r>
            <a:r>
              <a:rPr lang="en-US" sz="1300" b="1" dirty="0">
                <a:ea typeface="Cambria Math" pitchFamily="18" charset="0"/>
              </a:rPr>
              <a:t>18</a:t>
            </a:r>
            <a:r>
              <a:rPr lang="en-US" sz="1300" dirty="0">
                <a:solidFill>
                  <a:srgbClr val="FF0000"/>
                </a:solidFill>
                <a:ea typeface="Cambria Math" pitchFamily="18" charset="0"/>
              </a:rPr>
              <a:t>  </a:t>
            </a:r>
            <a:r>
              <a:rPr lang="en-US" sz="1300" dirty="0">
                <a:solidFill>
                  <a:srgbClr val="B60000"/>
                </a:solidFill>
                <a:ea typeface="Cambria Math" pitchFamily="18" charset="0"/>
              </a:rPr>
              <a:t>19</a:t>
            </a:r>
            <a:r>
              <a:rPr lang="en-US" sz="1300" dirty="0">
                <a:solidFill>
                  <a:srgbClr val="FF0000"/>
                </a:solidFill>
                <a:ea typeface="Cambria Math" pitchFamily="18" charset="0"/>
              </a:rPr>
              <a:t>  </a:t>
            </a:r>
            <a:r>
              <a:rPr lang="en-US" sz="1300" dirty="0">
                <a:ea typeface="Cambria Math" pitchFamily="18" charset="0"/>
              </a:rPr>
              <a:t>20  22</a:t>
            </a:r>
          </a:p>
          <a:p>
            <a:pPr>
              <a:spcBef>
                <a:spcPts val="225"/>
              </a:spcBef>
            </a:pPr>
            <a:endParaRPr lang="en-US" sz="1300" dirty="0">
              <a:ea typeface="Cambria Math" pitchFamily="18" charset="0"/>
            </a:endParaRPr>
          </a:p>
          <a:p>
            <a:pPr marL="385763" indent="-385763">
              <a:spcBef>
                <a:spcPts val="225"/>
              </a:spcBef>
              <a:buFont typeface="+mj-lt"/>
              <a:buAutoNum type="arabicPeriod" startAt="5"/>
            </a:pPr>
            <a:r>
              <a:rPr lang="en-US" sz="1300" dirty="0">
                <a:ea typeface="Cambria Math" pitchFamily="18" charset="0"/>
              </a:rPr>
              <a:t>Now the list has a single element and the loop ends. Since </a:t>
            </a:r>
            <a:r>
              <a:rPr lang="en-US" sz="1300" b="1" dirty="0">
                <a:ea typeface="Cambria Math" pitchFamily="18" charset="0"/>
              </a:rPr>
              <a:t>19=19</a:t>
            </a:r>
            <a:r>
              <a:rPr lang="en-US" sz="1300" dirty="0">
                <a:ea typeface="Cambria Math" pitchFamily="18" charset="0"/>
              </a:rPr>
              <a:t>, the location 14 is returned.</a:t>
            </a:r>
            <a:endParaRPr lang="en-US" sz="1300" dirty="0"/>
          </a:p>
        </p:txBody>
      </p:sp>
      <p:sp>
        <p:nvSpPr>
          <p:cNvPr id="4" name="Slide Number Placeholder 5">
            <a:extLst>
              <a:ext uri="{FF2B5EF4-FFF2-40B4-BE49-F238E27FC236}">
                <a16:creationId xmlns:a16="http://schemas.microsoft.com/office/drawing/2014/main" id="{74D4595C-4872-354D-1731-1D41F59B8354}"/>
              </a:ext>
            </a:extLst>
          </p:cNvPr>
          <p:cNvSpPr txBox="1">
            <a:spLocks/>
          </p:cNvSpPr>
          <p:nvPr/>
        </p:nvSpPr>
        <p:spPr>
          <a:xfrm>
            <a:off x="7658100" y="5029200"/>
            <a:ext cx="342900" cy="117835"/>
          </a:xfrm>
          <a:prstGeom prst="rect">
            <a:avLst/>
          </a:prstGeom>
        </p:spPr>
        <p:txBody>
          <a:bodyPr vert="horz" lIns="68580" tIns="34290" rIns="68580" bIns="3429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z="600">
                <a:solidFill>
                  <a:schemeClr val="bg1"/>
                </a:solidFill>
              </a:rPr>
              <a:pPr/>
              <a:t>16</a:t>
            </a:fld>
            <a:endParaRPr lang="en-US" sz="600" dirty="0">
              <a:solidFill>
                <a:schemeClr val="bg1"/>
              </a:solidFill>
            </a:endParaRPr>
          </a:p>
        </p:txBody>
      </p:sp>
      <p:sp>
        <p:nvSpPr>
          <p:cNvPr id="5" name="Title 1">
            <a:extLst>
              <a:ext uri="{FF2B5EF4-FFF2-40B4-BE49-F238E27FC236}">
                <a16:creationId xmlns:a16="http://schemas.microsoft.com/office/drawing/2014/main" id="{A269D121-799B-8480-604A-FC6BCFE4E617}"/>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Binary search: Example</a:t>
            </a:r>
            <a:endParaRPr lang="en-US" dirty="0"/>
          </a:p>
        </p:txBody>
      </p:sp>
    </p:spTree>
    <p:extLst>
      <p:ext uri="{BB962C8B-B14F-4D97-AF65-F5344CB8AC3E}">
        <p14:creationId xmlns:p14="http://schemas.microsoft.com/office/powerpoint/2010/main" val="2603131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D51A8F22-F878-E29E-14A4-6867237283C5}"/>
                  </a:ext>
                </a:extLst>
              </p:cNvPr>
              <p:cNvSpPr>
                <a:spLocks noGrp="1"/>
              </p:cNvSpPr>
              <p:nvPr>
                <p:ph idx="1"/>
              </p:nvPr>
            </p:nvSpPr>
            <p:spPr/>
            <p:txBody>
              <a:bodyPr/>
              <a:lstStyle/>
              <a:p>
                <a:pPr marL="0" indent="0">
                  <a:buNone/>
                </a:pPr>
                <a:r>
                  <a:rPr lang="en-US" dirty="0">
                    <a:solidFill>
                      <a:schemeClr val="bg2"/>
                    </a:solidFill>
                  </a:rPr>
                  <a:t>Sorting</a:t>
                </a:r>
                <a:r>
                  <a:rPr lang="en-US" dirty="0"/>
                  <a:t>: Put the provided values in ascending order</a:t>
                </a:r>
              </a:p>
              <a:p>
                <a:pPr lvl="1"/>
                <a:r>
                  <a:rPr lang="en-US" dirty="0">
                    <a:solidFill>
                      <a:srgbClr val="00B050"/>
                    </a:solidFill>
                  </a:rPr>
                  <a:t>Input</a:t>
                </a:r>
                <a:r>
                  <a:rPr lang="en-US" dirty="0"/>
                  <a:t>: A sequence of numeric values </a:t>
                </a:r>
                <a14:m>
                  <m:oMath xmlns:m="http://schemas.openxmlformats.org/officeDocument/2006/math">
                    <m:d>
                      <m:dPr>
                        <m:begChr m:val="{"/>
                        <m:endChr m:val="}"/>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𝑖</m:t>
                            </m:r>
                          </m:sub>
                        </m:sSub>
                      </m:e>
                    </m:d>
                  </m:oMath>
                </a14:m>
                <a:endParaRPr lang="en-US" dirty="0"/>
              </a:p>
              <a:p>
                <a:pPr lvl="1"/>
                <a:r>
                  <a:rPr lang="en-US" dirty="0">
                    <a:solidFill>
                      <a:srgbClr val="FF0000"/>
                    </a:solidFill>
                  </a:rPr>
                  <a:t>Output</a:t>
                </a:r>
                <a:r>
                  <a:rPr lang="en-US" dirty="0"/>
                  <a:t>: A sequence </a:t>
                </a:r>
                <a14:m>
                  <m:oMath xmlns:m="http://schemas.openxmlformats.org/officeDocument/2006/math">
                    <m:d>
                      <m:dPr>
                        <m:begChr m:val="{"/>
                        <m:endChr m:val="}"/>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𝑖</m:t>
                            </m:r>
                          </m:sub>
                        </m:sSub>
                      </m:e>
                    </m:d>
                  </m:oMath>
                </a14:m>
                <a:r>
                  <a:rPr lang="en-US" dirty="0"/>
                  <a:t> containing the same elements as </a:t>
                </a:r>
                <a14:m>
                  <m:oMath xmlns:m="http://schemas.openxmlformats.org/officeDocument/2006/math">
                    <m:d>
                      <m:dPr>
                        <m:begChr m:val="{"/>
                        <m:endChr m:val="}"/>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𝑛</m:t>
                            </m:r>
                          </m:e>
                          <m:sub>
                            <m:r>
                              <a:rPr lang="en-US" i="1">
                                <a:latin typeface="Cambria Math" panose="02040503050406030204" pitchFamily="18" charset="0"/>
                              </a:rPr>
                              <m:t>𝑖</m:t>
                            </m:r>
                          </m:sub>
                        </m:sSub>
                      </m:e>
                    </m:d>
                  </m:oMath>
                </a14:m>
                <a:r>
                  <a:rPr lang="en-US" dirty="0"/>
                  <a:t>, arranged such that </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&lt;</m:t>
                        </m:r>
                        <m:r>
                          <a:rPr lang="en-US" b="0" i="1" smtClean="0">
                            <a:latin typeface="Cambria Math" panose="02040503050406030204" pitchFamily="18" charset="0"/>
                            <a:ea typeface="Cambria Math" panose="02040503050406030204" pitchFamily="18" charset="0"/>
                          </a:rPr>
                          <m:t>𝑗</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𝑟</m:t>
                            </m:r>
                          </m:e>
                          <m:sub>
                            <m:r>
                              <a:rPr lang="en-US" b="0" i="1" smtClean="0">
                                <a:latin typeface="Cambria Math" panose="02040503050406030204" pitchFamily="18" charset="0"/>
                                <a:ea typeface="Cambria Math" panose="02040503050406030204" pitchFamily="18" charset="0"/>
                              </a:rPr>
                              <m:t>𝑖</m:t>
                            </m:r>
                          </m:sub>
                        </m:sSub>
                        <m:r>
                          <a:rPr lang="en-US" b="0" i="1" smtClean="0">
                            <a:latin typeface="Cambria Math" panose="02040503050406030204" pitchFamily="18" charset="0"/>
                            <a:ea typeface="Cambria Math" panose="02040503050406030204" pitchFamily="18" charset="0"/>
                          </a:rPr>
                          <m:t>&lt;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𝑟</m:t>
                            </m:r>
                          </m:e>
                          <m:sub>
                            <m:r>
                              <a:rPr lang="en-US" b="0" i="1" smtClean="0">
                                <a:latin typeface="Cambria Math" panose="02040503050406030204" pitchFamily="18" charset="0"/>
                                <a:ea typeface="Cambria Math" panose="02040503050406030204" pitchFamily="18" charset="0"/>
                              </a:rPr>
                              <m:t>𝑗</m:t>
                            </m:r>
                          </m:sub>
                        </m:sSub>
                      </m:e>
                    </m:d>
                  </m:oMath>
                </a14:m>
                <a:endParaRPr lang="en-US" dirty="0"/>
              </a:p>
              <a:p>
                <a:pPr lvl="1"/>
                <a:endParaRPr lang="en-US" dirty="0"/>
              </a:p>
              <a:p>
                <a:pPr marL="0" indent="0">
                  <a:buNone/>
                </a:pPr>
                <a:r>
                  <a:rPr lang="en-US" dirty="0"/>
                  <a:t>Bubble sort, intuition</a:t>
                </a:r>
              </a:p>
              <a:p>
                <a:pPr lvl="1" indent="-257175"/>
                <a:r>
                  <a:rPr lang="en-US" dirty="0"/>
                  <a:t>When comparing two adjacent elements, they should be </a:t>
                </a:r>
                <a:r>
                  <a:rPr lang="en-US" i="1" dirty="0"/>
                  <a:t>relatively sorted</a:t>
                </a:r>
                <a:r>
                  <a:rPr lang="en-US" dirty="0"/>
                  <a:t> (if not, let’s </a:t>
                </a:r>
                <a:r>
                  <a:rPr lang="en-US" strike="sngStrike" dirty="0"/>
                  <a:t>swap</a:t>
                </a:r>
                <a:r>
                  <a:rPr lang="en-US" dirty="0"/>
                  <a:t> </a:t>
                </a:r>
                <a:r>
                  <a:rPr lang="en-US" dirty="0">
                    <a:solidFill>
                      <a:srgbClr val="FF0000"/>
                    </a:solidFill>
                  </a:rPr>
                  <a:t>interchange</a:t>
                </a:r>
                <a:r>
                  <a:rPr lang="en-US" dirty="0"/>
                  <a:t> them)</a:t>
                </a:r>
              </a:p>
              <a:p>
                <a:pPr lvl="1" indent="-257175"/>
                <a:r>
                  <a:rPr lang="en-US" dirty="0"/>
                  <a:t>Traverse the sequence left to right, swapping whenever necessary</a:t>
                </a:r>
              </a:p>
              <a:p>
                <a:pPr lvl="1" indent="-257175"/>
                <a:r>
                  <a:rPr lang="en-US" dirty="0"/>
                  <a:t>Repeat as many times as necessary</a:t>
                </a:r>
              </a:p>
              <a:p>
                <a:pPr lvl="2" indent="-257175"/>
                <a:r>
                  <a:rPr lang="en-US" dirty="0"/>
                  <a:t>How many times?</a:t>
                </a:r>
              </a:p>
            </p:txBody>
          </p:sp>
        </mc:Choice>
        <mc:Fallback xmlns="">
          <p:sp>
            <p:nvSpPr>
              <p:cNvPr id="3" name="Content Placeholder 2">
                <a:extLst>
                  <a:ext uri="{FF2B5EF4-FFF2-40B4-BE49-F238E27FC236}">
                    <a16:creationId xmlns:a16="http://schemas.microsoft.com/office/drawing/2014/main" id="{D51A8F22-F878-E29E-14A4-6867237283C5}"/>
                  </a:ext>
                </a:extLst>
              </p:cNvPr>
              <p:cNvSpPr>
                <a:spLocks noGrp="1" noRot="1" noChangeAspect="1" noMove="1" noResize="1" noEditPoints="1" noAdjustHandles="1" noChangeArrowheads="1" noChangeShapeType="1" noTextEdit="1"/>
              </p:cNvSpPr>
              <p:nvPr>
                <p:ph idx="1"/>
              </p:nvPr>
            </p:nvSpPr>
            <p:spPr>
              <a:blipFill>
                <a:blip r:embed="rId2"/>
                <a:stretch>
                  <a:fillRect l="-617" r="-617"/>
                </a:stretch>
              </a:blipFill>
            </p:spPr>
            <p:txBody>
              <a:bodyPr/>
              <a:lstStyle/>
              <a:p>
                <a:r>
                  <a:rPr lang="en-US">
                    <a:noFill/>
                  </a:rPr>
                  <a:t> </a:t>
                </a:r>
              </a:p>
            </p:txBody>
          </p:sp>
        </mc:Fallback>
      </mc:AlternateContent>
      <p:sp>
        <p:nvSpPr>
          <p:cNvPr id="4" name="3 Marcador de número de diapositiva">
            <a:extLst>
              <a:ext uri="{FF2B5EF4-FFF2-40B4-BE49-F238E27FC236}">
                <a16:creationId xmlns:a16="http://schemas.microsoft.com/office/drawing/2014/main" id="{883F66B1-5507-B8DF-9335-2B083377294B}"/>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17</a:t>
            </a:fld>
            <a:endParaRPr lang="pt-BR" dirty="0"/>
          </a:p>
        </p:txBody>
      </p:sp>
      <p:sp>
        <p:nvSpPr>
          <p:cNvPr id="7" name="Title 1">
            <a:extLst>
              <a:ext uri="{FF2B5EF4-FFF2-40B4-BE49-F238E27FC236}">
                <a16:creationId xmlns:a16="http://schemas.microsoft.com/office/drawing/2014/main" id="{9C8979D3-161F-277D-CDD0-1C0FFA5627AA}"/>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Let’s revisit a problem we specified earlier</a:t>
            </a:r>
            <a:endParaRPr lang="en-US" dirty="0"/>
          </a:p>
        </p:txBody>
      </p:sp>
    </p:spTree>
    <p:extLst>
      <p:ext uri="{BB962C8B-B14F-4D97-AF65-F5344CB8AC3E}">
        <p14:creationId xmlns:p14="http://schemas.microsoft.com/office/powerpoint/2010/main" val="588637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55A1F-9C57-50DA-C6B3-B56D1EF4834D}"/>
            </a:ext>
          </a:extLst>
        </p:cNvPr>
        <p:cNvGrpSpPr/>
        <p:nvPr/>
      </p:nvGrpSpPr>
      <p:grpSpPr>
        <a:xfrm>
          <a:off x="0" y="0"/>
          <a:ext cx="0" cy="0"/>
          <a:chOff x="0" y="0"/>
          <a:chExt cx="0" cy="0"/>
        </a:xfrm>
      </p:grpSpPr>
      <p:sp>
        <p:nvSpPr>
          <p:cNvPr id="4" name="3 Marcador de número de diapositiva">
            <a:extLst>
              <a:ext uri="{FF2B5EF4-FFF2-40B4-BE49-F238E27FC236}">
                <a16:creationId xmlns:a16="http://schemas.microsoft.com/office/drawing/2014/main" id="{7359C559-D084-6398-8F7C-4BA80DBD63D2}"/>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18</a:t>
            </a:fld>
            <a:endParaRPr lang="pt-BR" dirty="0"/>
          </a:p>
        </p:txBody>
      </p:sp>
      <p:sp>
        <p:nvSpPr>
          <p:cNvPr id="7" name="Title 1">
            <a:extLst>
              <a:ext uri="{FF2B5EF4-FFF2-40B4-BE49-F238E27FC236}">
                <a16:creationId xmlns:a16="http://schemas.microsoft.com/office/drawing/2014/main" id="{0DA45B2B-70DE-4AAE-7805-04DC39BD8731}"/>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Bubble Sort: Example</a:t>
            </a:r>
            <a:endParaRPr lang="en-US" dirty="0"/>
          </a:p>
        </p:txBody>
      </p:sp>
      <p:sp>
        <p:nvSpPr>
          <p:cNvPr id="6" name="Content Placeholder 2">
            <a:extLst>
              <a:ext uri="{FF2B5EF4-FFF2-40B4-BE49-F238E27FC236}">
                <a16:creationId xmlns:a16="http://schemas.microsoft.com/office/drawing/2014/main" id="{D4822E1B-E6BE-BC07-56D4-EA3D9B9AB524}"/>
              </a:ext>
            </a:extLst>
          </p:cNvPr>
          <p:cNvSpPr txBox="1">
            <a:spLocks/>
          </p:cNvSpPr>
          <p:nvPr/>
        </p:nvSpPr>
        <p:spPr>
          <a:xfrm>
            <a:off x="457200" y="1037706"/>
            <a:ext cx="8460000" cy="4572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25755" algn="l" rtl="0">
              <a:lnSpc>
                <a:spcPct val="100000"/>
              </a:lnSpc>
              <a:spcBef>
                <a:spcPts val="360"/>
              </a:spcBef>
              <a:spcAft>
                <a:spcPts val="0"/>
              </a:spcAft>
              <a:buClr>
                <a:schemeClr val="accent1"/>
              </a:buClr>
              <a:buSzPts val="1530"/>
              <a:buFont typeface="Arial"/>
              <a:buChar char="•"/>
              <a:defRPr sz="1800" b="0" i="0" u="none" strike="noStrike" cap="none">
                <a:solidFill>
                  <a:schemeClr val="dk1"/>
                </a:solidFill>
                <a:latin typeface="Arial"/>
                <a:ea typeface="Arial"/>
                <a:cs typeface="Arial"/>
                <a:sym typeface="Arial"/>
              </a:defRPr>
            </a:lvl1pPr>
            <a:lvl2pPr marL="914400" marR="0" lvl="1" indent="-325755" algn="l" rtl="0">
              <a:lnSpc>
                <a:spcPct val="100000"/>
              </a:lnSpc>
              <a:spcBef>
                <a:spcPts val="360"/>
              </a:spcBef>
              <a:spcAft>
                <a:spcPts val="0"/>
              </a:spcAft>
              <a:buClr>
                <a:schemeClr val="accent1"/>
              </a:buClr>
              <a:buSzPts val="1530"/>
              <a:buFont typeface="Arial"/>
              <a:buChar char="•"/>
              <a:defRPr sz="1500" b="0" i="0" u="none" strike="noStrike" cap="none">
                <a:solidFill>
                  <a:schemeClr val="dk1"/>
                </a:solidFill>
                <a:latin typeface="Arial"/>
                <a:ea typeface="Arial"/>
                <a:cs typeface="Arial"/>
                <a:sym typeface="Arial"/>
              </a:defRPr>
            </a:lvl2pPr>
            <a:lvl3pPr marL="1371600" marR="0" lvl="2" indent="-331469" algn="l" rtl="0">
              <a:lnSpc>
                <a:spcPct val="100000"/>
              </a:lnSpc>
              <a:spcBef>
                <a:spcPts val="360"/>
              </a:spcBef>
              <a:spcAft>
                <a:spcPts val="0"/>
              </a:spcAft>
              <a:buClr>
                <a:schemeClr val="accent1"/>
              </a:buClr>
              <a:buSzPts val="1620"/>
              <a:buFont typeface="Arial"/>
              <a:buChar char="•"/>
              <a:defRPr sz="1350" b="0" i="0" u="none" strike="noStrike" cap="none">
                <a:solidFill>
                  <a:schemeClr val="dk1"/>
                </a:solidFill>
                <a:latin typeface="Arial"/>
                <a:ea typeface="Arial"/>
                <a:cs typeface="Arial"/>
                <a:sym typeface="Arial"/>
              </a:defRPr>
            </a:lvl3pPr>
            <a:lvl4pPr marL="1828800" marR="0" lvl="3" indent="-342900" algn="l" rtl="0">
              <a:lnSpc>
                <a:spcPct val="100000"/>
              </a:lnSpc>
              <a:spcBef>
                <a:spcPts val="360"/>
              </a:spcBef>
              <a:spcAft>
                <a:spcPts val="0"/>
              </a:spcAft>
              <a:buClr>
                <a:schemeClr val="accent1"/>
              </a:buClr>
              <a:buSzPts val="1800"/>
              <a:buFont typeface="Arial"/>
              <a:buChar char="•"/>
              <a:defRPr sz="1200" b="0" i="0" u="none" strike="noStrike" cap="none">
                <a:solidFill>
                  <a:schemeClr val="dk1"/>
                </a:solidFill>
                <a:latin typeface="Arial"/>
                <a:ea typeface="Arial"/>
                <a:cs typeface="Arial"/>
                <a:sym typeface="Arial"/>
              </a:defRPr>
            </a:lvl4pPr>
            <a:lvl5pPr marL="2286000" marR="0" lvl="4" indent="-342900" algn="l" rtl="0">
              <a:lnSpc>
                <a:spcPct val="100000"/>
              </a:lnSpc>
              <a:spcBef>
                <a:spcPts val="360"/>
              </a:spcBef>
              <a:spcAft>
                <a:spcPts val="0"/>
              </a:spcAft>
              <a:buClr>
                <a:schemeClr val="accent1"/>
              </a:buClr>
              <a:buSzPts val="1800"/>
              <a:buFont typeface="Arial"/>
              <a:buChar char="•"/>
              <a:defRPr sz="1050" b="0" i="0" u="none" strike="noStrike" cap="none">
                <a:solidFill>
                  <a:schemeClr val="dk1"/>
                </a:solidFill>
                <a:latin typeface="Arial"/>
                <a:ea typeface="Arial"/>
                <a:cs typeface="Arial"/>
                <a:sym typeface="Arial"/>
              </a:defRPr>
            </a:lvl5pPr>
            <a:lvl6pPr marL="2743200" marR="0" lvl="5"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9pPr>
          </a:lstStyle>
          <a:p>
            <a:pPr marL="131445" indent="0">
              <a:buNone/>
            </a:pPr>
            <a:r>
              <a:rPr lang="en-US" b="1" dirty="0">
                <a:solidFill>
                  <a:schemeClr val="bg2"/>
                </a:solidFill>
                <a:latin typeface="+mn-lt"/>
              </a:rPr>
              <a:t>Example</a:t>
            </a:r>
            <a:r>
              <a:rPr lang="en-US" dirty="0">
                <a:latin typeface="+mn-lt"/>
              </a:rPr>
              <a:t>:  Show the steps of bubble sort with  </a:t>
            </a:r>
            <a:r>
              <a:rPr lang="en-US" dirty="0">
                <a:latin typeface="+mn-lt"/>
                <a:ea typeface="Cambria Math" pitchFamily="18" charset="0"/>
              </a:rPr>
              <a:t>3  2  4  1  5</a:t>
            </a:r>
            <a:endParaRPr lang="en-IN" dirty="0">
              <a:latin typeface="+mn-lt"/>
            </a:endParaRPr>
          </a:p>
        </p:txBody>
      </p:sp>
      <p:pic>
        <p:nvPicPr>
          <p:cNvPr id="8" name="Picture 3" descr="Illustration of a bubble sort.">
            <a:extLst>
              <a:ext uri="{FF2B5EF4-FFF2-40B4-BE49-F238E27FC236}">
                <a16:creationId xmlns:a16="http://schemas.microsoft.com/office/drawing/2014/main" id="{644C020A-E969-3FBC-7CFC-D219AA5D317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447800" y="1626524"/>
            <a:ext cx="5163967" cy="2175344"/>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4">
            <a:extLst>
              <a:ext uri="{FF2B5EF4-FFF2-40B4-BE49-F238E27FC236}">
                <a16:creationId xmlns:a16="http://schemas.microsoft.com/office/drawing/2014/main" id="{D87FC43D-6087-04A0-1660-58BD3F95CA2B}"/>
              </a:ext>
            </a:extLst>
          </p:cNvPr>
          <p:cNvSpPr txBox="1">
            <a:spLocks/>
          </p:cNvSpPr>
          <p:nvPr/>
        </p:nvSpPr>
        <p:spPr>
          <a:xfrm>
            <a:off x="457200" y="3732414"/>
            <a:ext cx="8460000" cy="1305099"/>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en-US" sz="1800" dirty="0">
                <a:latin typeface="+mn-lt"/>
                <a:ea typeface="Cambria Math" pitchFamily="18" charset="0"/>
              </a:rPr>
              <a:t>At the first pass the largest element has been put into the correct position</a:t>
            </a:r>
          </a:p>
          <a:p>
            <a:r>
              <a:rPr lang="en-US" sz="1800" dirty="0">
                <a:latin typeface="+mn-lt"/>
                <a:ea typeface="Cambria Math" pitchFamily="18" charset="0"/>
              </a:rPr>
              <a:t>At the end of the second pass, the 2</a:t>
            </a:r>
            <a:r>
              <a:rPr lang="en-US" sz="1800" baseline="30000" dirty="0">
                <a:latin typeface="+mn-lt"/>
                <a:ea typeface="Cambria Math" pitchFamily="18" charset="0"/>
              </a:rPr>
              <a:t>nd</a:t>
            </a:r>
            <a:r>
              <a:rPr lang="en-US" sz="1800" dirty="0">
                <a:latin typeface="+mn-lt"/>
                <a:ea typeface="Cambria Math" pitchFamily="18" charset="0"/>
              </a:rPr>
              <a:t> largest element has been put into the correct position.</a:t>
            </a:r>
          </a:p>
          <a:p>
            <a:r>
              <a:rPr lang="en-US" sz="1800" dirty="0">
                <a:latin typeface="+mn-lt"/>
                <a:ea typeface="Cambria Math" pitchFamily="18" charset="0"/>
              </a:rPr>
              <a:t>In each subsequent pass, an additional element is put in the correct position.</a:t>
            </a:r>
          </a:p>
        </p:txBody>
      </p:sp>
      <p:sp>
        <p:nvSpPr>
          <p:cNvPr id="10" name="TextBox 9">
            <a:extLst>
              <a:ext uri="{FF2B5EF4-FFF2-40B4-BE49-F238E27FC236}">
                <a16:creationId xmlns:a16="http://schemas.microsoft.com/office/drawing/2014/main" id="{40C86FF3-6B00-02C4-19AB-B259A1A15543}"/>
              </a:ext>
            </a:extLst>
          </p:cNvPr>
          <p:cNvSpPr txBox="1"/>
          <p:nvPr/>
        </p:nvSpPr>
        <p:spPr>
          <a:xfrm>
            <a:off x="7765923" y="4835723"/>
            <a:ext cx="1151277" cy="307777"/>
          </a:xfrm>
          <a:prstGeom prst="rect">
            <a:avLst/>
          </a:prstGeom>
          <a:noFill/>
        </p:spPr>
        <p:txBody>
          <a:bodyPr wrap="none" rtlCol="0">
            <a:spAutoFit/>
          </a:bodyPr>
          <a:lstStyle/>
          <a:p>
            <a:r>
              <a:rPr lang="en-US" dirty="0">
                <a:solidFill>
                  <a:schemeClr val="bg1">
                    <a:lumMod val="50000"/>
                  </a:schemeClr>
                </a:solidFill>
              </a:rPr>
              <a:t>McGraw Hill</a:t>
            </a:r>
          </a:p>
        </p:txBody>
      </p:sp>
      <p:sp>
        <p:nvSpPr>
          <p:cNvPr id="11" name="Rounded Rectangle 10">
            <a:extLst>
              <a:ext uri="{FF2B5EF4-FFF2-40B4-BE49-F238E27FC236}">
                <a16:creationId xmlns:a16="http://schemas.microsoft.com/office/drawing/2014/main" id="{8113CD11-7A2F-8486-E11B-F1071FCB6F07}"/>
              </a:ext>
            </a:extLst>
          </p:cNvPr>
          <p:cNvSpPr/>
          <p:nvPr/>
        </p:nvSpPr>
        <p:spPr>
          <a:xfrm>
            <a:off x="2352502" y="1626524"/>
            <a:ext cx="390698" cy="834043"/>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a:extLst>
              <a:ext uri="{FF2B5EF4-FFF2-40B4-BE49-F238E27FC236}">
                <a16:creationId xmlns:a16="http://schemas.microsoft.com/office/drawing/2014/main" id="{3BD8EAC2-776D-0538-C931-8CFCA4DE28DF}"/>
              </a:ext>
            </a:extLst>
          </p:cNvPr>
          <p:cNvSpPr/>
          <p:nvPr/>
        </p:nvSpPr>
        <p:spPr>
          <a:xfrm>
            <a:off x="2743200" y="1580804"/>
            <a:ext cx="390698" cy="834043"/>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2A127DC3-7E3F-110F-5CBE-FB1E30BDA71A}"/>
              </a:ext>
            </a:extLst>
          </p:cNvPr>
          <p:cNvSpPr/>
          <p:nvPr/>
        </p:nvSpPr>
        <p:spPr>
          <a:xfrm>
            <a:off x="3133898" y="1580803"/>
            <a:ext cx="390698" cy="834043"/>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a:extLst>
              <a:ext uri="{FF2B5EF4-FFF2-40B4-BE49-F238E27FC236}">
                <a16:creationId xmlns:a16="http://schemas.microsoft.com/office/drawing/2014/main" id="{FAC05786-61F1-B6B1-A830-6BEFC6CEC863}"/>
              </a:ext>
            </a:extLst>
          </p:cNvPr>
          <p:cNvSpPr/>
          <p:nvPr/>
        </p:nvSpPr>
        <p:spPr>
          <a:xfrm>
            <a:off x="4465509" y="1626524"/>
            <a:ext cx="390698" cy="834043"/>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a:extLst>
              <a:ext uri="{FF2B5EF4-FFF2-40B4-BE49-F238E27FC236}">
                <a16:creationId xmlns:a16="http://schemas.microsoft.com/office/drawing/2014/main" id="{420670C1-12F0-C32B-5ED7-BC9DFA8664D8}"/>
              </a:ext>
            </a:extLst>
          </p:cNvPr>
          <p:cNvSpPr/>
          <p:nvPr/>
        </p:nvSpPr>
        <p:spPr>
          <a:xfrm>
            <a:off x="4856207" y="1605743"/>
            <a:ext cx="390698" cy="834043"/>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a:extLst>
              <a:ext uri="{FF2B5EF4-FFF2-40B4-BE49-F238E27FC236}">
                <a16:creationId xmlns:a16="http://schemas.microsoft.com/office/drawing/2014/main" id="{A893310F-F427-76C9-C44E-FEC2E4F42A77}"/>
              </a:ext>
            </a:extLst>
          </p:cNvPr>
          <p:cNvSpPr/>
          <p:nvPr/>
        </p:nvSpPr>
        <p:spPr>
          <a:xfrm>
            <a:off x="5246905" y="1605742"/>
            <a:ext cx="390698" cy="834043"/>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a:extLst>
              <a:ext uri="{FF2B5EF4-FFF2-40B4-BE49-F238E27FC236}">
                <a16:creationId xmlns:a16="http://schemas.microsoft.com/office/drawing/2014/main" id="{8031A3BA-FAB6-7004-C443-9475A538DEBB}"/>
              </a:ext>
            </a:extLst>
          </p:cNvPr>
          <p:cNvSpPr/>
          <p:nvPr/>
        </p:nvSpPr>
        <p:spPr>
          <a:xfrm>
            <a:off x="1971691" y="2792384"/>
            <a:ext cx="390698" cy="834043"/>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a:extLst>
              <a:ext uri="{FF2B5EF4-FFF2-40B4-BE49-F238E27FC236}">
                <a16:creationId xmlns:a16="http://schemas.microsoft.com/office/drawing/2014/main" id="{78CB491A-2F6E-77F4-0A86-B0E80CC7180B}"/>
              </a:ext>
            </a:extLst>
          </p:cNvPr>
          <p:cNvSpPr/>
          <p:nvPr/>
        </p:nvSpPr>
        <p:spPr>
          <a:xfrm>
            <a:off x="2362389" y="2788229"/>
            <a:ext cx="390698" cy="834043"/>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a:extLst>
              <a:ext uri="{FF2B5EF4-FFF2-40B4-BE49-F238E27FC236}">
                <a16:creationId xmlns:a16="http://schemas.microsoft.com/office/drawing/2014/main" id="{09395BAD-0BEE-45A9-B3C3-41070332F21C}"/>
              </a:ext>
            </a:extLst>
          </p:cNvPr>
          <p:cNvSpPr/>
          <p:nvPr/>
        </p:nvSpPr>
        <p:spPr>
          <a:xfrm>
            <a:off x="4376651" y="2803815"/>
            <a:ext cx="390698" cy="834043"/>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3289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C72EF-CC4E-1EBB-762F-4FC92195F4B9}"/>
              </a:ext>
            </a:extLst>
          </p:cNvPr>
          <p:cNvSpPr>
            <a:spLocks noGrp="1"/>
          </p:cNvSpPr>
          <p:nvPr>
            <p:ph type="title"/>
          </p:nvPr>
        </p:nvSpPr>
        <p:spPr/>
        <p:txBody>
          <a:bodyPr/>
          <a:lstStyle/>
          <a:p>
            <a:r>
              <a:rPr lang="en-US" dirty="0"/>
              <a:t>Bubble sort pseudocode</a:t>
            </a:r>
          </a:p>
        </p:txBody>
      </p:sp>
      <p:sp>
        <p:nvSpPr>
          <p:cNvPr id="3" name="Content Placeholder 2">
            <a:extLst>
              <a:ext uri="{FF2B5EF4-FFF2-40B4-BE49-F238E27FC236}">
                <a16:creationId xmlns:a16="http://schemas.microsoft.com/office/drawing/2014/main" id="{DB34D594-E95E-7D53-D7EF-E3F7214EECE8}"/>
              </a:ext>
            </a:extLst>
          </p:cNvPr>
          <p:cNvSpPr>
            <a:spLocks noGrp="1"/>
          </p:cNvSpPr>
          <p:nvPr>
            <p:ph idx="1"/>
          </p:nvPr>
        </p:nvSpPr>
        <p:spPr/>
        <p:txBody>
          <a:bodyPr/>
          <a:lstStyle/>
          <a:p>
            <a:pPr marL="0" indent="0">
              <a:buNone/>
            </a:pPr>
            <a:r>
              <a:rPr lang="en-US" b="1" dirty="0"/>
              <a:t>procedure</a:t>
            </a:r>
            <a:r>
              <a:rPr lang="en-US" dirty="0"/>
              <a:t> </a:t>
            </a:r>
            <a:r>
              <a:rPr lang="en-US" i="1" dirty="0"/>
              <a:t>bubble sort</a:t>
            </a:r>
            <a:r>
              <a:rPr lang="en-US" dirty="0"/>
              <a:t>(</a:t>
            </a:r>
            <a:r>
              <a:rPr lang="en-US" i="1" dirty="0"/>
              <a:t>a</a:t>
            </a:r>
            <a:r>
              <a:rPr lang="en-US" i="1" baseline="-25000" dirty="0"/>
              <a:t>1</a:t>
            </a:r>
            <a:r>
              <a:rPr lang="en-US" dirty="0"/>
              <a:t>, </a:t>
            </a:r>
            <a:r>
              <a:rPr lang="en-US" i="1" dirty="0"/>
              <a:t>a</a:t>
            </a:r>
            <a:r>
              <a:rPr lang="en-US" i="1" baseline="-25000" dirty="0"/>
              <a:t>2</a:t>
            </a:r>
            <a:r>
              <a:rPr lang="en-US" dirty="0"/>
              <a:t>, …, </a:t>
            </a:r>
            <a:r>
              <a:rPr lang="en-US" i="1" dirty="0"/>
              <a:t>a</a:t>
            </a:r>
            <a:r>
              <a:rPr lang="en-US" i="1" baseline="-25000" dirty="0"/>
              <a:t>n</a:t>
            </a:r>
            <a:r>
              <a:rPr lang="en-US" dirty="0"/>
              <a:t>: real numbers)</a:t>
            </a:r>
          </a:p>
          <a:p>
            <a:pPr marL="350044" indent="0">
              <a:buNone/>
            </a:pPr>
            <a:r>
              <a:rPr lang="en-US" b="1" dirty="0"/>
              <a:t>for</a:t>
            </a:r>
            <a:r>
              <a:rPr lang="en-US" dirty="0"/>
              <a:t> </a:t>
            </a:r>
            <a:r>
              <a:rPr lang="en-US" i="1" dirty="0" err="1"/>
              <a:t>i</a:t>
            </a:r>
            <a:r>
              <a:rPr lang="en-US" dirty="0"/>
              <a:t> := 1 </a:t>
            </a:r>
            <a:r>
              <a:rPr lang="en-US" b="1" dirty="0"/>
              <a:t>to</a:t>
            </a:r>
            <a:r>
              <a:rPr lang="en-US" dirty="0"/>
              <a:t> </a:t>
            </a:r>
            <a:r>
              <a:rPr lang="en-US" i="1" dirty="0"/>
              <a:t>n</a:t>
            </a:r>
            <a:r>
              <a:rPr lang="en-US" dirty="0"/>
              <a:t>-1</a:t>
            </a:r>
          </a:p>
          <a:p>
            <a:pPr marL="691754" indent="0">
              <a:buNone/>
            </a:pPr>
            <a:r>
              <a:rPr lang="en-US" b="1" dirty="0"/>
              <a:t>for</a:t>
            </a:r>
            <a:r>
              <a:rPr lang="en-US" dirty="0"/>
              <a:t> </a:t>
            </a:r>
            <a:r>
              <a:rPr lang="en-US" i="1" dirty="0"/>
              <a:t>j</a:t>
            </a:r>
            <a:r>
              <a:rPr lang="en-US" dirty="0"/>
              <a:t> := 1 </a:t>
            </a:r>
            <a:r>
              <a:rPr lang="en-US" b="1" dirty="0"/>
              <a:t>to</a:t>
            </a:r>
            <a:r>
              <a:rPr lang="en-US" dirty="0"/>
              <a:t> </a:t>
            </a:r>
            <a:r>
              <a:rPr lang="en-US" i="1" dirty="0"/>
              <a:t>n</a:t>
            </a:r>
            <a:r>
              <a:rPr lang="en-US" dirty="0"/>
              <a:t>-1</a:t>
            </a:r>
          </a:p>
          <a:p>
            <a:pPr marL="1032272" indent="0">
              <a:buNone/>
            </a:pPr>
            <a:r>
              <a:rPr lang="en-US" b="1" dirty="0"/>
              <a:t>if</a:t>
            </a:r>
            <a:r>
              <a:rPr lang="en-US" dirty="0"/>
              <a:t> </a:t>
            </a:r>
            <a:r>
              <a:rPr lang="en-US" i="1" dirty="0" err="1"/>
              <a:t>a</a:t>
            </a:r>
            <a:r>
              <a:rPr lang="en-US" i="1" baseline="-25000" dirty="0" err="1"/>
              <a:t>j</a:t>
            </a:r>
            <a:r>
              <a:rPr lang="en-US" dirty="0"/>
              <a:t> &gt; </a:t>
            </a:r>
            <a:r>
              <a:rPr lang="en-US" i="1" dirty="0"/>
              <a:t>a</a:t>
            </a:r>
            <a:r>
              <a:rPr lang="en-US" i="1" baseline="-25000" dirty="0"/>
              <a:t>j</a:t>
            </a:r>
            <a:r>
              <a:rPr lang="en-US" baseline="-25000" dirty="0"/>
              <a:t>+1</a:t>
            </a:r>
            <a:r>
              <a:rPr lang="en-US" dirty="0"/>
              <a:t> </a:t>
            </a:r>
            <a:r>
              <a:rPr lang="en-US" b="1" dirty="0"/>
              <a:t>then</a:t>
            </a:r>
            <a:r>
              <a:rPr lang="en-US" dirty="0"/>
              <a:t> </a:t>
            </a:r>
          </a:p>
          <a:p>
            <a:pPr marL="1032272" indent="0">
              <a:buNone/>
            </a:pPr>
            <a:r>
              <a:rPr lang="en-US" dirty="0"/>
              <a:t>	swap </a:t>
            </a:r>
            <a:r>
              <a:rPr lang="en-US" i="1" dirty="0" err="1"/>
              <a:t>a</a:t>
            </a:r>
            <a:r>
              <a:rPr lang="en-US" i="1" baseline="-25000" dirty="0" err="1"/>
              <a:t>j</a:t>
            </a:r>
            <a:r>
              <a:rPr lang="en-US" dirty="0"/>
              <a:t> and </a:t>
            </a:r>
            <a:r>
              <a:rPr lang="en-US" i="1" dirty="0"/>
              <a:t>a</a:t>
            </a:r>
            <a:r>
              <a:rPr lang="en-US" i="1" baseline="-25000" dirty="0"/>
              <a:t>j</a:t>
            </a:r>
            <a:r>
              <a:rPr lang="en-US" baseline="-25000" dirty="0"/>
              <a:t>+1</a:t>
            </a:r>
          </a:p>
          <a:p>
            <a:pPr marL="0" indent="0">
              <a:buNone/>
            </a:pPr>
            <a:endParaRPr lang="en-US" dirty="0"/>
          </a:p>
          <a:p>
            <a:pPr marL="0" indent="0">
              <a:buNone/>
            </a:pPr>
            <a:r>
              <a:rPr lang="en-US" dirty="0"/>
              <a:t>Any optimizations?</a:t>
            </a:r>
          </a:p>
          <a:p>
            <a:pPr lvl="1"/>
            <a:r>
              <a:rPr lang="en-US" dirty="0">
                <a:solidFill>
                  <a:schemeClr val="bg2"/>
                </a:solidFill>
              </a:rPr>
              <a:t>Inner loop stopping value</a:t>
            </a:r>
            <a:r>
              <a:rPr lang="en-US" dirty="0"/>
              <a:t>: Consider how much progress we can </a:t>
            </a:r>
            <a:r>
              <a:rPr lang="en-US" dirty="0">
                <a:solidFill>
                  <a:srgbClr val="FF0000"/>
                </a:solidFill>
              </a:rPr>
              <a:t>guarantee</a:t>
            </a:r>
            <a:r>
              <a:rPr lang="en-US" dirty="0"/>
              <a:t> from each pass</a:t>
            </a:r>
          </a:p>
          <a:p>
            <a:pPr lvl="1"/>
            <a:r>
              <a:rPr lang="en-US" dirty="0">
                <a:solidFill>
                  <a:schemeClr val="bg2"/>
                </a:solidFill>
              </a:rPr>
              <a:t>Outer loop responsive termination</a:t>
            </a:r>
            <a:r>
              <a:rPr lang="en-US" dirty="0"/>
              <a:t>: Might we finish sorting before </a:t>
            </a:r>
            <a:r>
              <a:rPr lang="en-US" i="1" dirty="0" err="1"/>
              <a:t>i</a:t>
            </a:r>
            <a:r>
              <a:rPr lang="en-US" dirty="0"/>
              <a:t> = </a:t>
            </a:r>
            <a:r>
              <a:rPr lang="en-US" i="1" dirty="0"/>
              <a:t>n</a:t>
            </a:r>
            <a:r>
              <a:rPr lang="en-US" dirty="0"/>
              <a:t>-1?</a:t>
            </a:r>
          </a:p>
        </p:txBody>
      </p:sp>
      <p:grpSp>
        <p:nvGrpSpPr>
          <p:cNvPr id="5" name="Group 4">
            <a:extLst>
              <a:ext uri="{FF2B5EF4-FFF2-40B4-BE49-F238E27FC236}">
                <a16:creationId xmlns:a16="http://schemas.microsoft.com/office/drawing/2014/main" id="{9B0EF1DF-08A6-3FBE-1281-72A8C33AC158}"/>
              </a:ext>
            </a:extLst>
          </p:cNvPr>
          <p:cNvGrpSpPr/>
          <p:nvPr/>
        </p:nvGrpSpPr>
        <p:grpSpPr>
          <a:xfrm>
            <a:off x="4102768" y="1428750"/>
            <a:ext cx="3669632" cy="553998"/>
            <a:chOff x="-2667206" y="610988"/>
            <a:chExt cx="4892843" cy="738664"/>
          </a:xfrm>
        </p:grpSpPr>
        <p:sp>
          <p:nvSpPr>
            <p:cNvPr id="6" name="TextBox 5">
              <a:extLst>
                <a:ext uri="{FF2B5EF4-FFF2-40B4-BE49-F238E27FC236}">
                  <a16:creationId xmlns:a16="http://schemas.microsoft.com/office/drawing/2014/main" id="{7831CC7A-E61C-1551-A884-C9C358F4F5B2}"/>
                </a:ext>
              </a:extLst>
            </p:cNvPr>
            <p:cNvSpPr txBox="1"/>
            <p:nvPr/>
          </p:nvSpPr>
          <p:spPr>
            <a:xfrm>
              <a:off x="-669963" y="610988"/>
              <a:ext cx="2895600" cy="738664"/>
            </a:xfrm>
            <a:prstGeom prst="rect">
              <a:avLst/>
            </a:prstGeom>
            <a:noFill/>
          </p:spPr>
          <p:txBody>
            <a:bodyPr wrap="square" rtlCol="0">
              <a:spAutoFit/>
            </a:bodyPr>
            <a:lstStyle/>
            <a:p>
              <a:pPr algn="ctr"/>
              <a:r>
                <a:rPr lang="en-US" sz="1500" b="1" i="1" dirty="0">
                  <a:solidFill>
                    <a:srgbClr val="FF0000"/>
                  </a:solidFill>
                  <a:latin typeface="Comic Neue" panose="02000000000000000000" pitchFamily="2" charset="0"/>
                </a:rPr>
                <a:t>Do we need to go all the way to the end?</a:t>
              </a:r>
            </a:p>
          </p:txBody>
        </p:sp>
        <p:cxnSp>
          <p:nvCxnSpPr>
            <p:cNvPr id="7" name="Straight Arrow Connector 6">
              <a:extLst>
                <a:ext uri="{FF2B5EF4-FFF2-40B4-BE49-F238E27FC236}">
                  <a16:creationId xmlns:a16="http://schemas.microsoft.com/office/drawing/2014/main" id="{51836CBE-6D6F-A0BA-06B3-DA53815B87B7}"/>
                </a:ext>
              </a:extLst>
            </p:cNvPr>
            <p:cNvCxnSpPr>
              <a:cxnSpLocks/>
              <a:stCxn id="6" idx="1"/>
            </p:cNvCxnSpPr>
            <p:nvPr/>
          </p:nvCxnSpPr>
          <p:spPr bwMode="auto">
            <a:xfrm flipH="1">
              <a:off x="-2667205" y="980320"/>
              <a:ext cx="1997242" cy="204173"/>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sp>
        <p:nvSpPr>
          <p:cNvPr id="4" name="3 Marcador de número de diapositiva">
            <a:extLst>
              <a:ext uri="{FF2B5EF4-FFF2-40B4-BE49-F238E27FC236}">
                <a16:creationId xmlns:a16="http://schemas.microsoft.com/office/drawing/2014/main" id="{3834C303-762E-73E6-3FAB-DCDFCDEB86B5}"/>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19</a:t>
            </a:fld>
            <a:endParaRPr lang="pt-BR" dirty="0"/>
          </a:p>
        </p:txBody>
      </p:sp>
    </p:spTree>
    <p:extLst>
      <p:ext uri="{BB962C8B-B14F-4D97-AF65-F5344CB8AC3E}">
        <p14:creationId xmlns:p14="http://schemas.microsoft.com/office/powerpoint/2010/main" val="85749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right)">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topics</a:t>
            </a:r>
          </a:p>
        </p:txBody>
      </p:sp>
      <p:pic>
        <p:nvPicPr>
          <p:cNvPr id="4" name="Picture 2" descr="Notebook ">
            <a:extLst>
              <a:ext uri="{FF2B5EF4-FFF2-40B4-BE49-F238E27FC236}">
                <a16:creationId xmlns:a16="http://schemas.microsoft.com/office/drawing/2014/main" id="{88A3FD40-CB5F-5103-5AF5-A5C17BAE22CB}"/>
              </a:ext>
            </a:extLst>
          </p:cNvPr>
          <p:cNvPicPr>
            <a:picLocks noChangeAspect="1" noChangeArrowheads="1"/>
          </p:cNvPicPr>
          <p:nvPr/>
        </p:nvPicPr>
        <p:blipFill>
          <a:blip r:embed="rId2"/>
          <a:srcRect/>
          <a:stretch>
            <a:fillRect/>
          </a:stretch>
        </p:blipFill>
        <p:spPr bwMode="auto">
          <a:xfrm>
            <a:off x="7437524" y="1490431"/>
            <a:ext cx="1219200" cy="1219201"/>
          </a:xfrm>
          <a:prstGeom prst="rect">
            <a:avLst/>
          </a:prstGeom>
          <a:noFill/>
        </p:spPr>
      </p:pic>
      <p:sp>
        <p:nvSpPr>
          <p:cNvPr id="5" name="3 Marcador de número de diapositiva">
            <a:extLst>
              <a:ext uri="{FF2B5EF4-FFF2-40B4-BE49-F238E27FC236}">
                <a16:creationId xmlns:a16="http://schemas.microsoft.com/office/drawing/2014/main" id="{9FC3A38D-92A1-91BA-B190-E2894747B6C7}"/>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a:t>
            </a:fld>
            <a:endParaRPr lang="pt-BR" dirty="0"/>
          </a:p>
        </p:txBody>
      </p:sp>
      <p:sp>
        <p:nvSpPr>
          <p:cNvPr id="6" name="Content Placeholder 2">
            <a:extLst>
              <a:ext uri="{FF2B5EF4-FFF2-40B4-BE49-F238E27FC236}">
                <a16:creationId xmlns:a16="http://schemas.microsoft.com/office/drawing/2014/main" id="{0919C19C-1DCE-79EC-7320-2B9CCBF6E5B8}"/>
              </a:ext>
            </a:extLst>
          </p:cNvPr>
          <p:cNvSpPr txBox="1">
            <a:spLocks/>
          </p:cNvSpPr>
          <p:nvPr/>
        </p:nvSpPr>
        <p:spPr>
          <a:xfrm>
            <a:off x="457200" y="1298754"/>
            <a:ext cx="6658495" cy="1721052"/>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325755" algn="l" rtl="0">
              <a:lnSpc>
                <a:spcPct val="100000"/>
              </a:lnSpc>
              <a:spcBef>
                <a:spcPts val="360"/>
              </a:spcBef>
              <a:spcAft>
                <a:spcPts val="0"/>
              </a:spcAft>
              <a:buClr>
                <a:schemeClr val="accent1"/>
              </a:buClr>
              <a:buSzPts val="1530"/>
              <a:buFont typeface="Arial"/>
              <a:buChar char="•"/>
              <a:defRPr sz="1800" b="0" i="0" u="none" strike="noStrike" cap="none">
                <a:solidFill>
                  <a:schemeClr val="dk1"/>
                </a:solidFill>
                <a:latin typeface="Arial"/>
                <a:ea typeface="Arial"/>
                <a:cs typeface="Arial"/>
                <a:sym typeface="Arial"/>
              </a:defRPr>
            </a:lvl1pPr>
            <a:lvl2pPr marL="914400" marR="0" lvl="1" indent="-325755" algn="l" rtl="0">
              <a:lnSpc>
                <a:spcPct val="100000"/>
              </a:lnSpc>
              <a:spcBef>
                <a:spcPts val="360"/>
              </a:spcBef>
              <a:spcAft>
                <a:spcPts val="0"/>
              </a:spcAft>
              <a:buClr>
                <a:schemeClr val="accent1"/>
              </a:buClr>
              <a:buSzPts val="1530"/>
              <a:buFont typeface="Arial"/>
              <a:buChar char="•"/>
              <a:defRPr sz="1500" b="0" i="0" u="none" strike="noStrike" cap="none">
                <a:solidFill>
                  <a:schemeClr val="dk1"/>
                </a:solidFill>
                <a:latin typeface="Arial"/>
                <a:ea typeface="Arial"/>
                <a:cs typeface="Arial"/>
                <a:sym typeface="Arial"/>
              </a:defRPr>
            </a:lvl2pPr>
            <a:lvl3pPr marL="1371600" marR="0" lvl="2" indent="-331469" algn="l" rtl="0">
              <a:lnSpc>
                <a:spcPct val="100000"/>
              </a:lnSpc>
              <a:spcBef>
                <a:spcPts val="360"/>
              </a:spcBef>
              <a:spcAft>
                <a:spcPts val="0"/>
              </a:spcAft>
              <a:buClr>
                <a:schemeClr val="accent1"/>
              </a:buClr>
              <a:buSzPts val="1620"/>
              <a:buFont typeface="Arial"/>
              <a:buChar char="•"/>
              <a:defRPr sz="1350" b="0" i="0" u="none" strike="noStrike" cap="none">
                <a:solidFill>
                  <a:schemeClr val="dk1"/>
                </a:solidFill>
                <a:latin typeface="Arial"/>
                <a:ea typeface="Arial"/>
                <a:cs typeface="Arial"/>
                <a:sym typeface="Arial"/>
              </a:defRPr>
            </a:lvl3pPr>
            <a:lvl4pPr marL="1828800" marR="0" lvl="3" indent="-342900" algn="l" rtl="0">
              <a:lnSpc>
                <a:spcPct val="100000"/>
              </a:lnSpc>
              <a:spcBef>
                <a:spcPts val="360"/>
              </a:spcBef>
              <a:spcAft>
                <a:spcPts val="0"/>
              </a:spcAft>
              <a:buClr>
                <a:schemeClr val="accent1"/>
              </a:buClr>
              <a:buSzPts val="1800"/>
              <a:buFont typeface="Arial"/>
              <a:buChar char="•"/>
              <a:defRPr sz="1200" b="0" i="0" u="none" strike="noStrike" cap="none">
                <a:solidFill>
                  <a:schemeClr val="dk1"/>
                </a:solidFill>
                <a:latin typeface="Arial"/>
                <a:ea typeface="Arial"/>
                <a:cs typeface="Arial"/>
                <a:sym typeface="Arial"/>
              </a:defRPr>
            </a:lvl4pPr>
            <a:lvl5pPr marL="2286000" marR="0" lvl="4" indent="-342900" algn="l" rtl="0">
              <a:lnSpc>
                <a:spcPct val="100000"/>
              </a:lnSpc>
              <a:spcBef>
                <a:spcPts val="360"/>
              </a:spcBef>
              <a:spcAft>
                <a:spcPts val="0"/>
              </a:spcAft>
              <a:buClr>
                <a:schemeClr val="accent1"/>
              </a:buClr>
              <a:buSzPts val="1800"/>
              <a:buFont typeface="Arial"/>
              <a:buChar char="•"/>
              <a:defRPr sz="1050" b="0" i="0" u="none" strike="noStrike" cap="none">
                <a:solidFill>
                  <a:schemeClr val="dk1"/>
                </a:solidFill>
                <a:latin typeface="Arial"/>
                <a:ea typeface="Arial"/>
                <a:cs typeface="Arial"/>
                <a:sym typeface="Arial"/>
              </a:defRPr>
            </a:lvl5pPr>
            <a:lvl6pPr marL="2743200" marR="0" lvl="5"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9pPr>
          </a:lstStyle>
          <a:p>
            <a:r>
              <a:rPr lang="en-US" altLang="x-none" dirty="0"/>
              <a:t>Algorithms and pseudocode</a:t>
            </a:r>
          </a:p>
          <a:p>
            <a:pPr lvl="1"/>
            <a:r>
              <a:rPr lang="en-US" altLang="x-none" dirty="0"/>
              <a:t>What is an algorithm?</a:t>
            </a:r>
          </a:p>
          <a:p>
            <a:pPr lvl="1"/>
            <a:r>
              <a:rPr lang="en-US" altLang="x-none" dirty="0"/>
              <a:t>Pseudocode allows us to describe an algorithm in a semi-structured way</a:t>
            </a:r>
          </a:p>
          <a:p>
            <a:pPr lvl="1"/>
            <a:r>
              <a:rPr lang="en-US" altLang="x-none" dirty="0"/>
              <a:t>Algorithms for basic problems</a:t>
            </a:r>
          </a:p>
        </p:txBody>
      </p:sp>
    </p:spTree>
    <p:extLst>
      <p:ext uri="{BB962C8B-B14F-4D97-AF65-F5344CB8AC3E}">
        <p14:creationId xmlns:p14="http://schemas.microsoft.com/office/powerpoint/2010/main" val="34583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696168-13B2-0A30-0864-ECC4136C40EB}"/>
              </a:ext>
            </a:extLst>
          </p:cNvPr>
          <p:cNvSpPr>
            <a:spLocks noGrp="1"/>
          </p:cNvSpPr>
          <p:nvPr>
            <p:ph idx="1"/>
          </p:nvPr>
        </p:nvSpPr>
        <p:spPr/>
        <p:txBody>
          <a:bodyPr>
            <a:normAutofit/>
          </a:bodyPr>
          <a:lstStyle/>
          <a:p>
            <a:pPr marL="0" indent="0">
              <a:buNone/>
            </a:pPr>
            <a:r>
              <a:rPr lang="en-US" b="1" i="1" dirty="0">
                <a:solidFill>
                  <a:schemeClr val="bg2"/>
                </a:solidFill>
              </a:rPr>
              <a:t>Definition</a:t>
            </a:r>
            <a:r>
              <a:rPr lang="en-US" b="1" i="1" dirty="0"/>
              <a:t>:</a:t>
            </a:r>
            <a:r>
              <a:rPr lang="en-US" b="1" dirty="0"/>
              <a:t> </a:t>
            </a:r>
            <a:r>
              <a:rPr lang="en-US" dirty="0"/>
              <a:t>An </a:t>
            </a:r>
            <a:r>
              <a:rPr lang="en-US" dirty="0">
                <a:solidFill>
                  <a:srgbClr val="FF0000"/>
                </a:solidFill>
              </a:rPr>
              <a:t>optimization problem </a:t>
            </a:r>
            <a:r>
              <a:rPr lang="en-US" dirty="0"/>
              <a:t>is a problem in which the goal is to find the solution (among a set of possible solutions) that </a:t>
            </a:r>
            <a:r>
              <a:rPr lang="en-US" dirty="0">
                <a:solidFill>
                  <a:srgbClr val="00B050"/>
                </a:solidFill>
              </a:rPr>
              <a:t>maximizes</a:t>
            </a:r>
            <a:r>
              <a:rPr lang="en-US" dirty="0"/>
              <a:t> or </a:t>
            </a:r>
            <a:r>
              <a:rPr lang="en-US" dirty="0">
                <a:solidFill>
                  <a:srgbClr val="FF0000"/>
                </a:solidFill>
              </a:rPr>
              <a:t>minimizes</a:t>
            </a:r>
            <a:r>
              <a:rPr lang="en-US" dirty="0"/>
              <a:t> the value of some parameter</a:t>
            </a:r>
          </a:p>
          <a:p>
            <a:pPr lvl="1"/>
            <a:endParaRPr lang="en-US" dirty="0"/>
          </a:p>
          <a:p>
            <a:pPr marL="42863" indent="0">
              <a:buNone/>
            </a:pPr>
            <a:r>
              <a:rPr lang="en-US" dirty="0">
                <a:solidFill>
                  <a:schemeClr val="bg2"/>
                </a:solidFill>
              </a:rPr>
              <a:t>Examples</a:t>
            </a:r>
            <a:r>
              <a:rPr lang="en-US" dirty="0"/>
              <a:t>:</a:t>
            </a:r>
          </a:p>
          <a:p>
            <a:pPr marL="600075" lvl="1"/>
            <a:r>
              <a:rPr lang="en-US" dirty="0"/>
              <a:t>Given the locations of a set of cities, what visitation order </a:t>
            </a:r>
            <a:r>
              <a:rPr lang="en-US" dirty="0">
                <a:solidFill>
                  <a:srgbClr val="FF0000"/>
                </a:solidFill>
              </a:rPr>
              <a:t>minimizes</a:t>
            </a:r>
            <a:r>
              <a:rPr lang="en-US" dirty="0"/>
              <a:t> total travel? (Traveling salesperson problem)</a:t>
            </a:r>
          </a:p>
          <a:p>
            <a:pPr marL="600075" lvl="1"/>
            <a:r>
              <a:rPr lang="en-US" dirty="0"/>
              <a:t>Given an amount of change, what denominations should be given to </a:t>
            </a:r>
            <a:r>
              <a:rPr lang="en-US" dirty="0">
                <a:solidFill>
                  <a:srgbClr val="FF0000"/>
                </a:solidFill>
              </a:rPr>
              <a:t>minimize</a:t>
            </a:r>
            <a:r>
              <a:rPr lang="en-US" dirty="0"/>
              <a:t> the number of coins? (Change-making problem)</a:t>
            </a:r>
          </a:p>
          <a:p>
            <a:pPr marL="600075" lvl="1"/>
            <a:r>
              <a:rPr lang="en-US" dirty="0"/>
              <a:t>Given an actor, what is the </a:t>
            </a:r>
            <a:r>
              <a:rPr lang="en-US" dirty="0">
                <a:solidFill>
                  <a:srgbClr val="FF0000"/>
                </a:solidFill>
              </a:rPr>
              <a:t>minimum</a:t>
            </a:r>
            <a:r>
              <a:rPr lang="en-US" dirty="0"/>
              <a:t> number of “hops” (each to an actor that appeared with the previous in some movie) to arrive at Kevin Bacon?</a:t>
            </a:r>
          </a:p>
        </p:txBody>
      </p:sp>
      <p:sp>
        <p:nvSpPr>
          <p:cNvPr id="4" name="3 Marcador de número de diapositiva">
            <a:extLst>
              <a:ext uri="{FF2B5EF4-FFF2-40B4-BE49-F238E27FC236}">
                <a16:creationId xmlns:a16="http://schemas.microsoft.com/office/drawing/2014/main" id="{E0A72A97-EE4B-5FBF-8E13-2BE7DB746C74}"/>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20</a:t>
            </a:fld>
            <a:endParaRPr lang="pt-BR" dirty="0"/>
          </a:p>
        </p:txBody>
      </p:sp>
      <p:sp>
        <p:nvSpPr>
          <p:cNvPr id="5" name="Title 1">
            <a:extLst>
              <a:ext uri="{FF2B5EF4-FFF2-40B4-BE49-F238E27FC236}">
                <a16:creationId xmlns:a16="http://schemas.microsoft.com/office/drawing/2014/main" id="{FEA5ACA3-443E-72DE-2FD0-30C02BF4BFDB}"/>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Specific types of problems and algorithms</a:t>
            </a:r>
          </a:p>
        </p:txBody>
      </p:sp>
    </p:spTree>
    <p:extLst>
      <p:ext uri="{BB962C8B-B14F-4D97-AF65-F5344CB8AC3E}">
        <p14:creationId xmlns:p14="http://schemas.microsoft.com/office/powerpoint/2010/main" val="2667834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6B8335-6720-B093-1B11-70E91DA44F66}"/>
              </a:ext>
            </a:extLst>
          </p:cNvPr>
          <p:cNvSpPr>
            <a:spLocks noGrp="1"/>
          </p:cNvSpPr>
          <p:nvPr>
            <p:ph idx="1"/>
          </p:nvPr>
        </p:nvSpPr>
        <p:spPr/>
        <p:txBody>
          <a:bodyPr>
            <a:normAutofit/>
          </a:bodyPr>
          <a:lstStyle/>
          <a:p>
            <a:pPr marL="0" indent="0">
              <a:buNone/>
            </a:pPr>
            <a:r>
              <a:rPr lang="en-US" b="1" i="1" dirty="0">
                <a:solidFill>
                  <a:schemeClr val="bg2"/>
                </a:solidFill>
              </a:rPr>
              <a:t>Definition</a:t>
            </a:r>
            <a:r>
              <a:rPr lang="en-US" b="1" i="1" dirty="0"/>
              <a:t>:</a:t>
            </a:r>
            <a:r>
              <a:rPr lang="en-US" dirty="0"/>
              <a:t> A greedy algorithm is an algorithm that makes what seems to be the “best” choice at each step while iteratively constructing a solution.</a:t>
            </a:r>
          </a:p>
          <a:p>
            <a:pPr lvl="1" indent="-257175"/>
            <a:endParaRPr lang="en-US" b="1" i="1" dirty="0"/>
          </a:p>
          <a:p>
            <a:pPr marL="0" indent="0">
              <a:buNone/>
            </a:pPr>
            <a:r>
              <a:rPr lang="en-US" dirty="0"/>
              <a:t>A greedy approach to change-making:</a:t>
            </a:r>
          </a:p>
          <a:p>
            <a:pPr lvl="1"/>
            <a:r>
              <a:rPr lang="en-US" dirty="0"/>
              <a:t>At each step, select the </a:t>
            </a:r>
            <a:r>
              <a:rPr lang="en-US" dirty="0">
                <a:solidFill>
                  <a:srgbClr val="FF0000"/>
                </a:solidFill>
              </a:rPr>
              <a:t>greatest denomination </a:t>
            </a:r>
            <a:r>
              <a:rPr lang="en-US" dirty="0"/>
              <a:t>that can fit within the remaining change to give</a:t>
            </a:r>
          </a:p>
          <a:p>
            <a:pPr lvl="1"/>
            <a:endParaRPr lang="en-US" dirty="0"/>
          </a:p>
          <a:p>
            <a:pPr marL="0" indent="0">
              <a:buNone/>
            </a:pPr>
            <a:r>
              <a:rPr lang="en-US" dirty="0"/>
              <a:t>A greedy approach to traveling salesperson:</a:t>
            </a:r>
          </a:p>
          <a:p>
            <a:pPr lvl="1" indent="-257175"/>
            <a:r>
              <a:rPr lang="en-US" dirty="0"/>
              <a:t>At each step, visit the (unvisited) city </a:t>
            </a:r>
            <a:r>
              <a:rPr lang="en-US" dirty="0">
                <a:solidFill>
                  <a:srgbClr val="FF0000"/>
                </a:solidFill>
              </a:rPr>
              <a:t>closest</a:t>
            </a:r>
            <a:r>
              <a:rPr lang="en-US" dirty="0"/>
              <a:t> to your current location</a:t>
            </a:r>
          </a:p>
          <a:p>
            <a:pPr lvl="1" indent="-257175"/>
            <a:endParaRPr lang="en-US" dirty="0"/>
          </a:p>
          <a:p>
            <a:pPr marL="0" indent="0">
              <a:buNone/>
            </a:pPr>
            <a:r>
              <a:rPr lang="en-US" dirty="0"/>
              <a:t>Note that, depending on the problem, a greedy algorithm </a:t>
            </a:r>
            <a:r>
              <a:rPr lang="en-US" b="1" dirty="0">
                <a:solidFill>
                  <a:srgbClr val="FF0000"/>
                </a:solidFill>
              </a:rPr>
              <a:t>might not</a:t>
            </a:r>
            <a:r>
              <a:rPr lang="en-US" dirty="0">
                <a:solidFill>
                  <a:srgbClr val="FF0000"/>
                </a:solidFill>
              </a:rPr>
              <a:t> </a:t>
            </a:r>
            <a:r>
              <a:rPr lang="en-US" dirty="0"/>
              <a:t>find the optimal solution!</a:t>
            </a:r>
          </a:p>
        </p:txBody>
      </p:sp>
      <p:sp>
        <p:nvSpPr>
          <p:cNvPr id="4" name="3 Marcador de número de diapositiva">
            <a:extLst>
              <a:ext uri="{FF2B5EF4-FFF2-40B4-BE49-F238E27FC236}">
                <a16:creationId xmlns:a16="http://schemas.microsoft.com/office/drawing/2014/main" id="{7C6F5B00-868C-0DD6-760C-95C8798FC529}"/>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21</a:t>
            </a:fld>
            <a:endParaRPr lang="pt-BR" dirty="0"/>
          </a:p>
        </p:txBody>
      </p:sp>
      <p:sp>
        <p:nvSpPr>
          <p:cNvPr id="7" name="Title 1">
            <a:extLst>
              <a:ext uri="{FF2B5EF4-FFF2-40B4-BE49-F238E27FC236}">
                <a16:creationId xmlns:a16="http://schemas.microsoft.com/office/drawing/2014/main" id="{7F919013-B128-2E5F-4134-6E80D808B7C9}"/>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fontScale="850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One strategy for optimization problems: Greedy algorithms</a:t>
            </a:r>
          </a:p>
        </p:txBody>
      </p:sp>
    </p:spTree>
    <p:extLst>
      <p:ext uri="{BB962C8B-B14F-4D97-AF65-F5344CB8AC3E}">
        <p14:creationId xmlns:p14="http://schemas.microsoft.com/office/powerpoint/2010/main" val="593928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AE2783-B3B8-07DA-1B19-8BA77C06D500}"/>
              </a:ext>
            </a:extLst>
          </p:cNvPr>
          <p:cNvSpPr>
            <a:spLocks noGrp="1"/>
          </p:cNvSpPr>
          <p:nvPr>
            <p:ph idx="1"/>
          </p:nvPr>
        </p:nvSpPr>
        <p:spPr>
          <a:xfrm>
            <a:off x="1562100" y="1428750"/>
            <a:ext cx="6057900" cy="2286000"/>
          </a:xfrm>
        </p:spPr>
        <p:txBody>
          <a:bodyPr>
            <a:normAutofit fontScale="85000" lnSpcReduction="10000"/>
          </a:bodyPr>
          <a:lstStyle/>
          <a:p>
            <a:pPr marL="0" indent="0">
              <a:buNone/>
            </a:pPr>
            <a:r>
              <a:rPr lang="en-US" b="1" dirty="0"/>
              <a:t>procedure</a:t>
            </a:r>
            <a:r>
              <a:rPr lang="en-US" dirty="0"/>
              <a:t> </a:t>
            </a:r>
            <a:r>
              <a:rPr lang="en-US" i="1" dirty="0"/>
              <a:t>cashier’s change </a:t>
            </a:r>
            <a:r>
              <a:rPr lang="en-US" dirty="0"/>
              <a:t>(</a:t>
            </a:r>
            <a:r>
              <a:rPr lang="en-US" i="1" dirty="0"/>
              <a:t>c</a:t>
            </a:r>
            <a:r>
              <a:rPr lang="en-US" i="1" baseline="-25000" dirty="0"/>
              <a:t>1</a:t>
            </a:r>
            <a:r>
              <a:rPr lang="en-US" dirty="0"/>
              <a:t>, </a:t>
            </a:r>
            <a:r>
              <a:rPr lang="en-US" i="1" dirty="0"/>
              <a:t>c</a:t>
            </a:r>
            <a:r>
              <a:rPr lang="en-US" i="1" baseline="-25000" dirty="0"/>
              <a:t>2</a:t>
            </a:r>
            <a:r>
              <a:rPr lang="en-US" dirty="0"/>
              <a:t>, …, </a:t>
            </a:r>
            <a:r>
              <a:rPr lang="en-US" i="1" dirty="0" err="1"/>
              <a:t>c</a:t>
            </a:r>
            <a:r>
              <a:rPr lang="en-US" i="1" baseline="-25000" dirty="0" err="1"/>
              <a:t>r</a:t>
            </a:r>
            <a:r>
              <a:rPr lang="en-US" dirty="0"/>
              <a:t>: values of denominations in decreasing order; </a:t>
            </a:r>
            <a:r>
              <a:rPr lang="en-US" i="1" dirty="0"/>
              <a:t>n</a:t>
            </a:r>
            <a:r>
              <a:rPr lang="en-US" dirty="0"/>
              <a:t>: a positive integer)</a:t>
            </a:r>
          </a:p>
          <a:p>
            <a:pPr marL="350044" indent="0">
              <a:buNone/>
            </a:pPr>
            <a:r>
              <a:rPr lang="en-US" dirty="0"/>
              <a:t>for </a:t>
            </a:r>
            <a:r>
              <a:rPr lang="en-US" i="1" dirty="0" err="1"/>
              <a:t>i</a:t>
            </a:r>
            <a:r>
              <a:rPr lang="en-US" dirty="0"/>
              <a:t> := 1 to </a:t>
            </a:r>
            <a:r>
              <a:rPr lang="en-US" i="1" dirty="0"/>
              <a:t>r</a:t>
            </a:r>
          </a:p>
          <a:p>
            <a:pPr marL="691754" indent="0">
              <a:buNone/>
            </a:pPr>
            <a:r>
              <a:rPr lang="en-US" i="1" dirty="0"/>
              <a:t>d</a:t>
            </a:r>
            <a:r>
              <a:rPr lang="en-US" i="1" baseline="-25000" dirty="0"/>
              <a:t>i</a:t>
            </a:r>
            <a:r>
              <a:rPr lang="en-US" dirty="0"/>
              <a:t> := 0  {counts how many coins of denom.</a:t>
            </a:r>
            <a:r>
              <a:rPr lang="en-US" i="1" dirty="0"/>
              <a:t> </a:t>
            </a:r>
            <a:r>
              <a:rPr lang="en-US" i="1" dirty="0" err="1"/>
              <a:t>i</a:t>
            </a:r>
            <a:r>
              <a:rPr lang="en-US" dirty="0"/>
              <a:t>}</a:t>
            </a:r>
          </a:p>
          <a:p>
            <a:pPr marL="691754" indent="0">
              <a:buNone/>
            </a:pPr>
            <a:r>
              <a:rPr lang="en-US" dirty="0"/>
              <a:t>while </a:t>
            </a:r>
            <a:r>
              <a:rPr lang="en-US" i="1" dirty="0"/>
              <a:t>n</a:t>
            </a:r>
            <a:r>
              <a:rPr lang="en-US" dirty="0"/>
              <a:t> ≥ </a:t>
            </a:r>
            <a:r>
              <a:rPr lang="en-US" i="1" dirty="0"/>
              <a:t>c</a:t>
            </a:r>
            <a:r>
              <a:rPr lang="en-US" i="1" baseline="-25000" dirty="0"/>
              <a:t>i</a:t>
            </a:r>
          </a:p>
          <a:p>
            <a:pPr marL="1032272" indent="0">
              <a:buNone/>
            </a:pPr>
            <a:r>
              <a:rPr lang="en-US" i="1" dirty="0"/>
              <a:t>d</a:t>
            </a:r>
            <a:r>
              <a:rPr lang="en-US" i="1" baseline="-25000" dirty="0"/>
              <a:t>i</a:t>
            </a:r>
            <a:r>
              <a:rPr lang="en-US" dirty="0"/>
              <a:t> := </a:t>
            </a:r>
            <a:r>
              <a:rPr lang="en-US" i="1" dirty="0"/>
              <a:t>d</a:t>
            </a:r>
            <a:r>
              <a:rPr lang="en-US" i="1" baseline="-25000" dirty="0"/>
              <a:t>i</a:t>
            </a:r>
            <a:r>
              <a:rPr lang="en-US" dirty="0"/>
              <a:t> + 1  {add a coin of denom. </a:t>
            </a:r>
            <a:r>
              <a:rPr lang="en-US" i="1" dirty="0" err="1"/>
              <a:t>i</a:t>
            </a:r>
            <a:r>
              <a:rPr lang="en-US" dirty="0"/>
              <a:t>}</a:t>
            </a:r>
          </a:p>
          <a:p>
            <a:pPr marL="1032272" indent="0">
              <a:buNone/>
            </a:pPr>
            <a:r>
              <a:rPr lang="en-US" i="1" dirty="0"/>
              <a:t>n</a:t>
            </a:r>
            <a:r>
              <a:rPr lang="en-US" dirty="0"/>
              <a:t> := </a:t>
            </a:r>
            <a:r>
              <a:rPr lang="en-US" i="1" dirty="0"/>
              <a:t>n</a:t>
            </a:r>
            <a:r>
              <a:rPr lang="en-US" dirty="0"/>
              <a:t> – </a:t>
            </a:r>
            <a:r>
              <a:rPr lang="en-US" i="1" dirty="0"/>
              <a:t>c</a:t>
            </a:r>
            <a:r>
              <a:rPr lang="en-US" i="1" baseline="-25000" dirty="0"/>
              <a:t>i</a:t>
            </a:r>
            <a:r>
              <a:rPr lang="en-US" dirty="0"/>
              <a:t>  {remove value from remaining change to give}</a:t>
            </a:r>
          </a:p>
          <a:p>
            <a:pPr marL="350044" indent="0">
              <a:buNone/>
            </a:pPr>
            <a:r>
              <a:rPr lang="en-US" b="1" dirty="0"/>
              <a:t>return</a:t>
            </a:r>
            <a:r>
              <a:rPr lang="en-US" dirty="0"/>
              <a:t> {</a:t>
            </a:r>
            <a:r>
              <a:rPr lang="en-US" i="1" dirty="0"/>
              <a:t>d</a:t>
            </a:r>
            <a:r>
              <a:rPr lang="en-US" i="1" baseline="-25000" dirty="0"/>
              <a:t>i</a:t>
            </a:r>
            <a:r>
              <a:rPr lang="en-US" dirty="0"/>
              <a:t>}  {this sequence specifies how many of each denom.}</a:t>
            </a:r>
          </a:p>
        </p:txBody>
      </p:sp>
      <p:sp>
        <p:nvSpPr>
          <p:cNvPr id="5" name="TextBox 4">
            <a:extLst>
              <a:ext uri="{FF2B5EF4-FFF2-40B4-BE49-F238E27FC236}">
                <a16:creationId xmlns:a16="http://schemas.microsoft.com/office/drawing/2014/main" id="{F1CD9B35-1424-0648-0A90-F5B558613451}"/>
              </a:ext>
            </a:extLst>
          </p:cNvPr>
          <p:cNvSpPr txBox="1"/>
          <p:nvPr/>
        </p:nvSpPr>
        <p:spPr>
          <a:xfrm>
            <a:off x="2676288" y="4000500"/>
            <a:ext cx="3791423" cy="323165"/>
          </a:xfrm>
          <a:prstGeom prst="rect">
            <a:avLst/>
          </a:prstGeom>
          <a:noFill/>
        </p:spPr>
        <p:txBody>
          <a:bodyPr wrap="none" rtlCol="0">
            <a:spAutoFit/>
          </a:bodyPr>
          <a:lstStyle/>
          <a:p>
            <a:r>
              <a:rPr lang="en-US" sz="1500" b="1" i="1" dirty="0">
                <a:solidFill>
                  <a:srgbClr val="FF0000"/>
                </a:solidFill>
                <a:latin typeface="Comic Neue" panose="02000000000000000000" pitchFamily="2" charset="0"/>
              </a:rPr>
              <a:t>Does this always return the optimal solution?</a:t>
            </a:r>
          </a:p>
        </p:txBody>
      </p:sp>
      <p:sp>
        <p:nvSpPr>
          <p:cNvPr id="4" name="3 Marcador de número de diapositiva">
            <a:extLst>
              <a:ext uri="{FF2B5EF4-FFF2-40B4-BE49-F238E27FC236}">
                <a16:creationId xmlns:a16="http://schemas.microsoft.com/office/drawing/2014/main" id="{71150198-E6C6-C39E-467F-56298B4AB9FB}"/>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22</a:t>
            </a:fld>
            <a:endParaRPr lang="pt-BR" dirty="0"/>
          </a:p>
        </p:txBody>
      </p:sp>
      <p:sp>
        <p:nvSpPr>
          <p:cNvPr id="8" name="Title 1">
            <a:extLst>
              <a:ext uri="{FF2B5EF4-FFF2-40B4-BE49-F238E27FC236}">
                <a16:creationId xmlns:a16="http://schemas.microsoft.com/office/drawing/2014/main" id="{A709CB32-CE64-9046-CDA8-CA9F85FE1EDB}"/>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Cashier’s algorithm, pseudocode</a:t>
            </a:r>
          </a:p>
        </p:txBody>
      </p:sp>
    </p:spTree>
    <p:extLst>
      <p:ext uri="{BB962C8B-B14F-4D97-AF65-F5344CB8AC3E}">
        <p14:creationId xmlns:p14="http://schemas.microsoft.com/office/powerpoint/2010/main" val="2200746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C54AAF-1821-0056-C301-2FF712CB7808}"/>
              </a:ext>
            </a:extLst>
          </p:cNvPr>
          <p:cNvSpPr>
            <a:spLocks noGrp="1"/>
          </p:cNvSpPr>
          <p:nvPr>
            <p:ph idx="1"/>
          </p:nvPr>
        </p:nvSpPr>
        <p:spPr/>
        <p:txBody>
          <a:bodyPr>
            <a:normAutofit/>
          </a:bodyPr>
          <a:lstStyle/>
          <a:p>
            <a:pPr marL="0" indent="0">
              <a:buNone/>
            </a:pPr>
            <a:r>
              <a:rPr lang="en-US" b="1" i="1" dirty="0">
                <a:solidFill>
                  <a:schemeClr val="bg2"/>
                </a:solidFill>
              </a:rPr>
              <a:t>Lemma</a:t>
            </a:r>
            <a:r>
              <a:rPr lang="en-US" b="1" i="1" dirty="0"/>
              <a:t>: </a:t>
            </a:r>
            <a:r>
              <a:rPr lang="en-US" dirty="0"/>
              <a:t>When giving change with US currency, the optimal solution contains at most 2 dimes, at most 1 nickel, at most 4 pennies, and cannot have 2 dimes and a nickel.</a:t>
            </a:r>
          </a:p>
          <a:p>
            <a:pPr lvl="1" indent="-257175"/>
            <a:r>
              <a:rPr lang="en-US" dirty="0">
                <a:solidFill>
                  <a:srgbClr val="FF0000"/>
                </a:solidFill>
              </a:rPr>
              <a:t>Intuition</a:t>
            </a:r>
            <a:r>
              <a:rPr lang="en-US" dirty="0"/>
              <a:t>: If we had (e.g.) more than 2 dimes, we could replace them with fewer coins but equivalent value</a:t>
            </a:r>
          </a:p>
          <a:p>
            <a:pPr marL="300038" lvl="1" indent="0">
              <a:buNone/>
            </a:pPr>
            <a:endParaRPr lang="en-US" dirty="0"/>
          </a:p>
          <a:p>
            <a:pPr marL="0" indent="0">
              <a:buNone/>
            </a:pPr>
            <a:r>
              <a:rPr lang="en-US" b="1" dirty="0">
                <a:solidFill>
                  <a:schemeClr val="bg2"/>
                </a:solidFill>
              </a:rPr>
              <a:t>Theorem</a:t>
            </a:r>
            <a:r>
              <a:rPr lang="en-US" b="1" dirty="0"/>
              <a:t>:</a:t>
            </a:r>
            <a:r>
              <a:rPr lang="en-US" dirty="0"/>
              <a:t> The cashier’s algorithm makes change using the fewest possible coins </a:t>
            </a:r>
            <a:r>
              <a:rPr lang="en-US" dirty="0">
                <a:solidFill>
                  <a:srgbClr val="FF0000"/>
                </a:solidFill>
              </a:rPr>
              <a:t>when using US denominations</a:t>
            </a:r>
          </a:p>
          <a:p>
            <a:pPr lvl="1" indent="-257175"/>
            <a:r>
              <a:rPr lang="en-US" dirty="0">
                <a:solidFill>
                  <a:srgbClr val="00B050"/>
                </a:solidFill>
              </a:rPr>
              <a:t>Briefly</a:t>
            </a:r>
            <a:r>
              <a:rPr lang="en-US" dirty="0"/>
              <a:t>: Quarters are selected first, and selecting fewer quarters always increases total coins. Dimes are selected next, and fewer dimes always increases total coins based on the above lemma…</a:t>
            </a:r>
          </a:p>
        </p:txBody>
      </p:sp>
      <p:sp>
        <p:nvSpPr>
          <p:cNvPr id="4" name="3 Marcador de número de diapositiva">
            <a:extLst>
              <a:ext uri="{FF2B5EF4-FFF2-40B4-BE49-F238E27FC236}">
                <a16:creationId xmlns:a16="http://schemas.microsoft.com/office/drawing/2014/main" id="{FD41906F-4FA3-1373-2CBC-EA29F35593C9}"/>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23</a:t>
            </a:fld>
            <a:endParaRPr lang="pt-BR" dirty="0"/>
          </a:p>
        </p:txBody>
      </p:sp>
      <p:sp>
        <p:nvSpPr>
          <p:cNvPr id="7" name="Title 1">
            <a:extLst>
              <a:ext uri="{FF2B5EF4-FFF2-40B4-BE49-F238E27FC236}">
                <a16:creationId xmlns:a16="http://schemas.microsoft.com/office/drawing/2014/main" id="{1EE14E7D-8185-94C8-A9C4-4AA071FB83C9}"/>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fontScale="92500"/>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For US currency, the cashier’s algorithm is optimal</a:t>
            </a:r>
          </a:p>
        </p:txBody>
      </p:sp>
    </p:spTree>
    <p:extLst>
      <p:ext uri="{BB962C8B-B14F-4D97-AF65-F5344CB8AC3E}">
        <p14:creationId xmlns:p14="http://schemas.microsoft.com/office/powerpoint/2010/main" val="1056205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US" altLang="x-none"/>
              <a:t>Final thoughts</a:t>
            </a:r>
          </a:p>
        </p:txBody>
      </p:sp>
      <p:sp>
        <p:nvSpPr>
          <p:cNvPr id="45058" name="Content Placeholder 2"/>
          <p:cNvSpPr>
            <a:spLocks noGrp="1"/>
          </p:cNvSpPr>
          <p:nvPr>
            <p:ph idx="1"/>
          </p:nvPr>
        </p:nvSpPr>
        <p:spPr>
          <a:xfrm>
            <a:off x="457200" y="1133649"/>
            <a:ext cx="7029450" cy="3543300"/>
          </a:xfrm>
        </p:spPr>
        <p:txBody>
          <a:bodyPr>
            <a:normAutofit/>
          </a:bodyPr>
          <a:lstStyle/>
          <a:p>
            <a:r>
              <a:rPr lang="en-US" altLang="x-none" dirty="0">
                <a:solidFill>
                  <a:schemeClr val="bg2"/>
                </a:solidFill>
              </a:rPr>
              <a:t>Algorithms</a:t>
            </a:r>
            <a:r>
              <a:rPr lang="en-US" altLang="x-none" dirty="0"/>
              <a:t> are a major foundation of computer science</a:t>
            </a:r>
          </a:p>
          <a:p>
            <a:pPr lvl="1"/>
            <a:r>
              <a:rPr lang="en-US" altLang="x-none" dirty="0"/>
              <a:t>More structured than prose, easier to write than “real” code</a:t>
            </a:r>
          </a:p>
          <a:p>
            <a:pPr lvl="1"/>
            <a:endParaRPr lang="en-US" altLang="x-none" dirty="0"/>
          </a:p>
          <a:p>
            <a:r>
              <a:rPr lang="en-US" altLang="x-none" dirty="0">
                <a:solidFill>
                  <a:schemeClr val="bg2"/>
                </a:solidFill>
              </a:rPr>
              <a:t>Greedy algorithms </a:t>
            </a:r>
            <a:r>
              <a:rPr lang="en-US" altLang="x-none" dirty="0"/>
              <a:t>are convenient for optimization problems, but don’t always give optimal results</a:t>
            </a:r>
          </a:p>
          <a:p>
            <a:pPr lvl="1"/>
            <a:endParaRPr lang="en-US" altLang="x-none" dirty="0"/>
          </a:p>
          <a:p>
            <a:pPr marL="588645" lvl="1" indent="0">
              <a:buNone/>
            </a:pPr>
            <a:endParaRPr lang="en-US" altLang="x-none" dirty="0"/>
          </a:p>
          <a:p>
            <a:r>
              <a:rPr lang="en-US" altLang="x-none" dirty="0"/>
              <a:t>Next time:</a:t>
            </a:r>
          </a:p>
          <a:p>
            <a:pPr lvl="1"/>
            <a:r>
              <a:rPr lang="en-US" altLang="x-none" dirty="0"/>
              <a:t>Growth rates and Big-O notations (Section 3.2)</a:t>
            </a:r>
          </a:p>
        </p:txBody>
      </p:sp>
      <p:sp>
        <p:nvSpPr>
          <p:cNvPr id="2" name="3 Marcador de número de diapositiva">
            <a:extLst>
              <a:ext uri="{FF2B5EF4-FFF2-40B4-BE49-F238E27FC236}">
                <a16:creationId xmlns:a16="http://schemas.microsoft.com/office/drawing/2014/main" id="{D842F1F2-ADDA-E3CD-2430-9AA17E218E55}"/>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24</a:t>
            </a:fld>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694E7-6DD0-F042-B016-ABC57105A99F}"/>
              </a:ext>
            </a:extLst>
          </p:cNvPr>
          <p:cNvSpPr>
            <a:spLocks noGrp="1"/>
          </p:cNvSpPr>
          <p:nvPr>
            <p:ph type="title"/>
          </p:nvPr>
        </p:nvSpPr>
        <p:spPr/>
        <p:txBody>
          <a:bodyPr/>
          <a:lstStyle/>
          <a:p>
            <a:r>
              <a:rPr lang="en-US" dirty="0"/>
              <a:t>What is an algorithm?</a:t>
            </a:r>
          </a:p>
        </p:txBody>
      </p:sp>
      <p:sp>
        <p:nvSpPr>
          <p:cNvPr id="3" name="Content Placeholder 2">
            <a:extLst>
              <a:ext uri="{FF2B5EF4-FFF2-40B4-BE49-F238E27FC236}">
                <a16:creationId xmlns:a16="http://schemas.microsoft.com/office/drawing/2014/main" id="{EBF269DB-2E22-1D73-D24F-61EA2450EE74}"/>
              </a:ext>
            </a:extLst>
          </p:cNvPr>
          <p:cNvSpPr>
            <a:spLocks noGrp="1"/>
          </p:cNvSpPr>
          <p:nvPr>
            <p:ph idx="1"/>
          </p:nvPr>
        </p:nvSpPr>
        <p:spPr/>
        <p:txBody>
          <a:bodyPr/>
          <a:lstStyle/>
          <a:p>
            <a:pPr marL="0" indent="0">
              <a:buNone/>
            </a:pPr>
            <a:r>
              <a:rPr lang="en-US" b="1" i="1" dirty="0">
                <a:solidFill>
                  <a:schemeClr val="bg2"/>
                </a:solidFill>
              </a:rPr>
              <a:t>Definition</a:t>
            </a:r>
            <a:r>
              <a:rPr lang="en-US" b="1" i="1" dirty="0"/>
              <a:t>:</a:t>
            </a:r>
            <a:r>
              <a:rPr lang="en-US" dirty="0"/>
              <a:t> An </a:t>
            </a:r>
            <a:r>
              <a:rPr lang="en-US" dirty="0">
                <a:solidFill>
                  <a:srgbClr val="00B050"/>
                </a:solidFill>
              </a:rPr>
              <a:t>algorithm</a:t>
            </a:r>
            <a:r>
              <a:rPr lang="en-US" dirty="0"/>
              <a:t> is a finite sequence of precise instructions for solving a problem</a:t>
            </a:r>
          </a:p>
          <a:p>
            <a:pPr lvl="1" indent="-257175"/>
            <a:endParaRPr lang="en-US" dirty="0"/>
          </a:p>
          <a:p>
            <a:pPr marL="0" indent="0">
              <a:buNone/>
            </a:pPr>
            <a:r>
              <a:rPr lang="en-US" dirty="0"/>
              <a:t>Note these important features!</a:t>
            </a:r>
          </a:p>
          <a:p>
            <a:pPr lvl="1" indent="-257175"/>
            <a:r>
              <a:rPr lang="en-US" dirty="0">
                <a:solidFill>
                  <a:schemeClr val="bg2"/>
                </a:solidFill>
              </a:rPr>
              <a:t>Finite</a:t>
            </a:r>
            <a:r>
              <a:rPr lang="en-US" dirty="0"/>
              <a:t>: In order to execute, it must be finite</a:t>
            </a:r>
          </a:p>
          <a:p>
            <a:pPr lvl="1" indent="-257175"/>
            <a:r>
              <a:rPr lang="en-US" dirty="0">
                <a:solidFill>
                  <a:schemeClr val="bg2"/>
                </a:solidFill>
              </a:rPr>
              <a:t>Sequence</a:t>
            </a:r>
            <a:r>
              <a:rPr lang="en-US" dirty="0"/>
              <a:t>: The steps needs to be in the correct order</a:t>
            </a:r>
          </a:p>
          <a:p>
            <a:pPr lvl="1" indent="-257175"/>
            <a:r>
              <a:rPr lang="en-US" dirty="0">
                <a:solidFill>
                  <a:schemeClr val="bg2"/>
                </a:solidFill>
              </a:rPr>
              <a:t>Precise</a:t>
            </a:r>
            <a:r>
              <a:rPr lang="en-US" dirty="0"/>
              <a:t>: Each step must be unambiguous</a:t>
            </a:r>
          </a:p>
          <a:p>
            <a:pPr lvl="1" indent="-257175"/>
            <a:r>
              <a:rPr lang="en-US" dirty="0">
                <a:solidFill>
                  <a:schemeClr val="bg2"/>
                </a:solidFill>
              </a:rPr>
              <a:t>Instructions</a:t>
            </a:r>
            <a:r>
              <a:rPr lang="en-US" dirty="0"/>
              <a:t>: Each step can be carried out</a:t>
            </a:r>
          </a:p>
          <a:p>
            <a:pPr lvl="1" indent="-257175"/>
            <a:r>
              <a:rPr lang="en-US" dirty="0"/>
              <a:t>Solving a problem: ?</a:t>
            </a:r>
          </a:p>
        </p:txBody>
      </p:sp>
      <p:sp>
        <p:nvSpPr>
          <p:cNvPr id="4" name="3 Marcador de número de diapositiva">
            <a:extLst>
              <a:ext uri="{FF2B5EF4-FFF2-40B4-BE49-F238E27FC236}">
                <a16:creationId xmlns:a16="http://schemas.microsoft.com/office/drawing/2014/main" id="{C5FED2CA-32AB-455C-7303-387D9679A47A}"/>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3</a:t>
            </a:fld>
            <a:endParaRPr lang="pt-BR" dirty="0"/>
          </a:p>
        </p:txBody>
      </p:sp>
    </p:spTree>
    <p:extLst>
      <p:ext uri="{BB962C8B-B14F-4D97-AF65-F5344CB8AC3E}">
        <p14:creationId xmlns:p14="http://schemas.microsoft.com/office/powerpoint/2010/main" val="796721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62522-9F67-D448-4B92-3B3E2EAACF48}"/>
              </a:ext>
            </a:extLst>
          </p:cNvPr>
          <p:cNvSpPr>
            <a:spLocks noGrp="1"/>
          </p:cNvSpPr>
          <p:nvPr>
            <p:ph type="title"/>
          </p:nvPr>
        </p:nvSpPr>
        <p:spPr/>
        <p:txBody>
          <a:bodyPr/>
          <a:lstStyle/>
          <a:p>
            <a:r>
              <a:rPr lang="en-US" dirty="0"/>
              <a:t>What is a problem?</a:t>
            </a:r>
          </a:p>
        </p:txBody>
      </p:sp>
      <p:sp>
        <p:nvSpPr>
          <p:cNvPr id="3" name="Content Placeholder 2">
            <a:extLst>
              <a:ext uri="{FF2B5EF4-FFF2-40B4-BE49-F238E27FC236}">
                <a16:creationId xmlns:a16="http://schemas.microsoft.com/office/drawing/2014/main" id="{ED117BBD-ABCB-AA50-F66E-50A84453308D}"/>
              </a:ext>
            </a:extLst>
          </p:cNvPr>
          <p:cNvSpPr>
            <a:spLocks noGrp="1"/>
          </p:cNvSpPr>
          <p:nvPr>
            <p:ph idx="1"/>
          </p:nvPr>
        </p:nvSpPr>
        <p:spPr/>
        <p:txBody>
          <a:bodyPr/>
          <a:lstStyle/>
          <a:p>
            <a:pPr marL="0" indent="0">
              <a:buNone/>
            </a:pPr>
            <a:r>
              <a:rPr lang="en-US" dirty="0"/>
              <a:t>A “</a:t>
            </a:r>
            <a:r>
              <a:rPr lang="en-US" dirty="0">
                <a:solidFill>
                  <a:srgbClr val="FF0000"/>
                </a:solidFill>
              </a:rPr>
              <a:t>problem</a:t>
            </a:r>
            <a:r>
              <a:rPr lang="en-US" dirty="0"/>
              <a:t>” should be </a:t>
            </a:r>
            <a:r>
              <a:rPr lang="en-US" dirty="0">
                <a:solidFill>
                  <a:srgbClr val="00B050"/>
                </a:solidFill>
              </a:rPr>
              <a:t>general enough </a:t>
            </a:r>
            <a:r>
              <a:rPr lang="en-US" dirty="0"/>
              <a:t>to be broadly useful, but </a:t>
            </a:r>
            <a:r>
              <a:rPr lang="en-US" dirty="0">
                <a:solidFill>
                  <a:srgbClr val="00B050"/>
                </a:solidFill>
              </a:rPr>
              <a:t>specific enough</a:t>
            </a:r>
            <a:r>
              <a:rPr lang="en-US" dirty="0"/>
              <a:t> to dictate strategies</a:t>
            </a:r>
          </a:p>
          <a:p>
            <a:pPr lvl="1" indent="-257175"/>
            <a:r>
              <a:rPr lang="en-US" dirty="0"/>
              <a:t>“Sort the numbers (6, 8, 5, 3)” is </a:t>
            </a:r>
            <a:r>
              <a:rPr lang="en-US" dirty="0">
                <a:solidFill>
                  <a:srgbClr val="FF0000"/>
                </a:solidFill>
              </a:rPr>
              <a:t>too specific</a:t>
            </a:r>
            <a:r>
              <a:rPr lang="en-US" dirty="0"/>
              <a:t>; let’s allow the </a:t>
            </a:r>
            <a:r>
              <a:rPr lang="en-US" dirty="0">
                <a:solidFill>
                  <a:srgbClr val="0070C0"/>
                </a:solidFill>
              </a:rPr>
              <a:t>input</a:t>
            </a:r>
            <a:r>
              <a:rPr lang="en-US" dirty="0"/>
              <a:t> to be specified</a:t>
            </a:r>
          </a:p>
          <a:p>
            <a:pPr lvl="1" indent="-257175"/>
            <a:r>
              <a:rPr lang="en-US" dirty="0"/>
              <a:t>“Return the numeric solution to the input query” is </a:t>
            </a:r>
            <a:r>
              <a:rPr lang="en-US" dirty="0">
                <a:solidFill>
                  <a:srgbClr val="FF0000"/>
                </a:solidFill>
              </a:rPr>
              <a:t>too general</a:t>
            </a:r>
            <a:r>
              <a:rPr lang="en-US" dirty="0"/>
              <a:t>; different </a:t>
            </a:r>
            <a:r>
              <a:rPr lang="en-US" dirty="0">
                <a:solidFill>
                  <a:srgbClr val="0070C0"/>
                </a:solidFill>
              </a:rPr>
              <a:t>instances</a:t>
            </a:r>
            <a:r>
              <a:rPr lang="en-US" dirty="0"/>
              <a:t> may not be solved similarly</a:t>
            </a:r>
          </a:p>
          <a:p>
            <a:pPr lvl="1" indent="-257175"/>
            <a:endParaRPr lang="en-US" dirty="0"/>
          </a:p>
          <a:p>
            <a:pPr marL="0" indent="0">
              <a:buNone/>
            </a:pPr>
            <a:r>
              <a:rPr lang="en-US" dirty="0"/>
              <a:t>In computing, we usually represent a problem using its desired solutions</a:t>
            </a:r>
          </a:p>
          <a:p>
            <a:pPr lvl="1" indent="-257175"/>
            <a:r>
              <a:rPr lang="en-US" dirty="0">
                <a:solidFill>
                  <a:srgbClr val="00B050"/>
                </a:solidFill>
              </a:rPr>
              <a:t>Inputs</a:t>
            </a:r>
            <a:r>
              <a:rPr lang="en-US" dirty="0"/>
              <a:t>: What is provided to identify the instance of the problem?</a:t>
            </a:r>
          </a:p>
          <a:p>
            <a:pPr lvl="1" indent="-257175"/>
            <a:r>
              <a:rPr lang="en-US" dirty="0">
                <a:solidFill>
                  <a:srgbClr val="FF0000"/>
                </a:solidFill>
              </a:rPr>
              <a:t>Outputs</a:t>
            </a:r>
            <a:r>
              <a:rPr lang="en-US" dirty="0"/>
              <a:t>: What are the correct outputs for each input?</a:t>
            </a:r>
          </a:p>
        </p:txBody>
      </p:sp>
      <p:sp>
        <p:nvSpPr>
          <p:cNvPr id="4" name="3 Marcador de número de diapositiva">
            <a:extLst>
              <a:ext uri="{FF2B5EF4-FFF2-40B4-BE49-F238E27FC236}">
                <a16:creationId xmlns:a16="http://schemas.microsoft.com/office/drawing/2014/main" id="{395914C0-DFBF-76F4-1976-46B882E302CF}"/>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4</a:t>
            </a:fld>
            <a:endParaRPr lang="pt-BR" dirty="0"/>
          </a:p>
        </p:txBody>
      </p:sp>
    </p:spTree>
    <p:extLst>
      <p:ext uri="{BB962C8B-B14F-4D97-AF65-F5344CB8AC3E}">
        <p14:creationId xmlns:p14="http://schemas.microsoft.com/office/powerpoint/2010/main" val="417599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Content Placeholder 4">
                <a:extLst>
                  <a:ext uri="{FF2B5EF4-FFF2-40B4-BE49-F238E27FC236}">
                    <a16:creationId xmlns:a16="http://schemas.microsoft.com/office/drawing/2014/main" id="{2C7A3BC2-01D5-194F-14C8-69390CF9EF63}"/>
                  </a:ext>
                </a:extLst>
              </p:cNvPr>
              <p:cNvSpPr>
                <a:spLocks noGrp="1"/>
              </p:cNvSpPr>
              <p:nvPr>
                <p:ph idx="1"/>
              </p:nvPr>
            </p:nvSpPr>
            <p:spPr/>
            <p:txBody>
              <a:bodyPr>
                <a:normAutofit/>
              </a:bodyPr>
              <a:lstStyle/>
              <a:p>
                <a:pPr marL="0" indent="0">
                  <a:buNone/>
                </a:pPr>
                <a:r>
                  <a:rPr lang="en-US" dirty="0">
                    <a:solidFill>
                      <a:schemeClr val="bg2"/>
                    </a:solidFill>
                  </a:rPr>
                  <a:t>Sorting</a:t>
                </a:r>
                <a:r>
                  <a:rPr lang="en-US" dirty="0"/>
                  <a:t>: Put the provided values in ascending order</a:t>
                </a:r>
              </a:p>
              <a:p>
                <a:pPr lvl="1"/>
                <a:r>
                  <a:rPr lang="en-US" dirty="0">
                    <a:solidFill>
                      <a:srgbClr val="00B050"/>
                    </a:solidFill>
                  </a:rPr>
                  <a:t>Input</a:t>
                </a:r>
                <a:r>
                  <a:rPr lang="en-US" dirty="0"/>
                  <a:t>: A sequence of numeric values </a:t>
                </a:r>
                <a14:m>
                  <m:oMath xmlns:m="http://schemas.openxmlformats.org/officeDocument/2006/math">
                    <m:d>
                      <m:dPr>
                        <m:begChr m:val="{"/>
                        <m:endChr m:val="}"/>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𝑛</m:t>
                            </m:r>
                          </m:e>
                          <m:sub>
                            <m:r>
                              <a:rPr lang="en-US" b="0" i="1" smtClean="0">
                                <a:latin typeface="Cambria Math" panose="02040503050406030204" pitchFamily="18" charset="0"/>
                              </a:rPr>
                              <m:t>𝑖</m:t>
                            </m:r>
                          </m:sub>
                        </m:sSub>
                      </m:e>
                    </m:d>
                  </m:oMath>
                </a14:m>
                <a:endParaRPr lang="en-US" dirty="0"/>
              </a:p>
              <a:p>
                <a:pPr lvl="1"/>
                <a:r>
                  <a:rPr lang="en-US" dirty="0">
                    <a:solidFill>
                      <a:srgbClr val="FF0000"/>
                    </a:solidFill>
                  </a:rPr>
                  <a:t>Output</a:t>
                </a:r>
                <a:r>
                  <a:rPr lang="en-US" dirty="0"/>
                  <a:t>: A sequence </a:t>
                </a:r>
                <a14:m>
                  <m:oMath xmlns:m="http://schemas.openxmlformats.org/officeDocument/2006/math">
                    <m:d>
                      <m:dPr>
                        <m:begChr m:val="{"/>
                        <m:endChr m:val="}"/>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𝑖</m:t>
                            </m:r>
                          </m:sub>
                        </m:sSub>
                      </m:e>
                    </m:d>
                  </m:oMath>
                </a14:m>
                <a:r>
                  <a:rPr lang="en-US" dirty="0"/>
                  <a:t> containing the same elements as </a:t>
                </a:r>
                <a14:m>
                  <m:oMath xmlns:m="http://schemas.openxmlformats.org/officeDocument/2006/math">
                    <m:d>
                      <m:dPr>
                        <m:begChr m:val="{"/>
                        <m:endChr m:val="}"/>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𝑛</m:t>
                            </m:r>
                          </m:e>
                          <m:sub>
                            <m:r>
                              <a:rPr lang="en-US" i="1">
                                <a:latin typeface="Cambria Math" panose="02040503050406030204" pitchFamily="18" charset="0"/>
                              </a:rPr>
                              <m:t>𝑖</m:t>
                            </m:r>
                          </m:sub>
                        </m:sSub>
                      </m:e>
                    </m:d>
                  </m:oMath>
                </a14:m>
                <a:r>
                  <a:rPr lang="en-US" dirty="0"/>
                  <a:t>, arranged such that </a:t>
                </a:r>
                <a14:m>
                  <m:oMath xmlns:m="http://schemas.openxmlformats.org/officeDocument/2006/math">
                    <m:r>
                      <a:rPr lang="en-US"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𝑗</m:t>
                    </m:r>
                    <m:d>
                      <m:dPr>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𝑖</m:t>
                        </m:r>
                        <m:r>
                          <a:rPr lang="en-US" b="0" i="1" smtClean="0">
                            <a:latin typeface="Cambria Math" panose="02040503050406030204" pitchFamily="18" charset="0"/>
                            <a:ea typeface="Cambria Math" panose="02040503050406030204" pitchFamily="18" charset="0"/>
                          </a:rPr>
                          <m:t>&lt;</m:t>
                        </m:r>
                        <m:r>
                          <a:rPr lang="en-US" b="0" i="1" smtClean="0">
                            <a:latin typeface="Cambria Math" panose="02040503050406030204" pitchFamily="18" charset="0"/>
                            <a:ea typeface="Cambria Math" panose="02040503050406030204" pitchFamily="18" charset="0"/>
                          </a:rPr>
                          <m:t>𝑗</m:t>
                        </m:r>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𝑟</m:t>
                            </m:r>
                          </m:e>
                          <m:sub>
                            <m:r>
                              <a:rPr lang="en-US" b="0" i="1" smtClean="0">
                                <a:latin typeface="Cambria Math" panose="02040503050406030204" pitchFamily="18" charset="0"/>
                                <a:ea typeface="Cambria Math" panose="02040503050406030204" pitchFamily="18" charset="0"/>
                              </a:rPr>
                              <m:t>𝑖</m:t>
                            </m:r>
                          </m:sub>
                        </m:sSub>
                        <m:r>
                          <a:rPr lang="en-US" b="0" i="1" smtClean="0">
                            <a:latin typeface="Cambria Math" panose="02040503050406030204" pitchFamily="18" charset="0"/>
                            <a:ea typeface="Cambria Math" panose="02040503050406030204" pitchFamily="18" charset="0"/>
                          </a:rPr>
                          <m:t>&lt;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𝑟</m:t>
                            </m:r>
                          </m:e>
                          <m:sub>
                            <m:r>
                              <a:rPr lang="en-US" b="0" i="1" smtClean="0">
                                <a:latin typeface="Cambria Math" panose="02040503050406030204" pitchFamily="18" charset="0"/>
                                <a:ea typeface="Cambria Math" panose="02040503050406030204" pitchFamily="18" charset="0"/>
                              </a:rPr>
                              <m:t>𝑗</m:t>
                            </m:r>
                          </m:sub>
                        </m:sSub>
                      </m:e>
                    </m:d>
                  </m:oMath>
                </a14:m>
                <a:endParaRPr lang="en-US" dirty="0"/>
              </a:p>
              <a:p>
                <a:pPr lvl="1"/>
                <a:endParaRPr lang="en-US" dirty="0"/>
              </a:p>
              <a:p>
                <a:pPr marL="0" indent="0">
                  <a:buNone/>
                </a:pPr>
                <a:r>
                  <a:rPr lang="en-US" dirty="0"/>
                  <a:t>If we specify the input(s), we create an </a:t>
                </a:r>
                <a:r>
                  <a:rPr lang="en-US" dirty="0">
                    <a:solidFill>
                      <a:schemeClr val="bg2"/>
                    </a:solidFill>
                  </a:rPr>
                  <a:t>instance</a:t>
                </a:r>
                <a:r>
                  <a:rPr lang="en-US" dirty="0"/>
                  <a:t> of the problem</a:t>
                </a:r>
              </a:p>
              <a:p>
                <a:pPr lvl="1" indent="-257175"/>
                <a:r>
                  <a:rPr lang="en-US" dirty="0"/>
                  <a:t>We consider each input sequence to be </a:t>
                </a:r>
                <a:r>
                  <a:rPr lang="en-US" b="1" dirty="0"/>
                  <a:t>one instance </a:t>
                </a:r>
                <a:r>
                  <a:rPr lang="en-US" dirty="0"/>
                  <a:t>of the more general problem, not a different problem</a:t>
                </a:r>
              </a:p>
              <a:p>
                <a:pPr lvl="1" indent="-257175"/>
                <a:r>
                  <a:rPr lang="en-US" dirty="0"/>
                  <a:t>A </a:t>
                </a:r>
                <a:r>
                  <a:rPr lang="en-US" dirty="0">
                    <a:solidFill>
                      <a:srgbClr val="FF0000"/>
                    </a:solidFill>
                  </a:rPr>
                  <a:t>solution</a:t>
                </a:r>
                <a:r>
                  <a:rPr lang="en-US" dirty="0"/>
                  <a:t> to an instance is an output that corresponds to the input</a:t>
                </a:r>
              </a:p>
              <a:p>
                <a:pPr lvl="2" indent="-257175"/>
                <a:r>
                  <a:rPr lang="en-US" dirty="0"/>
                  <a:t>Could a problem instance have multiple correct outputs?</a:t>
                </a:r>
              </a:p>
            </p:txBody>
          </p:sp>
        </mc:Choice>
        <mc:Fallback xmlns="">
          <p:sp>
            <p:nvSpPr>
              <p:cNvPr id="5" name="Content Placeholder 4">
                <a:extLst>
                  <a:ext uri="{FF2B5EF4-FFF2-40B4-BE49-F238E27FC236}">
                    <a16:creationId xmlns:a16="http://schemas.microsoft.com/office/drawing/2014/main" id="{2C7A3BC2-01D5-194F-14C8-69390CF9EF63}"/>
                  </a:ext>
                </a:extLst>
              </p:cNvPr>
              <p:cNvSpPr>
                <a:spLocks noGrp="1" noRot="1" noChangeAspect="1" noMove="1" noResize="1" noEditPoints="1" noAdjustHandles="1" noChangeArrowheads="1" noChangeShapeType="1" noTextEdit="1"/>
              </p:cNvSpPr>
              <p:nvPr>
                <p:ph idx="1"/>
              </p:nvPr>
            </p:nvSpPr>
            <p:spPr>
              <a:blipFill>
                <a:blip r:embed="rId2"/>
                <a:stretch>
                  <a:fillRect l="-617" r="-154"/>
                </a:stretch>
              </a:blipFill>
            </p:spPr>
            <p:txBody>
              <a:bodyPr/>
              <a:lstStyle/>
              <a:p>
                <a:r>
                  <a:rPr lang="en-US">
                    <a:noFill/>
                  </a:rPr>
                  <a:t> </a:t>
                </a:r>
              </a:p>
            </p:txBody>
          </p:sp>
        </mc:Fallback>
      </mc:AlternateContent>
      <p:sp>
        <p:nvSpPr>
          <p:cNvPr id="3" name="3 Marcador de número de diapositiva">
            <a:extLst>
              <a:ext uri="{FF2B5EF4-FFF2-40B4-BE49-F238E27FC236}">
                <a16:creationId xmlns:a16="http://schemas.microsoft.com/office/drawing/2014/main" id="{DEFDAE96-36E0-21DB-A4E9-7749BEA2440F}"/>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5</a:t>
            </a:fld>
            <a:endParaRPr lang="pt-BR" dirty="0"/>
          </a:p>
        </p:txBody>
      </p:sp>
      <p:sp>
        <p:nvSpPr>
          <p:cNvPr id="4" name="Title 1">
            <a:extLst>
              <a:ext uri="{FF2B5EF4-FFF2-40B4-BE49-F238E27FC236}">
                <a16:creationId xmlns:a16="http://schemas.microsoft.com/office/drawing/2014/main" id="{245EC274-E62D-4473-BBD2-B645FD79E081}"/>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An example problem: Sorting</a:t>
            </a:r>
          </a:p>
        </p:txBody>
      </p:sp>
    </p:spTree>
    <p:extLst>
      <p:ext uri="{BB962C8B-B14F-4D97-AF65-F5344CB8AC3E}">
        <p14:creationId xmlns:p14="http://schemas.microsoft.com/office/powerpoint/2010/main" val="3512021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998F0-3604-6854-1B58-4E81A807DEAF}"/>
              </a:ext>
            </a:extLst>
          </p:cNvPr>
          <p:cNvSpPr>
            <a:spLocks noGrp="1"/>
          </p:cNvSpPr>
          <p:nvPr>
            <p:ph type="title"/>
          </p:nvPr>
        </p:nvSpPr>
        <p:spPr/>
        <p:txBody>
          <a:bodyPr/>
          <a:lstStyle/>
          <a:p>
            <a:r>
              <a:rPr lang="en-US" dirty="0"/>
              <a:t>The searching problem</a:t>
            </a:r>
          </a:p>
        </p:txBody>
      </p:sp>
      <p:sp>
        <p:nvSpPr>
          <p:cNvPr id="3" name="Content Placeholder 2">
            <a:extLst>
              <a:ext uri="{FF2B5EF4-FFF2-40B4-BE49-F238E27FC236}">
                <a16:creationId xmlns:a16="http://schemas.microsoft.com/office/drawing/2014/main" id="{96994062-8C2D-20F0-32D6-FBF633C56C60}"/>
              </a:ext>
            </a:extLst>
          </p:cNvPr>
          <p:cNvSpPr>
            <a:spLocks noGrp="1"/>
          </p:cNvSpPr>
          <p:nvPr>
            <p:ph idx="1"/>
          </p:nvPr>
        </p:nvSpPr>
        <p:spPr/>
        <p:txBody>
          <a:bodyPr>
            <a:normAutofit/>
          </a:bodyPr>
          <a:lstStyle/>
          <a:p>
            <a:pPr marL="0" indent="0" algn="just">
              <a:buNone/>
            </a:pPr>
            <a:r>
              <a:rPr lang="en-US" dirty="0">
                <a:solidFill>
                  <a:schemeClr val="bg2"/>
                </a:solidFill>
              </a:rPr>
              <a:t>Intuition</a:t>
            </a:r>
            <a:r>
              <a:rPr lang="en-US" dirty="0"/>
              <a:t>: Given a list, </a:t>
            </a:r>
            <a:r>
              <a:rPr lang="en-US" dirty="0">
                <a:solidFill>
                  <a:srgbClr val="FF0000"/>
                </a:solidFill>
              </a:rPr>
              <a:t>find</a:t>
            </a:r>
            <a:r>
              <a:rPr lang="en-US" dirty="0"/>
              <a:t> a specific element (if possible)</a:t>
            </a:r>
          </a:p>
          <a:p>
            <a:pPr lvl="1" indent="-257175" algn="just"/>
            <a:r>
              <a:rPr lang="en-US" dirty="0"/>
              <a:t>How would you solve this?</a:t>
            </a:r>
          </a:p>
          <a:p>
            <a:pPr lvl="1" indent="-257175" algn="just"/>
            <a:r>
              <a:rPr lang="en-US" dirty="0"/>
              <a:t>To help with describing a solution, let’s assign our inputs to have </a:t>
            </a:r>
            <a:r>
              <a:rPr lang="en-US" i="1" dirty="0"/>
              <a:t>variable names</a:t>
            </a:r>
            <a:r>
              <a:rPr lang="en-US" dirty="0"/>
              <a:t> that we can refer to, and describe the desired output more precisely</a:t>
            </a:r>
          </a:p>
          <a:p>
            <a:pPr lvl="1" algn="just"/>
            <a:endParaRPr lang="en-US" dirty="0"/>
          </a:p>
          <a:p>
            <a:pPr marL="0" indent="0" algn="just">
              <a:buNone/>
            </a:pPr>
            <a:r>
              <a:rPr lang="en-US" b="1" i="1" dirty="0">
                <a:solidFill>
                  <a:schemeClr val="bg2"/>
                </a:solidFill>
              </a:rPr>
              <a:t>Problem</a:t>
            </a:r>
            <a:r>
              <a:rPr lang="en-US" b="1" i="1" dirty="0"/>
              <a:t>:</a:t>
            </a:r>
            <a:r>
              <a:rPr lang="en-US" dirty="0"/>
              <a:t> Given a sequence of values </a:t>
            </a:r>
            <a:r>
              <a:rPr lang="en-US" i="1" dirty="0"/>
              <a:t>a</a:t>
            </a:r>
            <a:r>
              <a:rPr lang="en-US" i="1" baseline="-25000" dirty="0"/>
              <a:t>1</a:t>
            </a:r>
            <a:r>
              <a:rPr lang="en-US" dirty="0"/>
              <a:t>, </a:t>
            </a:r>
            <a:r>
              <a:rPr lang="en-US" i="1" dirty="0"/>
              <a:t>a</a:t>
            </a:r>
            <a:r>
              <a:rPr lang="en-US" i="1" baseline="-25000" dirty="0"/>
              <a:t>2</a:t>
            </a:r>
            <a:r>
              <a:rPr lang="en-US" dirty="0"/>
              <a:t>, …, </a:t>
            </a:r>
            <a:r>
              <a:rPr lang="en-US" i="1" dirty="0"/>
              <a:t>a</a:t>
            </a:r>
            <a:r>
              <a:rPr lang="en-US" i="1" baseline="-25000" dirty="0"/>
              <a:t>n</a:t>
            </a:r>
            <a:r>
              <a:rPr lang="en-US" dirty="0"/>
              <a:t>, and a target value, </a:t>
            </a:r>
            <a:r>
              <a:rPr lang="en-US" i="1" dirty="0"/>
              <a:t>x</a:t>
            </a:r>
            <a:r>
              <a:rPr lang="en-US" dirty="0"/>
              <a:t>, return an index </a:t>
            </a:r>
            <a:r>
              <a:rPr lang="en-US" i="1" dirty="0" err="1"/>
              <a:t>i</a:t>
            </a:r>
            <a:r>
              <a:rPr lang="en-US" dirty="0"/>
              <a:t> such that </a:t>
            </a:r>
            <a:r>
              <a:rPr lang="en-US" i="1" dirty="0"/>
              <a:t>a</a:t>
            </a:r>
            <a:r>
              <a:rPr lang="en-US" i="1" baseline="-25000" dirty="0"/>
              <a:t>i</a:t>
            </a:r>
            <a:r>
              <a:rPr lang="en-US" dirty="0"/>
              <a:t> = </a:t>
            </a:r>
            <a:r>
              <a:rPr lang="en-US" i="1" dirty="0"/>
              <a:t>x</a:t>
            </a:r>
            <a:r>
              <a:rPr lang="en-US" dirty="0"/>
              <a:t> (or 0 if no such index exists)</a:t>
            </a:r>
          </a:p>
          <a:p>
            <a:pPr lvl="1"/>
            <a:r>
              <a:rPr lang="en-US" dirty="0"/>
              <a:t>One possible algorithm to solve this:</a:t>
            </a:r>
            <a:br>
              <a:rPr lang="en-US" dirty="0"/>
            </a:br>
            <a:br>
              <a:rPr lang="en-US" dirty="0"/>
            </a:br>
            <a:r>
              <a:rPr lang="en-US" dirty="0"/>
              <a:t>Compare each </a:t>
            </a:r>
            <a:r>
              <a:rPr lang="en-US" i="1" dirty="0"/>
              <a:t>a</a:t>
            </a:r>
            <a:r>
              <a:rPr lang="en-US" i="1" baseline="-25000" dirty="0"/>
              <a:t>i</a:t>
            </a:r>
            <a:r>
              <a:rPr lang="en-US" dirty="0"/>
              <a:t> to </a:t>
            </a:r>
            <a:r>
              <a:rPr lang="en-US" i="1" dirty="0"/>
              <a:t>x</a:t>
            </a:r>
            <a:r>
              <a:rPr lang="en-US" dirty="0"/>
              <a:t>, starting from </a:t>
            </a:r>
            <a:r>
              <a:rPr lang="en-US" i="1" dirty="0"/>
              <a:t>a</a:t>
            </a:r>
            <a:r>
              <a:rPr lang="en-US" i="1" baseline="-25000" dirty="0"/>
              <a:t>1</a:t>
            </a:r>
            <a:r>
              <a:rPr lang="en-US" dirty="0"/>
              <a:t> and proceeding sequentially. Return the first </a:t>
            </a:r>
            <a:r>
              <a:rPr lang="en-US" i="1" dirty="0" err="1"/>
              <a:t>i</a:t>
            </a:r>
            <a:r>
              <a:rPr lang="en-US" dirty="0"/>
              <a:t> which yields </a:t>
            </a:r>
            <a:r>
              <a:rPr lang="en-US" i="1" dirty="0"/>
              <a:t>a</a:t>
            </a:r>
            <a:r>
              <a:rPr lang="en-US" i="1" baseline="-25000" dirty="0"/>
              <a:t>i</a:t>
            </a:r>
            <a:r>
              <a:rPr lang="en-US" dirty="0"/>
              <a:t> = </a:t>
            </a:r>
            <a:r>
              <a:rPr lang="en-US" i="1" dirty="0"/>
              <a:t>x</a:t>
            </a:r>
            <a:r>
              <a:rPr lang="en-US" dirty="0"/>
              <a:t>.</a:t>
            </a:r>
            <a:endParaRPr lang="en-US" i="1" dirty="0"/>
          </a:p>
        </p:txBody>
      </p:sp>
      <p:sp>
        <p:nvSpPr>
          <p:cNvPr id="4" name="3 Marcador de número de diapositiva">
            <a:extLst>
              <a:ext uri="{FF2B5EF4-FFF2-40B4-BE49-F238E27FC236}">
                <a16:creationId xmlns:a16="http://schemas.microsoft.com/office/drawing/2014/main" id="{9165BB3C-19B6-69E7-EC99-8DA7FF21BD91}"/>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6</a:t>
            </a:fld>
            <a:endParaRPr lang="pt-BR" dirty="0"/>
          </a:p>
        </p:txBody>
      </p:sp>
    </p:spTree>
    <p:extLst>
      <p:ext uri="{BB962C8B-B14F-4D97-AF65-F5344CB8AC3E}">
        <p14:creationId xmlns:p14="http://schemas.microsoft.com/office/powerpoint/2010/main" val="2932845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C7EED2-6866-8BD6-DA9F-EB7E993A44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6F9796-6919-E8B1-5E55-6BAECA3E4FB5}"/>
              </a:ext>
            </a:extLst>
          </p:cNvPr>
          <p:cNvSpPr>
            <a:spLocks noGrp="1"/>
          </p:cNvSpPr>
          <p:nvPr>
            <p:ph type="title"/>
          </p:nvPr>
        </p:nvSpPr>
        <p:spPr/>
        <p:txBody>
          <a:bodyPr/>
          <a:lstStyle/>
          <a:p>
            <a:r>
              <a:rPr lang="en-US" dirty="0"/>
              <a:t>Search: Example</a:t>
            </a:r>
          </a:p>
        </p:txBody>
      </p:sp>
      <p:sp>
        <p:nvSpPr>
          <p:cNvPr id="4" name="3 Marcador de número de diapositiva">
            <a:extLst>
              <a:ext uri="{FF2B5EF4-FFF2-40B4-BE49-F238E27FC236}">
                <a16:creationId xmlns:a16="http://schemas.microsoft.com/office/drawing/2014/main" id="{B81D41A3-6031-ADA3-0B92-BEA4AF350F1F}"/>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7</a:t>
            </a:fld>
            <a:endParaRPr lang="pt-BR" dirty="0"/>
          </a:p>
        </p:txBody>
      </p:sp>
      <p:sp>
        <p:nvSpPr>
          <p:cNvPr id="7" name="Content Placeholder 2">
            <a:extLst>
              <a:ext uri="{FF2B5EF4-FFF2-40B4-BE49-F238E27FC236}">
                <a16:creationId xmlns:a16="http://schemas.microsoft.com/office/drawing/2014/main" id="{8750CD05-5B7A-C616-0058-534DF4AD491F}"/>
              </a:ext>
            </a:extLst>
          </p:cNvPr>
          <p:cNvSpPr txBox="1">
            <a:spLocks/>
          </p:cNvSpPr>
          <p:nvPr/>
        </p:nvSpPr>
        <p:spPr>
          <a:xfrm>
            <a:off x="457199" y="974824"/>
            <a:ext cx="8229599" cy="3943350"/>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325755" algn="l" rtl="0">
              <a:lnSpc>
                <a:spcPct val="100000"/>
              </a:lnSpc>
              <a:spcBef>
                <a:spcPts val="360"/>
              </a:spcBef>
              <a:spcAft>
                <a:spcPts val="0"/>
              </a:spcAft>
              <a:buClr>
                <a:schemeClr val="accent1"/>
              </a:buClr>
              <a:buSzPts val="1530"/>
              <a:buFont typeface="Arial"/>
              <a:buChar char="•"/>
              <a:defRPr sz="1800" b="0" i="0" u="none" strike="noStrike" cap="none">
                <a:solidFill>
                  <a:schemeClr val="dk1"/>
                </a:solidFill>
                <a:latin typeface="Arial"/>
                <a:ea typeface="Arial"/>
                <a:cs typeface="Arial"/>
                <a:sym typeface="Arial"/>
              </a:defRPr>
            </a:lvl1pPr>
            <a:lvl2pPr marL="914400" marR="0" lvl="1" indent="-325755" algn="l" rtl="0">
              <a:lnSpc>
                <a:spcPct val="100000"/>
              </a:lnSpc>
              <a:spcBef>
                <a:spcPts val="360"/>
              </a:spcBef>
              <a:spcAft>
                <a:spcPts val="0"/>
              </a:spcAft>
              <a:buClr>
                <a:schemeClr val="accent1"/>
              </a:buClr>
              <a:buSzPts val="1530"/>
              <a:buFont typeface="Arial"/>
              <a:buChar char="•"/>
              <a:defRPr sz="1500" b="0" i="0" u="none" strike="noStrike" cap="none">
                <a:solidFill>
                  <a:schemeClr val="dk1"/>
                </a:solidFill>
                <a:latin typeface="Arial"/>
                <a:ea typeface="Arial"/>
                <a:cs typeface="Arial"/>
                <a:sym typeface="Arial"/>
              </a:defRPr>
            </a:lvl2pPr>
            <a:lvl3pPr marL="1371600" marR="0" lvl="2" indent="-331469" algn="l" rtl="0">
              <a:lnSpc>
                <a:spcPct val="100000"/>
              </a:lnSpc>
              <a:spcBef>
                <a:spcPts val="360"/>
              </a:spcBef>
              <a:spcAft>
                <a:spcPts val="0"/>
              </a:spcAft>
              <a:buClr>
                <a:schemeClr val="accent1"/>
              </a:buClr>
              <a:buSzPts val="1620"/>
              <a:buFont typeface="Arial"/>
              <a:buChar char="•"/>
              <a:defRPr sz="1350" b="0" i="0" u="none" strike="noStrike" cap="none">
                <a:solidFill>
                  <a:schemeClr val="dk1"/>
                </a:solidFill>
                <a:latin typeface="Arial"/>
                <a:ea typeface="Arial"/>
                <a:cs typeface="Arial"/>
                <a:sym typeface="Arial"/>
              </a:defRPr>
            </a:lvl3pPr>
            <a:lvl4pPr marL="1828800" marR="0" lvl="3" indent="-342900" algn="l" rtl="0">
              <a:lnSpc>
                <a:spcPct val="100000"/>
              </a:lnSpc>
              <a:spcBef>
                <a:spcPts val="360"/>
              </a:spcBef>
              <a:spcAft>
                <a:spcPts val="0"/>
              </a:spcAft>
              <a:buClr>
                <a:schemeClr val="accent1"/>
              </a:buClr>
              <a:buSzPts val="1800"/>
              <a:buFont typeface="Arial"/>
              <a:buChar char="•"/>
              <a:defRPr sz="1200" b="0" i="0" u="none" strike="noStrike" cap="none">
                <a:solidFill>
                  <a:schemeClr val="dk1"/>
                </a:solidFill>
                <a:latin typeface="Arial"/>
                <a:ea typeface="Arial"/>
                <a:cs typeface="Arial"/>
                <a:sym typeface="Arial"/>
              </a:defRPr>
            </a:lvl4pPr>
            <a:lvl5pPr marL="2286000" marR="0" lvl="4" indent="-342900" algn="l" rtl="0">
              <a:lnSpc>
                <a:spcPct val="100000"/>
              </a:lnSpc>
              <a:spcBef>
                <a:spcPts val="360"/>
              </a:spcBef>
              <a:spcAft>
                <a:spcPts val="0"/>
              </a:spcAft>
              <a:buClr>
                <a:schemeClr val="accent1"/>
              </a:buClr>
              <a:buSzPts val="1800"/>
              <a:buFont typeface="Arial"/>
              <a:buChar char="•"/>
              <a:defRPr sz="1050" b="0" i="0" u="none" strike="noStrike" cap="none">
                <a:solidFill>
                  <a:schemeClr val="dk1"/>
                </a:solidFill>
                <a:latin typeface="Arial"/>
                <a:ea typeface="Arial"/>
                <a:cs typeface="Arial"/>
                <a:sym typeface="Arial"/>
              </a:defRPr>
            </a:lvl5pPr>
            <a:lvl6pPr marL="2743200" marR="0" lvl="5"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accent1"/>
              </a:buClr>
              <a:buSzPts val="1800"/>
              <a:buFont typeface="Arial"/>
              <a:buChar char="•"/>
              <a:defRPr sz="975" b="0" i="0" u="none" strike="noStrike" cap="none">
                <a:solidFill>
                  <a:schemeClr val="dk1"/>
                </a:solidFill>
                <a:latin typeface="Arial"/>
                <a:ea typeface="Arial"/>
                <a:cs typeface="Arial"/>
                <a:sym typeface="Arial"/>
              </a:defRPr>
            </a:lvl9pPr>
          </a:lstStyle>
          <a:p>
            <a:pPr marL="131445" indent="0">
              <a:spcBef>
                <a:spcPts val="225"/>
              </a:spcBef>
              <a:buNone/>
            </a:pPr>
            <a:r>
              <a:rPr lang="en-US" sz="1300" dirty="0"/>
              <a:t> </a:t>
            </a:r>
            <a:r>
              <a:rPr lang="en-US" sz="1300" b="1" dirty="0"/>
              <a:t>Example</a:t>
            </a:r>
            <a:r>
              <a:rPr lang="en-US" sz="1300" dirty="0"/>
              <a:t>: Search </a:t>
            </a:r>
            <a:r>
              <a:rPr lang="en-US" sz="1300" dirty="0">
                <a:ea typeface="Cambria Math" pitchFamily="18" charset="0"/>
              </a:rPr>
              <a:t>19</a:t>
            </a:r>
            <a:r>
              <a:rPr lang="en-US" sz="1300" dirty="0"/>
              <a:t> in the list:</a:t>
            </a:r>
          </a:p>
          <a:p>
            <a:pPr marL="131445" indent="0">
              <a:spcBef>
                <a:spcPts val="225"/>
              </a:spcBef>
              <a:buNone/>
            </a:pPr>
            <a:r>
              <a:rPr lang="en-US" sz="1300" dirty="0">
                <a:solidFill>
                  <a:srgbClr val="FF0000"/>
                </a:solidFill>
                <a:ea typeface="Cambria Math" pitchFamily="18" charset="0"/>
              </a:rPr>
              <a:t>	</a:t>
            </a:r>
            <a:r>
              <a:rPr lang="en-US" sz="1300" dirty="0">
                <a:solidFill>
                  <a:schemeClr val="tx1"/>
                </a:solidFill>
                <a:ea typeface="Cambria Math" pitchFamily="18" charset="0"/>
              </a:rPr>
              <a:t>1  2  3  5  6  7  8  10  12  13  15  16  18  19  20  22</a:t>
            </a:r>
          </a:p>
          <a:p>
            <a:pPr>
              <a:spcBef>
                <a:spcPts val="225"/>
              </a:spcBef>
            </a:pPr>
            <a:endParaRPr lang="en-US" sz="1300" dirty="0">
              <a:solidFill>
                <a:srgbClr val="B60000"/>
              </a:solidFill>
              <a:ea typeface="Cambria Math" pitchFamily="18" charset="0"/>
            </a:endParaRPr>
          </a:p>
          <a:p>
            <a:pPr marL="131445" indent="0">
              <a:spcBef>
                <a:spcPts val="225"/>
              </a:spcBef>
              <a:buNone/>
            </a:pPr>
            <a:endParaRPr lang="en-US" sz="1300" dirty="0">
              <a:solidFill>
                <a:srgbClr val="00B050"/>
              </a:solidFill>
              <a:ea typeface="Cambria Math" pitchFamily="18" charset="0"/>
            </a:endParaRPr>
          </a:p>
          <a:p>
            <a:pPr marL="131445" indent="0">
              <a:spcBef>
                <a:spcPts val="225"/>
              </a:spcBef>
              <a:buNone/>
            </a:pPr>
            <a:r>
              <a:rPr lang="en-US" sz="1300" dirty="0">
                <a:solidFill>
                  <a:srgbClr val="00B050"/>
                </a:solidFill>
                <a:ea typeface="Cambria Math" pitchFamily="18" charset="0"/>
              </a:rPr>
              <a:t>	Position:	1  2  3  4  5  6  7  8    9    10  11  12  13  14  15  16</a:t>
            </a:r>
          </a:p>
          <a:p>
            <a:pPr marL="131445" indent="0">
              <a:spcBef>
                <a:spcPts val="225"/>
              </a:spcBef>
              <a:buNone/>
            </a:pPr>
            <a:r>
              <a:rPr lang="en-US" sz="1300" dirty="0">
                <a:ea typeface="Cambria Math" pitchFamily="18" charset="0"/>
              </a:rPr>
              <a:t>	</a:t>
            </a:r>
            <a:r>
              <a:rPr lang="en-US" sz="1300" dirty="0">
                <a:solidFill>
                  <a:schemeClr val="bg2"/>
                </a:solidFill>
                <a:ea typeface="Cambria Math" pitchFamily="18" charset="0"/>
              </a:rPr>
              <a:t>Values:</a:t>
            </a:r>
            <a:r>
              <a:rPr lang="en-US" sz="1300" dirty="0">
                <a:ea typeface="Cambria Math" pitchFamily="18" charset="0"/>
              </a:rPr>
              <a:t>	1  2  3  5  6  7  8  </a:t>
            </a:r>
            <a:r>
              <a:rPr lang="en-US" sz="1300" dirty="0">
                <a:solidFill>
                  <a:schemeClr val="tx1"/>
                </a:solidFill>
                <a:ea typeface="Cambria Math" pitchFamily="18" charset="0"/>
              </a:rPr>
              <a:t>10  12  13  15  16  18  19  20  22</a:t>
            </a:r>
          </a:p>
        </p:txBody>
      </p:sp>
      <p:sp>
        <p:nvSpPr>
          <p:cNvPr id="8" name="Slide Number Placeholder 5">
            <a:extLst>
              <a:ext uri="{FF2B5EF4-FFF2-40B4-BE49-F238E27FC236}">
                <a16:creationId xmlns:a16="http://schemas.microsoft.com/office/drawing/2014/main" id="{86E7072E-B53A-A5E1-98F8-84ECE7BD1227}"/>
              </a:ext>
            </a:extLst>
          </p:cNvPr>
          <p:cNvSpPr txBox="1">
            <a:spLocks/>
          </p:cNvSpPr>
          <p:nvPr/>
        </p:nvSpPr>
        <p:spPr>
          <a:xfrm>
            <a:off x="7658100" y="5029200"/>
            <a:ext cx="342900" cy="117835"/>
          </a:xfrm>
          <a:prstGeom prst="rect">
            <a:avLst/>
          </a:prstGeom>
        </p:spPr>
        <p:txBody>
          <a:bodyPr vert="horz" lIns="68580" tIns="34290" rIns="68580" bIns="3429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z="600">
                <a:solidFill>
                  <a:schemeClr val="bg1"/>
                </a:solidFill>
              </a:rPr>
              <a:pPr/>
              <a:t>7</a:t>
            </a:fld>
            <a:endParaRPr lang="en-US" sz="600" dirty="0">
              <a:solidFill>
                <a:schemeClr val="bg1"/>
              </a:solidFill>
            </a:endParaRPr>
          </a:p>
        </p:txBody>
      </p:sp>
      <p:sp>
        <p:nvSpPr>
          <p:cNvPr id="10" name="TextBox 9">
            <a:extLst>
              <a:ext uri="{FF2B5EF4-FFF2-40B4-BE49-F238E27FC236}">
                <a16:creationId xmlns:a16="http://schemas.microsoft.com/office/drawing/2014/main" id="{D8889A36-9D1D-DFDE-6BF2-21A222F2149A}"/>
              </a:ext>
            </a:extLst>
          </p:cNvPr>
          <p:cNvSpPr txBox="1"/>
          <p:nvPr/>
        </p:nvSpPr>
        <p:spPr>
          <a:xfrm>
            <a:off x="3915294" y="3449782"/>
            <a:ext cx="383438" cy="307777"/>
          </a:xfrm>
          <a:prstGeom prst="rect">
            <a:avLst/>
          </a:prstGeom>
          <a:noFill/>
        </p:spPr>
        <p:txBody>
          <a:bodyPr wrap="none" rtlCol="0">
            <a:spAutoFit/>
          </a:bodyPr>
          <a:lstStyle/>
          <a:p>
            <a:r>
              <a:rPr lang="en-US" dirty="0"/>
              <a:t>19</a:t>
            </a:r>
          </a:p>
        </p:txBody>
      </p:sp>
      <p:cxnSp>
        <p:nvCxnSpPr>
          <p:cNvPr id="12" name="Straight Arrow Connector 11">
            <a:extLst>
              <a:ext uri="{FF2B5EF4-FFF2-40B4-BE49-F238E27FC236}">
                <a16:creationId xmlns:a16="http://schemas.microsoft.com/office/drawing/2014/main" id="{06DDC70A-8514-71D3-535C-86DE000B0091}"/>
              </a:ext>
            </a:extLst>
          </p:cNvPr>
          <p:cNvCxnSpPr>
            <a:cxnSpLocks/>
            <a:stCxn id="10" idx="0"/>
          </p:cNvCxnSpPr>
          <p:nvPr/>
        </p:nvCxnSpPr>
        <p:spPr>
          <a:xfrm flipH="1" flipV="1">
            <a:off x="2435629" y="2385753"/>
            <a:ext cx="1671384" cy="106402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4B8BC9DD-39CE-35E6-8CEF-C80367FCDBFA}"/>
              </a:ext>
            </a:extLst>
          </p:cNvPr>
          <p:cNvCxnSpPr>
            <a:cxnSpLocks/>
            <a:stCxn id="10" idx="0"/>
          </p:cNvCxnSpPr>
          <p:nvPr/>
        </p:nvCxnSpPr>
        <p:spPr>
          <a:xfrm flipH="1" flipV="1">
            <a:off x="2593571" y="2385753"/>
            <a:ext cx="1513442" cy="106402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3DAF3D79-D085-CBE9-1E29-921F94217CD7}"/>
              </a:ext>
            </a:extLst>
          </p:cNvPr>
          <p:cNvCxnSpPr>
            <a:cxnSpLocks/>
            <a:stCxn id="10" idx="0"/>
          </p:cNvCxnSpPr>
          <p:nvPr/>
        </p:nvCxnSpPr>
        <p:spPr>
          <a:xfrm flipH="1" flipV="1">
            <a:off x="2793076" y="2385752"/>
            <a:ext cx="1313937" cy="10640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3B7BFB38-55A2-222B-5FAA-CCA1F18BF3FA}"/>
              </a:ext>
            </a:extLst>
          </p:cNvPr>
          <p:cNvCxnSpPr>
            <a:cxnSpLocks/>
            <a:stCxn id="10" idx="0"/>
          </p:cNvCxnSpPr>
          <p:nvPr/>
        </p:nvCxnSpPr>
        <p:spPr>
          <a:xfrm flipH="1" flipV="1">
            <a:off x="2975956" y="2385751"/>
            <a:ext cx="1131057" cy="106403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C5AB2466-5E64-15C3-5518-83E10EE8E8DA}"/>
              </a:ext>
            </a:extLst>
          </p:cNvPr>
          <p:cNvCxnSpPr>
            <a:cxnSpLocks/>
            <a:stCxn id="10" idx="0"/>
          </p:cNvCxnSpPr>
          <p:nvPr/>
        </p:nvCxnSpPr>
        <p:spPr>
          <a:xfrm flipH="1" flipV="1">
            <a:off x="3175461" y="2385750"/>
            <a:ext cx="931552" cy="106403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8743AC85-5C50-3BB6-5D95-70A1D5BDDCB5}"/>
              </a:ext>
            </a:extLst>
          </p:cNvPr>
          <p:cNvCxnSpPr>
            <a:cxnSpLocks/>
          </p:cNvCxnSpPr>
          <p:nvPr/>
        </p:nvCxnSpPr>
        <p:spPr>
          <a:xfrm flipH="1" flipV="1">
            <a:off x="3354184" y="2385749"/>
            <a:ext cx="727123" cy="99753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E0CFEA6D-AE3B-1296-6A3D-029737EC5D30}"/>
              </a:ext>
            </a:extLst>
          </p:cNvPr>
          <p:cNvCxnSpPr>
            <a:cxnSpLocks/>
            <a:stCxn id="10" idx="0"/>
          </p:cNvCxnSpPr>
          <p:nvPr/>
        </p:nvCxnSpPr>
        <p:spPr>
          <a:xfrm flipH="1" flipV="1">
            <a:off x="3545377" y="2385748"/>
            <a:ext cx="561636" cy="106403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C8EE6B12-2DAB-1A76-F63D-1FA475290D0D}"/>
              </a:ext>
            </a:extLst>
          </p:cNvPr>
          <p:cNvCxnSpPr>
            <a:cxnSpLocks/>
            <a:stCxn id="10" idx="0"/>
          </p:cNvCxnSpPr>
          <p:nvPr/>
        </p:nvCxnSpPr>
        <p:spPr>
          <a:xfrm flipH="1" flipV="1">
            <a:off x="3730334" y="2385747"/>
            <a:ext cx="376679" cy="106403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C8C5286D-484B-419B-8B12-FA43CE357711}"/>
              </a:ext>
            </a:extLst>
          </p:cNvPr>
          <p:cNvCxnSpPr>
            <a:cxnSpLocks/>
            <a:stCxn id="10" idx="0"/>
          </p:cNvCxnSpPr>
          <p:nvPr/>
        </p:nvCxnSpPr>
        <p:spPr>
          <a:xfrm flipH="1" flipV="1">
            <a:off x="4014533" y="2385746"/>
            <a:ext cx="92480" cy="106403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E4E03013-95B8-8F82-84AE-EA17DA3D71F3}"/>
              </a:ext>
            </a:extLst>
          </p:cNvPr>
          <p:cNvCxnSpPr>
            <a:cxnSpLocks/>
            <a:stCxn id="10" idx="0"/>
          </p:cNvCxnSpPr>
          <p:nvPr/>
        </p:nvCxnSpPr>
        <p:spPr>
          <a:xfrm flipV="1">
            <a:off x="4107013" y="2385746"/>
            <a:ext cx="191719" cy="106403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1B92B8C1-D8C9-ED77-D9AC-C6A9ABD59C68}"/>
              </a:ext>
            </a:extLst>
          </p:cNvPr>
          <p:cNvCxnSpPr>
            <a:cxnSpLocks/>
            <a:stCxn id="10" idx="0"/>
          </p:cNvCxnSpPr>
          <p:nvPr/>
        </p:nvCxnSpPr>
        <p:spPr>
          <a:xfrm flipV="1">
            <a:off x="4107013" y="2385745"/>
            <a:ext cx="475918" cy="106403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5BE2F36F-1E46-9F07-9CBB-5492250744B9}"/>
              </a:ext>
            </a:extLst>
          </p:cNvPr>
          <p:cNvCxnSpPr>
            <a:cxnSpLocks/>
            <a:stCxn id="10" idx="0"/>
          </p:cNvCxnSpPr>
          <p:nvPr/>
        </p:nvCxnSpPr>
        <p:spPr>
          <a:xfrm flipV="1">
            <a:off x="4107013" y="2385744"/>
            <a:ext cx="752301" cy="106403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285EEC66-46E5-2BC7-5E83-A9E32D68F63A}"/>
              </a:ext>
            </a:extLst>
          </p:cNvPr>
          <p:cNvCxnSpPr>
            <a:cxnSpLocks/>
          </p:cNvCxnSpPr>
          <p:nvPr/>
        </p:nvCxnSpPr>
        <p:spPr>
          <a:xfrm flipV="1">
            <a:off x="4094015" y="2385743"/>
            <a:ext cx="1034938" cy="106403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4E1DC790-E034-8B66-7DA3-A2025EA3B3FD}"/>
              </a:ext>
            </a:extLst>
          </p:cNvPr>
          <p:cNvCxnSpPr>
            <a:cxnSpLocks/>
          </p:cNvCxnSpPr>
          <p:nvPr/>
        </p:nvCxnSpPr>
        <p:spPr>
          <a:xfrm flipV="1">
            <a:off x="4106485" y="2385742"/>
            <a:ext cx="1295233" cy="1064040"/>
          </a:xfrm>
          <a:prstGeom prst="straightConnector1">
            <a:avLst/>
          </a:prstGeom>
          <a:ln>
            <a:solidFill>
              <a:srgbClr val="FF0000"/>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486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5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5DCA50-9648-428B-4C27-E8D72858D711}"/>
              </a:ext>
            </a:extLst>
          </p:cNvPr>
          <p:cNvSpPr>
            <a:spLocks noGrp="1"/>
          </p:cNvSpPr>
          <p:nvPr>
            <p:ph idx="1"/>
          </p:nvPr>
        </p:nvSpPr>
        <p:spPr>
          <a:xfrm>
            <a:off x="457199" y="1028700"/>
            <a:ext cx="8229599" cy="3714750"/>
          </a:xfrm>
        </p:spPr>
        <p:txBody>
          <a:bodyPr>
            <a:normAutofit lnSpcReduction="10000"/>
          </a:bodyPr>
          <a:lstStyle/>
          <a:p>
            <a:pPr marL="0" indent="0">
              <a:buNone/>
            </a:pPr>
            <a:r>
              <a:rPr lang="en-US" dirty="0"/>
              <a:t>If we start describing a way to solve sorting, it may not feel very precise</a:t>
            </a:r>
          </a:p>
          <a:p>
            <a:pPr lvl="1"/>
            <a:r>
              <a:rPr lang="en-US" dirty="0"/>
              <a:t>Examples?</a:t>
            </a:r>
          </a:p>
          <a:p>
            <a:pPr lvl="1"/>
            <a:endParaRPr lang="en-US" dirty="0"/>
          </a:p>
          <a:p>
            <a:pPr marL="0" indent="0">
              <a:buNone/>
            </a:pPr>
            <a:r>
              <a:rPr lang="en-US" dirty="0">
                <a:solidFill>
                  <a:schemeClr val="bg2"/>
                </a:solidFill>
              </a:rPr>
              <a:t>Pseudocode</a:t>
            </a:r>
            <a:r>
              <a:rPr lang="en-US" dirty="0"/>
              <a:t> is a semi-structured set of notations</a:t>
            </a:r>
          </a:p>
          <a:p>
            <a:pPr lvl="1" indent="-257175"/>
            <a:r>
              <a:rPr lang="en-US" dirty="0"/>
              <a:t>More precise than describing in prose</a:t>
            </a:r>
          </a:p>
          <a:p>
            <a:pPr lvl="1" indent="-257175"/>
            <a:r>
              <a:rPr lang="en-US" dirty="0"/>
              <a:t>Less overhead than a programming language</a:t>
            </a:r>
          </a:p>
          <a:p>
            <a:pPr lvl="1" indent="-257175"/>
            <a:endParaRPr lang="en-US" dirty="0"/>
          </a:p>
          <a:p>
            <a:pPr marL="0" indent="0">
              <a:buNone/>
            </a:pPr>
            <a:r>
              <a:rPr lang="en-US" dirty="0"/>
              <a:t>Compare to proof techniques</a:t>
            </a:r>
          </a:p>
          <a:p>
            <a:pPr lvl="1"/>
            <a:r>
              <a:rPr lang="en-US" dirty="0"/>
              <a:t>A </a:t>
            </a:r>
            <a:r>
              <a:rPr lang="en-US" dirty="0">
                <a:solidFill>
                  <a:srgbClr val="FF0000"/>
                </a:solidFill>
              </a:rPr>
              <a:t>formal proof </a:t>
            </a:r>
            <a:r>
              <a:rPr lang="en-US" dirty="0"/>
              <a:t>is analogous to a </a:t>
            </a:r>
            <a:r>
              <a:rPr lang="en-US" dirty="0">
                <a:solidFill>
                  <a:srgbClr val="00B050"/>
                </a:solidFill>
              </a:rPr>
              <a:t>program</a:t>
            </a:r>
            <a:r>
              <a:rPr lang="en-US" dirty="0"/>
              <a:t> in (say) Java</a:t>
            </a:r>
          </a:p>
          <a:p>
            <a:pPr lvl="2"/>
            <a:r>
              <a:rPr lang="en-US" dirty="0"/>
              <a:t>Meant to be executed by a machine, very precise</a:t>
            </a:r>
          </a:p>
          <a:p>
            <a:pPr lvl="1" indent="-257175"/>
            <a:r>
              <a:rPr lang="en-US" dirty="0"/>
              <a:t>An </a:t>
            </a:r>
            <a:r>
              <a:rPr lang="en-US" dirty="0">
                <a:solidFill>
                  <a:srgbClr val="FF0000"/>
                </a:solidFill>
              </a:rPr>
              <a:t>informal proof </a:t>
            </a:r>
            <a:r>
              <a:rPr lang="en-US" dirty="0"/>
              <a:t>is analogous to an algorithm in </a:t>
            </a:r>
            <a:r>
              <a:rPr lang="en-US" dirty="0">
                <a:solidFill>
                  <a:srgbClr val="00B050"/>
                </a:solidFill>
              </a:rPr>
              <a:t>pseudocode</a:t>
            </a:r>
          </a:p>
          <a:p>
            <a:pPr lvl="2" indent="-257175"/>
            <a:r>
              <a:rPr lang="en-US" dirty="0"/>
              <a:t>Meant to be understood by a human, so steps can be abstracted. Different communities may prefer different conventions.</a:t>
            </a:r>
          </a:p>
        </p:txBody>
      </p:sp>
      <p:sp>
        <p:nvSpPr>
          <p:cNvPr id="4" name="3 Marcador de número de diapositiva">
            <a:extLst>
              <a:ext uri="{FF2B5EF4-FFF2-40B4-BE49-F238E27FC236}">
                <a16:creationId xmlns:a16="http://schemas.microsoft.com/office/drawing/2014/main" id="{EA6E1B0B-46B3-751E-6EB9-24774F2106E0}"/>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8</a:t>
            </a:fld>
            <a:endParaRPr lang="pt-BR" dirty="0"/>
          </a:p>
        </p:txBody>
      </p:sp>
      <p:sp>
        <p:nvSpPr>
          <p:cNvPr id="5" name="Title 1">
            <a:extLst>
              <a:ext uri="{FF2B5EF4-FFF2-40B4-BE49-F238E27FC236}">
                <a16:creationId xmlns:a16="http://schemas.microsoft.com/office/drawing/2014/main" id="{ADDEABAE-D9D1-E2FD-2CBA-E7C7CFB57344}"/>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fontScale="77500" lnSpcReduction="20000"/>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Pseudocode provides a structured way to represent an algorithm</a:t>
            </a:r>
            <a:endParaRPr lang="en-US" dirty="0"/>
          </a:p>
        </p:txBody>
      </p:sp>
    </p:spTree>
    <p:extLst>
      <p:ext uri="{BB962C8B-B14F-4D97-AF65-F5344CB8AC3E}">
        <p14:creationId xmlns:p14="http://schemas.microsoft.com/office/powerpoint/2010/main" val="780664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B7DC31-9EA4-AB8D-7A20-231783929D4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3063E-A57E-AA2D-40A6-19ECE86CE9E5}"/>
              </a:ext>
            </a:extLst>
          </p:cNvPr>
          <p:cNvSpPr>
            <a:spLocks noGrp="1"/>
          </p:cNvSpPr>
          <p:nvPr>
            <p:ph idx="1"/>
          </p:nvPr>
        </p:nvSpPr>
        <p:spPr>
          <a:xfrm>
            <a:off x="1543050" y="1828800"/>
            <a:ext cx="6057900" cy="3200400"/>
          </a:xfrm>
        </p:spPr>
        <p:txBody>
          <a:bodyPr>
            <a:normAutofit fontScale="92500" lnSpcReduction="10000"/>
          </a:bodyPr>
          <a:lstStyle/>
          <a:p>
            <a:pPr marL="0" indent="0">
              <a:buNone/>
            </a:pPr>
            <a:r>
              <a:rPr lang="en-US" b="1" dirty="0"/>
              <a:t>procedure</a:t>
            </a:r>
            <a:r>
              <a:rPr lang="en-US" dirty="0"/>
              <a:t> </a:t>
            </a:r>
            <a:r>
              <a:rPr lang="en-US" i="1" dirty="0"/>
              <a:t>linear search</a:t>
            </a:r>
            <a:r>
              <a:rPr lang="en-US" dirty="0"/>
              <a:t>(</a:t>
            </a:r>
            <a:r>
              <a:rPr lang="en-US" i="1" dirty="0"/>
              <a:t>x</a:t>
            </a:r>
            <a:r>
              <a:rPr lang="en-US" dirty="0"/>
              <a:t>: integer, </a:t>
            </a:r>
            <a:r>
              <a:rPr lang="en-US" i="1" dirty="0"/>
              <a:t>a</a:t>
            </a:r>
            <a:r>
              <a:rPr lang="en-US" i="1" baseline="-25000" dirty="0"/>
              <a:t>1</a:t>
            </a:r>
            <a:r>
              <a:rPr lang="en-US" dirty="0"/>
              <a:t>, </a:t>
            </a:r>
            <a:r>
              <a:rPr lang="en-US" i="1" dirty="0"/>
              <a:t>a</a:t>
            </a:r>
            <a:r>
              <a:rPr lang="en-US" i="1" baseline="-25000" dirty="0"/>
              <a:t>2</a:t>
            </a:r>
            <a:r>
              <a:rPr lang="en-US" dirty="0"/>
              <a:t>, …, </a:t>
            </a:r>
            <a:r>
              <a:rPr lang="en-US" i="1" dirty="0"/>
              <a:t>a</a:t>
            </a:r>
            <a:r>
              <a:rPr lang="en-US" i="1" baseline="-25000" dirty="0"/>
              <a:t>n</a:t>
            </a:r>
            <a:r>
              <a:rPr lang="en-US" dirty="0"/>
              <a:t>: distinct integers)</a:t>
            </a:r>
          </a:p>
          <a:p>
            <a:pPr marL="520304" indent="0">
              <a:buNone/>
            </a:pPr>
            <a:r>
              <a:rPr lang="en-US" i="1" dirty="0" err="1"/>
              <a:t>i</a:t>
            </a:r>
            <a:r>
              <a:rPr lang="en-US" dirty="0"/>
              <a:t> := 1</a:t>
            </a:r>
          </a:p>
          <a:p>
            <a:pPr marL="520304" indent="0">
              <a:buNone/>
            </a:pPr>
            <a:r>
              <a:rPr lang="en-US" b="1" dirty="0"/>
              <a:t>while</a:t>
            </a:r>
            <a:r>
              <a:rPr lang="en-US" dirty="0"/>
              <a:t> (</a:t>
            </a:r>
            <a:r>
              <a:rPr lang="en-US" i="1" dirty="0" err="1"/>
              <a:t>i</a:t>
            </a:r>
            <a:r>
              <a:rPr lang="en-US" dirty="0"/>
              <a:t> ≤ </a:t>
            </a:r>
            <a:r>
              <a:rPr lang="en-US" i="1" dirty="0"/>
              <a:t>n</a:t>
            </a:r>
            <a:r>
              <a:rPr lang="en-US" dirty="0"/>
              <a:t> and </a:t>
            </a:r>
            <a:r>
              <a:rPr lang="en-US" i="1" dirty="0"/>
              <a:t>x</a:t>
            </a:r>
            <a:r>
              <a:rPr lang="en-US" dirty="0"/>
              <a:t> ≠ </a:t>
            </a:r>
            <a:r>
              <a:rPr lang="en-US" i="1" dirty="0"/>
              <a:t>a</a:t>
            </a:r>
            <a:r>
              <a:rPr lang="en-US" i="1" baseline="-25000" dirty="0"/>
              <a:t>i</a:t>
            </a:r>
            <a:r>
              <a:rPr lang="en-US" dirty="0"/>
              <a:t>)</a:t>
            </a:r>
          </a:p>
          <a:p>
            <a:pPr marL="1032272" indent="0">
              <a:buNone/>
            </a:pPr>
            <a:r>
              <a:rPr lang="en-US" i="1" dirty="0" err="1"/>
              <a:t>i</a:t>
            </a:r>
            <a:r>
              <a:rPr lang="en-US" dirty="0"/>
              <a:t> := </a:t>
            </a:r>
            <a:r>
              <a:rPr lang="en-US" i="1" dirty="0" err="1"/>
              <a:t>i</a:t>
            </a:r>
            <a:r>
              <a:rPr lang="en-US" dirty="0"/>
              <a:t> + 1</a:t>
            </a:r>
          </a:p>
          <a:p>
            <a:pPr marL="520304" indent="0">
              <a:buNone/>
            </a:pPr>
            <a:r>
              <a:rPr lang="en-US" b="1" dirty="0"/>
              <a:t>if</a:t>
            </a:r>
            <a:r>
              <a:rPr lang="en-US" dirty="0"/>
              <a:t> </a:t>
            </a:r>
            <a:r>
              <a:rPr lang="en-US" i="1" dirty="0" err="1"/>
              <a:t>i</a:t>
            </a:r>
            <a:r>
              <a:rPr lang="en-US" dirty="0"/>
              <a:t> ≤ </a:t>
            </a:r>
            <a:r>
              <a:rPr lang="en-US" i="1" dirty="0"/>
              <a:t>n</a:t>
            </a:r>
            <a:r>
              <a:rPr lang="en-US" dirty="0"/>
              <a:t> </a:t>
            </a:r>
            <a:r>
              <a:rPr lang="en-US" b="1" dirty="0"/>
              <a:t>then</a:t>
            </a:r>
            <a:r>
              <a:rPr lang="en-US" dirty="0"/>
              <a:t> </a:t>
            </a:r>
          </a:p>
          <a:p>
            <a:pPr marL="520304" indent="0">
              <a:buNone/>
            </a:pPr>
            <a:r>
              <a:rPr lang="en-US" i="1" dirty="0"/>
              <a:t>	location</a:t>
            </a:r>
            <a:r>
              <a:rPr lang="en-US" dirty="0"/>
              <a:t> := </a:t>
            </a:r>
            <a:r>
              <a:rPr lang="en-US" i="1" dirty="0" err="1"/>
              <a:t>i</a:t>
            </a:r>
            <a:endParaRPr lang="en-US" i="1" dirty="0"/>
          </a:p>
          <a:p>
            <a:pPr marL="520304" indent="0">
              <a:buNone/>
            </a:pPr>
            <a:r>
              <a:rPr lang="en-US" b="1" dirty="0"/>
              <a:t>else</a:t>
            </a:r>
            <a:r>
              <a:rPr lang="en-US" dirty="0"/>
              <a:t> </a:t>
            </a:r>
          </a:p>
          <a:p>
            <a:pPr marL="520304" indent="0">
              <a:buNone/>
            </a:pPr>
            <a:r>
              <a:rPr lang="en-US" i="1" dirty="0"/>
              <a:t>	location</a:t>
            </a:r>
            <a:r>
              <a:rPr lang="en-US" dirty="0"/>
              <a:t> := 0</a:t>
            </a:r>
          </a:p>
          <a:p>
            <a:pPr marL="520304" indent="0">
              <a:buNone/>
            </a:pPr>
            <a:r>
              <a:rPr lang="en-US" b="1" dirty="0"/>
              <a:t>return</a:t>
            </a:r>
            <a:r>
              <a:rPr lang="en-US" dirty="0"/>
              <a:t> </a:t>
            </a:r>
            <a:r>
              <a:rPr lang="en-US" i="1" dirty="0"/>
              <a:t>location</a:t>
            </a:r>
            <a:r>
              <a:rPr lang="en-US" dirty="0"/>
              <a:t> {</a:t>
            </a:r>
            <a:r>
              <a:rPr lang="en-US" i="1" dirty="0"/>
              <a:t>location</a:t>
            </a:r>
            <a:r>
              <a:rPr lang="en-US" dirty="0"/>
              <a:t> is the subscript of the term that equals </a:t>
            </a:r>
            <a:r>
              <a:rPr lang="en-US" i="1" dirty="0"/>
              <a:t>x</a:t>
            </a:r>
            <a:r>
              <a:rPr lang="en-US" dirty="0"/>
              <a:t>, or is 0 if </a:t>
            </a:r>
            <a:r>
              <a:rPr lang="en-US" i="1" dirty="0"/>
              <a:t>x</a:t>
            </a:r>
            <a:r>
              <a:rPr lang="en-US" dirty="0"/>
              <a:t> is not found}</a:t>
            </a:r>
          </a:p>
        </p:txBody>
      </p:sp>
      <p:grpSp>
        <p:nvGrpSpPr>
          <p:cNvPr id="7" name="Group 6">
            <a:extLst>
              <a:ext uri="{FF2B5EF4-FFF2-40B4-BE49-F238E27FC236}">
                <a16:creationId xmlns:a16="http://schemas.microsoft.com/office/drawing/2014/main" id="{DFE95CC2-E248-B064-FB01-C12B4CC105E9}"/>
              </a:ext>
            </a:extLst>
          </p:cNvPr>
          <p:cNvGrpSpPr/>
          <p:nvPr/>
        </p:nvGrpSpPr>
        <p:grpSpPr>
          <a:xfrm>
            <a:off x="2024369" y="1027026"/>
            <a:ext cx="1479892" cy="858925"/>
            <a:chOff x="1175159" y="1369367"/>
            <a:chExt cx="1973189" cy="1145233"/>
          </a:xfrm>
        </p:grpSpPr>
        <p:sp>
          <p:nvSpPr>
            <p:cNvPr id="4" name="TextBox 3">
              <a:extLst>
                <a:ext uri="{FF2B5EF4-FFF2-40B4-BE49-F238E27FC236}">
                  <a16:creationId xmlns:a16="http://schemas.microsoft.com/office/drawing/2014/main" id="{D11AB2B5-E5E4-BD25-B2B6-B830698AA8F0}"/>
                </a:ext>
              </a:extLst>
            </p:cNvPr>
            <p:cNvSpPr txBox="1"/>
            <p:nvPr/>
          </p:nvSpPr>
          <p:spPr>
            <a:xfrm>
              <a:off x="1175159" y="1369367"/>
              <a:ext cx="1973189" cy="430887"/>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Algorithm name</a:t>
              </a:r>
            </a:p>
          </p:txBody>
        </p:sp>
        <p:cxnSp>
          <p:nvCxnSpPr>
            <p:cNvPr id="6" name="Straight Arrow Connector 5">
              <a:extLst>
                <a:ext uri="{FF2B5EF4-FFF2-40B4-BE49-F238E27FC236}">
                  <a16:creationId xmlns:a16="http://schemas.microsoft.com/office/drawing/2014/main" id="{D6E6D850-E4B3-2916-3497-CCC5F0C880BA}"/>
                </a:ext>
              </a:extLst>
            </p:cNvPr>
            <p:cNvCxnSpPr>
              <a:cxnSpLocks/>
              <a:stCxn id="4" idx="2"/>
            </p:cNvCxnSpPr>
            <p:nvPr/>
          </p:nvCxnSpPr>
          <p:spPr bwMode="auto">
            <a:xfrm>
              <a:off x="2161754" y="1800254"/>
              <a:ext cx="395283" cy="714346"/>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8" name="Group 7">
            <a:extLst>
              <a:ext uri="{FF2B5EF4-FFF2-40B4-BE49-F238E27FC236}">
                <a16:creationId xmlns:a16="http://schemas.microsoft.com/office/drawing/2014/main" id="{0F7FAE2B-5176-6301-3623-99EFB672489E}"/>
              </a:ext>
            </a:extLst>
          </p:cNvPr>
          <p:cNvGrpSpPr/>
          <p:nvPr/>
        </p:nvGrpSpPr>
        <p:grpSpPr>
          <a:xfrm>
            <a:off x="3672001" y="1027027"/>
            <a:ext cx="1400086" cy="934779"/>
            <a:chOff x="628801" y="1577026"/>
            <a:chExt cx="1866781" cy="1246371"/>
          </a:xfrm>
        </p:grpSpPr>
        <p:sp>
          <p:nvSpPr>
            <p:cNvPr id="9" name="TextBox 8">
              <a:extLst>
                <a:ext uri="{FF2B5EF4-FFF2-40B4-BE49-F238E27FC236}">
                  <a16:creationId xmlns:a16="http://schemas.microsoft.com/office/drawing/2014/main" id="{D963060A-CE76-75D4-806D-FBE45633E868}"/>
                </a:ext>
              </a:extLst>
            </p:cNvPr>
            <p:cNvSpPr txBox="1"/>
            <p:nvPr/>
          </p:nvSpPr>
          <p:spPr>
            <a:xfrm>
              <a:off x="628801" y="1577026"/>
              <a:ext cx="1829989" cy="430887"/>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Input variables</a:t>
              </a:r>
            </a:p>
          </p:txBody>
        </p:sp>
        <p:cxnSp>
          <p:nvCxnSpPr>
            <p:cNvPr id="10" name="Straight Arrow Connector 9">
              <a:extLst>
                <a:ext uri="{FF2B5EF4-FFF2-40B4-BE49-F238E27FC236}">
                  <a16:creationId xmlns:a16="http://schemas.microsoft.com/office/drawing/2014/main" id="{282EF97D-EEEC-1F0B-6D70-704187FFCD93}"/>
                </a:ext>
              </a:extLst>
            </p:cNvPr>
            <p:cNvCxnSpPr>
              <a:cxnSpLocks/>
              <a:stCxn id="9" idx="2"/>
            </p:cNvCxnSpPr>
            <p:nvPr/>
          </p:nvCxnSpPr>
          <p:spPr bwMode="auto">
            <a:xfrm flipH="1">
              <a:off x="1241366" y="2007913"/>
              <a:ext cx="302429" cy="815484"/>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16" name="Straight Arrow Connector 15">
              <a:extLst>
                <a:ext uri="{FF2B5EF4-FFF2-40B4-BE49-F238E27FC236}">
                  <a16:creationId xmlns:a16="http://schemas.microsoft.com/office/drawing/2014/main" id="{DBEE3B8C-1CBA-2733-5FE6-892F1D2BF179}"/>
                </a:ext>
              </a:extLst>
            </p:cNvPr>
            <p:cNvCxnSpPr>
              <a:cxnSpLocks/>
              <a:stCxn id="9" idx="2"/>
            </p:cNvCxnSpPr>
            <p:nvPr/>
          </p:nvCxnSpPr>
          <p:spPr bwMode="auto">
            <a:xfrm>
              <a:off x="1543796" y="2007913"/>
              <a:ext cx="951786" cy="714346"/>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13" name="Group 12">
            <a:extLst>
              <a:ext uri="{FF2B5EF4-FFF2-40B4-BE49-F238E27FC236}">
                <a16:creationId xmlns:a16="http://schemas.microsoft.com/office/drawing/2014/main" id="{69EFFA1A-D4F7-A4AB-A9DB-2BC12D6FB3CD}"/>
              </a:ext>
            </a:extLst>
          </p:cNvPr>
          <p:cNvGrpSpPr/>
          <p:nvPr/>
        </p:nvGrpSpPr>
        <p:grpSpPr>
          <a:xfrm>
            <a:off x="4572000" y="1027026"/>
            <a:ext cx="2528123" cy="934780"/>
            <a:chOff x="-108672" y="1653226"/>
            <a:chExt cx="3370830" cy="1246373"/>
          </a:xfrm>
        </p:grpSpPr>
        <p:sp>
          <p:nvSpPr>
            <p:cNvPr id="14" name="TextBox 13">
              <a:extLst>
                <a:ext uri="{FF2B5EF4-FFF2-40B4-BE49-F238E27FC236}">
                  <a16:creationId xmlns:a16="http://schemas.microsoft.com/office/drawing/2014/main" id="{1727BD23-83C3-DB08-2841-AAD71DBE1C57}"/>
                </a:ext>
              </a:extLst>
            </p:cNvPr>
            <p:cNvSpPr txBox="1"/>
            <p:nvPr/>
          </p:nvSpPr>
          <p:spPr>
            <a:xfrm>
              <a:off x="1274006" y="1653226"/>
              <a:ext cx="1988152" cy="430887"/>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Input data types</a:t>
              </a:r>
            </a:p>
          </p:txBody>
        </p:sp>
        <p:cxnSp>
          <p:nvCxnSpPr>
            <p:cNvPr id="15" name="Straight Arrow Connector 14">
              <a:extLst>
                <a:ext uri="{FF2B5EF4-FFF2-40B4-BE49-F238E27FC236}">
                  <a16:creationId xmlns:a16="http://schemas.microsoft.com/office/drawing/2014/main" id="{22228D90-B61F-9F13-B897-A661BB6C3D5F}"/>
                </a:ext>
              </a:extLst>
            </p:cNvPr>
            <p:cNvCxnSpPr>
              <a:cxnSpLocks/>
              <a:stCxn id="14" idx="2"/>
            </p:cNvCxnSpPr>
            <p:nvPr/>
          </p:nvCxnSpPr>
          <p:spPr bwMode="auto">
            <a:xfrm flipH="1">
              <a:off x="-108672" y="2084113"/>
              <a:ext cx="2376754" cy="815486"/>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20" name="Straight Arrow Connector 19">
              <a:extLst>
                <a:ext uri="{FF2B5EF4-FFF2-40B4-BE49-F238E27FC236}">
                  <a16:creationId xmlns:a16="http://schemas.microsoft.com/office/drawing/2014/main" id="{AF73D5FF-838B-83B1-0FA6-348ED2379396}"/>
                </a:ext>
              </a:extLst>
            </p:cNvPr>
            <p:cNvCxnSpPr>
              <a:cxnSpLocks/>
              <a:stCxn id="14" idx="2"/>
            </p:cNvCxnSpPr>
            <p:nvPr/>
          </p:nvCxnSpPr>
          <p:spPr bwMode="auto">
            <a:xfrm>
              <a:off x="2268082" y="2084113"/>
              <a:ext cx="482824" cy="714346"/>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23" name="Group 22">
            <a:extLst>
              <a:ext uri="{FF2B5EF4-FFF2-40B4-BE49-F238E27FC236}">
                <a16:creationId xmlns:a16="http://schemas.microsoft.com/office/drawing/2014/main" id="{A5C4AC6B-64E4-F1A8-DEC3-24AF741DCD06}"/>
              </a:ext>
            </a:extLst>
          </p:cNvPr>
          <p:cNvGrpSpPr/>
          <p:nvPr/>
        </p:nvGrpSpPr>
        <p:grpSpPr>
          <a:xfrm>
            <a:off x="2826679" y="2369330"/>
            <a:ext cx="3256487" cy="323165"/>
            <a:chOff x="-1538864" y="1062334"/>
            <a:chExt cx="4341982" cy="430886"/>
          </a:xfrm>
        </p:grpSpPr>
        <p:sp>
          <p:nvSpPr>
            <p:cNvPr id="24" name="TextBox 23">
              <a:extLst>
                <a:ext uri="{FF2B5EF4-FFF2-40B4-BE49-F238E27FC236}">
                  <a16:creationId xmlns:a16="http://schemas.microsoft.com/office/drawing/2014/main" id="{20D2E602-6A5D-0B1A-A2D2-8C41E6218FAD}"/>
                </a:ext>
              </a:extLst>
            </p:cNvPr>
            <p:cNvSpPr txBox="1"/>
            <p:nvPr/>
          </p:nvSpPr>
          <p:spPr>
            <a:xfrm>
              <a:off x="423833" y="1062334"/>
              <a:ext cx="2379285" cy="430886"/>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Assigning a variable</a:t>
              </a:r>
            </a:p>
          </p:txBody>
        </p:sp>
        <p:cxnSp>
          <p:nvCxnSpPr>
            <p:cNvPr id="25" name="Straight Arrow Connector 24">
              <a:extLst>
                <a:ext uri="{FF2B5EF4-FFF2-40B4-BE49-F238E27FC236}">
                  <a16:creationId xmlns:a16="http://schemas.microsoft.com/office/drawing/2014/main" id="{73047CCD-E051-A92B-9133-8D867AB68218}"/>
                </a:ext>
              </a:extLst>
            </p:cNvPr>
            <p:cNvCxnSpPr>
              <a:cxnSpLocks/>
              <a:stCxn id="24" idx="1"/>
            </p:cNvCxnSpPr>
            <p:nvPr/>
          </p:nvCxnSpPr>
          <p:spPr bwMode="auto">
            <a:xfrm flipH="1">
              <a:off x="-1538864" y="1277778"/>
              <a:ext cx="1962697" cy="15389"/>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33" name="Group 32">
            <a:extLst>
              <a:ext uri="{FF2B5EF4-FFF2-40B4-BE49-F238E27FC236}">
                <a16:creationId xmlns:a16="http://schemas.microsoft.com/office/drawing/2014/main" id="{F5B36EEB-1CF5-4C31-9E07-A5F051A4EBBE}"/>
              </a:ext>
            </a:extLst>
          </p:cNvPr>
          <p:cNvGrpSpPr/>
          <p:nvPr/>
        </p:nvGrpSpPr>
        <p:grpSpPr>
          <a:xfrm>
            <a:off x="4386195" y="2854609"/>
            <a:ext cx="2712141" cy="323165"/>
            <a:chOff x="-534227" y="1079211"/>
            <a:chExt cx="3616188" cy="430886"/>
          </a:xfrm>
        </p:grpSpPr>
        <p:sp>
          <p:nvSpPr>
            <p:cNvPr id="34" name="TextBox 33">
              <a:extLst>
                <a:ext uri="{FF2B5EF4-FFF2-40B4-BE49-F238E27FC236}">
                  <a16:creationId xmlns:a16="http://schemas.microsoft.com/office/drawing/2014/main" id="{C36D9EE5-07EB-D92E-26A2-0747474484EA}"/>
                </a:ext>
              </a:extLst>
            </p:cNvPr>
            <p:cNvSpPr txBox="1"/>
            <p:nvPr/>
          </p:nvSpPr>
          <p:spPr>
            <a:xfrm>
              <a:off x="713364" y="1079211"/>
              <a:ext cx="2368597" cy="430886"/>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Repetition structure</a:t>
              </a:r>
            </a:p>
          </p:txBody>
        </p:sp>
        <p:cxnSp>
          <p:nvCxnSpPr>
            <p:cNvPr id="35" name="Straight Arrow Connector 34">
              <a:extLst>
                <a:ext uri="{FF2B5EF4-FFF2-40B4-BE49-F238E27FC236}">
                  <a16:creationId xmlns:a16="http://schemas.microsoft.com/office/drawing/2014/main" id="{97F972DF-41BC-DB68-67DE-EF40EF8986FE}"/>
                </a:ext>
              </a:extLst>
            </p:cNvPr>
            <p:cNvCxnSpPr>
              <a:cxnSpLocks/>
              <a:stCxn id="34" idx="1"/>
            </p:cNvCxnSpPr>
            <p:nvPr/>
          </p:nvCxnSpPr>
          <p:spPr bwMode="auto">
            <a:xfrm flipH="1" flipV="1">
              <a:off x="-534227" y="1113528"/>
              <a:ext cx="1247591" cy="181126"/>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38" name="Group 37">
            <a:extLst>
              <a:ext uri="{FF2B5EF4-FFF2-40B4-BE49-F238E27FC236}">
                <a16:creationId xmlns:a16="http://schemas.microsoft.com/office/drawing/2014/main" id="{4BD0F7C4-4BD2-3107-74D9-7558F1A28BB4}"/>
              </a:ext>
            </a:extLst>
          </p:cNvPr>
          <p:cNvGrpSpPr/>
          <p:nvPr/>
        </p:nvGrpSpPr>
        <p:grpSpPr>
          <a:xfrm>
            <a:off x="3583472" y="3339888"/>
            <a:ext cx="2673904" cy="323165"/>
            <a:chOff x="-555913" y="1079211"/>
            <a:chExt cx="3565205" cy="430886"/>
          </a:xfrm>
        </p:grpSpPr>
        <p:sp>
          <p:nvSpPr>
            <p:cNvPr id="39" name="TextBox 38">
              <a:extLst>
                <a:ext uri="{FF2B5EF4-FFF2-40B4-BE49-F238E27FC236}">
                  <a16:creationId xmlns:a16="http://schemas.microsoft.com/office/drawing/2014/main" id="{5A8B1178-3B8D-44E0-894C-F9F5731D89BC}"/>
                </a:ext>
              </a:extLst>
            </p:cNvPr>
            <p:cNvSpPr txBox="1"/>
            <p:nvPr/>
          </p:nvSpPr>
          <p:spPr>
            <a:xfrm>
              <a:off x="786034" y="1079211"/>
              <a:ext cx="2223258" cy="430886"/>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Selection structure</a:t>
              </a:r>
            </a:p>
          </p:txBody>
        </p:sp>
        <p:cxnSp>
          <p:nvCxnSpPr>
            <p:cNvPr id="40" name="Straight Arrow Connector 39">
              <a:extLst>
                <a:ext uri="{FF2B5EF4-FFF2-40B4-BE49-F238E27FC236}">
                  <a16:creationId xmlns:a16="http://schemas.microsoft.com/office/drawing/2014/main" id="{50AB7E47-D854-E463-ED2C-331FC4C4E8BB}"/>
                </a:ext>
              </a:extLst>
            </p:cNvPr>
            <p:cNvCxnSpPr>
              <a:cxnSpLocks/>
              <a:stCxn id="39" idx="1"/>
            </p:cNvCxnSpPr>
            <p:nvPr/>
          </p:nvCxnSpPr>
          <p:spPr bwMode="auto">
            <a:xfrm flipH="1" flipV="1">
              <a:off x="-555913" y="1165720"/>
              <a:ext cx="1341947" cy="128934"/>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43" name="Group 42">
            <a:extLst>
              <a:ext uri="{FF2B5EF4-FFF2-40B4-BE49-F238E27FC236}">
                <a16:creationId xmlns:a16="http://schemas.microsoft.com/office/drawing/2014/main" id="{4A89011F-4E58-2D7F-250A-ABD35849CF28}"/>
              </a:ext>
            </a:extLst>
          </p:cNvPr>
          <p:cNvGrpSpPr/>
          <p:nvPr/>
        </p:nvGrpSpPr>
        <p:grpSpPr>
          <a:xfrm>
            <a:off x="3009809" y="4644159"/>
            <a:ext cx="1713931" cy="572361"/>
            <a:chOff x="766478" y="539854"/>
            <a:chExt cx="2285242" cy="763146"/>
          </a:xfrm>
        </p:grpSpPr>
        <p:sp>
          <p:nvSpPr>
            <p:cNvPr id="44" name="TextBox 43">
              <a:extLst>
                <a:ext uri="{FF2B5EF4-FFF2-40B4-BE49-F238E27FC236}">
                  <a16:creationId xmlns:a16="http://schemas.microsoft.com/office/drawing/2014/main" id="{CE8084EA-0ED8-1AE0-9652-866922AAD2A6}"/>
                </a:ext>
              </a:extLst>
            </p:cNvPr>
            <p:cNvSpPr txBox="1"/>
            <p:nvPr/>
          </p:nvSpPr>
          <p:spPr>
            <a:xfrm>
              <a:off x="766478" y="872114"/>
              <a:ext cx="2285242" cy="430886"/>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Return the solution</a:t>
              </a:r>
            </a:p>
          </p:txBody>
        </p:sp>
        <p:cxnSp>
          <p:nvCxnSpPr>
            <p:cNvPr id="45" name="Straight Arrow Connector 44">
              <a:extLst>
                <a:ext uri="{FF2B5EF4-FFF2-40B4-BE49-F238E27FC236}">
                  <a16:creationId xmlns:a16="http://schemas.microsoft.com/office/drawing/2014/main" id="{2D61222C-D5A9-6E0C-119D-F5F4B3A72350}"/>
                </a:ext>
              </a:extLst>
            </p:cNvPr>
            <p:cNvCxnSpPr>
              <a:cxnSpLocks/>
              <a:stCxn id="44" idx="0"/>
            </p:cNvCxnSpPr>
            <p:nvPr/>
          </p:nvCxnSpPr>
          <p:spPr bwMode="auto">
            <a:xfrm flipH="1" flipV="1">
              <a:off x="1098218" y="539854"/>
              <a:ext cx="810882" cy="332261"/>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grpSp>
        <p:nvGrpSpPr>
          <p:cNvPr id="49" name="Group 48">
            <a:extLst>
              <a:ext uri="{FF2B5EF4-FFF2-40B4-BE49-F238E27FC236}">
                <a16:creationId xmlns:a16="http://schemas.microsoft.com/office/drawing/2014/main" id="{4808F789-145C-C98B-340F-748DF2EC0B13}"/>
              </a:ext>
            </a:extLst>
          </p:cNvPr>
          <p:cNvGrpSpPr/>
          <p:nvPr/>
        </p:nvGrpSpPr>
        <p:grpSpPr>
          <a:xfrm>
            <a:off x="5125183" y="4644159"/>
            <a:ext cx="2738250" cy="568390"/>
            <a:chOff x="72171" y="752244"/>
            <a:chExt cx="3650999" cy="757853"/>
          </a:xfrm>
        </p:grpSpPr>
        <p:sp>
          <p:nvSpPr>
            <p:cNvPr id="50" name="TextBox 49">
              <a:extLst>
                <a:ext uri="{FF2B5EF4-FFF2-40B4-BE49-F238E27FC236}">
                  <a16:creationId xmlns:a16="http://schemas.microsoft.com/office/drawing/2014/main" id="{61C4917E-F972-911B-1689-FA54313C990D}"/>
                </a:ext>
              </a:extLst>
            </p:cNvPr>
            <p:cNvSpPr txBox="1"/>
            <p:nvPr/>
          </p:nvSpPr>
          <p:spPr>
            <a:xfrm>
              <a:off x="72171" y="1079211"/>
              <a:ext cx="3650999" cy="430886"/>
            </a:xfrm>
            <a:prstGeom prst="rect">
              <a:avLst/>
            </a:prstGeom>
            <a:noFill/>
          </p:spPr>
          <p:txBody>
            <a:bodyPr wrap="none" rtlCol="0">
              <a:spAutoFit/>
            </a:bodyPr>
            <a:lstStyle/>
            <a:p>
              <a:pPr algn="ctr"/>
              <a:r>
                <a:rPr lang="en-US" sz="1500" b="1" i="1" dirty="0">
                  <a:solidFill>
                    <a:srgbClr val="FF0000"/>
                  </a:solidFill>
                  <a:latin typeface="Comic Neue" panose="02000000000000000000" pitchFamily="2" charset="0"/>
                </a:rPr>
                <a:t>Comment (exposition; no effect)</a:t>
              </a:r>
            </a:p>
          </p:txBody>
        </p:sp>
        <p:cxnSp>
          <p:nvCxnSpPr>
            <p:cNvPr id="51" name="Straight Arrow Connector 50">
              <a:extLst>
                <a:ext uri="{FF2B5EF4-FFF2-40B4-BE49-F238E27FC236}">
                  <a16:creationId xmlns:a16="http://schemas.microsoft.com/office/drawing/2014/main" id="{E00BA1BF-9605-29CA-F187-B057EE2ED53D}"/>
                </a:ext>
              </a:extLst>
            </p:cNvPr>
            <p:cNvCxnSpPr>
              <a:cxnSpLocks/>
              <a:stCxn id="50" idx="0"/>
            </p:cNvCxnSpPr>
            <p:nvPr/>
          </p:nvCxnSpPr>
          <p:spPr bwMode="auto">
            <a:xfrm flipH="1" flipV="1">
              <a:off x="1119059" y="752244"/>
              <a:ext cx="778612" cy="326966"/>
            </a:xfrm>
            <a:prstGeom prst="straightConnector1">
              <a:avLst/>
            </a:prstGeom>
            <a:ln w="25400"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sp>
        <p:nvSpPr>
          <p:cNvPr id="5" name="3 Marcador de número de diapositiva">
            <a:extLst>
              <a:ext uri="{FF2B5EF4-FFF2-40B4-BE49-F238E27FC236}">
                <a16:creationId xmlns:a16="http://schemas.microsoft.com/office/drawing/2014/main" id="{5CC4EC2B-F182-218D-5B07-FA6C5294C628}"/>
              </a:ext>
            </a:extLst>
          </p:cNvPr>
          <p:cNvSpPr>
            <a:spLocks noGrp="1"/>
          </p:cNvSpPr>
          <p:nvPr>
            <p:ph type="sldNum" sz="quarter" idx="12"/>
          </p:nvPr>
        </p:nvSpPr>
        <p:spPr>
          <a:xfrm>
            <a:off x="7620000" y="13716"/>
            <a:ext cx="1066800" cy="246888"/>
          </a:xfrm>
        </p:spPr>
        <p:txBody>
          <a:bodyPr>
            <a:noAutofit/>
          </a:bodyPr>
          <a:lstStyle/>
          <a:p>
            <a:fld id="{12A1D360-EE44-42AC-A6C7-CCF1DFA7C784}" type="slidenum">
              <a:rPr lang="pt-BR" smtClean="0"/>
              <a:pPr/>
              <a:t>9</a:t>
            </a:fld>
            <a:endParaRPr lang="pt-BR" dirty="0"/>
          </a:p>
        </p:txBody>
      </p:sp>
      <p:sp>
        <p:nvSpPr>
          <p:cNvPr id="11" name="Title 1">
            <a:extLst>
              <a:ext uri="{FF2B5EF4-FFF2-40B4-BE49-F238E27FC236}">
                <a16:creationId xmlns:a16="http://schemas.microsoft.com/office/drawing/2014/main" id="{57D574DE-9961-7F00-A814-4895FDB98BE0}"/>
              </a:ext>
            </a:extLst>
          </p:cNvPr>
          <p:cNvSpPr txBox="1">
            <a:spLocks/>
          </p:cNvSpPr>
          <p:nvPr/>
        </p:nvSpPr>
        <p:spPr>
          <a:xfrm>
            <a:off x="457200" y="400050"/>
            <a:ext cx="8229600" cy="74295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1800"/>
              <a:buFont typeface="Arial"/>
              <a:buNone/>
              <a:defRPr sz="3000" b="0" i="0" u="none" strike="noStrike" cap="none">
                <a:solidFill>
                  <a:schemeClr val="dk2"/>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sz="3200" dirty="0"/>
              <a:t>An algorithm for the searching problem</a:t>
            </a:r>
            <a:endParaRPr lang="en-US" dirty="0"/>
          </a:p>
        </p:txBody>
      </p:sp>
    </p:spTree>
    <p:extLst>
      <p:ext uri="{BB962C8B-B14F-4D97-AF65-F5344CB8AC3E}">
        <p14:creationId xmlns:p14="http://schemas.microsoft.com/office/powerpoint/2010/main" val="4164077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up)">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22" presetClass="entr" presetSubtype="2" fill="hold" nodeType="clickEffect">
                                  <p:stCondLst>
                                    <p:cond delay="0"/>
                                  </p:stCondLst>
                                  <p:childTnLst>
                                    <p:set>
                                      <p:cBhvr>
                                        <p:cTn id="29" dur="1" fill="hold">
                                          <p:stCondLst>
                                            <p:cond delay="0"/>
                                          </p:stCondLst>
                                        </p:cTn>
                                        <p:tgtEl>
                                          <p:spTgt spid="23"/>
                                        </p:tgtEl>
                                        <p:attrNameLst>
                                          <p:attrName>style.visibility</p:attrName>
                                        </p:attrNameLst>
                                      </p:cBhvr>
                                      <p:to>
                                        <p:strVal val="visible"/>
                                      </p:to>
                                    </p:set>
                                    <p:animEffect transition="in" filter="wipe(right)">
                                      <p:cBhvr>
                                        <p:cTn id="30" dur="5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2" presetClass="entr" presetSubtype="2" fill="hold" nodeType="clickEffect">
                                  <p:stCondLst>
                                    <p:cond delay="0"/>
                                  </p:stCondLst>
                                  <p:childTnLst>
                                    <p:set>
                                      <p:cBhvr>
                                        <p:cTn id="42" dur="1" fill="hold">
                                          <p:stCondLst>
                                            <p:cond delay="0"/>
                                          </p:stCondLst>
                                        </p:cTn>
                                        <p:tgtEl>
                                          <p:spTgt spid="33"/>
                                        </p:tgtEl>
                                        <p:attrNameLst>
                                          <p:attrName>style.visibility</p:attrName>
                                        </p:attrNameLst>
                                      </p:cBhvr>
                                      <p:to>
                                        <p:strVal val="visible"/>
                                      </p:to>
                                    </p:set>
                                    <p:animEffect transition="in" filter="wipe(right)">
                                      <p:cBhvr>
                                        <p:cTn id="43" dur="500"/>
                                        <p:tgtEl>
                                          <p:spTgt spid="33"/>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nodeType="clickEffect">
                                  <p:stCondLst>
                                    <p:cond delay="0"/>
                                  </p:stCondLst>
                                  <p:childTnLst>
                                    <p:set>
                                      <p:cBhvr>
                                        <p:cTn id="63" dur="1" fill="hold">
                                          <p:stCondLst>
                                            <p:cond delay="0"/>
                                          </p:stCondLst>
                                        </p:cTn>
                                        <p:tgtEl>
                                          <p:spTgt spid="38"/>
                                        </p:tgtEl>
                                        <p:attrNameLst>
                                          <p:attrName>style.visibility</p:attrName>
                                        </p:attrNameLst>
                                      </p:cBhvr>
                                      <p:to>
                                        <p:strVal val="visible"/>
                                      </p:to>
                                    </p:set>
                                    <p:animEffect transition="in" filter="wipe(right)">
                                      <p:cBhvr>
                                        <p:cTn id="64" dur="500"/>
                                        <p:tgtEl>
                                          <p:spTgt spid="38"/>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nodeType="clickEffect">
                                  <p:stCondLst>
                                    <p:cond delay="0"/>
                                  </p:stCondLst>
                                  <p:childTnLst>
                                    <p:set>
                                      <p:cBhvr>
                                        <p:cTn id="72" dur="1" fill="hold">
                                          <p:stCondLst>
                                            <p:cond delay="0"/>
                                          </p:stCondLst>
                                        </p:cTn>
                                        <p:tgtEl>
                                          <p:spTgt spid="43"/>
                                        </p:tgtEl>
                                        <p:attrNameLst>
                                          <p:attrName>style.visibility</p:attrName>
                                        </p:attrNameLst>
                                      </p:cBhvr>
                                      <p:to>
                                        <p:strVal val="visible"/>
                                      </p:to>
                                    </p:set>
                                    <p:animEffect transition="in" filter="wipe(down)">
                                      <p:cBhvr>
                                        <p:cTn id="73" dur="500"/>
                                        <p:tgtEl>
                                          <p:spTgt spid="4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4" fill="hold" nodeType="clickEffect">
                                  <p:stCondLst>
                                    <p:cond delay="0"/>
                                  </p:stCondLst>
                                  <p:childTnLst>
                                    <p:set>
                                      <p:cBhvr>
                                        <p:cTn id="77" dur="1" fill="hold">
                                          <p:stCondLst>
                                            <p:cond delay="0"/>
                                          </p:stCondLst>
                                        </p:cTn>
                                        <p:tgtEl>
                                          <p:spTgt spid="49"/>
                                        </p:tgtEl>
                                        <p:attrNameLst>
                                          <p:attrName>style.visibility</p:attrName>
                                        </p:attrNameLst>
                                      </p:cBhvr>
                                      <p:to>
                                        <p:strVal val="visible"/>
                                      </p:to>
                                    </p:set>
                                    <p:animEffect transition="in" filter="wipe(down)">
                                      <p:cBhvr>
                                        <p:cTn id="78"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Brilho">
  <a:themeElements>
    <a:clrScheme name="Executivo">
      <a:dk1>
        <a:srgbClr val="000000"/>
      </a:dk1>
      <a:lt1>
        <a:srgbClr val="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3769</TotalTime>
  <Words>2317</Words>
  <Application>Microsoft Macintosh PowerPoint</Application>
  <PresentationFormat>On-screen Show (16:9)</PresentationFormat>
  <Paragraphs>289</Paragraphs>
  <Slides>24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Cambria Math</vt:lpstr>
      <vt:lpstr>Comic Neue</vt:lpstr>
      <vt:lpstr>Wingdings</vt:lpstr>
      <vt:lpstr>Brilho</vt:lpstr>
      <vt:lpstr>CS 441: Algorithms and Pseudocode</vt:lpstr>
      <vt:lpstr>Today's topics</vt:lpstr>
      <vt:lpstr>What is an algorithm?</vt:lpstr>
      <vt:lpstr>What is a problem?</vt:lpstr>
      <vt:lpstr>PowerPoint Presentation</vt:lpstr>
      <vt:lpstr>The searching problem</vt:lpstr>
      <vt:lpstr>Search: Example</vt:lpstr>
      <vt:lpstr>PowerPoint Presentation</vt:lpstr>
      <vt:lpstr>PowerPoint Presentation</vt:lpstr>
      <vt:lpstr>PowerPoint Presentation</vt:lpstr>
      <vt:lpstr>PowerPoint Presentation</vt:lpstr>
      <vt:lpstr>In-class exercises</vt:lpstr>
      <vt:lpstr>PowerPoint Presentation</vt:lpstr>
      <vt:lpstr>PowerPoint Presentation</vt:lpstr>
      <vt:lpstr>PowerPoint Presentation</vt:lpstr>
      <vt:lpstr>PowerPoint Presentation</vt:lpstr>
      <vt:lpstr>PowerPoint Presentation</vt:lpstr>
      <vt:lpstr>PowerPoint Presentation</vt:lpstr>
      <vt:lpstr>Bubble sort pseudocode</vt:lpstr>
      <vt:lpstr>PowerPoint Presentation</vt:lpstr>
      <vt:lpstr>PowerPoint Presentation</vt:lpstr>
      <vt:lpstr>PowerPoint Presentation</vt:lpstr>
      <vt:lpstr>PowerPoint Presentation</vt:lpstr>
      <vt:lpstr>Final thoughts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Leveraging Unlabeled Data for Sketch-based Understanding</dc:title>
  <dc:creator>Fernando</dc:creator>
  <cp:lastModifiedBy>Nils Ever Murrugarra Llerena</cp:lastModifiedBy>
  <cp:revision>472</cp:revision>
  <cp:lastPrinted>2024-10-28T18:44:48Z</cp:lastPrinted>
  <dcterms:created xsi:type="dcterms:W3CDTF">2011-07-05T14:46:51Z</dcterms:created>
  <dcterms:modified xsi:type="dcterms:W3CDTF">2024-10-28T18:45:25Z</dcterms:modified>
</cp:coreProperties>
</file>