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589" r:id="rId2"/>
    <p:sldId id="615" r:id="rId3"/>
    <p:sldId id="406" r:id="rId4"/>
    <p:sldId id="623" r:id="rId5"/>
    <p:sldId id="439" r:id="rId6"/>
    <p:sldId id="624" r:id="rId7"/>
    <p:sldId id="324" r:id="rId8"/>
    <p:sldId id="258" r:id="rId9"/>
    <p:sldId id="259" r:id="rId10"/>
    <p:sldId id="260" r:id="rId11"/>
    <p:sldId id="625" r:id="rId12"/>
    <p:sldId id="434" r:id="rId13"/>
    <p:sldId id="626" r:id="rId14"/>
    <p:sldId id="435" r:id="rId15"/>
    <p:sldId id="627" r:id="rId16"/>
    <p:sldId id="628" r:id="rId17"/>
    <p:sldId id="630" r:id="rId18"/>
    <p:sldId id="438" r:id="rId19"/>
    <p:sldId id="440" r:id="rId20"/>
    <p:sldId id="441" r:id="rId21"/>
    <p:sldId id="442" r:id="rId22"/>
    <p:sldId id="629" r:id="rId23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82754"/>
  </p:normalViewPr>
  <p:slideViewPr>
    <p:cSldViewPr snapToGrid="0">
      <p:cViewPr varScale="1">
        <p:scale>
          <a:sx n="154" d="100"/>
          <a:sy n="154" d="100"/>
        </p:scale>
        <p:origin x="2320" y="200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Intuitively, the set of functions whose growth is bounded above by g’s, ignoring constant multiples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6161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 we say big-O when we mean big-Theta, especially in computing. Say what you mean!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3185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our hardware gets 10x better, most everything will be 1/10 the time, just need the trend.</a:t>
            </a:r>
          </a:p>
          <a:p>
            <a:r>
              <a:rPr lang="en-US" dirty="0"/>
              <a:t>On the other hand, growth rates tell us something fundamental about an algorithm that better hardware can’t fix forever.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42306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not benchmark?</a:t>
            </a:r>
          </a:p>
          <a:p>
            <a:endParaRPr lang="en-US" dirty="0"/>
          </a:p>
          <a:p>
            <a:r>
              <a:rPr lang="en-US" dirty="0"/>
              <a:t>Natural numbers because we are using a discrete computer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70303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371054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Example 4, from Section 3.3.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1223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BFB93-A44E-4DDF-D9CB-E39CFC5AC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AAEACA-D6F5-EDDF-E3EB-4B728CB70E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B27409-08DF-D238-C808-7619237369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Example 4, from Section 3.3.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82369-E72A-858E-93BF-BCC82D225D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8555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Submit Problem 2 on Top Hat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CFFB7DC-1838-0D4A-BA19-DCEAC2BC0481}" type="slidenum">
              <a:rPr lang="en-US" altLang="x-none" sz="1200"/>
              <a:pPr/>
              <a:t>21</a:t>
            </a:fld>
            <a:endParaRPr lang="en-US" altLang="x-non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Complexity of Algorithms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operations does this work out to be, for different inputs?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895131"/>
              </p:ext>
            </p:extLst>
          </p:nvPr>
        </p:nvGraphicFramePr>
        <p:xfrm>
          <a:off x="1657350" y="1369522"/>
          <a:ext cx="5829300" cy="139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Algorithm 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Algorithm 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Algorithm 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 = 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 = 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 = 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5,050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</a:t>
                      </a:r>
                      <a:r>
                        <a:rPr lang="en-US" sz="1100" baseline="0" dirty="0"/>
                        <a:t> = 1000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1,000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500,500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8582" y="3198322"/>
            <a:ext cx="500683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>
                <a:solidFill>
                  <a:schemeClr val="bg2"/>
                </a:solidFill>
                <a:latin typeface="Comic Neue" charset="0"/>
                <a:ea typeface="Comic Neue" charset="0"/>
                <a:cs typeface="Comic Neue" charset="0"/>
              </a:rPr>
              <a:t>Algorithm analysis focuses on trends as the problem instances grow in size</a:t>
            </a:r>
          </a:p>
          <a:p>
            <a:pPr algn="ctr"/>
            <a:r>
              <a:rPr lang="en-US" sz="1500" b="1" i="1" dirty="0">
                <a:solidFill>
                  <a:srgbClr val="00B050"/>
                </a:solidFill>
                <a:latin typeface="Comic Neue" charset="0"/>
                <a:ea typeface="Comic Neue" charset="0"/>
                <a:cs typeface="Comic Neue" charset="0"/>
              </a:rPr>
              <a:t>(Measure runtimes as input size grows)</a:t>
            </a:r>
          </a:p>
          <a:p>
            <a:pPr algn="ctr"/>
            <a:endParaRPr lang="en-US" sz="1800" b="1" i="1" dirty="0">
              <a:solidFill>
                <a:srgbClr val="FF0000"/>
              </a:solidFill>
              <a:latin typeface="Comic Neue" charset="0"/>
              <a:ea typeface="Comic Neue" charset="0"/>
              <a:cs typeface="Comic Neue" charset="0"/>
            </a:endParaRPr>
          </a:p>
          <a:p>
            <a:pPr algn="ctr"/>
            <a:r>
              <a:rPr lang="en-US" sz="1800" b="1" i="1" dirty="0">
                <a:solidFill>
                  <a:srgbClr val="FF0000"/>
                </a:solidFill>
                <a:latin typeface="Comic Neue" charset="0"/>
                <a:ea typeface="Comic Neue" charset="0"/>
                <a:cs typeface="Comic Neue" charset="0"/>
              </a:rPr>
              <a:t>Next year, computers might be twice as fast, but a bad algorithm is still 500 times slower</a:t>
            </a: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3E558B45-BFDB-0F8E-EAC8-8C53A9BC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25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B2078-B2D2-0822-A165-84EFAFB72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36766"/>
            <a:ext cx="8229599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First, consider expressing the runtime as a </a:t>
            </a:r>
            <a:r>
              <a:rPr lang="en-US" dirty="0">
                <a:solidFill>
                  <a:srgbClr val="FF0000"/>
                </a:solidFill>
              </a:rPr>
              <a:t>function</a:t>
            </a:r>
          </a:p>
          <a:p>
            <a:pPr lvl="1"/>
            <a:r>
              <a:rPr lang="en-US" dirty="0"/>
              <a:t>Domain: Natural numbers (</a:t>
            </a:r>
            <a:r>
              <a:rPr lang="en-US" dirty="0">
                <a:solidFill>
                  <a:srgbClr val="FF0000"/>
                </a:solidFill>
              </a:rPr>
              <a:t>Why?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Preimages represent the size of a problem instance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We rarely need to articulate this function exactly</a:t>
            </a:r>
          </a:p>
          <a:p>
            <a:pPr lvl="1"/>
            <a:r>
              <a:rPr lang="en-US" dirty="0"/>
              <a:t>Different hardware can change multiplicative constants</a:t>
            </a:r>
          </a:p>
          <a:p>
            <a:pPr lvl="1"/>
            <a:r>
              <a:rPr lang="en-US" dirty="0"/>
              <a:t>Optimization can reduce constants and lower-order terms</a:t>
            </a:r>
          </a:p>
          <a:p>
            <a:pPr lvl="1"/>
            <a:r>
              <a:rPr lang="en-US" dirty="0"/>
              <a:t>As such, </a:t>
            </a:r>
            <a:r>
              <a:rPr lang="en-US" dirty="0">
                <a:solidFill>
                  <a:schemeClr val="bg2"/>
                </a:solidFill>
              </a:rPr>
              <a:t>growth rates </a:t>
            </a:r>
            <a:r>
              <a:rPr lang="en-US" dirty="0"/>
              <a:t>are effective at describing what is inherent in the algorithm</a:t>
            </a:r>
          </a:p>
          <a:p>
            <a:pPr lvl="2"/>
            <a:r>
              <a:rPr lang="en-US" dirty="0"/>
              <a:t>(rather than how it is implemented)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For runtime: Identify the operations that happen most </a:t>
            </a:r>
            <a:r>
              <a:rPr lang="en-US" dirty="0">
                <a:solidFill>
                  <a:srgbClr val="FF0000"/>
                </a:solidFill>
              </a:rPr>
              <a:t>frequently</a:t>
            </a:r>
            <a:r>
              <a:rPr lang="en-US" dirty="0"/>
              <a:t>, and determine the </a:t>
            </a:r>
            <a:r>
              <a:rPr lang="en-US" dirty="0">
                <a:solidFill>
                  <a:schemeClr val="bg2"/>
                </a:solidFill>
              </a:rPr>
              <a:t>growth rate </a:t>
            </a:r>
            <a:r>
              <a:rPr lang="en-US" dirty="0"/>
              <a:t>of how many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BEF2EA20-5FFF-EC67-9009-A8F9A693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69BCB88-D730-2C9E-8975-1B0654511932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How do we measure the runtime of an algorithm?</a:t>
            </a:r>
          </a:p>
        </p:txBody>
      </p:sp>
    </p:spTree>
    <p:extLst>
      <p:ext uri="{BB962C8B-B14F-4D97-AF65-F5344CB8AC3E}">
        <p14:creationId xmlns:p14="http://schemas.microsoft.com/office/powerpoint/2010/main" val="218789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E2783-B3B8-07DA-1B19-8BA77C06D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050" y="1085850"/>
            <a:ext cx="6057900" cy="3714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procedure</a:t>
            </a:r>
            <a:r>
              <a:rPr lang="en-US" dirty="0"/>
              <a:t> </a:t>
            </a:r>
            <a:r>
              <a:rPr lang="en-US" i="1" dirty="0"/>
              <a:t>max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: integers)</a:t>
            </a:r>
          </a:p>
          <a:p>
            <a:pPr marL="520304" indent="0">
              <a:buNone/>
            </a:pPr>
            <a:r>
              <a:rPr lang="en-US" i="1" dirty="0"/>
              <a:t>max</a:t>
            </a:r>
            <a:r>
              <a:rPr lang="en-US" dirty="0"/>
              <a:t> := 1</a:t>
            </a:r>
            <a:endParaRPr lang="en-US" baseline="-25000" dirty="0"/>
          </a:p>
          <a:p>
            <a:pPr marL="520304" indent="0">
              <a:buNone/>
            </a:pPr>
            <a:r>
              <a:rPr lang="en-US" b="1" dirty="0"/>
              <a:t>for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:= 2 </a:t>
            </a:r>
            <a:r>
              <a:rPr lang="en-US" b="1" dirty="0"/>
              <a:t>to</a:t>
            </a:r>
            <a:r>
              <a:rPr lang="en-US" dirty="0"/>
              <a:t> </a:t>
            </a:r>
            <a:r>
              <a:rPr lang="en-US" i="1" dirty="0"/>
              <a:t>n</a:t>
            </a:r>
          </a:p>
          <a:p>
            <a:pPr marL="1032272" indent="0">
              <a:buNone/>
            </a:pP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 &gt; </a:t>
            </a:r>
            <a:r>
              <a:rPr lang="en-US" i="1" dirty="0" err="1"/>
              <a:t>a</a:t>
            </a:r>
            <a:r>
              <a:rPr lang="en-US" i="1" baseline="-25000" dirty="0" err="1"/>
              <a:t>max</a:t>
            </a:r>
            <a:r>
              <a:rPr lang="en-US" dirty="0"/>
              <a:t> then</a:t>
            </a:r>
          </a:p>
          <a:p>
            <a:pPr marL="1545431" indent="0">
              <a:buNone/>
            </a:pPr>
            <a:r>
              <a:rPr lang="en-US" i="1" dirty="0"/>
              <a:t>max</a:t>
            </a:r>
            <a:r>
              <a:rPr lang="en-US" dirty="0"/>
              <a:t> := </a:t>
            </a:r>
            <a:r>
              <a:rPr lang="en-US" dirty="0" err="1"/>
              <a:t>i</a:t>
            </a:r>
            <a:endParaRPr lang="en-US" b="1" dirty="0"/>
          </a:p>
          <a:p>
            <a:pPr marL="520304" indent="0">
              <a:buNone/>
            </a:pP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i="1" dirty="0"/>
              <a:t>max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602F97-BC33-7319-DCF8-3F1FEC19C664}"/>
              </a:ext>
            </a:extLst>
          </p:cNvPr>
          <p:cNvSpPr txBox="1"/>
          <p:nvPr/>
        </p:nvSpPr>
        <p:spPr>
          <a:xfrm>
            <a:off x="3200401" y="3200400"/>
            <a:ext cx="32608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chemeClr val="bg2"/>
                </a:solidFill>
                <a:latin typeface="Comic Neue" panose="02000000000000000000" pitchFamily="2" charset="0"/>
              </a:rPr>
              <a:t>What is the most frequent operations?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259D32-CEB9-D3F9-5CAF-5CED81783353}"/>
              </a:ext>
            </a:extLst>
          </p:cNvPr>
          <p:cNvSpPr txBox="1"/>
          <p:nvPr/>
        </p:nvSpPr>
        <p:spPr>
          <a:xfrm>
            <a:off x="3086100" y="3846961"/>
            <a:ext cx="4253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How many of these operations occur, expressed as a growth rate?   </a:t>
            </a:r>
            <a:r>
              <a:rPr lang="en-US" sz="1500" b="1" i="1" dirty="0" err="1">
                <a:solidFill>
                  <a:schemeClr val="bg2"/>
                </a:solidFill>
                <a:latin typeface="+mn-lt"/>
              </a:rPr>
              <a:t>Θ</a:t>
            </a:r>
            <a:r>
              <a:rPr lang="en-US" sz="1500" b="1" i="1" dirty="0">
                <a:solidFill>
                  <a:schemeClr val="bg2"/>
                </a:solidFill>
                <a:latin typeface="+mn-lt"/>
              </a:rPr>
              <a:t>(n)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E9516B-C1D1-7AF7-859F-66C674559469}"/>
              </a:ext>
            </a:extLst>
          </p:cNvPr>
          <p:cNvSpPr/>
          <p:nvPr/>
        </p:nvSpPr>
        <p:spPr bwMode="auto">
          <a:xfrm>
            <a:off x="4402190" y="4111684"/>
            <a:ext cx="857250" cy="4705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4355FED2-B6D4-99E1-D0D7-F1E942CF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311F3BE-0B7D-7362-76ED-02508D51E521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Practice: Max algorithm, pseudocode</a:t>
            </a:r>
          </a:p>
        </p:txBody>
      </p:sp>
    </p:spTree>
    <p:extLst>
      <p:ext uri="{BB962C8B-B14F-4D97-AF65-F5344CB8AC3E}">
        <p14:creationId xmlns:p14="http://schemas.microsoft.com/office/powerpoint/2010/main" val="103860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E2783-B3B8-07DA-1B19-8BA77C06D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12671"/>
            <a:ext cx="8229599" cy="26933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procedure</a:t>
            </a:r>
            <a:r>
              <a:rPr lang="en-US" dirty="0"/>
              <a:t> </a:t>
            </a:r>
            <a:r>
              <a:rPr lang="en-US" i="1" dirty="0"/>
              <a:t>linear search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: integer,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: distinct integers)</a:t>
            </a:r>
          </a:p>
          <a:p>
            <a:pPr marL="520304" indent="0">
              <a:buNone/>
            </a:pPr>
            <a:r>
              <a:rPr lang="en-US" i="1" dirty="0" err="1"/>
              <a:t>i</a:t>
            </a:r>
            <a:r>
              <a:rPr lang="en-US" dirty="0"/>
              <a:t> := 1</a:t>
            </a:r>
          </a:p>
          <a:p>
            <a:pPr marL="520304" indent="0">
              <a:buNone/>
            </a:pPr>
            <a:r>
              <a:rPr lang="en-US" b="1" dirty="0"/>
              <a:t>while</a:t>
            </a:r>
            <a:r>
              <a:rPr lang="en-US" dirty="0"/>
              <a:t> (</a:t>
            </a:r>
            <a:r>
              <a:rPr lang="en-US" i="1" dirty="0" err="1"/>
              <a:t>i</a:t>
            </a:r>
            <a:r>
              <a:rPr lang="en-US" dirty="0"/>
              <a:t> ≤ </a:t>
            </a:r>
            <a:r>
              <a:rPr lang="en-US" i="1" dirty="0"/>
              <a:t>n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dirty="0"/>
              <a:t> ≠ 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)</a:t>
            </a:r>
          </a:p>
          <a:p>
            <a:pPr marL="1032272" indent="0">
              <a:buNone/>
            </a:pPr>
            <a:r>
              <a:rPr lang="en-US" i="1" dirty="0" err="1"/>
              <a:t>i</a:t>
            </a:r>
            <a:r>
              <a:rPr lang="en-US" dirty="0"/>
              <a:t> := </a:t>
            </a:r>
            <a:r>
              <a:rPr lang="en-US" i="1" dirty="0" err="1"/>
              <a:t>i</a:t>
            </a:r>
            <a:r>
              <a:rPr lang="en-US" dirty="0"/>
              <a:t> + 1</a:t>
            </a:r>
          </a:p>
          <a:p>
            <a:pPr marL="520304" indent="0">
              <a:buNone/>
            </a:pP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≤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</a:t>
            </a:r>
          </a:p>
          <a:p>
            <a:pPr marL="520304" indent="0">
              <a:buNone/>
            </a:pPr>
            <a:r>
              <a:rPr lang="en-US" i="1" dirty="0"/>
              <a:t>	location</a:t>
            </a:r>
            <a:r>
              <a:rPr lang="en-US" dirty="0"/>
              <a:t> := </a:t>
            </a:r>
            <a:r>
              <a:rPr lang="en-US" i="1" dirty="0" err="1"/>
              <a:t>i</a:t>
            </a:r>
            <a:endParaRPr lang="en-US" i="1" dirty="0"/>
          </a:p>
          <a:p>
            <a:pPr marL="520304" indent="0">
              <a:buNone/>
            </a:pPr>
            <a:r>
              <a:rPr lang="en-US" b="1" dirty="0"/>
              <a:t>else</a:t>
            </a:r>
            <a:r>
              <a:rPr lang="en-US" dirty="0"/>
              <a:t> </a:t>
            </a:r>
          </a:p>
          <a:p>
            <a:pPr marL="520304" indent="0">
              <a:buNone/>
            </a:pPr>
            <a:r>
              <a:rPr lang="en-US" i="1" dirty="0"/>
              <a:t>	location</a:t>
            </a:r>
            <a:r>
              <a:rPr lang="en-US" dirty="0"/>
              <a:t> := 0</a:t>
            </a:r>
          </a:p>
          <a:p>
            <a:pPr marL="520304" indent="0">
              <a:buNone/>
            </a:pP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i="1" dirty="0"/>
              <a:t>location</a:t>
            </a:r>
            <a:r>
              <a:rPr lang="en-US" dirty="0"/>
              <a:t> {</a:t>
            </a:r>
            <a:r>
              <a:rPr lang="en-US" i="1" dirty="0"/>
              <a:t>location</a:t>
            </a:r>
            <a:r>
              <a:rPr lang="en-US" dirty="0"/>
              <a:t> is the subscript of the term that equals </a:t>
            </a:r>
            <a:r>
              <a:rPr lang="en-US" i="1" dirty="0"/>
              <a:t>x</a:t>
            </a:r>
            <a:r>
              <a:rPr lang="en-US" dirty="0"/>
              <a:t>, or is 0 if </a:t>
            </a:r>
            <a:r>
              <a:rPr lang="en-US" i="1" dirty="0"/>
              <a:t>x</a:t>
            </a:r>
            <a:r>
              <a:rPr lang="en-US" dirty="0"/>
              <a:t> is not found}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25590AF2-A990-AC52-CB47-E058337A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78D90FF-9CFE-B520-6067-09B6CA9748A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What about an algorithm with variability, even for a given size?</a:t>
            </a:r>
          </a:p>
        </p:txBody>
      </p:sp>
    </p:spTree>
    <p:extLst>
      <p:ext uri="{BB962C8B-B14F-4D97-AF65-F5344CB8AC3E}">
        <p14:creationId xmlns:p14="http://schemas.microsoft.com/office/powerpoint/2010/main" val="874185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ACFB7C-5F2C-9169-F85C-5CA6632D8F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bg2"/>
                    </a:solidFill>
                  </a:rPr>
                  <a:t>Worst case runtime</a:t>
                </a:r>
              </a:p>
              <a:p>
                <a:pPr lvl="1"/>
                <a:r>
                  <a:rPr lang="en-US" dirty="0"/>
                  <a:t>Growth rate of the </a:t>
                </a:r>
                <a:r>
                  <a:rPr lang="en-US" dirty="0">
                    <a:solidFill>
                      <a:srgbClr val="FF0000"/>
                    </a:solidFill>
                  </a:rPr>
                  <a:t>worst</a:t>
                </a:r>
                <a:r>
                  <a:rPr lang="en-US" dirty="0"/>
                  <a:t> possible input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This is the default, if a case is not specified</a:t>
                </a:r>
              </a:p>
              <a:p>
                <a:pPr lvl="1"/>
                <a:r>
                  <a:rPr lang="en-US" dirty="0"/>
                  <a:t>e.g., Linear search for the very last item, or an item that is not found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/>
                    </a:solidFill>
                  </a:rPr>
                  <a:t>Best case runtime</a:t>
                </a:r>
              </a:p>
              <a:p>
                <a:pPr lvl="1" indent="-257175"/>
                <a:r>
                  <a:rPr lang="en-US" dirty="0"/>
                  <a:t>Growth rate of the </a:t>
                </a:r>
                <a:r>
                  <a:rPr lang="en-US" dirty="0">
                    <a:solidFill>
                      <a:srgbClr val="FF0000"/>
                    </a:solidFill>
                  </a:rPr>
                  <a:t>best</a:t>
                </a:r>
                <a:r>
                  <a:rPr lang="en-US" dirty="0"/>
                  <a:t> possible input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 indent="-257175"/>
                <a:r>
                  <a:rPr lang="en-US" dirty="0"/>
                  <a:t>e.g., Linear search for the very first item</a:t>
                </a:r>
              </a:p>
              <a:p>
                <a:pPr lvl="1" indent="-257175"/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/>
                    </a:solidFill>
                  </a:rPr>
                  <a:t>Average case runtime</a:t>
                </a:r>
              </a:p>
              <a:p>
                <a:pPr lvl="1"/>
                <a:r>
                  <a:rPr lang="en-US" dirty="0"/>
                  <a:t>Growth rate of the </a:t>
                </a:r>
                <a:r>
                  <a:rPr lang="en-US" dirty="0">
                    <a:solidFill>
                      <a:srgbClr val="FF0000"/>
                    </a:solidFill>
                  </a:rPr>
                  <a:t>average</a:t>
                </a:r>
                <a:r>
                  <a:rPr lang="en-US" dirty="0"/>
                  <a:t> input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Average in what way? Need a probability distribution over possible inputs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ACFB7C-5F2C-9169-F85C-5CA6632D8F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05F7751-15B4-88E7-CABB-E705AF123B44}"/>
              </a:ext>
            </a:extLst>
          </p:cNvPr>
          <p:cNvSpPr txBox="1"/>
          <p:nvPr/>
        </p:nvSpPr>
        <p:spPr>
          <a:xfrm>
            <a:off x="3547457" y="4776702"/>
            <a:ext cx="4881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>
                <a:solidFill>
                  <a:schemeClr val="bg2"/>
                </a:solidFill>
                <a:latin typeface="Comic Neue" panose="02000000000000000000" pitchFamily="2" charset="0"/>
              </a:rPr>
              <a:t>Note: </a:t>
            </a:r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We can use big-O, big-</a:t>
            </a:r>
            <a:r>
              <a:rPr lang="en-US" sz="1500" b="1" i="1" dirty="0" err="1">
                <a:solidFill>
                  <a:srgbClr val="FF0000"/>
                </a:solidFill>
                <a:latin typeface="Comic Neue" panose="02000000000000000000" pitchFamily="2" charset="0"/>
              </a:rPr>
              <a:t>Ω</a:t>
            </a:r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, and big-</a:t>
            </a:r>
            <a:r>
              <a:rPr lang="en-US" sz="1500" b="1" i="1" dirty="0" err="1">
                <a:solidFill>
                  <a:srgbClr val="FF0000"/>
                </a:solidFill>
                <a:latin typeface="Comic Neue" panose="02000000000000000000" pitchFamily="2" charset="0"/>
              </a:rPr>
              <a:t>Θ</a:t>
            </a:r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 for each case!</a:t>
            </a:r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4D8221B1-556C-D149-9B28-A067CBB9D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BB9C338-BC71-304A-D664-2A31D8B495F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We can consider different scenarios for an algorithm</a:t>
            </a:r>
          </a:p>
        </p:txBody>
      </p:sp>
    </p:spTree>
    <p:extLst>
      <p:ext uri="{BB962C8B-B14F-4D97-AF65-F5344CB8AC3E}">
        <p14:creationId xmlns:p14="http://schemas.microsoft.com/office/powerpoint/2010/main" val="58358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E2783-B3B8-07DA-1B19-8BA77C06D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571106"/>
            <a:ext cx="8229599" cy="30840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procedure</a:t>
            </a:r>
            <a:r>
              <a:rPr lang="en-US" dirty="0"/>
              <a:t> </a:t>
            </a:r>
            <a:r>
              <a:rPr lang="en-US" i="1" dirty="0"/>
              <a:t>linear search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: integer,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: distinct integers)</a:t>
            </a:r>
          </a:p>
          <a:p>
            <a:pPr marL="520304" indent="0">
              <a:buNone/>
            </a:pPr>
            <a:r>
              <a:rPr lang="en-US" i="1" dirty="0" err="1"/>
              <a:t>i</a:t>
            </a:r>
            <a:r>
              <a:rPr lang="en-US" dirty="0"/>
              <a:t> := 1</a:t>
            </a:r>
          </a:p>
          <a:p>
            <a:pPr marL="520304" indent="0">
              <a:buNone/>
            </a:pPr>
            <a:r>
              <a:rPr lang="en-US" b="1" dirty="0"/>
              <a:t>while</a:t>
            </a:r>
            <a:r>
              <a:rPr lang="en-US" dirty="0"/>
              <a:t> (</a:t>
            </a:r>
            <a:r>
              <a:rPr lang="en-US" i="1" dirty="0" err="1"/>
              <a:t>i</a:t>
            </a:r>
            <a:r>
              <a:rPr lang="en-US" dirty="0"/>
              <a:t> ≤ </a:t>
            </a:r>
            <a:r>
              <a:rPr lang="en-US" i="1" dirty="0"/>
              <a:t>n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dirty="0"/>
              <a:t> ≠ 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)</a:t>
            </a:r>
          </a:p>
          <a:p>
            <a:pPr marL="1032272" indent="0">
              <a:buNone/>
            </a:pPr>
            <a:r>
              <a:rPr lang="en-US" i="1" dirty="0" err="1"/>
              <a:t>i</a:t>
            </a:r>
            <a:r>
              <a:rPr lang="en-US" dirty="0"/>
              <a:t> := </a:t>
            </a:r>
            <a:r>
              <a:rPr lang="en-US" i="1" dirty="0" err="1"/>
              <a:t>i</a:t>
            </a:r>
            <a:r>
              <a:rPr lang="en-US" dirty="0"/>
              <a:t> + 1</a:t>
            </a:r>
          </a:p>
          <a:p>
            <a:pPr marL="520304" indent="0">
              <a:buNone/>
            </a:pP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≤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</a:t>
            </a:r>
          </a:p>
          <a:p>
            <a:pPr marL="520304" indent="0">
              <a:buNone/>
            </a:pPr>
            <a:r>
              <a:rPr lang="en-US" i="1" dirty="0"/>
              <a:t>	location</a:t>
            </a:r>
            <a:r>
              <a:rPr lang="en-US" dirty="0"/>
              <a:t> := </a:t>
            </a:r>
            <a:r>
              <a:rPr lang="en-US" i="1" dirty="0" err="1"/>
              <a:t>i</a:t>
            </a:r>
            <a:endParaRPr lang="en-US" i="1" dirty="0"/>
          </a:p>
          <a:p>
            <a:pPr marL="520304" indent="0">
              <a:buNone/>
            </a:pPr>
            <a:r>
              <a:rPr lang="en-US" b="1" dirty="0"/>
              <a:t>else</a:t>
            </a:r>
            <a:r>
              <a:rPr lang="en-US" dirty="0"/>
              <a:t> </a:t>
            </a:r>
          </a:p>
          <a:p>
            <a:pPr marL="520304" indent="0">
              <a:buNone/>
            </a:pPr>
            <a:r>
              <a:rPr lang="en-US" i="1" dirty="0"/>
              <a:t>	location</a:t>
            </a:r>
            <a:r>
              <a:rPr lang="en-US" dirty="0"/>
              <a:t> := 0</a:t>
            </a:r>
          </a:p>
          <a:p>
            <a:pPr marL="520304" indent="0">
              <a:buNone/>
            </a:pP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i="1" dirty="0"/>
              <a:t>location</a:t>
            </a:r>
            <a:r>
              <a:rPr lang="en-US" dirty="0"/>
              <a:t> {</a:t>
            </a:r>
            <a:r>
              <a:rPr lang="en-US" i="1" dirty="0"/>
              <a:t>location</a:t>
            </a:r>
            <a:r>
              <a:rPr lang="en-US" dirty="0"/>
              <a:t> is the subscript of the term that equals </a:t>
            </a:r>
            <a:r>
              <a:rPr lang="en-US" i="1" dirty="0"/>
              <a:t>x</a:t>
            </a:r>
            <a:r>
              <a:rPr lang="en-US" dirty="0"/>
              <a:t>, or is 0 if </a:t>
            </a:r>
            <a:r>
              <a:rPr lang="en-US" i="1" dirty="0"/>
              <a:t>x</a:t>
            </a:r>
            <a:r>
              <a:rPr lang="en-US" dirty="0"/>
              <a:t> is not found}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6F958447-5D3C-3BAC-84E3-22C895CE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1EDF7F-FB20-5C4A-3C23-FF79B7E67C1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Worst case? Best case?</a:t>
            </a:r>
          </a:p>
        </p:txBody>
      </p:sp>
    </p:spTree>
    <p:extLst>
      <p:ext uri="{BB962C8B-B14F-4D97-AF65-F5344CB8AC3E}">
        <p14:creationId xmlns:p14="http://schemas.microsoft.com/office/powerpoint/2010/main" val="3868485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8C764-72ED-A3DE-FAFB-BCB0210C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average case?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31A259-34ED-6179-2D45-FBBFE2832C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28700"/>
                <a:ext cx="8229600" cy="371475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In order to calculate runtime in the average case, we need a </a:t>
                </a:r>
                <a:r>
                  <a:rPr lang="en-US" dirty="0">
                    <a:solidFill>
                      <a:srgbClr val="FF0000"/>
                    </a:solidFill>
                  </a:rPr>
                  <a:t>probability distribution </a:t>
                </a:r>
                <a:r>
                  <a:rPr lang="en-US" dirty="0"/>
                  <a:t>for inputs</a:t>
                </a:r>
              </a:p>
              <a:p>
                <a:pPr lvl="1"/>
                <a:r>
                  <a:rPr lang="en-US" dirty="0"/>
                  <a:t>i.e., how frequently each input is expected</a:t>
                </a:r>
              </a:p>
              <a:p>
                <a:pPr lvl="1"/>
                <a:r>
                  <a:rPr lang="en-US" dirty="0"/>
                  <a:t>What if we almost always search for the first item?</a:t>
                </a:r>
              </a:p>
              <a:p>
                <a:pPr lvl="1"/>
                <a:r>
                  <a:rPr lang="en-US" dirty="0"/>
                  <a:t>What if we almost always search for an item that can’t be found?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Most commonly, we’ll consider the uniform distribution, where all inputs are </a:t>
                </a:r>
                <a:r>
                  <a:rPr lang="en-US" dirty="0">
                    <a:solidFill>
                      <a:srgbClr val="FF0000"/>
                    </a:solidFill>
                  </a:rPr>
                  <a:t>equally likely</a:t>
                </a:r>
              </a:p>
              <a:p>
                <a:pPr lvl="1"/>
                <a:r>
                  <a:rPr lang="en-US" dirty="0"/>
                  <a:t>For instance, consider linear search where the target is found, and each location is equally likely to contain the target</a:t>
                </a:r>
              </a:p>
              <a:p>
                <a:pPr lvl="1"/>
                <a:r>
                  <a:rPr lang="en-US" dirty="0"/>
                  <a:t>Average the cost, weighted by the probability for each input</a:t>
                </a:r>
              </a:p>
              <a:p>
                <a:pPr marL="3429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Inputs</m:t>
                          </m:r>
                        </m:sub>
                        <m:sup/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Cost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31A259-34ED-6179-2D45-FBBFE2832C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28700"/>
                <a:ext cx="8229600" cy="3714750"/>
              </a:xfrm>
              <a:blipFill>
                <a:blip r:embed="rId3"/>
                <a:stretch>
                  <a:fillRect l="-617" t="-683" b="-24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A9A162C-D4A0-3602-C240-A263C2F1759A}"/>
              </a:ext>
            </a:extLst>
          </p:cNvPr>
          <p:cNvSpPr txBox="1"/>
          <p:nvPr/>
        </p:nvSpPr>
        <p:spPr>
          <a:xfrm>
            <a:off x="4457700" y="4514850"/>
            <a:ext cx="262604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Demonstrate for linear search!</a:t>
            </a:r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51B6C177-97B2-CC2D-34B8-6571081C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450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0276A-B5EE-EEC5-771A-5F5055D24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006A-4337-73B0-9EDD-3BE641B31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average case?</a:t>
            </a:r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BF899E0A-CB90-164F-DCBF-F7DFDC83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E75D8D-0862-37B4-9973-527B676DF0D3}"/>
              </a:ext>
            </a:extLst>
          </p:cNvPr>
          <p:cNvSpPr txBox="1"/>
          <p:nvPr/>
        </p:nvSpPr>
        <p:spPr>
          <a:xfrm>
            <a:off x="2927960" y="2248584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On Whiteboard</a:t>
            </a:r>
          </a:p>
        </p:txBody>
      </p:sp>
    </p:spTree>
    <p:extLst>
      <p:ext uri="{BB962C8B-B14F-4D97-AF65-F5344CB8AC3E}">
        <p14:creationId xmlns:p14="http://schemas.microsoft.com/office/powerpoint/2010/main" val="2462629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72EF-CC4E-1EBB-762F-4FC92195F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analyze bubble 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34D594-E95E-7D53-D7EF-E3F7214EEC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procedure</a:t>
                </a:r>
                <a:r>
                  <a:rPr lang="en-US" dirty="0"/>
                  <a:t> </a:t>
                </a:r>
                <a:r>
                  <a:rPr lang="en-US" i="1" dirty="0"/>
                  <a:t>bubble sort</a:t>
                </a:r>
                <a:r>
                  <a:rPr lang="en-US" dirty="0"/>
                  <a:t>(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1</a:t>
                </a:r>
                <a:r>
                  <a:rPr lang="en-US" dirty="0"/>
                  <a:t>,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2</a:t>
                </a:r>
                <a:r>
                  <a:rPr lang="en-US" dirty="0"/>
                  <a:t>, …,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n</a:t>
                </a:r>
                <a:r>
                  <a:rPr lang="en-US" dirty="0"/>
                  <a:t>: real numbers)</a:t>
                </a:r>
              </a:p>
              <a:p>
                <a:pPr marL="350044" indent="0">
                  <a:buNone/>
                </a:pPr>
                <a:r>
                  <a:rPr lang="en-US" b="1" dirty="0"/>
                  <a:t>for</a:t>
                </a:r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r>
                  <a:rPr lang="en-US" dirty="0"/>
                  <a:t> := 1 </a:t>
                </a:r>
                <a:r>
                  <a:rPr lang="en-US" b="1" dirty="0"/>
                  <a:t>to</a:t>
                </a:r>
                <a:r>
                  <a:rPr lang="en-US" dirty="0"/>
                  <a:t> </a:t>
                </a:r>
                <a:r>
                  <a:rPr lang="en-US" i="1" dirty="0"/>
                  <a:t>n</a:t>
                </a:r>
                <a:r>
                  <a:rPr lang="en-US" dirty="0"/>
                  <a:t>-1</a:t>
                </a:r>
              </a:p>
              <a:p>
                <a:pPr marL="691754" indent="0">
                  <a:buNone/>
                </a:pPr>
                <a:r>
                  <a:rPr lang="en-US" b="1" dirty="0"/>
                  <a:t>for</a:t>
                </a:r>
                <a:r>
                  <a:rPr lang="en-US" dirty="0"/>
                  <a:t> </a:t>
                </a:r>
                <a:r>
                  <a:rPr lang="en-US" i="1" dirty="0"/>
                  <a:t>j</a:t>
                </a:r>
                <a:r>
                  <a:rPr lang="en-US" dirty="0"/>
                  <a:t> := 1 </a:t>
                </a:r>
                <a:r>
                  <a:rPr lang="en-US" b="1" dirty="0"/>
                  <a:t>to</a:t>
                </a:r>
                <a:r>
                  <a:rPr lang="en-US" dirty="0"/>
                  <a:t> </a:t>
                </a:r>
                <a:r>
                  <a:rPr lang="en-US" i="1" dirty="0"/>
                  <a:t>n</a:t>
                </a:r>
                <a:r>
                  <a:rPr lang="en-US" dirty="0"/>
                  <a:t>-1</a:t>
                </a:r>
              </a:p>
              <a:p>
                <a:pPr marL="1032272" indent="0">
                  <a:buNone/>
                </a:pPr>
                <a:r>
                  <a:rPr lang="en-US" b="1" dirty="0"/>
                  <a:t>if</a:t>
                </a:r>
                <a:r>
                  <a:rPr lang="en-US" dirty="0"/>
                  <a:t>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j</a:t>
                </a:r>
                <a:r>
                  <a:rPr lang="en-US" dirty="0"/>
                  <a:t> &gt;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j</a:t>
                </a:r>
                <a:r>
                  <a:rPr lang="en-US" baseline="-25000" dirty="0"/>
                  <a:t>+1</a:t>
                </a:r>
                <a:r>
                  <a:rPr lang="en-US" dirty="0"/>
                  <a:t> </a:t>
                </a:r>
                <a:r>
                  <a:rPr lang="en-US" b="1" dirty="0"/>
                  <a:t>then</a:t>
                </a:r>
                <a:r>
                  <a:rPr lang="en-US" dirty="0"/>
                  <a:t> </a:t>
                </a:r>
              </a:p>
              <a:p>
                <a:pPr marL="1032272" indent="0">
                  <a:buNone/>
                </a:pPr>
                <a:r>
                  <a:rPr lang="en-US" dirty="0"/>
                  <a:t>	swap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j</a:t>
                </a:r>
                <a:r>
                  <a:rPr lang="en-US" dirty="0"/>
                  <a:t> and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j</a:t>
                </a:r>
                <a:r>
                  <a:rPr lang="en-US" baseline="-25000" dirty="0"/>
                  <a:t>+1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How many operations? (i.e., </a:t>
                </a:r>
                <a:r>
                  <a:rPr lang="en-US" dirty="0">
                    <a:solidFill>
                      <a:srgbClr val="FF0000"/>
                    </a:solidFill>
                  </a:rPr>
                  <a:t>comparisons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Outer loop has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iterations</a:t>
                </a:r>
              </a:p>
              <a:p>
                <a:pPr lvl="1"/>
                <a:r>
                  <a:rPr lang="en-US" dirty="0"/>
                  <a:t>Inner loop has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iterations for each outer-loop iteration</a:t>
                </a:r>
              </a:p>
              <a:p>
                <a:pPr lvl="1"/>
                <a:r>
                  <a:rPr lang="en-US" dirty="0"/>
                  <a:t>Work inside loop (plus loop overhead)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Remember that repetition can be calculated using multiplication</a:t>
                </a:r>
              </a:p>
              <a:p>
                <a:pPr lvl="1"/>
                <a:r>
                  <a:rPr lang="en-US" dirty="0"/>
                  <a:t>Total runtime: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i="0" dirty="0" err="1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34D594-E95E-7D53-D7EF-E3F7214EEC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 t="-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E87469A5-34B3-90A9-4BCD-02C03B52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58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C72EF-CC4E-1EBB-762F-4FC92195F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an improved version?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34D594-E95E-7D53-D7EF-E3F7214EEC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procedure</a:t>
                </a:r>
                <a:r>
                  <a:rPr lang="en-US" dirty="0"/>
                  <a:t> </a:t>
                </a:r>
                <a:r>
                  <a:rPr lang="en-US" i="1" dirty="0"/>
                  <a:t>bubble sort</a:t>
                </a:r>
                <a:r>
                  <a:rPr lang="en-US" dirty="0"/>
                  <a:t>(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1</a:t>
                </a:r>
                <a:r>
                  <a:rPr lang="en-US" dirty="0"/>
                  <a:t>,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2</a:t>
                </a:r>
                <a:r>
                  <a:rPr lang="en-US" dirty="0"/>
                  <a:t>, …,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n</a:t>
                </a:r>
                <a:r>
                  <a:rPr lang="en-US" dirty="0"/>
                  <a:t>: real numbers)</a:t>
                </a:r>
              </a:p>
              <a:p>
                <a:pPr marL="350044" indent="0">
                  <a:buNone/>
                </a:pPr>
                <a:r>
                  <a:rPr lang="en-US" b="1" dirty="0"/>
                  <a:t>for</a:t>
                </a:r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r>
                  <a:rPr lang="en-US" dirty="0"/>
                  <a:t> := 1 </a:t>
                </a:r>
                <a:r>
                  <a:rPr lang="en-US" b="1" dirty="0"/>
                  <a:t>to</a:t>
                </a:r>
                <a:r>
                  <a:rPr lang="en-US" dirty="0"/>
                  <a:t> </a:t>
                </a:r>
                <a:r>
                  <a:rPr lang="en-US" i="1" dirty="0"/>
                  <a:t>n</a:t>
                </a:r>
                <a:r>
                  <a:rPr lang="en-US" dirty="0"/>
                  <a:t>-1</a:t>
                </a:r>
              </a:p>
              <a:p>
                <a:pPr marL="691754" indent="0">
                  <a:buNone/>
                </a:pPr>
                <a:r>
                  <a:rPr lang="en-US" b="1" dirty="0"/>
                  <a:t>for</a:t>
                </a:r>
                <a:r>
                  <a:rPr lang="en-US" dirty="0"/>
                  <a:t> </a:t>
                </a:r>
                <a:r>
                  <a:rPr lang="en-US" i="1" dirty="0"/>
                  <a:t>j</a:t>
                </a:r>
                <a:r>
                  <a:rPr lang="en-US" dirty="0"/>
                  <a:t> := 1 </a:t>
                </a:r>
                <a:r>
                  <a:rPr lang="en-US" b="1" dirty="0"/>
                  <a:t>to</a:t>
                </a:r>
                <a:r>
                  <a:rPr lang="en-US" dirty="0"/>
                  <a:t> </a:t>
                </a:r>
                <a:r>
                  <a:rPr lang="en-US" i="1" dirty="0">
                    <a:solidFill>
                      <a:srgbClr val="FF0000"/>
                    </a:solidFill>
                  </a:rPr>
                  <a:t>n</a:t>
                </a:r>
                <a:r>
                  <a:rPr lang="en-US" dirty="0">
                    <a:solidFill>
                      <a:srgbClr val="FF0000"/>
                    </a:solidFill>
                  </a:rPr>
                  <a:t>-</a:t>
                </a:r>
                <a:r>
                  <a:rPr lang="en-US" i="1" dirty="0" err="1">
                    <a:solidFill>
                      <a:srgbClr val="FF0000"/>
                    </a:solidFill>
                  </a:rPr>
                  <a:t>i</a:t>
                </a:r>
                <a:endParaRPr lang="en-US" i="1" dirty="0">
                  <a:solidFill>
                    <a:srgbClr val="FF0000"/>
                  </a:solidFill>
                </a:endParaRPr>
              </a:p>
              <a:p>
                <a:pPr marL="1032272" indent="0">
                  <a:buNone/>
                </a:pPr>
                <a:r>
                  <a:rPr lang="en-US" b="1" dirty="0"/>
                  <a:t>if</a:t>
                </a:r>
                <a:r>
                  <a:rPr lang="en-US" dirty="0"/>
                  <a:t>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j</a:t>
                </a:r>
                <a:r>
                  <a:rPr lang="en-US" dirty="0"/>
                  <a:t> &gt;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j</a:t>
                </a:r>
                <a:r>
                  <a:rPr lang="en-US" baseline="-25000" dirty="0"/>
                  <a:t>+1</a:t>
                </a:r>
                <a:r>
                  <a:rPr lang="en-US" dirty="0"/>
                  <a:t> </a:t>
                </a:r>
                <a:r>
                  <a:rPr lang="en-US" b="1" dirty="0"/>
                  <a:t>then</a:t>
                </a:r>
                <a:r>
                  <a:rPr lang="en-US" dirty="0"/>
                  <a:t> swap </a:t>
                </a:r>
                <a:r>
                  <a:rPr lang="en-US" i="1" dirty="0" err="1"/>
                  <a:t>a</a:t>
                </a:r>
                <a:r>
                  <a:rPr lang="en-US" i="1" baseline="-25000" dirty="0" err="1"/>
                  <a:t>j</a:t>
                </a:r>
                <a:r>
                  <a:rPr lang="en-US" dirty="0"/>
                  <a:t> and </a:t>
                </a:r>
                <a:r>
                  <a:rPr lang="en-US" i="1" dirty="0"/>
                  <a:t>a</a:t>
                </a:r>
                <a:r>
                  <a:rPr lang="en-US" i="1" baseline="-25000" dirty="0"/>
                  <a:t>j</a:t>
                </a:r>
                <a:r>
                  <a:rPr lang="en-US" baseline="-25000" dirty="0"/>
                  <a:t>+1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How many operations? (i.e., </a:t>
                </a:r>
                <a:r>
                  <a:rPr lang="en-US" dirty="0">
                    <a:solidFill>
                      <a:srgbClr val="FF0000"/>
                    </a:solidFill>
                  </a:rPr>
                  <a:t>comparisons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Outer loop has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iterations</a:t>
                </a:r>
              </a:p>
              <a:p>
                <a:pPr lvl="1"/>
                <a:r>
                  <a:rPr lang="en-US" dirty="0"/>
                  <a:t>Inner loop is variable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iterations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 iterations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. Can we get an exact bound?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34D594-E95E-7D53-D7EF-E3F7214EEC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FC0837D9-1975-04AF-B9E0-A9437A3F1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930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20C9B-15E4-2A72-5221-45F9D10CEE2F}"/>
              </a:ext>
            </a:extLst>
          </p:cNvPr>
          <p:cNvSpPr txBox="1">
            <a:spLocks/>
          </p:cNvSpPr>
          <p:nvPr/>
        </p:nvSpPr>
        <p:spPr>
          <a:xfrm>
            <a:off x="457200" y="1197132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Growth rates of functions</a:t>
            </a:r>
          </a:p>
          <a:p>
            <a:pPr lvl="1"/>
            <a:r>
              <a:rPr lang="en-US" altLang="x-none" dirty="0"/>
              <a:t>Big-O notation and its relation to CS</a:t>
            </a:r>
          </a:p>
          <a:p>
            <a:pPr lvl="1"/>
            <a:r>
              <a:rPr lang="en-US" altLang="x-none" dirty="0"/>
              <a:t>Growth rates of combined functions</a:t>
            </a:r>
          </a:p>
          <a:p>
            <a:pPr lvl="1"/>
            <a:r>
              <a:rPr lang="en-US" altLang="x-none" dirty="0"/>
              <a:t>Big-Omega and Big-Theta notations</a:t>
            </a:r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E4FE90B1-6493-1029-B8AD-7A1BE740D09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694761"/>
                  </p:ext>
                </p:extLst>
              </p:nvPr>
            </p:nvGraphicFramePr>
            <p:xfrm>
              <a:off x="2543175" y="1369522"/>
              <a:ext cx="405765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7350">
                      <a:extLst>
                        <a:ext uri="{9D8B030D-6E8A-4147-A177-3AD203B41FA5}">
                          <a16:colId xmlns:a16="http://schemas.microsoft.com/office/drawing/2014/main" val="2654954258"/>
                        </a:ext>
                      </a:extLst>
                    </a:gridCol>
                    <a:gridCol w="2400300">
                      <a:extLst>
                        <a:ext uri="{9D8B030D-6E8A-4147-A177-3AD203B41FA5}">
                          <a16:colId xmlns:a16="http://schemas.microsoft.com/office/drawing/2014/main" val="1629394842"/>
                        </a:ext>
                      </a:extLst>
                    </a:gridCol>
                  </a:tblGrid>
                  <a:tr h="27813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Complexity in </a:t>
                          </a:r>
                          <a14:m>
                            <m:oMath xmlns:m="http://schemas.openxmlformats.org/officeDocument/2006/math">
                              <m:r>
                                <a:rPr lang="en-US" sz="1100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Terminology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47736424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Constant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81938815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110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100" dirty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1100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Logarithmic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80303669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Linear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333058211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func>
                                      <m:funcPr>
                                        <m:ctrlPr>
                                          <a:rPr lang="en-US" sz="110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100" dirty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1100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err="1"/>
                            <a:t>Linearithmic</a:t>
                          </a:r>
                          <a:r>
                            <a:rPr lang="en-US" sz="1100" dirty="0"/>
                            <a:t>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755796168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100" i="1" dirty="0" err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100" dirty="0" err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1100" dirty="0" err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Polynomial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977938196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100" i="1" dirty="0" err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100" dirty="0" err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n-US" sz="1100" dirty="0" err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Exponential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3598612718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!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Factorial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37688035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E4FE90B1-6493-1029-B8AD-7A1BE740D09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694761"/>
                  </p:ext>
                </p:extLst>
              </p:nvPr>
            </p:nvGraphicFramePr>
            <p:xfrm>
              <a:off x="2543175" y="1369522"/>
              <a:ext cx="405765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7350">
                      <a:extLst>
                        <a:ext uri="{9D8B030D-6E8A-4147-A177-3AD203B41FA5}">
                          <a16:colId xmlns:a16="http://schemas.microsoft.com/office/drawing/2014/main" val="2654954258"/>
                        </a:ext>
                      </a:extLst>
                    </a:gridCol>
                    <a:gridCol w="2400300">
                      <a:extLst>
                        <a:ext uri="{9D8B030D-6E8A-4147-A177-3AD203B41FA5}">
                          <a16:colId xmlns:a16="http://schemas.microsoft.com/office/drawing/2014/main" val="1629394842"/>
                        </a:ext>
                      </a:extLst>
                    </a:gridCol>
                  </a:tblGrid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r="-145802" b="-7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Terminology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47736424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100000" r="-145802" b="-6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Constant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81938815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200000" r="-145802" b="-5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Logarithmic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580303669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286957" r="-145802" b="-3869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Linear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2333058211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404545" r="-145802" b="-3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err="1"/>
                            <a:t>Linearithmic</a:t>
                          </a:r>
                          <a:r>
                            <a:rPr lang="en-US" sz="1100" dirty="0"/>
                            <a:t>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755796168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504545" r="-145802" b="-2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Polynomial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977938196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604545" r="-145802" b="-1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Exponential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3598612718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763" t="-704545" r="-145802" b="-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Factorial complexity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376880353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CF3CB30E-B0E3-3CDC-A3DB-DAC032058C03}"/>
              </a:ext>
            </a:extLst>
          </p:cNvPr>
          <p:cNvGrpSpPr/>
          <p:nvPr/>
        </p:nvGrpSpPr>
        <p:grpSpPr>
          <a:xfrm>
            <a:off x="4114800" y="3058932"/>
            <a:ext cx="2800350" cy="1148356"/>
            <a:chOff x="3962400" y="3624146"/>
            <a:chExt cx="3733800" cy="153114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CC43766-CD4B-76B4-B2F0-FE423FF1A8F6}"/>
                </a:ext>
              </a:extLst>
            </p:cNvPr>
            <p:cNvSpPr txBox="1"/>
            <p:nvPr/>
          </p:nvSpPr>
          <p:spPr>
            <a:xfrm>
              <a:off x="3962400" y="4724400"/>
              <a:ext cx="3693746" cy="430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i="1" dirty="0">
                  <a:solidFill>
                    <a:schemeClr val="bg2"/>
                  </a:solidFill>
                  <a:latin typeface="Comic Neue" panose="02000000000000000000" pitchFamily="2" charset="0"/>
                </a:rPr>
                <a:t>These are considered </a:t>
              </a:r>
              <a:r>
                <a:rPr lang="en-US" sz="1500" b="1" i="1" u="sng" dirty="0">
                  <a:solidFill>
                    <a:schemeClr val="bg2"/>
                  </a:solidFill>
                  <a:latin typeface="Comic Neue" panose="02000000000000000000" pitchFamily="2" charset="0"/>
                </a:rPr>
                <a:t>intractable</a:t>
              </a:r>
            </a:p>
          </p:txBody>
        </p:sp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F8C809D3-44D7-5217-3690-B774F1F63EAA}"/>
                </a:ext>
              </a:extLst>
            </p:cNvPr>
            <p:cNvSpPr/>
            <p:nvPr/>
          </p:nvSpPr>
          <p:spPr bwMode="auto">
            <a:xfrm>
              <a:off x="7277100" y="3624146"/>
              <a:ext cx="419100" cy="744400"/>
            </a:xfrm>
            <a:prstGeom prst="rightBrac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r"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1800"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cxnSp>
          <p:nvCxnSpPr>
            <p:cNvPr id="12" name="Curved Connector 11">
              <a:extLst>
                <a:ext uri="{FF2B5EF4-FFF2-40B4-BE49-F238E27FC236}">
                  <a16:creationId xmlns:a16="http://schemas.microsoft.com/office/drawing/2014/main" id="{F2234BA3-A423-01FB-20F5-677304226345}"/>
                </a:ext>
              </a:extLst>
            </p:cNvPr>
            <p:cNvCxnSpPr>
              <a:cxnSpLocks/>
              <a:stCxn id="6" idx="1"/>
              <a:endCxn id="5" idx="3"/>
            </p:cNvCxnSpPr>
            <p:nvPr/>
          </p:nvCxnSpPr>
          <p:spPr bwMode="auto">
            <a:xfrm rot="10800000" flipV="1">
              <a:off x="7656146" y="3996346"/>
              <a:ext cx="40053" cy="943498"/>
            </a:xfrm>
            <a:prstGeom prst="curvedConnector5">
              <a:avLst>
                <a:gd name="adj1" fmla="val -677969"/>
                <a:gd name="adj2" fmla="val 58307"/>
                <a:gd name="adj3" fmla="val -660985"/>
              </a:avLst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D05A369-ABFE-D876-7AD7-9E2A638B67DF}"/>
              </a:ext>
            </a:extLst>
          </p:cNvPr>
          <p:cNvSpPr txBox="1"/>
          <p:nvPr/>
        </p:nvSpPr>
        <p:spPr>
          <a:xfrm>
            <a:off x="3006508" y="4512772"/>
            <a:ext cx="3130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Consider increasing the instance size:</a:t>
            </a:r>
            <a:b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</a:br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How will runtime change for each?</a:t>
            </a: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6BE9927B-B385-32A5-5152-C7D3E2D9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8DD003E-851F-2502-F2F1-3D30F76C5A28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Common growth rates and their terminologies for complexity</a:t>
            </a:r>
          </a:p>
        </p:txBody>
      </p:sp>
    </p:spTree>
    <p:extLst>
      <p:ext uri="{BB962C8B-B14F-4D97-AF65-F5344CB8AC3E}">
        <p14:creationId xmlns:p14="http://schemas.microsoft.com/office/powerpoint/2010/main" val="33285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0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028700"/>
                <a:ext cx="8229599" cy="36576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Problem 1</a:t>
                </a:r>
                <a:r>
                  <a:rPr lang="en-US" altLang="x-none" b="1" dirty="0"/>
                  <a:t>:</a:t>
                </a:r>
                <a:r>
                  <a:rPr lang="en-US" altLang="x-none" dirty="0"/>
                  <a:t>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x-none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d>
                      <m:dPr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x-none" dirty="0"/>
                  <a:t> is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x-none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x-none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x-none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altLang="x-none" dirty="0"/>
                  <a:t> for any constant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x-none" dirty="0"/>
                  <a:t>.</a:t>
                </a:r>
              </a:p>
              <a:p>
                <a:pPr marL="0" indent="0">
                  <a:buNone/>
                </a:pPr>
                <a:endParaRPr lang="en-US" altLang="x-none" b="1" dirty="0"/>
              </a:p>
              <a:p>
                <a:pPr marL="0" indent="0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Problem 2</a:t>
                </a:r>
                <a:r>
                  <a:rPr lang="en-US" altLang="x-none" b="1" dirty="0"/>
                  <a:t>:</a:t>
                </a:r>
                <a:r>
                  <a:rPr lang="en-US" altLang="x-none" dirty="0"/>
                  <a:t> What is the worst-case complexity of this algorithm? (Express in terms of </a:t>
                </a:r>
                <a14:m>
                  <m:oMath xmlns:m="http://schemas.openxmlformats.org/officeDocument/2006/math">
                    <m:r>
                      <a:rPr lang="en-US" altLang="x-none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x-none" dirty="0"/>
                  <a:t>.)</a:t>
                </a:r>
              </a:p>
              <a:p>
                <a:pPr lvl="3"/>
                <a:endParaRPr lang="en-US" altLang="x-none" b="1" dirty="0"/>
              </a:p>
              <a:p>
                <a:pPr marL="691754" indent="0">
                  <a:buNone/>
                </a:pPr>
                <a:r>
                  <a:rPr lang="en-US" altLang="x-none" b="1" dirty="0"/>
                  <a:t>procedure</a:t>
                </a:r>
                <a:r>
                  <a:rPr lang="en-US" altLang="x-none" dirty="0"/>
                  <a:t> </a:t>
                </a:r>
                <a:r>
                  <a:rPr lang="en-US" altLang="x-none" i="1" dirty="0"/>
                  <a:t>problem 2</a:t>
                </a:r>
                <a:r>
                  <a:rPr lang="en-US" altLang="x-none" dirty="0"/>
                  <a:t>(</a:t>
                </a:r>
                <a:r>
                  <a:rPr lang="en-US" altLang="x-none" i="1" dirty="0"/>
                  <a:t>n</a:t>
                </a:r>
                <a:r>
                  <a:rPr lang="en-US" altLang="x-none" dirty="0"/>
                  <a:t>: integer)</a:t>
                </a:r>
              </a:p>
              <a:p>
                <a:pPr marL="1203722" indent="0">
                  <a:buNone/>
                </a:pPr>
                <a:r>
                  <a:rPr lang="en-US" altLang="x-none" i="1" dirty="0"/>
                  <a:t>x</a:t>
                </a:r>
                <a:r>
                  <a:rPr lang="en-US" altLang="x-none" dirty="0"/>
                  <a:t> := 1</a:t>
                </a:r>
              </a:p>
              <a:p>
                <a:pPr marL="1203722" indent="0">
                  <a:buNone/>
                </a:pPr>
                <a:r>
                  <a:rPr lang="en-US" altLang="x-none" i="1" dirty="0"/>
                  <a:t>result</a:t>
                </a:r>
                <a:r>
                  <a:rPr lang="en-US" altLang="x-none" dirty="0"/>
                  <a:t> := 0</a:t>
                </a:r>
              </a:p>
              <a:p>
                <a:pPr marL="1203722" indent="0">
                  <a:buNone/>
                </a:pPr>
                <a:r>
                  <a:rPr lang="en-US" altLang="x-none" b="1" dirty="0"/>
                  <a:t>while</a:t>
                </a:r>
                <a:r>
                  <a:rPr lang="en-US" altLang="x-none" dirty="0"/>
                  <a:t> (</a:t>
                </a:r>
                <a:r>
                  <a:rPr lang="en-US" altLang="x-none" i="1" dirty="0"/>
                  <a:t>x</a:t>
                </a:r>
                <a:r>
                  <a:rPr lang="en-US" altLang="x-none" dirty="0"/>
                  <a:t> ≤ </a:t>
                </a:r>
                <a:r>
                  <a:rPr lang="en-US" altLang="x-none" i="1" dirty="0"/>
                  <a:t>n</a:t>
                </a:r>
                <a:r>
                  <a:rPr lang="en-US" altLang="x-none" dirty="0"/>
                  <a:t>)</a:t>
                </a:r>
              </a:p>
              <a:p>
                <a:pPr marL="1715691" indent="0">
                  <a:buNone/>
                </a:pPr>
                <a:r>
                  <a:rPr lang="en-US" altLang="x-none" b="1" dirty="0"/>
                  <a:t>for</a:t>
                </a:r>
                <a:r>
                  <a:rPr lang="en-US" altLang="x-none" dirty="0"/>
                  <a:t> </a:t>
                </a:r>
                <a:r>
                  <a:rPr lang="en-US" altLang="x-none" i="1" dirty="0" err="1"/>
                  <a:t>i</a:t>
                </a:r>
                <a:r>
                  <a:rPr lang="en-US" altLang="x-none" dirty="0"/>
                  <a:t> := 1 </a:t>
                </a:r>
                <a:r>
                  <a:rPr lang="en-US" altLang="x-none" b="1" dirty="0"/>
                  <a:t>to</a:t>
                </a:r>
                <a:r>
                  <a:rPr lang="en-US" altLang="x-none" dirty="0"/>
                  <a:t> </a:t>
                </a:r>
                <a:r>
                  <a:rPr lang="en-US" altLang="x-none" i="1" dirty="0"/>
                  <a:t>x</a:t>
                </a:r>
              </a:p>
              <a:p>
                <a:pPr marL="2237185" indent="0">
                  <a:buNone/>
                </a:pPr>
                <a:r>
                  <a:rPr lang="en-US" altLang="x-none" i="1" dirty="0"/>
                  <a:t>result</a:t>
                </a:r>
                <a:r>
                  <a:rPr lang="en-US" altLang="x-none" dirty="0"/>
                  <a:t> := </a:t>
                </a:r>
                <a:r>
                  <a:rPr lang="en-US" altLang="x-none" i="1" dirty="0"/>
                  <a:t>result</a:t>
                </a:r>
                <a:r>
                  <a:rPr lang="en-US" altLang="x-none" dirty="0"/>
                  <a:t> + 1</a:t>
                </a:r>
              </a:p>
              <a:p>
                <a:pPr marL="1678781" indent="0">
                  <a:buNone/>
                </a:pPr>
                <a:r>
                  <a:rPr lang="en-US" altLang="x-none" dirty="0"/>
                  <a:t>x := x * 2</a:t>
                </a:r>
              </a:p>
              <a:p>
                <a:pPr marL="1203722" indent="0">
                  <a:buNone/>
                </a:pPr>
                <a:r>
                  <a:rPr lang="en-US" altLang="x-none" b="1" dirty="0"/>
                  <a:t>return</a:t>
                </a:r>
                <a:r>
                  <a:rPr lang="en-US" altLang="x-none" dirty="0"/>
                  <a:t> </a:t>
                </a:r>
                <a:r>
                  <a:rPr lang="en-US" altLang="x-none" i="1" dirty="0"/>
                  <a:t>result</a:t>
                </a:r>
              </a:p>
            </p:txBody>
          </p:sp>
        </mc:Choice>
        <mc:Fallback xmlns="">
          <p:sp>
            <p:nvSpPr>
              <p:cNvPr id="3277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028700"/>
                <a:ext cx="8229599" cy="3657600"/>
              </a:xfrm>
              <a:blipFill>
                <a:blip r:embed="rId3"/>
                <a:stretch>
                  <a:fillRect l="-463" t="-346" b="-1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41FFF5F-0042-12DE-D0EB-CDD371B35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21</a:t>
            </a:fld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199" y="1067146"/>
            <a:ext cx="8146473" cy="3543300"/>
          </a:xfrm>
        </p:spPr>
        <p:txBody>
          <a:bodyPr/>
          <a:lstStyle/>
          <a:p>
            <a:r>
              <a:rPr lang="en-US" altLang="x-none" dirty="0"/>
              <a:t>We can use </a:t>
            </a:r>
            <a:r>
              <a:rPr lang="en-US" altLang="x-none" dirty="0">
                <a:solidFill>
                  <a:schemeClr val="bg2"/>
                </a:solidFill>
              </a:rPr>
              <a:t>growth rates </a:t>
            </a:r>
            <a:r>
              <a:rPr lang="en-US" altLang="x-none" dirty="0"/>
              <a:t>to study algorithms and their runtime</a:t>
            </a:r>
          </a:p>
          <a:p>
            <a:pPr lvl="1"/>
            <a:endParaRPr lang="en-US" altLang="x-none" dirty="0"/>
          </a:p>
          <a:p>
            <a:r>
              <a:rPr lang="en-US" altLang="x-none" dirty="0">
                <a:solidFill>
                  <a:schemeClr val="bg2"/>
                </a:solidFill>
              </a:rPr>
              <a:t>Big-O</a:t>
            </a:r>
            <a:r>
              <a:rPr lang="en-US" altLang="x-none" dirty="0"/>
              <a:t> and related notations are useful for complexity since they represent the runtime trends at scale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Next time:</a:t>
            </a:r>
          </a:p>
          <a:p>
            <a:pPr lvl="1"/>
            <a:r>
              <a:rPr lang="en-US" altLang="x-none" dirty="0"/>
              <a:t>Starting number theory: Divisibility and modular arithmetic (Section 4.1)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FA23F2D-8C9F-194E-28B7-676EE830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22</a:t>
            </a:fld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94E7-6DD0-F042-B016-ABC57105A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What is an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269DB-2E22-1D73-D24F-61EA2450E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bg2"/>
                </a:solidFill>
              </a:rPr>
              <a:t>Definition</a:t>
            </a:r>
            <a:r>
              <a:rPr lang="en-US" b="1" i="1" dirty="0"/>
              <a:t>:</a:t>
            </a:r>
            <a:r>
              <a:rPr lang="en-US" dirty="0"/>
              <a:t> An </a:t>
            </a:r>
            <a:r>
              <a:rPr lang="en-US" dirty="0">
                <a:solidFill>
                  <a:srgbClr val="FF0000"/>
                </a:solidFill>
              </a:rPr>
              <a:t>algorithm</a:t>
            </a:r>
            <a:r>
              <a:rPr lang="en-US" dirty="0"/>
              <a:t> is a finite sequence of precise instructions for solving a problem</a:t>
            </a:r>
          </a:p>
          <a:p>
            <a:pPr lvl="1" indent="-257175"/>
            <a:endParaRPr lang="en-US" dirty="0"/>
          </a:p>
          <a:p>
            <a:pPr marL="0" indent="0">
              <a:buNone/>
            </a:pPr>
            <a:r>
              <a:rPr lang="en-US" dirty="0"/>
              <a:t>Note these important features!</a:t>
            </a:r>
          </a:p>
          <a:p>
            <a:pPr lvl="1" indent="-257175"/>
            <a:r>
              <a:rPr lang="en-US" dirty="0">
                <a:solidFill>
                  <a:srgbClr val="0070C0"/>
                </a:solidFill>
              </a:rPr>
              <a:t>Finite</a:t>
            </a:r>
            <a:r>
              <a:rPr lang="en-US" dirty="0"/>
              <a:t>: In order to execute, it must be finite</a:t>
            </a:r>
          </a:p>
          <a:p>
            <a:pPr lvl="1" indent="-257175"/>
            <a:r>
              <a:rPr lang="en-US" dirty="0">
                <a:solidFill>
                  <a:srgbClr val="0070C0"/>
                </a:solidFill>
              </a:rPr>
              <a:t>Sequence</a:t>
            </a:r>
            <a:r>
              <a:rPr lang="en-US" dirty="0"/>
              <a:t>: The steps needs to be in the correct order</a:t>
            </a:r>
          </a:p>
          <a:p>
            <a:pPr lvl="1" indent="-257175"/>
            <a:r>
              <a:rPr lang="en-US" dirty="0">
                <a:solidFill>
                  <a:srgbClr val="0070C0"/>
                </a:solidFill>
              </a:rPr>
              <a:t>Precise</a:t>
            </a:r>
            <a:r>
              <a:rPr lang="en-US" dirty="0"/>
              <a:t>: Each step must be unambiguous</a:t>
            </a:r>
          </a:p>
          <a:p>
            <a:pPr lvl="1" indent="-257175"/>
            <a:r>
              <a:rPr lang="en-US" dirty="0">
                <a:solidFill>
                  <a:srgbClr val="0070C0"/>
                </a:solidFill>
              </a:rPr>
              <a:t>Instructions</a:t>
            </a:r>
            <a:r>
              <a:rPr lang="en-US" dirty="0"/>
              <a:t>: Each step can be carried out</a:t>
            </a:r>
          </a:p>
          <a:p>
            <a:pPr lvl="1" indent="-257175"/>
            <a:r>
              <a:rPr lang="en-US" dirty="0"/>
              <a:t>Solving a problem: ?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11F540D2-0826-AC12-D837-93B14F39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672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F1CC7D-6FB7-59C7-90EC-5168AE74EA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28700"/>
                <a:ext cx="8229600" cy="39433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i="1" dirty="0">
                    <a:solidFill>
                      <a:schemeClr val="bg2"/>
                    </a:solidFill>
                  </a:rPr>
                  <a:t>Definition</a:t>
                </a:r>
                <a:r>
                  <a:rPr lang="en-US" b="1" i="1" dirty="0"/>
                  <a:t>:</a:t>
                </a:r>
                <a:r>
                  <a:rPr lang="en-US" dirty="0"/>
                  <a:t>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be functions from the set of integers (or real numbers) to the set of real numbers. We say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if there are constants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whenever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 indent="-257175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are referred to as </a:t>
                </a:r>
                <a:r>
                  <a:rPr lang="en-US" dirty="0">
                    <a:solidFill>
                      <a:srgbClr val="FF0000"/>
                    </a:solidFill>
                  </a:rPr>
                  <a:t>witnesses</a:t>
                </a:r>
                <a:r>
                  <a:rPr lang="en-US" dirty="0"/>
                  <a:t> which prove the relationship</a:t>
                </a:r>
              </a:p>
              <a:p>
                <a:pPr marL="300038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Formally,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is a set of functions: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| 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300038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bg2"/>
                    </a:solidFill>
                  </a:rPr>
                  <a:t>Examples</a:t>
                </a:r>
                <a:r>
                  <a:rPr lang="en-US" b="1" dirty="0"/>
                  <a:t>:</a:t>
                </a:r>
              </a:p>
              <a:p>
                <a:pPr lvl="1" indent="-257175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because of witnesses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whenever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dirty="0"/>
              </a:p>
              <a:p>
                <a:pPr lvl="1" indent="-257175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because of witnesses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+5≤4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F1CC7D-6FB7-59C7-90EC-5168AE74EA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28700"/>
                <a:ext cx="8229600" cy="3943350"/>
              </a:xfrm>
              <a:blipFill>
                <a:blip r:embed="rId3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3189ADC-109F-0601-12DF-A53B8E88482F}"/>
              </a:ext>
            </a:extLst>
          </p:cNvPr>
          <p:cNvSpPr txBox="1"/>
          <p:nvPr/>
        </p:nvSpPr>
        <p:spPr>
          <a:xfrm>
            <a:off x="4572000" y="3336522"/>
            <a:ext cx="3200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When considering positive values only, we will often drop the absolute value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33D76BA-DEE8-61C6-53BD-50B1A89FBBF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Reminder: Big-O notation</a:t>
            </a:r>
          </a:p>
        </p:txBody>
      </p:sp>
      <p:sp>
        <p:nvSpPr>
          <p:cNvPr id="8" name="3 Marcador de número de diapositiva">
            <a:extLst>
              <a:ext uri="{FF2B5EF4-FFF2-40B4-BE49-F238E27FC236}">
                <a16:creationId xmlns:a16="http://schemas.microsoft.com/office/drawing/2014/main" id="{CFE1C8AF-89FD-1592-C4F0-89D20E34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896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F1CC7D-6FB7-59C7-90EC-5168AE74EA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199" y="1186642"/>
                <a:ext cx="8229599" cy="37719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1" i="1" dirty="0">
                    <a:solidFill>
                      <a:schemeClr val="bg2"/>
                    </a:solidFill>
                  </a:rPr>
                  <a:t>Definition</a:t>
                </a:r>
                <a:r>
                  <a:rPr lang="en-US" b="1" i="1" dirty="0"/>
                  <a:t>:</a:t>
                </a:r>
                <a:r>
                  <a:rPr lang="en-US" dirty="0"/>
                  <a:t>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be functions from the set of integers (or real numbers) to the set of real numbers. We say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if there are constants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whenever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 indent="-257175"/>
                <a:r>
                  <a:rPr lang="en-US" dirty="0"/>
                  <a:t>If big-O represents an asymptotic upper bound, big-Omega represents an asymptotic </a:t>
                </a:r>
                <a:r>
                  <a:rPr lang="en-US" dirty="0">
                    <a:solidFill>
                      <a:srgbClr val="FF0000"/>
                    </a:solidFill>
                  </a:rPr>
                  <a:t>lower bound</a:t>
                </a:r>
              </a:p>
              <a:p>
                <a:pPr lvl="1" indent="-257175"/>
                <a:r>
                  <a:rPr lang="en-US" dirty="0"/>
                  <a:t>(Asymptotic = at scale,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increases toward infinity)</a:t>
                </a:r>
              </a:p>
              <a:p>
                <a:pPr marL="300038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Examples:</a:t>
                </a:r>
              </a:p>
              <a:p>
                <a:pPr lvl="1" indent="-257175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/>
              </a:p>
              <a:p>
                <a:pPr lvl="2" indent="-257175"/>
                <a:r>
                  <a:rPr lang="en-US" dirty="0"/>
                  <a:t>In addition to being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…</a:t>
                </a:r>
              </a:p>
              <a:p>
                <a:pPr lvl="1" indent="-257175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is both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, we say it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b="0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b="0" dirty="0"/>
              </a:p>
              <a:p>
                <a:pPr lvl="1" indent="-257175"/>
                <a:r>
                  <a:rPr lang="en-US" dirty="0"/>
                  <a:t>“Big theta”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F1CC7D-6FB7-59C7-90EC-5168AE74EA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186642"/>
                <a:ext cx="8229599" cy="3771900"/>
              </a:xfrm>
              <a:blipFill>
                <a:blip r:embed="rId3"/>
                <a:stretch>
                  <a:fillRect l="-617" t="-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066AD688-D777-864C-C1BE-8350CA26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7CF918D-9B61-1552-91E4-4871142413C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Reminder: Related notations to big-O</a:t>
            </a:r>
          </a:p>
        </p:txBody>
      </p:sp>
    </p:spTree>
    <p:extLst>
      <p:ext uri="{BB962C8B-B14F-4D97-AF65-F5344CB8AC3E}">
        <p14:creationId xmlns:p14="http://schemas.microsoft.com/office/powerpoint/2010/main" val="286492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102298-9BD1-3BC5-1A64-32EBD4F99E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“The growth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is bounded above by some multiple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.”</a:t>
                </a:r>
              </a:p>
              <a:p>
                <a:pPr lvl="1" indent="-257175"/>
                <a:r>
                  <a:rPr lang="en-US" dirty="0"/>
                  <a:t>What does this tell us,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describes an algorithm’s </a:t>
                </a:r>
                <a:r>
                  <a:rPr lang="en-US" dirty="0">
                    <a:solidFill>
                      <a:srgbClr val="FF0000"/>
                    </a:solidFill>
                  </a:rPr>
                  <a:t>cost</a:t>
                </a:r>
                <a:r>
                  <a:rPr lang="en-US" dirty="0"/>
                  <a:t> to solve an instance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 indent="-257175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Big-O notation is used in algorithm analysis to group algorithms together</a:t>
                </a:r>
              </a:p>
              <a:p>
                <a:pPr lvl="1"/>
                <a:r>
                  <a:rPr lang="en-US" dirty="0"/>
                  <a:t>Simple growth rate is more important than exact runtime</a:t>
                </a:r>
              </a:p>
              <a:p>
                <a:pPr lvl="1"/>
                <a:r>
                  <a:rPr lang="en-US" dirty="0"/>
                  <a:t>Algorithm analysis describes how algorithms </a:t>
                </a:r>
                <a:r>
                  <a:rPr lang="en-US" dirty="0">
                    <a:solidFill>
                      <a:srgbClr val="FF0000"/>
                    </a:solidFill>
                  </a:rPr>
                  <a:t>scale</a:t>
                </a:r>
                <a:r>
                  <a:rPr lang="en-US" dirty="0"/>
                  <a:t> to larger and larger problem instances</a:t>
                </a:r>
              </a:p>
              <a:p>
                <a:pPr lvl="1"/>
                <a:r>
                  <a:rPr lang="en-US" dirty="0"/>
                  <a:t>The difference between algorithms is much wider than the differences in hardware can overcome</a:t>
                </a:r>
              </a:p>
              <a:p>
                <a:pPr lvl="1"/>
                <a:r>
                  <a:rPr lang="en-US" dirty="0"/>
                  <a:t>Hardware improvements are constant multiplicative factors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102298-9BD1-3BC5-1A64-32EBD4F99E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B58B78C6-5632-4A9D-C5F9-77DB2989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DD64F27-647A-9418-BCB7-F195E9F581E8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Reminder: Why does algorithm analysis matter?</a:t>
            </a:r>
          </a:p>
        </p:txBody>
      </p:sp>
    </p:spTree>
    <p:extLst>
      <p:ext uri="{BB962C8B-B14F-4D97-AF65-F5344CB8AC3E}">
        <p14:creationId xmlns:p14="http://schemas.microsoft.com/office/powerpoint/2010/main" val="242629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6800850" cy="36004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/>
              <a:t>Resource utilization functions and applying big-O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Complexity of algorithms</a:t>
            </a:r>
          </a:p>
          <a:p>
            <a:pPr lvl="1"/>
            <a:r>
              <a:rPr lang="en-US" altLang="x-none" dirty="0"/>
              <a:t>Worst case</a:t>
            </a:r>
          </a:p>
          <a:p>
            <a:pPr lvl="1"/>
            <a:r>
              <a:rPr lang="en-US" altLang="x-none" dirty="0"/>
              <a:t>Best case</a:t>
            </a:r>
          </a:p>
          <a:p>
            <a:pPr lvl="1"/>
            <a:r>
              <a:rPr lang="en-US" altLang="x-none" dirty="0"/>
              <a:t>Average case</a:t>
            </a:r>
          </a:p>
          <a:p>
            <a:pPr lvl="1"/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B6F5E3B5-01F4-A7AA-3D86-9F061F3F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96D2DDA-676B-6F59-9C5C-A8F7CC864CB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Today: Applying growth rates to algorithms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motivate with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28700"/>
            <a:ext cx="8229599" cy="3714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Problem</a:t>
            </a:r>
            <a:r>
              <a:rPr lang="en-US" b="1" dirty="0">
                <a:solidFill>
                  <a:schemeClr val="accent6"/>
                </a:solidFill>
              </a:rPr>
              <a:t>:</a:t>
            </a:r>
            <a:r>
              <a:rPr lang="en-US" dirty="0"/>
              <a:t> Sum the integers from 1 through 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Analysis idea</a:t>
            </a:r>
            <a:r>
              <a:rPr lang="en-US" b="1" dirty="0">
                <a:solidFill>
                  <a:schemeClr val="accent6"/>
                </a:solidFill>
              </a:rPr>
              <a:t>:</a:t>
            </a:r>
            <a:r>
              <a:rPr lang="en-US" dirty="0"/>
              <a:t> Identify repeated instructions, count frequency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7349" y="1657350"/>
            <a:ext cx="19749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74320"/>
            <a:r>
              <a:rPr lang="en-US" sz="1800" dirty="0">
                <a:solidFill>
                  <a:schemeClr val="bg2"/>
                </a:solidFill>
                <a:latin typeface="+mn-lt"/>
                <a:ea typeface="American Typewriter Condensed" charset="0"/>
                <a:cs typeface="American Typewriter Condensed" charset="0"/>
              </a:rPr>
              <a:t>Algorithm A</a:t>
            </a:r>
          </a:p>
          <a:p>
            <a:pPr defTabSz="274320"/>
            <a:endParaRPr lang="en-US" sz="1800" dirty="0">
              <a:latin typeface="+mn-lt"/>
              <a:ea typeface="American Typewriter Condensed" charset="0"/>
              <a:cs typeface="American Typewriter Condensed" charset="0"/>
            </a:endParaRPr>
          </a:p>
          <a:p>
            <a:pPr defTabSz="274320"/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0</a:t>
            </a:r>
          </a:p>
          <a:p>
            <a:pPr defTabSz="274320"/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for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 err="1">
                <a:latin typeface="+mn-lt"/>
                <a:ea typeface="American Typewriter Condensed" charset="0"/>
                <a:cs typeface="American Typewriter Condensed" charset="0"/>
              </a:rPr>
              <a:t>i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1 </a:t>
            </a:r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to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n</a:t>
            </a:r>
          </a:p>
          <a:p>
            <a:pPr defTabSz="274320"/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	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+ </a:t>
            </a:r>
            <a:r>
              <a:rPr lang="en-US" sz="1800" i="1" dirty="0" err="1">
                <a:latin typeface="+mn-lt"/>
                <a:ea typeface="American Typewriter Condensed" charset="0"/>
                <a:cs typeface="American Typewriter Condensed" charset="0"/>
              </a:rPr>
              <a:t>i</a:t>
            </a:r>
            <a:endParaRPr lang="en-US" sz="1800" i="1" dirty="0">
              <a:latin typeface="+mn-lt"/>
              <a:ea typeface="American Typewriter Condensed" charset="0"/>
              <a:cs typeface="American Typewriter Condensed" charset="0"/>
            </a:endParaRPr>
          </a:p>
          <a:p>
            <a:pPr defTabSz="274320"/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return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2348" y="1657350"/>
            <a:ext cx="23288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74320"/>
            <a:r>
              <a:rPr lang="en-US" sz="1800" dirty="0">
                <a:solidFill>
                  <a:schemeClr val="bg2"/>
                </a:solidFill>
                <a:latin typeface="+mn-lt"/>
                <a:ea typeface="American Typewriter Condensed" charset="0"/>
                <a:cs typeface="American Typewriter Condensed" charset="0"/>
              </a:rPr>
              <a:t>Algorithm B</a:t>
            </a:r>
          </a:p>
          <a:p>
            <a:pPr defTabSz="274320"/>
            <a:endParaRPr lang="en-US" sz="1800" dirty="0">
              <a:latin typeface="+mn-lt"/>
              <a:ea typeface="American Typewriter Condensed" charset="0"/>
              <a:cs typeface="American Typewriter Condensed" charset="0"/>
            </a:endParaRPr>
          </a:p>
          <a:p>
            <a:pPr defTabSz="274320"/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0</a:t>
            </a:r>
          </a:p>
          <a:p>
            <a:pPr defTabSz="274320"/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for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 err="1">
                <a:latin typeface="+mn-lt"/>
                <a:ea typeface="American Typewriter Condensed" charset="0"/>
                <a:cs typeface="American Typewriter Condensed" charset="0"/>
              </a:rPr>
              <a:t>i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1 </a:t>
            </a:r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to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n</a:t>
            </a:r>
          </a:p>
          <a:p>
            <a:pPr defTabSz="274320"/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	</a:t>
            </a:r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for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j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1 </a:t>
            </a:r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to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 err="1">
                <a:latin typeface="+mn-lt"/>
                <a:ea typeface="American Typewriter Condensed" charset="0"/>
                <a:cs typeface="American Typewriter Condensed" charset="0"/>
              </a:rPr>
              <a:t>i</a:t>
            </a:r>
            <a:endParaRPr lang="en-US" sz="1800" i="1" dirty="0">
              <a:latin typeface="+mn-lt"/>
              <a:ea typeface="American Typewriter Condensed" charset="0"/>
              <a:cs typeface="American Typewriter Condensed" charset="0"/>
            </a:endParaRPr>
          </a:p>
          <a:p>
            <a:pPr defTabSz="274320"/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		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+ 1</a:t>
            </a:r>
          </a:p>
          <a:p>
            <a:pPr defTabSz="274320"/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return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2054" y="1657350"/>
            <a:ext cx="19030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74320"/>
            <a:r>
              <a:rPr lang="en-US" sz="1800" dirty="0">
                <a:solidFill>
                  <a:schemeClr val="bg2"/>
                </a:solidFill>
                <a:latin typeface="+mn-lt"/>
                <a:ea typeface="American Typewriter Condensed" charset="0"/>
                <a:cs typeface="American Typewriter Condensed" charset="0"/>
              </a:rPr>
              <a:t>Algorithm C</a:t>
            </a:r>
          </a:p>
          <a:p>
            <a:pPr defTabSz="274320"/>
            <a:endParaRPr lang="en-US" sz="1800" dirty="0">
              <a:latin typeface="+mn-lt"/>
              <a:ea typeface="American Typewriter Condensed" charset="0"/>
              <a:cs typeface="American Typewriter Condensed" charset="0"/>
            </a:endParaRPr>
          </a:p>
          <a:p>
            <a:pPr defTabSz="274320"/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:=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n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*(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n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+1)/2</a:t>
            </a:r>
          </a:p>
          <a:p>
            <a:pPr defTabSz="274320"/>
            <a:r>
              <a:rPr lang="en-US" sz="1800" b="1" dirty="0">
                <a:latin typeface="+mn-lt"/>
                <a:ea typeface="American Typewriter Condensed" charset="0"/>
                <a:cs typeface="American Typewriter Condensed" charset="0"/>
              </a:rPr>
              <a:t>return</a:t>
            </a:r>
            <a:r>
              <a:rPr lang="en-US" sz="1800" dirty="0">
                <a:latin typeface="+mn-lt"/>
                <a:ea typeface="American Typewriter Condensed" charset="0"/>
                <a:cs typeface="American Typewriter Condensed" charset="0"/>
              </a:rPr>
              <a:t> </a:t>
            </a:r>
            <a:r>
              <a:rPr lang="en-US" sz="1800" i="1" dirty="0">
                <a:latin typeface="+mn-lt"/>
                <a:ea typeface="American Typewriter Condensed" charset="0"/>
                <a:cs typeface="American Typewriter Condensed" charset="0"/>
              </a:rPr>
              <a:t>sum</a:t>
            </a:r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79309118-EB9E-BA90-5EA0-B676B9BA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265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86824324"/>
                  </p:ext>
                </p:extLst>
              </p:nvPr>
            </p:nvGraphicFramePr>
            <p:xfrm>
              <a:off x="1657350" y="1219893"/>
              <a:ext cx="5829300" cy="15757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73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573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73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573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8130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Algorithm A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Algorithm</a:t>
                          </a:r>
                          <a:r>
                            <a:rPr lang="en-US" sz="1100" baseline="0" dirty="0"/>
                            <a:t> B</a:t>
                          </a:r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Algorithm C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23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Additions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1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100" b="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1100" b="0" dirty="0" smtClean="0">
                                        <a:latin typeface="Cambria Math" panose="02040503050406030204" pitchFamily="18" charset="0"/>
                                      </a:rPr>
                                      <m:t>∗(</m:t>
                                    </m:r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1100" b="0" dirty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100" b="0" dirty="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Multiplications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Divisions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415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Total operations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1100" baseline="3000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US" sz="1100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1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sz="110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86824324"/>
                  </p:ext>
                </p:extLst>
              </p:nvPr>
            </p:nvGraphicFramePr>
            <p:xfrm>
              <a:off x="1657350" y="1219893"/>
              <a:ext cx="5829300" cy="15757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73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573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73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573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78130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Algorithm A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Algorithm</a:t>
                          </a:r>
                          <a:r>
                            <a:rPr lang="en-US" sz="1100" baseline="0" dirty="0"/>
                            <a:t> B</a:t>
                          </a:r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Algorithm C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867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Additions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100870" t="-74194" r="-201739" b="-2354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200870" t="-74194" r="-101739" b="-2354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Multiplications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781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Divisions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10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545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Total operations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100870" t="-350000" r="-201739" b="-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200870" t="-350000" r="-101739" b="-3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2248729" y="3471106"/>
            <a:ext cx="4646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>
                <a:solidFill>
                  <a:schemeClr val="bg2"/>
                </a:solidFill>
                <a:latin typeface="Comic Neue" charset="0"/>
                <a:ea typeface="Comic Neue" charset="0"/>
                <a:cs typeface="Comic Neue" charset="0"/>
              </a:rPr>
              <a:t>Some operations may take longer…</a:t>
            </a:r>
          </a:p>
          <a:p>
            <a:pPr algn="ctr"/>
            <a:endParaRPr lang="en-US" sz="1800" b="1" i="1" dirty="0">
              <a:solidFill>
                <a:srgbClr val="FF0000"/>
              </a:solidFill>
              <a:latin typeface="Comic Neue" charset="0"/>
              <a:ea typeface="Comic Neue" charset="0"/>
              <a:cs typeface="Comic Neue" charset="0"/>
            </a:endParaRPr>
          </a:p>
          <a:p>
            <a:pPr algn="ctr"/>
            <a:r>
              <a:rPr lang="en-US" sz="1800" b="1" i="1" dirty="0">
                <a:solidFill>
                  <a:srgbClr val="FF0000"/>
                </a:solidFill>
                <a:latin typeface="Comic Neue" charset="0"/>
                <a:ea typeface="Comic Neue" charset="0"/>
                <a:cs typeface="Comic Neue" charset="0"/>
              </a:rPr>
              <a:t>… but as the input gets larger, the frequency is the most important factor</a:t>
            </a: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265FC198-E156-C62C-BABD-42DB54B5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5D65336-90A1-60BC-E50C-2467288262F4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How many operations for these algorithms?</a:t>
            </a:r>
          </a:p>
        </p:txBody>
      </p:sp>
    </p:spTree>
    <p:extLst>
      <p:ext uri="{BB962C8B-B14F-4D97-AF65-F5344CB8AC3E}">
        <p14:creationId xmlns:p14="http://schemas.microsoft.com/office/powerpoint/2010/main" val="161196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4612</TotalTime>
  <Words>1786</Words>
  <Application>Microsoft Macintosh PowerPoint</Application>
  <PresentationFormat>On-screen Show (16:9)</PresentationFormat>
  <Paragraphs>302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Comic Neue</vt:lpstr>
      <vt:lpstr>Wingdings</vt:lpstr>
      <vt:lpstr>Brilho</vt:lpstr>
      <vt:lpstr>CS 441: Complexity of Algorithms</vt:lpstr>
      <vt:lpstr>Today's topics</vt:lpstr>
      <vt:lpstr>Reminder: What is an algorithm?</vt:lpstr>
      <vt:lpstr>PowerPoint Presentation</vt:lpstr>
      <vt:lpstr>PowerPoint Presentation</vt:lpstr>
      <vt:lpstr>PowerPoint Presentation</vt:lpstr>
      <vt:lpstr>PowerPoint Presentation</vt:lpstr>
      <vt:lpstr>Let’s motivate with an example</vt:lpstr>
      <vt:lpstr>PowerPoint Presentation</vt:lpstr>
      <vt:lpstr>How many operations does this work out to be, for different inputs?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average case?</vt:lpstr>
      <vt:lpstr>What about average case?</vt:lpstr>
      <vt:lpstr>Let’s analyze bubble sort</vt:lpstr>
      <vt:lpstr>What about an improved version?</vt:lpstr>
      <vt:lpstr>PowerPoint Presentation</vt:lpstr>
      <vt:lpstr>In-class exercises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484</cp:revision>
  <cp:lastPrinted>2024-10-29T20:03:16Z</cp:lastPrinted>
  <dcterms:created xsi:type="dcterms:W3CDTF">2011-07-05T14:46:51Z</dcterms:created>
  <dcterms:modified xsi:type="dcterms:W3CDTF">2024-10-30T20:24:52Z</dcterms:modified>
</cp:coreProperties>
</file>