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589" r:id="rId2"/>
    <p:sldId id="615" r:id="rId3"/>
    <p:sldId id="426" r:id="rId4"/>
    <p:sldId id="435" r:id="rId5"/>
    <p:sldId id="436" r:id="rId6"/>
    <p:sldId id="438" r:id="rId7"/>
    <p:sldId id="437" r:id="rId8"/>
    <p:sldId id="439" r:id="rId9"/>
    <p:sldId id="440" r:id="rId10"/>
    <p:sldId id="441" r:id="rId11"/>
    <p:sldId id="442" r:id="rId12"/>
    <p:sldId id="443" r:id="rId13"/>
    <p:sldId id="444" r:id="rId14"/>
    <p:sldId id="445" r:id="rId15"/>
    <p:sldId id="428" r:id="rId16"/>
    <p:sldId id="446" r:id="rId17"/>
    <p:sldId id="632" r:id="rId18"/>
  </p:sldIdLst>
  <p:sldSz cx="9144000" cy="5143500" type="screen16x9"/>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
          <p15:clr>
            <a:srgbClr val="A4A3A4"/>
          </p15:clr>
        </p15:guide>
        <p15:guide id="2" pos="4608">
          <p15:clr>
            <a:srgbClr val="A4A3A4"/>
          </p15:clr>
        </p15:guide>
        <p15:guide id="3" pos="288">
          <p15:clr>
            <a:srgbClr val="A4A3A4"/>
          </p15:clr>
        </p15:guide>
        <p15:guide id="4" pos="5472">
          <p15:clr>
            <a:srgbClr val="A4A3A4"/>
          </p15:clr>
        </p15:guide>
        <p15:guide id="5" orient="horz" pos="1712">
          <p15:clr>
            <a:srgbClr val="9AA0A6"/>
          </p15:clr>
        </p15:guide>
        <p15:guide id="6" pos="2592">
          <p15:clr>
            <a:srgbClr val="9AA0A6"/>
          </p15:clr>
        </p15:guide>
        <p15:guide id="7" pos="3168">
          <p15:clr>
            <a:srgbClr val="9AA0A6"/>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0" roundtripDataSignature="AMtx7mhS5nRLilGD6T0EpqDE7wj9jhOMe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96AE40-E63F-448E-B565-BE41378B41F9}" name="Nils Ever Murrugarra Llerena" initials="NEML" userId="Nils Ever Murrugarra Llerena" providerId="None"/>
  <p188:author id="{8443ED59-20C7-4FDF-8DCA-8A14D1AA1C8C}" name="Microsoft Office User" initials="MOU" userId="Microsoft Office Us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ulie Jiang" initials="" lastIdx="2" clrIdx="0"/>
  <p:cmAuthor id="2" name="Nils" initials="N" lastIdx="9"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88" autoAdjust="0"/>
    <p:restoredTop sz="82775"/>
  </p:normalViewPr>
  <p:slideViewPr>
    <p:cSldViewPr snapToGrid="0">
      <p:cViewPr varScale="1">
        <p:scale>
          <a:sx n="160" d="100"/>
          <a:sy n="160" d="100"/>
        </p:scale>
        <p:origin x="1448" y="184"/>
      </p:cViewPr>
      <p:guideLst>
        <p:guide orient="horz" pos="288"/>
        <p:guide pos="4608"/>
        <p:guide pos="288"/>
        <p:guide pos="5472"/>
        <p:guide orient="horz" pos="1712"/>
        <p:guide pos="2592"/>
        <p:guide pos="3168"/>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80" Type="http://customschemas.google.com/relationships/presentationmetadata" Target="metadata"/><Relationship Id="rId85" Type="http://schemas.openxmlformats.org/officeDocument/2006/relationships/tableStyles" Target="tableStyles.xml"/><Relationship Id="rId3" Type="http://schemas.openxmlformats.org/officeDocument/2006/relationships/slide" Target="slides/slide2.xml"/><Relationship Id="rId8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82"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81" Type="http://schemas.openxmlformats.org/officeDocument/2006/relationships/commentAuthors" Target="commentAuthors.xml"/><Relationship Id="rId86"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169920" cy="480060"/>
          </a:xfrm>
          <a:prstGeom prst="rect">
            <a:avLst/>
          </a:prstGeom>
          <a:noFill/>
          <a:ln>
            <a:noFill/>
          </a:ln>
        </p:spPr>
        <p:txBody>
          <a:bodyPr spcFirstLastPara="1" wrap="square" lIns="96650" tIns="48325" rIns="96650" bIns="48325" anchor="t"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lvl1pPr marR="0" lvl="0" algn="r"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119474"/>
            <a:ext cx="3169920" cy="480060"/>
          </a:xfrm>
          <a:prstGeom prst="rect">
            <a:avLst/>
          </a:prstGeom>
          <a:noFill/>
          <a:ln>
            <a:noFill/>
          </a:ln>
        </p:spPr>
        <p:txBody>
          <a:bodyPr spcFirstLastPara="1" wrap="square" lIns="96650" tIns="48325" rIns="96650" bIns="48325" anchor="b"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marR="0" lvl="0" indent="0" algn="r" rtl="0">
              <a:spcBef>
                <a:spcPts val="0"/>
              </a:spcBef>
              <a:spcAft>
                <a:spcPts val="0"/>
              </a:spcAft>
              <a:buNone/>
            </a:pPr>
            <a:fld id="{00000000-1234-1234-1234-123412341234}" type="slidenum">
              <a:rPr lang="en-US" sz="13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1: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rmAutofit/>
          </a:bodyPr>
          <a:lstStyle/>
          <a:p>
            <a:pPr marL="0" lvl="0" indent="0" algn="l" rtl="0">
              <a:spcBef>
                <a:spcPts val="0"/>
              </a:spcBef>
              <a:spcAft>
                <a:spcPts val="0"/>
              </a:spcAft>
              <a:buClr>
                <a:schemeClr val="dk1"/>
              </a:buClr>
              <a:buSzPts val="1200"/>
              <a:buFont typeface="Arial"/>
              <a:buNone/>
            </a:pPr>
            <a:endParaRPr/>
          </a:p>
        </p:txBody>
      </p:sp>
      <p:sp>
        <p:nvSpPr>
          <p:cNvPr id="93" name="Google Shape;93;p1:notes"/>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1</a:t>
            </a:fld>
            <a:endParaRPr/>
          </a:p>
        </p:txBody>
      </p:sp>
    </p:spTree>
    <p:extLst>
      <p:ext uri="{BB962C8B-B14F-4D97-AF65-F5344CB8AC3E}">
        <p14:creationId xmlns:p14="http://schemas.microsoft.com/office/powerpoint/2010/main" val="3911470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3554A5-8B24-9C4B-9496-67E52A6E657F}" type="slidenum">
              <a:rPr lang="en-US" altLang="x-none" smtClean="0"/>
              <a:pPr/>
              <a:t>5</a:t>
            </a:fld>
            <a:endParaRPr lang="en-US" altLang="x-none"/>
          </a:p>
        </p:txBody>
      </p:sp>
    </p:spTree>
    <p:extLst>
      <p:ext uri="{BB962C8B-B14F-4D97-AF65-F5344CB8AC3E}">
        <p14:creationId xmlns:p14="http://schemas.microsoft.com/office/powerpoint/2010/main" val="283546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Converting back to decimal: Use the definition!</a:t>
            </a:r>
          </a:p>
        </p:txBody>
      </p:sp>
      <p:sp>
        <p:nvSpPr>
          <p:cNvPr id="4" name="Slide Number Placeholder 3"/>
          <p:cNvSpPr>
            <a:spLocks noGrp="1"/>
          </p:cNvSpPr>
          <p:nvPr>
            <p:ph type="sldNum" sz="quarter" idx="5"/>
          </p:nvPr>
        </p:nvSpPr>
        <p:spPr/>
        <p:txBody>
          <a:bodyPr/>
          <a:lstStyle/>
          <a:p>
            <a:fld id="{773554A5-8B24-9C4B-9496-67E52A6E657F}" type="slidenum">
              <a:rPr lang="en-US" altLang="x-none" smtClean="0"/>
              <a:pPr/>
              <a:t>7</a:t>
            </a:fld>
            <a:endParaRPr lang="en-US" altLang="x-none"/>
          </a:p>
        </p:txBody>
      </p:sp>
    </p:spTree>
    <p:extLst>
      <p:ext uri="{BB962C8B-B14F-4D97-AF65-F5344CB8AC3E}">
        <p14:creationId xmlns:p14="http://schemas.microsoft.com/office/powerpoint/2010/main" val="3158634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x-none" dirty="0"/>
              <a:t>1. 144 [Divide by 8 and successively …]</a:t>
            </a:r>
          </a:p>
          <a:p>
            <a:r>
              <a:rPr lang="en-US" altLang="x-none" dirty="0"/>
              <a:t>2. 4</a:t>
            </a:r>
          </a:p>
          <a:p>
            <a:r>
              <a:rPr lang="en-US" altLang="x-none" dirty="0"/>
              <a:t>3. 400 [convert to binary and then to octal]</a:t>
            </a:r>
          </a:p>
          <a:p>
            <a:r>
              <a:rPr lang="en-US" altLang="x-none" dirty="0"/>
              <a:t>4. 2420 [convert to decimal and then to octal]</a:t>
            </a:r>
          </a:p>
        </p:txBody>
      </p:sp>
      <p:sp>
        <p:nvSpPr>
          <p:cNvPr id="2867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F5F02AD5-7056-114C-8E62-30FFC18B0246}" type="slidenum">
              <a:rPr lang="en-US" altLang="x-none" sz="1200"/>
              <a:pPr/>
              <a:t>9</a:t>
            </a:fld>
            <a:endParaRPr lang="en-US" altLang="x-none" sz="1200"/>
          </a:p>
        </p:txBody>
      </p:sp>
    </p:spTree>
    <p:extLst>
      <p:ext uri="{BB962C8B-B14F-4D97-AF65-F5344CB8AC3E}">
        <p14:creationId xmlns:p14="http://schemas.microsoft.com/office/powerpoint/2010/main" val="3495359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this assumes we can add individual digits</a:t>
            </a:r>
          </a:p>
          <a:p>
            <a:endParaRPr lang="en-US" dirty="0"/>
          </a:p>
        </p:txBody>
      </p:sp>
      <p:sp>
        <p:nvSpPr>
          <p:cNvPr id="4" name="Slide Number Placeholder 3"/>
          <p:cNvSpPr>
            <a:spLocks noGrp="1"/>
          </p:cNvSpPr>
          <p:nvPr>
            <p:ph type="sldNum" sz="quarter" idx="5"/>
          </p:nvPr>
        </p:nvSpPr>
        <p:spPr/>
        <p:txBody>
          <a:bodyPr/>
          <a:lstStyle/>
          <a:p>
            <a:fld id="{773554A5-8B24-9C4B-9496-67E52A6E657F}" type="slidenum">
              <a:rPr lang="en-US" altLang="x-none" smtClean="0"/>
              <a:pPr/>
              <a:t>10</a:t>
            </a:fld>
            <a:endParaRPr lang="en-US" altLang="x-none"/>
          </a:p>
        </p:txBody>
      </p:sp>
    </p:spTree>
    <p:extLst>
      <p:ext uri="{BB962C8B-B14F-4D97-AF65-F5344CB8AC3E}">
        <p14:creationId xmlns:p14="http://schemas.microsoft.com/office/powerpoint/2010/main" val="2598001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this assumes we have a multiplication table</a:t>
            </a:r>
          </a:p>
        </p:txBody>
      </p:sp>
      <p:sp>
        <p:nvSpPr>
          <p:cNvPr id="4" name="Slide Number Placeholder 3"/>
          <p:cNvSpPr>
            <a:spLocks noGrp="1"/>
          </p:cNvSpPr>
          <p:nvPr>
            <p:ph type="sldNum" sz="quarter" idx="5"/>
          </p:nvPr>
        </p:nvSpPr>
        <p:spPr/>
        <p:txBody>
          <a:bodyPr/>
          <a:lstStyle/>
          <a:p>
            <a:fld id="{773554A5-8B24-9C4B-9496-67E52A6E657F}" type="slidenum">
              <a:rPr lang="en-US" altLang="x-none" smtClean="0"/>
              <a:pPr/>
              <a:t>12</a:t>
            </a:fld>
            <a:endParaRPr lang="en-US" altLang="x-none"/>
          </a:p>
        </p:txBody>
      </p:sp>
    </p:spTree>
    <p:extLst>
      <p:ext uri="{BB962C8B-B14F-4D97-AF65-F5344CB8AC3E}">
        <p14:creationId xmlns:p14="http://schemas.microsoft.com/office/powerpoint/2010/main" val="682710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highlight>
                  <a:srgbClr val="FFFFFF"/>
                </a:highlight>
                <a:latin typeface="Libre Baskerville" panose="020F0502020204030204" pitchFamily="34" charset="0"/>
              </a:rPr>
              <a:t>Threshold is for Alder Lake x86_64 with 64-bit limbs in GMP.</a:t>
            </a:r>
          </a:p>
          <a:p>
            <a:r>
              <a:rPr lang="en-US" b="0" i="0" dirty="0">
                <a:solidFill>
                  <a:srgbClr val="000000"/>
                </a:solidFill>
                <a:effectLst/>
                <a:highlight>
                  <a:srgbClr val="FFFFFF"/>
                </a:highlight>
                <a:latin typeface="Libre Baskerville" panose="020F0502020204030204" pitchFamily="34" charset="0"/>
              </a:rPr>
              <a:t>The new algorithm is not really practical in its current form, because the proof given in our paper only works for ludicrously large numbers. Even if each digit was written on a hydrogen atom, there would not be nearly enough room available in the observable universe to write them down.</a:t>
            </a:r>
            <a:endParaRPr lang="en-US" dirty="0"/>
          </a:p>
        </p:txBody>
      </p:sp>
      <p:sp>
        <p:nvSpPr>
          <p:cNvPr id="4" name="Slide Number Placeholder 3"/>
          <p:cNvSpPr>
            <a:spLocks noGrp="1"/>
          </p:cNvSpPr>
          <p:nvPr>
            <p:ph type="sldNum" sz="quarter" idx="5"/>
          </p:nvPr>
        </p:nvSpPr>
        <p:spPr/>
        <p:txBody>
          <a:bodyPr/>
          <a:lstStyle/>
          <a:p>
            <a:fld id="{773554A5-8B24-9C4B-9496-67E52A6E657F}" type="slidenum">
              <a:rPr lang="en-US" altLang="x-none" smtClean="0"/>
              <a:pPr/>
              <a:t>15</a:t>
            </a:fld>
            <a:endParaRPr lang="en-US" altLang="x-none"/>
          </a:p>
        </p:txBody>
      </p:sp>
    </p:spTree>
    <p:extLst>
      <p:ext uri="{BB962C8B-B14F-4D97-AF65-F5344CB8AC3E}">
        <p14:creationId xmlns:p14="http://schemas.microsoft.com/office/powerpoint/2010/main" val="2204379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x-none" dirty="0"/>
              <a:t>5. 0o1161</a:t>
            </a:r>
          </a:p>
          <a:p>
            <a:r>
              <a:rPr lang="en-US" altLang="x-none" dirty="0"/>
              <a:t>6. </a:t>
            </a:r>
            <a:r>
              <a:rPr lang="en-US" dirty="0"/>
              <a:t>0b11111001110</a:t>
            </a:r>
          </a:p>
          <a:p>
            <a:r>
              <a:rPr lang="en-US" altLang="x-none" dirty="0"/>
              <a:t>7. 0xFE01, 0o7601, 9801</a:t>
            </a:r>
          </a:p>
        </p:txBody>
      </p:sp>
      <p:sp>
        <p:nvSpPr>
          <p:cNvPr id="2867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F5F02AD5-7056-114C-8E62-30FFC18B0246}" type="slidenum">
              <a:rPr lang="en-US" altLang="x-none" sz="1200"/>
              <a:pPr/>
              <a:t>16</a:t>
            </a:fld>
            <a:endParaRPr lang="en-US" altLang="x-none" sz="1200"/>
          </a:p>
        </p:txBody>
      </p:sp>
    </p:spTree>
    <p:extLst>
      <p:ext uri="{BB962C8B-B14F-4D97-AF65-F5344CB8AC3E}">
        <p14:creationId xmlns:p14="http://schemas.microsoft.com/office/powerpoint/2010/main" val="4264881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7"/>
        <p:cNvGrpSpPr/>
        <p:nvPr/>
      </p:nvGrpSpPr>
      <p:grpSpPr>
        <a:xfrm>
          <a:off x="0" y="0"/>
          <a:ext cx="0" cy="0"/>
          <a:chOff x="0" y="0"/>
          <a:chExt cx="0" cy="0"/>
        </a:xfrm>
      </p:grpSpPr>
      <p:sp>
        <p:nvSpPr>
          <p:cNvPr id="18" name="Google Shape;18;p14"/>
          <p:cNvSpPr txBox="1">
            <a:spLocks noGrp="1"/>
          </p:cNvSpPr>
          <p:nvPr>
            <p:ph type="ctrTitle"/>
          </p:nvPr>
        </p:nvSpPr>
        <p:spPr>
          <a:xfrm>
            <a:off x="685800" y="1028700"/>
            <a:ext cx="7848600" cy="1445419"/>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4050"/>
              <a:buFont typeface="Arial"/>
              <a:buNone/>
              <a:defRPr sz="405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4"/>
          <p:cNvSpPr txBox="1">
            <a:spLocks noGrp="1"/>
          </p:cNvSpPr>
          <p:nvPr>
            <p:ph type="subTitle" idx="1"/>
          </p:nvPr>
        </p:nvSpPr>
        <p:spPr>
          <a:xfrm>
            <a:off x="685800" y="2628900"/>
            <a:ext cx="6400800" cy="1314450"/>
          </a:xfrm>
          <a:prstGeom prst="rect">
            <a:avLst/>
          </a:prstGeom>
          <a:noFill/>
          <a:ln>
            <a:noFill/>
          </a:ln>
        </p:spPr>
        <p:txBody>
          <a:bodyPr spcFirstLastPara="1" wrap="square" lIns="91425" tIns="45700" rIns="91425" bIns="45700" anchor="t" anchorCtr="0">
            <a:normAutofit/>
          </a:bodyPr>
          <a:lstStyle>
            <a:lvl1pPr lvl="0" algn="l">
              <a:spcBef>
                <a:spcPts val="360"/>
              </a:spcBef>
              <a:spcAft>
                <a:spcPts val="0"/>
              </a:spcAft>
              <a:buSzPts val="1530"/>
              <a:buNone/>
              <a:defRPr>
                <a:solidFill>
                  <a:srgbClr val="3F3F3F"/>
                </a:solidFill>
              </a:defRPr>
            </a:lvl1pPr>
            <a:lvl2pPr lvl="1" algn="ctr">
              <a:spcBef>
                <a:spcPts val="300"/>
              </a:spcBef>
              <a:spcAft>
                <a:spcPts val="0"/>
              </a:spcAft>
              <a:buSzPts val="1275"/>
              <a:buNone/>
              <a:defRPr>
                <a:solidFill>
                  <a:srgbClr val="888888"/>
                </a:solidFill>
              </a:defRPr>
            </a:lvl2pPr>
            <a:lvl3pPr lvl="2" algn="ctr">
              <a:spcBef>
                <a:spcPts val="270"/>
              </a:spcBef>
              <a:spcAft>
                <a:spcPts val="0"/>
              </a:spcAft>
              <a:buSzPts val="1215"/>
              <a:buNone/>
              <a:defRPr>
                <a:solidFill>
                  <a:srgbClr val="888888"/>
                </a:solidFill>
              </a:defRPr>
            </a:lvl3pPr>
            <a:lvl4pPr lvl="3" algn="ctr">
              <a:spcBef>
                <a:spcPts val="240"/>
              </a:spcBef>
              <a:spcAft>
                <a:spcPts val="0"/>
              </a:spcAft>
              <a:buSzPts val="1200"/>
              <a:buNone/>
              <a:defRPr>
                <a:solidFill>
                  <a:srgbClr val="888888"/>
                </a:solidFill>
              </a:defRPr>
            </a:lvl4pPr>
            <a:lvl5pPr lvl="4" algn="ctr">
              <a:spcBef>
                <a:spcPts val="210"/>
              </a:spcBef>
              <a:spcAft>
                <a:spcPts val="0"/>
              </a:spcAft>
              <a:buSzPts val="1050"/>
              <a:buNone/>
              <a:defRPr>
                <a:solidFill>
                  <a:srgbClr val="888888"/>
                </a:solidFill>
              </a:defRPr>
            </a:lvl5pPr>
            <a:lvl6pPr lvl="5" algn="ctr">
              <a:spcBef>
                <a:spcPts val="195"/>
              </a:spcBef>
              <a:spcAft>
                <a:spcPts val="0"/>
              </a:spcAft>
              <a:buSzPts val="975"/>
              <a:buNone/>
              <a:defRPr>
                <a:solidFill>
                  <a:srgbClr val="888888"/>
                </a:solidFill>
              </a:defRPr>
            </a:lvl6pPr>
            <a:lvl7pPr lvl="6" algn="ctr">
              <a:spcBef>
                <a:spcPts val="195"/>
              </a:spcBef>
              <a:spcAft>
                <a:spcPts val="0"/>
              </a:spcAft>
              <a:buSzPts val="975"/>
              <a:buNone/>
              <a:defRPr>
                <a:solidFill>
                  <a:srgbClr val="888888"/>
                </a:solidFill>
              </a:defRPr>
            </a:lvl7pPr>
            <a:lvl8pPr lvl="7" algn="ctr">
              <a:spcBef>
                <a:spcPts val="195"/>
              </a:spcBef>
              <a:spcAft>
                <a:spcPts val="0"/>
              </a:spcAft>
              <a:buSzPts val="975"/>
              <a:buNone/>
              <a:defRPr>
                <a:solidFill>
                  <a:srgbClr val="888888"/>
                </a:solidFill>
              </a:defRPr>
            </a:lvl8pPr>
            <a:lvl9pPr lvl="8" algn="ctr">
              <a:spcBef>
                <a:spcPts val="195"/>
              </a:spcBef>
              <a:spcAft>
                <a:spcPts val="0"/>
              </a:spcAft>
              <a:buSzPts val="975"/>
              <a:buNone/>
              <a:defRPr>
                <a:solidFill>
                  <a:srgbClr val="888888"/>
                </a:solidFill>
              </a:defRPr>
            </a:lvl9pPr>
          </a:lstStyle>
          <a:p>
            <a:endParaRPr/>
          </a:p>
        </p:txBody>
      </p:sp>
      <p:sp>
        <p:nvSpPr>
          <p:cNvPr id="20" name="Google Shape;20;p14"/>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4"/>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4"/>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23" name="Google Shape;23;p14"/>
          <p:cNvCxnSpPr/>
          <p:nvPr/>
        </p:nvCxnSpPr>
        <p:spPr>
          <a:xfrm>
            <a:off x="685800" y="2548890"/>
            <a:ext cx="7848600" cy="1191"/>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4"/>
        <p:cNvGrpSpPr/>
        <p:nvPr/>
      </p:nvGrpSpPr>
      <p:grpSpPr>
        <a:xfrm>
          <a:off x="0" y="0"/>
          <a:ext cx="0" cy="0"/>
          <a:chOff x="0" y="0"/>
          <a:chExt cx="0" cy="0"/>
        </a:xfrm>
      </p:grpSpPr>
      <p:sp>
        <p:nvSpPr>
          <p:cNvPr id="25" name="Google Shape;25;p15"/>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15"/>
          <p:cNvSpPr txBox="1">
            <a:spLocks noGrp="1"/>
          </p:cNvSpPr>
          <p:nvPr>
            <p:ph type="body" idx="1"/>
          </p:nvPr>
        </p:nvSpPr>
        <p:spPr>
          <a:xfrm>
            <a:off x="457200" y="1200150"/>
            <a:ext cx="8229600" cy="36576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7" name="Google Shape;27;p15"/>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5"/>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5"/>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bg>
      <p:bgPr>
        <a:solidFill>
          <a:schemeClr val="dk2"/>
        </a:solidFill>
        <a:effectLst/>
      </p:bgPr>
    </p:bg>
    <p:spTree>
      <p:nvGrpSpPr>
        <p:cNvPr id="1" name="Shape 30"/>
        <p:cNvGrpSpPr/>
        <p:nvPr/>
      </p:nvGrpSpPr>
      <p:grpSpPr>
        <a:xfrm>
          <a:off x="0" y="0"/>
          <a:ext cx="0" cy="0"/>
          <a:chOff x="0" y="0"/>
          <a:chExt cx="0" cy="0"/>
        </a:xfrm>
      </p:grpSpPr>
      <p:sp>
        <p:nvSpPr>
          <p:cNvPr id="31" name="Google Shape;31;p16"/>
          <p:cNvSpPr txBox="1">
            <a:spLocks noGrp="1"/>
          </p:cNvSpPr>
          <p:nvPr>
            <p:ph type="title"/>
          </p:nvPr>
        </p:nvSpPr>
        <p:spPr>
          <a:xfrm>
            <a:off x="722313" y="1771651"/>
            <a:ext cx="7772400" cy="165020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2"/>
              </a:buClr>
              <a:buSzPts val="3600"/>
              <a:buFont typeface="Arial"/>
              <a:buNone/>
              <a:defRPr sz="3600" b="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6"/>
          <p:cNvSpPr txBox="1">
            <a:spLocks noGrp="1"/>
          </p:cNvSpPr>
          <p:nvPr>
            <p:ph type="body" idx="1"/>
          </p:nvPr>
        </p:nvSpPr>
        <p:spPr>
          <a:xfrm>
            <a:off x="722313" y="3470149"/>
            <a:ext cx="7772400" cy="1125140"/>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530"/>
              <a:buNone/>
              <a:defRPr sz="1800">
                <a:solidFill>
                  <a:schemeClr val="lt2"/>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1080"/>
              <a:buNone/>
              <a:defRPr sz="1200">
                <a:solidFill>
                  <a:schemeClr val="lt1"/>
                </a:solidFill>
              </a:defRPr>
            </a:lvl3pPr>
            <a:lvl4pPr marL="1828800" lvl="3" indent="-228600" algn="l">
              <a:spcBef>
                <a:spcPts val="210"/>
              </a:spcBef>
              <a:spcAft>
                <a:spcPts val="0"/>
              </a:spcAft>
              <a:buSzPts val="1050"/>
              <a:buNone/>
              <a:defRPr sz="1050">
                <a:solidFill>
                  <a:schemeClr val="lt1"/>
                </a:solidFill>
              </a:defRPr>
            </a:lvl4pPr>
            <a:lvl5pPr marL="2286000" lvl="4" indent="-228600" algn="l">
              <a:spcBef>
                <a:spcPts val="210"/>
              </a:spcBef>
              <a:spcAft>
                <a:spcPts val="0"/>
              </a:spcAft>
              <a:buSzPts val="1050"/>
              <a:buNone/>
              <a:defRPr sz="1050">
                <a:solidFill>
                  <a:schemeClr val="lt1"/>
                </a:solidFill>
              </a:defRPr>
            </a:lvl5pPr>
            <a:lvl6pPr marL="2743200" lvl="5" indent="-228600" algn="l">
              <a:spcBef>
                <a:spcPts val="210"/>
              </a:spcBef>
              <a:spcAft>
                <a:spcPts val="0"/>
              </a:spcAft>
              <a:buSzPts val="1050"/>
              <a:buNone/>
              <a:defRPr sz="1050">
                <a:solidFill>
                  <a:schemeClr val="lt1"/>
                </a:solidFill>
              </a:defRPr>
            </a:lvl6pPr>
            <a:lvl7pPr marL="3200400" lvl="6" indent="-228600" algn="l">
              <a:spcBef>
                <a:spcPts val="210"/>
              </a:spcBef>
              <a:spcAft>
                <a:spcPts val="0"/>
              </a:spcAft>
              <a:buSzPts val="1050"/>
              <a:buNone/>
              <a:defRPr sz="1050">
                <a:solidFill>
                  <a:schemeClr val="lt1"/>
                </a:solidFill>
              </a:defRPr>
            </a:lvl7pPr>
            <a:lvl8pPr marL="3657600" lvl="7" indent="-228600" algn="l">
              <a:spcBef>
                <a:spcPts val="210"/>
              </a:spcBef>
              <a:spcAft>
                <a:spcPts val="0"/>
              </a:spcAft>
              <a:buSzPts val="1050"/>
              <a:buNone/>
              <a:defRPr sz="1050">
                <a:solidFill>
                  <a:schemeClr val="lt1"/>
                </a:solidFill>
              </a:defRPr>
            </a:lvl8pPr>
            <a:lvl9pPr marL="4114800" lvl="8" indent="-228600" algn="l">
              <a:spcBef>
                <a:spcPts val="210"/>
              </a:spcBef>
              <a:spcAft>
                <a:spcPts val="0"/>
              </a:spcAft>
              <a:buSzPts val="1050"/>
              <a:buNone/>
              <a:defRPr sz="1050">
                <a:solidFill>
                  <a:schemeClr val="lt1"/>
                </a:solidFill>
              </a:defRPr>
            </a:lvl9pPr>
          </a:lstStyle>
          <a:p>
            <a:endParaRPr/>
          </a:p>
        </p:txBody>
      </p:sp>
      <p:sp>
        <p:nvSpPr>
          <p:cNvPr id="33" name="Google Shape;33;p16"/>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6"/>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6"/>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36" name="Google Shape;36;p16"/>
          <p:cNvCxnSpPr/>
          <p:nvPr/>
        </p:nvCxnSpPr>
        <p:spPr>
          <a:xfrm>
            <a:off x="731520" y="3449574"/>
            <a:ext cx="7848600" cy="1191"/>
          </a:xfrm>
          <a:prstGeom prst="straightConnector1">
            <a:avLst/>
          </a:prstGeom>
          <a:noFill/>
          <a:ln w="19050" cap="flat" cmpd="sng">
            <a:solidFill>
              <a:schemeClr val="lt2"/>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7"/>
        <p:cNvGrpSpPr/>
        <p:nvPr/>
      </p:nvGrpSpPr>
      <p:grpSpPr>
        <a:xfrm>
          <a:off x="0" y="0"/>
          <a:ext cx="0" cy="0"/>
          <a:chOff x="0" y="0"/>
          <a:chExt cx="0" cy="0"/>
        </a:xfrm>
      </p:grpSpPr>
      <p:sp>
        <p:nvSpPr>
          <p:cNvPr id="38" name="Google Shape;38;p17"/>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7"/>
          <p:cNvSpPr txBox="1">
            <a:spLocks noGrp="1"/>
          </p:cNvSpPr>
          <p:nvPr>
            <p:ph type="body" idx="1"/>
          </p:nvPr>
        </p:nvSpPr>
        <p:spPr>
          <a:xfrm>
            <a:off x="457200" y="1255014"/>
            <a:ext cx="4038600" cy="3538728"/>
          </a:xfrm>
          <a:prstGeom prst="rect">
            <a:avLst/>
          </a:prstGeom>
          <a:noFill/>
          <a:ln>
            <a:noFill/>
          </a:ln>
        </p:spPr>
        <p:txBody>
          <a:bodyPr spcFirstLastPara="1" wrap="square" lIns="91425" tIns="45700" rIns="91425" bIns="45700" anchor="t" anchorCtr="0">
            <a:normAutofit/>
          </a:bodyPr>
          <a:lstStyle>
            <a:lvl1pPr marL="457200" lvl="0" indent="-341947" algn="l">
              <a:spcBef>
                <a:spcPts val="420"/>
              </a:spcBef>
              <a:spcAft>
                <a:spcPts val="0"/>
              </a:spcAft>
              <a:buSzPts val="1785"/>
              <a:buChar char="•"/>
              <a:defRPr sz="2100"/>
            </a:lvl1pPr>
            <a:lvl2pPr marL="914400" lvl="1" indent="-325755" algn="l">
              <a:spcBef>
                <a:spcPts val="360"/>
              </a:spcBef>
              <a:spcAft>
                <a:spcPts val="0"/>
              </a:spcAft>
              <a:buSzPts val="1530"/>
              <a:buChar char="•"/>
              <a:defRPr sz="1800"/>
            </a:lvl2pPr>
            <a:lvl3pPr marL="1371600" lvl="2" indent="-314325" algn="l">
              <a:spcBef>
                <a:spcPts val="300"/>
              </a:spcBef>
              <a:spcAft>
                <a:spcPts val="0"/>
              </a:spcAft>
              <a:buSzPts val="1350"/>
              <a:buChar char="•"/>
              <a:defRPr sz="1500"/>
            </a:lvl3pPr>
            <a:lvl4pPr marL="1828800" lvl="3" indent="-314325" algn="l">
              <a:spcBef>
                <a:spcPts val="270"/>
              </a:spcBef>
              <a:spcAft>
                <a:spcPts val="0"/>
              </a:spcAft>
              <a:buSzPts val="1350"/>
              <a:buChar char="•"/>
              <a:defRPr sz="1350"/>
            </a:lvl4pPr>
            <a:lvl5pPr marL="2286000" lvl="4" indent="-314325" algn="l">
              <a:spcBef>
                <a:spcPts val="270"/>
              </a:spcBef>
              <a:spcAft>
                <a:spcPts val="0"/>
              </a:spcAft>
              <a:buSzPts val="1350"/>
              <a:buChar char="•"/>
              <a:defRPr sz="1350"/>
            </a:lvl5pPr>
            <a:lvl6pPr marL="2743200" lvl="5" indent="-314325" algn="l">
              <a:spcBef>
                <a:spcPts val="270"/>
              </a:spcBef>
              <a:spcAft>
                <a:spcPts val="0"/>
              </a:spcAft>
              <a:buSzPts val="1350"/>
              <a:buChar char="•"/>
              <a:defRPr sz="1350"/>
            </a:lvl6pPr>
            <a:lvl7pPr marL="3200400" lvl="6" indent="-314325" algn="l">
              <a:spcBef>
                <a:spcPts val="270"/>
              </a:spcBef>
              <a:spcAft>
                <a:spcPts val="0"/>
              </a:spcAft>
              <a:buSzPts val="1350"/>
              <a:buChar char="•"/>
              <a:defRPr sz="1350"/>
            </a:lvl7pPr>
            <a:lvl8pPr marL="3657600" lvl="7" indent="-314325" algn="l">
              <a:spcBef>
                <a:spcPts val="270"/>
              </a:spcBef>
              <a:spcAft>
                <a:spcPts val="0"/>
              </a:spcAft>
              <a:buSzPts val="1350"/>
              <a:buChar char="•"/>
              <a:defRPr sz="1350"/>
            </a:lvl8pPr>
            <a:lvl9pPr marL="4114800" lvl="8" indent="-314325" algn="l">
              <a:spcBef>
                <a:spcPts val="270"/>
              </a:spcBef>
              <a:spcAft>
                <a:spcPts val="0"/>
              </a:spcAft>
              <a:buSzPts val="1350"/>
              <a:buChar char="•"/>
              <a:defRPr sz="1350"/>
            </a:lvl9pPr>
          </a:lstStyle>
          <a:p>
            <a:endParaRPr/>
          </a:p>
        </p:txBody>
      </p:sp>
      <p:sp>
        <p:nvSpPr>
          <p:cNvPr id="40" name="Google Shape;40;p17"/>
          <p:cNvSpPr txBox="1">
            <a:spLocks noGrp="1"/>
          </p:cNvSpPr>
          <p:nvPr>
            <p:ph type="body" idx="2"/>
          </p:nvPr>
        </p:nvSpPr>
        <p:spPr>
          <a:xfrm>
            <a:off x="4648200" y="1255014"/>
            <a:ext cx="4038600" cy="3538728"/>
          </a:xfrm>
          <a:prstGeom prst="rect">
            <a:avLst/>
          </a:prstGeom>
          <a:noFill/>
          <a:ln>
            <a:noFill/>
          </a:ln>
        </p:spPr>
        <p:txBody>
          <a:bodyPr spcFirstLastPara="1" wrap="square" lIns="91425" tIns="45700" rIns="91425" bIns="45700" anchor="t" anchorCtr="0">
            <a:normAutofit/>
          </a:bodyPr>
          <a:lstStyle>
            <a:lvl1pPr marL="457200" lvl="0" indent="-341947" algn="l">
              <a:spcBef>
                <a:spcPts val="420"/>
              </a:spcBef>
              <a:spcAft>
                <a:spcPts val="0"/>
              </a:spcAft>
              <a:buSzPts val="1785"/>
              <a:buChar char="•"/>
              <a:defRPr sz="2100"/>
            </a:lvl1pPr>
            <a:lvl2pPr marL="914400" lvl="1" indent="-325755" algn="l">
              <a:spcBef>
                <a:spcPts val="360"/>
              </a:spcBef>
              <a:spcAft>
                <a:spcPts val="0"/>
              </a:spcAft>
              <a:buSzPts val="1530"/>
              <a:buChar char="•"/>
              <a:defRPr sz="1800"/>
            </a:lvl2pPr>
            <a:lvl3pPr marL="1371600" lvl="2" indent="-314325" algn="l">
              <a:spcBef>
                <a:spcPts val="300"/>
              </a:spcBef>
              <a:spcAft>
                <a:spcPts val="0"/>
              </a:spcAft>
              <a:buSzPts val="1350"/>
              <a:buChar char="•"/>
              <a:defRPr sz="1500"/>
            </a:lvl3pPr>
            <a:lvl4pPr marL="1828800" lvl="3" indent="-314325" algn="l">
              <a:spcBef>
                <a:spcPts val="270"/>
              </a:spcBef>
              <a:spcAft>
                <a:spcPts val="0"/>
              </a:spcAft>
              <a:buSzPts val="1350"/>
              <a:buChar char="•"/>
              <a:defRPr sz="1350"/>
            </a:lvl4pPr>
            <a:lvl5pPr marL="2286000" lvl="4" indent="-314325" algn="l">
              <a:spcBef>
                <a:spcPts val="270"/>
              </a:spcBef>
              <a:spcAft>
                <a:spcPts val="0"/>
              </a:spcAft>
              <a:buSzPts val="1350"/>
              <a:buChar char="•"/>
              <a:defRPr sz="1350"/>
            </a:lvl5pPr>
            <a:lvl6pPr marL="2743200" lvl="5" indent="-314325" algn="l">
              <a:spcBef>
                <a:spcPts val="270"/>
              </a:spcBef>
              <a:spcAft>
                <a:spcPts val="0"/>
              </a:spcAft>
              <a:buSzPts val="1350"/>
              <a:buChar char="•"/>
              <a:defRPr sz="1350"/>
            </a:lvl6pPr>
            <a:lvl7pPr marL="3200400" lvl="6" indent="-314325" algn="l">
              <a:spcBef>
                <a:spcPts val="270"/>
              </a:spcBef>
              <a:spcAft>
                <a:spcPts val="0"/>
              </a:spcAft>
              <a:buSzPts val="1350"/>
              <a:buChar char="•"/>
              <a:defRPr sz="1350"/>
            </a:lvl7pPr>
            <a:lvl8pPr marL="3657600" lvl="7" indent="-314325" algn="l">
              <a:spcBef>
                <a:spcPts val="270"/>
              </a:spcBef>
              <a:spcAft>
                <a:spcPts val="0"/>
              </a:spcAft>
              <a:buSzPts val="1350"/>
              <a:buChar char="•"/>
              <a:defRPr sz="1350"/>
            </a:lvl8pPr>
            <a:lvl9pPr marL="4114800" lvl="8" indent="-314325" algn="l">
              <a:spcBef>
                <a:spcPts val="270"/>
              </a:spcBef>
              <a:spcAft>
                <a:spcPts val="0"/>
              </a:spcAft>
              <a:buSzPts val="1350"/>
              <a:buChar char="•"/>
              <a:defRPr sz="1350"/>
            </a:lvl9pPr>
          </a:lstStyle>
          <a:p>
            <a:endParaRPr/>
          </a:p>
        </p:txBody>
      </p:sp>
      <p:sp>
        <p:nvSpPr>
          <p:cNvPr id="41" name="Google Shape;41;p17"/>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7"/>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7"/>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4"/>
        <p:cNvGrpSpPr/>
        <p:nvPr/>
      </p:nvGrpSpPr>
      <p:grpSpPr>
        <a:xfrm>
          <a:off x="0" y="0"/>
          <a:ext cx="0" cy="0"/>
          <a:chOff x="0" y="0"/>
          <a:chExt cx="0" cy="0"/>
        </a:xfrm>
      </p:grpSpPr>
      <p:sp>
        <p:nvSpPr>
          <p:cNvPr id="45" name="Google Shape;45;p18"/>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30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8"/>
          <p:cNvSpPr txBox="1">
            <a:spLocks noGrp="1"/>
          </p:cNvSpPr>
          <p:nvPr>
            <p:ph type="body" idx="1"/>
          </p:nvPr>
        </p:nvSpPr>
        <p:spPr>
          <a:xfrm>
            <a:off x="457200" y="1257300"/>
            <a:ext cx="3931920" cy="479822"/>
          </a:xfrm>
          <a:prstGeom prst="rect">
            <a:avLst/>
          </a:prstGeom>
          <a:noFill/>
          <a:ln>
            <a:noFill/>
          </a:ln>
        </p:spPr>
        <p:txBody>
          <a:bodyPr spcFirstLastPara="1" wrap="square" lIns="91425" tIns="45700" rIns="91425" bIns="45700" anchor="ctr" anchorCtr="0">
            <a:normAutofit/>
          </a:bodyPr>
          <a:lstStyle>
            <a:lvl1pPr marL="457200" lvl="0" indent="-228600" algn="ctr">
              <a:spcBef>
                <a:spcPts val="300"/>
              </a:spcBef>
              <a:spcAft>
                <a:spcPts val="0"/>
              </a:spcAft>
              <a:buSzPts val="1275"/>
              <a:buNone/>
              <a:defRPr sz="1500" b="0">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1215"/>
              <a:buNone/>
              <a:defRPr sz="1350" b="1"/>
            </a:lvl3pPr>
            <a:lvl4pPr marL="1828800" lvl="3" indent="-228600" algn="l">
              <a:spcBef>
                <a:spcPts val="240"/>
              </a:spcBef>
              <a:spcAft>
                <a:spcPts val="0"/>
              </a:spcAft>
              <a:buSzPts val="1200"/>
              <a:buNone/>
              <a:defRPr sz="1200" b="1"/>
            </a:lvl4pPr>
            <a:lvl5pPr marL="2286000" lvl="4" indent="-228600" algn="l">
              <a:spcBef>
                <a:spcPts val="240"/>
              </a:spcBef>
              <a:spcAft>
                <a:spcPts val="0"/>
              </a:spcAft>
              <a:buSzPts val="1200"/>
              <a:buNone/>
              <a:defRPr sz="1200" b="1"/>
            </a:lvl5pPr>
            <a:lvl6pPr marL="2743200" lvl="5" indent="-228600" algn="l">
              <a:spcBef>
                <a:spcPts val="240"/>
              </a:spcBef>
              <a:spcAft>
                <a:spcPts val="0"/>
              </a:spcAft>
              <a:buSzPts val="1200"/>
              <a:buNone/>
              <a:defRPr sz="1200" b="1"/>
            </a:lvl6pPr>
            <a:lvl7pPr marL="3200400" lvl="6" indent="-228600" algn="l">
              <a:spcBef>
                <a:spcPts val="240"/>
              </a:spcBef>
              <a:spcAft>
                <a:spcPts val="0"/>
              </a:spcAft>
              <a:buSzPts val="1200"/>
              <a:buNone/>
              <a:defRPr sz="1200" b="1"/>
            </a:lvl7pPr>
            <a:lvl8pPr marL="3657600" lvl="7" indent="-228600" algn="l">
              <a:spcBef>
                <a:spcPts val="240"/>
              </a:spcBef>
              <a:spcAft>
                <a:spcPts val="0"/>
              </a:spcAft>
              <a:buSzPts val="1200"/>
              <a:buNone/>
              <a:defRPr sz="1200" b="1"/>
            </a:lvl8pPr>
            <a:lvl9pPr marL="4114800" lvl="8" indent="-228600" algn="l">
              <a:spcBef>
                <a:spcPts val="240"/>
              </a:spcBef>
              <a:spcAft>
                <a:spcPts val="0"/>
              </a:spcAft>
              <a:buSzPts val="1200"/>
              <a:buNone/>
              <a:defRPr sz="1200" b="1"/>
            </a:lvl9pPr>
          </a:lstStyle>
          <a:p>
            <a:endParaRPr/>
          </a:p>
        </p:txBody>
      </p:sp>
      <p:sp>
        <p:nvSpPr>
          <p:cNvPr id="47" name="Google Shape;47;p18"/>
          <p:cNvSpPr txBox="1">
            <a:spLocks noGrp="1"/>
          </p:cNvSpPr>
          <p:nvPr>
            <p:ph type="body" idx="2"/>
          </p:nvPr>
        </p:nvSpPr>
        <p:spPr>
          <a:xfrm>
            <a:off x="457200" y="1828800"/>
            <a:ext cx="3931920" cy="2963466"/>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sz="1800"/>
            </a:lvl1pPr>
            <a:lvl2pPr marL="914400" lvl="1" indent="-309562" algn="l">
              <a:spcBef>
                <a:spcPts val="300"/>
              </a:spcBef>
              <a:spcAft>
                <a:spcPts val="0"/>
              </a:spcAft>
              <a:buSzPts val="1275"/>
              <a:buChar char="•"/>
              <a:defRPr sz="1500"/>
            </a:lvl2pPr>
            <a:lvl3pPr marL="1371600" lvl="2" indent="-305752" algn="l">
              <a:spcBef>
                <a:spcPts val="270"/>
              </a:spcBef>
              <a:spcAft>
                <a:spcPts val="0"/>
              </a:spcAft>
              <a:buSzPts val="1215"/>
              <a:buChar char="•"/>
              <a:defRPr sz="1350"/>
            </a:lvl3pPr>
            <a:lvl4pPr marL="1828800" lvl="3" indent="-304800" algn="l">
              <a:spcBef>
                <a:spcPts val="240"/>
              </a:spcBef>
              <a:spcAft>
                <a:spcPts val="0"/>
              </a:spcAft>
              <a:buSzPts val="1200"/>
              <a:buChar char="•"/>
              <a:defRPr sz="1200"/>
            </a:lvl4pPr>
            <a:lvl5pPr marL="2286000" lvl="4" indent="-304800" algn="l">
              <a:spcBef>
                <a:spcPts val="240"/>
              </a:spcBef>
              <a:spcAft>
                <a:spcPts val="0"/>
              </a:spcAft>
              <a:buSzPts val="1200"/>
              <a:buChar char="•"/>
              <a:defRPr sz="1200"/>
            </a:lvl5pPr>
            <a:lvl6pPr marL="2743200" lvl="5" indent="-304800" algn="l">
              <a:spcBef>
                <a:spcPts val="240"/>
              </a:spcBef>
              <a:spcAft>
                <a:spcPts val="0"/>
              </a:spcAft>
              <a:buSzPts val="1200"/>
              <a:buChar char="•"/>
              <a:defRPr sz="1200"/>
            </a:lvl6pPr>
            <a:lvl7pPr marL="3200400" lvl="6" indent="-304800" algn="l">
              <a:spcBef>
                <a:spcPts val="240"/>
              </a:spcBef>
              <a:spcAft>
                <a:spcPts val="0"/>
              </a:spcAft>
              <a:buSzPts val="1200"/>
              <a:buChar char="•"/>
              <a:defRPr sz="1200"/>
            </a:lvl7pPr>
            <a:lvl8pPr marL="3657600" lvl="7" indent="-304800" algn="l">
              <a:spcBef>
                <a:spcPts val="240"/>
              </a:spcBef>
              <a:spcAft>
                <a:spcPts val="0"/>
              </a:spcAft>
              <a:buSzPts val="1200"/>
              <a:buChar char="•"/>
              <a:defRPr sz="1200"/>
            </a:lvl8pPr>
            <a:lvl9pPr marL="4114800" lvl="8" indent="-304800" algn="l">
              <a:spcBef>
                <a:spcPts val="240"/>
              </a:spcBef>
              <a:spcAft>
                <a:spcPts val="0"/>
              </a:spcAft>
              <a:buSzPts val="1200"/>
              <a:buChar char="•"/>
              <a:defRPr sz="1200"/>
            </a:lvl9pPr>
          </a:lstStyle>
          <a:p>
            <a:endParaRPr/>
          </a:p>
        </p:txBody>
      </p:sp>
      <p:sp>
        <p:nvSpPr>
          <p:cNvPr id="48" name="Google Shape;48;p18"/>
          <p:cNvSpPr txBox="1">
            <a:spLocks noGrp="1"/>
          </p:cNvSpPr>
          <p:nvPr>
            <p:ph type="body" idx="3"/>
          </p:nvPr>
        </p:nvSpPr>
        <p:spPr>
          <a:xfrm>
            <a:off x="4754880" y="1257300"/>
            <a:ext cx="3931920" cy="479822"/>
          </a:xfrm>
          <a:prstGeom prst="rect">
            <a:avLst/>
          </a:prstGeom>
          <a:noFill/>
          <a:ln>
            <a:noFill/>
          </a:ln>
        </p:spPr>
        <p:txBody>
          <a:bodyPr spcFirstLastPara="1" wrap="square" lIns="91425" tIns="45700" rIns="91425" bIns="45700" anchor="ctr" anchorCtr="0">
            <a:normAutofit/>
          </a:bodyPr>
          <a:lstStyle>
            <a:lvl1pPr marL="457200" lvl="0" indent="-228600" algn="ctr">
              <a:spcBef>
                <a:spcPts val="300"/>
              </a:spcBef>
              <a:spcAft>
                <a:spcPts val="0"/>
              </a:spcAft>
              <a:buSzPts val="1275"/>
              <a:buNone/>
              <a:defRPr sz="1500" b="0">
                <a:solidFill>
                  <a:schemeClr val="dk2"/>
                </a:solidFill>
                <a:latin typeface="Arial"/>
                <a:ea typeface="Arial"/>
                <a:cs typeface="Arial"/>
                <a:sym typeface="Aria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1215"/>
              <a:buNone/>
              <a:defRPr sz="1350" b="1"/>
            </a:lvl3pPr>
            <a:lvl4pPr marL="1828800" lvl="3" indent="-228600" algn="l">
              <a:spcBef>
                <a:spcPts val="240"/>
              </a:spcBef>
              <a:spcAft>
                <a:spcPts val="0"/>
              </a:spcAft>
              <a:buSzPts val="1200"/>
              <a:buNone/>
              <a:defRPr sz="1200" b="1"/>
            </a:lvl4pPr>
            <a:lvl5pPr marL="2286000" lvl="4" indent="-228600" algn="l">
              <a:spcBef>
                <a:spcPts val="240"/>
              </a:spcBef>
              <a:spcAft>
                <a:spcPts val="0"/>
              </a:spcAft>
              <a:buSzPts val="1200"/>
              <a:buNone/>
              <a:defRPr sz="1200" b="1"/>
            </a:lvl5pPr>
            <a:lvl6pPr marL="2743200" lvl="5" indent="-228600" algn="l">
              <a:spcBef>
                <a:spcPts val="240"/>
              </a:spcBef>
              <a:spcAft>
                <a:spcPts val="0"/>
              </a:spcAft>
              <a:buSzPts val="1200"/>
              <a:buNone/>
              <a:defRPr sz="1200" b="1"/>
            </a:lvl6pPr>
            <a:lvl7pPr marL="3200400" lvl="6" indent="-228600" algn="l">
              <a:spcBef>
                <a:spcPts val="240"/>
              </a:spcBef>
              <a:spcAft>
                <a:spcPts val="0"/>
              </a:spcAft>
              <a:buSzPts val="1200"/>
              <a:buNone/>
              <a:defRPr sz="1200" b="1"/>
            </a:lvl7pPr>
            <a:lvl8pPr marL="3657600" lvl="7" indent="-228600" algn="l">
              <a:spcBef>
                <a:spcPts val="240"/>
              </a:spcBef>
              <a:spcAft>
                <a:spcPts val="0"/>
              </a:spcAft>
              <a:buSzPts val="1200"/>
              <a:buNone/>
              <a:defRPr sz="1200" b="1"/>
            </a:lvl8pPr>
            <a:lvl9pPr marL="4114800" lvl="8" indent="-228600" algn="l">
              <a:spcBef>
                <a:spcPts val="240"/>
              </a:spcBef>
              <a:spcAft>
                <a:spcPts val="0"/>
              </a:spcAft>
              <a:buSzPts val="1200"/>
              <a:buNone/>
              <a:defRPr sz="1200" b="1"/>
            </a:lvl9pPr>
          </a:lstStyle>
          <a:p>
            <a:endParaRPr/>
          </a:p>
        </p:txBody>
      </p:sp>
      <p:sp>
        <p:nvSpPr>
          <p:cNvPr id="49" name="Google Shape;49;p18"/>
          <p:cNvSpPr txBox="1">
            <a:spLocks noGrp="1"/>
          </p:cNvSpPr>
          <p:nvPr>
            <p:ph type="body" idx="4"/>
          </p:nvPr>
        </p:nvSpPr>
        <p:spPr>
          <a:xfrm>
            <a:off x="4754880" y="1828800"/>
            <a:ext cx="3931920" cy="2963466"/>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sz="1800"/>
            </a:lvl1pPr>
            <a:lvl2pPr marL="914400" lvl="1" indent="-309562" algn="l">
              <a:spcBef>
                <a:spcPts val="300"/>
              </a:spcBef>
              <a:spcAft>
                <a:spcPts val="0"/>
              </a:spcAft>
              <a:buSzPts val="1275"/>
              <a:buChar char="•"/>
              <a:defRPr sz="1500"/>
            </a:lvl2pPr>
            <a:lvl3pPr marL="1371600" lvl="2" indent="-305752" algn="l">
              <a:spcBef>
                <a:spcPts val="270"/>
              </a:spcBef>
              <a:spcAft>
                <a:spcPts val="0"/>
              </a:spcAft>
              <a:buSzPts val="1215"/>
              <a:buChar char="•"/>
              <a:defRPr sz="1350"/>
            </a:lvl3pPr>
            <a:lvl4pPr marL="1828800" lvl="3" indent="-304800" algn="l">
              <a:spcBef>
                <a:spcPts val="240"/>
              </a:spcBef>
              <a:spcAft>
                <a:spcPts val="0"/>
              </a:spcAft>
              <a:buSzPts val="1200"/>
              <a:buChar char="•"/>
              <a:defRPr sz="1200"/>
            </a:lvl4pPr>
            <a:lvl5pPr marL="2286000" lvl="4" indent="-304800" algn="l">
              <a:spcBef>
                <a:spcPts val="240"/>
              </a:spcBef>
              <a:spcAft>
                <a:spcPts val="0"/>
              </a:spcAft>
              <a:buSzPts val="1200"/>
              <a:buChar char="•"/>
              <a:defRPr sz="1200"/>
            </a:lvl5pPr>
            <a:lvl6pPr marL="2743200" lvl="5" indent="-304800" algn="l">
              <a:spcBef>
                <a:spcPts val="240"/>
              </a:spcBef>
              <a:spcAft>
                <a:spcPts val="0"/>
              </a:spcAft>
              <a:buSzPts val="1200"/>
              <a:buChar char="•"/>
              <a:defRPr sz="1200"/>
            </a:lvl6pPr>
            <a:lvl7pPr marL="3200400" lvl="6" indent="-304800" algn="l">
              <a:spcBef>
                <a:spcPts val="240"/>
              </a:spcBef>
              <a:spcAft>
                <a:spcPts val="0"/>
              </a:spcAft>
              <a:buSzPts val="1200"/>
              <a:buChar char="•"/>
              <a:defRPr sz="1200"/>
            </a:lvl7pPr>
            <a:lvl8pPr marL="3657600" lvl="7" indent="-304800" algn="l">
              <a:spcBef>
                <a:spcPts val="240"/>
              </a:spcBef>
              <a:spcAft>
                <a:spcPts val="0"/>
              </a:spcAft>
              <a:buSzPts val="1200"/>
              <a:buChar char="•"/>
              <a:defRPr sz="1200"/>
            </a:lvl8pPr>
            <a:lvl9pPr marL="4114800" lvl="8" indent="-304800" algn="l">
              <a:spcBef>
                <a:spcPts val="240"/>
              </a:spcBef>
              <a:spcAft>
                <a:spcPts val="0"/>
              </a:spcAft>
              <a:buSzPts val="1200"/>
              <a:buChar char="•"/>
              <a:defRPr sz="1200"/>
            </a:lvl9pPr>
          </a:lstStyle>
          <a:p>
            <a:endParaRPr/>
          </a:p>
        </p:txBody>
      </p:sp>
      <p:sp>
        <p:nvSpPr>
          <p:cNvPr id="50" name="Google Shape;50;p18"/>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8"/>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53" name="Google Shape;53;p18"/>
          <p:cNvCxnSpPr/>
          <p:nvPr/>
        </p:nvCxnSpPr>
        <p:spPr>
          <a:xfrm rot="5400000">
            <a:off x="2806462" y="3034268"/>
            <a:ext cx="3531870" cy="794"/>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63"/>
        <p:cNvGrpSpPr/>
        <p:nvPr/>
      </p:nvGrpSpPr>
      <p:grpSpPr>
        <a:xfrm>
          <a:off x="0" y="0"/>
          <a:ext cx="0" cy="0"/>
          <a:chOff x="0" y="0"/>
          <a:chExt cx="0" cy="0"/>
        </a:xfrm>
      </p:grpSpPr>
      <p:sp>
        <p:nvSpPr>
          <p:cNvPr id="64" name="Google Shape;64;p21"/>
          <p:cNvSpPr txBox="1">
            <a:spLocks noGrp="1"/>
          </p:cNvSpPr>
          <p:nvPr>
            <p:ph type="title"/>
          </p:nvPr>
        </p:nvSpPr>
        <p:spPr>
          <a:xfrm>
            <a:off x="457200" y="594060"/>
            <a:ext cx="2139696" cy="946404"/>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1800"/>
              <a:buFont typeface="Arial"/>
              <a:buNone/>
              <a:defRPr sz="18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1"/>
          <p:cNvSpPr txBox="1">
            <a:spLocks noGrp="1"/>
          </p:cNvSpPr>
          <p:nvPr>
            <p:ph type="body" idx="1"/>
          </p:nvPr>
        </p:nvSpPr>
        <p:spPr>
          <a:xfrm>
            <a:off x="2971800" y="594060"/>
            <a:ext cx="5715000" cy="4183380"/>
          </a:xfrm>
          <a:prstGeom prst="rect">
            <a:avLst/>
          </a:prstGeom>
          <a:noFill/>
          <a:ln>
            <a:noFill/>
          </a:ln>
        </p:spPr>
        <p:txBody>
          <a:bodyPr spcFirstLastPara="1" wrap="square" lIns="91425" tIns="45700" rIns="91425" bIns="45700" anchor="t" anchorCtr="0">
            <a:normAutofit/>
          </a:bodyPr>
          <a:lstStyle>
            <a:lvl1pPr marL="457200" lvl="0" indent="-358140" algn="l">
              <a:spcBef>
                <a:spcPts val="480"/>
              </a:spcBef>
              <a:spcAft>
                <a:spcPts val="0"/>
              </a:spcAft>
              <a:buSzPts val="2040"/>
              <a:buChar char="•"/>
              <a:defRPr sz="2400"/>
            </a:lvl1pPr>
            <a:lvl2pPr marL="914400" lvl="1" indent="-341947" algn="l">
              <a:spcBef>
                <a:spcPts val="420"/>
              </a:spcBef>
              <a:spcAft>
                <a:spcPts val="0"/>
              </a:spcAft>
              <a:buSzPts val="1785"/>
              <a:buChar char="•"/>
              <a:defRPr sz="2100"/>
            </a:lvl2pPr>
            <a:lvl3pPr marL="1371600" lvl="2" indent="-331469" algn="l">
              <a:spcBef>
                <a:spcPts val="360"/>
              </a:spcBef>
              <a:spcAft>
                <a:spcPts val="0"/>
              </a:spcAft>
              <a:buSzPts val="1620"/>
              <a:buChar char="•"/>
              <a:defRPr sz="1800"/>
            </a:lvl3pPr>
            <a:lvl4pPr marL="1828800" lvl="3" indent="-323850" algn="l">
              <a:spcBef>
                <a:spcPts val="300"/>
              </a:spcBef>
              <a:spcAft>
                <a:spcPts val="0"/>
              </a:spcAft>
              <a:buSzPts val="1500"/>
              <a:buChar char="•"/>
              <a:defRPr sz="1500"/>
            </a:lvl4pPr>
            <a:lvl5pPr marL="2286000" lvl="4" indent="-323850" algn="l">
              <a:spcBef>
                <a:spcPts val="300"/>
              </a:spcBef>
              <a:spcAft>
                <a:spcPts val="0"/>
              </a:spcAft>
              <a:buSzPts val="1500"/>
              <a:buChar char="•"/>
              <a:defRPr sz="1500"/>
            </a:lvl5pPr>
            <a:lvl6pPr marL="2743200" lvl="5" indent="-323850" algn="l">
              <a:spcBef>
                <a:spcPts val="300"/>
              </a:spcBef>
              <a:spcAft>
                <a:spcPts val="0"/>
              </a:spcAft>
              <a:buSzPts val="1500"/>
              <a:buChar char="•"/>
              <a:defRPr sz="1500"/>
            </a:lvl6pPr>
            <a:lvl7pPr marL="3200400" lvl="6" indent="-323850" algn="l">
              <a:spcBef>
                <a:spcPts val="300"/>
              </a:spcBef>
              <a:spcAft>
                <a:spcPts val="0"/>
              </a:spcAft>
              <a:buSzPts val="1500"/>
              <a:buChar char="•"/>
              <a:defRPr sz="1500"/>
            </a:lvl7pPr>
            <a:lvl8pPr marL="3657600" lvl="7" indent="-323850" algn="l">
              <a:spcBef>
                <a:spcPts val="300"/>
              </a:spcBef>
              <a:spcAft>
                <a:spcPts val="0"/>
              </a:spcAft>
              <a:buSzPts val="1500"/>
              <a:buChar char="•"/>
              <a:defRPr sz="1500"/>
            </a:lvl8pPr>
            <a:lvl9pPr marL="4114800" lvl="8" indent="-323850" algn="l">
              <a:spcBef>
                <a:spcPts val="300"/>
              </a:spcBef>
              <a:spcAft>
                <a:spcPts val="0"/>
              </a:spcAft>
              <a:buSzPts val="1500"/>
              <a:buChar char="•"/>
              <a:defRPr sz="1500"/>
            </a:lvl9pPr>
          </a:lstStyle>
          <a:p>
            <a:endParaRPr/>
          </a:p>
        </p:txBody>
      </p:sp>
      <p:sp>
        <p:nvSpPr>
          <p:cNvPr id="66" name="Google Shape;66;p21"/>
          <p:cNvSpPr txBox="1">
            <a:spLocks noGrp="1"/>
          </p:cNvSpPr>
          <p:nvPr>
            <p:ph type="body" idx="2"/>
          </p:nvPr>
        </p:nvSpPr>
        <p:spPr>
          <a:xfrm>
            <a:off x="457201" y="1597915"/>
            <a:ext cx="2139696" cy="3182711"/>
          </a:xfrm>
          <a:prstGeom prst="rect">
            <a:avLst/>
          </a:prstGeom>
          <a:noFill/>
          <a:ln>
            <a:noFill/>
          </a:ln>
        </p:spPr>
        <p:txBody>
          <a:bodyPr spcFirstLastPara="1" wrap="square" lIns="91425" tIns="45700" rIns="91425" bIns="45700" anchor="t" anchorCtr="0">
            <a:normAutofit/>
          </a:bodyPr>
          <a:lstStyle>
            <a:lvl1pPr marL="457200" lvl="0" indent="-228600" algn="l">
              <a:spcBef>
                <a:spcPts val="210"/>
              </a:spcBef>
              <a:spcAft>
                <a:spcPts val="0"/>
              </a:spcAft>
              <a:buSzPts val="893"/>
              <a:buNone/>
              <a:defRPr sz="1050"/>
            </a:lvl1pPr>
            <a:lvl2pPr marL="914400" lvl="1" indent="-228600" algn="l">
              <a:spcBef>
                <a:spcPts val="180"/>
              </a:spcBef>
              <a:spcAft>
                <a:spcPts val="0"/>
              </a:spcAft>
              <a:buSzPts val="765"/>
              <a:buNone/>
              <a:defRPr sz="900"/>
            </a:lvl2pPr>
            <a:lvl3pPr marL="1371600" lvl="2" indent="-228600" algn="l">
              <a:spcBef>
                <a:spcPts val="150"/>
              </a:spcBef>
              <a:spcAft>
                <a:spcPts val="0"/>
              </a:spcAft>
              <a:buSzPts val="675"/>
              <a:buNone/>
              <a:defRPr sz="750"/>
            </a:lvl3pPr>
            <a:lvl4pPr marL="1828800" lvl="3" indent="-228600" algn="l">
              <a:spcBef>
                <a:spcPts val="135"/>
              </a:spcBef>
              <a:spcAft>
                <a:spcPts val="0"/>
              </a:spcAft>
              <a:buSzPts val="675"/>
              <a:buNone/>
              <a:defRPr sz="675"/>
            </a:lvl4pPr>
            <a:lvl5pPr marL="2286000" lvl="4" indent="-228600" algn="l">
              <a:spcBef>
                <a:spcPts val="135"/>
              </a:spcBef>
              <a:spcAft>
                <a:spcPts val="0"/>
              </a:spcAft>
              <a:buSzPts val="675"/>
              <a:buNone/>
              <a:defRPr sz="675"/>
            </a:lvl5pPr>
            <a:lvl6pPr marL="2743200" lvl="5" indent="-228600" algn="l">
              <a:spcBef>
                <a:spcPts val="135"/>
              </a:spcBef>
              <a:spcAft>
                <a:spcPts val="0"/>
              </a:spcAft>
              <a:buSzPts val="675"/>
              <a:buNone/>
              <a:defRPr sz="675"/>
            </a:lvl6pPr>
            <a:lvl7pPr marL="3200400" lvl="6" indent="-228600" algn="l">
              <a:spcBef>
                <a:spcPts val="135"/>
              </a:spcBef>
              <a:spcAft>
                <a:spcPts val="0"/>
              </a:spcAft>
              <a:buSzPts val="675"/>
              <a:buNone/>
              <a:defRPr sz="675"/>
            </a:lvl7pPr>
            <a:lvl8pPr marL="3657600" lvl="7" indent="-228600" algn="l">
              <a:spcBef>
                <a:spcPts val="135"/>
              </a:spcBef>
              <a:spcAft>
                <a:spcPts val="0"/>
              </a:spcAft>
              <a:buSzPts val="675"/>
              <a:buNone/>
              <a:defRPr sz="675"/>
            </a:lvl8pPr>
            <a:lvl9pPr marL="4114800" lvl="8" indent="-228600" algn="l">
              <a:spcBef>
                <a:spcPts val="135"/>
              </a:spcBef>
              <a:spcAft>
                <a:spcPts val="0"/>
              </a:spcAft>
              <a:buSzPts val="675"/>
              <a:buNone/>
              <a:defRPr sz="675"/>
            </a:lvl9pPr>
          </a:lstStyle>
          <a:p>
            <a:endParaRPr/>
          </a:p>
        </p:txBody>
      </p:sp>
      <p:sp>
        <p:nvSpPr>
          <p:cNvPr id="67" name="Google Shape;67;p21"/>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1"/>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1"/>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70" name="Google Shape;70;p21"/>
          <p:cNvCxnSpPr/>
          <p:nvPr/>
        </p:nvCxnSpPr>
        <p:spPr>
          <a:xfrm rot="5400000">
            <a:off x="684114" y="2684956"/>
            <a:ext cx="4183380" cy="1588"/>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71"/>
        <p:cNvGrpSpPr/>
        <p:nvPr/>
      </p:nvGrpSpPr>
      <p:grpSpPr>
        <a:xfrm>
          <a:off x="0" y="0"/>
          <a:ext cx="0" cy="0"/>
          <a:chOff x="0" y="0"/>
          <a:chExt cx="0" cy="0"/>
        </a:xfrm>
      </p:grpSpPr>
      <p:sp>
        <p:nvSpPr>
          <p:cNvPr id="72" name="Google Shape;72;p22"/>
          <p:cNvSpPr txBox="1">
            <a:spLocks noGrp="1"/>
          </p:cNvSpPr>
          <p:nvPr>
            <p:ph type="title"/>
          </p:nvPr>
        </p:nvSpPr>
        <p:spPr>
          <a:xfrm>
            <a:off x="457200" y="594360"/>
            <a:ext cx="2142680" cy="94869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Font typeface="Arial"/>
              <a:buNone/>
              <a:defRPr sz="18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22"/>
          <p:cNvSpPr>
            <a:spLocks noGrp="1"/>
          </p:cNvSpPr>
          <p:nvPr>
            <p:ph type="pic" idx="2"/>
          </p:nvPr>
        </p:nvSpPr>
        <p:spPr>
          <a:xfrm>
            <a:off x="2858610" y="628651"/>
            <a:ext cx="5904390" cy="4125342"/>
          </a:xfrm>
          <a:prstGeom prst="rect">
            <a:avLst/>
          </a:prstGeom>
          <a:solidFill>
            <a:schemeClr val="lt2"/>
          </a:solidFill>
          <a:ln w="76200" cap="flat" cmpd="sng">
            <a:solidFill>
              <a:srgbClr val="FFFFFF"/>
            </a:solidFill>
            <a:prstDash val="solid"/>
            <a:miter lim="800000"/>
            <a:headEnd type="none" w="sm" len="sm"/>
            <a:tailEnd type="none" w="sm" len="sm"/>
          </a:ln>
          <a:effectLst>
            <a:outerShdw blurRad="50800" dist="12700" dir="5400000" algn="t" rotWithShape="0">
              <a:srgbClr val="000000">
                <a:alpha val="58823"/>
              </a:srgbClr>
            </a:outerShdw>
          </a:effectLst>
        </p:spPr>
      </p:sp>
      <p:sp>
        <p:nvSpPr>
          <p:cNvPr id="74" name="Google Shape;74;p22"/>
          <p:cNvSpPr txBox="1">
            <a:spLocks noGrp="1"/>
          </p:cNvSpPr>
          <p:nvPr>
            <p:ph type="body" idx="1"/>
          </p:nvPr>
        </p:nvSpPr>
        <p:spPr>
          <a:xfrm>
            <a:off x="457200" y="1600200"/>
            <a:ext cx="2139696" cy="3182112"/>
          </a:xfrm>
          <a:prstGeom prst="rect">
            <a:avLst/>
          </a:prstGeom>
          <a:noFill/>
          <a:ln>
            <a:noFill/>
          </a:ln>
        </p:spPr>
        <p:txBody>
          <a:bodyPr spcFirstLastPara="1" wrap="square" lIns="91425" tIns="45700" rIns="91425" bIns="45700" anchor="t" anchorCtr="0">
            <a:normAutofit/>
          </a:bodyPr>
          <a:lstStyle>
            <a:lvl1pPr marL="457200" lvl="0" indent="-228600" algn="l">
              <a:spcBef>
                <a:spcPts val="210"/>
              </a:spcBef>
              <a:spcAft>
                <a:spcPts val="0"/>
              </a:spcAft>
              <a:buSzPts val="893"/>
              <a:buNone/>
              <a:defRPr sz="1050"/>
            </a:lvl1pPr>
            <a:lvl2pPr marL="914400" lvl="1" indent="-228600" algn="l">
              <a:spcBef>
                <a:spcPts val="180"/>
              </a:spcBef>
              <a:spcAft>
                <a:spcPts val="0"/>
              </a:spcAft>
              <a:buSzPts val="765"/>
              <a:buNone/>
              <a:defRPr sz="900"/>
            </a:lvl2pPr>
            <a:lvl3pPr marL="1371600" lvl="2" indent="-228600" algn="l">
              <a:spcBef>
                <a:spcPts val="150"/>
              </a:spcBef>
              <a:spcAft>
                <a:spcPts val="0"/>
              </a:spcAft>
              <a:buSzPts val="675"/>
              <a:buNone/>
              <a:defRPr sz="750"/>
            </a:lvl3pPr>
            <a:lvl4pPr marL="1828800" lvl="3" indent="-228600" algn="l">
              <a:spcBef>
                <a:spcPts val="135"/>
              </a:spcBef>
              <a:spcAft>
                <a:spcPts val="0"/>
              </a:spcAft>
              <a:buSzPts val="675"/>
              <a:buNone/>
              <a:defRPr sz="675"/>
            </a:lvl4pPr>
            <a:lvl5pPr marL="2286000" lvl="4" indent="-228600" algn="l">
              <a:spcBef>
                <a:spcPts val="135"/>
              </a:spcBef>
              <a:spcAft>
                <a:spcPts val="0"/>
              </a:spcAft>
              <a:buSzPts val="675"/>
              <a:buNone/>
              <a:defRPr sz="675"/>
            </a:lvl5pPr>
            <a:lvl6pPr marL="2743200" lvl="5" indent="-228600" algn="l">
              <a:spcBef>
                <a:spcPts val="135"/>
              </a:spcBef>
              <a:spcAft>
                <a:spcPts val="0"/>
              </a:spcAft>
              <a:buSzPts val="675"/>
              <a:buNone/>
              <a:defRPr sz="675"/>
            </a:lvl6pPr>
            <a:lvl7pPr marL="3200400" lvl="6" indent="-228600" algn="l">
              <a:spcBef>
                <a:spcPts val="135"/>
              </a:spcBef>
              <a:spcAft>
                <a:spcPts val="0"/>
              </a:spcAft>
              <a:buSzPts val="675"/>
              <a:buNone/>
              <a:defRPr sz="675"/>
            </a:lvl7pPr>
            <a:lvl8pPr marL="3657600" lvl="7" indent="-228600" algn="l">
              <a:spcBef>
                <a:spcPts val="135"/>
              </a:spcBef>
              <a:spcAft>
                <a:spcPts val="0"/>
              </a:spcAft>
              <a:buSzPts val="675"/>
              <a:buNone/>
              <a:defRPr sz="675"/>
            </a:lvl8pPr>
            <a:lvl9pPr marL="4114800" lvl="8" indent="-228600" algn="l">
              <a:spcBef>
                <a:spcPts val="135"/>
              </a:spcBef>
              <a:spcAft>
                <a:spcPts val="0"/>
              </a:spcAft>
              <a:buSzPts val="675"/>
              <a:buNone/>
              <a:defRPr sz="675"/>
            </a:lvl9pPr>
          </a:lstStyle>
          <a:p>
            <a:endParaRPr/>
          </a:p>
        </p:txBody>
      </p:sp>
      <p:sp>
        <p:nvSpPr>
          <p:cNvPr id="75" name="Google Shape;75;p22"/>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2"/>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2"/>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8"/>
        <p:cNvGrpSpPr/>
        <p:nvPr/>
      </p:nvGrpSpPr>
      <p:grpSpPr>
        <a:xfrm>
          <a:off x="0" y="0"/>
          <a:ext cx="0" cy="0"/>
          <a:chOff x="0" y="0"/>
          <a:chExt cx="0" cy="0"/>
        </a:xfrm>
      </p:grpSpPr>
      <p:sp>
        <p:nvSpPr>
          <p:cNvPr id="79" name="Google Shape;79;p23"/>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3"/>
          <p:cNvSpPr txBox="1">
            <a:spLocks noGrp="1"/>
          </p:cNvSpPr>
          <p:nvPr>
            <p:ph type="body" idx="1"/>
          </p:nvPr>
        </p:nvSpPr>
        <p:spPr>
          <a:xfrm rot="5400000">
            <a:off x="2743200" y="-1085850"/>
            <a:ext cx="3657600" cy="82296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1" name="Google Shape;81;p23"/>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3"/>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3"/>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84"/>
        <p:cNvGrpSpPr/>
        <p:nvPr/>
      </p:nvGrpSpPr>
      <p:grpSpPr>
        <a:xfrm>
          <a:off x="0" y="0"/>
          <a:ext cx="0" cy="0"/>
          <a:chOff x="0" y="0"/>
          <a:chExt cx="0" cy="0"/>
        </a:xfrm>
      </p:grpSpPr>
      <p:sp>
        <p:nvSpPr>
          <p:cNvPr id="85" name="Google Shape;85;p24"/>
          <p:cNvSpPr txBox="1">
            <a:spLocks noGrp="1"/>
          </p:cNvSpPr>
          <p:nvPr>
            <p:ph type="title"/>
          </p:nvPr>
        </p:nvSpPr>
        <p:spPr>
          <a:xfrm rot="5400000">
            <a:off x="5457825" y="1628775"/>
            <a:ext cx="4400550" cy="2057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24"/>
          <p:cNvSpPr txBox="1">
            <a:spLocks noGrp="1"/>
          </p:cNvSpPr>
          <p:nvPr>
            <p:ph type="body" idx="1"/>
          </p:nvPr>
        </p:nvSpPr>
        <p:spPr>
          <a:xfrm rot="5400000">
            <a:off x="1266825" y="-352425"/>
            <a:ext cx="4400550" cy="60198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7" name="Google Shape;87;p24"/>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4"/>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4"/>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p:nvPr/>
        </p:nvSpPr>
        <p:spPr>
          <a:xfrm>
            <a:off x="0" y="165590"/>
            <a:ext cx="9144000" cy="17145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11" name="Google Shape;11;p13"/>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13"/>
          <p:cNvSpPr txBox="1">
            <a:spLocks noGrp="1"/>
          </p:cNvSpPr>
          <p:nvPr>
            <p:ph type="body" idx="1"/>
          </p:nvPr>
        </p:nvSpPr>
        <p:spPr>
          <a:xfrm>
            <a:off x="457200" y="1200150"/>
            <a:ext cx="8229600" cy="3657600"/>
          </a:xfrm>
          <a:prstGeom prst="rect">
            <a:avLst/>
          </a:prstGeom>
          <a:noFill/>
          <a:ln>
            <a:noFill/>
          </a:ln>
        </p:spPr>
        <p:txBody>
          <a:bodyPr spcFirstLastPara="1" wrap="square" lIns="91425" tIns="45700" rIns="91425" bIns="45700" anchor="t" anchorCtr="0">
            <a:normAutofit/>
          </a:bodyPr>
          <a:lstStyle>
            <a:lvl1pPr marL="457200" marR="0" lvl="0" indent="-325755" algn="l" rtl="0">
              <a:spcBef>
                <a:spcPts val="360"/>
              </a:spcBef>
              <a:spcAft>
                <a:spcPts val="0"/>
              </a:spcAft>
              <a:buClr>
                <a:schemeClr val="accent1"/>
              </a:buClr>
              <a:buSzPts val="1530"/>
              <a:buFont typeface="Arial"/>
              <a:buChar char="•"/>
              <a:defRPr sz="1800" b="0" i="0" u="none" strike="noStrike" cap="none">
                <a:solidFill>
                  <a:schemeClr val="dk1"/>
                </a:solidFill>
                <a:latin typeface="Arial"/>
                <a:ea typeface="Arial"/>
                <a:cs typeface="Arial"/>
                <a:sym typeface="Arial"/>
              </a:defRPr>
            </a:lvl1pPr>
            <a:lvl2pPr marL="914400" marR="0" lvl="1" indent="-309562" algn="l" rtl="0">
              <a:spcBef>
                <a:spcPts val="300"/>
              </a:spcBef>
              <a:spcAft>
                <a:spcPts val="0"/>
              </a:spcAft>
              <a:buClr>
                <a:schemeClr val="accent1"/>
              </a:buClr>
              <a:buSzPts val="1275"/>
              <a:buFont typeface="Arial"/>
              <a:buChar char="•"/>
              <a:defRPr sz="1500" b="0" i="0" u="none" strike="noStrike" cap="none">
                <a:solidFill>
                  <a:schemeClr val="dk1"/>
                </a:solidFill>
                <a:latin typeface="Arial"/>
                <a:ea typeface="Arial"/>
                <a:cs typeface="Arial"/>
                <a:sym typeface="Arial"/>
              </a:defRPr>
            </a:lvl2pPr>
            <a:lvl3pPr marL="1371600" marR="0" lvl="2" indent="-305752" algn="l" rtl="0">
              <a:spcBef>
                <a:spcPts val="270"/>
              </a:spcBef>
              <a:spcAft>
                <a:spcPts val="0"/>
              </a:spcAft>
              <a:buClr>
                <a:schemeClr val="accent1"/>
              </a:buClr>
              <a:buSzPts val="1215"/>
              <a:buFont typeface="Arial"/>
              <a:buChar char="•"/>
              <a:defRPr sz="1350" b="0" i="0" u="none" strike="noStrike" cap="none">
                <a:solidFill>
                  <a:schemeClr val="dk1"/>
                </a:solidFill>
                <a:latin typeface="Arial"/>
                <a:ea typeface="Arial"/>
                <a:cs typeface="Arial"/>
                <a:sym typeface="Arial"/>
              </a:defRPr>
            </a:lvl3pPr>
            <a:lvl4pPr marL="1828800" marR="0" lvl="3" indent="-304800" algn="l" rtl="0">
              <a:spcBef>
                <a:spcPts val="240"/>
              </a:spcBef>
              <a:spcAft>
                <a:spcPts val="0"/>
              </a:spcAft>
              <a:buClr>
                <a:schemeClr val="accent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295275" algn="l" rtl="0">
              <a:spcBef>
                <a:spcPts val="210"/>
              </a:spcBef>
              <a:spcAft>
                <a:spcPts val="0"/>
              </a:spcAft>
              <a:buClr>
                <a:schemeClr val="accent1"/>
              </a:buClr>
              <a:buSzPts val="1050"/>
              <a:buFont typeface="Arial"/>
              <a:buChar char="•"/>
              <a:defRPr sz="1050" b="0" i="0" u="none" strike="noStrike" cap="none">
                <a:solidFill>
                  <a:schemeClr val="dk1"/>
                </a:solidFill>
                <a:latin typeface="Arial"/>
                <a:ea typeface="Arial"/>
                <a:cs typeface="Arial"/>
                <a:sym typeface="Arial"/>
              </a:defRPr>
            </a:lvl5pPr>
            <a:lvl6pPr marL="2743200" marR="0" lvl="5"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6pPr>
            <a:lvl7pPr marL="3200400" marR="0" lvl="6"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7pPr>
            <a:lvl8pPr marL="3657600" marR="0" lvl="7"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8pPr>
            <a:lvl9pPr marL="4114800" marR="0" lvl="8"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9pPr>
          </a:lstStyle>
          <a:p>
            <a:endParaRPr/>
          </a:p>
        </p:txBody>
      </p:sp>
      <p:sp>
        <p:nvSpPr>
          <p:cNvPr id="13" name="Google Shape;13;p13"/>
          <p:cNvSpPr/>
          <p:nvPr/>
        </p:nvSpPr>
        <p:spPr>
          <a:xfrm>
            <a:off x="0" y="0"/>
            <a:ext cx="9144000" cy="27432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14" name="Google Shape;14;p13"/>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Google Shape;15;p13"/>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 name="Google Shape;16;p13"/>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050" b="1" i="0" u="none" strike="noStrike" cap="none">
                <a:solidFill>
                  <a:srgbClr val="FFFFFF"/>
                </a:solidFill>
                <a:latin typeface="Arial"/>
                <a:ea typeface="Arial"/>
                <a:cs typeface="Arial"/>
                <a:sym typeface="Arial"/>
              </a:defRPr>
            </a:lvl1pPr>
            <a:lvl2pPr marL="0" marR="0" lvl="1" indent="0" algn="l" rtl="0">
              <a:spcBef>
                <a:spcPts val="0"/>
              </a:spcBef>
              <a:buNone/>
              <a:defRPr sz="1050" b="1" i="0" u="none" strike="noStrike" cap="none">
                <a:solidFill>
                  <a:srgbClr val="FFFFFF"/>
                </a:solidFill>
                <a:latin typeface="Arial"/>
                <a:ea typeface="Arial"/>
                <a:cs typeface="Arial"/>
                <a:sym typeface="Arial"/>
              </a:defRPr>
            </a:lvl2pPr>
            <a:lvl3pPr marL="0" marR="0" lvl="2" indent="0" algn="l" rtl="0">
              <a:spcBef>
                <a:spcPts val="0"/>
              </a:spcBef>
              <a:buNone/>
              <a:defRPr sz="1050" b="1" i="0" u="none" strike="noStrike" cap="none">
                <a:solidFill>
                  <a:srgbClr val="FFFFFF"/>
                </a:solidFill>
                <a:latin typeface="Arial"/>
                <a:ea typeface="Arial"/>
                <a:cs typeface="Arial"/>
                <a:sym typeface="Arial"/>
              </a:defRPr>
            </a:lvl3pPr>
            <a:lvl4pPr marL="0" marR="0" lvl="3" indent="0" algn="l" rtl="0">
              <a:spcBef>
                <a:spcPts val="0"/>
              </a:spcBef>
              <a:buNone/>
              <a:defRPr sz="1050" b="1" i="0" u="none" strike="noStrike" cap="none">
                <a:solidFill>
                  <a:srgbClr val="FFFFFF"/>
                </a:solidFill>
                <a:latin typeface="Arial"/>
                <a:ea typeface="Arial"/>
                <a:cs typeface="Arial"/>
                <a:sym typeface="Arial"/>
              </a:defRPr>
            </a:lvl4pPr>
            <a:lvl5pPr marL="0" marR="0" lvl="4" indent="0" algn="l" rtl="0">
              <a:spcBef>
                <a:spcPts val="0"/>
              </a:spcBef>
              <a:buNone/>
              <a:defRPr sz="1050" b="1" i="0" u="none" strike="noStrike" cap="none">
                <a:solidFill>
                  <a:srgbClr val="FFFFFF"/>
                </a:solidFill>
                <a:latin typeface="Arial"/>
                <a:ea typeface="Arial"/>
                <a:cs typeface="Arial"/>
                <a:sym typeface="Arial"/>
              </a:defRPr>
            </a:lvl5pPr>
            <a:lvl6pPr marL="0" marR="0" lvl="5" indent="0" algn="l" rtl="0">
              <a:spcBef>
                <a:spcPts val="0"/>
              </a:spcBef>
              <a:buNone/>
              <a:defRPr sz="1050" b="1" i="0" u="none" strike="noStrike" cap="none">
                <a:solidFill>
                  <a:srgbClr val="FFFFFF"/>
                </a:solidFill>
                <a:latin typeface="Arial"/>
                <a:ea typeface="Arial"/>
                <a:cs typeface="Arial"/>
                <a:sym typeface="Arial"/>
              </a:defRPr>
            </a:lvl6pPr>
            <a:lvl7pPr marL="0" marR="0" lvl="6" indent="0" algn="l" rtl="0">
              <a:spcBef>
                <a:spcPts val="0"/>
              </a:spcBef>
              <a:buNone/>
              <a:defRPr sz="1050" b="1" i="0" u="none" strike="noStrike" cap="none">
                <a:solidFill>
                  <a:srgbClr val="FFFFFF"/>
                </a:solidFill>
                <a:latin typeface="Arial"/>
                <a:ea typeface="Arial"/>
                <a:cs typeface="Arial"/>
                <a:sym typeface="Arial"/>
              </a:defRPr>
            </a:lvl7pPr>
            <a:lvl8pPr marL="0" marR="0" lvl="7" indent="0" algn="l" rtl="0">
              <a:spcBef>
                <a:spcPts val="0"/>
              </a:spcBef>
              <a:buNone/>
              <a:defRPr sz="1050" b="1" i="0" u="none" strike="noStrike" cap="none">
                <a:solidFill>
                  <a:srgbClr val="FFFFFF"/>
                </a:solidFill>
                <a:latin typeface="Arial"/>
                <a:ea typeface="Arial"/>
                <a:cs typeface="Arial"/>
                <a:sym typeface="Arial"/>
              </a:defRPr>
            </a:lvl8pPr>
            <a:lvl9pPr marL="0" marR="0" lvl="8" indent="0" algn="l" rtl="0">
              <a:spcBef>
                <a:spcPts val="0"/>
              </a:spcBef>
              <a:buNone/>
              <a:defRPr sz="1050" b="1" i="0" u="none" strike="noStrike" cap="none">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 id="2147483658" r:id="rId8"/>
    <p:sldLayoutId id="2147483659"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murrugarrallerena@weber.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
          <p:cNvSpPr txBox="1">
            <a:spLocks noGrp="1"/>
          </p:cNvSpPr>
          <p:nvPr>
            <p:ph type="ctrTitle"/>
          </p:nvPr>
        </p:nvSpPr>
        <p:spPr>
          <a:xfrm>
            <a:off x="1303712" y="1005576"/>
            <a:ext cx="6536577" cy="1445419"/>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dk2"/>
              </a:buClr>
              <a:buSzPts val="3000"/>
              <a:buFont typeface="Arial"/>
              <a:buNone/>
            </a:pPr>
            <a:r>
              <a:rPr lang="en-US" sz="3000" dirty="0"/>
              <a:t>CS 441: Integer representation and Algorithms</a:t>
            </a:r>
            <a:endParaRPr lang="en-US" dirty="0"/>
          </a:p>
        </p:txBody>
      </p:sp>
      <p:sp>
        <p:nvSpPr>
          <p:cNvPr id="96" name="Google Shape;96;p1"/>
          <p:cNvSpPr txBox="1">
            <a:spLocks noGrp="1"/>
          </p:cNvSpPr>
          <p:nvPr>
            <p:ph type="subTitle" idx="1"/>
          </p:nvPr>
        </p:nvSpPr>
        <p:spPr>
          <a:xfrm>
            <a:off x="1657350" y="2571750"/>
            <a:ext cx="5886600" cy="24843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r>
              <a:rPr lang="en-US" b="1" dirty="0"/>
              <a:t>PhD. Nils </a:t>
            </a:r>
            <a:r>
              <a:rPr lang="en-US" b="1" dirty="0" err="1"/>
              <a:t>Murrugarra-Llerena</a:t>
            </a:r>
            <a:endParaRPr lang="en-US" b="1" dirty="0"/>
          </a:p>
          <a:p>
            <a:pPr marL="0" indent="0" algn="ctr">
              <a:spcBef>
                <a:spcPts val="0"/>
              </a:spcBef>
            </a:pPr>
            <a:r>
              <a:rPr lang="en-US" dirty="0">
                <a:hlinkClick r:id="rId3"/>
              </a:rPr>
              <a:t>nem177@pitt.edu</a:t>
            </a:r>
            <a:r>
              <a:rPr lang="en-US" dirty="0"/>
              <a:t> </a:t>
            </a:r>
          </a:p>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endParaRPr lang="en-US" dirty="0"/>
          </a:p>
        </p:txBody>
      </p:sp>
      <p:sp>
        <p:nvSpPr>
          <p:cNvPr id="48130" name="AutoShape 2" descr="University of Pittsburgh Logo and symbol, meaning, history, PNG, bran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8132" name="Picture 4" descr="University of Pittsburgh Logo and symbol, meaning, history, PNG, brand"/>
          <p:cNvPicPr>
            <a:picLocks noChangeAspect="1" noChangeArrowheads="1"/>
          </p:cNvPicPr>
          <p:nvPr/>
        </p:nvPicPr>
        <p:blipFill>
          <a:blip r:embed="rId4"/>
          <a:srcRect t="21714" b="22062"/>
          <a:stretch>
            <a:fillRect/>
          </a:stretch>
        </p:blipFill>
        <p:spPr bwMode="auto">
          <a:xfrm>
            <a:off x="2950460" y="3950191"/>
            <a:ext cx="3243079" cy="1024759"/>
          </a:xfrm>
          <a:prstGeom prst="rect">
            <a:avLst/>
          </a:prstGeom>
          <a:noFill/>
        </p:spPr>
      </p:pic>
    </p:spTree>
    <p:extLst>
      <p:ext uri="{BB962C8B-B14F-4D97-AF65-F5344CB8AC3E}">
        <p14:creationId xmlns:p14="http://schemas.microsoft.com/office/powerpoint/2010/main" val="3901698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AE2783-B3B8-07DA-1B19-8BA77C06D500}"/>
              </a:ext>
            </a:extLst>
          </p:cNvPr>
          <p:cNvSpPr>
            <a:spLocks noGrp="1"/>
          </p:cNvSpPr>
          <p:nvPr>
            <p:ph idx="1"/>
          </p:nvPr>
        </p:nvSpPr>
        <p:spPr>
          <a:xfrm>
            <a:off x="1543050" y="1257300"/>
            <a:ext cx="6057900" cy="3036532"/>
          </a:xfrm>
        </p:spPr>
        <p:txBody>
          <a:bodyPr>
            <a:normAutofit fontScale="92500" lnSpcReduction="20000"/>
          </a:bodyPr>
          <a:lstStyle/>
          <a:p>
            <a:pPr marL="0" indent="0">
              <a:buNone/>
            </a:pPr>
            <a:r>
              <a:rPr lang="en-US" b="1" dirty="0"/>
              <a:t>procedure</a:t>
            </a:r>
            <a:r>
              <a:rPr lang="en-US" dirty="0"/>
              <a:t> </a:t>
            </a:r>
            <a:r>
              <a:rPr lang="en-US" i="1" dirty="0"/>
              <a:t>add</a:t>
            </a:r>
            <a:r>
              <a:rPr lang="en-US" dirty="0"/>
              <a:t>(</a:t>
            </a:r>
            <a:r>
              <a:rPr lang="en-US" i="1" dirty="0"/>
              <a:t>x</a:t>
            </a:r>
            <a:r>
              <a:rPr lang="en-US" dirty="0"/>
              <a:t>, </a:t>
            </a:r>
            <a:r>
              <a:rPr lang="en-US" i="1" dirty="0"/>
              <a:t>y</a:t>
            </a:r>
            <a:r>
              <a:rPr lang="en-US" dirty="0"/>
              <a:t>: positive integers, </a:t>
            </a:r>
            <a:r>
              <a:rPr lang="en-US" i="1" dirty="0"/>
              <a:t>b</a:t>
            </a:r>
            <a:r>
              <a:rPr lang="en-US" dirty="0"/>
              <a:t>: integer &gt; 1)</a:t>
            </a:r>
          </a:p>
          <a:p>
            <a:pPr marL="520304" indent="0">
              <a:buNone/>
            </a:pPr>
            <a:r>
              <a:rPr lang="en-US" dirty="0"/>
              <a:t>{The base </a:t>
            </a:r>
            <a:r>
              <a:rPr lang="en-US" i="1" dirty="0"/>
              <a:t>b</a:t>
            </a:r>
            <a:r>
              <a:rPr lang="en-US" dirty="0"/>
              <a:t> expansions of </a:t>
            </a:r>
            <a:r>
              <a:rPr lang="en-US" i="1" dirty="0"/>
              <a:t>x</a:t>
            </a:r>
            <a:r>
              <a:rPr lang="en-US" dirty="0"/>
              <a:t> and </a:t>
            </a:r>
            <a:r>
              <a:rPr lang="en-US" i="1" dirty="0"/>
              <a:t>y</a:t>
            </a:r>
            <a:r>
              <a:rPr lang="en-US" dirty="0"/>
              <a:t> are (</a:t>
            </a:r>
            <a:r>
              <a:rPr lang="en-US" i="1" dirty="0"/>
              <a:t>x</a:t>
            </a:r>
            <a:r>
              <a:rPr lang="en-US" i="1" baseline="-25000" dirty="0"/>
              <a:t>n</a:t>
            </a:r>
            <a:r>
              <a:rPr lang="en-US" baseline="-25000" dirty="0"/>
              <a:t>-1</a:t>
            </a:r>
            <a:r>
              <a:rPr lang="en-US" i="1" dirty="0"/>
              <a:t>x</a:t>
            </a:r>
            <a:r>
              <a:rPr lang="en-US" i="1" baseline="-25000" dirty="0"/>
              <a:t>n</a:t>
            </a:r>
            <a:r>
              <a:rPr lang="en-US" baseline="-25000" dirty="0"/>
              <a:t>-2</a:t>
            </a:r>
            <a:r>
              <a:rPr lang="en-US" dirty="0"/>
              <a:t>⋯</a:t>
            </a:r>
            <a:r>
              <a:rPr lang="en-US" i="1" dirty="0"/>
              <a:t>x</a:t>
            </a:r>
            <a:r>
              <a:rPr lang="en-US" baseline="-25000" dirty="0"/>
              <a:t>1</a:t>
            </a:r>
            <a:r>
              <a:rPr lang="en-US" i="1" dirty="0"/>
              <a:t>x</a:t>
            </a:r>
            <a:r>
              <a:rPr lang="en-US" baseline="-25000" dirty="0"/>
              <a:t>0</a:t>
            </a:r>
            <a:r>
              <a:rPr lang="en-US" dirty="0"/>
              <a:t>)</a:t>
            </a:r>
            <a:r>
              <a:rPr lang="en-US" i="1" baseline="-25000" dirty="0"/>
              <a:t>b</a:t>
            </a:r>
            <a:r>
              <a:rPr lang="en-US" dirty="0"/>
              <a:t> and (</a:t>
            </a:r>
            <a:r>
              <a:rPr lang="en-US" i="1" dirty="0"/>
              <a:t>y</a:t>
            </a:r>
            <a:r>
              <a:rPr lang="en-US" i="1" baseline="-25000" dirty="0"/>
              <a:t>n</a:t>
            </a:r>
            <a:r>
              <a:rPr lang="en-US" baseline="-25000" dirty="0"/>
              <a:t>-1</a:t>
            </a:r>
            <a:r>
              <a:rPr lang="en-US" i="1" dirty="0"/>
              <a:t>y</a:t>
            </a:r>
            <a:r>
              <a:rPr lang="en-US" i="1" baseline="-25000" dirty="0"/>
              <a:t>n</a:t>
            </a:r>
            <a:r>
              <a:rPr lang="en-US" baseline="-25000" dirty="0"/>
              <a:t>-2</a:t>
            </a:r>
            <a:r>
              <a:rPr lang="en-US" dirty="0"/>
              <a:t>⋯</a:t>
            </a:r>
            <a:r>
              <a:rPr lang="en-US" i="1" dirty="0"/>
              <a:t>y</a:t>
            </a:r>
            <a:r>
              <a:rPr lang="en-US" baseline="-25000" dirty="0"/>
              <a:t>1</a:t>
            </a:r>
            <a:r>
              <a:rPr lang="en-US" i="1" dirty="0"/>
              <a:t>y</a:t>
            </a:r>
            <a:r>
              <a:rPr lang="en-US" baseline="-25000" dirty="0"/>
              <a:t>0</a:t>
            </a:r>
            <a:r>
              <a:rPr lang="en-US" dirty="0"/>
              <a:t>)</a:t>
            </a:r>
            <a:r>
              <a:rPr lang="en-US" i="1" baseline="-25000" dirty="0"/>
              <a:t>b</a:t>
            </a:r>
            <a:r>
              <a:rPr lang="en-US" dirty="0"/>
              <a:t>, respectively}</a:t>
            </a:r>
          </a:p>
          <a:p>
            <a:pPr marL="520304" indent="0">
              <a:buNone/>
            </a:pPr>
            <a:r>
              <a:rPr lang="en-US" i="1" dirty="0"/>
              <a:t>c</a:t>
            </a:r>
            <a:r>
              <a:rPr lang="en-US" dirty="0"/>
              <a:t> := 0</a:t>
            </a:r>
          </a:p>
          <a:p>
            <a:pPr marL="520304" indent="0">
              <a:buNone/>
              <a:tabLst>
                <a:tab pos="2736056" algn="l"/>
              </a:tabLst>
            </a:pPr>
            <a:r>
              <a:rPr lang="en-US" b="1" dirty="0"/>
              <a:t>for</a:t>
            </a:r>
            <a:r>
              <a:rPr lang="en-US" dirty="0"/>
              <a:t> </a:t>
            </a:r>
            <a:r>
              <a:rPr lang="en-US" i="1" dirty="0"/>
              <a:t>j</a:t>
            </a:r>
            <a:r>
              <a:rPr lang="en-US" dirty="0"/>
              <a:t> := 0 </a:t>
            </a:r>
            <a:r>
              <a:rPr lang="en-US" b="1" dirty="0"/>
              <a:t>to</a:t>
            </a:r>
            <a:r>
              <a:rPr lang="en-US" dirty="0"/>
              <a:t> </a:t>
            </a:r>
            <a:r>
              <a:rPr lang="en-US" i="1" dirty="0"/>
              <a:t>n</a:t>
            </a:r>
            <a:r>
              <a:rPr lang="en-US" dirty="0"/>
              <a:t>–1	{Move </a:t>
            </a:r>
            <a:r>
              <a:rPr lang="en-US" dirty="0">
                <a:solidFill>
                  <a:srgbClr val="00B050"/>
                </a:solidFill>
              </a:rPr>
              <a:t>right-to-left</a:t>
            </a:r>
            <a:r>
              <a:rPr lang="en-US" dirty="0"/>
              <a:t>}</a:t>
            </a:r>
          </a:p>
          <a:p>
            <a:pPr marL="1032272" indent="0">
              <a:buNone/>
              <a:tabLst>
                <a:tab pos="2736056" algn="l"/>
              </a:tabLst>
            </a:pPr>
            <a:r>
              <a:rPr lang="en-US" i="1" dirty="0"/>
              <a:t>t</a:t>
            </a:r>
            <a:r>
              <a:rPr lang="en-US" dirty="0"/>
              <a:t> := </a:t>
            </a:r>
            <a:r>
              <a:rPr lang="en-US" i="1" dirty="0" err="1"/>
              <a:t>x</a:t>
            </a:r>
            <a:r>
              <a:rPr lang="en-US" i="1" baseline="-25000" dirty="0" err="1"/>
              <a:t>j</a:t>
            </a:r>
            <a:r>
              <a:rPr lang="en-US" dirty="0"/>
              <a:t> + </a:t>
            </a:r>
            <a:r>
              <a:rPr lang="en-US" i="1" dirty="0" err="1"/>
              <a:t>y</a:t>
            </a:r>
            <a:r>
              <a:rPr lang="en-US" i="1" baseline="-25000" dirty="0" err="1"/>
              <a:t>j</a:t>
            </a:r>
            <a:r>
              <a:rPr lang="en-US" dirty="0"/>
              <a:t> + </a:t>
            </a:r>
            <a:r>
              <a:rPr lang="en-US" i="1" dirty="0"/>
              <a:t>c</a:t>
            </a:r>
            <a:r>
              <a:rPr lang="en-US" dirty="0"/>
              <a:t>	{Add the </a:t>
            </a:r>
            <a:r>
              <a:rPr lang="en-US" i="1" dirty="0" err="1"/>
              <a:t>j</a:t>
            </a:r>
            <a:r>
              <a:rPr lang="en-US" dirty="0" err="1"/>
              <a:t>th</a:t>
            </a:r>
            <a:r>
              <a:rPr lang="en-US" dirty="0"/>
              <a:t> digits together}</a:t>
            </a:r>
            <a:endParaRPr lang="en-US" i="1" dirty="0"/>
          </a:p>
          <a:p>
            <a:pPr marL="1032272" indent="0">
              <a:buNone/>
              <a:tabLst>
                <a:tab pos="2736056" algn="l"/>
              </a:tabLst>
            </a:pPr>
            <a:r>
              <a:rPr lang="en-US" i="1" dirty="0"/>
              <a:t>c</a:t>
            </a:r>
            <a:r>
              <a:rPr lang="en-US" dirty="0"/>
              <a:t> := ⌊</a:t>
            </a:r>
            <a:r>
              <a:rPr lang="en-US" i="1" dirty="0"/>
              <a:t>t</a:t>
            </a:r>
            <a:r>
              <a:rPr lang="en-US" dirty="0"/>
              <a:t>/</a:t>
            </a:r>
            <a:r>
              <a:rPr lang="en-US" i="1" dirty="0"/>
              <a:t>b</a:t>
            </a:r>
            <a:r>
              <a:rPr lang="en-US" dirty="0"/>
              <a:t>⌋	{Carry a digit if needed}</a:t>
            </a:r>
          </a:p>
          <a:p>
            <a:pPr marL="1032272" indent="0">
              <a:buNone/>
              <a:tabLst>
                <a:tab pos="2736056" algn="l"/>
              </a:tabLst>
            </a:pPr>
            <a:r>
              <a:rPr lang="en-US" i="1" dirty="0" err="1"/>
              <a:t>s</a:t>
            </a:r>
            <a:r>
              <a:rPr lang="en-US" i="1" baseline="-25000" dirty="0" err="1"/>
              <a:t>j</a:t>
            </a:r>
            <a:r>
              <a:rPr lang="en-US" dirty="0"/>
              <a:t> := </a:t>
            </a:r>
            <a:r>
              <a:rPr lang="en-US" i="1" dirty="0"/>
              <a:t>t</a:t>
            </a:r>
            <a:r>
              <a:rPr lang="en-US" dirty="0"/>
              <a:t> – </a:t>
            </a:r>
            <a:r>
              <a:rPr lang="en-US" i="1" dirty="0" err="1"/>
              <a:t>bc</a:t>
            </a:r>
            <a:r>
              <a:rPr lang="en-US" dirty="0"/>
              <a:t>	{Remove carry and save as </a:t>
            </a:r>
            <a:r>
              <a:rPr lang="en-US" i="1" dirty="0" err="1"/>
              <a:t>s</a:t>
            </a:r>
            <a:r>
              <a:rPr lang="en-US" i="1" baseline="-25000" dirty="0" err="1"/>
              <a:t>j</a:t>
            </a:r>
            <a:r>
              <a:rPr lang="en-US" dirty="0"/>
              <a:t>}</a:t>
            </a:r>
            <a:endParaRPr lang="en-US" i="1" dirty="0"/>
          </a:p>
          <a:p>
            <a:pPr marL="520304" indent="0">
              <a:buNone/>
              <a:tabLst>
                <a:tab pos="2736056" algn="l"/>
              </a:tabLst>
            </a:pPr>
            <a:r>
              <a:rPr lang="en-US" i="1" dirty="0" err="1"/>
              <a:t>s</a:t>
            </a:r>
            <a:r>
              <a:rPr lang="en-US" i="1" baseline="-25000" dirty="0" err="1"/>
              <a:t>n</a:t>
            </a:r>
            <a:r>
              <a:rPr lang="en-US" dirty="0"/>
              <a:t> := </a:t>
            </a:r>
            <a:r>
              <a:rPr lang="en-US" i="1" dirty="0"/>
              <a:t>c</a:t>
            </a:r>
            <a:r>
              <a:rPr lang="en-US" dirty="0"/>
              <a:t>	{Final carry becomes </a:t>
            </a:r>
            <a:r>
              <a:rPr lang="en-US" i="1" dirty="0" err="1"/>
              <a:t>s</a:t>
            </a:r>
            <a:r>
              <a:rPr lang="en-US" i="1" baseline="-25000" dirty="0" err="1"/>
              <a:t>n</a:t>
            </a:r>
            <a:r>
              <a:rPr lang="en-US" dirty="0"/>
              <a:t>}</a:t>
            </a:r>
            <a:endParaRPr lang="en-US" i="1" dirty="0"/>
          </a:p>
          <a:p>
            <a:pPr marL="520304" indent="0">
              <a:buNone/>
            </a:pPr>
            <a:r>
              <a:rPr lang="en-US" b="1" dirty="0"/>
              <a:t>return</a:t>
            </a:r>
            <a:r>
              <a:rPr lang="en-US" dirty="0"/>
              <a:t> (</a:t>
            </a:r>
            <a:r>
              <a:rPr lang="en-US" i="1" dirty="0" err="1"/>
              <a:t>s</a:t>
            </a:r>
            <a:r>
              <a:rPr lang="en-US" i="1" baseline="-25000" dirty="0" err="1"/>
              <a:t>n</a:t>
            </a:r>
            <a:r>
              <a:rPr lang="en-US" dirty="0"/>
              <a:t>, </a:t>
            </a:r>
            <a:r>
              <a:rPr lang="en-US" i="1" dirty="0"/>
              <a:t>s</a:t>
            </a:r>
            <a:r>
              <a:rPr lang="en-US" i="1" baseline="-25000" dirty="0"/>
              <a:t>n</a:t>
            </a:r>
            <a:r>
              <a:rPr lang="en-US" baseline="-25000" dirty="0"/>
              <a:t>-1</a:t>
            </a:r>
            <a:r>
              <a:rPr lang="en-US" dirty="0"/>
              <a:t>, …, </a:t>
            </a:r>
            <a:r>
              <a:rPr lang="en-US" i="1" dirty="0"/>
              <a:t>s</a:t>
            </a:r>
            <a:r>
              <a:rPr lang="en-US" baseline="-25000" dirty="0"/>
              <a:t>1</a:t>
            </a:r>
            <a:r>
              <a:rPr lang="en-US" dirty="0"/>
              <a:t>, </a:t>
            </a:r>
            <a:r>
              <a:rPr lang="en-US" i="1" dirty="0"/>
              <a:t>s</a:t>
            </a:r>
            <a:r>
              <a:rPr lang="en-US" baseline="-25000" dirty="0"/>
              <a:t>0</a:t>
            </a:r>
            <a:r>
              <a:rPr lang="en-US" dirty="0"/>
              <a:t>)</a:t>
            </a:r>
          </a:p>
          <a:p>
            <a:pPr marL="520304" indent="0">
              <a:buNone/>
            </a:pPr>
            <a:r>
              <a:rPr lang="en-US" dirty="0"/>
              <a:t>{The base </a:t>
            </a:r>
            <a:r>
              <a:rPr lang="en-US" i="1" dirty="0"/>
              <a:t>b</a:t>
            </a:r>
            <a:r>
              <a:rPr lang="en-US" dirty="0"/>
              <a:t> expansion of the sum is (</a:t>
            </a:r>
            <a:r>
              <a:rPr lang="en-US" i="1" dirty="0"/>
              <a:t>s</a:t>
            </a:r>
            <a:r>
              <a:rPr lang="en-US" i="1" baseline="-25000" dirty="0"/>
              <a:t>n</a:t>
            </a:r>
            <a:r>
              <a:rPr lang="en-US" i="1" dirty="0"/>
              <a:t>s</a:t>
            </a:r>
            <a:r>
              <a:rPr lang="en-US" i="1" baseline="-25000" dirty="0"/>
              <a:t>n</a:t>
            </a:r>
            <a:r>
              <a:rPr lang="en-US" baseline="-25000" dirty="0"/>
              <a:t>-1</a:t>
            </a:r>
            <a:r>
              <a:rPr lang="en-US" dirty="0"/>
              <a:t>⋯</a:t>
            </a:r>
            <a:r>
              <a:rPr lang="en-US" i="1" dirty="0"/>
              <a:t>s</a:t>
            </a:r>
            <a:r>
              <a:rPr lang="en-US" baseline="-25000" dirty="0"/>
              <a:t>1</a:t>
            </a:r>
            <a:r>
              <a:rPr lang="en-US" i="1" dirty="0"/>
              <a:t>s</a:t>
            </a:r>
            <a:r>
              <a:rPr lang="en-US" baseline="-25000" dirty="0"/>
              <a:t>0</a:t>
            </a:r>
            <a:r>
              <a:rPr lang="en-US" dirty="0"/>
              <a:t>)</a:t>
            </a:r>
            <a:r>
              <a:rPr lang="en-US" i="1" baseline="-25000" dirty="0"/>
              <a:t>b</a:t>
            </a:r>
            <a:r>
              <a:rPr lang="en-US" dirty="0"/>
              <a:t>}</a:t>
            </a:r>
          </a:p>
        </p:txBody>
      </p:sp>
      <p:sp>
        <p:nvSpPr>
          <p:cNvPr id="7" name="TextBox 6">
            <a:extLst>
              <a:ext uri="{FF2B5EF4-FFF2-40B4-BE49-F238E27FC236}">
                <a16:creationId xmlns:a16="http://schemas.microsoft.com/office/drawing/2014/main" id="{8475E924-42A7-C28F-DE58-2221967D7B03}"/>
              </a:ext>
            </a:extLst>
          </p:cNvPr>
          <p:cNvSpPr txBox="1"/>
          <p:nvPr/>
        </p:nvSpPr>
        <p:spPr>
          <a:xfrm>
            <a:off x="3476988" y="4466451"/>
            <a:ext cx="2190023" cy="553998"/>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Does this sound familiar?</a:t>
            </a:r>
          </a:p>
          <a:p>
            <a:pPr algn="ctr"/>
            <a:r>
              <a:rPr lang="en-US" sz="1500" b="1" i="1" dirty="0">
                <a:solidFill>
                  <a:srgbClr val="FF0000"/>
                </a:solidFill>
                <a:latin typeface="Comic Neue" panose="02000000000000000000" pitchFamily="2" charset="0"/>
              </a:rPr>
              <a:t>What is its complexity?</a:t>
            </a:r>
          </a:p>
        </p:txBody>
      </p:sp>
      <p:sp>
        <p:nvSpPr>
          <p:cNvPr id="4" name="3 Marcador de número de diapositiva">
            <a:extLst>
              <a:ext uri="{FF2B5EF4-FFF2-40B4-BE49-F238E27FC236}">
                <a16:creationId xmlns:a16="http://schemas.microsoft.com/office/drawing/2014/main" id="{74F41C61-1431-53D3-B0E8-B9ED094230D0}"/>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10</a:t>
            </a:fld>
            <a:endParaRPr lang="pt-BR" dirty="0"/>
          </a:p>
        </p:txBody>
      </p:sp>
      <mc:AlternateContent xmlns:mc="http://schemas.openxmlformats.org/markup-compatibility/2006" xmlns:a14="http://schemas.microsoft.com/office/drawing/2010/main">
        <mc:Choice Requires="a14">
          <p:sp>
            <p:nvSpPr>
              <p:cNvPr id="5" name="Title 1">
                <a:extLst>
                  <a:ext uri="{FF2B5EF4-FFF2-40B4-BE49-F238E27FC236}">
                    <a16:creationId xmlns:a16="http://schemas.microsoft.com/office/drawing/2014/main" id="{B476C28D-0DD5-2116-2BFC-3D66093D22E2}"/>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Adding base </a:t>
                </a:r>
                <a14:m>
                  <m:oMath xmlns:m="http://schemas.openxmlformats.org/officeDocument/2006/math">
                    <m:r>
                      <a:rPr lang="en-US" i="1" dirty="0" smtClean="0">
                        <a:latin typeface="Cambria Math" panose="02040503050406030204" pitchFamily="18" charset="0"/>
                      </a:rPr>
                      <m:t>𝑏</m:t>
                    </m:r>
                  </m:oMath>
                </a14:m>
                <a:r>
                  <a:rPr lang="en-US" dirty="0"/>
                  <a:t> expansions</a:t>
                </a:r>
                <a:endParaRPr lang="en-US" altLang="x-none" dirty="0"/>
              </a:p>
            </p:txBody>
          </p:sp>
        </mc:Choice>
        <mc:Fallback xmlns="">
          <p:sp>
            <p:nvSpPr>
              <p:cNvPr id="5" name="Title 1">
                <a:extLst>
                  <a:ext uri="{FF2B5EF4-FFF2-40B4-BE49-F238E27FC236}">
                    <a16:creationId xmlns:a16="http://schemas.microsoft.com/office/drawing/2014/main" id="{B476C28D-0DD5-2116-2BFC-3D66093D22E2}"/>
                  </a:ext>
                </a:extLst>
              </p:cNvPr>
              <p:cNvSpPr txBox="1">
                <a:spLocks noRot="1" noChangeAspect="1" noMove="1" noResize="1" noEditPoints="1" noAdjustHandles="1" noChangeArrowheads="1" noChangeShapeType="1" noTextEdit="1"/>
              </p:cNvSpPr>
              <p:nvPr/>
            </p:nvSpPr>
            <p:spPr>
              <a:xfrm>
                <a:off x="457200" y="400050"/>
                <a:ext cx="8229600" cy="742950"/>
              </a:xfrm>
              <a:prstGeom prst="rect">
                <a:avLst/>
              </a:prstGeom>
              <a:blipFill>
                <a:blip r:embed="rId3"/>
                <a:stretch>
                  <a:fillRect l="-1852" b="-10000"/>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1289576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fade">
                                      <p:cBhvr>
                                        <p:cTn id="47" dur="1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44174E-7ED8-36B7-116D-99F50315B6FE}"/>
              </a:ext>
            </a:extLst>
          </p:cNvPr>
          <p:cNvSpPr>
            <a:spLocks noGrp="1"/>
          </p:cNvSpPr>
          <p:nvPr>
            <p:ph idx="1"/>
          </p:nvPr>
        </p:nvSpPr>
        <p:spPr>
          <a:xfrm>
            <a:off x="2743200" y="1444338"/>
            <a:ext cx="5086350" cy="3543300"/>
          </a:xfrm>
        </p:spPr>
        <p:txBody>
          <a:bodyPr numCol="2"/>
          <a:lstStyle/>
          <a:p>
            <a:pPr marL="0" indent="0">
              <a:buNone/>
            </a:pPr>
            <a:r>
              <a:rPr lang="en-US" dirty="0">
                <a:latin typeface="Menlo" panose="020B0609030804020204" pitchFamily="49" charset="0"/>
                <a:ea typeface="Menlo" panose="020B0609030804020204" pitchFamily="49" charset="0"/>
                <a:cs typeface="Menlo" panose="020B0609030804020204" pitchFamily="49" charset="0"/>
              </a:rPr>
              <a:t>   ₁</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B8C0</a:t>
            </a:r>
          </a:p>
          <a:p>
            <a:pPr marL="0" indent="0">
              <a:buNone/>
            </a:pPr>
            <a:r>
              <a:rPr lang="en-US" u="sng" dirty="0">
                <a:latin typeface="Menlo" panose="020B0609030804020204" pitchFamily="49" charset="0"/>
                <a:ea typeface="Menlo" panose="020B0609030804020204" pitchFamily="49" charset="0"/>
                <a:cs typeface="Menlo" panose="020B0609030804020204" pitchFamily="49" charset="0"/>
              </a:rPr>
              <a:t>+ 827F</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13B3F</a:t>
            </a:r>
          </a:p>
          <a:p>
            <a:pPr marL="0" indent="0">
              <a:buNone/>
            </a:pPr>
            <a:endParaRPr lang="en-US" dirty="0">
              <a:latin typeface="Menlo" panose="020B0609030804020204" pitchFamily="49" charset="0"/>
              <a:ea typeface="Menlo" panose="020B0609030804020204" pitchFamily="49" charset="0"/>
              <a:cs typeface="Menlo" panose="020B0609030804020204" pitchFamily="49" charset="0"/>
            </a:endParaRPr>
          </a:p>
          <a:p>
            <a:pPr marL="0" indent="0">
              <a:buNone/>
            </a:pPr>
            <a:r>
              <a:rPr lang="en-US" dirty="0">
                <a:latin typeface="Menlo" panose="020B0609030804020204" pitchFamily="49" charset="0"/>
                <a:ea typeface="Menlo" panose="020B0609030804020204" pitchFamily="49" charset="0"/>
                <a:cs typeface="Menlo" panose="020B0609030804020204" pitchFamily="49" charset="0"/>
              </a:rPr>
              <a:t>   ₁₁</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13AC4F</a:t>
            </a:r>
          </a:p>
          <a:p>
            <a:pPr marL="0" indent="0">
              <a:buNone/>
            </a:pPr>
            <a:r>
              <a:rPr lang="en-US" u="sng" dirty="0">
                <a:latin typeface="Menlo" panose="020B0609030804020204" pitchFamily="49" charset="0"/>
                <a:ea typeface="Menlo" panose="020B0609030804020204" pitchFamily="49" charset="0"/>
                <a:cs typeface="Menlo" panose="020B0609030804020204" pitchFamily="49" charset="0"/>
              </a:rPr>
              <a:t>+ 3B9E00</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4F4A4F</a:t>
            </a:r>
          </a:p>
          <a:p>
            <a:pPr marL="0" indent="0">
              <a:buNone/>
            </a:pPr>
            <a:endParaRPr lang="en-US" dirty="0">
              <a:latin typeface="Menlo" panose="020B0609030804020204" pitchFamily="49" charset="0"/>
              <a:ea typeface="Menlo" panose="020B0609030804020204" pitchFamily="49" charset="0"/>
              <a:cs typeface="Menlo" panose="020B0609030804020204" pitchFamily="49" charset="0"/>
            </a:endParaRPr>
          </a:p>
          <a:p>
            <a:pPr marL="0" indent="0">
              <a:buNone/>
            </a:pPr>
            <a:r>
              <a:rPr lang="en-US" dirty="0">
                <a:latin typeface="Menlo" panose="020B0609030804020204" pitchFamily="49" charset="0"/>
                <a:ea typeface="Menlo" panose="020B0609030804020204" pitchFamily="49" charset="0"/>
                <a:cs typeface="Menlo" panose="020B0609030804020204" pitchFamily="49" charset="0"/>
              </a:rPr>
              <a:t>  ₁₁</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5630</a:t>
            </a:r>
          </a:p>
          <a:p>
            <a:pPr marL="0" indent="0">
              <a:buNone/>
            </a:pPr>
            <a:r>
              <a:rPr lang="en-US" u="sng" dirty="0">
                <a:latin typeface="Menlo" panose="020B0609030804020204" pitchFamily="49" charset="0"/>
                <a:ea typeface="Menlo" panose="020B0609030804020204" pitchFamily="49" charset="0"/>
                <a:cs typeface="Menlo" panose="020B0609030804020204" pitchFamily="49" charset="0"/>
              </a:rPr>
              <a:t>+ 3766</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11616</a:t>
            </a:r>
          </a:p>
          <a:p>
            <a:pPr marL="0" indent="0">
              <a:buNone/>
            </a:pPr>
            <a:endParaRPr lang="en-US" dirty="0">
              <a:latin typeface="Menlo" panose="020B0609030804020204" pitchFamily="49" charset="0"/>
              <a:ea typeface="Menlo" panose="020B0609030804020204" pitchFamily="49" charset="0"/>
              <a:cs typeface="Menlo" panose="020B0609030804020204" pitchFamily="49" charset="0"/>
            </a:endParaRPr>
          </a:p>
          <a:p>
            <a:pPr marL="0" indent="0">
              <a:buNone/>
            </a:pPr>
            <a:r>
              <a:rPr lang="en-US" dirty="0">
                <a:latin typeface="Menlo" panose="020B0609030804020204" pitchFamily="49" charset="0"/>
                <a:ea typeface="Menlo" panose="020B0609030804020204" pitchFamily="49" charset="0"/>
                <a:cs typeface="Menlo" panose="020B0609030804020204" pitchFamily="49" charset="0"/>
              </a:rPr>
              <a:t>   ₁  ₁</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723405</a:t>
            </a:r>
          </a:p>
          <a:p>
            <a:pPr marL="0" indent="0">
              <a:buNone/>
            </a:pPr>
            <a:r>
              <a:rPr lang="en-US" u="sng" dirty="0">
                <a:latin typeface="Menlo" panose="020B0609030804020204" pitchFamily="49" charset="0"/>
                <a:ea typeface="Menlo" panose="020B0609030804020204" pitchFamily="49" charset="0"/>
                <a:cs typeface="Menlo" panose="020B0609030804020204" pitchFamily="49" charset="0"/>
              </a:rPr>
              <a:t>+  27305</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752712</a:t>
            </a:r>
          </a:p>
        </p:txBody>
      </p:sp>
      <p:sp>
        <p:nvSpPr>
          <p:cNvPr id="4" name="TextBox 3">
            <a:extLst>
              <a:ext uri="{FF2B5EF4-FFF2-40B4-BE49-F238E27FC236}">
                <a16:creationId xmlns:a16="http://schemas.microsoft.com/office/drawing/2014/main" id="{D9817F86-E6ED-4564-2F09-F9AAD790E013}"/>
              </a:ext>
            </a:extLst>
          </p:cNvPr>
          <p:cNvSpPr txBox="1"/>
          <p:nvPr/>
        </p:nvSpPr>
        <p:spPr>
          <a:xfrm>
            <a:off x="3811215" y="1215738"/>
            <a:ext cx="1521571" cy="323165"/>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Hex      </a:t>
            </a:r>
            <a:r>
              <a:rPr lang="en-US" sz="1500" b="1" dirty="0">
                <a:solidFill>
                  <a:srgbClr val="FF0000"/>
                </a:solidFill>
                <a:latin typeface="Comic Neue" panose="02000000000000000000" pitchFamily="2" charset="0"/>
              </a:rPr>
              <a:t>|</a:t>
            </a:r>
            <a:r>
              <a:rPr lang="en-US" sz="1500" b="1" i="1" dirty="0">
                <a:solidFill>
                  <a:srgbClr val="FF0000"/>
                </a:solidFill>
                <a:latin typeface="Comic Neue" panose="02000000000000000000" pitchFamily="2" charset="0"/>
              </a:rPr>
              <a:t>      Octal</a:t>
            </a:r>
          </a:p>
        </p:txBody>
      </p:sp>
      <p:sp>
        <p:nvSpPr>
          <p:cNvPr id="5" name="Rectangle 4">
            <a:extLst>
              <a:ext uri="{FF2B5EF4-FFF2-40B4-BE49-F238E27FC236}">
                <a16:creationId xmlns:a16="http://schemas.microsoft.com/office/drawing/2014/main" id="{3BDF544B-0C79-27E1-12CD-18AB2DCC017A}"/>
              </a:ext>
            </a:extLst>
          </p:cNvPr>
          <p:cNvSpPr/>
          <p:nvPr/>
        </p:nvSpPr>
        <p:spPr bwMode="auto">
          <a:xfrm>
            <a:off x="3507581" y="2473038"/>
            <a:ext cx="180212" cy="276045"/>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6" name="Rectangle 5">
            <a:extLst>
              <a:ext uri="{FF2B5EF4-FFF2-40B4-BE49-F238E27FC236}">
                <a16:creationId xmlns:a16="http://schemas.microsoft.com/office/drawing/2014/main" id="{B8D0E970-2B4A-A53D-5CB0-24F1E01C5DAF}"/>
              </a:ext>
            </a:extLst>
          </p:cNvPr>
          <p:cNvSpPr/>
          <p:nvPr/>
        </p:nvSpPr>
        <p:spPr bwMode="auto">
          <a:xfrm>
            <a:off x="3359944" y="2473038"/>
            <a:ext cx="147638" cy="276045"/>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7" name="Rectangle 6">
            <a:extLst>
              <a:ext uri="{FF2B5EF4-FFF2-40B4-BE49-F238E27FC236}">
                <a16:creationId xmlns:a16="http://schemas.microsoft.com/office/drawing/2014/main" id="{7E64B64B-B81B-AA13-00F7-CC3E26C3C552}"/>
              </a:ext>
            </a:extLst>
          </p:cNvPr>
          <p:cNvSpPr/>
          <p:nvPr/>
        </p:nvSpPr>
        <p:spPr bwMode="auto">
          <a:xfrm>
            <a:off x="3212306" y="2473038"/>
            <a:ext cx="147638" cy="276045"/>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8" name="Rectangle 7">
            <a:extLst>
              <a:ext uri="{FF2B5EF4-FFF2-40B4-BE49-F238E27FC236}">
                <a16:creationId xmlns:a16="http://schemas.microsoft.com/office/drawing/2014/main" id="{73AE01F2-A063-AA58-5A18-3FD99A8FFE87}"/>
              </a:ext>
            </a:extLst>
          </p:cNvPr>
          <p:cNvSpPr/>
          <p:nvPr/>
        </p:nvSpPr>
        <p:spPr bwMode="auto">
          <a:xfrm>
            <a:off x="3071812" y="2473038"/>
            <a:ext cx="147638" cy="276045"/>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9" name="Rectangle 8">
            <a:extLst>
              <a:ext uri="{FF2B5EF4-FFF2-40B4-BE49-F238E27FC236}">
                <a16:creationId xmlns:a16="http://schemas.microsoft.com/office/drawing/2014/main" id="{227051C7-9B46-DD14-62ED-8DDE9DFF34FE}"/>
              </a:ext>
            </a:extLst>
          </p:cNvPr>
          <p:cNvSpPr/>
          <p:nvPr/>
        </p:nvSpPr>
        <p:spPr bwMode="auto">
          <a:xfrm>
            <a:off x="2931319" y="2473038"/>
            <a:ext cx="147638" cy="276045"/>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10" name="Rectangle 9">
            <a:extLst>
              <a:ext uri="{FF2B5EF4-FFF2-40B4-BE49-F238E27FC236}">
                <a16:creationId xmlns:a16="http://schemas.microsoft.com/office/drawing/2014/main" id="{98EB662B-8876-668D-57E7-B45DAF709230}"/>
              </a:ext>
            </a:extLst>
          </p:cNvPr>
          <p:cNvSpPr/>
          <p:nvPr/>
        </p:nvSpPr>
        <p:spPr bwMode="auto">
          <a:xfrm>
            <a:off x="3212306" y="1501488"/>
            <a:ext cx="147638" cy="276045"/>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11" name="Rectangle 10">
            <a:extLst>
              <a:ext uri="{FF2B5EF4-FFF2-40B4-BE49-F238E27FC236}">
                <a16:creationId xmlns:a16="http://schemas.microsoft.com/office/drawing/2014/main" id="{2D45EBCF-B439-3BF4-BBBC-9F6FEB891E93}"/>
              </a:ext>
            </a:extLst>
          </p:cNvPr>
          <p:cNvSpPr/>
          <p:nvPr/>
        </p:nvSpPr>
        <p:spPr bwMode="auto">
          <a:xfrm>
            <a:off x="3811127" y="4118482"/>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13" name="Rectangle 12">
            <a:extLst>
              <a:ext uri="{FF2B5EF4-FFF2-40B4-BE49-F238E27FC236}">
                <a16:creationId xmlns:a16="http://schemas.microsoft.com/office/drawing/2014/main" id="{EDCD3994-D8D5-23DD-C2BB-73C3B5F0AC85}"/>
              </a:ext>
            </a:extLst>
          </p:cNvPr>
          <p:cNvSpPr/>
          <p:nvPr/>
        </p:nvSpPr>
        <p:spPr bwMode="auto">
          <a:xfrm>
            <a:off x="3670633" y="4118482"/>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14" name="Rectangle 13">
            <a:extLst>
              <a:ext uri="{FF2B5EF4-FFF2-40B4-BE49-F238E27FC236}">
                <a16:creationId xmlns:a16="http://schemas.microsoft.com/office/drawing/2014/main" id="{E98FE21F-F643-53F2-15F2-0C33224017EF}"/>
              </a:ext>
            </a:extLst>
          </p:cNvPr>
          <p:cNvSpPr/>
          <p:nvPr/>
        </p:nvSpPr>
        <p:spPr bwMode="auto">
          <a:xfrm>
            <a:off x="3530140" y="4118481"/>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15" name="Rectangle 14">
            <a:extLst>
              <a:ext uri="{FF2B5EF4-FFF2-40B4-BE49-F238E27FC236}">
                <a16:creationId xmlns:a16="http://schemas.microsoft.com/office/drawing/2014/main" id="{9B3A7629-D934-80C5-BADD-8446A5DBD3C3}"/>
              </a:ext>
            </a:extLst>
          </p:cNvPr>
          <p:cNvSpPr/>
          <p:nvPr/>
        </p:nvSpPr>
        <p:spPr bwMode="auto">
          <a:xfrm>
            <a:off x="3394408" y="4120862"/>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18" name="Rectangle 17">
            <a:extLst>
              <a:ext uri="{FF2B5EF4-FFF2-40B4-BE49-F238E27FC236}">
                <a16:creationId xmlns:a16="http://schemas.microsoft.com/office/drawing/2014/main" id="{507261A5-9A67-84FA-3990-1329BBD6D937}"/>
              </a:ext>
            </a:extLst>
          </p:cNvPr>
          <p:cNvSpPr/>
          <p:nvPr/>
        </p:nvSpPr>
        <p:spPr bwMode="auto">
          <a:xfrm>
            <a:off x="3371851" y="3158837"/>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19" name="Rectangle 18">
            <a:extLst>
              <a:ext uri="{FF2B5EF4-FFF2-40B4-BE49-F238E27FC236}">
                <a16:creationId xmlns:a16="http://schemas.microsoft.com/office/drawing/2014/main" id="{A08DE061-CCFA-DDF2-34C2-45B4D6F18954}"/>
              </a:ext>
            </a:extLst>
          </p:cNvPr>
          <p:cNvSpPr/>
          <p:nvPr/>
        </p:nvSpPr>
        <p:spPr bwMode="auto">
          <a:xfrm>
            <a:off x="3219451" y="3154075"/>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20" name="Rectangle 19">
            <a:extLst>
              <a:ext uri="{FF2B5EF4-FFF2-40B4-BE49-F238E27FC236}">
                <a16:creationId xmlns:a16="http://schemas.microsoft.com/office/drawing/2014/main" id="{5C347016-A512-C7C8-7CF6-A39FAD7FCCBF}"/>
              </a:ext>
            </a:extLst>
          </p:cNvPr>
          <p:cNvSpPr/>
          <p:nvPr/>
        </p:nvSpPr>
        <p:spPr bwMode="auto">
          <a:xfrm>
            <a:off x="3258677" y="4118481"/>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21" name="Rectangle 20">
            <a:extLst>
              <a:ext uri="{FF2B5EF4-FFF2-40B4-BE49-F238E27FC236}">
                <a16:creationId xmlns:a16="http://schemas.microsoft.com/office/drawing/2014/main" id="{84845D78-50E1-E1BC-B10F-087D5145CB28}"/>
              </a:ext>
            </a:extLst>
          </p:cNvPr>
          <p:cNvSpPr/>
          <p:nvPr/>
        </p:nvSpPr>
        <p:spPr bwMode="auto">
          <a:xfrm>
            <a:off x="3120565" y="4123243"/>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23" name="Rectangle 22">
            <a:extLst>
              <a:ext uri="{FF2B5EF4-FFF2-40B4-BE49-F238E27FC236}">
                <a16:creationId xmlns:a16="http://schemas.microsoft.com/office/drawing/2014/main" id="{625EE4AE-29B8-420A-B227-B14A0FA9F9DA}"/>
              </a:ext>
            </a:extLst>
          </p:cNvPr>
          <p:cNvSpPr/>
          <p:nvPr/>
        </p:nvSpPr>
        <p:spPr bwMode="auto">
          <a:xfrm>
            <a:off x="5989934" y="2485600"/>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24" name="Rectangle 23">
            <a:extLst>
              <a:ext uri="{FF2B5EF4-FFF2-40B4-BE49-F238E27FC236}">
                <a16:creationId xmlns:a16="http://schemas.microsoft.com/office/drawing/2014/main" id="{3476B35C-DF00-C3CA-2799-988A2C74B567}"/>
              </a:ext>
            </a:extLst>
          </p:cNvPr>
          <p:cNvSpPr/>
          <p:nvPr/>
        </p:nvSpPr>
        <p:spPr bwMode="auto">
          <a:xfrm>
            <a:off x="5857939" y="2485600"/>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25" name="Rectangle 24">
            <a:extLst>
              <a:ext uri="{FF2B5EF4-FFF2-40B4-BE49-F238E27FC236}">
                <a16:creationId xmlns:a16="http://schemas.microsoft.com/office/drawing/2014/main" id="{61A60D45-E350-0A5D-0325-59DFE0BEA8F3}"/>
              </a:ext>
            </a:extLst>
          </p:cNvPr>
          <p:cNvSpPr/>
          <p:nvPr/>
        </p:nvSpPr>
        <p:spPr bwMode="auto">
          <a:xfrm>
            <a:off x="5700414" y="1504837"/>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26" name="Rectangle 25">
            <a:extLst>
              <a:ext uri="{FF2B5EF4-FFF2-40B4-BE49-F238E27FC236}">
                <a16:creationId xmlns:a16="http://schemas.microsoft.com/office/drawing/2014/main" id="{FF9337EC-B5D4-F690-9978-211FB9C6D7B4}"/>
              </a:ext>
            </a:extLst>
          </p:cNvPr>
          <p:cNvSpPr/>
          <p:nvPr/>
        </p:nvSpPr>
        <p:spPr bwMode="auto">
          <a:xfrm>
            <a:off x="5714466" y="2485600"/>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27" name="Rectangle 26">
            <a:extLst>
              <a:ext uri="{FF2B5EF4-FFF2-40B4-BE49-F238E27FC236}">
                <a16:creationId xmlns:a16="http://schemas.microsoft.com/office/drawing/2014/main" id="{829DA757-930D-EFB1-41CC-1775552751B5}"/>
              </a:ext>
            </a:extLst>
          </p:cNvPr>
          <p:cNvSpPr/>
          <p:nvPr/>
        </p:nvSpPr>
        <p:spPr bwMode="auto">
          <a:xfrm>
            <a:off x="5556941" y="1510576"/>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28" name="Rectangle 27">
            <a:extLst>
              <a:ext uri="{FF2B5EF4-FFF2-40B4-BE49-F238E27FC236}">
                <a16:creationId xmlns:a16="http://schemas.microsoft.com/office/drawing/2014/main" id="{986F143C-7CB1-9038-8444-01095F086BA6}"/>
              </a:ext>
            </a:extLst>
          </p:cNvPr>
          <p:cNvSpPr/>
          <p:nvPr/>
        </p:nvSpPr>
        <p:spPr bwMode="auto">
          <a:xfrm>
            <a:off x="5576731" y="2488470"/>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29" name="Rectangle 28">
            <a:extLst>
              <a:ext uri="{FF2B5EF4-FFF2-40B4-BE49-F238E27FC236}">
                <a16:creationId xmlns:a16="http://schemas.microsoft.com/office/drawing/2014/main" id="{674E1248-6955-1115-AC64-1065E7D95407}"/>
              </a:ext>
            </a:extLst>
          </p:cNvPr>
          <p:cNvSpPr/>
          <p:nvPr/>
        </p:nvSpPr>
        <p:spPr bwMode="auto">
          <a:xfrm>
            <a:off x="5441867" y="2488470"/>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30" name="Rectangle 29">
            <a:extLst>
              <a:ext uri="{FF2B5EF4-FFF2-40B4-BE49-F238E27FC236}">
                <a16:creationId xmlns:a16="http://schemas.microsoft.com/office/drawing/2014/main" id="{C766DA1F-45C6-F587-77D0-E51092288C91}"/>
              </a:ext>
            </a:extLst>
          </p:cNvPr>
          <p:cNvSpPr/>
          <p:nvPr/>
        </p:nvSpPr>
        <p:spPr bwMode="auto">
          <a:xfrm>
            <a:off x="6256132" y="4103368"/>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31" name="Rectangle 30">
            <a:extLst>
              <a:ext uri="{FF2B5EF4-FFF2-40B4-BE49-F238E27FC236}">
                <a16:creationId xmlns:a16="http://schemas.microsoft.com/office/drawing/2014/main" id="{37DCD823-FEE3-0F4B-F220-8DF06EB0506A}"/>
              </a:ext>
            </a:extLst>
          </p:cNvPr>
          <p:cNvSpPr/>
          <p:nvPr/>
        </p:nvSpPr>
        <p:spPr bwMode="auto">
          <a:xfrm>
            <a:off x="6106921" y="3144970"/>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32" name="Rectangle 31">
            <a:extLst>
              <a:ext uri="{FF2B5EF4-FFF2-40B4-BE49-F238E27FC236}">
                <a16:creationId xmlns:a16="http://schemas.microsoft.com/office/drawing/2014/main" id="{378E7989-759B-275A-943A-02D358BD48FC}"/>
              </a:ext>
            </a:extLst>
          </p:cNvPr>
          <p:cNvSpPr/>
          <p:nvPr/>
        </p:nvSpPr>
        <p:spPr bwMode="auto">
          <a:xfrm>
            <a:off x="6121268" y="4106237"/>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33" name="Rectangle 32">
            <a:extLst>
              <a:ext uri="{FF2B5EF4-FFF2-40B4-BE49-F238E27FC236}">
                <a16:creationId xmlns:a16="http://schemas.microsoft.com/office/drawing/2014/main" id="{8BE772F5-0F7E-08CD-D606-BD4400E089F3}"/>
              </a:ext>
            </a:extLst>
          </p:cNvPr>
          <p:cNvSpPr/>
          <p:nvPr/>
        </p:nvSpPr>
        <p:spPr bwMode="auto">
          <a:xfrm>
            <a:off x="5983534" y="4103368"/>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34" name="Rectangle 33">
            <a:extLst>
              <a:ext uri="{FF2B5EF4-FFF2-40B4-BE49-F238E27FC236}">
                <a16:creationId xmlns:a16="http://schemas.microsoft.com/office/drawing/2014/main" id="{DD1780C8-8BDB-4B0E-9E13-15A3411DC48A}"/>
              </a:ext>
            </a:extLst>
          </p:cNvPr>
          <p:cNvSpPr/>
          <p:nvPr/>
        </p:nvSpPr>
        <p:spPr bwMode="auto">
          <a:xfrm>
            <a:off x="5840062" y="4111976"/>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35" name="Rectangle 34">
            <a:extLst>
              <a:ext uri="{FF2B5EF4-FFF2-40B4-BE49-F238E27FC236}">
                <a16:creationId xmlns:a16="http://schemas.microsoft.com/office/drawing/2014/main" id="{4C778F7C-9177-2389-10C5-184A78FDBC3E}"/>
              </a:ext>
            </a:extLst>
          </p:cNvPr>
          <p:cNvSpPr/>
          <p:nvPr/>
        </p:nvSpPr>
        <p:spPr bwMode="auto">
          <a:xfrm>
            <a:off x="5702328" y="3153577"/>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36" name="Rectangle 35">
            <a:extLst>
              <a:ext uri="{FF2B5EF4-FFF2-40B4-BE49-F238E27FC236}">
                <a16:creationId xmlns:a16="http://schemas.microsoft.com/office/drawing/2014/main" id="{74B9B663-B739-D297-C1A1-15A98626BA76}"/>
              </a:ext>
            </a:extLst>
          </p:cNvPr>
          <p:cNvSpPr/>
          <p:nvPr/>
        </p:nvSpPr>
        <p:spPr bwMode="auto">
          <a:xfrm>
            <a:off x="5702328" y="4109107"/>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37" name="Rectangle 36">
            <a:extLst>
              <a:ext uri="{FF2B5EF4-FFF2-40B4-BE49-F238E27FC236}">
                <a16:creationId xmlns:a16="http://schemas.microsoft.com/office/drawing/2014/main" id="{FEDCD9E3-3C38-FF08-E190-91F75A58F894}"/>
              </a:ext>
            </a:extLst>
          </p:cNvPr>
          <p:cNvSpPr/>
          <p:nvPr/>
        </p:nvSpPr>
        <p:spPr bwMode="auto">
          <a:xfrm>
            <a:off x="5564594" y="4106237"/>
            <a:ext cx="126206" cy="25955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solidFill>
                <a:schemeClr val="tx1"/>
              </a:solidFill>
              <a:latin typeface="Arial" charset="0"/>
              <a:ea typeface="ＭＳ Ｐゴシック" charset="-128"/>
              <a:cs typeface="ＭＳ Ｐゴシック" charset="-128"/>
            </a:endParaRPr>
          </a:p>
        </p:txBody>
      </p:sp>
      <p:sp>
        <p:nvSpPr>
          <p:cNvPr id="12" name="3 Marcador de número de diapositiva">
            <a:extLst>
              <a:ext uri="{FF2B5EF4-FFF2-40B4-BE49-F238E27FC236}">
                <a16:creationId xmlns:a16="http://schemas.microsoft.com/office/drawing/2014/main" id="{709C1173-27A7-0741-1DF7-8EAFCD68C9B0}"/>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11</a:t>
            </a:fld>
            <a:endParaRPr lang="pt-BR" dirty="0"/>
          </a:p>
        </p:txBody>
      </p:sp>
      <p:sp>
        <p:nvSpPr>
          <p:cNvPr id="16" name="Title 1">
            <a:extLst>
              <a:ext uri="{FF2B5EF4-FFF2-40B4-BE49-F238E27FC236}">
                <a16:creationId xmlns:a16="http://schemas.microsoft.com/office/drawing/2014/main" id="{55A20C09-63C0-A23D-7EB7-86236E907164}"/>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Addition examples in hexadecimal/octal</a:t>
            </a:r>
            <a:endParaRPr lang="en-US" altLang="x-none" dirty="0"/>
          </a:p>
        </p:txBody>
      </p:sp>
    </p:spTree>
    <p:extLst>
      <p:ext uri="{BB962C8B-B14F-4D97-AF65-F5344CB8AC3E}">
        <p14:creationId xmlns:p14="http://schemas.microsoft.com/office/powerpoint/2010/main" val="2045653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50"/>
                                        <p:tgtEl>
                                          <p:spTgt spid="5"/>
                                        </p:tgtEl>
                                      </p:cBhvr>
                                    </p:animEffect>
                                    <p:set>
                                      <p:cBhvr>
                                        <p:cTn id="7" dur="1" fill="hold">
                                          <p:stCondLst>
                                            <p:cond delay="14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150"/>
                                        <p:tgtEl>
                                          <p:spTgt spid="6"/>
                                        </p:tgtEl>
                                      </p:cBhvr>
                                    </p:animEffect>
                                    <p:set>
                                      <p:cBhvr>
                                        <p:cTn id="12" dur="1" fill="hold">
                                          <p:stCondLst>
                                            <p:cond delay="14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150"/>
                                        <p:tgtEl>
                                          <p:spTgt spid="10"/>
                                        </p:tgtEl>
                                      </p:cBhvr>
                                    </p:animEffect>
                                    <p:set>
                                      <p:cBhvr>
                                        <p:cTn id="17" dur="1" fill="hold">
                                          <p:stCondLst>
                                            <p:cond delay="14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150"/>
                                        <p:tgtEl>
                                          <p:spTgt spid="7"/>
                                        </p:tgtEl>
                                      </p:cBhvr>
                                    </p:animEffect>
                                    <p:set>
                                      <p:cBhvr>
                                        <p:cTn id="22" dur="1" fill="hold">
                                          <p:stCondLst>
                                            <p:cond delay="14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150"/>
                                        <p:tgtEl>
                                          <p:spTgt spid="8"/>
                                        </p:tgtEl>
                                      </p:cBhvr>
                                    </p:animEffect>
                                    <p:set>
                                      <p:cBhvr>
                                        <p:cTn id="27" dur="1" fill="hold">
                                          <p:stCondLst>
                                            <p:cond delay="14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150"/>
                                        <p:tgtEl>
                                          <p:spTgt spid="9"/>
                                        </p:tgtEl>
                                      </p:cBhvr>
                                    </p:animEffect>
                                    <p:set>
                                      <p:cBhvr>
                                        <p:cTn id="32" dur="1" fill="hold">
                                          <p:stCondLst>
                                            <p:cond delay="14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150"/>
                                        <p:tgtEl>
                                          <p:spTgt spid="11"/>
                                        </p:tgtEl>
                                      </p:cBhvr>
                                    </p:animEffect>
                                    <p:set>
                                      <p:cBhvr>
                                        <p:cTn id="37" dur="1" fill="hold">
                                          <p:stCondLst>
                                            <p:cond delay="14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0" nodeType="clickEffect">
                                  <p:stCondLst>
                                    <p:cond delay="0"/>
                                  </p:stCondLst>
                                  <p:childTnLst>
                                    <p:animEffect transition="out" filter="fade">
                                      <p:cBhvr>
                                        <p:cTn id="41" dur="150"/>
                                        <p:tgtEl>
                                          <p:spTgt spid="13"/>
                                        </p:tgtEl>
                                      </p:cBhvr>
                                    </p:animEffect>
                                    <p:set>
                                      <p:cBhvr>
                                        <p:cTn id="42" dur="1" fill="hold">
                                          <p:stCondLst>
                                            <p:cond delay="149"/>
                                          </p:stCondLst>
                                        </p:cTn>
                                        <p:tgtEl>
                                          <p:spTgt spid="13"/>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0" nodeType="clickEffect">
                                  <p:stCondLst>
                                    <p:cond delay="0"/>
                                  </p:stCondLst>
                                  <p:childTnLst>
                                    <p:animEffect transition="out" filter="fade">
                                      <p:cBhvr>
                                        <p:cTn id="46" dur="150"/>
                                        <p:tgtEl>
                                          <p:spTgt spid="14"/>
                                        </p:tgtEl>
                                      </p:cBhvr>
                                    </p:animEffect>
                                    <p:set>
                                      <p:cBhvr>
                                        <p:cTn id="47" dur="1" fill="hold">
                                          <p:stCondLst>
                                            <p:cond delay="149"/>
                                          </p:stCondLst>
                                        </p:cTn>
                                        <p:tgtEl>
                                          <p:spTgt spid="14"/>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0" nodeType="clickEffect">
                                  <p:stCondLst>
                                    <p:cond delay="0"/>
                                  </p:stCondLst>
                                  <p:childTnLst>
                                    <p:animEffect transition="out" filter="fade">
                                      <p:cBhvr>
                                        <p:cTn id="51" dur="150"/>
                                        <p:tgtEl>
                                          <p:spTgt spid="18"/>
                                        </p:tgtEl>
                                      </p:cBhvr>
                                    </p:animEffect>
                                    <p:set>
                                      <p:cBhvr>
                                        <p:cTn id="52" dur="1" fill="hold">
                                          <p:stCondLst>
                                            <p:cond delay="149"/>
                                          </p:stCondLst>
                                        </p:cTn>
                                        <p:tgtEl>
                                          <p:spTgt spid="18"/>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0" nodeType="clickEffect">
                                  <p:stCondLst>
                                    <p:cond delay="0"/>
                                  </p:stCondLst>
                                  <p:childTnLst>
                                    <p:animEffect transition="out" filter="fade">
                                      <p:cBhvr>
                                        <p:cTn id="56" dur="150"/>
                                        <p:tgtEl>
                                          <p:spTgt spid="15"/>
                                        </p:tgtEl>
                                      </p:cBhvr>
                                    </p:animEffect>
                                    <p:set>
                                      <p:cBhvr>
                                        <p:cTn id="57" dur="1" fill="hold">
                                          <p:stCondLst>
                                            <p:cond delay="149"/>
                                          </p:stCondLst>
                                        </p:cTn>
                                        <p:tgtEl>
                                          <p:spTgt spid="15"/>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0" nodeType="clickEffect">
                                  <p:stCondLst>
                                    <p:cond delay="0"/>
                                  </p:stCondLst>
                                  <p:childTnLst>
                                    <p:animEffect transition="out" filter="fade">
                                      <p:cBhvr>
                                        <p:cTn id="61" dur="150"/>
                                        <p:tgtEl>
                                          <p:spTgt spid="19"/>
                                        </p:tgtEl>
                                      </p:cBhvr>
                                    </p:animEffect>
                                    <p:set>
                                      <p:cBhvr>
                                        <p:cTn id="62" dur="1" fill="hold">
                                          <p:stCondLst>
                                            <p:cond delay="149"/>
                                          </p:stCondLst>
                                        </p:cTn>
                                        <p:tgtEl>
                                          <p:spTgt spid="19"/>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150"/>
                                        <p:tgtEl>
                                          <p:spTgt spid="20"/>
                                        </p:tgtEl>
                                      </p:cBhvr>
                                    </p:animEffect>
                                    <p:set>
                                      <p:cBhvr>
                                        <p:cTn id="67" dur="1" fill="hold">
                                          <p:stCondLst>
                                            <p:cond delay="149"/>
                                          </p:stCondLst>
                                        </p:cTn>
                                        <p:tgtEl>
                                          <p:spTgt spid="20"/>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0" nodeType="clickEffect">
                                  <p:stCondLst>
                                    <p:cond delay="0"/>
                                  </p:stCondLst>
                                  <p:childTnLst>
                                    <p:animEffect transition="out" filter="fade">
                                      <p:cBhvr>
                                        <p:cTn id="71" dur="150"/>
                                        <p:tgtEl>
                                          <p:spTgt spid="21"/>
                                        </p:tgtEl>
                                      </p:cBhvr>
                                    </p:animEffect>
                                    <p:set>
                                      <p:cBhvr>
                                        <p:cTn id="72" dur="1" fill="hold">
                                          <p:stCondLst>
                                            <p:cond delay="149"/>
                                          </p:stCondLst>
                                        </p:cTn>
                                        <p:tgtEl>
                                          <p:spTgt spid="21"/>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0" nodeType="clickEffect">
                                  <p:stCondLst>
                                    <p:cond delay="0"/>
                                  </p:stCondLst>
                                  <p:childTnLst>
                                    <p:animEffect transition="out" filter="fade">
                                      <p:cBhvr>
                                        <p:cTn id="76" dur="150"/>
                                        <p:tgtEl>
                                          <p:spTgt spid="23"/>
                                        </p:tgtEl>
                                      </p:cBhvr>
                                    </p:animEffect>
                                    <p:set>
                                      <p:cBhvr>
                                        <p:cTn id="77" dur="1" fill="hold">
                                          <p:stCondLst>
                                            <p:cond delay="149"/>
                                          </p:stCondLst>
                                        </p:cTn>
                                        <p:tgtEl>
                                          <p:spTgt spid="23"/>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0" nodeType="clickEffect">
                                  <p:stCondLst>
                                    <p:cond delay="0"/>
                                  </p:stCondLst>
                                  <p:childTnLst>
                                    <p:animEffect transition="out" filter="fade">
                                      <p:cBhvr>
                                        <p:cTn id="81" dur="150"/>
                                        <p:tgtEl>
                                          <p:spTgt spid="24"/>
                                        </p:tgtEl>
                                      </p:cBhvr>
                                    </p:animEffect>
                                    <p:set>
                                      <p:cBhvr>
                                        <p:cTn id="82" dur="1" fill="hold">
                                          <p:stCondLst>
                                            <p:cond delay="149"/>
                                          </p:stCondLst>
                                        </p:cTn>
                                        <p:tgtEl>
                                          <p:spTgt spid="24"/>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xit" presetSubtype="0" fill="hold" grpId="0" nodeType="clickEffect">
                                  <p:stCondLst>
                                    <p:cond delay="0"/>
                                  </p:stCondLst>
                                  <p:childTnLst>
                                    <p:animEffect transition="out" filter="fade">
                                      <p:cBhvr>
                                        <p:cTn id="86" dur="150"/>
                                        <p:tgtEl>
                                          <p:spTgt spid="25"/>
                                        </p:tgtEl>
                                      </p:cBhvr>
                                    </p:animEffect>
                                    <p:set>
                                      <p:cBhvr>
                                        <p:cTn id="87" dur="1" fill="hold">
                                          <p:stCondLst>
                                            <p:cond delay="149"/>
                                          </p:stCondLst>
                                        </p:cTn>
                                        <p:tgtEl>
                                          <p:spTgt spid="25"/>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grpId="0" nodeType="clickEffect">
                                  <p:stCondLst>
                                    <p:cond delay="0"/>
                                  </p:stCondLst>
                                  <p:childTnLst>
                                    <p:animEffect transition="out" filter="fade">
                                      <p:cBhvr>
                                        <p:cTn id="91" dur="150"/>
                                        <p:tgtEl>
                                          <p:spTgt spid="26"/>
                                        </p:tgtEl>
                                      </p:cBhvr>
                                    </p:animEffect>
                                    <p:set>
                                      <p:cBhvr>
                                        <p:cTn id="92" dur="1" fill="hold">
                                          <p:stCondLst>
                                            <p:cond delay="149"/>
                                          </p:stCondLst>
                                        </p:cTn>
                                        <p:tgtEl>
                                          <p:spTgt spid="26"/>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grpId="0" nodeType="clickEffect">
                                  <p:stCondLst>
                                    <p:cond delay="0"/>
                                  </p:stCondLst>
                                  <p:childTnLst>
                                    <p:animEffect transition="out" filter="fade">
                                      <p:cBhvr>
                                        <p:cTn id="96" dur="150"/>
                                        <p:tgtEl>
                                          <p:spTgt spid="27"/>
                                        </p:tgtEl>
                                      </p:cBhvr>
                                    </p:animEffect>
                                    <p:set>
                                      <p:cBhvr>
                                        <p:cTn id="97" dur="1" fill="hold">
                                          <p:stCondLst>
                                            <p:cond delay="149"/>
                                          </p:stCondLst>
                                        </p:cTn>
                                        <p:tgtEl>
                                          <p:spTgt spid="27"/>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10" presetClass="exit" presetSubtype="0" fill="hold" grpId="0" nodeType="clickEffect">
                                  <p:stCondLst>
                                    <p:cond delay="0"/>
                                  </p:stCondLst>
                                  <p:childTnLst>
                                    <p:animEffect transition="out" filter="fade">
                                      <p:cBhvr>
                                        <p:cTn id="101" dur="150"/>
                                        <p:tgtEl>
                                          <p:spTgt spid="28"/>
                                        </p:tgtEl>
                                      </p:cBhvr>
                                    </p:animEffect>
                                    <p:set>
                                      <p:cBhvr>
                                        <p:cTn id="102" dur="1" fill="hold">
                                          <p:stCondLst>
                                            <p:cond delay="149"/>
                                          </p:stCondLst>
                                        </p:cTn>
                                        <p:tgtEl>
                                          <p:spTgt spid="28"/>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grpId="0" nodeType="clickEffect">
                                  <p:stCondLst>
                                    <p:cond delay="0"/>
                                  </p:stCondLst>
                                  <p:childTnLst>
                                    <p:animEffect transition="out" filter="fade">
                                      <p:cBhvr>
                                        <p:cTn id="106" dur="150"/>
                                        <p:tgtEl>
                                          <p:spTgt spid="29"/>
                                        </p:tgtEl>
                                      </p:cBhvr>
                                    </p:animEffect>
                                    <p:set>
                                      <p:cBhvr>
                                        <p:cTn id="107" dur="1" fill="hold">
                                          <p:stCondLst>
                                            <p:cond delay="149"/>
                                          </p:stCondLst>
                                        </p:cTn>
                                        <p:tgtEl>
                                          <p:spTgt spid="29"/>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grpId="0" nodeType="clickEffect">
                                  <p:stCondLst>
                                    <p:cond delay="0"/>
                                  </p:stCondLst>
                                  <p:childTnLst>
                                    <p:animEffect transition="out" filter="fade">
                                      <p:cBhvr>
                                        <p:cTn id="111" dur="150"/>
                                        <p:tgtEl>
                                          <p:spTgt spid="30"/>
                                        </p:tgtEl>
                                      </p:cBhvr>
                                    </p:animEffect>
                                    <p:set>
                                      <p:cBhvr>
                                        <p:cTn id="112" dur="1" fill="hold">
                                          <p:stCondLst>
                                            <p:cond delay="149"/>
                                          </p:stCondLst>
                                        </p:cTn>
                                        <p:tgtEl>
                                          <p:spTgt spid="30"/>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0" presetClass="exit" presetSubtype="0" fill="hold" grpId="0" nodeType="clickEffect">
                                  <p:stCondLst>
                                    <p:cond delay="0"/>
                                  </p:stCondLst>
                                  <p:childTnLst>
                                    <p:animEffect transition="out" filter="fade">
                                      <p:cBhvr>
                                        <p:cTn id="116" dur="150"/>
                                        <p:tgtEl>
                                          <p:spTgt spid="31"/>
                                        </p:tgtEl>
                                      </p:cBhvr>
                                    </p:animEffect>
                                    <p:set>
                                      <p:cBhvr>
                                        <p:cTn id="117" dur="1" fill="hold">
                                          <p:stCondLst>
                                            <p:cond delay="149"/>
                                          </p:stCondLst>
                                        </p:cTn>
                                        <p:tgtEl>
                                          <p:spTgt spid="31"/>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10" presetClass="exit" presetSubtype="0" fill="hold" grpId="0" nodeType="clickEffect">
                                  <p:stCondLst>
                                    <p:cond delay="0"/>
                                  </p:stCondLst>
                                  <p:childTnLst>
                                    <p:animEffect transition="out" filter="fade">
                                      <p:cBhvr>
                                        <p:cTn id="121" dur="150"/>
                                        <p:tgtEl>
                                          <p:spTgt spid="32"/>
                                        </p:tgtEl>
                                      </p:cBhvr>
                                    </p:animEffect>
                                    <p:set>
                                      <p:cBhvr>
                                        <p:cTn id="122" dur="1" fill="hold">
                                          <p:stCondLst>
                                            <p:cond delay="149"/>
                                          </p:stCondLst>
                                        </p:cTn>
                                        <p:tgtEl>
                                          <p:spTgt spid="32"/>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0" presetClass="exit" presetSubtype="0" fill="hold" grpId="0" nodeType="clickEffect">
                                  <p:stCondLst>
                                    <p:cond delay="0"/>
                                  </p:stCondLst>
                                  <p:childTnLst>
                                    <p:animEffect transition="out" filter="fade">
                                      <p:cBhvr>
                                        <p:cTn id="126" dur="150"/>
                                        <p:tgtEl>
                                          <p:spTgt spid="33"/>
                                        </p:tgtEl>
                                      </p:cBhvr>
                                    </p:animEffect>
                                    <p:set>
                                      <p:cBhvr>
                                        <p:cTn id="127" dur="1" fill="hold">
                                          <p:stCondLst>
                                            <p:cond delay="149"/>
                                          </p:stCondLst>
                                        </p:cTn>
                                        <p:tgtEl>
                                          <p:spTgt spid="33"/>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10" presetClass="exit" presetSubtype="0" fill="hold" grpId="0" nodeType="clickEffect">
                                  <p:stCondLst>
                                    <p:cond delay="0"/>
                                  </p:stCondLst>
                                  <p:childTnLst>
                                    <p:animEffect transition="out" filter="fade">
                                      <p:cBhvr>
                                        <p:cTn id="131" dur="150"/>
                                        <p:tgtEl>
                                          <p:spTgt spid="34"/>
                                        </p:tgtEl>
                                      </p:cBhvr>
                                    </p:animEffect>
                                    <p:set>
                                      <p:cBhvr>
                                        <p:cTn id="132" dur="1" fill="hold">
                                          <p:stCondLst>
                                            <p:cond delay="149"/>
                                          </p:stCondLst>
                                        </p:cTn>
                                        <p:tgtEl>
                                          <p:spTgt spid="34"/>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10" presetClass="exit" presetSubtype="0" fill="hold" grpId="0" nodeType="clickEffect">
                                  <p:stCondLst>
                                    <p:cond delay="0"/>
                                  </p:stCondLst>
                                  <p:childTnLst>
                                    <p:animEffect transition="out" filter="fade">
                                      <p:cBhvr>
                                        <p:cTn id="136" dur="150"/>
                                        <p:tgtEl>
                                          <p:spTgt spid="35"/>
                                        </p:tgtEl>
                                      </p:cBhvr>
                                    </p:animEffect>
                                    <p:set>
                                      <p:cBhvr>
                                        <p:cTn id="137" dur="1" fill="hold">
                                          <p:stCondLst>
                                            <p:cond delay="149"/>
                                          </p:stCondLst>
                                        </p:cTn>
                                        <p:tgtEl>
                                          <p:spTgt spid="35"/>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10" presetClass="exit" presetSubtype="0" fill="hold" grpId="0" nodeType="clickEffect">
                                  <p:stCondLst>
                                    <p:cond delay="0"/>
                                  </p:stCondLst>
                                  <p:childTnLst>
                                    <p:animEffect transition="out" filter="fade">
                                      <p:cBhvr>
                                        <p:cTn id="141" dur="150"/>
                                        <p:tgtEl>
                                          <p:spTgt spid="36"/>
                                        </p:tgtEl>
                                      </p:cBhvr>
                                    </p:animEffect>
                                    <p:set>
                                      <p:cBhvr>
                                        <p:cTn id="142" dur="1" fill="hold">
                                          <p:stCondLst>
                                            <p:cond delay="149"/>
                                          </p:stCondLst>
                                        </p:cTn>
                                        <p:tgtEl>
                                          <p:spTgt spid="36"/>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10" presetClass="exit" presetSubtype="0" fill="hold" grpId="0" nodeType="clickEffect">
                                  <p:stCondLst>
                                    <p:cond delay="0"/>
                                  </p:stCondLst>
                                  <p:childTnLst>
                                    <p:animEffect transition="out" filter="fade">
                                      <p:cBhvr>
                                        <p:cTn id="146" dur="150"/>
                                        <p:tgtEl>
                                          <p:spTgt spid="37"/>
                                        </p:tgtEl>
                                      </p:cBhvr>
                                    </p:animEffect>
                                    <p:set>
                                      <p:cBhvr>
                                        <p:cTn id="147" dur="1" fill="hold">
                                          <p:stCondLst>
                                            <p:cond delay="149"/>
                                          </p:stCondLst>
                                        </p:cTn>
                                        <p:tgtEl>
                                          <p:spTgt spid="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3" grpId="0" animBg="1"/>
      <p:bldP spid="14" grpId="0" animBg="1"/>
      <p:bldP spid="15" grpId="0" animBg="1"/>
      <p:bldP spid="18" grpId="0" animBg="1"/>
      <p:bldP spid="19" grpId="0" animBg="1"/>
      <p:bldP spid="20" grpId="0" animBg="1"/>
      <p:bldP spid="21"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AE2783-B3B8-07DA-1B19-8BA77C06D500}"/>
              </a:ext>
            </a:extLst>
          </p:cNvPr>
          <p:cNvSpPr>
            <a:spLocks noGrp="1"/>
          </p:cNvSpPr>
          <p:nvPr>
            <p:ph idx="1"/>
          </p:nvPr>
        </p:nvSpPr>
        <p:spPr>
          <a:xfrm>
            <a:off x="1543050" y="971550"/>
            <a:ext cx="6057900" cy="3322282"/>
          </a:xfrm>
        </p:spPr>
        <p:txBody>
          <a:bodyPr>
            <a:normAutofit fontScale="70000" lnSpcReduction="20000"/>
          </a:bodyPr>
          <a:lstStyle/>
          <a:p>
            <a:pPr marL="0" indent="0">
              <a:buNone/>
            </a:pPr>
            <a:r>
              <a:rPr lang="en-US" b="1" dirty="0"/>
              <a:t>procedure</a:t>
            </a:r>
            <a:r>
              <a:rPr lang="en-US" dirty="0"/>
              <a:t> </a:t>
            </a:r>
            <a:r>
              <a:rPr lang="en-US" i="1" dirty="0"/>
              <a:t>multiply</a:t>
            </a:r>
            <a:r>
              <a:rPr lang="en-US" dirty="0"/>
              <a:t>(</a:t>
            </a:r>
            <a:r>
              <a:rPr lang="en-US" i="1" dirty="0"/>
              <a:t>x</a:t>
            </a:r>
            <a:r>
              <a:rPr lang="en-US" dirty="0"/>
              <a:t>, </a:t>
            </a:r>
            <a:r>
              <a:rPr lang="en-US" i="1" dirty="0"/>
              <a:t>y</a:t>
            </a:r>
            <a:r>
              <a:rPr lang="en-US" dirty="0"/>
              <a:t>: positive integers, </a:t>
            </a:r>
            <a:r>
              <a:rPr lang="en-US" i="1" dirty="0"/>
              <a:t>b</a:t>
            </a:r>
            <a:r>
              <a:rPr lang="en-US" dirty="0"/>
              <a:t>: integer &gt; 1)</a:t>
            </a:r>
          </a:p>
          <a:p>
            <a:pPr marL="520304" indent="0">
              <a:buNone/>
            </a:pPr>
            <a:r>
              <a:rPr lang="en-US" dirty="0"/>
              <a:t>{The base </a:t>
            </a:r>
            <a:r>
              <a:rPr lang="en-US" i="1" dirty="0"/>
              <a:t>b</a:t>
            </a:r>
            <a:r>
              <a:rPr lang="en-US" dirty="0"/>
              <a:t> expansions of </a:t>
            </a:r>
            <a:r>
              <a:rPr lang="en-US" i="1" dirty="0"/>
              <a:t>x</a:t>
            </a:r>
            <a:r>
              <a:rPr lang="en-US" dirty="0"/>
              <a:t> and </a:t>
            </a:r>
            <a:r>
              <a:rPr lang="en-US" i="1" dirty="0"/>
              <a:t>y</a:t>
            </a:r>
            <a:r>
              <a:rPr lang="en-US" dirty="0"/>
              <a:t> are (</a:t>
            </a:r>
            <a:r>
              <a:rPr lang="en-US" i="1" dirty="0"/>
              <a:t>x</a:t>
            </a:r>
            <a:r>
              <a:rPr lang="en-US" i="1" baseline="-25000" dirty="0"/>
              <a:t>n</a:t>
            </a:r>
            <a:r>
              <a:rPr lang="en-US" baseline="-25000" dirty="0"/>
              <a:t>-1</a:t>
            </a:r>
            <a:r>
              <a:rPr lang="en-US" i="1" dirty="0"/>
              <a:t>x</a:t>
            </a:r>
            <a:r>
              <a:rPr lang="en-US" i="1" baseline="-25000" dirty="0"/>
              <a:t>n</a:t>
            </a:r>
            <a:r>
              <a:rPr lang="en-US" baseline="-25000" dirty="0"/>
              <a:t>-2</a:t>
            </a:r>
            <a:r>
              <a:rPr lang="en-US" dirty="0"/>
              <a:t>⋯</a:t>
            </a:r>
            <a:r>
              <a:rPr lang="en-US" i="1" dirty="0"/>
              <a:t>x</a:t>
            </a:r>
            <a:r>
              <a:rPr lang="en-US" baseline="-25000" dirty="0"/>
              <a:t>1</a:t>
            </a:r>
            <a:r>
              <a:rPr lang="en-US" i="1" dirty="0"/>
              <a:t>x</a:t>
            </a:r>
            <a:r>
              <a:rPr lang="en-US" baseline="-25000" dirty="0"/>
              <a:t>0</a:t>
            </a:r>
            <a:r>
              <a:rPr lang="en-US" dirty="0"/>
              <a:t>)</a:t>
            </a:r>
            <a:r>
              <a:rPr lang="en-US" i="1" baseline="-25000" dirty="0"/>
              <a:t>b</a:t>
            </a:r>
            <a:r>
              <a:rPr lang="en-US" dirty="0"/>
              <a:t> and (</a:t>
            </a:r>
            <a:r>
              <a:rPr lang="en-US" i="1" dirty="0"/>
              <a:t>y</a:t>
            </a:r>
            <a:r>
              <a:rPr lang="en-US" i="1" baseline="-25000" dirty="0"/>
              <a:t>n</a:t>
            </a:r>
            <a:r>
              <a:rPr lang="en-US" baseline="-25000" dirty="0"/>
              <a:t>-1</a:t>
            </a:r>
            <a:r>
              <a:rPr lang="en-US" i="1" dirty="0"/>
              <a:t>y</a:t>
            </a:r>
            <a:r>
              <a:rPr lang="en-US" i="1" baseline="-25000" dirty="0"/>
              <a:t>n</a:t>
            </a:r>
            <a:r>
              <a:rPr lang="en-US" baseline="-25000" dirty="0"/>
              <a:t>-2</a:t>
            </a:r>
            <a:r>
              <a:rPr lang="en-US" dirty="0"/>
              <a:t>⋯</a:t>
            </a:r>
            <a:r>
              <a:rPr lang="en-US" i="1" dirty="0"/>
              <a:t>y</a:t>
            </a:r>
            <a:r>
              <a:rPr lang="en-US" baseline="-25000" dirty="0"/>
              <a:t>1</a:t>
            </a:r>
            <a:r>
              <a:rPr lang="en-US" i="1" dirty="0"/>
              <a:t>y</a:t>
            </a:r>
            <a:r>
              <a:rPr lang="en-US" baseline="-25000" dirty="0"/>
              <a:t>0</a:t>
            </a:r>
            <a:r>
              <a:rPr lang="en-US" dirty="0"/>
              <a:t>)</a:t>
            </a:r>
            <a:r>
              <a:rPr lang="en-US" i="1" baseline="-25000" dirty="0"/>
              <a:t>b</a:t>
            </a:r>
            <a:r>
              <a:rPr lang="en-US" dirty="0"/>
              <a:t>, respectively}</a:t>
            </a:r>
          </a:p>
          <a:p>
            <a:pPr marL="520304" indent="0">
              <a:buNone/>
              <a:tabLst>
                <a:tab pos="3077766" algn="l"/>
              </a:tabLst>
            </a:pPr>
            <a:r>
              <a:rPr lang="en-US" i="1" dirty="0"/>
              <a:t>p</a:t>
            </a:r>
            <a:r>
              <a:rPr lang="en-US" dirty="0"/>
              <a:t> := 0	{Resulting product}</a:t>
            </a:r>
          </a:p>
          <a:p>
            <a:pPr marL="520304" indent="0">
              <a:buNone/>
              <a:tabLst>
                <a:tab pos="3077766" algn="l"/>
              </a:tabLst>
            </a:pPr>
            <a:r>
              <a:rPr lang="en-US" b="1" dirty="0"/>
              <a:t>for</a:t>
            </a:r>
            <a:r>
              <a:rPr lang="en-US" dirty="0"/>
              <a:t> </a:t>
            </a:r>
            <a:r>
              <a:rPr lang="en-US" i="1" dirty="0"/>
              <a:t>j</a:t>
            </a:r>
            <a:r>
              <a:rPr lang="en-US" dirty="0"/>
              <a:t> := 0 </a:t>
            </a:r>
            <a:r>
              <a:rPr lang="en-US" b="1" dirty="0"/>
              <a:t>to</a:t>
            </a:r>
            <a:r>
              <a:rPr lang="en-US" dirty="0"/>
              <a:t> </a:t>
            </a:r>
            <a:r>
              <a:rPr lang="en-US" i="1" dirty="0"/>
              <a:t>n</a:t>
            </a:r>
            <a:r>
              <a:rPr lang="en-US" dirty="0"/>
              <a:t>–1	{Move </a:t>
            </a:r>
            <a:r>
              <a:rPr lang="en-US" dirty="0">
                <a:solidFill>
                  <a:srgbClr val="00B050"/>
                </a:solidFill>
              </a:rPr>
              <a:t>right-to-left in </a:t>
            </a:r>
            <a:r>
              <a:rPr lang="en-US" i="1" dirty="0">
                <a:solidFill>
                  <a:srgbClr val="00B050"/>
                </a:solidFill>
              </a:rPr>
              <a:t>y</a:t>
            </a:r>
            <a:r>
              <a:rPr lang="en-US" dirty="0"/>
              <a:t>}</a:t>
            </a:r>
          </a:p>
          <a:p>
            <a:pPr marL="1032272" indent="0">
              <a:buNone/>
              <a:tabLst>
                <a:tab pos="3077766" algn="l"/>
              </a:tabLst>
            </a:pPr>
            <a:r>
              <a:rPr lang="en-US" i="1" dirty="0"/>
              <a:t>c</a:t>
            </a:r>
            <a:r>
              <a:rPr lang="en-US" dirty="0"/>
              <a:t> := 0	{Reset carry}</a:t>
            </a:r>
          </a:p>
          <a:p>
            <a:pPr marL="1032272" indent="0">
              <a:buNone/>
              <a:tabLst>
                <a:tab pos="3077766" algn="l"/>
              </a:tabLst>
            </a:pPr>
            <a:r>
              <a:rPr lang="en-US" dirty="0"/>
              <a:t>for </a:t>
            </a:r>
            <a:r>
              <a:rPr lang="en-US" i="1" dirty="0" err="1"/>
              <a:t>i</a:t>
            </a:r>
            <a:r>
              <a:rPr lang="en-US" dirty="0"/>
              <a:t> := 0 to </a:t>
            </a:r>
            <a:r>
              <a:rPr lang="en-US" i="1" dirty="0"/>
              <a:t>n</a:t>
            </a:r>
            <a:r>
              <a:rPr lang="en-US" dirty="0"/>
              <a:t>-1	{Move </a:t>
            </a:r>
            <a:r>
              <a:rPr lang="en-US" dirty="0">
                <a:solidFill>
                  <a:srgbClr val="00B050"/>
                </a:solidFill>
              </a:rPr>
              <a:t>right-to-left in </a:t>
            </a:r>
            <a:r>
              <a:rPr lang="en-US" i="1" dirty="0">
                <a:solidFill>
                  <a:srgbClr val="00B050"/>
                </a:solidFill>
              </a:rPr>
              <a:t>x</a:t>
            </a:r>
            <a:r>
              <a:rPr lang="en-US" dirty="0"/>
              <a:t>}</a:t>
            </a:r>
          </a:p>
          <a:p>
            <a:pPr marL="1543050" indent="0">
              <a:buNone/>
              <a:tabLst>
                <a:tab pos="3077766" algn="l"/>
              </a:tabLst>
            </a:pPr>
            <a:r>
              <a:rPr lang="en-US" i="1" dirty="0"/>
              <a:t>t</a:t>
            </a:r>
            <a:r>
              <a:rPr lang="en-US" dirty="0"/>
              <a:t> := </a:t>
            </a:r>
            <a:r>
              <a:rPr lang="en-US" i="1" dirty="0"/>
              <a:t>x</a:t>
            </a:r>
            <a:r>
              <a:rPr lang="en-US" i="1" baseline="-25000" dirty="0"/>
              <a:t>i</a:t>
            </a:r>
            <a:r>
              <a:rPr lang="en-US" dirty="0"/>
              <a:t> * </a:t>
            </a:r>
            <a:r>
              <a:rPr lang="en-US" i="1" dirty="0" err="1"/>
              <a:t>y</a:t>
            </a:r>
            <a:r>
              <a:rPr lang="en-US" i="1" baseline="-25000" dirty="0" err="1"/>
              <a:t>j</a:t>
            </a:r>
            <a:r>
              <a:rPr lang="en-US" dirty="0"/>
              <a:t> + </a:t>
            </a:r>
            <a:r>
              <a:rPr lang="en-US" i="1" dirty="0"/>
              <a:t>c</a:t>
            </a:r>
            <a:r>
              <a:rPr lang="en-US" dirty="0"/>
              <a:t>	{Multiply digits and add carry}</a:t>
            </a:r>
          </a:p>
          <a:p>
            <a:pPr marL="1543050" indent="0">
              <a:buNone/>
              <a:tabLst>
                <a:tab pos="3077766" algn="l"/>
              </a:tabLst>
            </a:pPr>
            <a:r>
              <a:rPr lang="en-US" i="1" dirty="0"/>
              <a:t>c</a:t>
            </a:r>
            <a:r>
              <a:rPr lang="en-US" dirty="0"/>
              <a:t> := ⌊</a:t>
            </a:r>
            <a:r>
              <a:rPr lang="en-US" i="1" dirty="0"/>
              <a:t>t</a:t>
            </a:r>
            <a:r>
              <a:rPr lang="en-US" dirty="0"/>
              <a:t>/</a:t>
            </a:r>
            <a:r>
              <a:rPr lang="en-US" i="1" dirty="0"/>
              <a:t>b</a:t>
            </a:r>
            <a:r>
              <a:rPr lang="en-US" dirty="0"/>
              <a:t>⌋	{Carry a digit if needed}</a:t>
            </a:r>
          </a:p>
          <a:p>
            <a:pPr marL="1543050" indent="0">
              <a:buNone/>
              <a:tabLst>
                <a:tab pos="3077766" algn="l"/>
              </a:tabLst>
            </a:pPr>
            <a:r>
              <a:rPr lang="en-US" i="1" dirty="0" err="1"/>
              <a:t>r</a:t>
            </a:r>
            <a:r>
              <a:rPr lang="en-US" i="1" baseline="-25000" dirty="0" err="1"/>
              <a:t>i</a:t>
            </a:r>
            <a:r>
              <a:rPr lang="en-US" dirty="0"/>
              <a:t> := </a:t>
            </a:r>
            <a:r>
              <a:rPr lang="en-US" i="1" dirty="0"/>
              <a:t>t</a:t>
            </a:r>
            <a:r>
              <a:rPr lang="en-US" dirty="0"/>
              <a:t> - </a:t>
            </a:r>
            <a:r>
              <a:rPr lang="en-US" i="1" dirty="0" err="1"/>
              <a:t>bc</a:t>
            </a:r>
            <a:r>
              <a:rPr lang="en-US" dirty="0"/>
              <a:t>	{Partial product, digit </a:t>
            </a:r>
            <a:r>
              <a:rPr lang="en-US" i="1" dirty="0" err="1"/>
              <a:t>i</a:t>
            </a:r>
            <a:r>
              <a:rPr lang="en-US" dirty="0"/>
              <a:t>}</a:t>
            </a:r>
          </a:p>
          <a:p>
            <a:pPr marL="1032272" indent="0">
              <a:buNone/>
              <a:tabLst>
                <a:tab pos="3077766" algn="l"/>
              </a:tabLst>
            </a:pPr>
            <a:r>
              <a:rPr lang="en-US" i="1" dirty="0" err="1"/>
              <a:t>r</a:t>
            </a:r>
            <a:r>
              <a:rPr lang="en-US" i="1" baseline="-25000" dirty="0" err="1"/>
              <a:t>n</a:t>
            </a:r>
            <a:r>
              <a:rPr lang="en-US" dirty="0"/>
              <a:t> := </a:t>
            </a:r>
            <a:r>
              <a:rPr lang="en-US" i="1" dirty="0"/>
              <a:t>c</a:t>
            </a:r>
            <a:r>
              <a:rPr lang="en-US" dirty="0"/>
              <a:t>	{Final carry becomes </a:t>
            </a:r>
            <a:r>
              <a:rPr lang="en-US" i="1" dirty="0" err="1"/>
              <a:t>r</a:t>
            </a:r>
            <a:r>
              <a:rPr lang="en-US" i="1" baseline="-25000" dirty="0" err="1"/>
              <a:t>n</a:t>
            </a:r>
            <a:r>
              <a:rPr lang="en-US" dirty="0"/>
              <a:t>}</a:t>
            </a:r>
          </a:p>
          <a:p>
            <a:pPr marL="1032272" indent="0">
              <a:buNone/>
              <a:tabLst>
                <a:tab pos="3077766" algn="l"/>
              </a:tabLst>
            </a:pPr>
            <a:r>
              <a:rPr lang="en-US" i="1" dirty="0"/>
              <a:t>r</a:t>
            </a:r>
            <a:r>
              <a:rPr lang="en-US" dirty="0"/>
              <a:t> := </a:t>
            </a:r>
            <a:r>
              <a:rPr lang="en-US" i="1" dirty="0"/>
              <a:t>r</a:t>
            </a:r>
            <a:r>
              <a:rPr lang="en-US" dirty="0"/>
              <a:t> shifted </a:t>
            </a:r>
            <a:r>
              <a:rPr lang="en-US" i="1" dirty="0"/>
              <a:t>j</a:t>
            </a:r>
            <a:r>
              <a:rPr lang="en-US" dirty="0"/>
              <a:t> places	{Shift position to align with </a:t>
            </a:r>
            <a:r>
              <a:rPr lang="en-US" i="1" dirty="0"/>
              <a:t>j</a:t>
            </a:r>
            <a:r>
              <a:rPr lang="en-US" dirty="0"/>
              <a:t>}</a:t>
            </a:r>
          </a:p>
          <a:p>
            <a:pPr marL="1032272" indent="0">
              <a:buNone/>
              <a:tabLst>
                <a:tab pos="3077766" algn="l"/>
              </a:tabLst>
            </a:pPr>
            <a:r>
              <a:rPr lang="en-US" i="1" dirty="0"/>
              <a:t>p</a:t>
            </a:r>
            <a:r>
              <a:rPr lang="en-US" dirty="0"/>
              <a:t> := </a:t>
            </a:r>
            <a:r>
              <a:rPr lang="en-US" dirty="0">
                <a:solidFill>
                  <a:schemeClr val="accent3"/>
                </a:solidFill>
              </a:rPr>
              <a:t>add</a:t>
            </a:r>
            <a:r>
              <a:rPr lang="en-US" dirty="0"/>
              <a:t>(</a:t>
            </a:r>
            <a:r>
              <a:rPr lang="en-US" i="1" dirty="0"/>
              <a:t>p</a:t>
            </a:r>
            <a:r>
              <a:rPr lang="en-US" dirty="0"/>
              <a:t>, </a:t>
            </a:r>
            <a:r>
              <a:rPr lang="en-US" i="1" dirty="0"/>
              <a:t>r</a:t>
            </a:r>
            <a:r>
              <a:rPr lang="en-US" dirty="0"/>
              <a:t>)	{Add </a:t>
            </a:r>
            <a:r>
              <a:rPr lang="en-US" i="1" dirty="0"/>
              <a:t>r</a:t>
            </a:r>
            <a:r>
              <a:rPr lang="en-US" dirty="0"/>
              <a:t> to the result}</a:t>
            </a:r>
          </a:p>
          <a:p>
            <a:pPr marL="520304" indent="0">
              <a:buNone/>
            </a:pPr>
            <a:r>
              <a:rPr lang="en-US" b="1" dirty="0"/>
              <a:t>return</a:t>
            </a:r>
            <a:r>
              <a:rPr lang="en-US" dirty="0"/>
              <a:t> (</a:t>
            </a:r>
            <a:r>
              <a:rPr lang="en-US" i="1" dirty="0"/>
              <a:t>p</a:t>
            </a:r>
            <a:r>
              <a:rPr lang="en-US" baseline="-25000" dirty="0"/>
              <a:t>2</a:t>
            </a:r>
            <a:r>
              <a:rPr lang="en-US" i="1" baseline="-25000" dirty="0"/>
              <a:t>n</a:t>
            </a:r>
            <a:r>
              <a:rPr lang="en-US" dirty="0"/>
              <a:t>, </a:t>
            </a:r>
            <a:r>
              <a:rPr lang="en-US" i="1" dirty="0"/>
              <a:t>p</a:t>
            </a:r>
            <a:r>
              <a:rPr lang="en-US" baseline="-25000" dirty="0"/>
              <a:t>2</a:t>
            </a:r>
            <a:r>
              <a:rPr lang="en-US" i="1" baseline="-25000" dirty="0"/>
              <a:t>n</a:t>
            </a:r>
            <a:r>
              <a:rPr lang="en-US" baseline="-25000" dirty="0"/>
              <a:t>-1</a:t>
            </a:r>
            <a:r>
              <a:rPr lang="en-US" dirty="0"/>
              <a:t>, …, </a:t>
            </a:r>
            <a:r>
              <a:rPr lang="en-US" i="1" dirty="0"/>
              <a:t>p</a:t>
            </a:r>
            <a:r>
              <a:rPr lang="en-US" baseline="-25000" dirty="0"/>
              <a:t>1</a:t>
            </a:r>
            <a:r>
              <a:rPr lang="en-US" dirty="0"/>
              <a:t>, </a:t>
            </a:r>
            <a:r>
              <a:rPr lang="en-US" i="1" dirty="0"/>
              <a:t>p</a:t>
            </a:r>
            <a:r>
              <a:rPr lang="en-US" baseline="-25000" dirty="0"/>
              <a:t>0</a:t>
            </a:r>
            <a:r>
              <a:rPr lang="en-US" dirty="0"/>
              <a:t>)</a:t>
            </a:r>
          </a:p>
          <a:p>
            <a:pPr marL="520304" indent="0">
              <a:buNone/>
            </a:pPr>
            <a:r>
              <a:rPr lang="en-US" dirty="0"/>
              <a:t>{The base </a:t>
            </a:r>
            <a:r>
              <a:rPr lang="en-US" i="1" dirty="0"/>
              <a:t>b</a:t>
            </a:r>
            <a:r>
              <a:rPr lang="en-US" dirty="0"/>
              <a:t> expansion of the sum is (</a:t>
            </a:r>
            <a:r>
              <a:rPr lang="en-US" i="1" dirty="0"/>
              <a:t>p</a:t>
            </a:r>
            <a:r>
              <a:rPr lang="en-US" baseline="-25000" dirty="0"/>
              <a:t>2</a:t>
            </a:r>
            <a:r>
              <a:rPr lang="en-US" i="1" baseline="-25000" dirty="0"/>
              <a:t>n</a:t>
            </a:r>
            <a:r>
              <a:rPr lang="en-US" i="1" dirty="0"/>
              <a:t>p</a:t>
            </a:r>
            <a:r>
              <a:rPr lang="en-US" baseline="-25000" dirty="0"/>
              <a:t>2</a:t>
            </a:r>
            <a:r>
              <a:rPr lang="en-US" i="1" baseline="-25000" dirty="0"/>
              <a:t>n</a:t>
            </a:r>
            <a:r>
              <a:rPr lang="en-US" baseline="-25000" dirty="0"/>
              <a:t>-1</a:t>
            </a:r>
            <a:r>
              <a:rPr lang="en-US" dirty="0"/>
              <a:t>⋯</a:t>
            </a:r>
            <a:r>
              <a:rPr lang="en-US" i="1" dirty="0"/>
              <a:t>p</a:t>
            </a:r>
            <a:r>
              <a:rPr lang="en-US" baseline="-25000" dirty="0"/>
              <a:t>1</a:t>
            </a:r>
            <a:r>
              <a:rPr lang="en-US" i="1" dirty="0"/>
              <a:t>p</a:t>
            </a:r>
            <a:r>
              <a:rPr lang="en-US" baseline="-25000" dirty="0"/>
              <a:t>0</a:t>
            </a:r>
            <a:r>
              <a:rPr lang="en-US" dirty="0"/>
              <a:t>)</a:t>
            </a:r>
            <a:r>
              <a:rPr lang="en-US" i="1" baseline="-25000" dirty="0"/>
              <a:t>b</a:t>
            </a:r>
            <a:r>
              <a:rPr lang="en-US" dirty="0"/>
              <a:t>}</a:t>
            </a:r>
          </a:p>
        </p:txBody>
      </p:sp>
      <p:sp>
        <p:nvSpPr>
          <p:cNvPr id="7" name="TextBox 6">
            <a:extLst>
              <a:ext uri="{FF2B5EF4-FFF2-40B4-BE49-F238E27FC236}">
                <a16:creationId xmlns:a16="http://schemas.microsoft.com/office/drawing/2014/main" id="{8475E924-42A7-C28F-DE58-2221967D7B03}"/>
              </a:ext>
            </a:extLst>
          </p:cNvPr>
          <p:cNvSpPr txBox="1"/>
          <p:nvPr/>
        </p:nvSpPr>
        <p:spPr>
          <a:xfrm>
            <a:off x="3558743" y="4457700"/>
            <a:ext cx="2026517" cy="323165"/>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What is its complexity?</a:t>
            </a:r>
          </a:p>
        </p:txBody>
      </p:sp>
      <p:sp>
        <p:nvSpPr>
          <p:cNvPr id="4" name="3 Marcador de número de diapositiva">
            <a:extLst>
              <a:ext uri="{FF2B5EF4-FFF2-40B4-BE49-F238E27FC236}">
                <a16:creationId xmlns:a16="http://schemas.microsoft.com/office/drawing/2014/main" id="{C4F65A14-D8EE-08ED-F80B-5A53A9910DC7}"/>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12</a:t>
            </a:fld>
            <a:endParaRPr lang="pt-BR" dirty="0"/>
          </a:p>
        </p:txBody>
      </p:sp>
      <mc:AlternateContent xmlns:mc="http://schemas.openxmlformats.org/markup-compatibility/2006" xmlns:a14="http://schemas.microsoft.com/office/drawing/2010/main">
        <mc:Choice Requires="a14">
          <p:sp>
            <p:nvSpPr>
              <p:cNvPr id="5" name="Title 1">
                <a:extLst>
                  <a:ext uri="{FF2B5EF4-FFF2-40B4-BE49-F238E27FC236}">
                    <a16:creationId xmlns:a16="http://schemas.microsoft.com/office/drawing/2014/main" id="{B7866037-313E-7657-6EB3-39C1DF5CAE6F}"/>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Multiplying base </a:t>
                </a:r>
                <a14:m>
                  <m:oMath xmlns:m="http://schemas.openxmlformats.org/officeDocument/2006/math">
                    <m:r>
                      <a:rPr lang="en-US" i="1" dirty="0" smtClean="0">
                        <a:latin typeface="Cambria Math" panose="02040503050406030204" pitchFamily="18" charset="0"/>
                      </a:rPr>
                      <m:t>𝑏</m:t>
                    </m:r>
                  </m:oMath>
                </a14:m>
                <a:r>
                  <a:rPr lang="en-US" dirty="0"/>
                  <a:t> expansions</a:t>
                </a:r>
                <a:endParaRPr lang="en-US" altLang="x-none" dirty="0"/>
              </a:p>
            </p:txBody>
          </p:sp>
        </mc:Choice>
        <mc:Fallback xmlns="">
          <p:sp>
            <p:nvSpPr>
              <p:cNvPr id="5" name="Title 1">
                <a:extLst>
                  <a:ext uri="{FF2B5EF4-FFF2-40B4-BE49-F238E27FC236}">
                    <a16:creationId xmlns:a16="http://schemas.microsoft.com/office/drawing/2014/main" id="{B7866037-313E-7657-6EB3-39C1DF5CAE6F}"/>
                  </a:ext>
                </a:extLst>
              </p:cNvPr>
              <p:cNvSpPr txBox="1">
                <a:spLocks noRot="1" noChangeAspect="1" noMove="1" noResize="1" noEditPoints="1" noAdjustHandles="1" noChangeArrowheads="1" noChangeShapeType="1" noTextEdit="1"/>
              </p:cNvSpPr>
              <p:nvPr/>
            </p:nvSpPr>
            <p:spPr>
              <a:xfrm>
                <a:off x="457200" y="400050"/>
                <a:ext cx="8229600" cy="742950"/>
              </a:xfrm>
              <a:prstGeom prst="rect">
                <a:avLst/>
              </a:prstGeom>
              <a:blipFill>
                <a:blip r:embed="rId3"/>
                <a:stretch>
                  <a:fillRect l="-1852" b="-10000"/>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1787913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1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44174E-7ED8-36B7-116D-99F50315B6FE}"/>
              </a:ext>
            </a:extLst>
          </p:cNvPr>
          <p:cNvSpPr>
            <a:spLocks noGrp="1"/>
          </p:cNvSpPr>
          <p:nvPr>
            <p:ph idx="1"/>
          </p:nvPr>
        </p:nvSpPr>
        <p:spPr>
          <a:xfrm>
            <a:off x="2400300" y="1028700"/>
            <a:ext cx="5086350" cy="3543300"/>
          </a:xfrm>
        </p:spPr>
        <p:txBody>
          <a:bodyPr numCol="2"/>
          <a:lstStyle/>
          <a:p>
            <a:pPr marL="0" indent="0">
              <a:buNone/>
            </a:pPr>
            <a:r>
              <a:rPr lang="en-US" dirty="0">
                <a:latin typeface="Menlo" panose="020B0609030804020204" pitchFamily="49" charset="0"/>
                <a:ea typeface="Menlo" panose="020B0609030804020204" pitchFamily="49" charset="0"/>
                <a:cs typeface="Menlo" panose="020B0609030804020204" pitchFamily="49" charset="0"/>
              </a:rPr>
              <a:t>        </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C38</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a:t>
            </a:r>
            <a:r>
              <a:rPr lang="en-US" u="sng" dirty="0">
                <a:latin typeface="Menlo" panose="020B0609030804020204" pitchFamily="49" charset="0"/>
                <a:ea typeface="Menlo" panose="020B0609030804020204" pitchFamily="49" charset="0"/>
                <a:cs typeface="Menlo" panose="020B0609030804020204" pitchFamily="49" charset="0"/>
              </a:rPr>
              <a:t>* 6A4</a:t>
            </a:r>
            <a:endParaRPr lang="en-US" dirty="0">
              <a:latin typeface="Menlo" panose="020B0609030804020204" pitchFamily="49" charset="0"/>
              <a:ea typeface="Menlo" panose="020B0609030804020204" pitchFamily="49" charset="0"/>
              <a:cs typeface="Menlo" panose="020B0609030804020204" pitchFamily="49" charset="0"/>
            </a:endParaRPr>
          </a:p>
          <a:p>
            <a:pPr marL="0" indent="0">
              <a:buNone/>
            </a:pPr>
            <a:r>
              <a:rPr lang="en-US" dirty="0">
                <a:latin typeface="Menlo" panose="020B0609030804020204" pitchFamily="49" charset="0"/>
                <a:ea typeface="Menlo" panose="020B0609030804020204" pitchFamily="49" charset="0"/>
                <a:cs typeface="Menlo" panose="020B0609030804020204" pitchFamily="49" charset="0"/>
              </a:rPr>
              <a:t>    30E0</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7A30</a:t>
            </a:r>
          </a:p>
          <a:p>
            <a:pPr marL="0" indent="0">
              <a:buNone/>
            </a:pPr>
            <a:r>
              <a:rPr lang="en-US" u="sng" dirty="0">
                <a:latin typeface="Menlo" panose="020B0609030804020204" pitchFamily="49" charset="0"/>
                <a:ea typeface="Menlo" panose="020B0609030804020204" pitchFamily="49" charset="0"/>
                <a:cs typeface="Menlo" panose="020B0609030804020204" pitchFamily="49" charset="0"/>
              </a:rPr>
              <a:t>+ 4950  </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5123E0</a:t>
            </a:r>
          </a:p>
          <a:p>
            <a:pPr marL="0" indent="0">
              <a:buNone/>
            </a:pPr>
            <a:endParaRPr lang="en-US" dirty="0">
              <a:latin typeface="Menlo" panose="020B0609030804020204" pitchFamily="49" charset="0"/>
              <a:ea typeface="Menlo" panose="020B0609030804020204" pitchFamily="49" charset="0"/>
              <a:cs typeface="Menlo" panose="020B0609030804020204" pitchFamily="49" charset="0"/>
            </a:endParaRPr>
          </a:p>
          <a:p>
            <a:pPr marL="0" indent="0">
              <a:buNone/>
            </a:pPr>
            <a:endParaRPr lang="en-US" dirty="0">
              <a:latin typeface="Menlo" panose="020B0609030804020204" pitchFamily="49" charset="0"/>
              <a:ea typeface="Menlo" panose="020B0609030804020204" pitchFamily="49" charset="0"/>
              <a:cs typeface="Menlo" panose="020B0609030804020204" pitchFamily="49" charset="0"/>
            </a:endParaRPr>
          </a:p>
          <a:p>
            <a:pPr marL="0" indent="0">
              <a:buNone/>
            </a:pPr>
            <a:endParaRPr lang="en-US" dirty="0">
              <a:latin typeface="Menlo" panose="020B0609030804020204" pitchFamily="49" charset="0"/>
              <a:ea typeface="Menlo" panose="020B0609030804020204" pitchFamily="49" charset="0"/>
              <a:cs typeface="Menlo" panose="020B0609030804020204" pitchFamily="49" charset="0"/>
            </a:endParaRPr>
          </a:p>
          <a:p>
            <a:pPr marL="0" indent="0">
              <a:buNone/>
            </a:pPr>
            <a:r>
              <a:rPr lang="en-US" dirty="0">
                <a:latin typeface="Menlo" panose="020B0609030804020204" pitchFamily="49" charset="0"/>
                <a:ea typeface="Menlo" panose="020B0609030804020204" pitchFamily="49" charset="0"/>
                <a:cs typeface="Menlo" panose="020B0609030804020204" pitchFamily="49" charset="0"/>
              </a:rPr>
              <a:t>      </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365</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a:t>
            </a:r>
            <a:r>
              <a:rPr lang="en-US" u="sng" dirty="0">
                <a:latin typeface="Menlo" panose="020B0609030804020204" pitchFamily="49" charset="0"/>
                <a:ea typeface="Menlo" panose="020B0609030804020204" pitchFamily="49" charset="0"/>
                <a:cs typeface="Menlo" panose="020B0609030804020204" pitchFamily="49" charset="0"/>
              </a:rPr>
              <a:t>* 457</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3263</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2311</a:t>
            </a:r>
          </a:p>
          <a:p>
            <a:pPr marL="0" indent="0">
              <a:buNone/>
            </a:pPr>
            <a:r>
              <a:rPr lang="en-US" u="sng" dirty="0">
                <a:latin typeface="Menlo" panose="020B0609030804020204" pitchFamily="49" charset="0"/>
                <a:ea typeface="Menlo" panose="020B0609030804020204" pitchFamily="49" charset="0"/>
                <a:cs typeface="Menlo" panose="020B0609030804020204" pitchFamily="49" charset="0"/>
              </a:rPr>
              <a:t>+ 1724  </a:t>
            </a:r>
          </a:p>
          <a:p>
            <a:pPr marL="0" indent="0">
              <a:buNone/>
            </a:pPr>
            <a:r>
              <a:rPr lang="en-US" dirty="0">
                <a:latin typeface="Menlo" panose="020B0609030804020204" pitchFamily="49" charset="0"/>
                <a:ea typeface="Menlo" panose="020B0609030804020204" pitchFamily="49" charset="0"/>
                <a:cs typeface="Menlo" panose="020B0609030804020204" pitchFamily="49" charset="0"/>
              </a:rPr>
              <a:t>  220773</a:t>
            </a:r>
          </a:p>
        </p:txBody>
      </p:sp>
      <p:sp>
        <p:nvSpPr>
          <p:cNvPr id="4" name="TextBox 3">
            <a:extLst>
              <a:ext uri="{FF2B5EF4-FFF2-40B4-BE49-F238E27FC236}">
                <a16:creationId xmlns:a16="http://schemas.microsoft.com/office/drawing/2014/main" id="{D9817F86-E6ED-4564-2F09-F9AAD790E013}"/>
              </a:ext>
            </a:extLst>
          </p:cNvPr>
          <p:cNvSpPr txBox="1"/>
          <p:nvPr/>
        </p:nvSpPr>
        <p:spPr>
          <a:xfrm>
            <a:off x="3811214" y="1132609"/>
            <a:ext cx="1521571" cy="323165"/>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Hex      </a:t>
            </a:r>
            <a:r>
              <a:rPr lang="en-US" sz="1500" b="1" dirty="0">
                <a:solidFill>
                  <a:srgbClr val="FF0000"/>
                </a:solidFill>
                <a:latin typeface="Comic Neue" panose="02000000000000000000" pitchFamily="2" charset="0"/>
              </a:rPr>
              <a:t>|</a:t>
            </a:r>
            <a:r>
              <a:rPr lang="en-US" sz="1500" b="1" i="1" dirty="0">
                <a:solidFill>
                  <a:srgbClr val="FF0000"/>
                </a:solidFill>
                <a:latin typeface="Comic Neue" panose="02000000000000000000" pitchFamily="2" charset="0"/>
              </a:rPr>
              <a:t>      Octal</a:t>
            </a:r>
          </a:p>
        </p:txBody>
      </p:sp>
      <p:sp>
        <p:nvSpPr>
          <p:cNvPr id="5" name="Rectangle 4">
            <a:extLst>
              <a:ext uri="{FF2B5EF4-FFF2-40B4-BE49-F238E27FC236}">
                <a16:creationId xmlns:a16="http://schemas.microsoft.com/office/drawing/2014/main" id="{B9F22D6D-485B-E052-D215-D4BA89DFF1EB}"/>
              </a:ext>
            </a:extLst>
          </p:cNvPr>
          <p:cNvSpPr/>
          <p:nvPr/>
        </p:nvSpPr>
        <p:spPr bwMode="auto">
          <a:xfrm>
            <a:off x="2956484" y="2094703"/>
            <a:ext cx="636533" cy="253374"/>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6" name="Rectangle 5">
            <a:extLst>
              <a:ext uri="{FF2B5EF4-FFF2-40B4-BE49-F238E27FC236}">
                <a16:creationId xmlns:a16="http://schemas.microsoft.com/office/drawing/2014/main" id="{E51F19A1-1FD5-A8DE-9667-FC5DB8987DCF}"/>
              </a:ext>
            </a:extLst>
          </p:cNvPr>
          <p:cNvSpPr/>
          <p:nvPr/>
        </p:nvSpPr>
        <p:spPr bwMode="auto">
          <a:xfrm>
            <a:off x="2846660" y="2411784"/>
            <a:ext cx="636533" cy="253374"/>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7" name="Rectangle 6">
            <a:extLst>
              <a:ext uri="{FF2B5EF4-FFF2-40B4-BE49-F238E27FC236}">
                <a16:creationId xmlns:a16="http://schemas.microsoft.com/office/drawing/2014/main" id="{389DDC56-7A0D-69B1-00BC-6320A1B011E0}"/>
              </a:ext>
            </a:extLst>
          </p:cNvPr>
          <p:cNvSpPr/>
          <p:nvPr/>
        </p:nvSpPr>
        <p:spPr bwMode="auto">
          <a:xfrm>
            <a:off x="2430142" y="2682390"/>
            <a:ext cx="1165523" cy="297293"/>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8" name="Rectangle 7">
            <a:extLst>
              <a:ext uri="{FF2B5EF4-FFF2-40B4-BE49-F238E27FC236}">
                <a16:creationId xmlns:a16="http://schemas.microsoft.com/office/drawing/2014/main" id="{144EE294-7097-FACC-E3B8-0E36BC2A80A7}"/>
              </a:ext>
            </a:extLst>
          </p:cNvPr>
          <p:cNvSpPr/>
          <p:nvPr/>
        </p:nvSpPr>
        <p:spPr bwMode="auto">
          <a:xfrm>
            <a:off x="2737569" y="3048806"/>
            <a:ext cx="854716" cy="253374"/>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10" name="Rectangle 9">
            <a:extLst>
              <a:ext uri="{FF2B5EF4-FFF2-40B4-BE49-F238E27FC236}">
                <a16:creationId xmlns:a16="http://schemas.microsoft.com/office/drawing/2014/main" id="{C9BE8B81-F862-2235-51EC-EC58765FDC0F}"/>
              </a:ext>
            </a:extLst>
          </p:cNvPr>
          <p:cNvSpPr/>
          <p:nvPr/>
        </p:nvSpPr>
        <p:spPr bwMode="auto">
          <a:xfrm>
            <a:off x="5431360" y="2094703"/>
            <a:ext cx="636533" cy="253374"/>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11" name="Rectangle 10">
            <a:extLst>
              <a:ext uri="{FF2B5EF4-FFF2-40B4-BE49-F238E27FC236}">
                <a16:creationId xmlns:a16="http://schemas.microsoft.com/office/drawing/2014/main" id="{F6B6BA90-F6DC-7F54-58DB-A120FC3909B7}"/>
              </a:ext>
            </a:extLst>
          </p:cNvPr>
          <p:cNvSpPr/>
          <p:nvPr/>
        </p:nvSpPr>
        <p:spPr bwMode="auto">
          <a:xfrm>
            <a:off x="5312485" y="2415925"/>
            <a:ext cx="636533" cy="253374"/>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12" name="Rectangle 11">
            <a:extLst>
              <a:ext uri="{FF2B5EF4-FFF2-40B4-BE49-F238E27FC236}">
                <a16:creationId xmlns:a16="http://schemas.microsoft.com/office/drawing/2014/main" id="{32D67722-3643-8152-D7B3-4E6BEF3E62BB}"/>
              </a:ext>
            </a:extLst>
          </p:cNvPr>
          <p:cNvSpPr/>
          <p:nvPr/>
        </p:nvSpPr>
        <p:spPr bwMode="auto">
          <a:xfrm>
            <a:off x="4884073" y="2665780"/>
            <a:ext cx="1238579" cy="307146"/>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13" name="Rectangle 12">
            <a:extLst>
              <a:ext uri="{FF2B5EF4-FFF2-40B4-BE49-F238E27FC236}">
                <a16:creationId xmlns:a16="http://schemas.microsoft.com/office/drawing/2014/main" id="{3CC217B6-9974-AA39-8307-258C5D9883EC}"/>
              </a:ext>
            </a:extLst>
          </p:cNvPr>
          <p:cNvSpPr/>
          <p:nvPr/>
        </p:nvSpPr>
        <p:spPr bwMode="auto">
          <a:xfrm>
            <a:off x="5193612" y="3080493"/>
            <a:ext cx="874281" cy="253374"/>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9" name="3 Marcador de número de diapositiva">
            <a:extLst>
              <a:ext uri="{FF2B5EF4-FFF2-40B4-BE49-F238E27FC236}">
                <a16:creationId xmlns:a16="http://schemas.microsoft.com/office/drawing/2014/main" id="{903E5E17-BC14-E61B-A24A-501E8F85EC2F}"/>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13</a:t>
            </a:fld>
            <a:endParaRPr lang="pt-BR" dirty="0"/>
          </a:p>
        </p:txBody>
      </p:sp>
      <p:sp>
        <p:nvSpPr>
          <p:cNvPr id="14" name="Title 1">
            <a:extLst>
              <a:ext uri="{FF2B5EF4-FFF2-40B4-BE49-F238E27FC236}">
                <a16:creationId xmlns:a16="http://schemas.microsoft.com/office/drawing/2014/main" id="{5F93A8A7-B7B6-6C7A-151A-D1CD7F10EA61}"/>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Multiplication examples in hexadecimal/octal</a:t>
            </a:r>
            <a:endParaRPr lang="en-US" altLang="x-none" dirty="0"/>
          </a:p>
        </p:txBody>
      </p:sp>
    </p:spTree>
    <p:extLst>
      <p:ext uri="{BB962C8B-B14F-4D97-AF65-F5344CB8AC3E}">
        <p14:creationId xmlns:p14="http://schemas.microsoft.com/office/powerpoint/2010/main" val="123922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150"/>
                                        <p:tgtEl>
                                          <p:spTgt spid="5"/>
                                        </p:tgtEl>
                                      </p:cBhvr>
                                    </p:animEffect>
                                    <p:set>
                                      <p:cBhvr>
                                        <p:cTn id="7" dur="1" fill="hold">
                                          <p:stCondLst>
                                            <p:cond delay="14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150"/>
                                        <p:tgtEl>
                                          <p:spTgt spid="6"/>
                                        </p:tgtEl>
                                      </p:cBhvr>
                                    </p:animEffect>
                                    <p:set>
                                      <p:cBhvr>
                                        <p:cTn id="12" dur="1" fill="hold">
                                          <p:stCondLst>
                                            <p:cond delay="14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150"/>
                                        <p:tgtEl>
                                          <p:spTgt spid="7"/>
                                        </p:tgtEl>
                                      </p:cBhvr>
                                    </p:animEffect>
                                    <p:set>
                                      <p:cBhvr>
                                        <p:cTn id="17" dur="1" fill="hold">
                                          <p:stCondLst>
                                            <p:cond delay="14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150"/>
                                        <p:tgtEl>
                                          <p:spTgt spid="8"/>
                                        </p:tgtEl>
                                      </p:cBhvr>
                                    </p:animEffect>
                                    <p:set>
                                      <p:cBhvr>
                                        <p:cTn id="22" dur="1" fill="hold">
                                          <p:stCondLst>
                                            <p:cond delay="149"/>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150"/>
                                        <p:tgtEl>
                                          <p:spTgt spid="10"/>
                                        </p:tgtEl>
                                      </p:cBhvr>
                                    </p:animEffect>
                                    <p:set>
                                      <p:cBhvr>
                                        <p:cTn id="27" dur="1" fill="hold">
                                          <p:stCondLst>
                                            <p:cond delay="14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150"/>
                                        <p:tgtEl>
                                          <p:spTgt spid="11"/>
                                        </p:tgtEl>
                                      </p:cBhvr>
                                    </p:animEffect>
                                    <p:set>
                                      <p:cBhvr>
                                        <p:cTn id="32" dur="1" fill="hold">
                                          <p:stCondLst>
                                            <p:cond delay="14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150"/>
                                        <p:tgtEl>
                                          <p:spTgt spid="12"/>
                                        </p:tgtEl>
                                      </p:cBhvr>
                                    </p:animEffect>
                                    <p:set>
                                      <p:cBhvr>
                                        <p:cTn id="37" dur="1" fill="hold">
                                          <p:stCondLst>
                                            <p:cond delay="149"/>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0" nodeType="clickEffect">
                                  <p:stCondLst>
                                    <p:cond delay="0"/>
                                  </p:stCondLst>
                                  <p:childTnLst>
                                    <p:animEffect transition="out" filter="fade">
                                      <p:cBhvr>
                                        <p:cTn id="41" dur="150"/>
                                        <p:tgtEl>
                                          <p:spTgt spid="13"/>
                                        </p:tgtEl>
                                      </p:cBhvr>
                                    </p:animEffect>
                                    <p:set>
                                      <p:cBhvr>
                                        <p:cTn id="42" dur="1" fill="hold">
                                          <p:stCondLst>
                                            <p:cond delay="14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3AC0096-7511-5E52-6A17-B3CFEB2D315F}"/>
                  </a:ext>
                </a:extLst>
              </p:cNvPr>
              <p:cNvSpPr>
                <a:spLocks noGrp="1"/>
              </p:cNvSpPr>
              <p:nvPr>
                <p:ph idx="1"/>
              </p:nvPr>
            </p:nvSpPr>
            <p:spPr/>
            <p:txBody>
              <a:bodyPr>
                <a:normAutofit/>
              </a:bodyPr>
              <a:lstStyle/>
              <a:p>
                <a:pPr marL="0" indent="0">
                  <a:buNone/>
                </a:pPr>
                <a:r>
                  <a:rPr lang="en-US" dirty="0"/>
                  <a:t>In previous exercises, didn’t we assume basic arithmetic operations were </a:t>
                </a:r>
                <a14:m>
                  <m:oMath xmlns:m="http://schemas.openxmlformats.org/officeDocument/2006/math">
                    <m:r>
                      <m:rPr>
                        <m:sty m:val="p"/>
                      </m:rPr>
                      <a:rPr lang="en-US" b="0" i="0" smtClean="0">
                        <a:latin typeface="Cambria Math" panose="02040503050406030204" pitchFamily="18" charset="0"/>
                      </a:rPr>
                      <m:t>Θ</m:t>
                    </m:r>
                    <m:d>
                      <m:dPr>
                        <m:ctrlPr>
                          <a:rPr lang="en-US" b="0" i="1" smtClean="0">
                            <a:latin typeface="Cambria Math" panose="02040503050406030204" pitchFamily="18" charset="0"/>
                          </a:rPr>
                        </m:ctrlPr>
                      </m:dPr>
                      <m:e>
                        <m:r>
                          <a:rPr lang="en-US" b="0" i="0" smtClean="0">
                            <a:latin typeface="Cambria Math" panose="02040503050406030204" pitchFamily="18" charset="0"/>
                          </a:rPr>
                          <m:t>1</m:t>
                        </m:r>
                      </m:e>
                    </m:d>
                  </m:oMath>
                </a14:m>
                <a:r>
                  <a:rPr lang="en-US" dirty="0"/>
                  <a:t>?</a:t>
                </a:r>
              </a:p>
              <a:p>
                <a:pPr lvl="1"/>
                <a:r>
                  <a:rPr lang="en-US" dirty="0"/>
                  <a:t>This is </a:t>
                </a:r>
                <a:r>
                  <a:rPr lang="en-US" dirty="0">
                    <a:solidFill>
                      <a:schemeClr val="bg2"/>
                    </a:solidFill>
                  </a:rPr>
                  <a:t>often</a:t>
                </a:r>
                <a:r>
                  <a:rPr lang="en-US" dirty="0"/>
                  <a:t> true! Modern CPUs can compute (at least) 32-bit integer multiplication in circuitry in a few cycles</a:t>
                </a:r>
              </a:p>
              <a:p>
                <a:pPr lvl="1"/>
                <a:r>
                  <a:rPr lang="en-US" dirty="0"/>
                  <a:t>What about numbers </a:t>
                </a:r>
                <a:r>
                  <a:rPr lang="en-US" dirty="0">
                    <a:solidFill>
                      <a:srgbClr val="FF0000"/>
                    </a:solidFill>
                  </a:rPr>
                  <a:t>bigger</a:t>
                </a:r>
                <a:r>
                  <a:rPr lang="en-US" dirty="0"/>
                  <a:t> than your CPU’s MUL?</a:t>
                </a:r>
              </a:p>
              <a:p>
                <a:pPr lvl="2"/>
                <a:r>
                  <a:rPr lang="en-US" dirty="0"/>
                  <a:t>e.g., for cryptography</a:t>
                </a:r>
              </a:p>
              <a:p>
                <a:pPr lvl="1"/>
                <a:r>
                  <a:rPr lang="en-US" dirty="0"/>
                  <a:t>Let </a:t>
                </a:r>
                <a14:m>
                  <m:oMath xmlns:m="http://schemas.openxmlformats.org/officeDocument/2006/math">
                    <m:r>
                      <a:rPr lang="en-US" b="0" i="1" smtClean="0">
                        <a:latin typeface="Cambria Math" panose="02040503050406030204" pitchFamily="18" charset="0"/>
                      </a:rPr>
                      <m:t>𝑏</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32</m:t>
                        </m:r>
                      </m:sup>
                    </m:sSup>
                  </m:oMath>
                </a14:m>
                <a:r>
                  <a:rPr lang="en-US" dirty="0"/>
                  <a:t>, consider </a:t>
                </a:r>
                <a14:m>
                  <m:oMath xmlns:m="http://schemas.openxmlformats.org/officeDocument/2006/math">
                    <m:r>
                      <a:rPr lang="en-US" b="0" i="1" smtClean="0">
                        <a:latin typeface="Cambria Math" panose="02040503050406030204" pitchFamily="18" charset="0"/>
                      </a:rPr>
                      <m:t>𝑏</m:t>
                    </m:r>
                  </m:oMath>
                </a14:m>
                <a:r>
                  <a:rPr lang="en-US" dirty="0"/>
                  <a:t>-bit expansions where each “digit” is a </a:t>
                </a:r>
                <a:r>
                  <a:rPr lang="en-US" dirty="0">
                    <a:solidFill>
                      <a:srgbClr val="FF0000"/>
                    </a:solidFill>
                  </a:rPr>
                  <a:t>32-bit word</a:t>
                </a:r>
              </a:p>
              <a:p>
                <a:pPr lvl="1"/>
                <a:endParaRPr lang="en-US" dirty="0"/>
              </a:p>
              <a:p>
                <a:pPr marL="0" indent="0">
                  <a:buNone/>
                </a:pPr>
                <a:r>
                  <a:rPr lang="en-US" dirty="0"/>
                  <a:t>We can compare a CPU’s MUL (etc.) circuits to the </a:t>
                </a:r>
                <a:r>
                  <a:rPr lang="en-US" dirty="0">
                    <a:solidFill>
                      <a:schemeClr val="bg2"/>
                    </a:solidFill>
                  </a:rPr>
                  <a:t>multiplication tables </a:t>
                </a:r>
                <a:r>
                  <a:rPr lang="en-US" dirty="0"/>
                  <a:t>we memorized in grade school</a:t>
                </a:r>
              </a:p>
              <a:p>
                <a:pPr lvl="1"/>
                <a:r>
                  <a:rPr lang="en-US" dirty="0"/>
                  <a:t>For small enough values, we know the answer very quickly</a:t>
                </a:r>
              </a:p>
              <a:p>
                <a:pPr lvl="1"/>
                <a:r>
                  <a:rPr lang="en-US" dirty="0"/>
                  <a:t>For larger values, we learn an algorithm that utilizes many smaller multiplications</a:t>
                </a:r>
              </a:p>
            </p:txBody>
          </p:sp>
        </mc:Choice>
        <mc:Fallback xmlns="">
          <p:sp>
            <p:nvSpPr>
              <p:cNvPr id="3" name="Content Placeholder 2">
                <a:extLst>
                  <a:ext uri="{FF2B5EF4-FFF2-40B4-BE49-F238E27FC236}">
                    <a16:creationId xmlns:a16="http://schemas.microsoft.com/office/drawing/2014/main" id="{43AC0096-7511-5E52-6A17-B3CFEB2D315F}"/>
                  </a:ext>
                </a:extLst>
              </p:cNvPr>
              <p:cNvSpPr>
                <a:spLocks noGrp="1" noRot="1" noChangeAspect="1" noMove="1" noResize="1" noEditPoints="1" noAdjustHandles="1" noChangeArrowheads="1" noChangeShapeType="1" noTextEdit="1"/>
              </p:cNvSpPr>
              <p:nvPr>
                <p:ph idx="1"/>
              </p:nvPr>
            </p:nvSpPr>
            <p:spPr>
              <a:blipFill>
                <a:blip r:embed="rId2"/>
                <a:stretch>
                  <a:fillRect l="-617" r="-617"/>
                </a:stretch>
              </a:blipFill>
            </p:spPr>
            <p:txBody>
              <a:bodyPr/>
              <a:lstStyle/>
              <a:p>
                <a:r>
                  <a:rPr lang="en-US">
                    <a:noFill/>
                  </a:rPr>
                  <a:t> </a:t>
                </a:r>
              </a:p>
            </p:txBody>
          </p:sp>
        </mc:Fallback>
      </mc:AlternateContent>
      <p:sp>
        <p:nvSpPr>
          <p:cNvPr id="4" name="3 Marcador de número de diapositiva">
            <a:extLst>
              <a:ext uri="{FF2B5EF4-FFF2-40B4-BE49-F238E27FC236}">
                <a16:creationId xmlns:a16="http://schemas.microsoft.com/office/drawing/2014/main" id="{DA435124-6884-50F7-ABE9-9EE583ECE208}"/>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14</a:t>
            </a:fld>
            <a:endParaRPr lang="pt-BR" dirty="0"/>
          </a:p>
        </p:txBody>
      </p:sp>
      <p:sp>
        <p:nvSpPr>
          <p:cNvPr id="5" name="Title 1">
            <a:extLst>
              <a:ext uri="{FF2B5EF4-FFF2-40B4-BE49-F238E27FC236}">
                <a16:creationId xmlns:a16="http://schemas.microsoft.com/office/drawing/2014/main" id="{BA6B2B2A-4A7C-0509-A71A-ED5C21CFC4B8}"/>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How are these algorithms used in practice?</a:t>
            </a:r>
            <a:endParaRPr lang="en-US" altLang="x-none" dirty="0"/>
          </a:p>
        </p:txBody>
      </p:sp>
    </p:spTree>
    <p:extLst>
      <p:ext uri="{BB962C8B-B14F-4D97-AF65-F5344CB8AC3E}">
        <p14:creationId xmlns:p14="http://schemas.microsoft.com/office/powerpoint/2010/main" val="19617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 name="Content Placeholder 4">
                <a:extLst>
                  <a:ext uri="{FF2B5EF4-FFF2-40B4-BE49-F238E27FC236}">
                    <a16:creationId xmlns:a16="http://schemas.microsoft.com/office/drawing/2014/main" id="{E342419A-0BF3-8F15-0899-D3F365B4A2CF}"/>
                  </a:ext>
                </a:extLst>
              </p:cNvPr>
              <p:cNvGraphicFramePr>
                <a:graphicFrameLocks noGrp="1"/>
              </p:cNvGraphicFramePr>
              <p:nvPr>
                <p:ph idx="1"/>
                <p:extLst>
                  <p:ext uri="{D42A27DB-BD31-4B8C-83A1-F6EECF244321}">
                    <p14:modId xmlns:p14="http://schemas.microsoft.com/office/powerpoint/2010/main" val="2527483776"/>
                  </p:ext>
                </p:extLst>
              </p:nvPr>
            </p:nvGraphicFramePr>
            <p:xfrm>
              <a:off x="1657350" y="1327958"/>
              <a:ext cx="5829300" cy="194691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222126703"/>
                        </a:ext>
                      </a:extLst>
                    </a:gridCol>
                    <a:gridCol w="1943100">
                      <a:extLst>
                        <a:ext uri="{9D8B030D-6E8A-4147-A177-3AD203B41FA5}">
                          <a16:colId xmlns:a16="http://schemas.microsoft.com/office/drawing/2014/main" val="3693885057"/>
                        </a:ext>
                      </a:extLst>
                    </a:gridCol>
                    <a:gridCol w="1943100">
                      <a:extLst>
                        <a:ext uri="{9D8B030D-6E8A-4147-A177-3AD203B41FA5}">
                          <a16:colId xmlns:a16="http://schemas.microsoft.com/office/drawing/2014/main" val="3464555422"/>
                        </a:ext>
                      </a:extLst>
                    </a:gridCol>
                  </a:tblGrid>
                  <a:tr h="278130">
                    <a:tc>
                      <a:txBody>
                        <a:bodyPr/>
                        <a:lstStyle/>
                        <a:p>
                          <a:r>
                            <a:rPr lang="en-US" sz="1100" dirty="0"/>
                            <a:t>Algorithm</a:t>
                          </a:r>
                        </a:p>
                      </a:txBody>
                      <a:tcPr marL="68580" marR="68580" marT="34290" marB="34290"/>
                    </a:tc>
                    <a:tc>
                      <a:txBody>
                        <a:bodyPr/>
                        <a:lstStyle/>
                        <a:p>
                          <a:pPr algn="ctr"/>
                          <a:r>
                            <a:rPr lang="en-US" sz="1100" dirty="0"/>
                            <a:t>Complexity</a:t>
                          </a:r>
                        </a:p>
                      </a:txBody>
                      <a:tcPr marL="68580" marR="68580" marT="34290" marB="34290"/>
                    </a:tc>
                    <a:tc>
                      <a:txBody>
                        <a:bodyPr/>
                        <a:lstStyle/>
                        <a:p>
                          <a:pPr algn="ctr"/>
                          <a:r>
                            <a:rPr lang="en-US" sz="1100" dirty="0"/>
                            <a:t>Threshold example*</a:t>
                          </a:r>
                        </a:p>
                      </a:txBody>
                      <a:tcPr marL="68580" marR="68580" marT="34290" marB="34290"/>
                    </a:tc>
                    <a:extLst>
                      <a:ext uri="{0D108BD9-81ED-4DB2-BD59-A6C34878D82A}">
                        <a16:rowId xmlns:a16="http://schemas.microsoft.com/office/drawing/2014/main" val="4233807625"/>
                      </a:ext>
                    </a:extLst>
                  </a:tr>
                  <a:tr h="278130">
                    <a:tc>
                      <a:txBody>
                        <a:bodyPr/>
                        <a:lstStyle/>
                        <a:p>
                          <a:r>
                            <a:rPr lang="en-US" sz="1100" dirty="0"/>
                            <a:t>Grade school</a:t>
                          </a:r>
                        </a:p>
                      </a:txBody>
                      <a:tcPr marL="68580" marR="68580" marT="34290" marB="34290"/>
                    </a:tc>
                    <a:tc>
                      <a:txBody>
                        <a:bodyPr/>
                        <a:lstStyle/>
                        <a:p>
                          <a:pPr algn="ctr"/>
                          <a14:m>
                            <m:oMathPara xmlns:m="http://schemas.openxmlformats.org/officeDocument/2006/math">
                              <m:oMathParaPr>
                                <m:jc m:val="centerGroup"/>
                              </m:oMathParaPr>
                              <m:oMath xmlns:m="http://schemas.openxmlformats.org/officeDocument/2006/math">
                                <m:r>
                                  <a:rPr lang="en-US" sz="1100" b="0" smtClean="0">
                                    <a:latin typeface="Cambria Math" panose="02040503050406030204" pitchFamily="18" charset="0"/>
                                  </a:rPr>
                                  <m:t>𝑂</m:t>
                                </m:r>
                                <m:d>
                                  <m:dPr>
                                    <m:ctrlPr>
                                      <a:rPr lang="en-US" sz="1100" b="0" i="1" smtClean="0">
                                        <a:latin typeface="Cambria Math" panose="02040503050406030204" pitchFamily="18" charset="0"/>
                                      </a:rPr>
                                    </m:ctrlPr>
                                  </m:dPr>
                                  <m:e>
                                    <m:sSup>
                                      <m:sSupPr>
                                        <m:ctrlPr>
                                          <a:rPr lang="en-US" sz="1100" b="0" i="1" smtClean="0">
                                            <a:latin typeface="Cambria Math" panose="02040503050406030204" pitchFamily="18" charset="0"/>
                                          </a:rPr>
                                        </m:ctrlPr>
                                      </m:sSupPr>
                                      <m:e>
                                        <m:r>
                                          <a:rPr lang="en-US" sz="1100" b="0" smtClean="0">
                                            <a:latin typeface="Cambria Math" panose="02040503050406030204" pitchFamily="18" charset="0"/>
                                          </a:rPr>
                                          <m:t>𝑛</m:t>
                                        </m:r>
                                      </m:e>
                                      <m:sup>
                                        <m:r>
                                          <a:rPr lang="en-US" sz="1100" b="0" smtClean="0">
                                            <a:latin typeface="Cambria Math" panose="02040503050406030204" pitchFamily="18" charset="0"/>
                                          </a:rPr>
                                          <m:t>2</m:t>
                                        </m:r>
                                      </m:sup>
                                    </m:sSup>
                                  </m:e>
                                </m:d>
                              </m:oMath>
                            </m:oMathPara>
                          </a14:m>
                          <a:endParaRPr lang="en-US" sz="1100" dirty="0"/>
                        </a:p>
                      </a:txBody>
                      <a:tcPr marL="68580" marR="68580" marT="34290" marB="34290"/>
                    </a:tc>
                    <a:tc>
                      <a:txBody>
                        <a:bodyPr/>
                        <a:lstStyle/>
                        <a:p>
                          <a:pPr algn="ctr"/>
                          <a:r>
                            <a:rPr lang="en-US" sz="1100" dirty="0"/>
                            <a:t>(native MUL)</a:t>
                          </a:r>
                        </a:p>
                      </a:txBody>
                      <a:tcPr marL="68580" marR="68580" marT="34290" marB="34290"/>
                    </a:tc>
                    <a:extLst>
                      <a:ext uri="{0D108BD9-81ED-4DB2-BD59-A6C34878D82A}">
                        <a16:rowId xmlns:a16="http://schemas.microsoft.com/office/drawing/2014/main" val="3390958756"/>
                      </a:ext>
                    </a:extLst>
                  </a:tr>
                  <a:tr h="278130">
                    <a:tc>
                      <a:txBody>
                        <a:bodyPr/>
                        <a:lstStyle/>
                        <a:p>
                          <a:r>
                            <a:rPr lang="en-US" sz="1100" dirty="0"/>
                            <a:t>Karatsuba</a:t>
                          </a:r>
                        </a:p>
                      </a:txBody>
                      <a:tcPr marL="68580" marR="68580" marT="34290" marB="34290"/>
                    </a:tc>
                    <a:tc>
                      <a:txBody>
                        <a:bodyPr/>
                        <a:lstStyle/>
                        <a:p>
                          <a:pPr algn="ctr"/>
                          <a14:m>
                            <m:oMathPara xmlns:m="http://schemas.openxmlformats.org/officeDocument/2006/math">
                              <m:oMathParaPr>
                                <m:jc m:val="centerGroup"/>
                              </m:oMathParaPr>
                              <m:oMath xmlns:m="http://schemas.openxmlformats.org/officeDocument/2006/math">
                                <m:r>
                                  <a:rPr lang="en-US" sz="1100" b="0" smtClean="0">
                                    <a:latin typeface="Cambria Math" panose="02040503050406030204" pitchFamily="18" charset="0"/>
                                  </a:rPr>
                                  <m:t>𝑂</m:t>
                                </m:r>
                                <m:d>
                                  <m:dPr>
                                    <m:ctrlPr>
                                      <a:rPr lang="en-US" sz="1100" b="0" i="1" smtClean="0">
                                        <a:latin typeface="Cambria Math" panose="02040503050406030204" pitchFamily="18" charset="0"/>
                                      </a:rPr>
                                    </m:ctrlPr>
                                  </m:dPr>
                                  <m:e>
                                    <m:sSup>
                                      <m:sSupPr>
                                        <m:ctrlPr>
                                          <a:rPr lang="en-US" sz="1100" b="0" i="1" smtClean="0">
                                            <a:latin typeface="Cambria Math" panose="02040503050406030204" pitchFamily="18" charset="0"/>
                                          </a:rPr>
                                        </m:ctrlPr>
                                      </m:sSupPr>
                                      <m:e>
                                        <m:r>
                                          <a:rPr lang="en-US" sz="1100" b="0" smtClean="0">
                                            <a:latin typeface="Cambria Math" panose="02040503050406030204" pitchFamily="18" charset="0"/>
                                          </a:rPr>
                                          <m:t>𝑛</m:t>
                                        </m:r>
                                      </m:e>
                                      <m:sup>
                                        <m:func>
                                          <m:funcPr>
                                            <m:ctrlPr>
                                              <a:rPr lang="en-US" sz="1100" b="0" i="1" smtClean="0">
                                                <a:latin typeface="Cambria Math" panose="02040503050406030204" pitchFamily="18" charset="0"/>
                                              </a:rPr>
                                            </m:ctrlPr>
                                          </m:funcPr>
                                          <m:fName>
                                            <m:sSub>
                                              <m:sSubPr>
                                                <m:ctrlPr>
                                                  <a:rPr lang="en-US" sz="1100" b="0" i="1" smtClean="0">
                                                    <a:latin typeface="Cambria Math" panose="02040503050406030204" pitchFamily="18" charset="0"/>
                                                  </a:rPr>
                                                </m:ctrlPr>
                                              </m:sSubPr>
                                              <m:e>
                                                <m:r>
                                                  <m:rPr>
                                                    <m:sty m:val="p"/>
                                                  </m:rPr>
                                                  <a:rPr lang="en-US" sz="1100" b="0" smtClean="0">
                                                    <a:latin typeface="Cambria Math" panose="02040503050406030204" pitchFamily="18" charset="0"/>
                                                  </a:rPr>
                                                  <m:t>log</m:t>
                                                </m:r>
                                              </m:e>
                                              <m:sub>
                                                <m:r>
                                                  <a:rPr lang="en-US" sz="1100" b="0" smtClean="0">
                                                    <a:latin typeface="Cambria Math" panose="02040503050406030204" pitchFamily="18" charset="0"/>
                                                  </a:rPr>
                                                  <m:t>2</m:t>
                                                </m:r>
                                              </m:sub>
                                            </m:sSub>
                                          </m:fName>
                                          <m:e>
                                            <m:r>
                                              <a:rPr lang="en-US" sz="1100" b="0" smtClean="0">
                                                <a:latin typeface="Cambria Math" panose="02040503050406030204" pitchFamily="18" charset="0"/>
                                              </a:rPr>
                                              <m:t>3</m:t>
                                            </m:r>
                                          </m:e>
                                        </m:func>
                                      </m:sup>
                                    </m:sSup>
                                  </m:e>
                                </m:d>
                                <m:r>
                                  <a:rPr lang="en-US" sz="1100" b="0" smtClean="0">
                                    <a:latin typeface="Cambria Math" panose="02040503050406030204" pitchFamily="18" charset="0"/>
                                  </a:rPr>
                                  <m:t>≈</m:t>
                                </m:r>
                                <m:r>
                                  <a:rPr lang="en-US" sz="1100" b="0" smtClean="0">
                                    <a:latin typeface="Cambria Math" panose="02040503050406030204" pitchFamily="18" charset="0"/>
                                  </a:rPr>
                                  <m:t>𝑂</m:t>
                                </m:r>
                                <m:d>
                                  <m:dPr>
                                    <m:ctrlPr>
                                      <a:rPr lang="en-US" sz="1100" b="0" i="1" smtClean="0">
                                        <a:latin typeface="Cambria Math" panose="02040503050406030204" pitchFamily="18" charset="0"/>
                                      </a:rPr>
                                    </m:ctrlPr>
                                  </m:dPr>
                                  <m:e>
                                    <m:sSup>
                                      <m:sSupPr>
                                        <m:ctrlPr>
                                          <a:rPr lang="en-US" sz="1100" b="0" i="1" smtClean="0">
                                            <a:latin typeface="Cambria Math" panose="02040503050406030204" pitchFamily="18" charset="0"/>
                                          </a:rPr>
                                        </m:ctrlPr>
                                      </m:sSupPr>
                                      <m:e>
                                        <m:r>
                                          <a:rPr lang="en-US" sz="1100" b="0" smtClean="0">
                                            <a:latin typeface="Cambria Math" panose="02040503050406030204" pitchFamily="18" charset="0"/>
                                          </a:rPr>
                                          <m:t>𝑛</m:t>
                                        </m:r>
                                      </m:e>
                                      <m:sup>
                                        <m:r>
                                          <a:rPr lang="en-US" sz="1100" b="0" smtClean="0">
                                            <a:latin typeface="Cambria Math" panose="02040503050406030204" pitchFamily="18" charset="0"/>
                                          </a:rPr>
                                          <m:t>1.585</m:t>
                                        </m:r>
                                      </m:sup>
                                    </m:sSup>
                                  </m:e>
                                </m:d>
                              </m:oMath>
                            </m:oMathPara>
                          </a14:m>
                          <a:endParaRPr lang="en-US" sz="1100" dirty="0"/>
                        </a:p>
                      </a:txBody>
                      <a:tcPr marL="68580" marR="68580" marT="34290" marB="34290"/>
                    </a:tc>
                    <a:tc>
                      <a:txBody>
                        <a:bodyPr/>
                        <a:lstStyle/>
                        <a:p>
                          <a:pPr algn="ctr"/>
                          <a:r>
                            <a:rPr lang="en-US" sz="1100" dirty="0"/>
                            <a:t>832 bits</a:t>
                          </a:r>
                        </a:p>
                      </a:txBody>
                      <a:tcPr marL="68580" marR="68580" marT="34290" marB="34290"/>
                    </a:tc>
                    <a:extLst>
                      <a:ext uri="{0D108BD9-81ED-4DB2-BD59-A6C34878D82A}">
                        <a16:rowId xmlns:a16="http://schemas.microsoft.com/office/drawing/2014/main" val="3699585087"/>
                      </a:ext>
                    </a:extLst>
                  </a:tr>
                  <a:tr h="278130">
                    <a:tc>
                      <a:txBody>
                        <a:bodyPr/>
                        <a:lstStyle/>
                        <a:p>
                          <a:r>
                            <a:rPr lang="en-US" sz="1100" dirty="0"/>
                            <a:t>Toom–Cook (Toom-3)</a:t>
                          </a:r>
                        </a:p>
                      </a:txBody>
                      <a:tcPr marL="68580" marR="68580" marT="34290" marB="34290"/>
                    </a:tc>
                    <a:tc>
                      <a:txBody>
                        <a:bodyPr/>
                        <a:lstStyle/>
                        <a:p>
                          <a:pPr algn="ctr"/>
                          <a14:m>
                            <m:oMathPara xmlns:m="http://schemas.openxmlformats.org/officeDocument/2006/math">
                              <m:oMathParaPr>
                                <m:jc m:val="centerGroup"/>
                              </m:oMathParaPr>
                              <m:oMath xmlns:m="http://schemas.openxmlformats.org/officeDocument/2006/math">
                                <m:r>
                                  <a:rPr lang="en-US" sz="1100" b="0" smtClean="0">
                                    <a:latin typeface="Cambria Math" panose="02040503050406030204" pitchFamily="18" charset="0"/>
                                  </a:rPr>
                                  <m:t>𝑂</m:t>
                                </m:r>
                                <m:d>
                                  <m:dPr>
                                    <m:ctrlPr>
                                      <a:rPr lang="en-US" sz="1100" b="0" i="1" smtClean="0">
                                        <a:latin typeface="Cambria Math" panose="02040503050406030204" pitchFamily="18" charset="0"/>
                                      </a:rPr>
                                    </m:ctrlPr>
                                  </m:dPr>
                                  <m:e>
                                    <m:sSup>
                                      <m:sSupPr>
                                        <m:ctrlPr>
                                          <a:rPr lang="en-US" sz="1100" b="0" i="1" smtClean="0">
                                            <a:latin typeface="Cambria Math" panose="02040503050406030204" pitchFamily="18" charset="0"/>
                                          </a:rPr>
                                        </m:ctrlPr>
                                      </m:sSupPr>
                                      <m:e>
                                        <m:r>
                                          <a:rPr lang="en-US" sz="1100" b="0" smtClean="0">
                                            <a:latin typeface="Cambria Math" panose="02040503050406030204" pitchFamily="18" charset="0"/>
                                          </a:rPr>
                                          <m:t>𝑛</m:t>
                                        </m:r>
                                      </m:e>
                                      <m:sup>
                                        <m:func>
                                          <m:funcPr>
                                            <m:ctrlPr>
                                              <a:rPr lang="en-US" sz="1100" b="0" i="1" smtClean="0">
                                                <a:latin typeface="Cambria Math" panose="02040503050406030204" pitchFamily="18" charset="0"/>
                                              </a:rPr>
                                            </m:ctrlPr>
                                          </m:funcPr>
                                          <m:fName>
                                            <m:sSub>
                                              <m:sSubPr>
                                                <m:ctrlPr>
                                                  <a:rPr lang="en-US" sz="1100" b="0" i="1" smtClean="0">
                                                    <a:latin typeface="Cambria Math" panose="02040503050406030204" pitchFamily="18" charset="0"/>
                                                  </a:rPr>
                                                </m:ctrlPr>
                                              </m:sSubPr>
                                              <m:e>
                                                <m:r>
                                                  <m:rPr>
                                                    <m:sty m:val="p"/>
                                                  </m:rPr>
                                                  <a:rPr lang="en-US" sz="1100" b="0" smtClean="0">
                                                    <a:latin typeface="Cambria Math" panose="02040503050406030204" pitchFamily="18" charset="0"/>
                                                  </a:rPr>
                                                  <m:t>log</m:t>
                                                </m:r>
                                              </m:e>
                                              <m:sub>
                                                <m:r>
                                                  <a:rPr lang="en-US" sz="1100" b="0" smtClean="0">
                                                    <a:latin typeface="Cambria Math" panose="02040503050406030204" pitchFamily="18" charset="0"/>
                                                  </a:rPr>
                                                  <m:t>3</m:t>
                                                </m:r>
                                              </m:sub>
                                            </m:sSub>
                                          </m:fName>
                                          <m:e>
                                            <m:r>
                                              <a:rPr lang="en-US" sz="1100" b="0" smtClean="0">
                                                <a:latin typeface="Cambria Math" panose="02040503050406030204" pitchFamily="18" charset="0"/>
                                              </a:rPr>
                                              <m:t>5</m:t>
                                            </m:r>
                                          </m:e>
                                        </m:func>
                                      </m:sup>
                                    </m:sSup>
                                  </m:e>
                                </m:d>
                                <m:r>
                                  <a:rPr lang="en-US" sz="1100" b="0" smtClean="0">
                                    <a:latin typeface="Cambria Math" panose="02040503050406030204" pitchFamily="18" charset="0"/>
                                  </a:rPr>
                                  <m:t>≈</m:t>
                                </m:r>
                                <m:r>
                                  <a:rPr lang="en-US" sz="1100" b="0" smtClean="0">
                                    <a:latin typeface="Cambria Math" panose="02040503050406030204" pitchFamily="18" charset="0"/>
                                  </a:rPr>
                                  <m:t>𝑂</m:t>
                                </m:r>
                                <m:d>
                                  <m:dPr>
                                    <m:ctrlPr>
                                      <a:rPr lang="en-US" sz="1100" b="0" i="1" smtClean="0">
                                        <a:latin typeface="Cambria Math" panose="02040503050406030204" pitchFamily="18" charset="0"/>
                                      </a:rPr>
                                    </m:ctrlPr>
                                  </m:dPr>
                                  <m:e>
                                    <m:sSup>
                                      <m:sSupPr>
                                        <m:ctrlPr>
                                          <a:rPr lang="en-US" sz="1100" b="0" i="1" smtClean="0">
                                            <a:latin typeface="Cambria Math" panose="02040503050406030204" pitchFamily="18" charset="0"/>
                                          </a:rPr>
                                        </m:ctrlPr>
                                      </m:sSupPr>
                                      <m:e>
                                        <m:r>
                                          <a:rPr lang="en-US" sz="1100" b="0" smtClean="0">
                                            <a:latin typeface="Cambria Math" panose="02040503050406030204" pitchFamily="18" charset="0"/>
                                          </a:rPr>
                                          <m:t>𝑛</m:t>
                                        </m:r>
                                      </m:e>
                                      <m:sup>
                                        <m:r>
                                          <a:rPr lang="en-US" sz="1100" b="0" smtClean="0">
                                            <a:latin typeface="Cambria Math" panose="02040503050406030204" pitchFamily="18" charset="0"/>
                                          </a:rPr>
                                          <m:t>1.46</m:t>
                                        </m:r>
                                      </m:sup>
                                    </m:sSup>
                                  </m:e>
                                </m:d>
                              </m:oMath>
                            </m:oMathPara>
                          </a14:m>
                          <a:endParaRPr lang="en-US" sz="1100" dirty="0"/>
                        </a:p>
                      </a:txBody>
                      <a:tcPr marL="68580" marR="68580" marT="34290" marB="34290"/>
                    </a:tc>
                    <a:tc>
                      <a:txBody>
                        <a:bodyPr/>
                        <a:lstStyle/>
                        <a:p>
                          <a:pPr algn="ctr"/>
                          <a:r>
                            <a:rPr lang="en-US" sz="1100" dirty="0"/>
                            <a:t>6208 bits</a:t>
                          </a:r>
                        </a:p>
                      </a:txBody>
                      <a:tcPr marL="68580" marR="68580" marT="34290" marB="34290"/>
                    </a:tc>
                    <a:extLst>
                      <a:ext uri="{0D108BD9-81ED-4DB2-BD59-A6C34878D82A}">
                        <a16:rowId xmlns:a16="http://schemas.microsoft.com/office/drawing/2014/main" val="1561995989"/>
                      </a:ext>
                    </a:extLst>
                  </a:tr>
                  <a:tr h="278130">
                    <a:tc>
                      <a:txBody>
                        <a:bodyPr/>
                        <a:lstStyle/>
                        <a:p>
                          <a:r>
                            <a:rPr lang="en-US" sz="1100" dirty="0"/>
                            <a:t>Schönhage–Strassen</a:t>
                          </a:r>
                        </a:p>
                      </a:txBody>
                      <a:tcPr marL="68580" marR="68580" marT="34290" marB="34290"/>
                    </a:tc>
                    <a:tc>
                      <a:txBody>
                        <a:bodyPr/>
                        <a:lstStyle/>
                        <a:p>
                          <a:pPr algn="ctr"/>
                          <a14:m>
                            <m:oMathPara xmlns:m="http://schemas.openxmlformats.org/officeDocument/2006/math">
                              <m:oMathParaPr>
                                <m:jc m:val="centerGroup"/>
                              </m:oMathParaPr>
                              <m:oMath xmlns:m="http://schemas.openxmlformats.org/officeDocument/2006/math">
                                <m:r>
                                  <a:rPr lang="en-US" sz="1100" b="0" smtClean="0">
                                    <a:latin typeface="Cambria Math" panose="02040503050406030204" pitchFamily="18" charset="0"/>
                                  </a:rPr>
                                  <m:t>𝑂</m:t>
                                </m:r>
                                <m:d>
                                  <m:dPr>
                                    <m:ctrlPr>
                                      <a:rPr lang="en-US" sz="1100" b="0" i="1" smtClean="0">
                                        <a:latin typeface="Cambria Math" panose="02040503050406030204" pitchFamily="18" charset="0"/>
                                      </a:rPr>
                                    </m:ctrlPr>
                                  </m:dPr>
                                  <m:e>
                                    <m:r>
                                      <a:rPr lang="en-US" sz="1100" b="0" smtClean="0">
                                        <a:latin typeface="Cambria Math" panose="02040503050406030204" pitchFamily="18" charset="0"/>
                                      </a:rPr>
                                      <m:t>𝑛</m:t>
                                    </m:r>
                                    <m:func>
                                      <m:funcPr>
                                        <m:ctrlPr>
                                          <a:rPr lang="en-US" sz="1100" b="0" i="1" smtClean="0">
                                            <a:latin typeface="Cambria Math" panose="02040503050406030204" pitchFamily="18" charset="0"/>
                                          </a:rPr>
                                        </m:ctrlPr>
                                      </m:funcPr>
                                      <m:fName>
                                        <m:r>
                                          <m:rPr>
                                            <m:sty m:val="p"/>
                                          </m:rPr>
                                          <a:rPr lang="en-US" sz="1100" b="0" smtClean="0">
                                            <a:latin typeface="Cambria Math" panose="02040503050406030204" pitchFamily="18" charset="0"/>
                                          </a:rPr>
                                          <m:t>log</m:t>
                                        </m:r>
                                      </m:fName>
                                      <m:e>
                                        <m:r>
                                          <a:rPr lang="en-US" sz="1100" b="0" smtClean="0">
                                            <a:latin typeface="Cambria Math" panose="02040503050406030204" pitchFamily="18" charset="0"/>
                                          </a:rPr>
                                          <m:t>𝑛</m:t>
                                        </m:r>
                                      </m:e>
                                    </m:func>
                                    <m:func>
                                      <m:funcPr>
                                        <m:ctrlPr>
                                          <a:rPr lang="en-US" sz="1100" b="0" i="1" smtClean="0">
                                            <a:latin typeface="Cambria Math" panose="02040503050406030204" pitchFamily="18" charset="0"/>
                                          </a:rPr>
                                        </m:ctrlPr>
                                      </m:funcPr>
                                      <m:fName>
                                        <m:r>
                                          <m:rPr>
                                            <m:sty m:val="p"/>
                                          </m:rPr>
                                          <a:rPr lang="en-US" sz="1100" b="0" smtClean="0">
                                            <a:latin typeface="Cambria Math" panose="02040503050406030204" pitchFamily="18" charset="0"/>
                                          </a:rPr>
                                          <m:t>log</m:t>
                                        </m:r>
                                      </m:fName>
                                      <m:e>
                                        <m:func>
                                          <m:funcPr>
                                            <m:ctrlPr>
                                              <a:rPr lang="en-US" sz="1100" b="0" i="1" smtClean="0">
                                                <a:latin typeface="Cambria Math" panose="02040503050406030204" pitchFamily="18" charset="0"/>
                                              </a:rPr>
                                            </m:ctrlPr>
                                          </m:funcPr>
                                          <m:fName>
                                            <m:r>
                                              <m:rPr>
                                                <m:sty m:val="p"/>
                                              </m:rPr>
                                              <a:rPr lang="en-US" sz="1100" b="0" smtClean="0">
                                                <a:latin typeface="Cambria Math" panose="02040503050406030204" pitchFamily="18" charset="0"/>
                                              </a:rPr>
                                              <m:t>log</m:t>
                                            </m:r>
                                          </m:fName>
                                          <m:e>
                                            <m:r>
                                              <a:rPr lang="en-US" sz="1100" b="0" smtClean="0">
                                                <a:latin typeface="Cambria Math" panose="02040503050406030204" pitchFamily="18" charset="0"/>
                                              </a:rPr>
                                              <m:t>𝑛</m:t>
                                            </m:r>
                                          </m:e>
                                        </m:func>
                                      </m:e>
                                    </m:func>
                                  </m:e>
                                </m:d>
                              </m:oMath>
                            </m:oMathPara>
                          </a14:m>
                          <a:endParaRPr lang="en-US" sz="1100" dirty="0"/>
                        </a:p>
                      </a:txBody>
                      <a:tcPr marL="68580" marR="68580" marT="34290" marB="34290"/>
                    </a:tc>
                    <a:tc>
                      <a:txBody>
                        <a:bodyPr/>
                        <a:lstStyle/>
                        <a:p>
                          <a:pPr algn="ctr"/>
                          <a:r>
                            <a:rPr lang="en-US" sz="1100" dirty="0"/>
                            <a:t>159744 bits</a:t>
                          </a:r>
                        </a:p>
                      </a:txBody>
                      <a:tcPr marL="68580" marR="68580" marT="34290" marB="34290"/>
                    </a:tc>
                    <a:extLst>
                      <a:ext uri="{0D108BD9-81ED-4DB2-BD59-A6C34878D82A}">
                        <a16:rowId xmlns:a16="http://schemas.microsoft.com/office/drawing/2014/main" val="1224955501"/>
                      </a:ext>
                    </a:extLst>
                  </a:tr>
                  <a:tr h="278130">
                    <a:tc>
                      <a:txBody>
                        <a:bodyPr/>
                        <a:lstStyle/>
                        <a:p>
                          <a:r>
                            <a:rPr lang="en-US" sz="1100" dirty="0" err="1"/>
                            <a:t>Fürer</a:t>
                          </a:r>
                          <a:endParaRPr lang="en-US" sz="1100" dirty="0"/>
                        </a:p>
                      </a:txBody>
                      <a:tcPr marL="68580" marR="68580" marT="34290" marB="34290"/>
                    </a:tc>
                    <a:tc>
                      <a:txBody>
                        <a:bodyPr/>
                        <a:lstStyle/>
                        <a:p>
                          <a:pPr algn="ctr"/>
                          <a14:m>
                            <m:oMathPara xmlns:m="http://schemas.openxmlformats.org/officeDocument/2006/math">
                              <m:oMathParaPr>
                                <m:jc m:val="centerGroup"/>
                              </m:oMathParaPr>
                              <m:oMath xmlns:m="http://schemas.openxmlformats.org/officeDocument/2006/math">
                                <m:r>
                                  <a:rPr lang="en-US" sz="1100" b="0" smtClean="0">
                                    <a:latin typeface="Cambria Math" panose="02040503050406030204" pitchFamily="18" charset="0"/>
                                  </a:rPr>
                                  <m:t>𝑂</m:t>
                                </m:r>
                                <m:d>
                                  <m:dPr>
                                    <m:ctrlPr>
                                      <a:rPr lang="en-US" sz="1100" b="0" i="1" smtClean="0">
                                        <a:latin typeface="Cambria Math" panose="02040503050406030204" pitchFamily="18" charset="0"/>
                                      </a:rPr>
                                    </m:ctrlPr>
                                  </m:dPr>
                                  <m:e>
                                    <m:r>
                                      <a:rPr lang="en-US" sz="1100" b="0" smtClean="0">
                                        <a:latin typeface="Cambria Math" panose="02040503050406030204" pitchFamily="18" charset="0"/>
                                      </a:rPr>
                                      <m:t>𝑛</m:t>
                                    </m:r>
                                    <m:func>
                                      <m:funcPr>
                                        <m:ctrlPr>
                                          <a:rPr lang="en-US" sz="1100" b="0" i="1" smtClean="0">
                                            <a:latin typeface="Cambria Math" panose="02040503050406030204" pitchFamily="18" charset="0"/>
                                          </a:rPr>
                                        </m:ctrlPr>
                                      </m:funcPr>
                                      <m:fName>
                                        <m:r>
                                          <m:rPr>
                                            <m:sty m:val="p"/>
                                          </m:rPr>
                                          <a:rPr lang="en-US" sz="1100" b="0" smtClean="0">
                                            <a:latin typeface="Cambria Math" panose="02040503050406030204" pitchFamily="18" charset="0"/>
                                          </a:rPr>
                                          <m:t>log</m:t>
                                        </m:r>
                                      </m:fName>
                                      <m:e>
                                        <m:r>
                                          <a:rPr lang="en-US" sz="1100" b="0" smtClean="0">
                                            <a:latin typeface="Cambria Math" panose="02040503050406030204" pitchFamily="18" charset="0"/>
                                          </a:rPr>
                                          <m:t>𝑛</m:t>
                                        </m:r>
                                      </m:e>
                                    </m:func>
                                    <m:sSup>
                                      <m:sSupPr>
                                        <m:ctrlPr>
                                          <a:rPr lang="en-US" sz="1100" b="0" i="1" smtClean="0">
                                            <a:latin typeface="Cambria Math" panose="02040503050406030204" pitchFamily="18" charset="0"/>
                                          </a:rPr>
                                        </m:ctrlPr>
                                      </m:sSupPr>
                                      <m:e>
                                        <m:r>
                                          <a:rPr lang="en-US" sz="1100" b="0" smtClean="0">
                                            <a:latin typeface="Cambria Math" panose="02040503050406030204" pitchFamily="18" charset="0"/>
                                          </a:rPr>
                                          <m:t>2</m:t>
                                        </m:r>
                                      </m:e>
                                      <m:sup>
                                        <m:func>
                                          <m:funcPr>
                                            <m:ctrlPr>
                                              <a:rPr lang="en-US" sz="1100" b="0" i="1" smtClean="0">
                                                <a:latin typeface="Cambria Math" panose="02040503050406030204" pitchFamily="18" charset="0"/>
                                              </a:rPr>
                                            </m:ctrlPr>
                                          </m:funcPr>
                                          <m:fName>
                                            <m:sSup>
                                              <m:sSupPr>
                                                <m:ctrlPr>
                                                  <a:rPr lang="en-US" sz="1100" b="0" i="1" smtClean="0">
                                                    <a:latin typeface="Cambria Math" panose="02040503050406030204" pitchFamily="18" charset="0"/>
                                                  </a:rPr>
                                                </m:ctrlPr>
                                              </m:sSupPr>
                                              <m:e>
                                                <m:r>
                                                  <m:rPr>
                                                    <m:sty m:val="p"/>
                                                  </m:rPr>
                                                  <a:rPr lang="en-US" sz="1100" b="0" smtClean="0">
                                                    <a:latin typeface="Cambria Math" panose="02040503050406030204" pitchFamily="18" charset="0"/>
                                                  </a:rPr>
                                                  <m:t>Θ</m:t>
                                                </m:r>
                                                <m:r>
                                                  <a:rPr lang="en-US" sz="1100" b="0" smtClean="0">
                                                    <a:latin typeface="Cambria Math" panose="02040503050406030204" pitchFamily="18" charset="0"/>
                                                  </a:rPr>
                                                  <m:t>(</m:t>
                                                </m:r>
                                                <m:r>
                                                  <m:rPr>
                                                    <m:sty m:val="p"/>
                                                  </m:rPr>
                                                  <a:rPr lang="en-US" sz="1100" b="0" smtClean="0">
                                                    <a:latin typeface="Cambria Math" panose="02040503050406030204" pitchFamily="18" charset="0"/>
                                                  </a:rPr>
                                                  <m:t>log</m:t>
                                                </m:r>
                                              </m:e>
                                              <m:sup>
                                                <m:r>
                                                  <a:rPr lang="en-US" sz="1100" b="0" smtClean="0">
                                                    <a:latin typeface="Cambria Math" panose="02040503050406030204" pitchFamily="18" charset="0"/>
                                                  </a:rPr>
                                                  <m:t>∗</m:t>
                                                </m:r>
                                              </m:sup>
                                            </m:sSup>
                                          </m:fName>
                                          <m:e>
                                            <m:r>
                                              <a:rPr lang="en-US" sz="1100" b="0" smtClean="0">
                                                <a:latin typeface="Cambria Math" panose="02040503050406030204" pitchFamily="18" charset="0"/>
                                              </a:rPr>
                                              <m:t>𝑛</m:t>
                                            </m:r>
                                          </m:e>
                                        </m:func>
                                        <m:r>
                                          <a:rPr lang="en-US" sz="1100" b="0" smtClean="0">
                                            <a:latin typeface="Cambria Math" panose="02040503050406030204" pitchFamily="18" charset="0"/>
                                          </a:rPr>
                                          <m:t>)</m:t>
                                        </m:r>
                                      </m:sup>
                                    </m:sSup>
                                  </m:e>
                                </m:d>
                              </m:oMath>
                            </m:oMathPara>
                          </a14:m>
                          <a:endParaRPr lang="en-US" sz="1100" dirty="0"/>
                        </a:p>
                      </a:txBody>
                      <a:tcPr marL="68580" marR="68580" marT="34290" marB="34290"/>
                    </a:tc>
                    <a:tc>
                      <a:txBody>
                        <a:bodyPr/>
                        <a:lstStyle/>
                        <a:p>
                          <a:pPr algn="ctr"/>
                          <a:r>
                            <a:rPr lang="en-US" sz="1100" dirty="0"/>
                            <a:t>—</a:t>
                          </a:r>
                        </a:p>
                      </a:txBody>
                      <a:tcPr marL="68580" marR="68580" marT="34290" marB="34290"/>
                    </a:tc>
                    <a:extLst>
                      <a:ext uri="{0D108BD9-81ED-4DB2-BD59-A6C34878D82A}">
                        <a16:rowId xmlns:a16="http://schemas.microsoft.com/office/drawing/2014/main" val="3461427388"/>
                      </a:ext>
                    </a:extLst>
                  </a:tr>
                  <a:tr h="278130">
                    <a:tc>
                      <a:txBody>
                        <a:bodyPr/>
                        <a:lstStyle/>
                        <a:p>
                          <a:r>
                            <a:rPr lang="en-US" sz="1100" dirty="0"/>
                            <a:t>Harvey–van der </a:t>
                          </a:r>
                          <a:r>
                            <a:rPr lang="en-US" sz="1100" dirty="0" err="1"/>
                            <a:t>Hoeven</a:t>
                          </a:r>
                          <a:endParaRPr lang="en-US" sz="1100" dirty="0"/>
                        </a:p>
                      </a:txBody>
                      <a:tcPr marL="68580" marR="68580" marT="34290" marB="34290"/>
                    </a:tc>
                    <a:tc>
                      <a:txBody>
                        <a:bodyPr/>
                        <a:lstStyle/>
                        <a:p>
                          <a:pPr algn="ctr"/>
                          <a14:m>
                            <m:oMathPara xmlns:m="http://schemas.openxmlformats.org/officeDocument/2006/math">
                              <m:oMathParaPr>
                                <m:jc m:val="centerGroup"/>
                              </m:oMathParaPr>
                              <m:oMath xmlns:m="http://schemas.openxmlformats.org/officeDocument/2006/math">
                                <m:r>
                                  <a:rPr lang="en-US" sz="1100" b="0" smtClean="0">
                                    <a:latin typeface="Cambria Math" panose="02040503050406030204" pitchFamily="18" charset="0"/>
                                  </a:rPr>
                                  <m:t>𝑂</m:t>
                                </m:r>
                                <m:d>
                                  <m:dPr>
                                    <m:ctrlPr>
                                      <a:rPr lang="en-US" sz="1100" b="0" i="1" smtClean="0">
                                        <a:latin typeface="Cambria Math" panose="02040503050406030204" pitchFamily="18" charset="0"/>
                                      </a:rPr>
                                    </m:ctrlPr>
                                  </m:dPr>
                                  <m:e>
                                    <m:r>
                                      <a:rPr lang="en-US" sz="1100" b="0" smtClean="0">
                                        <a:latin typeface="Cambria Math" panose="02040503050406030204" pitchFamily="18" charset="0"/>
                                      </a:rPr>
                                      <m:t>𝑛</m:t>
                                    </m:r>
                                    <m:func>
                                      <m:funcPr>
                                        <m:ctrlPr>
                                          <a:rPr lang="en-US" sz="1100" b="0" i="1" smtClean="0">
                                            <a:latin typeface="Cambria Math" panose="02040503050406030204" pitchFamily="18" charset="0"/>
                                          </a:rPr>
                                        </m:ctrlPr>
                                      </m:funcPr>
                                      <m:fName>
                                        <m:r>
                                          <m:rPr>
                                            <m:sty m:val="p"/>
                                          </m:rPr>
                                          <a:rPr lang="en-US" sz="1100" b="0" smtClean="0">
                                            <a:latin typeface="Cambria Math" panose="02040503050406030204" pitchFamily="18" charset="0"/>
                                          </a:rPr>
                                          <m:t>log</m:t>
                                        </m:r>
                                      </m:fName>
                                      <m:e>
                                        <m:r>
                                          <a:rPr lang="en-US" sz="1100" b="0" smtClean="0">
                                            <a:latin typeface="Cambria Math" panose="02040503050406030204" pitchFamily="18" charset="0"/>
                                          </a:rPr>
                                          <m:t>𝑛</m:t>
                                        </m:r>
                                      </m:e>
                                    </m:func>
                                  </m:e>
                                </m:d>
                              </m:oMath>
                            </m:oMathPara>
                          </a14:m>
                          <a:endParaRPr lang="en-US" sz="1100" dirty="0"/>
                        </a:p>
                      </a:txBody>
                      <a:tcPr marL="68580" marR="68580" marT="34290" marB="34290"/>
                    </a:tc>
                    <a:tc>
                      <a:txBody>
                        <a:bodyPr/>
                        <a:lstStyle/>
                        <a:p>
                          <a:pPr algn="ctr"/>
                          <a:r>
                            <a:rPr lang="en-US" sz="1100" dirty="0"/>
                            <a:t>—</a:t>
                          </a:r>
                        </a:p>
                      </a:txBody>
                      <a:tcPr marL="68580" marR="68580" marT="34290" marB="34290"/>
                    </a:tc>
                    <a:extLst>
                      <a:ext uri="{0D108BD9-81ED-4DB2-BD59-A6C34878D82A}">
                        <a16:rowId xmlns:a16="http://schemas.microsoft.com/office/drawing/2014/main" val="1180567005"/>
                      </a:ext>
                    </a:extLst>
                  </a:tr>
                </a:tbl>
              </a:graphicData>
            </a:graphic>
          </p:graphicFrame>
        </mc:Choice>
        <mc:Fallback xmlns="">
          <p:graphicFrame>
            <p:nvGraphicFramePr>
              <p:cNvPr id="5" name="Content Placeholder 4">
                <a:extLst>
                  <a:ext uri="{FF2B5EF4-FFF2-40B4-BE49-F238E27FC236}">
                    <a16:creationId xmlns:a16="http://schemas.microsoft.com/office/drawing/2014/main" id="{E342419A-0BF3-8F15-0899-D3F365B4A2CF}"/>
                  </a:ext>
                </a:extLst>
              </p:cNvPr>
              <p:cNvGraphicFramePr>
                <a:graphicFrameLocks noGrp="1"/>
              </p:cNvGraphicFramePr>
              <p:nvPr>
                <p:ph idx="1"/>
                <p:extLst>
                  <p:ext uri="{D42A27DB-BD31-4B8C-83A1-F6EECF244321}">
                    <p14:modId xmlns:p14="http://schemas.microsoft.com/office/powerpoint/2010/main" val="2527483776"/>
                  </p:ext>
                </p:extLst>
              </p:nvPr>
            </p:nvGraphicFramePr>
            <p:xfrm>
              <a:off x="1657350" y="1327958"/>
              <a:ext cx="5829300" cy="1946910"/>
            </p:xfrm>
            <a:graphic>
              <a:graphicData uri="http://schemas.openxmlformats.org/drawingml/2006/table">
                <a:tbl>
                  <a:tblPr firstRow="1" bandRow="1">
                    <a:tableStyleId>{5C22544A-7EE6-4342-B048-85BDC9FD1C3A}</a:tableStyleId>
                  </a:tblPr>
                  <a:tblGrid>
                    <a:gridCol w="1943100">
                      <a:extLst>
                        <a:ext uri="{9D8B030D-6E8A-4147-A177-3AD203B41FA5}">
                          <a16:colId xmlns:a16="http://schemas.microsoft.com/office/drawing/2014/main" val="222126703"/>
                        </a:ext>
                      </a:extLst>
                    </a:gridCol>
                    <a:gridCol w="1943100">
                      <a:extLst>
                        <a:ext uri="{9D8B030D-6E8A-4147-A177-3AD203B41FA5}">
                          <a16:colId xmlns:a16="http://schemas.microsoft.com/office/drawing/2014/main" val="3693885057"/>
                        </a:ext>
                      </a:extLst>
                    </a:gridCol>
                    <a:gridCol w="1943100">
                      <a:extLst>
                        <a:ext uri="{9D8B030D-6E8A-4147-A177-3AD203B41FA5}">
                          <a16:colId xmlns:a16="http://schemas.microsoft.com/office/drawing/2014/main" val="3464555422"/>
                        </a:ext>
                      </a:extLst>
                    </a:gridCol>
                  </a:tblGrid>
                  <a:tr h="278130">
                    <a:tc>
                      <a:txBody>
                        <a:bodyPr/>
                        <a:lstStyle/>
                        <a:p>
                          <a:r>
                            <a:rPr lang="en-US" sz="1100" dirty="0"/>
                            <a:t>Algorithm</a:t>
                          </a:r>
                        </a:p>
                      </a:txBody>
                      <a:tcPr marL="68580" marR="68580" marT="34290" marB="34290"/>
                    </a:tc>
                    <a:tc>
                      <a:txBody>
                        <a:bodyPr/>
                        <a:lstStyle/>
                        <a:p>
                          <a:pPr algn="ctr"/>
                          <a:r>
                            <a:rPr lang="en-US" sz="1100" dirty="0"/>
                            <a:t>Complexity</a:t>
                          </a:r>
                        </a:p>
                      </a:txBody>
                      <a:tcPr marL="68580" marR="68580" marT="34290" marB="34290"/>
                    </a:tc>
                    <a:tc>
                      <a:txBody>
                        <a:bodyPr/>
                        <a:lstStyle/>
                        <a:p>
                          <a:pPr algn="ctr"/>
                          <a:r>
                            <a:rPr lang="en-US" sz="1100" dirty="0"/>
                            <a:t>Threshold example*</a:t>
                          </a:r>
                        </a:p>
                      </a:txBody>
                      <a:tcPr marL="68580" marR="68580" marT="34290" marB="34290"/>
                    </a:tc>
                    <a:extLst>
                      <a:ext uri="{0D108BD9-81ED-4DB2-BD59-A6C34878D82A}">
                        <a16:rowId xmlns:a16="http://schemas.microsoft.com/office/drawing/2014/main" val="4233807625"/>
                      </a:ext>
                    </a:extLst>
                  </a:tr>
                  <a:tr h="278130">
                    <a:tc>
                      <a:txBody>
                        <a:bodyPr/>
                        <a:lstStyle/>
                        <a:p>
                          <a:r>
                            <a:rPr lang="en-US" sz="1100" dirty="0"/>
                            <a:t>Grade school</a:t>
                          </a:r>
                        </a:p>
                      </a:txBody>
                      <a:tcPr marL="68580" marR="68580" marT="34290" marB="34290"/>
                    </a:tc>
                    <a:tc>
                      <a:txBody>
                        <a:bodyPr/>
                        <a:lstStyle/>
                        <a:p>
                          <a:endParaRPr lang="en-US"/>
                        </a:p>
                      </a:txBody>
                      <a:tcPr marL="68580" marR="68580" marT="34290" marB="34290">
                        <a:blipFill>
                          <a:blip r:embed="rId3"/>
                          <a:stretch>
                            <a:fillRect l="-100000" t="-104545" r="-100649" b="-509091"/>
                          </a:stretch>
                        </a:blipFill>
                      </a:tcPr>
                    </a:tc>
                    <a:tc>
                      <a:txBody>
                        <a:bodyPr/>
                        <a:lstStyle/>
                        <a:p>
                          <a:pPr algn="ctr"/>
                          <a:r>
                            <a:rPr lang="en-US" sz="1100" dirty="0"/>
                            <a:t>(native MUL)</a:t>
                          </a:r>
                        </a:p>
                      </a:txBody>
                      <a:tcPr marL="68580" marR="68580" marT="34290" marB="34290"/>
                    </a:tc>
                    <a:extLst>
                      <a:ext uri="{0D108BD9-81ED-4DB2-BD59-A6C34878D82A}">
                        <a16:rowId xmlns:a16="http://schemas.microsoft.com/office/drawing/2014/main" val="3390958756"/>
                      </a:ext>
                    </a:extLst>
                  </a:tr>
                  <a:tr h="278130">
                    <a:tc>
                      <a:txBody>
                        <a:bodyPr/>
                        <a:lstStyle/>
                        <a:p>
                          <a:r>
                            <a:rPr lang="en-US" sz="1100" dirty="0"/>
                            <a:t>Karatsuba</a:t>
                          </a:r>
                        </a:p>
                      </a:txBody>
                      <a:tcPr marL="68580" marR="68580" marT="34290" marB="34290"/>
                    </a:tc>
                    <a:tc>
                      <a:txBody>
                        <a:bodyPr/>
                        <a:lstStyle/>
                        <a:p>
                          <a:endParaRPr lang="en-US"/>
                        </a:p>
                      </a:txBody>
                      <a:tcPr marL="68580" marR="68580" marT="34290" marB="34290">
                        <a:blipFill>
                          <a:blip r:embed="rId3"/>
                          <a:stretch>
                            <a:fillRect l="-100000" t="-204545" r="-100649" b="-409091"/>
                          </a:stretch>
                        </a:blipFill>
                      </a:tcPr>
                    </a:tc>
                    <a:tc>
                      <a:txBody>
                        <a:bodyPr/>
                        <a:lstStyle/>
                        <a:p>
                          <a:pPr algn="ctr"/>
                          <a:r>
                            <a:rPr lang="en-US" sz="1100" dirty="0"/>
                            <a:t>832 bits</a:t>
                          </a:r>
                        </a:p>
                      </a:txBody>
                      <a:tcPr marL="68580" marR="68580" marT="34290" marB="34290"/>
                    </a:tc>
                    <a:extLst>
                      <a:ext uri="{0D108BD9-81ED-4DB2-BD59-A6C34878D82A}">
                        <a16:rowId xmlns:a16="http://schemas.microsoft.com/office/drawing/2014/main" val="3699585087"/>
                      </a:ext>
                    </a:extLst>
                  </a:tr>
                  <a:tr h="278130">
                    <a:tc>
                      <a:txBody>
                        <a:bodyPr/>
                        <a:lstStyle/>
                        <a:p>
                          <a:r>
                            <a:rPr lang="en-US" sz="1100" dirty="0"/>
                            <a:t>Toom–Cook (Toom-3)</a:t>
                          </a:r>
                        </a:p>
                      </a:txBody>
                      <a:tcPr marL="68580" marR="68580" marT="34290" marB="34290"/>
                    </a:tc>
                    <a:tc>
                      <a:txBody>
                        <a:bodyPr/>
                        <a:lstStyle/>
                        <a:p>
                          <a:endParaRPr lang="en-US"/>
                        </a:p>
                      </a:txBody>
                      <a:tcPr marL="68580" marR="68580" marT="34290" marB="34290">
                        <a:blipFill>
                          <a:blip r:embed="rId3"/>
                          <a:stretch>
                            <a:fillRect l="-100000" t="-304545" r="-100649" b="-309091"/>
                          </a:stretch>
                        </a:blipFill>
                      </a:tcPr>
                    </a:tc>
                    <a:tc>
                      <a:txBody>
                        <a:bodyPr/>
                        <a:lstStyle/>
                        <a:p>
                          <a:pPr algn="ctr"/>
                          <a:r>
                            <a:rPr lang="en-US" sz="1100" dirty="0"/>
                            <a:t>6208 bits</a:t>
                          </a:r>
                        </a:p>
                      </a:txBody>
                      <a:tcPr marL="68580" marR="68580" marT="34290" marB="34290"/>
                    </a:tc>
                    <a:extLst>
                      <a:ext uri="{0D108BD9-81ED-4DB2-BD59-A6C34878D82A}">
                        <a16:rowId xmlns:a16="http://schemas.microsoft.com/office/drawing/2014/main" val="1561995989"/>
                      </a:ext>
                    </a:extLst>
                  </a:tr>
                  <a:tr h="278130">
                    <a:tc>
                      <a:txBody>
                        <a:bodyPr/>
                        <a:lstStyle/>
                        <a:p>
                          <a:r>
                            <a:rPr lang="en-US" sz="1100" dirty="0"/>
                            <a:t>Schönhage–Strassen</a:t>
                          </a:r>
                        </a:p>
                      </a:txBody>
                      <a:tcPr marL="68580" marR="68580" marT="34290" marB="34290"/>
                    </a:tc>
                    <a:tc>
                      <a:txBody>
                        <a:bodyPr/>
                        <a:lstStyle/>
                        <a:p>
                          <a:endParaRPr lang="en-US"/>
                        </a:p>
                      </a:txBody>
                      <a:tcPr marL="68580" marR="68580" marT="34290" marB="34290">
                        <a:blipFill>
                          <a:blip r:embed="rId3"/>
                          <a:stretch>
                            <a:fillRect l="-100000" t="-404545" r="-100649" b="-209091"/>
                          </a:stretch>
                        </a:blipFill>
                      </a:tcPr>
                    </a:tc>
                    <a:tc>
                      <a:txBody>
                        <a:bodyPr/>
                        <a:lstStyle/>
                        <a:p>
                          <a:pPr algn="ctr"/>
                          <a:r>
                            <a:rPr lang="en-US" sz="1100" dirty="0"/>
                            <a:t>159744 bits</a:t>
                          </a:r>
                        </a:p>
                      </a:txBody>
                      <a:tcPr marL="68580" marR="68580" marT="34290" marB="34290"/>
                    </a:tc>
                    <a:extLst>
                      <a:ext uri="{0D108BD9-81ED-4DB2-BD59-A6C34878D82A}">
                        <a16:rowId xmlns:a16="http://schemas.microsoft.com/office/drawing/2014/main" val="1224955501"/>
                      </a:ext>
                    </a:extLst>
                  </a:tr>
                  <a:tr h="278130">
                    <a:tc>
                      <a:txBody>
                        <a:bodyPr/>
                        <a:lstStyle/>
                        <a:p>
                          <a:r>
                            <a:rPr lang="en-US" sz="1100" dirty="0" err="1"/>
                            <a:t>Fürer</a:t>
                          </a:r>
                          <a:endParaRPr lang="en-US" sz="1100" dirty="0"/>
                        </a:p>
                      </a:txBody>
                      <a:tcPr marL="68580" marR="68580" marT="34290" marB="34290"/>
                    </a:tc>
                    <a:tc>
                      <a:txBody>
                        <a:bodyPr/>
                        <a:lstStyle/>
                        <a:p>
                          <a:endParaRPr lang="en-US"/>
                        </a:p>
                      </a:txBody>
                      <a:tcPr marL="68580" marR="68580" marT="34290" marB="34290">
                        <a:blipFill>
                          <a:blip r:embed="rId3"/>
                          <a:stretch>
                            <a:fillRect l="-100000" t="-504545" r="-100649" b="-109091"/>
                          </a:stretch>
                        </a:blipFill>
                      </a:tcPr>
                    </a:tc>
                    <a:tc>
                      <a:txBody>
                        <a:bodyPr/>
                        <a:lstStyle/>
                        <a:p>
                          <a:pPr algn="ctr"/>
                          <a:r>
                            <a:rPr lang="en-US" sz="1100" dirty="0"/>
                            <a:t>—</a:t>
                          </a:r>
                        </a:p>
                      </a:txBody>
                      <a:tcPr marL="68580" marR="68580" marT="34290" marB="34290"/>
                    </a:tc>
                    <a:extLst>
                      <a:ext uri="{0D108BD9-81ED-4DB2-BD59-A6C34878D82A}">
                        <a16:rowId xmlns:a16="http://schemas.microsoft.com/office/drawing/2014/main" val="3461427388"/>
                      </a:ext>
                    </a:extLst>
                  </a:tr>
                  <a:tr h="278130">
                    <a:tc>
                      <a:txBody>
                        <a:bodyPr/>
                        <a:lstStyle/>
                        <a:p>
                          <a:r>
                            <a:rPr lang="en-US" sz="1100" dirty="0"/>
                            <a:t>Harvey–van der </a:t>
                          </a:r>
                          <a:r>
                            <a:rPr lang="en-US" sz="1100" dirty="0" err="1"/>
                            <a:t>Hoeven</a:t>
                          </a:r>
                          <a:endParaRPr lang="en-US" sz="1100" dirty="0"/>
                        </a:p>
                      </a:txBody>
                      <a:tcPr marL="68580" marR="68580" marT="34290" marB="34290"/>
                    </a:tc>
                    <a:tc>
                      <a:txBody>
                        <a:bodyPr/>
                        <a:lstStyle/>
                        <a:p>
                          <a:endParaRPr lang="en-US"/>
                        </a:p>
                      </a:txBody>
                      <a:tcPr marL="68580" marR="68580" marT="34290" marB="34290">
                        <a:blipFill>
                          <a:blip r:embed="rId3"/>
                          <a:stretch>
                            <a:fillRect l="-100000" t="-604545" r="-100649" b="-9091"/>
                          </a:stretch>
                        </a:blipFill>
                      </a:tcPr>
                    </a:tc>
                    <a:tc>
                      <a:txBody>
                        <a:bodyPr/>
                        <a:lstStyle/>
                        <a:p>
                          <a:pPr algn="ctr"/>
                          <a:r>
                            <a:rPr lang="en-US" sz="1100" dirty="0"/>
                            <a:t>—</a:t>
                          </a:r>
                        </a:p>
                      </a:txBody>
                      <a:tcPr marL="68580" marR="68580" marT="34290" marB="34290"/>
                    </a:tc>
                    <a:extLst>
                      <a:ext uri="{0D108BD9-81ED-4DB2-BD59-A6C34878D82A}">
                        <a16:rowId xmlns:a16="http://schemas.microsoft.com/office/drawing/2014/main" val="1180567005"/>
                      </a:ext>
                    </a:extLst>
                  </a:tr>
                </a:tbl>
              </a:graphicData>
            </a:graphic>
          </p:graphicFrame>
        </mc:Fallback>
      </mc:AlternateContent>
      <p:sp>
        <p:nvSpPr>
          <p:cNvPr id="3" name="3 Marcador de número de diapositiva">
            <a:extLst>
              <a:ext uri="{FF2B5EF4-FFF2-40B4-BE49-F238E27FC236}">
                <a16:creationId xmlns:a16="http://schemas.microsoft.com/office/drawing/2014/main" id="{758EF97E-3B58-6475-1400-524E00E55F42}"/>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15</a:t>
            </a:fld>
            <a:endParaRPr lang="pt-BR" dirty="0"/>
          </a:p>
        </p:txBody>
      </p:sp>
      <p:sp>
        <p:nvSpPr>
          <p:cNvPr id="4" name="Title 1">
            <a:extLst>
              <a:ext uri="{FF2B5EF4-FFF2-40B4-BE49-F238E27FC236}">
                <a16:creationId xmlns:a16="http://schemas.microsoft.com/office/drawing/2014/main" id="{6C46A00F-D32F-1382-B345-ABB5074B309B}"/>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fontScale="85000" lnSpcReduction="1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Other multiplication algorithms for even larger values</a:t>
            </a:r>
            <a:endParaRPr lang="en-US" altLang="x-none" dirty="0"/>
          </a:p>
        </p:txBody>
      </p:sp>
    </p:spTree>
    <p:extLst>
      <p:ext uri="{BB962C8B-B14F-4D97-AF65-F5344CB8AC3E}">
        <p14:creationId xmlns:p14="http://schemas.microsoft.com/office/powerpoint/2010/main" val="3009163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tLang="x-none" dirty="0"/>
              <a:t>In-class exercises</a:t>
            </a:r>
          </a:p>
        </p:txBody>
      </p:sp>
      <p:sp>
        <p:nvSpPr>
          <p:cNvPr id="27650" name="Content Placeholder 2"/>
          <p:cNvSpPr>
            <a:spLocks noGrp="1"/>
          </p:cNvSpPr>
          <p:nvPr>
            <p:ph idx="1"/>
          </p:nvPr>
        </p:nvSpPr>
        <p:spPr>
          <a:xfrm>
            <a:off x="457199" y="1111827"/>
            <a:ext cx="8229599" cy="3657600"/>
          </a:xfrm>
        </p:spPr>
        <p:txBody>
          <a:bodyPr>
            <a:normAutofit/>
          </a:bodyPr>
          <a:lstStyle/>
          <a:p>
            <a:pPr marL="9525" indent="-9525">
              <a:buNone/>
            </a:pPr>
            <a:r>
              <a:rPr lang="en-US" altLang="x-none" b="1" dirty="0">
                <a:solidFill>
                  <a:schemeClr val="bg2"/>
                </a:solidFill>
              </a:rPr>
              <a:t>Problem 5</a:t>
            </a:r>
            <a:r>
              <a:rPr lang="en-US" altLang="x-none" b="1" dirty="0"/>
              <a:t>:</a:t>
            </a:r>
            <a:r>
              <a:rPr lang="en-US" altLang="x-none" dirty="0"/>
              <a:t>  Use the integer addition algorithm to compute (734)</a:t>
            </a:r>
            <a:r>
              <a:rPr lang="en-US" altLang="x-none" baseline="-25000" dirty="0"/>
              <a:t>8</a:t>
            </a:r>
            <a:r>
              <a:rPr lang="en-US" altLang="x-none" dirty="0"/>
              <a:t> + (225)</a:t>
            </a:r>
            <a:r>
              <a:rPr lang="en-US" altLang="x-none" baseline="-25000" dirty="0"/>
              <a:t>8</a:t>
            </a:r>
          </a:p>
          <a:p>
            <a:pPr marL="9525" indent="-9525">
              <a:buNone/>
            </a:pPr>
            <a:endParaRPr lang="en-US" altLang="x-none" dirty="0"/>
          </a:p>
          <a:p>
            <a:pPr marL="9525" indent="-9525">
              <a:buNone/>
            </a:pPr>
            <a:r>
              <a:rPr lang="en-US" altLang="x-none" b="1" dirty="0">
                <a:solidFill>
                  <a:schemeClr val="bg2"/>
                </a:solidFill>
              </a:rPr>
              <a:t>Problem 6</a:t>
            </a:r>
            <a:r>
              <a:rPr lang="en-US" altLang="x-none" b="1" dirty="0"/>
              <a:t>:</a:t>
            </a:r>
            <a:r>
              <a:rPr lang="en-US" altLang="x-none" dirty="0"/>
              <a:t>  Use the integer multiplication algorithm to compute (110110)</a:t>
            </a:r>
            <a:r>
              <a:rPr lang="en-US" altLang="x-none" baseline="-25000" dirty="0"/>
              <a:t>2</a:t>
            </a:r>
            <a:r>
              <a:rPr lang="en-US" altLang="x-none" dirty="0"/>
              <a:t> × (100101)</a:t>
            </a:r>
            <a:r>
              <a:rPr lang="en-US" altLang="x-none" baseline="-25000" dirty="0"/>
              <a:t>2</a:t>
            </a:r>
            <a:endParaRPr lang="en-US" altLang="x-none" dirty="0"/>
          </a:p>
          <a:p>
            <a:pPr marL="9525" indent="-9525">
              <a:buNone/>
            </a:pPr>
            <a:endParaRPr lang="en-US" altLang="x-none" dirty="0"/>
          </a:p>
          <a:p>
            <a:pPr marL="9525" indent="-9525">
              <a:buNone/>
            </a:pPr>
            <a:r>
              <a:rPr lang="en-US" altLang="x-none" b="1" dirty="0">
                <a:solidFill>
                  <a:schemeClr val="bg2"/>
                </a:solidFill>
              </a:rPr>
              <a:t>Problem 7</a:t>
            </a:r>
            <a:r>
              <a:rPr lang="en-US" altLang="x-none" b="1" dirty="0"/>
              <a:t>:</a:t>
            </a:r>
            <a:r>
              <a:rPr lang="en-US" altLang="x-none" dirty="0"/>
              <a:t>  Calculate (FF)</a:t>
            </a:r>
            <a:r>
              <a:rPr lang="en-US" altLang="x-none" baseline="-25000" dirty="0"/>
              <a:t>16</a:t>
            </a:r>
            <a:r>
              <a:rPr lang="en-US" altLang="x-none" dirty="0"/>
              <a:t> × (FF)</a:t>
            </a:r>
            <a:r>
              <a:rPr lang="en-US" altLang="x-none" baseline="-25000" dirty="0"/>
              <a:t>16</a:t>
            </a:r>
            <a:r>
              <a:rPr lang="en-US" altLang="x-none" dirty="0"/>
              <a:t>, (77)</a:t>
            </a:r>
            <a:r>
              <a:rPr lang="en-US" altLang="x-none" baseline="-25000" dirty="0"/>
              <a:t>8</a:t>
            </a:r>
            <a:r>
              <a:rPr lang="en-US" altLang="x-none" dirty="0"/>
              <a:t> × (77)</a:t>
            </a:r>
            <a:r>
              <a:rPr lang="en-US" altLang="x-none" baseline="-25000" dirty="0"/>
              <a:t>8</a:t>
            </a:r>
            <a:r>
              <a:rPr lang="en-US" altLang="x-none" dirty="0"/>
              <a:t>, and 99 × 99 and compare</a:t>
            </a:r>
          </a:p>
        </p:txBody>
      </p:sp>
      <p:sp>
        <p:nvSpPr>
          <p:cNvPr id="2" name="3 Marcador de número de diapositiva">
            <a:extLst>
              <a:ext uri="{FF2B5EF4-FFF2-40B4-BE49-F238E27FC236}">
                <a16:creationId xmlns:a16="http://schemas.microsoft.com/office/drawing/2014/main" id="{DD285212-C692-36DA-B590-8FA7469C51AB}"/>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16</a:t>
            </a:fld>
            <a:endParaRPr lang="pt-BR" dirty="0"/>
          </a:p>
        </p:txBody>
      </p:sp>
    </p:spTree>
    <p:extLst>
      <p:ext uri="{BB962C8B-B14F-4D97-AF65-F5344CB8AC3E}">
        <p14:creationId xmlns:p14="http://schemas.microsoft.com/office/powerpoint/2010/main" val="490369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x-none"/>
              <a:t>Final thoughts</a:t>
            </a:r>
          </a:p>
        </p:txBody>
      </p:sp>
      <p:sp>
        <p:nvSpPr>
          <p:cNvPr id="49154" name="Content Placeholder 2"/>
          <p:cNvSpPr>
            <a:spLocks noGrp="1"/>
          </p:cNvSpPr>
          <p:nvPr>
            <p:ph idx="1"/>
          </p:nvPr>
        </p:nvSpPr>
        <p:spPr/>
        <p:txBody>
          <a:bodyPr/>
          <a:lstStyle/>
          <a:p>
            <a:r>
              <a:rPr lang="en-US" altLang="x-none" dirty="0"/>
              <a:t>Integers can be represented uniquely in any specified base</a:t>
            </a:r>
          </a:p>
          <a:p>
            <a:pPr lvl="1"/>
            <a:endParaRPr lang="en-US" altLang="x-none" dirty="0"/>
          </a:p>
          <a:p>
            <a:r>
              <a:rPr lang="en-US" altLang="x-none" dirty="0"/>
              <a:t>Integer arithmetic can be computed in other bases, and even pen-and-paper algorithms can be useful in computing</a:t>
            </a:r>
          </a:p>
          <a:p>
            <a:pPr lvl="1"/>
            <a:r>
              <a:rPr lang="en-US" altLang="x-none" dirty="0"/>
              <a:t>Arithmetic isn’t always constant</a:t>
            </a:r>
          </a:p>
          <a:p>
            <a:pPr lvl="1"/>
            <a:endParaRPr lang="en-US" altLang="x-none" dirty="0"/>
          </a:p>
          <a:p>
            <a:r>
              <a:rPr lang="en-US" altLang="x-none" dirty="0"/>
              <a:t>Next time:</a:t>
            </a:r>
          </a:p>
          <a:p>
            <a:pPr lvl="1"/>
            <a:r>
              <a:rPr lang="en-US" altLang="x-none" dirty="0"/>
              <a:t>Primes and composites (Section 4.3)</a:t>
            </a:r>
          </a:p>
        </p:txBody>
      </p:sp>
      <p:sp>
        <p:nvSpPr>
          <p:cNvPr id="2" name="3 Marcador de número de diapositiva">
            <a:extLst>
              <a:ext uri="{FF2B5EF4-FFF2-40B4-BE49-F238E27FC236}">
                <a16:creationId xmlns:a16="http://schemas.microsoft.com/office/drawing/2014/main" id="{D3B2F590-A8C6-76D4-0430-6B7D9B214B13}"/>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17</a:t>
            </a:fld>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topics</a:t>
            </a:r>
          </a:p>
        </p:txBody>
      </p:sp>
      <p:pic>
        <p:nvPicPr>
          <p:cNvPr id="4" name="Picture 2" descr="Notebook ">
            <a:extLst>
              <a:ext uri="{FF2B5EF4-FFF2-40B4-BE49-F238E27FC236}">
                <a16:creationId xmlns:a16="http://schemas.microsoft.com/office/drawing/2014/main" id="{88A3FD40-CB5F-5103-5AF5-A5C17BAE22CB}"/>
              </a:ext>
            </a:extLst>
          </p:cNvPr>
          <p:cNvPicPr>
            <a:picLocks noChangeAspect="1" noChangeArrowheads="1"/>
          </p:cNvPicPr>
          <p:nvPr/>
        </p:nvPicPr>
        <p:blipFill>
          <a:blip r:embed="rId2"/>
          <a:srcRect/>
          <a:stretch>
            <a:fillRect/>
          </a:stretch>
        </p:blipFill>
        <p:spPr bwMode="auto">
          <a:xfrm>
            <a:off x="7437524" y="1490431"/>
            <a:ext cx="1219200" cy="1219201"/>
          </a:xfrm>
          <a:prstGeom prst="rect">
            <a:avLst/>
          </a:prstGeom>
          <a:noFill/>
        </p:spPr>
      </p:pic>
      <p:sp>
        <p:nvSpPr>
          <p:cNvPr id="5" name="3 Marcador de número de diapositiva">
            <a:extLst>
              <a:ext uri="{FF2B5EF4-FFF2-40B4-BE49-F238E27FC236}">
                <a16:creationId xmlns:a16="http://schemas.microsoft.com/office/drawing/2014/main" id="{9FC3A38D-92A1-91BA-B190-E2894747B6C7}"/>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a:t>
            </a:fld>
            <a:endParaRPr lang="pt-BR" dirty="0"/>
          </a:p>
        </p:txBody>
      </p:sp>
      <p:sp>
        <p:nvSpPr>
          <p:cNvPr id="3" name="Content Placeholder 2">
            <a:extLst>
              <a:ext uri="{FF2B5EF4-FFF2-40B4-BE49-F238E27FC236}">
                <a16:creationId xmlns:a16="http://schemas.microsoft.com/office/drawing/2014/main" id="{3F56160F-9293-75B4-4880-8A3758476C3E}"/>
              </a:ext>
            </a:extLst>
          </p:cNvPr>
          <p:cNvSpPr txBox="1">
            <a:spLocks/>
          </p:cNvSpPr>
          <p:nvPr/>
        </p:nvSpPr>
        <p:spPr>
          <a:xfrm>
            <a:off x="457200" y="1143000"/>
            <a:ext cx="5486400" cy="360045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25755" algn="l" rtl="0">
              <a:lnSpc>
                <a:spcPct val="100000"/>
              </a:lnSpc>
              <a:spcBef>
                <a:spcPts val="360"/>
              </a:spcBef>
              <a:spcAft>
                <a:spcPts val="0"/>
              </a:spcAft>
              <a:buClr>
                <a:schemeClr val="accent1"/>
              </a:buClr>
              <a:buSzPts val="1530"/>
              <a:buFont typeface="Arial"/>
              <a:buChar char="•"/>
              <a:defRPr sz="1800" b="0" i="0" u="none" strike="noStrike" cap="none">
                <a:solidFill>
                  <a:schemeClr val="dk1"/>
                </a:solidFill>
                <a:latin typeface="Arial"/>
                <a:ea typeface="Arial"/>
                <a:cs typeface="Arial"/>
                <a:sym typeface="Arial"/>
              </a:defRPr>
            </a:lvl1pPr>
            <a:lvl2pPr marL="914400" marR="0" lvl="1" indent="-325755" algn="l" rtl="0">
              <a:lnSpc>
                <a:spcPct val="100000"/>
              </a:lnSpc>
              <a:spcBef>
                <a:spcPts val="360"/>
              </a:spcBef>
              <a:spcAft>
                <a:spcPts val="0"/>
              </a:spcAft>
              <a:buClr>
                <a:schemeClr val="accent1"/>
              </a:buClr>
              <a:buSzPts val="1530"/>
              <a:buFont typeface="Arial"/>
              <a:buChar char="•"/>
              <a:defRPr sz="1500" b="0" i="0" u="none" strike="noStrike" cap="none">
                <a:solidFill>
                  <a:schemeClr val="dk1"/>
                </a:solidFill>
                <a:latin typeface="Arial"/>
                <a:ea typeface="Arial"/>
                <a:cs typeface="Arial"/>
                <a:sym typeface="Arial"/>
              </a:defRPr>
            </a:lvl2pPr>
            <a:lvl3pPr marL="1371600" marR="0" lvl="2" indent="-331469" algn="l" rtl="0">
              <a:lnSpc>
                <a:spcPct val="100000"/>
              </a:lnSpc>
              <a:spcBef>
                <a:spcPts val="360"/>
              </a:spcBef>
              <a:spcAft>
                <a:spcPts val="0"/>
              </a:spcAft>
              <a:buClr>
                <a:schemeClr val="accent1"/>
              </a:buClr>
              <a:buSzPts val="1620"/>
              <a:buFont typeface="Arial"/>
              <a:buChar char="•"/>
              <a:defRPr sz="1350" b="0" i="0" u="none" strike="noStrike" cap="none">
                <a:solidFill>
                  <a:schemeClr val="dk1"/>
                </a:solidFill>
                <a:latin typeface="Arial"/>
                <a:ea typeface="Arial"/>
                <a:cs typeface="Arial"/>
                <a:sym typeface="Arial"/>
              </a:defRPr>
            </a:lvl3pPr>
            <a:lvl4pPr marL="1828800" marR="0" lvl="3" indent="-342900" algn="l" rtl="0">
              <a:lnSpc>
                <a:spcPct val="100000"/>
              </a:lnSpc>
              <a:spcBef>
                <a:spcPts val="360"/>
              </a:spcBef>
              <a:spcAft>
                <a:spcPts val="0"/>
              </a:spcAft>
              <a:buClr>
                <a:schemeClr val="accent1"/>
              </a:buClr>
              <a:buSzPts val="1800"/>
              <a:buFont typeface="Arial"/>
              <a:buChar char="•"/>
              <a:defRPr sz="1200" b="0" i="0" u="none" strike="noStrike" cap="none">
                <a:solidFill>
                  <a:schemeClr val="dk1"/>
                </a:solidFill>
                <a:latin typeface="Arial"/>
                <a:ea typeface="Arial"/>
                <a:cs typeface="Arial"/>
                <a:sym typeface="Arial"/>
              </a:defRPr>
            </a:lvl4pPr>
            <a:lvl5pPr marL="2286000" marR="0" lvl="4" indent="-342900" algn="l" rtl="0">
              <a:lnSpc>
                <a:spcPct val="100000"/>
              </a:lnSpc>
              <a:spcBef>
                <a:spcPts val="360"/>
              </a:spcBef>
              <a:spcAft>
                <a:spcPts val="0"/>
              </a:spcAft>
              <a:buClr>
                <a:schemeClr val="accent1"/>
              </a:buClr>
              <a:buSzPts val="1800"/>
              <a:buFont typeface="Arial"/>
              <a:buChar char="•"/>
              <a:defRPr sz="1050" b="0" i="0" u="none" strike="noStrike" cap="none">
                <a:solidFill>
                  <a:schemeClr val="dk1"/>
                </a:solidFill>
                <a:latin typeface="Arial"/>
                <a:ea typeface="Arial"/>
                <a:cs typeface="Arial"/>
                <a:sym typeface="Arial"/>
              </a:defRPr>
            </a:lvl5pPr>
            <a:lvl6pPr marL="2743200" marR="0" lvl="5"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9pPr>
          </a:lstStyle>
          <a:p>
            <a:r>
              <a:rPr lang="en-US" altLang="x-none" dirty="0"/>
              <a:t>Integer representations</a:t>
            </a:r>
          </a:p>
          <a:p>
            <a:pPr lvl="1"/>
            <a:r>
              <a:rPr lang="en-US" altLang="x-none" dirty="0"/>
              <a:t>Base b expansions</a:t>
            </a:r>
          </a:p>
          <a:p>
            <a:pPr lvl="1"/>
            <a:r>
              <a:rPr lang="en-US" altLang="x-none" dirty="0"/>
              <a:t>Common bases: Binary, octal, hexadecimal</a:t>
            </a:r>
          </a:p>
          <a:p>
            <a:pPr lvl="1"/>
            <a:r>
              <a:rPr lang="en-US" altLang="x-none" dirty="0"/>
              <a:t>Base conversions</a:t>
            </a:r>
          </a:p>
          <a:p>
            <a:pPr lvl="1"/>
            <a:endParaRPr lang="en-US" altLang="x-none" dirty="0"/>
          </a:p>
          <a:p>
            <a:pPr marL="285750" indent="-285750"/>
            <a:r>
              <a:rPr lang="en-US" altLang="x-none" dirty="0"/>
              <a:t>Integer algorithms</a:t>
            </a:r>
          </a:p>
          <a:p>
            <a:pPr lvl="1"/>
            <a:r>
              <a:rPr lang="en-US" altLang="x-none" dirty="0"/>
              <a:t>Addition</a:t>
            </a:r>
          </a:p>
          <a:p>
            <a:pPr lvl="1"/>
            <a:r>
              <a:rPr lang="en-US" altLang="x-none" dirty="0"/>
              <a:t>Multiplication</a:t>
            </a:r>
          </a:p>
          <a:p>
            <a:pPr lvl="1"/>
            <a:r>
              <a:rPr lang="en-US" altLang="x-none" dirty="0"/>
              <a:t>Connection to computing and pen-and-paper arithmetic</a:t>
            </a:r>
          </a:p>
        </p:txBody>
      </p:sp>
    </p:spTree>
    <p:extLst>
      <p:ext uri="{BB962C8B-B14F-4D97-AF65-F5344CB8AC3E}">
        <p14:creationId xmlns:p14="http://schemas.microsoft.com/office/powerpoint/2010/main" val="34583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863AC7D-0277-4201-3D5C-8FE1403E51AA}"/>
                  </a:ext>
                </a:extLst>
              </p:cNvPr>
              <p:cNvSpPr>
                <a:spLocks noGrp="1"/>
              </p:cNvSpPr>
              <p:nvPr>
                <p:ph idx="1"/>
              </p:nvPr>
            </p:nvSpPr>
            <p:spPr/>
            <p:txBody>
              <a:bodyPr>
                <a:normAutofit lnSpcReduction="10000"/>
              </a:bodyPr>
              <a:lstStyle/>
              <a:p>
                <a:pPr marL="0" indent="0">
                  <a:buNone/>
                </a:pPr>
                <a:r>
                  <a:rPr lang="en-US" dirty="0"/>
                  <a:t>Recall: </a:t>
                </a:r>
                <a:r>
                  <a:rPr lang="en-US" dirty="0">
                    <a:solidFill>
                      <a:srgbClr val="FF0000"/>
                    </a:solidFill>
                  </a:rPr>
                  <a:t>Decimal expansion </a:t>
                </a:r>
                <a:r>
                  <a:rPr lang="en-US" dirty="0"/>
                  <a:t>of integers, e.g.,</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3528=3∗</m:t>
                      </m:r>
                      <m:sSup>
                        <m:sSupPr>
                          <m:ctrlPr>
                            <a:rPr lang="en-US" b="0" i="1" smtClean="0">
                              <a:latin typeface="Cambria Math" panose="02040503050406030204" pitchFamily="18" charset="0"/>
                            </a:rPr>
                          </m:ctrlPr>
                        </m:sSupPr>
                        <m:e>
                          <m:r>
                            <a:rPr lang="en-US" b="0" i="1" smtClean="0">
                              <a:latin typeface="Cambria Math" panose="02040503050406030204" pitchFamily="18" charset="0"/>
                            </a:rPr>
                            <m:t>10</m:t>
                          </m:r>
                        </m:e>
                        <m:sup>
                          <m:r>
                            <a:rPr lang="en-US" b="0" i="1" smtClean="0">
                              <a:latin typeface="Cambria Math" panose="02040503050406030204" pitchFamily="18" charset="0"/>
                            </a:rPr>
                            <m:t>3</m:t>
                          </m:r>
                        </m:sup>
                      </m:sSup>
                      <m:r>
                        <a:rPr lang="en-US" b="0" i="1" smtClean="0">
                          <a:latin typeface="Cambria Math" panose="02040503050406030204" pitchFamily="18" charset="0"/>
                        </a:rPr>
                        <m:t>+5∗</m:t>
                      </m:r>
                      <m:sSup>
                        <m:sSupPr>
                          <m:ctrlPr>
                            <a:rPr lang="en-US" b="0" i="1" smtClean="0">
                              <a:latin typeface="Cambria Math" panose="02040503050406030204" pitchFamily="18" charset="0"/>
                            </a:rPr>
                          </m:ctrlPr>
                        </m:sSupPr>
                        <m:e>
                          <m:r>
                            <a:rPr lang="en-US" b="0" i="1" smtClean="0">
                              <a:latin typeface="Cambria Math" panose="02040503050406030204" pitchFamily="18" charset="0"/>
                            </a:rPr>
                            <m:t>10</m:t>
                          </m:r>
                        </m:e>
                        <m:sup>
                          <m:r>
                            <a:rPr lang="en-US" b="0" i="1" smtClean="0">
                              <a:latin typeface="Cambria Math" panose="02040503050406030204" pitchFamily="18" charset="0"/>
                            </a:rPr>
                            <m:t>2</m:t>
                          </m:r>
                        </m:sup>
                      </m:sSup>
                      <m:r>
                        <a:rPr lang="en-US" b="0" i="1" smtClean="0">
                          <a:latin typeface="Cambria Math" panose="02040503050406030204" pitchFamily="18" charset="0"/>
                        </a:rPr>
                        <m:t>+2∗</m:t>
                      </m:r>
                      <m:sSup>
                        <m:sSupPr>
                          <m:ctrlPr>
                            <a:rPr lang="en-US" b="0" i="1" smtClean="0">
                              <a:latin typeface="Cambria Math" panose="02040503050406030204" pitchFamily="18" charset="0"/>
                            </a:rPr>
                          </m:ctrlPr>
                        </m:sSupPr>
                        <m:e>
                          <m:r>
                            <a:rPr lang="en-US" b="0" i="1" smtClean="0">
                              <a:latin typeface="Cambria Math" panose="02040503050406030204" pitchFamily="18" charset="0"/>
                            </a:rPr>
                            <m:t>10</m:t>
                          </m:r>
                        </m:e>
                        <m:sup>
                          <m:r>
                            <a:rPr lang="en-US" b="0" i="1" smtClean="0">
                              <a:latin typeface="Cambria Math" panose="02040503050406030204" pitchFamily="18" charset="0"/>
                            </a:rPr>
                            <m:t>1</m:t>
                          </m:r>
                        </m:sup>
                      </m:sSup>
                      <m:r>
                        <a:rPr lang="en-US" b="0" i="1" smtClean="0">
                          <a:latin typeface="Cambria Math" panose="02040503050406030204" pitchFamily="18" charset="0"/>
                        </a:rPr>
                        <m:t>+8∗</m:t>
                      </m:r>
                      <m:sSup>
                        <m:sSupPr>
                          <m:ctrlPr>
                            <a:rPr lang="en-US" b="0" i="1" smtClean="0">
                              <a:latin typeface="Cambria Math" panose="02040503050406030204" pitchFamily="18" charset="0"/>
                            </a:rPr>
                          </m:ctrlPr>
                        </m:sSupPr>
                        <m:e>
                          <m:r>
                            <a:rPr lang="en-US" b="0" i="1" smtClean="0">
                              <a:latin typeface="Cambria Math" panose="02040503050406030204" pitchFamily="18" charset="0"/>
                            </a:rPr>
                            <m:t>10</m:t>
                          </m:r>
                        </m:e>
                        <m:sup>
                          <m:r>
                            <a:rPr lang="en-US" b="0" i="1" smtClean="0">
                              <a:latin typeface="Cambria Math" panose="02040503050406030204" pitchFamily="18" charset="0"/>
                            </a:rPr>
                            <m:t>0</m:t>
                          </m:r>
                        </m:sup>
                      </m:sSup>
                    </m:oMath>
                  </m:oMathPara>
                </a14:m>
                <a:endParaRPr lang="en-US" dirty="0"/>
              </a:p>
              <a:p>
                <a:pPr lvl="1" indent="-257175"/>
                <a:endParaRPr lang="en-US" dirty="0"/>
              </a:p>
              <a:p>
                <a:pPr marL="0" indent="0">
                  <a:buNone/>
                </a:pPr>
                <a:r>
                  <a:rPr lang="en-US" b="1" dirty="0"/>
                  <a:t>Theorem:</a:t>
                </a:r>
                <a:r>
                  <a:rPr lang="en-US" dirty="0"/>
                  <a:t> Let </a:t>
                </a:r>
                <a14:m>
                  <m:oMath xmlns:m="http://schemas.openxmlformats.org/officeDocument/2006/math">
                    <m:r>
                      <a:rPr lang="en-US" b="0" i="1" smtClean="0">
                        <a:latin typeface="Cambria Math" panose="02040503050406030204" pitchFamily="18" charset="0"/>
                      </a:rPr>
                      <m:t>𝑏</m:t>
                    </m:r>
                  </m:oMath>
                </a14:m>
                <a:r>
                  <a:rPr lang="en-US" dirty="0"/>
                  <a:t> be an integer greater than 1. Any</a:t>
                </a:r>
                <a:br>
                  <a:rPr lang="en-US" dirty="0"/>
                </a:br>
                <a14:m>
                  <m:oMath xmlns:m="http://schemas.openxmlformats.org/officeDocument/2006/math">
                    <m:r>
                      <a:rPr lang="en-US" b="0" i="1" smtClean="0">
                        <a:latin typeface="Cambria Math" panose="02040503050406030204" pitchFamily="18" charset="0"/>
                      </a:rPr>
                      <m:t>𝑛</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1" i="0" smtClean="0">
                            <a:latin typeface="Cambria Math" panose="02040503050406030204" pitchFamily="18" charset="0"/>
                            <a:ea typeface="Cambria Math" panose="02040503050406030204" pitchFamily="18" charset="0"/>
                          </a:rPr>
                          <m:t>𝐙</m:t>
                        </m:r>
                      </m:e>
                      <m:sup>
                        <m:r>
                          <a:rPr lang="en-US" b="0" i="1" smtClean="0">
                            <a:latin typeface="Cambria Math" panose="02040503050406030204" pitchFamily="18" charset="0"/>
                            <a:ea typeface="Cambria Math" panose="02040503050406030204" pitchFamily="18" charset="0"/>
                          </a:rPr>
                          <m:t>+</m:t>
                        </m:r>
                      </m:sup>
                    </m:sSup>
                  </m:oMath>
                </a14:m>
                <a:r>
                  <a:rPr lang="en-US" dirty="0"/>
                  <a:t> can be expressed </a:t>
                </a:r>
                <a:r>
                  <a:rPr lang="en-US" dirty="0">
                    <a:solidFill>
                      <a:schemeClr val="bg2"/>
                    </a:solidFill>
                  </a:rPr>
                  <a:t>uniquely</a:t>
                </a:r>
                <a:r>
                  <a:rPr lang="en-US" dirty="0"/>
                  <a:t> in the form:</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𝑛</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𝑘</m:t>
                          </m:r>
                        </m:sub>
                      </m:sSub>
                      <m:sSup>
                        <m:sSupPr>
                          <m:ctrlPr>
                            <a:rPr lang="en-US" b="0" i="1" smtClean="0">
                              <a:latin typeface="Cambria Math" panose="02040503050406030204" pitchFamily="18" charset="0"/>
                            </a:rPr>
                          </m:ctrlPr>
                        </m:sSupPr>
                        <m:e>
                          <m:r>
                            <a:rPr lang="en-US" b="0" i="1" smtClean="0">
                              <a:latin typeface="Cambria Math" panose="02040503050406030204" pitchFamily="18" charset="0"/>
                            </a:rPr>
                            <m:t>𝑏</m:t>
                          </m:r>
                        </m:e>
                        <m:sup>
                          <m:r>
                            <a:rPr lang="en-US" b="0" i="1" smtClean="0">
                              <a:latin typeface="Cambria Math" panose="02040503050406030204" pitchFamily="18" charset="0"/>
                            </a:rPr>
                            <m:t>𝑘</m:t>
                          </m:r>
                        </m:sup>
                      </m:sSup>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𝑘</m:t>
                          </m:r>
                          <m:r>
                            <a:rPr lang="en-US" b="0" i="1" smtClean="0">
                              <a:latin typeface="Cambria Math" panose="02040503050406030204" pitchFamily="18" charset="0"/>
                            </a:rPr>
                            <m:t>−1</m:t>
                          </m:r>
                        </m:sub>
                      </m:sSub>
                      <m:sSup>
                        <m:sSupPr>
                          <m:ctrlPr>
                            <a:rPr lang="en-US" b="0" i="1" smtClean="0">
                              <a:latin typeface="Cambria Math" panose="02040503050406030204" pitchFamily="18" charset="0"/>
                            </a:rPr>
                          </m:ctrlPr>
                        </m:sSupPr>
                        <m:e>
                          <m:r>
                            <a:rPr lang="en-US" b="0" i="1" smtClean="0">
                              <a:latin typeface="Cambria Math" panose="02040503050406030204" pitchFamily="18" charset="0"/>
                            </a:rPr>
                            <m:t>𝑏</m:t>
                          </m:r>
                        </m:e>
                        <m:sup>
                          <m:r>
                            <a:rPr lang="en-US" b="0" i="1" smtClean="0">
                              <a:latin typeface="Cambria Math" panose="02040503050406030204" pitchFamily="18" charset="0"/>
                            </a:rPr>
                            <m:t>𝑘</m:t>
                          </m:r>
                          <m:r>
                            <a:rPr lang="en-US" b="0" i="1" smtClean="0">
                              <a:latin typeface="Cambria Math" panose="02040503050406030204" pitchFamily="18" charset="0"/>
                            </a:rPr>
                            <m:t>−1</m:t>
                          </m:r>
                        </m:sup>
                      </m:sSup>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1</m:t>
                          </m:r>
                        </m:sub>
                      </m:sSub>
                      <m:sSup>
                        <m:sSupPr>
                          <m:ctrlPr>
                            <a:rPr lang="en-US" b="0" i="1" smtClean="0">
                              <a:latin typeface="Cambria Math" panose="02040503050406030204" pitchFamily="18" charset="0"/>
                            </a:rPr>
                          </m:ctrlPr>
                        </m:sSupPr>
                        <m:e>
                          <m:r>
                            <a:rPr lang="en-US" b="0" i="1" smtClean="0">
                              <a:latin typeface="Cambria Math" panose="02040503050406030204" pitchFamily="18" charset="0"/>
                            </a:rPr>
                            <m:t>𝑏</m:t>
                          </m:r>
                        </m:e>
                        <m:sup>
                          <m:r>
                            <a:rPr lang="en-US" b="0" i="1" smtClean="0">
                              <a:latin typeface="Cambria Math" panose="02040503050406030204" pitchFamily="18" charset="0"/>
                            </a:rPr>
                            <m:t>1</m:t>
                          </m:r>
                        </m:sup>
                      </m:sSup>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0</m:t>
                          </m:r>
                        </m:sub>
                      </m:sSub>
                      <m:sSup>
                        <m:sSupPr>
                          <m:ctrlPr>
                            <a:rPr lang="en-US" b="0" i="1" smtClean="0">
                              <a:latin typeface="Cambria Math" panose="02040503050406030204" pitchFamily="18" charset="0"/>
                            </a:rPr>
                          </m:ctrlPr>
                        </m:sSupPr>
                        <m:e>
                          <m:r>
                            <a:rPr lang="en-US" b="0" i="1" smtClean="0">
                              <a:latin typeface="Cambria Math" panose="02040503050406030204" pitchFamily="18" charset="0"/>
                            </a:rPr>
                            <m:t>𝑏</m:t>
                          </m:r>
                        </m:e>
                        <m:sup>
                          <m:r>
                            <a:rPr lang="en-US" b="0" i="1" smtClean="0">
                              <a:latin typeface="Cambria Math" panose="02040503050406030204" pitchFamily="18" charset="0"/>
                            </a:rPr>
                            <m:t>0</m:t>
                          </m:r>
                        </m:sup>
                      </m:sSup>
                    </m:oMath>
                  </m:oMathPara>
                </a14:m>
                <a:endParaRPr lang="en-US" dirty="0"/>
              </a:p>
              <a:p>
                <a:pPr marL="0" indent="0">
                  <a:buNone/>
                </a:pPr>
                <a:r>
                  <a:rPr lang="en-US" dirty="0"/>
                  <a:t>where </a:t>
                </a:r>
                <a14:m>
                  <m:oMath xmlns:m="http://schemas.openxmlformats.org/officeDocument/2006/math">
                    <m:r>
                      <a:rPr lang="en-US" b="0" i="1" smtClean="0">
                        <a:latin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m:t>
                    </m:r>
                    <m:r>
                      <a:rPr lang="en-US" b="1" i="0" smtClean="0">
                        <a:latin typeface="Cambria Math" panose="02040503050406030204" pitchFamily="18" charset="0"/>
                        <a:ea typeface="Cambria Math" panose="02040503050406030204" pitchFamily="18" charset="0"/>
                      </a:rPr>
                      <m:t>𝐍</m:t>
                    </m:r>
                  </m:oMath>
                </a14:m>
                <a:r>
                  <a:rPr lang="en-US" dirty="0"/>
                  <a:t>, each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𝑖</m:t>
                        </m:r>
                      </m:sub>
                    </m:sSub>
                    <m:r>
                      <a:rPr lang="en-US" b="0" i="1" smtClean="0">
                        <a:latin typeface="Cambria Math" panose="02040503050406030204" pitchFamily="18" charset="0"/>
                        <a:ea typeface="Cambria Math" panose="02040503050406030204" pitchFamily="18" charset="0"/>
                      </a:rPr>
                      <m:t>∈</m:t>
                    </m:r>
                    <m:r>
                      <a:rPr lang="en-US" b="1" i="0" smtClean="0">
                        <a:latin typeface="Cambria Math" panose="02040503050406030204" pitchFamily="18" charset="0"/>
                        <a:ea typeface="Cambria Math" panose="02040503050406030204" pitchFamily="18" charset="0"/>
                      </a:rPr>
                      <m:t>𝐍</m:t>
                    </m:r>
                  </m:oMath>
                </a14:m>
                <a:r>
                  <a:rPr lang="en-US" dirty="0"/>
                  <a:t> where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𝑖</m:t>
                        </m:r>
                      </m:sub>
                    </m:sSub>
                    <m:r>
                      <a:rPr lang="en-US" b="0" i="1" smtClean="0">
                        <a:latin typeface="Cambria Math" panose="02040503050406030204" pitchFamily="18" charset="0"/>
                      </a:rPr>
                      <m:t>&lt;</m:t>
                    </m:r>
                    <m:r>
                      <a:rPr lang="en-US" b="0" i="1" smtClean="0">
                        <a:latin typeface="Cambria Math" panose="02040503050406030204" pitchFamily="18" charset="0"/>
                      </a:rPr>
                      <m:t>𝑏</m:t>
                    </m:r>
                  </m:oMath>
                </a14:m>
                <a:r>
                  <a:rPr lang="en-US" dirty="0"/>
                  <a:t>, and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𝑘</m:t>
                        </m:r>
                      </m:sub>
                    </m:sSub>
                    <m:r>
                      <a:rPr lang="en-US" b="0" i="1" smtClean="0">
                        <a:latin typeface="Cambria Math" panose="02040503050406030204" pitchFamily="18" charset="0"/>
                      </a:rPr>
                      <m:t>≠0</m:t>
                    </m:r>
                  </m:oMath>
                </a14:m>
                <a:r>
                  <a:rPr lang="en-US" dirty="0"/>
                  <a:t>.</a:t>
                </a:r>
              </a:p>
              <a:p>
                <a:pPr lvl="1" indent="-257175"/>
                <a:endParaRPr lang="en-US" dirty="0"/>
              </a:p>
              <a:p>
                <a:pPr marL="0" indent="0">
                  <a:buNone/>
                </a:pPr>
                <a:r>
                  <a:rPr lang="en-US" dirty="0"/>
                  <a:t>This representation is called the </a:t>
                </a:r>
                <a:r>
                  <a:rPr lang="en-US" dirty="0">
                    <a:solidFill>
                      <a:srgbClr val="FF0000"/>
                    </a:solidFill>
                  </a:rPr>
                  <a:t>base </a:t>
                </a:r>
                <a14:m>
                  <m:oMath xmlns:m="http://schemas.openxmlformats.org/officeDocument/2006/math">
                    <m:r>
                      <a:rPr lang="en-US" b="0" i="1" smtClean="0">
                        <a:solidFill>
                          <a:srgbClr val="FF0000"/>
                        </a:solidFill>
                        <a:latin typeface="Cambria Math" panose="02040503050406030204" pitchFamily="18" charset="0"/>
                      </a:rPr>
                      <m:t>𝑏</m:t>
                    </m:r>
                  </m:oMath>
                </a14:m>
                <a:r>
                  <a:rPr lang="en-US" dirty="0">
                    <a:solidFill>
                      <a:srgbClr val="FF0000"/>
                    </a:solidFill>
                  </a:rPr>
                  <a:t> expansion of </a:t>
                </a:r>
                <a14:m>
                  <m:oMath xmlns:m="http://schemas.openxmlformats.org/officeDocument/2006/math">
                    <m:r>
                      <a:rPr lang="en-US" b="0" i="1" smtClean="0">
                        <a:solidFill>
                          <a:srgbClr val="FF0000"/>
                        </a:solidFill>
                        <a:latin typeface="Cambria Math" panose="02040503050406030204" pitchFamily="18" charset="0"/>
                      </a:rPr>
                      <m:t>𝑛</m:t>
                    </m:r>
                  </m:oMath>
                </a14:m>
                <a:r>
                  <a:rPr lang="en-US" dirty="0"/>
                  <a:t>, which we write compactly as </a:t>
                </a:r>
                <a14:m>
                  <m:oMath xmlns:m="http://schemas.openxmlformats.org/officeDocument/2006/math">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𝑘</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𝑘</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1</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0</m:t>
                                </m:r>
                              </m:sub>
                            </m:sSub>
                          </m:e>
                        </m:d>
                      </m:e>
                      <m:sub>
                        <m:r>
                          <a:rPr lang="en-US" b="0" i="1" smtClean="0">
                            <a:latin typeface="Cambria Math" panose="02040503050406030204" pitchFamily="18" charset="0"/>
                          </a:rPr>
                          <m:t>𝑏</m:t>
                        </m:r>
                      </m:sub>
                    </m:sSub>
                  </m:oMath>
                </a14:m>
                <a:endParaRPr lang="en-US" dirty="0"/>
              </a:p>
              <a:p>
                <a:pPr lvl="1"/>
                <a:r>
                  <a:rPr lang="en-US" dirty="0"/>
                  <a:t>When </a:t>
                </a:r>
                <a14:m>
                  <m:oMath xmlns:m="http://schemas.openxmlformats.org/officeDocument/2006/math">
                    <m:r>
                      <a:rPr lang="en-US" b="0" i="1" smtClean="0">
                        <a:latin typeface="Cambria Math" panose="02040503050406030204" pitchFamily="18" charset="0"/>
                      </a:rPr>
                      <m:t>𝑏</m:t>
                    </m:r>
                    <m:r>
                      <a:rPr lang="en-US" b="0" i="1" smtClean="0">
                        <a:latin typeface="Cambria Math" panose="02040503050406030204" pitchFamily="18" charset="0"/>
                      </a:rPr>
                      <m:t>&gt;10</m:t>
                    </m:r>
                  </m:oMath>
                </a14:m>
                <a:r>
                  <a:rPr lang="en-US" dirty="0"/>
                  <a:t>, we write each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𝑖</m:t>
                        </m:r>
                      </m:sub>
                    </m:sSub>
                  </m:oMath>
                </a14:m>
                <a:r>
                  <a:rPr lang="en-US" dirty="0"/>
                  <a:t> as a single symbol in an extended “alphabet” of digits</a:t>
                </a:r>
              </a:p>
              <a:p>
                <a:pPr lvl="2"/>
                <a:r>
                  <a:rPr lang="en-US" dirty="0"/>
                  <a:t>e.g., 0123456789ABCDEFGH…</a:t>
                </a:r>
              </a:p>
            </p:txBody>
          </p:sp>
        </mc:Choice>
        <mc:Fallback xmlns="">
          <p:sp>
            <p:nvSpPr>
              <p:cNvPr id="3" name="Content Placeholder 2">
                <a:extLst>
                  <a:ext uri="{FF2B5EF4-FFF2-40B4-BE49-F238E27FC236}">
                    <a16:creationId xmlns:a16="http://schemas.microsoft.com/office/drawing/2014/main" id="{2863AC7D-0277-4201-3D5C-8FE1403E51AA}"/>
                  </a:ext>
                </a:extLst>
              </p:cNvPr>
              <p:cNvSpPr>
                <a:spLocks noGrp="1" noRot="1" noChangeAspect="1" noMove="1" noResize="1" noEditPoints="1" noAdjustHandles="1" noChangeArrowheads="1" noChangeShapeType="1" noTextEdit="1"/>
              </p:cNvSpPr>
              <p:nvPr>
                <p:ph idx="1"/>
              </p:nvPr>
            </p:nvSpPr>
            <p:spPr>
              <a:blipFill>
                <a:blip r:embed="rId2"/>
                <a:stretch>
                  <a:fillRect l="-617" t="-346"/>
                </a:stretch>
              </a:blipFill>
            </p:spPr>
            <p:txBody>
              <a:bodyPr/>
              <a:lstStyle/>
              <a:p>
                <a:r>
                  <a:rPr lang="en-US">
                    <a:noFill/>
                  </a:rPr>
                  <a:t> </a:t>
                </a:r>
              </a:p>
            </p:txBody>
          </p:sp>
        </mc:Fallback>
      </mc:AlternateContent>
      <p:sp>
        <p:nvSpPr>
          <p:cNvPr id="4" name="3 Marcador de número de diapositiva">
            <a:extLst>
              <a:ext uri="{FF2B5EF4-FFF2-40B4-BE49-F238E27FC236}">
                <a16:creationId xmlns:a16="http://schemas.microsoft.com/office/drawing/2014/main" id="{0CE5A5AF-CBBF-3153-6469-FFC62333E72E}"/>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3</a:t>
            </a:fld>
            <a:endParaRPr lang="pt-BR" dirty="0"/>
          </a:p>
        </p:txBody>
      </p:sp>
      <p:sp>
        <p:nvSpPr>
          <p:cNvPr id="5" name="Title 1">
            <a:extLst>
              <a:ext uri="{FF2B5EF4-FFF2-40B4-BE49-F238E27FC236}">
                <a16:creationId xmlns:a16="http://schemas.microsoft.com/office/drawing/2014/main" id="{5A5C0BEB-E0A4-B062-A4EA-42926556F55E}"/>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fontScale="85000" lnSpcReduction="2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While we typically use decimal, other base systems work very similarly</a:t>
            </a:r>
          </a:p>
        </p:txBody>
      </p:sp>
    </p:spTree>
    <p:extLst>
      <p:ext uri="{BB962C8B-B14F-4D97-AF65-F5344CB8AC3E}">
        <p14:creationId xmlns:p14="http://schemas.microsoft.com/office/powerpoint/2010/main" val="282351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EF60E87-CD44-13F9-9CE6-17013BD52DD2}"/>
                  </a:ext>
                </a:extLst>
              </p:cNvPr>
              <p:cNvSpPr>
                <a:spLocks noGrp="1"/>
              </p:cNvSpPr>
              <p:nvPr>
                <p:ph idx="1"/>
              </p:nvPr>
            </p:nvSpPr>
            <p:spPr/>
            <p:txBody>
              <a:bodyPr/>
              <a:lstStyle/>
              <a:p>
                <a:pPr marL="0" indent="0">
                  <a:buNone/>
                </a:pPr>
                <a:r>
                  <a:rPr lang="en-US" dirty="0"/>
                  <a:t>Express each of these expansions in decimal:</a:t>
                </a:r>
              </a:p>
              <a:p>
                <a:pPr lvl="1">
                  <a:tabLst>
                    <a:tab pos="1193006" algn="l"/>
                  </a:tabLst>
                </a:pPr>
                <a14:m>
                  <m:oMath xmlns:m="http://schemas.openxmlformats.org/officeDocument/2006/math">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b="0" i="1" smtClean="0">
                                <a:latin typeface="Cambria Math" panose="02040503050406030204" pitchFamily="18" charset="0"/>
                              </a:rPr>
                              <m:t>675</m:t>
                            </m:r>
                          </m:e>
                        </m:d>
                      </m:e>
                      <m:sub>
                        <m:r>
                          <a:rPr lang="en-US" b="0" i="1" smtClean="0">
                            <a:latin typeface="Cambria Math" panose="02040503050406030204" pitchFamily="18" charset="0"/>
                          </a:rPr>
                          <m:t>8</m:t>
                        </m:r>
                      </m:sub>
                    </m:sSub>
                    <m:r>
                      <a:rPr lang="en-US" b="0" i="1" smtClean="0">
                        <a:latin typeface="Cambria Math" panose="02040503050406030204" pitchFamily="18" charset="0"/>
                      </a:rPr>
                      <m:t>=6∗</m:t>
                    </m:r>
                    <m:sSup>
                      <m:sSupPr>
                        <m:ctrlPr>
                          <a:rPr lang="en-US" b="0" i="1" smtClean="0">
                            <a:latin typeface="Cambria Math" panose="02040503050406030204" pitchFamily="18" charset="0"/>
                          </a:rPr>
                        </m:ctrlPr>
                      </m:sSupPr>
                      <m:e>
                        <m:r>
                          <a:rPr lang="en-US" b="0" i="1" smtClean="0">
                            <a:latin typeface="Cambria Math" panose="02040503050406030204" pitchFamily="18" charset="0"/>
                          </a:rPr>
                          <m:t>8</m:t>
                        </m:r>
                      </m:e>
                      <m:sup>
                        <m:r>
                          <a:rPr lang="en-US" b="0" i="1" smtClean="0">
                            <a:latin typeface="Cambria Math" panose="02040503050406030204" pitchFamily="18" charset="0"/>
                          </a:rPr>
                          <m:t>2</m:t>
                        </m:r>
                      </m:sup>
                    </m:sSup>
                    <m:r>
                      <a:rPr lang="en-US" b="0" i="1" smtClean="0">
                        <a:latin typeface="Cambria Math" panose="02040503050406030204" pitchFamily="18" charset="0"/>
                      </a:rPr>
                      <m:t>+7∗</m:t>
                    </m:r>
                    <m:sSup>
                      <m:sSupPr>
                        <m:ctrlPr>
                          <a:rPr lang="en-US" b="0" i="1" smtClean="0">
                            <a:latin typeface="Cambria Math" panose="02040503050406030204" pitchFamily="18" charset="0"/>
                          </a:rPr>
                        </m:ctrlPr>
                      </m:sSupPr>
                      <m:e>
                        <m:r>
                          <a:rPr lang="en-US" b="0" i="1" smtClean="0">
                            <a:latin typeface="Cambria Math" panose="02040503050406030204" pitchFamily="18" charset="0"/>
                          </a:rPr>
                          <m:t>8</m:t>
                        </m:r>
                      </m:e>
                      <m:sup>
                        <m:r>
                          <a:rPr lang="en-US" b="0" i="1" smtClean="0">
                            <a:latin typeface="Cambria Math" panose="02040503050406030204" pitchFamily="18" charset="0"/>
                          </a:rPr>
                          <m:t>1</m:t>
                        </m:r>
                      </m:sup>
                    </m:sSup>
                    <m:r>
                      <a:rPr lang="en-US" b="0" i="1" smtClean="0">
                        <a:latin typeface="Cambria Math" panose="02040503050406030204" pitchFamily="18" charset="0"/>
                      </a:rPr>
                      <m:t>+5∗</m:t>
                    </m:r>
                    <m:sSup>
                      <m:sSupPr>
                        <m:ctrlPr>
                          <a:rPr lang="en-US" b="0" i="1" smtClean="0">
                            <a:latin typeface="Cambria Math" panose="02040503050406030204" pitchFamily="18" charset="0"/>
                          </a:rPr>
                        </m:ctrlPr>
                      </m:sSupPr>
                      <m:e>
                        <m:r>
                          <a:rPr lang="en-US" b="0" i="1" smtClean="0">
                            <a:latin typeface="Cambria Math" panose="02040503050406030204" pitchFamily="18" charset="0"/>
                          </a:rPr>
                          <m:t>8</m:t>
                        </m:r>
                      </m:e>
                      <m:sup>
                        <m:r>
                          <a:rPr lang="en-US" b="0" i="1" smtClean="0">
                            <a:latin typeface="Cambria Math" panose="02040503050406030204" pitchFamily="18" charset="0"/>
                          </a:rPr>
                          <m:t>0</m:t>
                        </m:r>
                      </m:sup>
                    </m:sSup>
                  </m:oMath>
                </a14:m>
                <a:br>
                  <a:rPr lang="en-US" b="0" i="1" dirty="0">
                    <a:latin typeface="Cambria Math" panose="02040503050406030204" pitchFamily="18" charset="0"/>
                  </a:rPr>
                </a:br>
                <a:r>
                  <a:rPr lang="en-US" b="0" i="1" dirty="0">
                    <a:latin typeface="Cambria Math" panose="02040503050406030204" pitchFamily="18" charset="0"/>
                  </a:rPr>
                  <a:t>	</a:t>
                </a:r>
                <a:r>
                  <a:rPr lang="en-US" i="1" dirty="0">
                    <a:latin typeface="Cambria Math" panose="02040503050406030204" pitchFamily="18" charset="0"/>
                  </a:rPr>
                  <a:t>         </a:t>
                </a:r>
                <a14:m>
                  <m:oMath xmlns:m="http://schemas.openxmlformats.org/officeDocument/2006/math">
                    <m:r>
                      <a:rPr lang="en-US" b="0" i="1" smtClean="0">
                        <a:latin typeface="Cambria Math" panose="02040503050406030204" pitchFamily="18" charset="0"/>
                      </a:rPr>
                      <m:t>=384+56+5=</m:t>
                    </m:r>
                    <m:r>
                      <a:rPr lang="en-US" b="0" i="1" smtClean="0">
                        <a:solidFill>
                          <a:srgbClr val="FF0000"/>
                        </a:solidFill>
                        <a:latin typeface="Cambria Math" panose="02040503050406030204" pitchFamily="18" charset="0"/>
                      </a:rPr>
                      <m:t>445</m:t>
                    </m:r>
                  </m:oMath>
                </a14:m>
                <a:endParaRPr lang="en-US" b="0" dirty="0"/>
              </a:p>
              <a:p>
                <a:pPr lvl="1">
                  <a:tabLst>
                    <a:tab pos="1493044" algn="l"/>
                  </a:tabLst>
                </a:pPr>
                <a14:m>
                  <m:oMath xmlns:m="http://schemas.openxmlformats.org/officeDocument/2006/math">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b="0" i="1" smtClean="0">
                                <a:latin typeface="Cambria Math" panose="02040503050406030204" pitchFamily="18" charset="0"/>
                              </a:rPr>
                              <m:t>110101</m:t>
                            </m:r>
                          </m:e>
                        </m:d>
                      </m:e>
                      <m:sub>
                        <m:r>
                          <a:rPr lang="en-US" b="0" i="1" smtClean="0">
                            <a:latin typeface="Cambria Math" panose="02040503050406030204" pitchFamily="18" charset="0"/>
                          </a:rPr>
                          <m:t>2</m:t>
                        </m:r>
                      </m:sub>
                    </m:sSub>
                    <m:r>
                      <a:rPr lang="en-US" b="0" i="1" smtClean="0">
                        <a:latin typeface="Cambria Math" panose="02040503050406030204" pitchFamily="18" charset="0"/>
                      </a:rPr>
                      <m:t>=1∗</m:t>
                    </m:r>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5</m:t>
                        </m:r>
                      </m:sup>
                    </m:sSup>
                    <m:r>
                      <a:rPr lang="en-US" b="0" i="1" smtClean="0">
                        <a:latin typeface="Cambria Math" panose="02040503050406030204" pitchFamily="18" charset="0"/>
                      </a:rPr>
                      <m:t>+1∗</m:t>
                    </m:r>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4</m:t>
                        </m:r>
                      </m:sup>
                    </m:sSup>
                    <m:r>
                      <a:rPr lang="en-US" b="0" i="1" smtClean="0">
                        <a:latin typeface="Cambria Math" panose="02040503050406030204" pitchFamily="18" charset="0"/>
                      </a:rPr>
                      <m:t>+0∗</m:t>
                    </m:r>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3</m:t>
                        </m:r>
                      </m:sup>
                    </m:sSup>
                    <m:r>
                      <a:rPr lang="en-US" b="0" i="1" smtClean="0">
                        <a:latin typeface="Cambria Math" panose="02040503050406030204" pitchFamily="18" charset="0"/>
                      </a:rPr>
                      <m:t>+1∗</m:t>
                    </m:r>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2</m:t>
                        </m:r>
                      </m:sup>
                    </m:sSup>
                    <m:r>
                      <a:rPr lang="en-US" b="0" i="1" smtClean="0">
                        <a:latin typeface="Cambria Math" panose="02040503050406030204" pitchFamily="18" charset="0"/>
                      </a:rPr>
                      <m:t>+0∗</m:t>
                    </m:r>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1</m:t>
                        </m:r>
                      </m:sup>
                    </m:sSup>
                    <m:r>
                      <a:rPr lang="en-US" b="0" i="1" smtClean="0">
                        <a:latin typeface="Cambria Math" panose="02040503050406030204" pitchFamily="18" charset="0"/>
                      </a:rPr>
                      <m:t>+1∗</m:t>
                    </m:r>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0</m:t>
                        </m:r>
                      </m:sup>
                    </m:sSup>
                  </m:oMath>
                </a14:m>
                <a:br>
                  <a:rPr lang="en-US" b="0" dirty="0"/>
                </a:br>
                <a:r>
                  <a:rPr lang="en-US" b="0" dirty="0"/>
                  <a:t>	       </a:t>
                </a:r>
                <a14:m>
                  <m:oMath xmlns:m="http://schemas.openxmlformats.org/officeDocument/2006/math">
                    <m:r>
                      <a:rPr lang="en-US" b="0" i="1" smtClean="0">
                        <a:latin typeface="Cambria Math" panose="02040503050406030204" pitchFamily="18" charset="0"/>
                      </a:rPr>
                      <m:t>=32+16+4+1=</m:t>
                    </m:r>
                    <m:r>
                      <a:rPr lang="en-US" b="0" i="1" smtClean="0">
                        <a:solidFill>
                          <a:srgbClr val="FF0000"/>
                        </a:solidFill>
                        <a:latin typeface="Cambria Math" panose="02040503050406030204" pitchFamily="18" charset="0"/>
                      </a:rPr>
                      <m:t>53</m:t>
                    </m:r>
                  </m:oMath>
                </a14:m>
                <a:endParaRPr lang="en-US" dirty="0"/>
              </a:p>
              <a:p>
                <a:pPr lvl="1">
                  <a:tabLst>
                    <a:tab pos="1282304" algn="l"/>
                  </a:tabLst>
                </a:pPr>
                <a14:m>
                  <m:oMath xmlns:m="http://schemas.openxmlformats.org/officeDocument/2006/math">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b="0" i="0" smtClean="0">
                                <a:latin typeface="Cambria Math" panose="02040503050406030204" pitchFamily="18" charset="0"/>
                              </a:rPr>
                              <m:t>2</m:t>
                            </m:r>
                            <m:r>
                              <m:rPr>
                                <m:sty m:val="p"/>
                              </m:rPr>
                              <a:rPr lang="en-US" b="0" i="0" smtClean="0">
                                <a:latin typeface="Cambria Math" panose="02040503050406030204" pitchFamily="18" charset="0"/>
                              </a:rPr>
                              <m:t>A</m:t>
                            </m:r>
                            <m:r>
                              <a:rPr lang="en-US" b="0" i="0" smtClean="0">
                                <a:latin typeface="Cambria Math" panose="02040503050406030204" pitchFamily="18" charset="0"/>
                              </a:rPr>
                              <m:t>4</m:t>
                            </m:r>
                          </m:e>
                        </m:d>
                      </m:e>
                      <m:sub>
                        <m:r>
                          <a:rPr lang="en-US" b="0" i="1" smtClean="0">
                            <a:latin typeface="Cambria Math" panose="02040503050406030204" pitchFamily="18" charset="0"/>
                          </a:rPr>
                          <m:t>12</m:t>
                        </m:r>
                      </m:sub>
                    </m:sSub>
                    <m:r>
                      <a:rPr lang="en-US" b="0" i="1" smtClean="0">
                        <a:latin typeface="Cambria Math" panose="02040503050406030204" pitchFamily="18" charset="0"/>
                      </a:rPr>
                      <m:t>=2∗</m:t>
                    </m:r>
                    <m:sSup>
                      <m:sSupPr>
                        <m:ctrlPr>
                          <a:rPr lang="en-US" b="0" i="1" smtClean="0">
                            <a:latin typeface="Cambria Math" panose="02040503050406030204" pitchFamily="18" charset="0"/>
                          </a:rPr>
                        </m:ctrlPr>
                      </m:sSupPr>
                      <m:e>
                        <m:r>
                          <a:rPr lang="en-US" b="0" i="1" smtClean="0">
                            <a:latin typeface="Cambria Math" panose="02040503050406030204" pitchFamily="18" charset="0"/>
                          </a:rPr>
                          <m:t>12</m:t>
                        </m:r>
                      </m:e>
                      <m:sup>
                        <m:r>
                          <a:rPr lang="en-US" b="0" i="1" smtClean="0">
                            <a:latin typeface="Cambria Math" panose="02040503050406030204" pitchFamily="18" charset="0"/>
                          </a:rPr>
                          <m:t>2</m:t>
                        </m:r>
                      </m:sup>
                    </m:sSup>
                    <m:r>
                      <a:rPr lang="en-US" b="0" i="1" smtClean="0">
                        <a:latin typeface="Cambria Math" panose="02040503050406030204" pitchFamily="18" charset="0"/>
                      </a:rPr>
                      <m:t>+10∗</m:t>
                    </m:r>
                    <m:sSup>
                      <m:sSupPr>
                        <m:ctrlPr>
                          <a:rPr lang="en-US" b="0" i="1" smtClean="0">
                            <a:latin typeface="Cambria Math" panose="02040503050406030204" pitchFamily="18" charset="0"/>
                          </a:rPr>
                        </m:ctrlPr>
                      </m:sSupPr>
                      <m:e>
                        <m:r>
                          <a:rPr lang="en-US" b="0" i="1" smtClean="0">
                            <a:latin typeface="Cambria Math" panose="02040503050406030204" pitchFamily="18" charset="0"/>
                          </a:rPr>
                          <m:t>12</m:t>
                        </m:r>
                      </m:e>
                      <m:sup>
                        <m:r>
                          <a:rPr lang="en-US" b="0" i="1" smtClean="0">
                            <a:latin typeface="Cambria Math" panose="02040503050406030204" pitchFamily="18" charset="0"/>
                          </a:rPr>
                          <m:t>1</m:t>
                        </m:r>
                      </m:sup>
                    </m:sSup>
                    <m:r>
                      <a:rPr lang="en-US" b="0" i="1" smtClean="0">
                        <a:latin typeface="Cambria Math" panose="02040503050406030204" pitchFamily="18" charset="0"/>
                      </a:rPr>
                      <m:t>+4∗</m:t>
                    </m:r>
                    <m:sSup>
                      <m:sSupPr>
                        <m:ctrlPr>
                          <a:rPr lang="en-US" b="0" i="1" smtClean="0">
                            <a:latin typeface="Cambria Math" panose="02040503050406030204" pitchFamily="18" charset="0"/>
                          </a:rPr>
                        </m:ctrlPr>
                      </m:sSupPr>
                      <m:e>
                        <m:r>
                          <a:rPr lang="en-US" b="0" i="1" smtClean="0">
                            <a:latin typeface="Cambria Math" panose="02040503050406030204" pitchFamily="18" charset="0"/>
                          </a:rPr>
                          <m:t>12</m:t>
                        </m:r>
                      </m:e>
                      <m:sup>
                        <m:r>
                          <a:rPr lang="en-US" b="0" i="1" smtClean="0">
                            <a:latin typeface="Cambria Math" panose="02040503050406030204" pitchFamily="18" charset="0"/>
                          </a:rPr>
                          <m:t>0</m:t>
                        </m:r>
                      </m:sup>
                    </m:sSup>
                  </m:oMath>
                </a14:m>
                <a:br>
                  <a:rPr lang="en-US" b="0" i="1" dirty="0">
                    <a:latin typeface="Cambria Math" panose="02040503050406030204" pitchFamily="18" charset="0"/>
                  </a:rPr>
                </a:br>
                <a:r>
                  <a:rPr lang="en-US" b="0" i="1" dirty="0">
                    <a:latin typeface="Cambria Math" panose="02040503050406030204" pitchFamily="18" charset="0"/>
                  </a:rPr>
                  <a:t>	</a:t>
                </a:r>
                <a14:m>
                  <m:oMath xmlns:m="http://schemas.openxmlformats.org/officeDocument/2006/math">
                    <m:r>
                      <a:rPr lang="en-US" b="0" i="1" smtClean="0">
                        <a:latin typeface="Cambria Math" panose="02040503050406030204" pitchFamily="18" charset="0"/>
                      </a:rPr>
                      <m:t>         =288+120+4=</m:t>
                    </m:r>
                    <m:r>
                      <a:rPr lang="en-US" b="0" i="1" smtClean="0">
                        <a:solidFill>
                          <a:srgbClr val="FF0000"/>
                        </a:solidFill>
                        <a:latin typeface="Cambria Math" panose="02040503050406030204" pitchFamily="18" charset="0"/>
                      </a:rPr>
                      <m:t>412</m:t>
                    </m:r>
                  </m:oMath>
                </a14:m>
                <a:endParaRPr lang="en-US" dirty="0"/>
              </a:p>
            </p:txBody>
          </p:sp>
        </mc:Choice>
        <mc:Fallback xmlns="">
          <p:sp>
            <p:nvSpPr>
              <p:cNvPr id="3" name="Content Placeholder 2">
                <a:extLst>
                  <a:ext uri="{FF2B5EF4-FFF2-40B4-BE49-F238E27FC236}">
                    <a16:creationId xmlns:a16="http://schemas.microsoft.com/office/drawing/2014/main" id="{2EF60E87-CD44-13F9-9CE6-17013BD52DD2}"/>
                  </a:ext>
                </a:extLst>
              </p:cNvPr>
              <p:cNvSpPr>
                <a:spLocks noGrp="1" noRot="1" noChangeAspect="1" noMove="1" noResize="1" noEditPoints="1" noAdjustHandles="1" noChangeArrowheads="1" noChangeShapeType="1" noTextEdit="1"/>
              </p:cNvSpPr>
              <p:nvPr>
                <p:ph idx="1"/>
              </p:nvPr>
            </p:nvSpPr>
            <p:spPr>
              <a:blipFill>
                <a:blip r:embed="rId2"/>
                <a:stretch>
                  <a:fillRect l="-617"/>
                </a:stretch>
              </a:blipFill>
            </p:spPr>
            <p:txBody>
              <a:bodyPr/>
              <a:lstStyle/>
              <a:p>
                <a:r>
                  <a:rPr lang="en-US">
                    <a:noFill/>
                  </a:rPr>
                  <a:t> </a:t>
                </a:r>
              </a:p>
            </p:txBody>
          </p:sp>
        </mc:Fallback>
      </mc:AlternateContent>
      <p:grpSp>
        <p:nvGrpSpPr>
          <p:cNvPr id="9" name="Group 8">
            <a:extLst>
              <a:ext uri="{FF2B5EF4-FFF2-40B4-BE49-F238E27FC236}">
                <a16:creationId xmlns:a16="http://schemas.microsoft.com/office/drawing/2014/main" id="{AC21D9AC-243F-9E57-7321-4B92488AD04F}"/>
              </a:ext>
            </a:extLst>
          </p:cNvPr>
          <p:cNvGrpSpPr/>
          <p:nvPr/>
        </p:nvGrpSpPr>
        <p:grpSpPr>
          <a:xfrm>
            <a:off x="303415" y="2857500"/>
            <a:ext cx="1808508" cy="951815"/>
            <a:chOff x="-1119447" y="3809998"/>
            <a:chExt cx="2411344" cy="1269086"/>
          </a:xfrm>
        </p:grpSpPr>
        <p:sp>
          <p:nvSpPr>
            <p:cNvPr id="4" name="TextBox 3">
              <a:extLst>
                <a:ext uri="{FF2B5EF4-FFF2-40B4-BE49-F238E27FC236}">
                  <a16:creationId xmlns:a16="http://schemas.microsoft.com/office/drawing/2014/main" id="{E09A5E35-08B1-0BA0-D432-89D29B1C2428}"/>
                </a:ext>
              </a:extLst>
            </p:cNvPr>
            <p:cNvSpPr txBox="1"/>
            <p:nvPr/>
          </p:nvSpPr>
          <p:spPr>
            <a:xfrm>
              <a:off x="-1119447" y="4648198"/>
              <a:ext cx="2411344" cy="430886"/>
            </a:xfrm>
            <a:prstGeom prst="rect">
              <a:avLst/>
            </a:prstGeom>
            <a:noFill/>
          </p:spPr>
          <p:txBody>
            <a:bodyPr wrap="none" rtlCol="0">
              <a:spAutoFit/>
            </a:bodyPr>
            <a:lstStyle/>
            <a:p>
              <a:r>
                <a:rPr lang="en-US" sz="1500" b="1" i="1" dirty="0">
                  <a:solidFill>
                    <a:srgbClr val="FF0000"/>
                  </a:solidFill>
                  <a:latin typeface="Comic Neue" panose="02000000000000000000" pitchFamily="2" charset="0"/>
                </a:rPr>
                <a:t>Here, A has value 10</a:t>
              </a:r>
            </a:p>
          </p:txBody>
        </p:sp>
        <p:cxnSp>
          <p:nvCxnSpPr>
            <p:cNvPr id="6" name="Curved Connector 5">
              <a:extLst>
                <a:ext uri="{FF2B5EF4-FFF2-40B4-BE49-F238E27FC236}">
                  <a16:creationId xmlns:a16="http://schemas.microsoft.com/office/drawing/2014/main" id="{838D9155-B4A9-F409-834B-915D39A35FB6}"/>
                </a:ext>
              </a:extLst>
            </p:cNvPr>
            <p:cNvCxnSpPr>
              <a:cxnSpLocks/>
              <a:stCxn id="4" idx="0"/>
            </p:cNvCxnSpPr>
            <p:nvPr/>
          </p:nvCxnSpPr>
          <p:spPr bwMode="auto">
            <a:xfrm rot="5400000" flipH="1" flipV="1">
              <a:off x="-21311" y="3917534"/>
              <a:ext cx="838199" cy="623128"/>
            </a:xfrm>
            <a:prstGeom prst="curvedConnector3">
              <a:avLst>
                <a:gd name="adj1" fmla="val 50000"/>
              </a:avLst>
            </a:prstGeom>
            <a:ln>
              <a:solidFill>
                <a:srgbClr val="FF0000"/>
              </a:solidFill>
              <a:headEnd type="none" w="med" len="med"/>
              <a:tailEnd type="arrow" w="lg" len="med"/>
            </a:ln>
          </p:spPr>
          <p:style>
            <a:lnRef idx="2">
              <a:schemeClr val="accent6"/>
            </a:lnRef>
            <a:fillRef idx="0">
              <a:schemeClr val="accent6"/>
            </a:fillRef>
            <a:effectRef idx="1">
              <a:schemeClr val="accent6"/>
            </a:effectRef>
            <a:fontRef idx="minor">
              <a:schemeClr val="tx1"/>
            </a:fontRef>
          </p:style>
        </p:cxnSp>
      </p:grpSp>
      <p:sp>
        <p:nvSpPr>
          <p:cNvPr id="10" name="Rectangle 9">
            <a:extLst>
              <a:ext uri="{FF2B5EF4-FFF2-40B4-BE49-F238E27FC236}">
                <a16:creationId xmlns:a16="http://schemas.microsoft.com/office/drawing/2014/main" id="{7698029F-D03F-2186-3EB2-F1053B0E3E6F}"/>
              </a:ext>
            </a:extLst>
          </p:cNvPr>
          <p:cNvSpPr/>
          <p:nvPr/>
        </p:nvSpPr>
        <p:spPr bwMode="auto">
          <a:xfrm>
            <a:off x="2287803" y="1617865"/>
            <a:ext cx="1943100" cy="457200"/>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11" name="Rectangle 10">
            <a:extLst>
              <a:ext uri="{FF2B5EF4-FFF2-40B4-BE49-F238E27FC236}">
                <a16:creationId xmlns:a16="http://schemas.microsoft.com/office/drawing/2014/main" id="{3C28295E-C77C-7086-85D2-53A7C0668909}"/>
              </a:ext>
            </a:extLst>
          </p:cNvPr>
          <p:cNvSpPr/>
          <p:nvPr/>
        </p:nvSpPr>
        <p:spPr bwMode="auto">
          <a:xfrm>
            <a:off x="2590179" y="2075065"/>
            <a:ext cx="4114800" cy="571500"/>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12" name="Rectangle 11">
            <a:extLst>
              <a:ext uri="{FF2B5EF4-FFF2-40B4-BE49-F238E27FC236}">
                <a16:creationId xmlns:a16="http://schemas.microsoft.com/office/drawing/2014/main" id="{06BBC51A-3158-8C82-D5FA-89C49BA13964}"/>
              </a:ext>
            </a:extLst>
          </p:cNvPr>
          <p:cNvSpPr/>
          <p:nvPr/>
        </p:nvSpPr>
        <p:spPr bwMode="auto">
          <a:xfrm>
            <a:off x="2361579" y="2646565"/>
            <a:ext cx="2343150" cy="457200"/>
          </a:xfrm>
          <a:prstGeom prst="rect">
            <a:avLst/>
          </a:prstGeom>
          <a:solidFill>
            <a:schemeClr val="bg1"/>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5" name="3 Marcador de número de diapositiva">
            <a:extLst>
              <a:ext uri="{FF2B5EF4-FFF2-40B4-BE49-F238E27FC236}">
                <a16:creationId xmlns:a16="http://schemas.microsoft.com/office/drawing/2014/main" id="{AF358DA1-1A53-3954-5545-C541D0A12742}"/>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4</a:t>
            </a:fld>
            <a:endParaRPr lang="pt-BR" dirty="0"/>
          </a:p>
        </p:txBody>
      </p:sp>
      <mc:AlternateContent xmlns:mc="http://schemas.openxmlformats.org/markup-compatibility/2006" xmlns:a14="http://schemas.microsoft.com/office/drawing/2010/main">
        <mc:Choice Requires="a14">
          <p:sp>
            <p:nvSpPr>
              <p:cNvPr id="13" name="Title 1">
                <a:extLst>
                  <a:ext uri="{FF2B5EF4-FFF2-40B4-BE49-F238E27FC236}">
                    <a16:creationId xmlns:a16="http://schemas.microsoft.com/office/drawing/2014/main" id="{C09B4B8C-2DCE-3DBD-DFC7-C253217B77B9}"/>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Examples of base </a:t>
                </a:r>
                <a14:m>
                  <m:oMath xmlns:m="http://schemas.openxmlformats.org/officeDocument/2006/math">
                    <m:r>
                      <a:rPr lang="en-US" i="1" dirty="0" smtClean="0">
                        <a:latin typeface="Cambria Math" panose="02040503050406030204" pitchFamily="18" charset="0"/>
                      </a:rPr>
                      <m:t>𝑏</m:t>
                    </m:r>
                  </m:oMath>
                </a14:m>
                <a:r>
                  <a:rPr lang="en-US" dirty="0"/>
                  <a:t> expansions</a:t>
                </a:r>
              </a:p>
            </p:txBody>
          </p:sp>
        </mc:Choice>
        <mc:Fallback xmlns="">
          <p:sp>
            <p:nvSpPr>
              <p:cNvPr id="13" name="Title 1">
                <a:extLst>
                  <a:ext uri="{FF2B5EF4-FFF2-40B4-BE49-F238E27FC236}">
                    <a16:creationId xmlns:a16="http://schemas.microsoft.com/office/drawing/2014/main" id="{C09B4B8C-2DCE-3DBD-DFC7-C253217B77B9}"/>
                  </a:ext>
                </a:extLst>
              </p:cNvPr>
              <p:cNvSpPr txBox="1">
                <a:spLocks noRot="1" noChangeAspect="1" noMove="1" noResize="1" noEditPoints="1" noAdjustHandles="1" noChangeArrowheads="1" noChangeShapeType="1" noTextEdit="1"/>
              </p:cNvSpPr>
              <p:nvPr/>
            </p:nvSpPr>
            <p:spPr>
              <a:xfrm>
                <a:off x="457200" y="400050"/>
                <a:ext cx="8229600" cy="742950"/>
              </a:xfrm>
              <a:prstGeom prst="rect">
                <a:avLst/>
              </a:prstGeom>
              <a:blipFill>
                <a:blip r:embed="rId4"/>
                <a:stretch>
                  <a:fillRect l="-1852" b="-10000"/>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191790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xit" presetSubtype="8" fill="hold" grpId="0" nodeType="clickEffect">
                                  <p:stCondLst>
                                    <p:cond delay="0"/>
                                  </p:stCondLst>
                                  <p:childTnLst>
                                    <p:animEffect transition="out" filter="wipe(left)">
                                      <p:cBhvr>
                                        <p:cTn id="22" dur="500"/>
                                        <p:tgtEl>
                                          <p:spTgt spid="10"/>
                                        </p:tgtEl>
                                      </p:cBhvr>
                                    </p:animEffect>
                                    <p:set>
                                      <p:cBhvr>
                                        <p:cTn id="23" dur="1" fill="hold">
                                          <p:stCondLst>
                                            <p:cond delay="499"/>
                                          </p:stCondLst>
                                        </p:cTn>
                                        <p:tgtEl>
                                          <p:spTgt spid="10"/>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2" presetClass="exit" presetSubtype="8" fill="hold" grpId="0" nodeType="clickEffect">
                                  <p:stCondLst>
                                    <p:cond delay="0"/>
                                  </p:stCondLst>
                                  <p:childTnLst>
                                    <p:animEffect transition="out" filter="wipe(left)">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xit" presetSubtype="8" fill="hold" grpId="0" nodeType="clickEffect">
                                  <p:stCondLst>
                                    <p:cond delay="0"/>
                                  </p:stCondLst>
                                  <p:childTnLst>
                                    <p:animEffect transition="out" filter="wipe(left)">
                                      <p:cBhvr>
                                        <p:cTn id="37" dur="500"/>
                                        <p:tgtEl>
                                          <p:spTgt spid="12"/>
                                        </p:tgtEl>
                                      </p:cBhvr>
                                    </p:animEffect>
                                    <p:set>
                                      <p:cBhvr>
                                        <p:cTn id="38"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13BE451-813E-3FE0-7F8B-F36BF43BA5B0}"/>
                  </a:ext>
                </a:extLst>
              </p:cNvPr>
              <p:cNvSpPr>
                <a:spLocks noGrp="1"/>
              </p:cNvSpPr>
              <p:nvPr>
                <p:ph idx="1"/>
              </p:nvPr>
            </p:nvSpPr>
            <p:spPr>
              <a:xfrm>
                <a:off x="1657350" y="1028700"/>
                <a:ext cx="5829300" cy="3829050"/>
              </a:xfrm>
            </p:spPr>
            <p:txBody>
              <a:bodyPr>
                <a:normAutofit fontScale="92500" lnSpcReduction="20000"/>
              </a:bodyPr>
              <a:lstStyle/>
              <a:p>
                <a:pPr marL="0" indent="0">
                  <a:buNone/>
                </a:pPr>
                <a:r>
                  <a:rPr lang="en-US" dirty="0"/>
                  <a:t>These base systems are very common in </a:t>
                </a:r>
                <a:r>
                  <a:rPr lang="en-US" dirty="0">
                    <a:solidFill>
                      <a:srgbClr val="FF0000"/>
                    </a:solidFill>
                  </a:rPr>
                  <a:t>computing</a:t>
                </a:r>
                <a:r>
                  <a:rPr lang="en-US" dirty="0"/>
                  <a:t>:</a:t>
                </a:r>
              </a:p>
              <a:p>
                <a:pPr lvl="1"/>
                <a:r>
                  <a:rPr lang="en-US" dirty="0"/>
                  <a:t>Base 2, binary: Expansions are bit strings</a:t>
                </a:r>
                <a:br>
                  <a:rPr lang="en-US" dirty="0"/>
                </a:br>
                <a14:m>
                  <m:oMath xmlns:m="http://schemas.openxmlformats.org/officeDocument/2006/math">
                    <m:r>
                      <a:rPr lang="en-US" b="0" i="1" smtClean="0">
                        <a:latin typeface="Cambria Math" panose="02040503050406030204" pitchFamily="18" charset="0"/>
                      </a:rPr>
                      <m:t>412=</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i="1">
                                <a:latin typeface="Cambria Math" panose="02040503050406030204" pitchFamily="18" charset="0"/>
                              </a:rPr>
                              <m:t>110011100</m:t>
                            </m:r>
                          </m:e>
                        </m:d>
                      </m:e>
                      <m:sub>
                        <m:r>
                          <a:rPr lang="en-US" b="0" i="1" smtClean="0">
                            <a:latin typeface="Cambria Math" panose="02040503050406030204" pitchFamily="18" charset="0"/>
                          </a:rPr>
                          <m:t>2</m:t>
                        </m:r>
                      </m:sub>
                    </m:sSub>
                  </m:oMath>
                </a14:m>
                <a:r>
                  <a:rPr lang="en-US" dirty="0"/>
                  <a:t> </a:t>
                </a:r>
              </a:p>
              <a:p>
                <a:pPr lvl="1"/>
                <a:r>
                  <a:rPr lang="en-US" dirty="0"/>
                  <a:t>Base 8, octal: Each digit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𝑖</m:t>
                        </m:r>
                      </m:sub>
                    </m:sSub>
                  </m:oMath>
                </a14:m>
                <a:r>
                  <a:rPr lang="en-US" dirty="0"/>
                  <a:t> is </a:t>
                </a:r>
                <a14:m>
                  <m:oMath xmlns:m="http://schemas.openxmlformats.org/officeDocument/2006/math">
                    <m:r>
                      <a:rPr lang="en-US" b="0" i="1" smtClean="0">
                        <a:latin typeface="Cambria Math" panose="02040503050406030204" pitchFamily="18" charset="0"/>
                      </a:rPr>
                      <m:t>0≤</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𝑖</m:t>
                        </m:r>
                      </m:sub>
                    </m:sSub>
                    <m:r>
                      <a:rPr lang="en-US" b="0" i="1" smtClean="0">
                        <a:latin typeface="Cambria Math" panose="02040503050406030204" pitchFamily="18" charset="0"/>
                      </a:rPr>
                      <m:t>&lt;8</m:t>
                    </m:r>
                  </m:oMath>
                </a14:m>
                <a:br>
                  <a:rPr lang="en-US" dirty="0"/>
                </a:br>
                <a14:m>
                  <m:oMath xmlns:m="http://schemas.openxmlformats.org/officeDocument/2006/math">
                    <m:r>
                      <a:rPr lang="en-US" b="0" i="1" smtClean="0">
                        <a:latin typeface="Cambria Math" panose="02040503050406030204" pitchFamily="18" charset="0"/>
                      </a:rPr>
                      <m:t>412=</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i="1">
                                <a:latin typeface="Cambria Math" panose="02040503050406030204" pitchFamily="18" charset="0"/>
                              </a:rPr>
                              <m:t>634</m:t>
                            </m:r>
                          </m:e>
                        </m:d>
                      </m:e>
                      <m:sub>
                        <m:r>
                          <a:rPr lang="en-US" b="0" i="1" smtClean="0">
                            <a:latin typeface="Cambria Math" panose="02040503050406030204" pitchFamily="18" charset="0"/>
                          </a:rPr>
                          <m:t>8</m:t>
                        </m:r>
                      </m:sub>
                    </m:sSub>
                  </m:oMath>
                </a14:m>
                <a:r>
                  <a:rPr lang="en-US" dirty="0"/>
                  <a:t> </a:t>
                </a:r>
              </a:p>
              <a:p>
                <a:pPr lvl="1"/>
                <a:r>
                  <a:rPr lang="en-US" dirty="0"/>
                  <a:t>Base 16, hexadecimal: Each digit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𝑖</m:t>
                        </m:r>
                      </m:sub>
                    </m:sSub>
                    <m:r>
                      <a:rPr lang="en-US" i="1">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r>
                          <a:rPr lang="en-US" b="0" i="0" smtClean="0">
                            <a:latin typeface="Cambria Math" panose="02040503050406030204" pitchFamily="18" charset="0"/>
                            <a:ea typeface="Cambria Math" panose="02040503050406030204" pitchFamily="18" charset="0"/>
                          </a:rPr>
                          <m:t>0, 1,…,9, </m:t>
                        </m:r>
                        <m:r>
                          <m:rPr>
                            <m:sty m:val="p"/>
                          </m:rPr>
                          <a:rPr lang="en-US" b="0" i="0" smtClean="0">
                            <a:latin typeface="Cambria Math" panose="02040503050406030204" pitchFamily="18" charset="0"/>
                            <a:ea typeface="Cambria Math" panose="02040503050406030204" pitchFamily="18" charset="0"/>
                          </a:rPr>
                          <m:t>A</m:t>
                        </m:r>
                        <m:r>
                          <a:rPr lang="en-US" b="0" i="0" smtClean="0">
                            <a:latin typeface="Cambria Math" panose="02040503050406030204" pitchFamily="18" charset="0"/>
                            <a:ea typeface="Cambria Math" panose="02040503050406030204" pitchFamily="18" charset="0"/>
                          </a:rPr>
                          <m:t>, </m:t>
                        </m:r>
                        <m:r>
                          <m:rPr>
                            <m:sty m:val="p"/>
                          </m:rPr>
                          <a:rPr lang="en-US" b="0" i="0" smtClean="0">
                            <a:latin typeface="Cambria Math" panose="02040503050406030204" pitchFamily="18" charset="0"/>
                            <a:ea typeface="Cambria Math" panose="02040503050406030204" pitchFamily="18" charset="0"/>
                          </a:rPr>
                          <m:t>B</m:t>
                        </m:r>
                        <m:r>
                          <a:rPr lang="en-US" b="0" i="0" smtClean="0">
                            <a:latin typeface="Cambria Math" panose="02040503050406030204" pitchFamily="18" charset="0"/>
                            <a:ea typeface="Cambria Math" panose="02040503050406030204" pitchFamily="18" charset="0"/>
                          </a:rPr>
                          <m:t>,…,</m:t>
                        </m:r>
                        <m:r>
                          <m:rPr>
                            <m:sty m:val="p"/>
                          </m:rPr>
                          <a:rPr lang="en-US" b="0" i="0" smtClean="0">
                            <a:latin typeface="Cambria Math" panose="02040503050406030204" pitchFamily="18" charset="0"/>
                            <a:ea typeface="Cambria Math" panose="02040503050406030204" pitchFamily="18" charset="0"/>
                          </a:rPr>
                          <m:t>F</m:t>
                        </m:r>
                      </m:e>
                    </m:d>
                  </m:oMath>
                </a14:m>
                <a:br>
                  <a:rPr lang="en-US" dirty="0"/>
                </a:br>
                <a14:m>
                  <m:oMath xmlns:m="http://schemas.openxmlformats.org/officeDocument/2006/math">
                    <m:r>
                      <a:rPr lang="en-US" b="0" i="1" smtClean="0">
                        <a:latin typeface="Cambria Math" panose="02040503050406030204" pitchFamily="18" charset="0"/>
                      </a:rPr>
                      <m:t>412=</m:t>
                    </m:r>
                    <m:sSub>
                      <m:sSubPr>
                        <m:ctrlPr>
                          <a:rPr lang="en-US" b="0" i="1" smtClean="0">
                            <a:latin typeface="Cambria Math" panose="02040503050406030204" pitchFamily="18" charset="0"/>
                          </a:rPr>
                        </m:ctrlPr>
                      </m:sSubPr>
                      <m:e>
                        <m:d>
                          <m:dPr>
                            <m:ctrlPr>
                              <a:rPr lang="en-US" b="0" i="1" smtClean="0">
                                <a:latin typeface="Cambria Math" panose="02040503050406030204" pitchFamily="18" charset="0"/>
                              </a:rPr>
                            </m:ctrlPr>
                          </m:dPr>
                          <m:e>
                            <m:r>
                              <a:rPr lang="en-US" i="0">
                                <a:latin typeface="Cambria Math" panose="02040503050406030204" pitchFamily="18" charset="0"/>
                              </a:rPr>
                              <m:t>19</m:t>
                            </m:r>
                            <m:r>
                              <m:rPr>
                                <m:sty m:val="p"/>
                              </m:rPr>
                              <a:rPr lang="en-US" i="0">
                                <a:latin typeface="Cambria Math" panose="02040503050406030204" pitchFamily="18" charset="0"/>
                              </a:rPr>
                              <m:t>C</m:t>
                            </m:r>
                          </m:e>
                        </m:d>
                      </m:e>
                      <m:sub>
                        <m:r>
                          <a:rPr lang="en-US" b="0" i="1" smtClean="0">
                            <a:latin typeface="Cambria Math" panose="02040503050406030204" pitchFamily="18" charset="0"/>
                          </a:rPr>
                          <m:t>16</m:t>
                        </m:r>
                      </m:sub>
                    </m:sSub>
                  </m:oMath>
                </a14:m>
                <a:r>
                  <a:rPr lang="en-US" dirty="0"/>
                  <a:t> </a:t>
                </a:r>
              </a:p>
              <a:p>
                <a:pPr lvl="1"/>
                <a:endParaRPr lang="en-US" dirty="0"/>
              </a:p>
              <a:p>
                <a:pPr marL="0" indent="0">
                  <a:buNone/>
                </a:pPr>
                <a:r>
                  <a:rPr lang="en-US" dirty="0"/>
                  <a:t>Trends to note:</a:t>
                </a:r>
              </a:p>
              <a:p>
                <a:pPr lvl="1" indent="-257175"/>
                <a:r>
                  <a:rPr lang="en-US" dirty="0"/>
                  <a:t>Base </a:t>
                </a:r>
                <a14:m>
                  <m:oMath xmlns:m="http://schemas.openxmlformats.org/officeDocument/2006/math">
                    <m:r>
                      <a:rPr lang="en-US" b="0" i="1" smtClean="0">
                        <a:latin typeface="Cambria Math" panose="02040503050406030204" pitchFamily="18" charset="0"/>
                      </a:rPr>
                      <m:t>𝑏</m:t>
                    </m:r>
                  </m:oMath>
                </a14:m>
                <a:r>
                  <a:rPr lang="en-US" dirty="0"/>
                  <a:t> requires </a:t>
                </a:r>
                <a14:m>
                  <m:oMath xmlns:m="http://schemas.openxmlformats.org/officeDocument/2006/math">
                    <m:r>
                      <a:rPr lang="en-US" b="0" i="1" smtClean="0">
                        <a:latin typeface="Cambria Math" panose="02040503050406030204" pitchFamily="18" charset="0"/>
                      </a:rPr>
                      <m:t>𝑏</m:t>
                    </m:r>
                  </m:oMath>
                </a14:m>
                <a:r>
                  <a:rPr lang="en-US" dirty="0"/>
                  <a:t> digits in the “alphabet”</a:t>
                </a:r>
              </a:p>
              <a:p>
                <a:pPr lvl="1" indent="-257175"/>
                <a:r>
                  <a:rPr lang="en-US" dirty="0"/>
                  <a:t>Lesser </a:t>
                </a:r>
                <a14:m>
                  <m:oMath xmlns:m="http://schemas.openxmlformats.org/officeDocument/2006/math">
                    <m:r>
                      <a:rPr lang="en-US" b="0" i="1" smtClean="0">
                        <a:latin typeface="Cambria Math" panose="02040503050406030204" pitchFamily="18" charset="0"/>
                      </a:rPr>
                      <m:t>𝑏</m:t>
                    </m:r>
                  </m:oMath>
                </a14:m>
                <a:r>
                  <a:rPr lang="en-US" dirty="0"/>
                  <a:t> yields longer expansions, greater </a:t>
                </a:r>
                <a14:m>
                  <m:oMath xmlns:m="http://schemas.openxmlformats.org/officeDocument/2006/math">
                    <m:r>
                      <a:rPr lang="en-US" b="0" i="1" smtClean="0">
                        <a:latin typeface="Cambria Math" panose="02040503050406030204" pitchFamily="18" charset="0"/>
                      </a:rPr>
                      <m:t>𝑏</m:t>
                    </m:r>
                  </m:oMath>
                </a14:m>
                <a:r>
                  <a:rPr lang="en-US" dirty="0"/>
                  <a:t> yields shorter expansions</a:t>
                </a:r>
              </a:p>
              <a:p>
                <a:pPr lvl="1" indent="-257175"/>
                <a:endParaRPr lang="en-US" dirty="0"/>
              </a:p>
              <a:p>
                <a:pPr marL="0" indent="0">
                  <a:buNone/>
                </a:pPr>
                <a:r>
                  <a:rPr lang="en-US" dirty="0"/>
                  <a:t>Why are these important?</a:t>
                </a:r>
              </a:p>
              <a:p>
                <a:pPr lvl="1"/>
                <a:r>
                  <a:rPr lang="en-US" dirty="0"/>
                  <a:t>Data is stored in binary, octal represents 3 bits per digit, hexadecimal represents 4 bits per digit</a:t>
                </a:r>
              </a:p>
            </p:txBody>
          </p:sp>
        </mc:Choice>
        <mc:Fallback xmlns="">
          <p:sp>
            <p:nvSpPr>
              <p:cNvPr id="3" name="Content Placeholder 2">
                <a:extLst>
                  <a:ext uri="{FF2B5EF4-FFF2-40B4-BE49-F238E27FC236}">
                    <a16:creationId xmlns:a16="http://schemas.microsoft.com/office/drawing/2014/main" id="{513BE451-813E-3FE0-7F8B-F36BF43BA5B0}"/>
                  </a:ext>
                </a:extLst>
              </p:cNvPr>
              <p:cNvSpPr>
                <a:spLocks noGrp="1" noRot="1" noChangeAspect="1" noMove="1" noResize="1" noEditPoints="1" noAdjustHandles="1" noChangeArrowheads="1" noChangeShapeType="1" noTextEdit="1"/>
              </p:cNvSpPr>
              <p:nvPr>
                <p:ph idx="1"/>
              </p:nvPr>
            </p:nvSpPr>
            <p:spPr>
              <a:xfrm>
                <a:off x="1657350" y="1028700"/>
                <a:ext cx="5829300" cy="3829050"/>
              </a:xfrm>
              <a:blipFill>
                <a:blip r:embed="rId3"/>
                <a:stretch>
                  <a:fillRect l="-652" t="-993"/>
                </a:stretch>
              </a:blipFill>
            </p:spPr>
            <p:txBody>
              <a:bodyPr/>
              <a:lstStyle/>
              <a:p>
                <a:r>
                  <a:rPr lang="en-US">
                    <a:noFill/>
                  </a:rPr>
                  <a:t> </a:t>
                </a:r>
              </a:p>
            </p:txBody>
          </p:sp>
        </mc:Fallback>
      </mc:AlternateContent>
      <p:sp>
        <p:nvSpPr>
          <p:cNvPr id="4" name="3 Marcador de número de diapositiva">
            <a:extLst>
              <a:ext uri="{FF2B5EF4-FFF2-40B4-BE49-F238E27FC236}">
                <a16:creationId xmlns:a16="http://schemas.microsoft.com/office/drawing/2014/main" id="{4658E54D-A04A-AA77-6F31-EC7A7A410E0F}"/>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5</a:t>
            </a:fld>
            <a:endParaRPr lang="pt-BR" dirty="0"/>
          </a:p>
        </p:txBody>
      </p:sp>
      <p:sp>
        <p:nvSpPr>
          <p:cNvPr id="5" name="Title 1">
            <a:extLst>
              <a:ext uri="{FF2B5EF4-FFF2-40B4-BE49-F238E27FC236}">
                <a16:creationId xmlns:a16="http://schemas.microsoft.com/office/drawing/2014/main" id="{8C97300E-3822-AC4F-A834-7276B1426F03}"/>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Common base expansions</a:t>
            </a:r>
          </a:p>
        </p:txBody>
      </p:sp>
    </p:spTree>
    <p:extLst>
      <p:ext uri="{BB962C8B-B14F-4D97-AF65-F5344CB8AC3E}">
        <p14:creationId xmlns:p14="http://schemas.microsoft.com/office/powerpoint/2010/main" val="2938211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AE2783-B3B8-07DA-1B19-8BA77C06D500}"/>
              </a:ext>
            </a:extLst>
          </p:cNvPr>
          <p:cNvSpPr>
            <a:spLocks noGrp="1"/>
          </p:cNvSpPr>
          <p:nvPr>
            <p:ph idx="1"/>
          </p:nvPr>
        </p:nvSpPr>
        <p:spPr>
          <a:xfrm>
            <a:off x="457200" y="1371600"/>
            <a:ext cx="8229600" cy="2743200"/>
          </a:xfrm>
        </p:spPr>
        <p:txBody>
          <a:bodyPr>
            <a:normAutofit fontScale="92500" lnSpcReduction="10000"/>
          </a:bodyPr>
          <a:lstStyle/>
          <a:p>
            <a:pPr marL="0" indent="0">
              <a:buNone/>
            </a:pPr>
            <a:r>
              <a:rPr lang="en-US" b="1" dirty="0"/>
              <a:t>procedure</a:t>
            </a:r>
            <a:r>
              <a:rPr lang="en-US" dirty="0"/>
              <a:t> </a:t>
            </a:r>
            <a:r>
              <a:rPr lang="en-US" i="1" dirty="0"/>
              <a:t>base b expansion</a:t>
            </a:r>
            <a:r>
              <a:rPr lang="en-US" dirty="0"/>
              <a:t>(</a:t>
            </a:r>
            <a:r>
              <a:rPr lang="en-US" i="1" dirty="0"/>
              <a:t>n</a:t>
            </a:r>
            <a:r>
              <a:rPr lang="en-US" dirty="0"/>
              <a:t>, </a:t>
            </a:r>
            <a:r>
              <a:rPr lang="en-US" i="1" dirty="0"/>
              <a:t>b</a:t>
            </a:r>
            <a:r>
              <a:rPr lang="en-US" dirty="0"/>
              <a:t>: positive integers with </a:t>
            </a:r>
            <a:r>
              <a:rPr lang="en-US" i="1" dirty="0"/>
              <a:t>b</a:t>
            </a:r>
            <a:r>
              <a:rPr lang="en-US" dirty="0"/>
              <a:t> &gt; 1)</a:t>
            </a:r>
          </a:p>
          <a:p>
            <a:pPr marL="520304" indent="0">
              <a:buNone/>
            </a:pPr>
            <a:r>
              <a:rPr lang="en-US" i="1" dirty="0"/>
              <a:t>q</a:t>
            </a:r>
            <a:r>
              <a:rPr lang="en-US" dirty="0"/>
              <a:t> := </a:t>
            </a:r>
            <a:r>
              <a:rPr lang="en-US" i="1" dirty="0"/>
              <a:t>n</a:t>
            </a:r>
          </a:p>
          <a:p>
            <a:pPr marL="520304" indent="0">
              <a:buNone/>
            </a:pPr>
            <a:r>
              <a:rPr lang="en-US" i="1" dirty="0"/>
              <a:t>k</a:t>
            </a:r>
            <a:r>
              <a:rPr lang="en-US" dirty="0"/>
              <a:t> := 0</a:t>
            </a:r>
          </a:p>
          <a:p>
            <a:pPr marL="520304" indent="0">
              <a:buNone/>
            </a:pPr>
            <a:r>
              <a:rPr lang="en-US" b="1" dirty="0"/>
              <a:t>while</a:t>
            </a:r>
            <a:r>
              <a:rPr lang="en-US" dirty="0"/>
              <a:t> </a:t>
            </a:r>
            <a:r>
              <a:rPr lang="en-US" i="1" dirty="0"/>
              <a:t>q</a:t>
            </a:r>
            <a:r>
              <a:rPr lang="en-US" dirty="0"/>
              <a:t> ≠ 0</a:t>
            </a:r>
          </a:p>
          <a:p>
            <a:pPr marL="1032272" indent="0">
              <a:buNone/>
            </a:pPr>
            <a:r>
              <a:rPr lang="en-US" i="1" dirty="0" err="1"/>
              <a:t>a</a:t>
            </a:r>
            <a:r>
              <a:rPr lang="en-US" i="1" baseline="-25000" dirty="0" err="1"/>
              <a:t>k</a:t>
            </a:r>
            <a:r>
              <a:rPr lang="en-US" dirty="0"/>
              <a:t> := </a:t>
            </a:r>
            <a:r>
              <a:rPr lang="en-US" i="1" dirty="0"/>
              <a:t>q</a:t>
            </a:r>
            <a:r>
              <a:rPr lang="en-US" dirty="0"/>
              <a:t> </a:t>
            </a:r>
            <a:r>
              <a:rPr lang="en-US" b="1" dirty="0"/>
              <a:t>mod</a:t>
            </a:r>
            <a:r>
              <a:rPr lang="en-US" dirty="0"/>
              <a:t> </a:t>
            </a:r>
            <a:r>
              <a:rPr lang="en-US" i="1" dirty="0"/>
              <a:t>b</a:t>
            </a:r>
          </a:p>
          <a:p>
            <a:pPr marL="1032272" indent="0">
              <a:buNone/>
            </a:pPr>
            <a:r>
              <a:rPr lang="en-US" i="1" dirty="0"/>
              <a:t>q</a:t>
            </a:r>
            <a:r>
              <a:rPr lang="en-US" dirty="0"/>
              <a:t> := </a:t>
            </a:r>
            <a:r>
              <a:rPr lang="en-US" i="1" dirty="0"/>
              <a:t>q</a:t>
            </a:r>
            <a:r>
              <a:rPr lang="en-US" dirty="0"/>
              <a:t> </a:t>
            </a:r>
            <a:r>
              <a:rPr lang="en-US" b="1" dirty="0"/>
              <a:t>div</a:t>
            </a:r>
            <a:r>
              <a:rPr lang="en-US" dirty="0"/>
              <a:t> </a:t>
            </a:r>
            <a:r>
              <a:rPr lang="en-US" i="1" dirty="0"/>
              <a:t>b</a:t>
            </a:r>
          </a:p>
          <a:p>
            <a:pPr marL="1032272" indent="0">
              <a:buNone/>
            </a:pPr>
            <a:r>
              <a:rPr lang="en-US" i="1" dirty="0"/>
              <a:t>k</a:t>
            </a:r>
            <a:r>
              <a:rPr lang="en-US" dirty="0"/>
              <a:t> := </a:t>
            </a:r>
            <a:r>
              <a:rPr lang="en-US" i="1" dirty="0"/>
              <a:t>k</a:t>
            </a:r>
            <a:r>
              <a:rPr lang="en-US" dirty="0"/>
              <a:t> + 1</a:t>
            </a:r>
          </a:p>
          <a:p>
            <a:pPr marL="520304" indent="0">
              <a:buNone/>
            </a:pPr>
            <a:r>
              <a:rPr lang="en-US" b="1" dirty="0"/>
              <a:t>return</a:t>
            </a:r>
            <a:r>
              <a:rPr lang="en-US" dirty="0"/>
              <a:t> (</a:t>
            </a:r>
            <a:r>
              <a:rPr lang="en-US" i="1" dirty="0"/>
              <a:t>a</a:t>
            </a:r>
            <a:r>
              <a:rPr lang="en-US" i="1" baseline="-25000" dirty="0"/>
              <a:t>k</a:t>
            </a:r>
            <a:r>
              <a:rPr lang="en-US" baseline="-25000" dirty="0"/>
              <a:t>-1</a:t>
            </a:r>
            <a:r>
              <a:rPr lang="en-US" dirty="0"/>
              <a:t>, </a:t>
            </a:r>
            <a:r>
              <a:rPr lang="en-US" i="1" dirty="0"/>
              <a:t>a</a:t>
            </a:r>
            <a:r>
              <a:rPr lang="en-US" i="1" baseline="-25000" dirty="0"/>
              <a:t>k</a:t>
            </a:r>
            <a:r>
              <a:rPr lang="en-US" baseline="-25000" dirty="0"/>
              <a:t>-2</a:t>
            </a:r>
            <a:r>
              <a:rPr lang="en-US" dirty="0"/>
              <a:t> …, </a:t>
            </a:r>
            <a:r>
              <a:rPr lang="en-US" i="1" dirty="0"/>
              <a:t>a</a:t>
            </a:r>
            <a:r>
              <a:rPr lang="en-US" baseline="-25000" dirty="0"/>
              <a:t>1</a:t>
            </a:r>
            <a:r>
              <a:rPr lang="en-US" dirty="0"/>
              <a:t>, a</a:t>
            </a:r>
            <a:r>
              <a:rPr lang="en-US" baseline="-25000" dirty="0"/>
              <a:t>0</a:t>
            </a:r>
            <a:r>
              <a:rPr lang="en-US" dirty="0"/>
              <a:t>)</a:t>
            </a:r>
          </a:p>
          <a:p>
            <a:pPr marL="520304" indent="0">
              <a:buNone/>
            </a:pPr>
            <a:r>
              <a:rPr lang="en-US" dirty="0"/>
              <a:t>{(</a:t>
            </a:r>
            <a:r>
              <a:rPr lang="en-US" i="1" dirty="0"/>
              <a:t>a</a:t>
            </a:r>
            <a:r>
              <a:rPr lang="en-US" i="1" baseline="-25000" dirty="0"/>
              <a:t>k</a:t>
            </a:r>
            <a:r>
              <a:rPr lang="en-US" baseline="-25000" dirty="0"/>
              <a:t>-1</a:t>
            </a:r>
            <a:r>
              <a:rPr lang="en-US" i="1" dirty="0"/>
              <a:t>a</a:t>
            </a:r>
            <a:r>
              <a:rPr lang="en-US" i="1" baseline="-25000" dirty="0"/>
              <a:t>k</a:t>
            </a:r>
            <a:r>
              <a:rPr lang="en-US" baseline="-25000" dirty="0"/>
              <a:t>-2</a:t>
            </a:r>
            <a:r>
              <a:rPr lang="en-US" dirty="0"/>
              <a:t>⋯</a:t>
            </a:r>
            <a:r>
              <a:rPr lang="en-US" i="1" dirty="0"/>
              <a:t>a</a:t>
            </a:r>
            <a:r>
              <a:rPr lang="en-US" baseline="-25000" dirty="0"/>
              <a:t>1</a:t>
            </a:r>
            <a:r>
              <a:rPr lang="en-US" i="1" dirty="0"/>
              <a:t>a</a:t>
            </a:r>
            <a:r>
              <a:rPr lang="en-US" baseline="-25000" dirty="0"/>
              <a:t>0</a:t>
            </a:r>
            <a:r>
              <a:rPr lang="en-US" dirty="0"/>
              <a:t>)</a:t>
            </a:r>
            <a:r>
              <a:rPr lang="en-US" i="1" baseline="-25000" dirty="0"/>
              <a:t>b</a:t>
            </a:r>
            <a:r>
              <a:rPr lang="en-US" dirty="0"/>
              <a:t> is the base </a:t>
            </a:r>
            <a:r>
              <a:rPr lang="en-US" i="1" dirty="0"/>
              <a:t>b</a:t>
            </a:r>
            <a:r>
              <a:rPr lang="en-US" dirty="0"/>
              <a:t> expansion of </a:t>
            </a:r>
            <a:r>
              <a:rPr lang="en-US" i="1" dirty="0"/>
              <a:t>n</a:t>
            </a:r>
            <a:r>
              <a:rPr lang="en-US" dirty="0"/>
              <a:t>}</a:t>
            </a:r>
          </a:p>
        </p:txBody>
      </p:sp>
      <p:sp>
        <p:nvSpPr>
          <p:cNvPr id="4" name="TextBox 3">
            <a:extLst>
              <a:ext uri="{FF2B5EF4-FFF2-40B4-BE49-F238E27FC236}">
                <a16:creationId xmlns:a16="http://schemas.microsoft.com/office/drawing/2014/main" id="{50251E82-8A39-20D7-A50A-2A62614CC97D}"/>
              </a:ext>
            </a:extLst>
          </p:cNvPr>
          <p:cNvSpPr txBox="1"/>
          <p:nvPr/>
        </p:nvSpPr>
        <p:spPr>
          <a:xfrm>
            <a:off x="2959377" y="2616202"/>
            <a:ext cx="2713020" cy="854080"/>
          </a:xfrm>
          <a:prstGeom prst="rect">
            <a:avLst/>
          </a:prstGeom>
          <a:noFill/>
        </p:spPr>
        <p:txBody>
          <a:bodyPr wrap="square" rtlCol="0">
            <a:spAutoFit/>
          </a:bodyPr>
          <a:lstStyle/>
          <a:p>
            <a:pPr algn="ctr"/>
            <a:r>
              <a:rPr lang="en-US" sz="1650" b="1" i="1" dirty="0">
                <a:solidFill>
                  <a:srgbClr val="FF0000"/>
                </a:solidFill>
                <a:latin typeface="Comic Neue" panose="02000000000000000000" pitchFamily="2" charset="0"/>
              </a:rPr>
              <a:t>Repeat: Divide q by b; remainder becomes a digit, quotient replaces q</a:t>
            </a:r>
          </a:p>
        </p:txBody>
      </p:sp>
      <p:sp>
        <p:nvSpPr>
          <p:cNvPr id="5" name="TextBox 4">
            <a:extLst>
              <a:ext uri="{FF2B5EF4-FFF2-40B4-BE49-F238E27FC236}">
                <a16:creationId xmlns:a16="http://schemas.microsoft.com/office/drawing/2014/main" id="{0DE79FE0-1B5B-1519-4F4F-E3F8A2442A5C}"/>
              </a:ext>
            </a:extLst>
          </p:cNvPr>
          <p:cNvSpPr txBox="1"/>
          <p:nvPr/>
        </p:nvSpPr>
        <p:spPr>
          <a:xfrm>
            <a:off x="1891573" y="1829666"/>
            <a:ext cx="2983509" cy="346249"/>
          </a:xfrm>
          <a:prstGeom prst="rect">
            <a:avLst/>
          </a:prstGeom>
          <a:noFill/>
        </p:spPr>
        <p:txBody>
          <a:bodyPr wrap="none" rtlCol="0">
            <a:spAutoFit/>
          </a:bodyPr>
          <a:lstStyle/>
          <a:p>
            <a:pPr algn="ctr"/>
            <a:r>
              <a:rPr lang="en-US" sz="1650" b="1" i="1" dirty="0">
                <a:solidFill>
                  <a:srgbClr val="FF0000"/>
                </a:solidFill>
                <a:latin typeface="Comic Neue" panose="02000000000000000000" pitchFamily="2" charset="0"/>
              </a:rPr>
              <a:t>Digits are produced right-to-left</a:t>
            </a:r>
          </a:p>
        </p:txBody>
      </p:sp>
      <p:sp>
        <p:nvSpPr>
          <p:cNvPr id="6" name="TextBox 5">
            <a:extLst>
              <a:ext uri="{FF2B5EF4-FFF2-40B4-BE49-F238E27FC236}">
                <a16:creationId xmlns:a16="http://schemas.microsoft.com/office/drawing/2014/main" id="{E1313724-E6D1-1B24-97B3-987FF65F590A}"/>
              </a:ext>
            </a:extLst>
          </p:cNvPr>
          <p:cNvSpPr txBox="1"/>
          <p:nvPr/>
        </p:nvSpPr>
        <p:spPr>
          <a:xfrm>
            <a:off x="3680571" y="4225752"/>
            <a:ext cx="1782860" cy="346249"/>
          </a:xfrm>
          <a:prstGeom prst="rect">
            <a:avLst/>
          </a:prstGeom>
          <a:noFill/>
        </p:spPr>
        <p:txBody>
          <a:bodyPr wrap="none" rtlCol="0">
            <a:spAutoFit/>
          </a:bodyPr>
          <a:lstStyle/>
          <a:p>
            <a:pPr algn="ctr"/>
            <a:r>
              <a:rPr lang="en-US" sz="1650" b="1" i="1" dirty="0">
                <a:solidFill>
                  <a:srgbClr val="FF0000"/>
                </a:solidFill>
                <a:latin typeface="Comic Neue" panose="02000000000000000000" pitchFamily="2" charset="0"/>
              </a:rPr>
              <a:t>Return when q = 0</a:t>
            </a:r>
          </a:p>
        </p:txBody>
      </p:sp>
      <p:sp>
        <p:nvSpPr>
          <p:cNvPr id="7" name="3 Marcador de número de diapositiva">
            <a:extLst>
              <a:ext uri="{FF2B5EF4-FFF2-40B4-BE49-F238E27FC236}">
                <a16:creationId xmlns:a16="http://schemas.microsoft.com/office/drawing/2014/main" id="{02CAACDA-6AFC-EC39-1D65-41D14374F4AC}"/>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6</a:t>
            </a:fld>
            <a:endParaRPr lang="pt-BR" dirty="0"/>
          </a:p>
        </p:txBody>
      </p:sp>
      <mc:AlternateContent xmlns:mc="http://schemas.openxmlformats.org/markup-compatibility/2006" xmlns:a14="http://schemas.microsoft.com/office/drawing/2010/main">
        <mc:Choice Requires="a14">
          <p:sp>
            <p:nvSpPr>
              <p:cNvPr id="8" name="Title 1">
                <a:extLst>
                  <a:ext uri="{FF2B5EF4-FFF2-40B4-BE49-F238E27FC236}">
                    <a16:creationId xmlns:a16="http://schemas.microsoft.com/office/drawing/2014/main" id="{791658BE-9402-F74D-BECC-7BD2D3B43062}"/>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Constructing base </a:t>
                </a:r>
                <a14:m>
                  <m:oMath xmlns:m="http://schemas.openxmlformats.org/officeDocument/2006/math">
                    <m:r>
                      <a:rPr lang="en-US" i="1" dirty="0" smtClean="0">
                        <a:latin typeface="Cambria Math" panose="02040503050406030204" pitchFamily="18" charset="0"/>
                      </a:rPr>
                      <m:t>𝑏</m:t>
                    </m:r>
                  </m:oMath>
                </a14:m>
                <a:r>
                  <a:rPr lang="en-US" dirty="0"/>
                  <a:t> expansions</a:t>
                </a:r>
              </a:p>
            </p:txBody>
          </p:sp>
        </mc:Choice>
        <mc:Fallback xmlns="">
          <p:sp>
            <p:nvSpPr>
              <p:cNvPr id="8" name="Title 1">
                <a:extLst>
                  <a:ext uri="{FF2B5EF4-FFF2-40B4-BE49-F238E27FC236}">
                    <a16:creationId xmlns:a16="http://schemas.microsoft.com/office/drawing/2014/main" id="{791658BE-9402-F74D-BECC-7BD2D3B43062}"/>
                  </a:ext>
                </a:extLst>
              </p:cNvPr>
              <p:cNvSpPr txBox="1">
                <a:spLocks noRot="1" noChangeAspect="1" noMove="1" noResize="1" noEditPoints="1" noAdjustHandles="1" noChangeArrowheads="1" noChangeShapeType="1" noTextEdit="1"/>
              </p:cNvSpPr>
              <p:nvPr/>
            </p:nvSpPr>
            <p:spPr>
              <a:xfrm>
                <a:off x="457200" y="400050"/>
                <a:ext cx="8229600" cy="742950"/>
              </a:xfrm>
              <a:prstGeom prst="rect">
                <a:avLst/>
              </a:prstGeom>
              <a:blipFill>
                <a:blip r:embed="rId2"/>
                <a:stretch>
                  <a:fillRect l="-1852" b="-10000"/>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874185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5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150"/>
                                        <p:tgtEl>
                                          <p:spTgt spid="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1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F14982-DF01-2AA4-6690-A47DC82C336C}"/>
              </a:ext>
            </a:extLst>
          </p:cNvPr>
          <p:cNvSpPr>
            <a:spLocks noGrp="1"/>
          </p:cNvSpPr>
          <p:nvPr>
            <p:ph idx="1"/>
          </p:nvPr>
        </p:nvSpPr>
        <p:spPr>
          <a:xfrm>
            <a:off x="457199" y="1081693"/>
            <a:ext cx="8229599" cy="3886200"/>
          </a:xfrm>
        </p:spPr>
        <p:txBody>
          <a:bodyPr numCol="2">
            <a:normAutofit fontScale="85000" lnSpcReduction="20000"/>
          </a:bodyPr>
          <a:lstStyle/>
          <a:p>
            <a:pPr marL="342900" indent="-342900">
              <a:buFont typeface="+mj-lt"/>
              <a:buAutoNum type="arabicPeriod"/>
            </a:pPr>
            <a:r>
              <a:rPr lang="en-US" dirty="0"/>
              <a:t>Express 1501 in hex</a:t>
            </a:r>
          </a:p>
          <a:p>
            <a:pPr lvl="1"/>
            <a:r>
              <a:rPr lang="en-US" dirty="0"/>
              <a:t>1501 divided by 16</a:t>
            </a:r>
            <a:br>
              <a:rPr lang="en-US" dirty="0"/>
            </a:br>
            <a:r>
              <a:rPr lang="en-US" dirty="0"/>
              <a:t>q = 93, r = 13 = (D)</a:t>
            </a:r>
            <a:r>
              <a:rPr lang="en-US" baseline="-25000" dirty="0"/>
              <a:t>16</a:t>
            </a:r>
          </a:p>
          <a:p>
            <a:pPr lvl="1"/>
            <a:r>
              <a:rPr lang="en-US" dirty="0"/>
              <a:t>93 divided by 16</a:t>
            </a:r>
            <a:br>
              <a:rPr lang="en-US" dirty="0"/>
            </a:br>
            <a:r>
              <a:rPr lang="en-US" dirty="0"/>
              <a:t>q = 5, r = 13 = (D)</a:t>
            </a:r>
            <a:r>
              <a:rPr lang="en-US" baseline="-25000" dirty="0"/>
              <a:t>16</a:t>
            </a:r>
          </a:p>
          <a:p>
            <a:pPr lvl="1"/>
            <a:r>
              <a:rPr lang="en-US" dirty="0"/>
              <a:t>5 divided by 16</a:t>
            </a:r>
            <a:br>
              <a:rPr lang="en-US" dirty="0"/>
            </a:br>
            <a:r>
              <a:rPr lang="en-US" dirty="0">
                <a:solidFill>
                  <a:srgbClr val="00B050"/>
                </a:solidFill>
              </a:rPr>
              <a:t>q = 0</a:t>
            </a:r>
            <a:r>
              <a:rPr lang="en-US" dirty="0"/>
              <a:t>, r = 5</a:t>
            </a:r>
          </a:p>
          <a:p>
            <a:pPr lvl="1"/>
            <a:r>
              <a:rPr lang="en-US" dirty="0"/>
              <a:t>Thus, 1501 = (5DD)16</a:t>
            </a:r>
          </a:p>
          <a:p>
            <a:pPr lvl="2"/>
            <a:endParaRPr lang="en-US" dirty="0"/>
          </a:p>
          <a:p>
            <a:pPr marL="342900" indent="-342900">
              <a:buFont typeface="+mj-lt"/>
              <a:buAutoNum type="arabicPeriod"/>
            </a:pPr>
            <a:r>
              <a:rPr lang="en-US" dirty="0"/>
              <a:t>Express 441 in octal</a:t>
            </a:r>
          </a:p>
          <a:p>
            <a:pPr lvl="1"/>
            <a:r>
              <a:rPr lang="en-US" dirty="0"/>
              <a:t>441 divided by 8</a:t>
            </a:r>
            <a:br>
              <a:rPr lang="en-US" dirty="0"/>
            </a:br>
            <a:r>
              <a:rPr lang="en-US" dirty="0"/>
              <a:t>q = 55, r = 1</a:t>
            </a:r>
          </a:p>
          <a:p>
            <a:pPr lvl="1"/>
            <a:r>
              <a:rPr lang="en-US" dirty="0"/>
              <a:t>55 divided by 8</a:t>
            </a:r>
            <a:br>
              <a:rPr lang="en-US" dirty="0"/>
            </a:br>
            <a:r>
              <a:rPr lang="en-US" dirty="0"/>
              <a:t>q = 6, r = 7</a:t>
            </a:r>
          </a:p>
          <a:p>
            <a:pPr lvl="1"/>
            <a:r>
              <a:rPr lang="en-US" dirty="0"/>
              <a:t>6 divided by 8</a:t>
            </a:r>
            <a:br>
              <a:rPr lang="en-US" dirty="0"/>
            </a:br>
            <a:r>
              <a:rPr lang="en-US" dirty="0">
                <a:solidFill>
                  <a:srgbClr val="00B050"/>
                </a:solidFill>
              </a:rPr>
              <a:t>q = 0</a:t>
            </a:r>
            <a:r>
              <a:rPr lang="en-US" dirty="0"/>
              <a:t>, r = 6</a:t>
            </a:r>
          </a:p>
          <a:p>
            <a:pPr lvl="1"/>
            <a:r>
              <a:rPr lang="en-US" dirty="0"/>
              <a:t>Thus, 441 = (671)</a:t>
            </a:r>
            <a:r>
              <a:rPr lang="en-US" baseline="-25000" dirty="0"/>
              <a:t>8</a:t>
            </a:r>
          </a:p>
          <a:p>
            <a:pPr lvl="2"/>
            <a:endParaRPr lang="en-US" dirty="0"/>
          </a:p>
          <a:p>
            <a:pPr lvl="2"/>
            <a:endParaRPr lang="en-US" dirty="0"/>
          </a:p>
          <a:p>
            <a:pPr marL="342900" indent="-342900">
              <a:buFont typeface="+mj-lt"/>
              <a:buAutoNum type="arabicPeriod"/>
            </a:pPr>
            <a:r>
              <a:rPr lang="en-US" dirty="0"/>
              <a:t>Express 441 in base-30</a:t>
            </a:r>
          </a:p>
          <a:p>
            <a:pPr lvl="1"/>
            <a:r>
              <a:rPr lang="en-US" dirty="0"/>
              <a:t>441 divided by 30</a:t>
            </a:r>
            <a:br>
              <a:rPr lang="en-US" dirty="0"/>
            </a:br>
            <a:r>
              <a:rPr lang="en-US" dirty="0"/>
              <a:t>q = 14, r = 21 = (I)</a:t>
            </a:r>
            <a:r>
              <a:rPr lang="en-US" baseline="-25000" dirty="0"/>
              <a:t>30</a:t>
            </a:r>
          </a:p>
          <a:p>
            <a:pPr lvl="1"/>
            <a:r>
              <a:rPr lang="en-US" dirty="0"/>
              <a:t>14 divided by 30</a:t>
            </a:r>
            <a:br>
              <a:rPr lang="en-US" dirty="0"/>
            </a:br>
            <a:r>
              <a:rPr lang="en-US" dirty="0">
                <a:solidFill>
                  <a:srgbClr val="00B050"/>
                </a:solidFill>
              </a:rPr>
              <a:t>q = 0</a:t>
            </a:r>
            <a:r>
              <a:rPr lang="en-US" dirty="0"/>
              <a:t>, r = 14 = (E)</a:t>
            </a:r>
            <a:r>
              <a:rPr lang="en-US" baseline="-25000" dirty="0"/>
              <a:t>30</a:t>
            </a:r>
          </a:p>
          <a:p>
            <a:pPr lvl="1"/>
            <a:r>
              <a:rPr lang="en-US" dirty="0"/>
              <a:t>Thus, 441 = (EI)</a:t>
            </a:r>
            <a:r>
              <a:rPr lang="en-US" baseline="-25000" dirty="0"/>
              <a:t>30</a:t>
            </a:r>
          </a:p>
          <a:p>
            <a:pPr lvl="2"/>
            <a:endParaRPr lang="en-US" dirty="0"/>
          </a:p>
          <a:p>
            <a:pPr marL="342900" indent="-342900">
              <a:buFont typeface="+mj-lt"/>
              <a:buAutoNum type="arabicPeriod"/>
            </a:pPr>
            <a:r>
              <a:rPr lang="en-US" dirty="0"/>
              <a:t>Express 441 in base-4</a:t>
            </a:r>
          </a:p>
          <a:p>
            <a:pPr lvl="1"/>
            <a:r>
              <a:rPr lang="en-US" dirty="0"/>
              <a:t>441 divided by 4</a:t>
            </a:r>
            <a:br>
              <a:rPr lang="en-US" dirty="0"/>
            </a:br>
            <a:r>
              <a:rPr lang="en-US" dirty="0"/>
              <a:t>q = 110, r = 1</a:t>
            </a:r>
          </a:p>
          <a:p>
            <a:pPr lvl="1"/>
            <a:r>
              <a:rPr lang="en-US" dirty="0"/>
              <a:t>110 divided by 4</a:t>
            </a:r>
            <a:br>
              <a:rPr lang="en-US" dirty="0"/>
            </a:br>
            <a:r>
              <a:rPr lang="en-US" dirty="0"/>
              <a:t>q = 27, r = 2</a:t>
            </a:r>
          </a:p>
          <a:p>
            <a:pPr lvl="1"/>
            <a:r>
              <a:rPr lang="en-US" dirty="0"/>
              <a:t>27 divided by 4</a:t>
            </a:r>
            <a:br>
              <a:rPr lang="en-US" dirty="0"/>
            </a:br>
            <a:r>
              <a:rPr lang="en-US" dirty="0"/>
              <a:t>q = 6, r = 3</a:t>
            </a:r>
          </a:p>
          <a:p>
            <a:pPr lvl="1"/>
            <a:r>
              <a:rPr lang="en-US" dirty="0"/>
              <a:t>6 divided by 4</a:t>
            </a:r>
            <a:br>
              <a:rPr lang="en-US" dirty="0"/>
            </a:br>
            <a:r>
              <a:rPr lang="en-US" dirty="0"/>
              <a:t>q = 1, r = 2</a:t>
            </a:r>
          </a:p>
          <a:p>
            <a:pPr lvl="1"/>
            <a:r>
              <a:rPr lang="en-US" dirty="0"/>
              <a:t>1 divided by 4</a:t>
            </a:r>
            <a:br>
              <a:rPr lang="en-US" dirty="0"/>
            </a:br>
            <a:r>
              <a:rPr lang="en-US" dirty="0">
                <a:solidFill>
                  <a:srgbClr val="00B050"/>
                </a:solidFill>
              </a:rPr>
              <a:t>q = 0</a:t>
            </a:r>
            <a:r>
              <a:rPr lang="en-US" dirty="0"/>
              <a:t>, r = 1</a:t>
            </a:r>
          </a:p>
          <a:p>
            <a:pPr lvl="1"/>
            <a:r>
              <a:rPr lang="en-US" dirty="0"/>
              <a:t>Thus, 441 = (12321)</a:t>
            </a:r>
            <a:r>
              <a:rPr lang="en-US" baseline="-25000" dirty="0"/>
              <a:t>4</a:t>
            </a:r>
          </a:p>
        </p:txBody>
      </p:sp>
      <p:sp>
        <p:nvSpPr>
          <p:cNvPr id="4" name="3 Marcador de número de diapositiva">
            <a:extLst>
              <a:ext uri="{FF2B5EF4-FFF2-40B4-BE49-F238E27FC236}">
                <a16:creationId xmlns:a16="http://schemas.microsoft.com/office/drawing/2014/main" id="{AE495CEF-F48A-11DE-865F-52E60209D72C}"/>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7</a:t>
            </a:fld>
            <a:endParaRPr lang="pt-BR" dirty="0"/>
          </a:p>
        </p:txBody>
      </p:sp>
      <mc:AlternateContent xmlns:mc="http://schemas.openxmlformats.org/markup-compatibility/2006" xmlns:a14="http://schemas.microsoft.com/office/drawing/2010/main">
        <mc:Choice Requires="a14">
          <p:sp>
            <p:nvSpPr>
              <p:cNvPr id="5" name="Title 1">
                <a:extLst>
                  <a:ext uri="{FF2B5EF4-FFF2-40B4-BE49-F238E27FC236}">
                    <a16:creationId xmlns:a16="http://schemas.microsoft.com/office/drawing/2014/main" id="{365CE642-DF1B-EA42-CAFB-88C65EE5E114}"/>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Constructing base </a:t>
                </a:r>
                <a14:m>
                  <m:oMath xmlns:m="http://schemas.openxmlformats.org/officeDocument/2006/math">
                    <m:r>
                      <a:rPr lang="en-US" i="1">
                        <a:latin typeface="Cambria Math" panose="02040503050406030204" pitchFamily="18" charset="0"/>
                      </a:rPr>
                      <m:t>𝑏</m:t>
                    </m:r>
                  </m:oMath>
                </a14:m>
                <a:r>
                  <a:rPr lang="en-US" dirty="0"/>
                  <a:t> expansions, examples</a:t>
                </a:r>
              </a:p>
            </p:txBody>
          </p:sp>
        </mc:Choice>
        <mc:Fallback xmlns="">
          <p:sp>
            <p:nvSpPr>
              <p:cNvPr id="5" name="Title 1">
                <a:extLst>
                  <a:ext uri="{FF2B5EF4-FFF2-40B4-BE49-F238E27FC236}">
                    <a16:creationId xmlns:a16="http://schemas.microsoft.com/office/drawing/2014/main" id="{365CE642-DF1B-EA42-CAFB-88C65EE5E114}"/>
                  </a:ext>
                </a:extLst>
              </p:cNvPr>
              <p:cNvSpPr txBox="1">
                <a:spLocks noRot="1" noChangeAspect="1" noMove="1" noResize="1" noEditPoints="1" noAdjustHandles="1" noChangeArrowheads="1" noChangeShapeType="1" noTextEdit="1"/>
              </p:cNvSpPr>
              <p:nvPr/>
            </p:nvSpPr>
            <p:spPr>
              <a:xfrm>
                <a:off x="457200" y="400050"/>
                <a:ext cx="8229600" cy="742950"/>
              </a:xfrm>
              <a:prstGeom prst="rect">
                <a:avLst/>
              </a:prstGeom>
              <a:blipFill>
                <a:blip r:embed="rId3"/>
                <a:stretch>
                  <a:fillRect l="-1852" b="-10000"/>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299845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
                                            <p:txEl>
                                              <p:pRg st="23" end="23"/>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19B94C6-E5FC-1DBE-2FB0-91A93D347083}"/>
                  </a:ext>
                </a:extLst>
              </p:cNvPr>
              <p:cNvSpPr>
                <a:spLocks noGrp="1"/>
              </p:cNvSpPr>
              <p:nvPr>
                <p:ph idx="1"/>
              </p:nvPr>
            </p:nvSpPr>
            <p:spPr/>
            <p:txBody>
              <a:bodyPr/>
              <a:lstStyle/>
              <a:p>
                <a:pPr marL="0" indent="0">
                  <a:buNone/>
                </a:pPr>
                <a:r>
                  <a:rPr lang="en-US" dirty="0"/>
                  <a:t>Since an octal digit encodes 3 bits and a hex digit encodes 4 bits, we can use binary to help convert</a:t>
                </a:r>
              </a:p>
              <a:p>
                <a:pPr lvl="1" indent="-257175"/>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d>
                            <m:dPr>
                              <m:ctrlPr>
                                <a:rPr lang="en-US" sz="2400" i="1">
                                  <a:latin typeface="Cambria Math" panose="02040503050406030204" pitchFamily="18" charset="0"/>
                                </a:rPr>
                              </m:ctrlPr>
                            </m:dPr>
                            <m:e>
                              <m:r>
                                <a:rPr lang="en-US" sz="2400" i="1">
                                  <a:latin typeface="Cambria Math" panose="02040503050406030204" pitchFamily="18" charset="0"/>
                                </a:rPr>
                                <m:t>3720</m:t>
                              </m:r>
                            </m:e>
                          </m:d>
                        </m:e>
                        <m:sub>
                          <m:r>
                            <a:rPr lang="en-US" sz="2400" i="1">
                              <a:latin typeface="Cambria Math" panose="02040503050406030204" pitchFamily="18" charset="0"/>
                            </a:rPr>
                            <m:t>8</m:t>
                          </m:r>
                        </m:sub>
                      </m:sSub>
                    </m:oMath>
                  </m:oMathPara>
                </a14:m>
                <a:endParaRPr lang="en-US" sz="2400"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d>
                            <m:dPr>
                              <m:ctrlPr>
                                <a:rPr lang="en-US" sz="2400" i="1">
                                  <a:latin typeface="Cambria Math" panose="02040503050406030204" pitchFamily="18" charset="0"/>
                                </a:rPr>
                              </m:ctrlPr>
                            </m:dPr>
                            <m:e>
                              <m:r>
                                <a:rPr lang="en-US" sz="2400" i="1">
                                  <a:latin typeface="Cambria Math" panose="02040503050406030204" pitchFamily="18" charset="0"/>
                                </a:rPr>
                                <m:t>011111010000</m:t>
                              </m:r>
                            </m:e>
                          </m:d>
                        </m:e>
                        <m:sub>
                          <m:r>
                            <a:rPr lang="en-US" sz="2400" i="1">
                              <a:latin typeface="Cambria Math" panose="02040503050406030204" pitchFamily="18" charset="0"/>
                            </a:rPr>
                            <m:t>2</m:t>
                          </m:r>
                        </m:sub>
                      </m:sSub>
                    </m:oMath>
                  </m:oMathPara>
                </a14:m>
                <a:endParaRPr lang="en-US" sz="2400"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d>
                            <m:dPr>
                              <m:ctrlPr>
                                <a:rPr lang="en-US" sz="2400" i="1">
                                  <a:latin typeface="Cambria Math" panose="02040503050406030204" pitchFamily="18" charset="0"/>
                                </a:rPr>
                              </m:ctrlPr>
                            </m:dPr>
                            <m:e>
                              <m:r>
                                <a:rPr lang="en-US" sz="2400">
                                  <a:latin typeface="Cambria Math" panose="02040503050406030204" pitchFamily="18" charset="0"/>
                                </a:rPr>
                                <m:t>7</m:t>
                              </m:r>
                              <m:r>
                                <m:rPr>
                                  <m:sty m:val="p"/>
                                </m:rPr>
                                <a:rPr lang="en-US" sz="2400">
                                  <a:latin typeface="Cambria Math" panose="02040503050406030204" pitchFamily="18" charset="0"/>
                                </a:rPr>
                                <m:t>D</m:t>
                              </m:r>
                              <m:r>
                                <a:rPr lang="en-US" sz="2400">
                                  <a:latin typeface="Cambria Math" panose="02040503050406030204" pitchFamily="18" charset="0"/>
                                </a:rPr>
                                <m:t>0</m:t>
                              </m:r>
                            </m:e>
                          </m:d>
                        </m:e>
                        <m:sub>
                          <m:r>
                            <a:rPr lang="en-US" sz="2400" i="1">
                              <a:latin typeface="Cambria Math" panose="02040503050406030204" pitchFamily="18" charset="0"/>
                            </a:rPr>
                            <m:t>16</m:t>
                          </m:r>
                        </m:sub>
                      </m:sSub>
                    </m:oMath>
                  </m:oMathPara>
                </a14:m>
                <a:endParaRPr lang="en-US" sz="2400" dirty="0"/>
              </a:p>
            </p:txBody>
          </p:sp>
        </mc:Choice>
        <mc:Fallback xmlns="">
          <p:sp>
            <p:nvSpPr>
              <p:cNvPr id="3" name="Content Placeholder 2">
                <a:extLst>
                  <a:ext uri="{FF2B5EF4-FFF2-40B4-BE49-F238E27FC236}">
                    <a16:creationId xmlns:a16="http://schemas.microsoft.com/office/drawing/2014/main" id="{D19B94C6-E5FC-1DBE-2FB0-91A93D347083}"/>
                  </a:ext>
                </a:extLst>
              </p:cNvPr>
              <p:cNvSpPr>
                <a:spLocks noGrp="1" noRot="1" noChangeAspect="1" noMove="1" noResize="1" noEditPoints="1" noAdjustHandles="1" noChangeArrowheads="1" noChangeShapeType="1" noTextEdit="1"/>
              </p:cNvSpPr>
              <p:nvPr>
                <p:ph idx="1"/>
              </p:nvPr>
            </p:nvSpPr>
            <p:spPr>
              <a:blipFill>
                <a:blip r:embed="rId3"/>
                <a:stretch>
                  <a:fillRect l="-1305" t="-1072"/>
                </a:stretch>
              </a:blipFill>
            </p:spPr>
            <p:txBody>
              <a:bodyPr/>
              <a:lstStyle/>
              <a:p>
                <a:r>
                  <a:rPr lang="en-US">
                    <a:noFill/>
                  </a:rPr>
                  <a:t> </a:t>
                </a:r>
              </a:p>
            </p:txBody>
          </p:sp>
        </mc:Fallback>
      </mc:AlternateContent>
      <p:grpSp>
        <p:nvGrpSpPr>
          <p:cNvPr id="31" name="Group 30">
            <a:extLst>
              <a:ext uri="{FF2B5EF4-FFF2-40B4-BE49-F238E27FC236}">
                <a16:creationId xmlns:a16="http://schemas.microsoft.com/office/drawing/2014/main" id="{9B3B8131-1C05-1C13-7B53-50EFFF7274AB}"/>
              </a:ext>
            </a:extLst>
          </p:cNvPr>
          <p:cNvGrpSpPr/>
          <p:nvPr/>
        </p:nvGrpSpPr>
        <p:grpSpPr>
          <a:xfrm>
            <a:off x="3510185" y="2456802"/>
            <a:ext cx="733205" cy="450056"/>
            <a:chOff x="3156247" y="2943225"/>
            <a:chExt cx="977606" cy="600075"/>
          </a:xfrm>
        </p:grpSpPr>
        <p:sp>
          <p:nvSpPr>
            <p:cNvPr id="4" name="Right Brace 3">
              <a:extLst>
                <a:ext uri="{FF2B5EF4-FFF2-40B4-BE49-F238E27FC236}">
                  <a16:creationId xmlns:a16="http://schemas.microsoft.com/office/drawing/2014/main" id="{4AB13B7D-D49A-5924-61C9-F209A61500F4}"/>
                </a:ext>
              </a:extLst>
            </p:cNvPr>
            <p:cNvSpPr/>
            <p:nvPr/>
          </p:nvSpPr>
          <p:spPr bwMode="auto">
            <a:xfrm rot="16200000">
              <a:off x="3345011" y="3125936"/>
              <a:ext cx="228600" cy="606128"/>
            </a:xfrm>
            <a:prstGeom prst="rightBrace">
              <a:avLst/>
            </a:prstGeom>
            <a:ln>
              <a:solidFill>
                <a:srgbClr val="FF0000"/>
              </a:solidFill>
              <a:headEnd type="none" w="med" len="med"/>
              <a:tailEnd type="none" w="med" len="med"/>
            </a:ln>
          </p:spPr>
          <p:style>
            <a:lnRef idx="2">
              <a:schemeClr val="accent6"/>
            </a:lnRef>
            <a:fillRef idx="0">
              <a:schemeClr val="accent6"/>
            </a:fillRef>
            <a:effectRef idx="1">
              <a:schemeClr val="accent6"/>
            </a:effectRef>
            <a:fontRef idx="minor">
              <a:schemeClr val="tx1"/>
            </a:fontRef>
          </p:style>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latin typeface="Arial" charset="0"/>
                <a:ea typeface="ＭＳ Ｐゴシック" charset="-128"/>
                <a:cs typeface="ＭＳ Ｐゴシック" charset="-128"/>
              </a:endParaRPr>
            </a:p>
          </p:txBody>
        </p:sp>
        <p:cxnSp>
          <p:nvCxnSpPr>
            <p:cNvPr id="9" name="Curved Connector 8">
              <a:extLst>
                <a:ext uri="{FF2B5EF4-FFF2-40B4-BE49-F238E27FC236}">
                  <a16:creationId xmlns:a16="http://schemas.microsoft.com/office/drawing/2014/main" id="{A8B2819F-1791-D6E2-B5E3-C233CFF4E15F}"/>
                </a:ext>
              </a:extLst>
            </p:cNvPr>
            <p:cNvCxnSpPr>
              <a:cxnSpLocks/>
            </p:cNvCxnSpPr>
            <p:nvPr/>
          </p:nvCxnSpPr>
          <p:spPr bwMode="auto">
            <a:xfrm rot="10800000" flipV="1">
              <a:off x="3457576" y="2943225"/>
              <a:ext cx="676277" cy="342900"/>
            </a:xfrm>
            <a:prstGeom prst="curvedConnector3">
              <a:avLst>
                <a:gd name="adj1" fmla="val 100235"/>
              </a:avLst>
            </a:prstGeom>
            <a:ln>
              <a:solidFill>
                <a:srgbClr val="FF0000"/>
              </a:solidFill>
              <a:headEnd type="none" w="med" len="med"/>
              <a:tailEnd type="triangle"/>
            </a:ln>
          </p:spPr>
          <p:style>
            <a:lnRef idx="2">
              <a:schemeClr val="accent6"/>
            </a:lnRef>
            <a:fillRef idx="0">
              <a:schemeClr val="accent6"/>
            </a:fillRef>
            <a:effectRef idx="1">
              <a:schemeClr val="accent6"/>
            </a:effectRef>
            <a:fontRef idx="minor">
              <a:schemeClr val="tx1"/>
            </a:fontRef>
          </p:style>
        </p:cxnSp>
      </p:grpSp>
      <p:grpSp>
        <p:nvGrpSpPr>
          <p:cNvPr id="35" name="Group 34">
            <a:extLst>
              <a:ext uri="{FF2B5EF4-FFF2-40B4-BE49-F238E27FC236}">
                <a16:creationId xmlns:a16="http://schemas.microsoft.com/office/drawing/2014/main" id="{4DB171DF-6D7C-151F-D3C7-ADC1F534117A}"/>
              </a:ext>
            </a:extLst>
          </p:cNvPr>
          <p:cNvGrpSpPr/>
          <p:nvPr/>
        </p:nvGrpSpPr>
        <p:grpSpPr>
          <a:xfrm>
            <a:off x="4630481" y="3127269"/>
            <a:ext cx="867417" cy="438794"/>
            <a:chOff x="4344397" y="2741750"/>
            <a:chExt cx="1156556" cy="585059"/>
          </a:xfrm>
        </p:grpSpPr>
        <p:sp>
          <p:nvSpPr>
            <p:cNvPr id="36" name="Right Brace 35">
              <a:extLst>
                <a:ext uri="{FF2B5EF4-FFF2-40B4-BE49-F238E27FC236}">
                  <a16:creationId xmlns:a16="http://schemas.microsoft.com/office/drawing/2014/main" id="{7992FD2E-C924-AD11-928D-F8B5AAA3F584}"/>
                </a:ext>
              </a:extLst>
            </p:cNvPr>
            <p:cNvSpPr/>
            <p:nvPr/>
          </p:nvSpPr>
          <p:spPr bwMode="auto">
            <a:xfrm rot="5400000">
              <a:off x="4960774" y="2430170"/>
              <a:ext cx="228600" cy="851759"/>
            </a:xfrm>
            <a:prstGeom prst="rightBrace">
              <a:avLst/>
            </a:prstGeom>
            <a:ln>
              <a:solidFill>
                <a:srgbClr val="FF0000"/>
              </a:solidFill>
              <a:headEnd type="none" w="med" len="med"/>
              <a:tailEnd type="none" w="med" len="med"/>
            </a:ln>
          </p:spPr>
          <p:style>
            <a:lnRef idx="2">
              <a:schemeClr val="accent6"/>
            </a:lnRef>
            <a:fillRef idx="0">
              <a:schemeClr val="accent6"/>
            </a:fillRef>
            <a:effectRef idx="1">
              <a:schemeClr val="accent6"/>
            </a:effectRef>
            <a:fontRef idx="minor">
              <a:schemeClr val="tx1"/>
            </a:fontRef>
          </p:style>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latin typeface="Arial" charset="0"/>
                <a:ea typeface="ＭＳ Ｐゴシック" charset="-128"/>
                <a:cs typeface="ＭＳ Ｐゴシック" charset="-128"/>
              </a:endParaRPr>
            </a:p>
          </p:txBody>
        </p:sp>
        <p:cxnSp>
          <p:nvCxnSpPr>
            <p:cNvPr id="37" name="Curved Connector 36">
              <a:extLst>
                <a:ext uri="{FF2B5EF4-FFF2-40B4-BE49-F238E27FC236}">
                  <a16:creationId xmlns:a16="http://schemas.microsoft.com/office/drawing/2014/main" id="{80088BB9-031E-7FD4-5BAE-E7FFC1EB7092}"/>
                </a:ext>
              </a:extLst>
            </p:cNvPr>
            <p:cNvCxnSpPr>
              <a:cxnSpLocks/>
            </p:cNvCxnSpPr>
            <p:nvPr/>
          </p:nvCxnSpPr>
          <p:spPr bwMode="auto">
            <a:xfrm rot="10800000" flipV="1">
              <a:off x="4344397" y="2972390"/>
              <a:ext cx="737188" cy="354419"/>
            </a:xfrm>
            <a:prstGeom prst="curvedConnector3">
              <a:avLst>
                <a:gd name="adj1" fmla="val 100391"/>
              </a:avLst>
            </a:prstGeom>
            <a:ln>
              <a:solidFill>
                <a:srgbClr val="FF0000"/>
              </a:solidFill>
              <a:headEnd type="none" w="med" len="med"/>
              <a:tailEnd type="triangle"/>
            </a:ln>
          </p:spPr>
          <p:style>
            <a:lnRef idx="2">
              <a:schemeClr val="accent6"/>
            </a:lnRef>
            <a:fillRef idx="0">
              <a:schemeClr val="accent6"/>
            </a:fillRef>
            <a:effectRef idx="1">
              <a:schemeClr val="accent6"/>
            </a:effectRef>
            <a:fontRef idx="minor">
              <a:schemeClr val="tx1"/>
            </a:fontRef>
          </p:style>
        </p:cxnSp>
      </p:grpSp>
      <p:grpSp>
        <p:nvGrpSpPr>
          <p:cNvPr id="61" name="Group 60">
            <a:extLst>
              <a:ext uri="{FF2B5EF4-FFF2-40B4-BE49-F238E27FC236}">
                <a16:creationId xmlns:a16="http://schemas.microsoft.com/office/drawing/2014/main" id="{EC4CAE00-745D-3767-A459-9FA8E5C82755}"/>
              </a:ext>
            </a:extLst>
          </p:cNvPr>
          <p:cNvGrpSpPr/>
          <p:nvPr/>
        </p:nvGrpSpPr>
        <p:grpSpPr>
          <a:xfrm>
            <a:off x="3510185" y="3127270"/>
            <a:ext cx="747195" cy="442576"/>
            <a:chOff x="4205025" y="2627452"/>
            <a:chExt cx="996260" cy="590101"/>
          </a:xfrm>
        </p:grpSpPr>
        <p:sp>
          <p:nvSpPr>
            <p:cNvPr id="62" name="Right Brace 61">
              <a:extLst>
                <a:ext uri="{FF2B5EF4-FFF2-40B4-BE49-F238E27FC236}">
                  <a16:creationId xmlns:a16="http://schemas.microsoft.com/office/drawing/2014/main" id="{A7AC7EA0-9438-165C-062B-859052274A44}"/>
                </a:ext>
              </a:extLst>
            </p:cNvPr>
            <p:cNvSpPr/>
            <p:nvPr/>
          </p:nvSpPr>
          <p:spPr bwMode="auto">
            <a:xfrm rot="5400000">
              <a:off x="4516605" y="2315872"/>
              <a:ext cx="228600" cy="851759"/>
            </a:xfrm>
            <a:prstGeom prst="rightBrace">
              <a:avLst/>
            </a:prstGeom>
            <a:ln>
              <a:solidFill>
                <a:srgbClr val="FF0000"/>
              </a:solidFill>
              <a:headEnd type="none" w="med" len="med"/>
              <a:tailEnd type="none" w="med" len="med"/>
            </a:ln>
          </p:spPr>
          <p:style>
            <a:lnRef idx="2">
              <a:schemeClr val="accent6"/>
            </a:lnRef>
            <a:fillRef idx="0">
              <a:schemeClr val="accent6"/>
            </a:fillRef>
            <a:effectRef idx="1">
              <a:schemeClr val="accent6"/>
            </a:effectRef>
            <a:fontRef idx="minor">
              <a:schemeClr val="tx1"/>
            </a:fontRef>
          </p:style>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latin typeface="Arial" charset="0"/>
                <a:ea typeface="ＭＳ Ｐゴシック" charset="-128"/>
                <a:cs typeface="ＭＳ Ｐゴシック" charset="-128"/>
              </a:endParaRPr>
            </a:p>
          </p:txBody>
        </p:sp>
        <p:cxnSp>
          <p:nvCxnSpPr>
            <p:cNvPr id="63" name="Curved Connector 62">
              <a:extLst>
                <a:ext uri="{FF2B5EF4-FFF2-40B4-BE49-F238E27FC236}">
                  <a16:creationId xmlns:a16="http://schemas.microsoft.com/office/drawing/2014/main" id="{500C8364-5E21-CED1-0A65-F3A3F29F6308}"/>
                </a:ext>
              </a:extLst>
            </p:cNvPr>
            <p:cNvCxnSpPr>
              <a:cxnSpLocks/>
            </p:cNvCxnSpPr>
            <p:nvPr/>
          </p:nvCxnSpPr>
          <p:spPr bwMode="auto">
            <a:xfrm>
              <a:off x="4627003" y="2857501"/>
              <a:ext cx="574282" cy="360052"/>
            </a:xfrm>
            <a:prstGeom prst="curvedConnector3">
              <a:avLst>
                <a:gd name="adj1" fmla="val 100864"/>
              </a:avLst>
            </a:prstGeom>
            <a:ln>
              <a:solidFill>
                <a:srgbClr val="FF0000"/>
              </a:solidFill>
              <a:headEnd type="none" w="med" len="med"/>
              <a:tailEnd type="triangle"/>
            </a:ln>
          </p:spPr>
          <p:style>
            <a:lnRef idx="2">
              <a:schemeClr val="accent6"/>
            </a:lnRef>
            <a:fillRef idx="0">
              <a:schemeClr val="accent6"/>
            </a:fillRef>
            <a:effectRef idx="1">
              <a:schemeClr val="accent6"/>
            </a:effectRef>
            <a:fontRef idx="minor">
              <a:schemeClr val="tx1"/>
            </a:fontRef>
          </p:style>
        </p:cxnSp>
      </p:grpSp>
      <p:grpSp>
        <p:nvGrpSpPr>
          <p:cNvPr id="67" name="Group 66">
            <a:extLst>
              <a:ext uri="{FF2B5EF4-FFF2-40B4-BE49-F238E27FC236}">
                <a16:creationId xmlns:a16="http://schemas.microsoft.com/office/drawing/2014/main" id="{4286AB46-8412-B95B-358C-1500F3A431B3}"/>
              </a:ext>
            </a:extLst>
          </p:cNvPr>
          <p:cNvGrpSpPr/>
          <p:nvPr/>
        </p:nvGrpSpPr>
        <p:grpSpPr>
          <a:xfrm>
            <a:off x="4185152" y="3127270"/>
            <a:ext cx="638819" cy="439042"/>
            <a:chOff x="4952580" y="2475052"/>
            <a:chExt cx="851759" cy="585389"/>
          </a:xfrm>
        </p:grpSpPr>
        <p:sp>
          <p:nvSpPr>
            <p:cNvPr id="68" name="Right Brace 67">
              <a:extLst>
                <a:ext uri="{FF2B5EF4-FFF2-40B4-BE49-F238E27FC236}">
                  <a16:creationId xmlns:a16="http://schemas.microsoft.com/office/drawing/2014/main" id="{F9753E7A-EB0E-F89E-90DF-79A567FB6D60}"/>
                </a:ext>
              </a:extLst>
            </p:cNvPr>
            <p:cNvSpPr/>
            <p:nvPr/>
          </p:nvSpPr>
          <p:spPr bwMode="auto">
            <a:xfrm rot="5400000">
              <a:off x="5264160" y="2163472"/>
              <a:ext cx="228600" cy="851759"/>
            </a:xfrm>
            <a:prstGeom prst="rightBrace">
              <a:avLst/>
            </a:prstGeom>
            <a:ln>
              <a:solidFill>
                <a:srgbClr val="FF0000"/>
              </a:solidFill>
              <a:headEnd type="none" w="med" len="med"/>
              <a:tailEnd type="none" w="med" len="med"/>
            </a:ln>
          </p:spPr>
          <p:style>
            <a:lnRef idx="2">
              <a:schemeClr val="accent6"/>
            </a:lnRef>
            <a:fillRef idx="0">
              <a:schemeClr val="accent6"/>
            </a:fillRef>
            <a:effectRef idx="1">
              <a:schemeClr val="accent6"/>
            </a:effectRef>
            <a:fontRef idx="minor">
              <a:schemeClr val="tx1"/>
            </a:fontRef>
          </p:style>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dirty="0">
                <a:latin typeface="Arial" charset="0"/>
                <a:ea typeface="ＭＳ Ｐゴシック" charset="-128"/>
                <a:cs typeface="ＭＳ Ｐゴシック" charset="-128"/>
              </a:endParaRPr>
            </a:p>
          </p:txBody>
        </p:sp>
        <p:cxnSp>
          <p:nvCxnSpPr>
            <p:cNvPr id="69" name="Curved Connector 68">
              <a:extLst>
                <a:ext uri="{FF2B5EF4-FFF2-40B4-BE49-F238E27FC236}">
                  <a16:creationId xmlns:a16="http://schemas.microsoft.com/office/drawing/2014/main" id="{063C2401-EDC8-E78D-057B-9D26F0620DFE}"/>
                </a:ext>
              </a:extLst>
            </p:cNvPr>
            <p:cNvCxnSpPr>
              <a:cxnSpLocks/>
            </p:cNvCxnSpPr>
            <p:nvPr/>
          </p:nvCxnSpPr>
          <p:spPr bwMode="auto">
            <a:xfrm rot="5400000">
              <a:off x="5145643" y="2826605"/>
              <a:ext cx="368036" cy="99635"/>
            </a:xfrm>
            <a:prstGeom prst="curvedConnector3">
              <a:avLst>
                <a:gd name="adj1" fmla="val 47411"/>
              </a:avLst>
            </a:prstGeom>
            <a:ln>
              <a:solidFill>
                <a:srgbClr val="FF0000"/>
              </a:solidFill>
              <a:headEnd type="none" w="med" len="med"/>
              <a:tailEnd type="triangle"/>
            </a:ln>
          </p:spPr>
          <p:style>
            <a:lnRef idx="2">
              <a:schemeClr val="accent6"/>
            </a:lnRef>
            <a:fillRef idx="0">
              <a:schemeClr val="accent6"/>
            </a:fillRef>
            <a:effectRef idx="1">
              <a:schemeClr val="accent6"/>
            </a:effectRef>
            <a:fontRef idx="minor">
              <a:schemeClr val="tx1"/>
            </a:fontRef>
          </p:style>
        </p:cxnSp>
      </p:grpSp>
      <p:grpSp>
        <p:nvGrpSpPr>
          <p:cNvPr id="79" name="Group 78">
            <a:extLst>
              <a:ext uri="{FF2B5EF4-FFF2-40B4-BE49-F238E27FC236}">
                <a16:creationId xmlns:a16="http://schemas.microsoft.com/office/drawing/2014/main" id="{0F589D9C-DE08-806E-B2C9-ADD829F39918}"/>
              </a:ext>
            </a:extLst>
          </p:cNvPr>
          <p:cNvGrpSpPr/>
          <p:nvPr/>
        </p:nvGrpSpPr>
        <p:grpSpPr>
          <a:xfrm>
            <a:off x="4015327" y="2461565"/>
            <a:ext cx="454596" cy="445293"/>
            <a:chOff x="3156247" y="2949576"/>
            <a:chExt cx="606128" cy="593724"/>
          </a:xfrm>
        </p:grpSpPr>
        <p:sp>
          <p:nvSpPr>
            <p:cNvPr id="80" name="Right Brace 79">
              <a:extLst>
                <a:ext uri="{FF2B5EF4-FFF2-40B4-BE49-F238E27FC236}">
                  <a16:creationId xmlns:a16="http://schemas.microsoft.com/office/drawing/2014/main" id="{FF77280C-E6A3-FEEB-81E3-F2C393010838}"/>
                </a:ext>
              </a:extLst>
            </p:cNvPr>
            <p:cNvSpPr/>
            <p:nvPr/>
          </p:nvSpPr>
          <p:spPr bwMode="auto">
            <a:xfrm rot="16200000">
              <a:off x="3345011" y="3125936"/>
              <a:ext cx="228600" cy="606128"/>
            </a:xfrm>
            <a:prstGeom prst="rightBrace">
              <a:avLst/>
            </a:prstGeom>
            <a:ln>
              <a:solidFill>
                <a:srgbClr val="FF0000"/>
              </a:solidFill>
              <a:headEnd type="none" w="med" len="med"/>
              <a:tailEnd type="none" w="med" len="med"/>
            </a:ln>
          </p:spPr>
          <p:style>
            <a:lnRef idx="2">
              <a:schemeClr val="accent6"/>
            </a:lnRef>
            <a:fillRef idx="0">
              <a:schemeClr val="accent6"/>
            </a:fillRef>
            <a:effectRef idx="1">
              <a:schemeClr val="accent6"/>
            </a:effectRef>
            <a:fontRef idx="minor">
              <a:schemeClr val="tx1"/>
            </a:fontRef>
          </p:style>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latin typeface="Arial" charset="0"/>
                <a:ea typeface="ＭＳ Ｐゴシック" charset="-128"/>
                <a:cs typeface="ＭＳ Ｐゴシック" charset="-128"/>
              </a:endParaRPr>
            </a:p>
          </p:txBody>
        </p:sp>
        <p:cxnSp>
          <p:nvCxnSpPr>
            <p:cNvPr id="81" name="Curved Connector 80">
              <a:extLst>
                <a:ext uri="{FF2B5EF4-FFF2-40B4-BE49-F238E27FC236}">
                  <a16:creationId xmlns:a16="http://schemas.microsoft.com/office/drawing/2014/main" id="{5B414CEA-A499-7F33-47D5-A04D3BD3D663}"/>
                </a:ext>
              </a:extLst>
            </p:cNvPr>
            <p:cNvCxnSpPr>
              <a:cxnSpLocks/>
            </p:cNvCxnSpPr>
            <p:nvPr/>
          </p:nvCxnSpPr>
          <p:spPr bwMode="auto">
            <a:xfrm rot="5400000">
              <a:off x="3404978" y="3002175"/>
              <a:ext cx="336550" cy="231351"/>
            </a:xfrm>
            <a:prstGeom prst="curvedConnector3">
              <a:avLst>
                <a:gd name="adj1" fmla="val 50000"/>
              </a:avLst>
            </a:prstGeom>
            <a:ln>
              <a:solidFill>
                <a:srgbClr val="FF0000"/>
              </a:solidFill>
              <a:headEnd type="none" w="med" len="med"/>
              <a:tailEnd type="triangle"/>
            </a:ln>
          </p:spPr>
          <p:style>
            <a:lnRef idx="2">
              <a:schemeClr val="accent6"/>
            </a:lnRef>
            <a:fillRef idx="0">
              <a:schemeClr val="accent6"/>
            </a:fillRef>
            <a:effectRef idx="1">
              <a:schemeClr val="accent6"/>
            </a:effectRef>
            <a:fontRef idx="minor">
              <a:schemeClr val="tx1"/>
            </a:fontRef>
          </p:style>
        </p:cxnSp>
      </p:grpSp>
      <p:grpSp>
        <p:nvGrpSpPr>
          <p:cNvPr id="83" name="Group 82">
            <a:extLst>
              <a:ext uri="{FF2B5EF4-FFF2-40B4-BE49-F238E27FC236}">
                <a16:creationId xmlns:a16="http://schemas.microsoft.com/office/drawing/2014/main" id="{EC622D33-EB46-09BD-1FF0-E56AA0445FBF}"/>
              </a:ext>
            </a:extLst>
          </p:cNvPr>
          <p:cNvGrpSpPr/>
          <p:nvPr/>
        </p:nvGrpSpPr>
        <p:grpSpPr>
          <a:xfrm>
            <a:off x="4516154" y="2471090"/>
            <a:ext cx="454596" cy="435769"/>
            <a:chOff x="3156247" y="2962275"/>
            <a:chExt cx="606128" cy="581025"/>
          </a:xfrm>
        </p:grpSpPr>
        <p:sp>
          <p:nvSpPr>
            <p:cNvPr id="84" name="Right Brace 83">
              <a:extLst>
                <a:ext uri="{FF2B5EF4-FFF2-40B4-BE49-F238E27FC236}">
                  <a16:creationId xmlns:a16="http://schemas.microsoft.com/office/drawing/2014/main" id="{1A35A3C2-68FC-388E-627C-4544917B42E3}"/>
                </a:ext>
              </a:extLst>
            </p:cNvPr>
            <p:cNvSpPr/>
            <p:nvPr/>
          </p:nvSpPr>
          <p:spPr bwMode="auto">
            <a:xfrm rot="16200000">
              <a:off x="3345011" y="3125936"/>
              <a:ext cx="228600" cy="606128"/>
            </a:xfrm>
            <a:prstGeom prst="rightBrace">
              <a:avLst/>
            </a:prstGeom>
            <a:ln>
              <a:solidFill>
                <a:srgbClr val="FF0000"/>
              </a:solidFill>
              <a:headEnd type="none" w="med" len="med"/>
              <a:tailEnd type="none" w="med" len="med"/>
            </a:ln>
          </p:spPr>
          <p:style>
            <a:lnRef idx="2">
              <a:schemeClr val="accent6"/>
            </a:lnRef>
            <a:fillRef idx="0">
              <a:schemeClr val="accent6"/>
            </a:fillRef>
            <a:effectRef idx="1">
              <a:schemeClr val="accent6"/>
            </a:effectRef>
            <a:fontRef idx="minor">
              <a:schemeClr val="tx1"/>
            </a:fontRef>
          </p:style>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latin typeface="Arial" charset="0"/>
                <a:ea typeface="ＭＳ Ｐゴシック" charset="-128"/>
                <a:cs typeface="ＭＳ Ｐゴシック" charset="-128"/>
              </a:endParaRPr>
            </a:p>
          </p:txBody>
        </p:sp>
        <p:cxnSp>
          <p:nvCxnSpPr>
            <p:cNvPr id="85" name="Curved Connector 84">
              <a:extLst>
                <a:ext uri="{FF2B5EF4-FFF2-40B4-BE49-F238E27FC236}">
                  <a16:creationId xmlns:a16="http://schemas.microsoft.com/office/drawing/2014/main" id="{0E9E8688-14C9-FDB7-B2ED-3DB8052D017B}"/>
                </a:ext>
              </a:extLst>
            </p:cNvPr>
            <p:cNvCxnSpPr>
              <a:cxnSpLocks/>
            </p:cNvCxnSpPr>
            <p:nvPr/>
          </p:nvCxnSpPr>
          <p:spPr bwMode="auto">
            <a:xfrm rot="16200000" flipH="1">
              <a:off x="3191743" y="3020291"/>
              <a:ext cx="323850" cy="207818"/>
            </a:xfrm>
            <a:prstGeom prst="curvedConnector3">
              <a:avLst>
                <a:gd name="adj1" fmla="val 50000"/>
              </a:avLst>
            </a:prstGeom>
            <a:ln>
              <a:solidFill>
                <a:srgbClr val="FF0000"/>
              </a:solidFill>
              <a:headEnd type="none" w="med" len="med"/>
              <a:tailEnd type="triangle"/>
            </a:ln>
          </p:spPr>
          <p:style>
            <a:lnRef idx="2">
              <a:schemeClr val="accent6"/>
            </a:lnRef>
            <a:fillRef idx="0">
              <a:schemeClr val="accent6"/>
            </a:fillRef>
            <a:effectRef idx="1">
              <a:schemeClr val="accent6"/>
            </a:effectRef>
            <a:fontRef idx="minor">
              <a:schemeClr val="tx1"/>
            </a:fontRef>
          </p:style>
        </p:cxnSp>
      </p:grpSp>
      <p:grpSp>
        <p:nvGrpSpPr>
          <p:cNvPr id="88" name="Group 87">
            <a:extLst>
              <a:ext uri="{FF2B5EF4-FFF2-40B4-BE49-F238E27FC236}">
                <a16:creationId xmlns:a16="http://schemas.microsoft.com/office/drawing/2014/main" id="{99316598-B082-053E-9E7B-4F0E0873A88D}"/>
              </a:ext>
            </a:extLst>
          </p:cNvPr>
          <p:cNvGrpSpPr/>
          <p:nvPr/>
        </p:nvGrpSpPr>
        <p:grpSpPr>
          <a:xfrm>
            <a:off x="4757738" y="2456802"/>
            <a:ext cx="715407" cy="450056"/>
            <a:chOff x="2808499" y="2943225"/>
            <a:chExt cx="953876" cy="600075"/>
          </a:xfrm>
        </p:grpSpPr>
        <p:sp>
          <p:nvSpPr>
            <p:cNvPr id="89" name="Right Brace 88">
              <a:extLst>
                <a:ext uri="{FF2B5EF4-FFF2-40B4-BE49-F238E27FC236}">
                  <a16:creationId xmlns:a16="http://schemas.microsoft.com/office/drawing/2014/main" id="{4C6B0579-52C8-8313-3C0A-28B422B66E0D}"/>
                </a:ext>
              </a:extLst>
            </p:cNvPr>
            <p:cNvSpPr/>
            <p:nvPr/>
          </p:nvSpPr>
          <p:spPr bwMode="auto">
            <a:xfrm rot="16200000">
              <a:off x="3345011" y="3125936"/>
              <a:ext cx="228600" cy="606128"/>
            </a:xfrm>
            <a:prstGeom prst="rightBrace">
              <a:avLst/>
            </a:prstGeom>
            <a:ln>
              <a:solidFill>
                <a:srgbClr val="FF0000"/>
              </a:solidFill>
              <a:headEnd type="none" w="med" len="med"/>
              <a:tailEnd type="none" w="med" len="med"/>
            </a:ln>
          </p:spPr>
          <p:style>
            <a:lnRef idx="2">
              <a:schemeClr val="accent6"/>
            </a:lnRef>
            <a:fillRef idx="0">
              <a:schemeClr val="accent6"/>
            </a:fillRef>
            <a:effectRef idx="1">
              <a:schemeClr val="accent6"/>
            </a:effectRef>
            <a:fontRef idx="minor">
              <a:schemeClr val="tx1"/>
            </a:fontRef>
          </p:style>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latin typeface="Arial" charset="0"/>
                <a:ea typeface="ＭＳ Ｐゴシック" charset="-128"/>
                <a:cs typeface="ＭＳ Ｐゴシック" charset="-128"/>
              </a:endParaRPr>
            </a:p>
          </p:txBody>
        </p:sp>
        <p:cxnSp>
          <p:nvCxnSpPr>
            <p:cNvPr id="90" name="Curved Connector 89">
              <a:extLst>
                <a:ext uri="{FF2B5EF4-FFF2-40B4-BE49-F238E27FC236}">
                  <a16:creationId xmlns:a16="http://schemas.microsoft.com/office/drawing/2014/main" id="{CFE8970B-F548-5BDA-4E45-265E38A2C85C}"/>
                </a:ext>
              </a:extLst>
            </p:cNvPr>
            <p:cNvCxnSpPr>
              <a:cxnSpLocks/>
            </p:cNvCxnSpPr>
            <p:nvPr/>
          </p:nvCxnSpPr>
          <p:spPr bwMode="auto">
            <a:xfrm>
              <a:off x="2808499" y="2943225"/>
              <a:ext cx="649078" cy="342900"/>
            </a:xfrm>
            <a:prstGeom prst="curvedConnector3">
              <a:avLst>
                <a:gd name="adj1" fmla="val 100383"/>
              </a:avLst>
            </a:prstGeom>
            <a:ln>
              <a:solidFill>
                <a:srgbClr val="FF0000"/>
              </a:solidFill>
              <a:headEnd type="none" w="med" len="med"/>
              <a:tailEnd type="triangle"/>
            </a:ln>
          </p:spPr>
          <p:style>
            <a:lnRef idx="2">
              <a:schemeClr val="accent6"/>
            </a:lnRef>
            <a:fillRef idx="0">
              <a:schemeClr val="accent6"/>
            </a:fillRef>
            <a:effectRef idx="1">
              <a:schemeClr val="accent6"/>
            </a:effectRef>
            <a:fontRef idx="minor">
              <a:schemeClr val="tx1"/>
            </a:fontRef>
          </p:style>
        </p:cxnSp>
      </p:grpSp>
      <p:sp>
        <p:nvSpPr>
          <p:cNvPr id="5" name="3 Marcador de número de diapositiva">
            <a:extLst>
              <a:ext uri="{FF2B5EF4-FFF2-40B4-BE49-F238E27FC236}">
                <a16:creationId xmlns:a16="http://schemas.microsoft.com/office/drawing/2014/main" id="{105875BC-71B9-298D-A423-ADF50F90DFA6}"/>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8</a:t>
            </a:fld>
            <a:endParaRPr lang="pt-BR" dirty="0"/>
          </a:p>
        </p:txBody>
      </p:sp>
      <mc:AlternateContent xmlns:mc="http://schemas.openxmlformats.org/markup-compatibility/2006" xmlns:a14="http://schemas.microsoft.com/office/drawing/2010/main">
        <mc:Choice Requires="a14">
          <p:sp>
            <p:nvSpPr>
              <p:cNvPr id="6" name="Title 1">
                <a:extLst>
                  <a:ext uri="{FF2B5EF4-FFF2-40B4-BE49-F238E27FC236}">
                    <a16:creationId xmlns:a16="http://schemas.microsoft.com/office/drawing/2014/main" id="{FC792BB8-F12C-F067-4E24-81C3B3B9EB8E}"/>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fontScale="85000" lnSpcReduction="2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When </a:t>
                </a:r>
                <a14:m>
                  <m:oMath xmlns:m="http://schemas.openxmlformats.org/officeDocument/2006/math">
                    <m:r>
                      <a:rPr lang="en-US" i="1">
                        <a:latin typeface="Cambria Math" panose="02040503050406030204" pitchFamily="18" charset="0"/>
                      </a:rPr>
                      <m:t>𝑏</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𝑖</m:t>
                        </m:r>
                      </m:sup>
                    </m:sSup>
                  </m:oMath>
                </a14:m>
                <a:r>
                  <a:rPr lang="en-US" dirty="0"/>
                  <a:t>, conversion can be done on </a:t>
                </a:r>
                <a14:m>
                  <m:oMath xmlns:m="http://schemas.openxmlformats.org/officeDocument/2006/math">
                    <m:r>
                      <a:rPr lang="en-US" i="1" dirty="0">
                        <a:latin typeface="Cambria Math" panose="02040503050406030204" pitchFamily="18" charset="0"/>
                      </a:rPr>
                      <m:t>𝑖</m:t>
                    </m:r>
                  </m:oMath>
                </a14:m>
                <a:r>
                  <a:rPr lang="en-US" dirty="0"/>
                  <a:t> bits at a time</a:t>
                </a:r>
              </a:p>
            </p:txBody>
          </p:sp>
        </mc:Choice>
        <mc:Fallback xmlns="">
          <p:sp>
            <p:nvSpPr>
              <p:cNvPr id="6" name="Title 1">
                <a:extLst>
                  <a:ext uri="{FF2B5EF4-FFF2-40B4-BE49-F238E27FC236}">
                    <a16:creationId xmlns:a16="http://schemas.microsoft.com/office/drawing/2014/main" id="{FC792BB8-F12C-F067-4E24-81C3B3B9EB8E}"/>
                  </a:ext>
                </a:extLst>
              </p:cNvPr>
              <p:cNvSpPr txBox="1">
                <a:spLocks noRot="1" noChangeAspect="1" noMove="1" noResize="1" noEditPoints="1" noAdjustHandles="1" noChangeArrowheads="1" noChangeShapeType="1" noTextEdit="1"/>
              </p:cNvSpPr>
              <p:nvPr/>
            </p:nvSpPr>
            <p:spPr>
              <a:xfrm>
                <a:off x="457200" y="400050"/>
                <a:ext cx="8229600" cy="742950"/>
              </a:xfrm>
              <a:prstGeom prst="rect">
                <a:avLst/>
              </a:prstGeom>
              <a:blipFill>
                <a:blip r:embed="rId4"/>
                <a:stretch>
                  <a:fillRect l="-1389" t="-15000" b="-20000"/>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val="1111279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up)">
                                      <p:cBhvr>
                                        <p:cTn id="15" dur="500"/>
                                        <p:tgtEl>
                                          <p:spTgt spid="31"/>
                                        </p:tgtEl>
                                      </p:cBhvr>
                                    </p:animEffect>
                                  </p:childTnLst>
                                </p:cTn>
                              </p:par>
                              <p:par>
                                <p:cTn id="16" presetID="22" presetClass="entr" presetSubtype="1" fill="hold" nodeType="withEffect">
                                  <p:stCondLst>
                                    <p:cond delay="0"/>
                                  </p:stCondLst>
                                  <p:childTnLst>
                                    <p:set>
                                      <p:cBhvr>
                                        <p:cTn id="17" dur="1" fill="hold">
                                          <p:stCondLst>
                                            <p:cond delay="0"/>
                                          </p:stCondLst>
                                        </p:cTn>
                                        <p:tgtEl>
                                          <p:spTgt spid="79"/>
                                        </p:tgtEl>
                                        <p:attrNameLst>
                                          <p:attrName>style.visibility</p:attrName>
                                        </p:attrNameLst>
                                      </p:cBhvr>
                                      <p:to>
                                        <p:strVal val="visible"/>
                                      </p:to>
                                    </p:set>
                                    <p:animEffect transition="in" filter="wipe(up)">
                                      <p:cBhvr>
                                        <p:cTn id="18" dur="500"/>
                                        <p:tgtEl>
                                          <p:spTgt spid="79"/>
                                        </p:tgtEl>
                                      </p:cBhvr>
                                    </p:animEffect>
                                  </p:childTnLst>
                                </p:cTn>
                              </p:par>
                              <p:par>
                                <p:cTn id="19" presetID="22" presetClass="entr" presetSubtype="1" fill="hold" nodeType="withEffect">
                                  <p:stCondLst>
                                    <p:cond delay="0"/>
                                  </p:stCondLst>
                                  <p:childTnLst>
                                    <p:set>
                                      <p:cBhvr>
                                        <p:cTn id="20" dur="1" fill="hold">
                                          <p:stCondLst>
                                            <p:cond delay="0"/>
                                          </p:stCondLst>
                                        </p:cTn>
                                        <p:tgtEl>
                                          <p:spTgt spid="83"/>
                                        </p:tgtEl>
                                        <p:attrNameLst>
                                          <p:attrName>style.visibility</p:attrName>
                                        </p:attrNameLst>
                                      </p:cBhvr>
                                      <p:to>
                                        <p:strVal val="visible"/>
                                      </p:to>
                                    </p:set>
                                    <p:animEffect transition="in" filter="wipe(up)">
                                      <p:cBhvr>
                                        <p:cTn id="21" dur="500"/>
                                        <p:tgtEl>
                                          <p:spTgt spid="83"/>
                                        </p:tgtEl>
                                      </p:cBhvr>
                                    </p:animEffect>
                                  </p:childTnLst>
                                </p:cTn>
                              </p:par>
                              <p:par>
                                <p:cTn id="22" presetID="22" presetClass="entr" presetSubtype="1" fill="hold" nodeType="withEffect">
                                  <p:stCondLst>
                                    <p:cond delay="0"/>
                                  </p:stCondLst>
                                  <p:childTnLst>
                                    <p:set>
                                      <p:cBhvr>
                                        <p:cTn id="23" dur="1" fill="hold">
                                          <p:stCondLst>
                                            <p:cond delay="0"/>
                                          </p:stCondLst>
                                        </p:cTn>
                                        <p:tgtEl>
                                          <p:spTgt spid="88"/>
                                        </p:tgtEl>
                                        <p:attrNameLst>
                                          <p:attrName>style.visibility</p:attrName>
                                        </p:attrNameLst>
                                      </p:cBhvr>
                                      <p:to>
                                        <p:strVal val="visible"/>
                                      </p:to>
                                    </p:set>
                                    <p:animEffect transition="in" filter="wipe(up)">
                                      <p:cBhvr>
                                        <p:cTn id="24" dur="500"/>
                                        <p:tgtEl>
                                          <p:spTgt spid="88"/>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61"/>
                                        </p:tgtEl>
                                        <p:attrNameLst>
                                          <p:attrName>style.visibility</p:attrName>
                                        </p:attrNameLst>
                                      </p:cBhvr>
                                      <p:to>
                                        <p:strVal val="visible"/>
                                      </p:to>
                                    </p:set>
                                    <p:animEffect transition="in" filter="wipe(up)">
                                      <p:cBhvr>
                                        <p:cTn id="33" dur="500"/>
                                        <p:tgtEl>
                                          <p:spTgt spid="61"/>
                                        </p:tgtEl>
                                      </p:cBhvr>
                                    </p:animEffect>
                                  </p:childTnLst>
                                </p:cTn>
                              </p:par>
                              <p:par>
                                <p:cTn id="34" presetID="22" presetClass="entr" presetSubtype="1" fill="hold" nodeType="withEffect">
                                  <p:stCondLst>
                                    <p:cond delay="0"/>
                                  </p:stCondLst>
                                  <p:childTnLst>
                                    <p:set>
                                      <p:cBhvr>
                                        <p:cTn id="35" dur="1" fill="hold">
                                          <p:stCondLst>
                                            <p:cond delay="0"/>
                                          </p:stCondLst>
                                        </p:cTn>
                                        <p:tgtEl>
                                          <p:spTgt spid="67"/>
                                        </p:tgtEl>
                                        <p:attrNameLst>
                                          <p:attrName>style.visibility</p:attrName>
                                        </p:attrNameLst>
                                      </p:cBhvr>
                                      <p:to>
                                        <p:strVal val="visible"/>
                                      </p:to>
                                    </p:set>
                                    <p:animEffect transition="in" filter="wipe(up)">
                                      <p:cBhvr>
                                        <p:cTn id="36" dur="500"/>
                                        <p:tgtEl>
                                          <p:spTgt spid="67"/>
                                        </p:tgtEl>
                                      </p:cBhvr>
                                    </p:animEffect>
                                  </p:childTnLst>
                                </p:cTn>
                              </p:par>
                              <p:par>
                                <p:cTn id="37" presetID="22" presetClass="entr" presetSubtype="1" fill="hold"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wipe(up)">
                                      <p:cBhvr>
                                        <p:cTn id="39" dur="500"/>
                                        <p:tgtEl>
                                          <p:spTgt spid="35"/>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tLang="x-none" dirty="0"/>
              <a:t>In-class exercises</a:t>
            </a:r>
          </a:p>
        </p:txBody>
      </p:sp>
      <p:sp>
        <p:nvSpPr>
          <p:cNvPr id="27650" name="Content Placeholder 2"/>
          <p:cNvSpPr>
            <a:spLocks noGrp="1"/>
          </p:cNvSpPr>
          <p:nvPr>
            <p:ph idx="1"/>
          </p:nvPr>
        </p:nvSpPr>
        <p:spPr>
          <a:xfrm>
            <a:off x="457199" y="1028700"/>
            <a:ext cx="8229599" cy="3657600"/>
          </a:xfrm>
        </p:spPr>
        <p:txBody>
          <a:bodyPr>
            <a:normAutofit/>
          </a:bodyPr>
          <a:lstStyle/>
          <a:p>
            <a:pPr>
              <a:buFont typeface="Wingdings" charset="2"/>
              <a:buNone/>
            </a:pPr>
            <a:r>
              <a:rPr lang="en-US" altLang="x-none" b="1" dirty="0">
                <a:solidFill>
                  <a:schemeClr val="bg2"/>
                </a:solidFill>
              </a:rPr>
              <a:t>Problem 1</a:t>
            </a:r>
            <a:r>
              <a:rPr lang="en-US" altLang="x-none" b="1" dirty="0"/>
              <a:t>:</a:t>
            </a:r>
            <a:r>
              <a:rPr lang="en-US" altLang="x-none" dirty="0"/>
              <a:t>  Find the octal expansion of 100</a:t>
            </a:r>
          </a:p>
          <a:p>
            <a:pPr>
              <a:buFont typeface="Wingdings" charset="2"/>
              <a:buNone/>
            </a:pPr>
            <a:endParaRPr lang="en-US" altLang="x-none" dirty="0"/>
          </a:p>
          <a:p>
            <a:pPr>
              <a:buFont typeface="Wingdings" charset="2"/>
              <a:buNone/>
            </a:pPr>
            <a:r>
              <a:rPr lang="en-US" altLang="x-none" b="1" dirty="0">
                <a:solidFill>
                  <a:schemeClr val="bg2"/>
                </a:solidFill>
              </a:rPr>
              <a:t>Problem 2</a:t>
            </a:r>
            <a:r>
              <a:rPr lang="en-US" altLang="x-none" b="1" dirty="0"/>
              <a:t>:</a:t>
            </a:r>
            <a:r>
              <a:rPr lang="en-US" altLang="x-none" dirty="0"/>
              <a:t>  Find the octal expansion of (100)</a:t>
            </a:r>
            <a:r>
              <a:rPr lang="en-US" altLang="x-none" baseline="-25000" dirty="0"/>
              <a:t>2</a:t>
            </a:r>
          </a:p>
          <a:p>
            <a:pPr>
              <a:buFont typeface="Wingdings" charset="2"/>
              <a:buNone/>
            </a:pPr>
            <a:endParaRPr lang="en-US" altLang="x-none" dirty="0"/>
          </a:p>
          <a:p>
            <a:pPr>
              <a:buFont typeface="Wingdings" charset="2"/>
              <a:buNone/>
            </a:pPr>
            <a:r>
              <a:rPr lang="en-US" altLang="x-none" b="1" dirty="0">
                <a:solidFill>
                  <a:schemeClr val="bg2"/>
                </a:solidFill>
              </a:rPr>
              <a:t>Problem 3</a:t>
            </a:r>
            <a:r>
              <a:rPr lang="en-US" altLang="x-none" b="1" dirty="0"/>
              <a:t>:</a:t>
            </a:r>
            <a:r>
              <a:rPr lang="en-US" altLang="x-none" dirty="0"/>
              <a:t>  Find the octal expansion of (100)</a:t>
            </a:r>
            <a:r>
              <a:rPr lang="en-US" altLang="x-none" baseline="-25000" dirty="0"/>
              <a:t>16</a:t>
            </a:r>
            <a:endParaRPr lang="en-US" altLang="x-none" dirty="0"/>
          </a:p>
          <a:p>
            <a:pPr>
              <a:buFont typeface="Wingdings" charset="2"/>
              <a:buNone/>
            </a:pPr>
            <a:endParaRPr lang="en-US" altLang="x-none" b="1" dirty="0"/>
          </a:p>
          <a:p>
            <a:pPr>
              <a:buFont typeface="Wingdings" charset="2"/>
              <a:buNone/>
            </a:pPr>
            <a:r>
              <a:rPr lang="en-US" altLang="x-none" b="1" dirty="0">
                <a:solidFill>
                  <a:schemeClr val="bg2"/>
                </a:solidFill>
              </a:rPr>
              <a:t>Problem 4</a:t>
            </a:r>
            <a:r>
              <a:rPr lang="en-US" altLang="x-none" b="1" dirty="0"/>
              <a:t>:</a:t>
            </a:r>
            <a:r>
              <a:rPr lang="en-US" altLang="x-none" dirty="0"/>
              <a:t>  Find the octal expansion of (100)</a:t>
            </a:r>
            <a:r>
              <a:rPr lang="en-US" altLang="x-none" baseline="-25000" dirty="0"/>
              <a:t>36</a:t>
            </a:r>
            <a:endParaRPr lang="en-US" altLang="x-none" dirty="0"/>
          </a:p>
        </p:txBody>
      </p:sp>
      <p:sp>
        <p:nvSpPr>
          <p:cNvPr id="2" name="3 Marcador de número de diapositiva">
            <a:extLst>
              <a:ext uri="{FF2B5EF4-FFF2-40B4-BE49-F238E27FC236}">
                <a16:creationId xmlns:a16="http://schemas.microsoft.com/office/drawing/2014/main" id="{2475789A-0571-52BD-C40A-1998518F005D}"/>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9</a:t>
            </a:fld>
            <a:endParaRPr lang="pt-BR" dirty="0"/>
          </a:p>
        </p:txBody>
      </p:sp>
    </p:spTree>
    <p:extLst>
      <p:ext uri="{BB962C8B-B14F-4D97-AF65-F5344CB8AC3E}">
        <p14:creationId xmlns:p14="http://schemas.microsoft.com/office/powerpoint/2010/main" val="2244433072"/>
      </p:ext>
    </p:extLst>
  </p:cSld>
  <p:clrMapOvr>
    <a:masterClrMapping/>
  </p:clrMapOvr>
</p:sld>
</file>

<file path=ppt/theme/theme1.xml><?xml version="1.0" encoding="utf-8"?>
<a:theme xmlns:a="http://schemas.openxmlformats.org/drawingml/2006/main" name="Brilho">
  <a:themeElements>
    <a:clrScheme name="Executivo">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4621</TotalTime>
  <Words>1659</Words>
  <Application>Microsoft Macintosh PowerPoint</Application>
  <PresentationFormat>On-screen Show (16:9)</PresentationFormat>
  <Paragraphs>251</Paragraphs>
  <Slides>17</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Cambria Math</vt:lpstr>
      <vt:lpstr>Comic Neue</vt:lpstr>
      <vt:lpstr>Libre Baskerville</vt:lpstr>
      <vt:lpstr>Menlo</vt:lpstr>
      <vt:lpstr>Wingdings</vt:lpstr>
      <vt:lpstr>Brilho</vt:lpstr>
      <vt:lpstr>CS 441: Integer representation and Algorithms</vt:lpstr>
      <vt:lpstr>Today's topics</vt:lpstr>
      <vt:lpstr>PowerPoint Presentation</vt:lpstr>
      <vt:lpstr>PowerPoint Presentation</vt:lpstr>
      <vt:lpstr>PowerPoint Presentation</vt:lpstr>
      <vt:lpstr>PowerPoint Presentation</vt:lpstr>
      <vt:lpstr>PowerPoint Presentation</vt:lpstr>
      <vt:lpstr>PowerPoint Presentation</vt:lpstr>
      <vt:lpstr>In-class exercises</vt:lpstr>
      <vt:lpstr>PowerPoint Presentation</vt:lpstr>
      <vt:lpstr>PowerPoint Presentation</vt:lpstr>
      <vt:lpstr>PowerPoint Presentation</vt:lpstr>
      <vt:lpstr>PowerPoint Presentation</vt:lpstr>
      <vt:lpstr>PowerPoint Presentation</vt:lpstr>
      <vt:lpstr>PowerPoint Presentation</vt:lpstr>
      <vt:lpstr>In-class exercises</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Leveraging Unlabeled Data for Sketch-based Understanding</dc:title>
  <dc:creator>Fernando</dc:creator>
  <cp:lastModifiedBy>Nils Ever Murrugarra Llerena</cp:lastModifiedBy>
  <cp:revision>502</cp:revision>
  <cp:lastPrinted>2024-10-22T21:06:12Z</cp:lastPrinted>
  <dcterms:created xsi:type="dcterms:W3CDTF">2011-07-05T14:46:51Z</dcterms:created>
  <dcterms:modified xsi:type="dcterms:W3CDTF">2024-11-05T01:49:55Z</dcterms:modified>
</cp:coreProperties>
</file>