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589" r:id="rId2"/>
    <p:sldId id="703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729" r:id="rId29"/>
    <p:sldId id="730" r:id="rId3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2759"/>
  </p:normalViewPr>
  <p:slideViewPr>
    <p:cSldViewPr snapToGrid="0">
      <p:cViewPr varScale="1">
        <p:scale>
          <a:sx n="156" d="100"/>
          <a:sy n="156" d="100"/>
        </p:scale>
        <p:origin x="2208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64E946-1B7E-DF49-B9C3-DA137D9D19B9}" type="slidenum">
              <a:rPr lang="en-US" altLang="x-none" sz="1300"/>
              <a:pPr/>
              <a:t>10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6899000-F50F-BE41-8460-15C301E6738D}" type="slidenum">
              <a:rPr lang="en-US" altLang="x-none" sz="1300"/>
              <a:pPr/>
              <a:t>11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6218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BC2DFA-71E0-844F-83BA-F8D6D188D817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x-none"/>
              <a:t>Natural language is often imprecise!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Discuss importance of being precise in specifications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A07805-D644-FD42-9659-A08B3FF08967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05E22C-CC20-7743-AC7A-D829020A3CCC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22A1AC-D91F-7940-8D10-0F2ECF925EB3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52B97D-521E-2A48-97C1-FC8FBCA0DD20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Why:  Maybe easier to prove…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23070B-33A2-864D-AEB6-3C292560EB60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6924A5-2E5F-C44C-B7E9-070CC809A195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Note that we need 2^3 = 8 rows since we have 3 variables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LANGUAGE. There are other logics, better at some things, but this one is standard.</a:t>
            </a:r>
          </a:p>
          <a:p>
            <a:r>
              <a:rPr lang="en-US" dirty="0"/>
              <a:t>Learning objective is to learn to communicate in this particular language. Use these skills in other languages/models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100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Recall PEMDAS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40994B-966A-BB48-9BE9-CBE02BC8E137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E56C08-6481-8645-81C5-D9152EB4C2FC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E73029-5B97-9E44-BF77-EC412FA25214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64FDA5-2E2A-AD40-A2E5-9F9B80B30448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FF317-9529-A849-BFFB-DED581F0D273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7F0F85-D928-344F-815D-6AFDA3199391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770AE0-7277-524D-A766-8A40DCBE4786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01D1F1-7911-8C41-B84F-4A05C8A6A819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E8AB9DF-B41B-C049-83A6-9A6B7CDF8BDB}" type="slidenum">
              <a:rPr lang="en-US" altLang="x-none" sz="1300"/>
              <a:pPr/>
              <a:t>3</a:t>
            </a:fld>
            <a:endParaRPr lang="en-US" altLang="x-none" sz="13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815C2B-B0B3-7D4C-96E0-006438D80158}" type="slidenum">
              <a:rPr lang="en-US" altLang="x-none" sz="1300"/>
              <a:pPr/>
              <a:t>4</a:t>
            </a:fld>
            <a:endParaRPr lang="en-US" altLang="x-none" sz="13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CA9A6-562D-834C-BD42-CA6106F5F6DD}" type="slidenum">
              <a:rPr lang="en-US" altLang="x-none" sz="1300"/>
              <a:pPr/>
              <a:t>5</a:t>
            </a:fld>
            <a:endParaRPr lang="en-US" altLang="x-none" sz="13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5EF36E-4DC6-CB43-B69B-6FE6187EBC4B}" type="slidenum">
              <a:rPr lang="en-US" altLang="x-none" sz="1300"/>
              <a:pPr/>
              <a:t>6</a:t>
            </a:fld>
            <a:endParaRPr lang="en-US" altLang="x-none" sz="13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3CB8E9-E12D-324C-AD8A-43A4FA9DB079}" type="slidenum">
              <a:rPr lang="en-US" altLang="x-none" sz="1300"/>
              <a:pPr/>
              <a:t>7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64780C-D1A0-B347-9572-2A976CCCE1A0}" type="slidenum">
              <a:rPr lang="en-US" altLang="x-none" sz="1300"/>
              <a:pPr/>
              <a:t>8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C708-FA7F-0747-BD62-9BB42E211F3C}" type="slidenum">
              <a:rPr lang="en-US" altLang="x-none" sz="1300"/>
              <a:pPr/>
              <a:t>9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Propositional Logic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Disjunction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disjunction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at least one</a:t>
            </a:r>
            <a:r>
              <a:rPr lang="en-US" altLang="x-none" dirty="0"/>
              <a:t> proposition is true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339975" y="394335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disjunction</a:t>
            </a:r>
          </a:p>
        </p:txBody>
      </p:sp>
      <p:graphicFrame>
        <p:nvGraphicFramePr>
          <p:cNvPr id="59398" name="Group 6"/>
          <p:cNvGraphicFramePr>
            <a:graphicFrameLocks noGrp="1"/>
          </p:cNvGraphicFramePr>
          <p:nvPr/>
        </p:nvGraphicFramePr>
        <p:xfrm>
          <a:off x="2057400" y="217170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25717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9146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32575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8496" y="36004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Conjunction and disjunction examples</a:t>
            </a:r>
            <a:endParaRPr lang="en-US" altLang="x-non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5616"/>
            <a:ext cx="8193088" cy="3856434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2</a:t>
            </a:r>
            <a:r>
              <a:rPr lang="en-US" altLang="x-none" dirty="0">
                <a:sym typeface="Symbol" charset="2"/>
              </a:rPr>
              <a:t> ≥ 0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 A lion weighs less than a mouse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r  10 &lt; 7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s  Pittsburgh is located in Pennsylvania</a:t>
            </a:r>
          </a:p>
          <a:p>
            <a:pPr eaLnBrk="1" hangingPunct="1"/>
            <a:endParaRPr lang="en-US" altLang="x-none" dirty="0">
              <a:sym typeface="Symbol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What are the truth values of these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s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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 r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57463" y="34766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81275" y="37433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55875" y="3200401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5875" y="4029076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3369" y="806054"/>
            <a:ext cx="6190264" cy="1015663"/>
            <a:chOff x="2003363" y="1074003"/>
            <a:chExt cx="6189799" cy="1355230"/>
          </a:xfrm>
        </p:grpSpPr>
        <p:sp>
          <p:nvSpPr>
            <p:cNvPr id="35852" name="TextBox 12"/>
            <p:cNvSpPr txBox="1">
              <a:spLocks noChangeArrowheads="1"/>
            </p:cNvSpPr>
            <p:nvPr/>
          </p:nvSpPr>
          <p:spPr bwMode="auto">
            <a:xfrm>
              <a:off x="4184032" y="1074003"/>
              <a:ext cx="4009130" cy="13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This symbol means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defined as”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 or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equivalent to”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(sometimes seen as 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≜</a:t>
              </a:r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6" name="Shape 15"/>
            <p:cNvCxnSpPr/>
            <p:nvPr/>
          </p:nvCxnSpPr>
          <p:spPr bwMode="auto">
            <a:xfrm rot="10800000" flipV="1">
              <a:off x="2003363" y="1529144"/>
              <a:ext cx="2202708" cy="587873"/>
            </a:xfrm>
            <a:prstGeom prst="curvedConnector3">
              <a:avLst>
                <a:gd name="adj1" fmla="val 10018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585357" y="3290802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25242" y="35433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18015" y="3810000"/>
            <a:ext cx="2667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536372" y="413246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9BCA4-90AE-9C0F-CEB4-3A7B4C2EFF20}"/>
              </a:ext>
            </a:extLst>
          </p:cNvPr>
          <p:cNvSpPr txBox="1"/>
          <p:nvPr/>
        </p:nvSpPr>
        <p:spPr>
          <a:xfrm>
            <a:off x="2555419" y="149406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5EF8-FC9B-220F-90E8-E7D90A6462C6}"/>
              </a:ext>
            </a:extLst>
          </p:cNvPr>
          <p:cNvSpPr txBox="1"/>
          <p:nvPr/>
        </p:nvSpPr>
        <p:spPr>
          <a:xfrm>
            <a:off x="4746943" y="179019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7EDB4-1042-ED93-2297-00733C94DA53}"/>
              </a:ext>
            </a:extLst>
          </p:cNvPr>
          <p:cNvSpPr txBox="1"/>
          <p:nvPr/>
        </p:nvSpPr>
        <p:spPr>
          <a:xfrm>
            <a:off x="2581275" y="204925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7D892-FB69-583B-6650-9358220FFBD9}"/>
              </a:ext>
            </a:extLst>
          </p:cNvPr>
          <p:cNvSpPr txBox="1"/>
          <p:nvPr/>
        </p:nvSpPr>
        <p:spPr>
          <a:xfrm>
            <a:off x="5128956" y="235702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/>
      <p:bldP spid="68613" grpId="0"/>
      <p:bldP spid="68614" grpId="0"/>
      <p:bldP spid="68615" grpId="0"/>
      <p:bldP spid="22" grpId="0" animBg="1"/>
      <p:bldP spid="23" grpId="0" animBg="1"/>
      <p:bldP spid="24" grpId="0" animBg="1"/>
      <p:bldP spid="25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1: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Let p</a:t>
            </a:r>
            <a:r>
              <a:rPr lang="en-US" altLang="x-none" dirty="0">
                <a:sym typeface="Symbol" charset="2"/>
              </a:rPr>
              <a:t>  2+2=5, q  eagles can fly, r  1=1. Determine the value for each of the following: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</a:t>
            </a:r>
          </a:p>
          <a:p>
            <a:pPr lvl="1" eaLnBrk="1" hangingPunct="1"/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</a:t>
            </a:r>
            <a:endParaRPr lang="en-US" altLang="x-non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39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Exclusive or (XOR)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4" y="1028700"/>
            <a:ext cx="8562111" cy="74295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altLang="x-none" sz="2200" dirty="0"/>
              <a:t>The </a:t>
            </a:r>
            <a:r>
              <a:rPr lang="en-US" altLang="x-none" sz="2200" dirty="0">
                <a:solidFill>
                  <a:schemeClr val="bg2"/>
                </a:solidFill>
              </a:rPr>
              <a:t>exclusive or</a:t>
            </a:r>
            <a:r>
              <a:rPr lang="en-US" altLang="x-none" sz="2200" dirty="0"/>
              <a:t> of two propositions is true </a:t>
            </a:r>
            <a:r>
              <a:rPr lang="en-US" altLang="x-none" sz="2200" dirty="0" err="1"/>
              <a:t>iff</a:t>
            </a:r>
            <a:r>
              <a:rPr lang="en-US" altLang="x-none" sz="2200" dirty="0"/>
              <a:t> </a:t>
            </a:r>
            <a:r>
              <a:rPr lang="en-US" altLang="x-none" sz="2200" i="1" dirty="0"/>
              <a:t>exactly one</a:t>
            </a:r>
            <a:r>
              <a:rPr lang="en-US" altLang="x-none" sz="2200" dirty="0"/>
              <a:t> proposition is true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57426" y="3657600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exclusive or</a:t>
            </a:r>
          </a:p>
        </p:txBody>
      </p:sp>
      <p:graphicFrame>
        <p:nvGraphicFramePr>
          <p:cNvPr id="61446" name="Group 6"/>
          <p:cNvGraphicFramePr>
            <a:graphicFrameLocks noGrp="1"/>
          </p:cNvGraphicFramePr>
          <p:nvPr/>
        </p:nvGraphicFramePr>
        <p:xfrm>
          <a:off x="20574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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52400" y="4197930"/>
            <a:ext cx="8802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113" indent="-11113" algn="l"/>
            <a:r>
              <a:rPr lang="en-US" altLang="x-none" sz="2100" dirty="0">
                <a:solidFill>
                  <a:schemeClr val="bg2"/>
                </a:solidFill>
              </a:rPr>
              <a:t>Note:</a:t>
            </a:r>
            <a:r>
              <a:rPr lang="en-US" altLang="x-none" sz="2100" dirty="0"/>
              <a:t> Exclusive or is typically used to natural language to identify </a:t>
            </a:r>
            <a:r>
              <a:rPr lang="en-US" altLang="x-none" sz="2100" i="1" dirty="0"/>
              <a:t>choices</a:t>
            </a:r>
            <a:r>
              <a:rPr lang="en-US" altLang="x-none" sz="2100" dirty="0"/>
              <a:t>. For example, </a:t>
            </a:r>
            <a:r>
              <a:rPr lang="en-US" altLang="ja-JP" sz="2100" dirty="0"/>
              <a:t>“You may have a soup or salad with your entree.”</a:t>
            </a:r>
            <a:endParaRPr lang="en-US" altLang="x-none" sz="21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29801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1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1714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  <a:r>
              <a:rPr lang="en-US" altLang="x-none" dirty="0"/>
              <a:t> p </a:t>
            </a:r>
            <a:r>
              <a:rPr lang="en-US" altLang="x-none" dirty="0">
                <a:sym typeface="Symbol" charset="2"/>
              </a:rPr>
              <a:t>→ </a:t>
            </a:r>
            <a:r>
              <a:rPr lang="en-US" altLang="x-none" dirty="0"/>
              <a:t>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and 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; p → 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otherwise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Terminology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 is called the hypothesis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q is called the conclusion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47913" y="468630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</a:p>
        </p:txBody>
      </p:sp>
      <p:graphicFrame>
        <p:nvGraphicFramePr>
          <p:cNvPr id="6349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61317"/>
              </p:ext>
            </p:extLst>
          </p:nvPr>
        </p:nvGraphicFramePr>
        <p:xfrm>
          <a:off x="2057400" y="29146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→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33147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36576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40005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43434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x-none" sz="2400" dirty="0"/>
              <a:t>The implication p </a:t>
            </a:r>
            <a:r>
              <a:rPr lang="en-US" altLang="x-none" sz="2400" dirty="0">
                <a:sym typeface="Symbol" charset="2"/>
              </a:rPr>
              <a:t>→</a:t>
            </a:r>
            <a:r>
              <a:rPr lang="en-US" altLang="x-none" sz="2400" dirty="0"/>
              <a:t> q can be read in a number of (equivalent) ways:</a:t>
            </a:r>
          </a:p>
          <a:p>
            <a:pPr lvl="1" eaLnBrk="1" hangingPunct="1"/>
            <a:r>
              <a:rPr lang="en-US" altLang="x-none" sz="2200" dirty="0"/>
              <a:t>If p then q</a:t>
            </a:r>
          </a:p>
          <a:p>
            <a:pPr lvl="1" eaLnBrk="1" hangingPunct="1"/>
            <a:r>
              <a:rPr lang="en-US" altLang="x-none" sz="2200" dirty="0"/>
              <a:t>p only if q</a:t>
            </a:r>
          </a:p>
          <a:p>
            <a:pPr lvl="1" eaLnBrk="1" hangingPunct="1"/>
            <a:r>
              <a:rPr lang="en-US" altLang="x-none" sz="2200" dirty="0"/>
              <a:t>p is sufficient for q</a:t>
            </a:r>
          </a:p>
          <a:p>
            <a:pPr lvl="1" eaLnBrk="1" hangingPunct="1"/>
            <a:r>
              <a:rPr lang="en-US" altLang="x-none" sz="2200" dirty="0"/>
              <a:t>q whenever p</a:t>
            </a:r>
            <a:endParaRPr lang="en-US" altLang="x-none" sz="2200" dirty="0">
              <a:sym typeface="Symbol" charset="2"/>
            </a:endParaRPr>
          </a:p>
          <a:p>
            <a:pPr marL="0" indent="0" eaLnBrk="1" hangingPunct="1"/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examples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85850"/>
            <a:ext cx="8193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 100% on her final exam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an A on her final exam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are the truth values of these implications: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q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p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795588" y="2559844"/>
            <a:ext cx="625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778126" y="285750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B050"/>
                </a:solidFill>
              </a:rPr>
              <a:t>false</a:t>
            </a:r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38400" y="26216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438400" y="2939589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Other conditional statements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4204"/>
            <a:ext cx="7772400" cy="18859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x-none" sz="2200" dirty="0"/>
              <a:t>Given an implication p </a:t>
            </a:r>
            <a:r>
              <a:rPr lang="en-US" altLang="x-none" sz="2200" dirty="0">
                <a:sym typeface="Symbol" charset="2"/>
              </a:rPr>
              <a:t>→ q:</a:t>
            </a:r>
          </a:p>
          <a:p>
            <a:pPr lvl="1" eaLnBrk="1" hangingPunct="1"/>
            <a:r>
              <a:rPr lang="en-US" altLang="x-none" sz="2200" dirty="0">
                <a:sym typeface="Symbol" charset="2"/>
              </a:rPr>
              <a:t>q → 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converse</a:t>
            </a:r>
          </a:p>
          <a:p>
            <a:pPr lvl="1" eaLnBrk="1" hangingPunct="1"/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q → </a:t>
            </a:r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contrapositive</a:t>
            </a:r>
          </a:p>
          <a:p>
            <a:pPr lvl="1" eaLnBrk="1" hangingPunct="1"/>
            <a:r>
              <a:rPr lang="en-US" altLang="x-none" sz="2200" dirty="0"/>
              <a:t>¬p </a:t>
            </a:r>
            <a:r>
              <a:rPr lang="en-US" altLang="x-none" sz="2200" dirty="0">
                <a:sym typeface="Symbol" charset="2"/>
              </a:rPr>
              <a:t>→</a:t>
            </a:r>
            <a:r>
              <a:rPr lang="en-US" altLang="x-none" sz="2200" dirty="0"/>
              <a:t> ¬q is its </a:t>
            </a:r>
            <a:r>
              <a:rPr lang="en-US" altLang="x-none" sz="2200" dirty="0">
                <a:solidFill>
                  <a:schemeClr val="bg2"/>
                </a:solidFill>
              </a:rPr>
              <a:t>inverse</a:t>
            </a:r>
            <a:endParaRPr lang="en-US" altLang="x-none" sz="2200" dirty="0">
              <a:solidFill>
                <a:schemeClr val="bg2"/>
              </a:solidFill>
              <a:sym typeface="Symbol" charset="2"/>
            </a:endParaRPr>
          </a:p>
          <a:p>
            <a:pPr lvl="1" eaLnBrk="1" hangingPunct="1"/>
            <a:endParaRPr lang="en-US" altLang="x-none" sz="2200" dirty="0">
              <a:sym typeface="Symbol" charset="2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62001" y="3519488"/>
            <a:ext cx="771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63600" indent="-863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Note:</a:t>
            </a:r>
            <a:r>
              <a:rPr lang="en-US" altLang="x-none" dirty="0">
                <a:sym typeface="Symbol" charset="2"/>
              </a:rPr>
              <a:t>  An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implication</a:t>
            </a:r>
            <a:r>
              <a:rPr lang="en-US" altLang="x-none" dirty="0">
                <a:sym typeface="Symbol" charset="2"/>
              </a:rPr>
              <a:t> and its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contrapositive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i="1" dirty="0">
                <a:sym typeface="Symbol" charset="2"/>
              </a:rPr>
              <a:t>always</a:t>
            </a:r>
            <a:r>
              <a:rPr lang="en-US" altLang="x-none" dirty="0">
                <a:sym typeface="Symbol" charset="2"/>
              </a:rPr>
              <a:t> have the same truth value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791200" y="1885950"/>
            <a:ext cx="28956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Why might this</a:t>
            </a:r>
          </a:p>
          <a:p>
            <a:pPr algn="ctr"/>
            <a:r>
              <a:rPr lang="en-US" altLang="x-none" dirty="0"/>
              <a:t>be useful?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/>
              <a:t>Biconditional</a:t>
            </a:r>
            <a:endParaRPr lang="en-US" altLang="x-none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800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/>
              <a:t>The </a:t>
            </a:r>
            <a:r>
              <a:rPr lang="en-US" altLang="x-none" sz="2000" dirty="0">
                <a:solidFill>
                  <a:schemeClr val="bg2"/>
                </a:solidFill>
              </a:rPr>
              <a:t>biconditional</a:t>
            </a:r>
            <a:r>
              <a:rPr lang="en-US" altLang="x-none" sz="2000" dirty="0"/>
              <a:t> p </a:t>
            </a:r>
            <a:r>
              <a:rPr lang="en-US" altLang="x-none" dirty="0">
                <a:sym typeface="Symbol" charset="2"/>
              </a:rPr>
              <a:t></a:t>
            </a:r>
            <a:r>
              <a:rPr lang="en-US" altLang="x-none" sz="2000" dirty="0"/>
              <a:t> q is </a:t>
            </a:r>
            <a:r>
              <a:rPr lang="en-US" altLang="x-none" sz="2000" dirty="0">
                <a:solidFill>
                  <a:srgbClr val="00B050"/>
                </a:solidFill>
              </a:rPr>
              <a:t>true</a:t>
            </a:r>
            <a:r>
              <a:rPr lang="en-US" altLang="x-none" sz="2000" dirty="0"/>
              <a:t> if and only if p and q assume the same truth value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927225" y="3657600"/>
            <a:ext cx="4926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the biconditional</a:t>
            </a:r>
          </a:p>
        </p:txBody>
      </p:sp>
      <p:graphicFrame>
        <p:nvGraphicFramePr>
          <p:cNvPr id="77829" name="Group 5"/>
          <p:cNvGraphicFramePr>
            <a:graphicFrameLocks noGrp="1"/>
          </p:cNvGraphicFramePr>
          <p:nvPr/>
        </p:nvGraphicFramePr>
        <p:xfrm>
          <a:off x="19812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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24444" y="4229100"/>
            <a:ext cx="8645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200" dirty="0">
                <a:solidFill>
                  <a:schemeClr val="bg2"/>
                </a:solidFill>
              </a:rPr>
              <a:t>Note:</a:t>
            </a:r>
            <a:r>
              <a:rPr lang="en-US" altLang="x-none" sz="2200" dirty="0"/>
              <a:t> The </a:t>
            </a:r>
            <a:r>
              <a:rPr lang="en-US" altLang="x-none" sz="2200" dirty="0" err="1"/>
              <a:t>biconditional</a:t>
            </a:r>
            <a:r>
              <a:rPr lang="en-US" altLang="x-none" sz="2200" dirty="0"/>
              <a:t> statement p </a:t>
            </a:r>
            <a:r>
              <a:rPr lang="en-US" altLang="x-none" sz="2200" dirty="0">
                <a:sym typeface="Symbol" charset="2"/>
              </a:rPr>
              <a:t> q is often read as </a:t>
            </a:r>
            <a:r>
              <a:rPr lang="en-US" altLang="ja-JP" sz="2200" dirty="0">
                <a:sym typeface="Symbol" charset="2"/>
              </a:rPr>
              <a:t>“p if and only if q” or “p is a necessary and sufficient condition for q.”</a:t>
            </a:r>
            <a:endParaRPr lang="en-US" altLang="x-none" sz="2200" dirty="0">
              <a:sym typeface="Symbol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26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303726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72296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22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600" dirty="0"/>
              <a:t>Truth tables can also be made for more complex expressions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391400" cy="742950"/>
          </a:xfrm>
        </p:spPr>
        <p:txBody>
          <a:bodyPr/>
          <a:lstStyle/>
          <a:p>
            <a:pPr marL="1485900" indent="-1485900" defTabSz="571500" eaLnBrk="1" hangingPunct="1">
              <a:buNone/>
            </a:pPr>
            <a:r>
              <a:rPr lang="en-US" altLang="x-none" b="1" dirty="0"/>
              <a:t>Example:</a:t>
            </a:r>
            <a:r>
              <a:rPr lang="en-US" altLang="x-none" dirty="0"/>
              <a:t>  What is the truth table for (p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q)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¬r?</a:t>
            </a:r>
          </a:p>
        </p:txBody>
      </p:sp>
      <p:graphicFrame>
        <p:nvGraphicFramePr>
          <p:cNvPr id="80145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49286"/>
              </p:ext>
            </p:extLst>
          </p:nvPr>
        </p:nvGraphicFramePr>
        <p:xfrm>
          <a:off x="1447800" y="1885950"/>
          <a:ext cx="6400800" cy="30861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q) </a:t>
                      </a:r>
                      <a:r>
                        <a:rPr lang="en-US" altLang="x-none" sz="1800" dirty="0">
                          <a:sym typeface="Symbol" charset="2"/>
                        </a:rPr>
                        <a:t>→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751" y="2228850"/>
            <a:ext cx="975649" cy="2743200"/>
            <a:chOff x="320153" y="2819400"/>
            <a:chExt cx="975247" cy="3657600"/>
          </a:xfrm>
          <a:solidFill>
            <a:schemeClr val="bg1"/>
          </a:solidFill>
        </p:grpSpPr>
        <p:sp>
          <p:nvSpPr>
            <p:cNvPr id="5" name="Left Brace 4"/>
            <p:cNvSpPr/>
            <p:nvPr/>
          </p:nvSpPr>
          <p:spPr bwMode="auto">
            <a:xfrm>
              <a:off x="838388" y="2819400"/>
              <a:ext cx="457012" cy="3657600"/>
            </a:xfrm>
            <a:prstGeom prst="leftBrace">
              <a:avLst/>
            </a:prstGeom>
            <a:grp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0279" name="TextBox 5"/>
            <p:cNvSpPr txBox="1">
              <a:spLocks noChangeArrowheads="1"/>
            </p:cNvSpPr>
            <p:nvPr/>
          </p:nvSpPr>
          <p:spPr bwMode="auto">
            <a:xfrm rot="17558820">
              <a:off x="-463264" y="4303495"/>
              <a:ext cx="1966779" cy="399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2</a:t>
              </a:r>
              <a:r>
                <a:rPr lang="en-US" altLang="x-none" sz="2000" baseline="30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3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 = 8 rows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2413" y="1924050"/>
            <a:ext cx="9906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1933575"/>
            <a:ext cx="533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800" y="1924050"/>
            <a:ext cx="1676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1034653"/>
            <a:ext cx="4457700" cy="898922"/>
            <a:chOff x="1066800" y="1378803"/>
            <a:chExt cx="4457700" cy="1199039"/>
          </a:xfrm>
        </p:grpSpPr>
        <p:sp>
          <p:nvSpPr>
            <p:cNvPr id="50275" name="TextBox 7"/>
            <p:cNvSpPr txBox="1">
              <a:spLocks noChangeArrowheads="1"/>
            </p:cNvSpPr>
            <p:nvPr/>
          </p:nvSpPr>
          <p:spPr bwMode="auto">
            <a:xfrm>
              <a:off x="1066800" y="1378803"/>
              <a:ext cx="2937692" cy="94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Subexpressions of </a:t>
              </a:r>
            </a:p>
            <a:p>
              <a:pPr algn="ctr"/>
              <a:r>
                <a:rPr lang="en-US" altLang="ja-JP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“what we want to know”</a:t>
              </a:r>
              <a:endParaRPr lang="en-US" altLang="x-none" sz="2000" dirty="0">
                <a:solidFill>
                  <a:schemeClr val="bg2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50275" idx="3"/>
              <a:endCxn id="10" idx="0"/>
            </p:cNvCxnSpPr>
            <p:nvPr/>
          </p:nvCxnSpPr>
          <p:spPr bwMode="auto">
            <a:xfrm>
              <a:off x="4004492" y="1850915"/>
              <a:ext cx="553221" cy="71422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hape 15"/>
            <p:cNvCxnSpPr>
              <a:endCxn id="11" idx="0"/>
            </p:cNvCxnSpPr>
            <p:nvPr/>
          </p:nvCxnSpPr>
          <p:spPr bwMode="auto">
            <a:xfrm>
              <a:off x="4038600" y="1752013"/>
              <a:ext cx="1485900" cy="82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1082278"/>
            <a:ext cx="3962400" cy="841772"/>
            <a:chOff x="5181600" y="1443335"/>
            <a:chExt cx="3962400" cy="1121549"/>
          </a:xfrm>
        </p:grpSpPr>
        <p:sp>
          <p:nvSpPr>
            <p:cNvPr id="50273" name="TextBox 8"/>
            <p:cNvSpPr txBox="1">
              <a:spLocks noChangeArrowheads="1"/>
            </p:cNvSpPr>
            <p:nvPr/>
          </p:nvSpPr>
          <p:spPr bwMode="auto">
            <a:xfrm>
              <a:off x="5181600" y="1443335"/>
              <a:ext cx="3962400" cy="53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What we want to know</a:t>
              </a:r>
            </a:p>
          </p:txBody>
        </p:sp>
        <p:cxnSp>
          <p:nvCxnSpPr>
            <p:cNvPr id="19" name="Curved Connector 18"/>
            <p:cNvCxnSpPr>
              <a:stCxn id="50273" idx="2"/>
              <a:endCxn id="12" idx="0"/>
            </p:cNvCxnSpPr>
            <p:nvPr/>
          </p:nvCxnSpPr>
          <p:spPr bwMode="auto">
            <a:xfrm rot="5400000">
              <a:off x="6716172" y="2118256"/>
              <a:ext cx="588456" cy="304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0" y="2286000"/>
            <a:ext cx="2209800" cy="262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910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910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910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910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910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91000" y="4343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910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578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57800" y="26289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81600" y="29718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578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1816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81600" y="4000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578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1816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6294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532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532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29400" y="33147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532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532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5532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532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Today’</a:t>
            </a:r>
            <a:r>
              <a:rPr lang="en-US" altLang="ja-JP" dirty="0"/>
              <a:t>s Topic: Propositional Logic</a:t>
            </a:r>
            <a:endParaRPr lang="en-US" altLang="x-none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600" dirty="0"/>
              <a:t>What is a proposition?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Logical connectives and truth tables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Translating between English and propositional logic</a:t>
            </a:r>
          </a:p>
        </p:txBody>
      </p:sp>
      <p:pic>
        <p:nvPicPr>
          <p:cNvPr id="56322" name="Picture 2" descr="Notebook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085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200" dirty="0"/>
              <a:t>Like mathematical operators, logical operators are assigned precedence levels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Negation</a:t>
            </a:r>
          </a:p>
          <a:p>
            <a:pPr marL="857250" lvl="1" indent="-457200" eaLnBrk="1" hangingPunct="1"/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 means (¬q)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r, not ¬(q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Conjunction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Disjunction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Implication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Biconditional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endParaRPr lang="en-US" altLang="x-none" dirty="0"/>
          </a:p>
          <a:p>
            <a:pPr marL="457200" indent="-457200" algn="ctr" eaLnBrk="1" hangingPunct="1">
              <a:buFont typeface="Wingdings" charset="2"/>
              <a:buNone/>
            </a:pPr>
            <a:r>
              <a:rPr lang="en-US" altLang="x-none" dirty="0"/>
              <a:t>In general, we will use </a:t>
            </a:r>
            <a:r>
              <a:rPr lang="en-US" altLang="x-none" dirty="0">
                <a:solidFill>
                  <a:srgbClr val="FF0000"/>
                </a:solidFill>
              </a:rPr>
              <a:t>parentheses</a:t>
            </a:r>
            <a:r>
              <a:rPr lang="en-US" altLang="x-none" dirty="0"/>
              <a:t> to disambiguate and to override precedence rules.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2:</a:t>
            </a:r>
            <a:r>
              <a:rPr lang="en-US" altLang="x-none" dirty="0"/>
              <a:t> Show that an implication p </a:t>
            </a:r>
            <a:r>
              <a:rPr lang="en-US" altLang="x-none" dirty="0">
                <a:sym typeface="Symbol" charset="2"/>
              </a:rPr>
              <a:t>→ q and its contrapositive </a:t>
            </a:r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¬p always have the same value</a:t>
            </a:r>
          </a:p>
          <a:p>
            <a:pPr lvl="1" eaLnBrk="1" hangingPunct="1"/>
            <a:r>
              <a:rPr lang="en-US" altLang="x-none" b="1" dirty="0">
                <a:solidFill>
                  <a:schemeClr val="bg2"/>
                </a:solidFill>
              </a:rPr>
              <a:t>Hint:</a:t>
            </a:r>
            <a:r>
              <a:rPr lang="en-US" altLang="x-none" dirty="0"/>
              <a:t> Construct two truth tables</a:t>
            </a:r>
          </a:p>
          <a:p>
            <a:pPr lvl="1" eaLnBrk="1" hangingPunct="1"/>
            <a:endParaRPr lang="en-US" altLang="x-none" dirty="0"/>
          </a:p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3: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Construct the truth table for the compound proposition 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838200" y="857250"/>
            <a:ext cx="4572000" cy="4000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But </a:t>
            </a:r>
            <a:r>
              <a:rPr lang="en-US" altLang="x-none" i="1" u="sng" dirty="0">
                <a:solidFill>
                  <a:srgbClr val="C00000"/>
                </a:solidFill>
              </a:rPr>
              <a:t>why</a:t>
            </a:r>
            <a:r>
              <a:rPr lang="en-US" altLang="x-none" dirty="0"/>
              <a:t> would we do that?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90955"/>
            <a:ext cx="863917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2400" dirty="0"/>
              <a:t>English sentences can often be translated into propositional sentences</a:t>
            </a:r>
            <a:endParaRPr lang="en-US" altLang="x-none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1" y="1485900"/>
            <a:ext cx="3522118" cy="1585937"/>
            <a:chOff x="609600" y="1981200"/>
            <a:chExt cx="3522084" cy="2114651"/>
          </a:xfrm>
        </p:grpSpPr>
        <p:pic>
          <p:nvPicPr>
            <p:cNvPr id="5633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81200"/>
              <a:ext cx="2590800" cy="164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TextBox 9"/>
            <p:cNvSpPr txBox="1">
              <a:spLocks noChangeArrowheads="1"/>
            </p:cNvSpPr>
            <p:nvPr/>
          </p:nvSpPr>
          <p:spPr bwMode="auto">
            <a:xfrm>
              <a:off x="609600" y="3562354"/>
              <a:ext cx="3522084" cy="53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/>
                <a:t>Philosophy and epistemology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1164831"/>
            <a:ext cx="3327400" cy="1657783"/>
            <a:chOff x="5486400" y="1143000"/>
            <a:chExt cx="3327943" cy="2209721"/>
          </a:xfrm>
        </p:grpSpPr>
        <p:pic>
          <p:nvPicPr>
            <p:cNvPr id="5632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079" y="1143000"/>
              <a:ext cx="1544331" cy="154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0938" flipV="1">
              <a:off x="6540073" y="1856153"/>
              <a:ext cx="2274270" cy="146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TextBox 10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2581577" cy="5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Reasoning about law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52800" y="3200400"/>
            <a:ext cx="3352800" cy="1736655"/>
            <a:chOff x="2971800" y="4191000"/>
            <a:chExt cx="3352800" cy="2315385"/>
          </a:xfrm>
        </p:grpSpPr>
        <p:pic>
          <p:nvPicPr>
            <p:cNvPr id="563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68" y="4191000"/>
              <a:ext cx="1616025" cy="113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84" y="4724400"/>
              <a:ext cx="2062716" cy="86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Box 11"/>
            <p:cNvSpPr txBox="1">
              <a:spLocks noChangeArrowheads="1"/>
            </p:cNvSpPr>
            <p:nvPr/>
          </p:nvSpPr>
          <p:spPr bwMode="auto">
            <a:xfrm>
              <a:off x="2971800" y="5562600"/>
              <a:ext cx="3124200" cy="94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Verifying complex system specifications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#1</a:t>
            </a:r>
            <a:endParaRPr lang="en-US" altLang="x-none" sz="4000" dirty="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222642" y="1373682"/>
            <a:ext cx="990600" cy="39052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714321" y="1740675"/>
            <a:ext cx="457200" cy="39052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9" name="Curved Connector 8"/>
          <p:cNvCxnSpPr>
            <a:cxnSpLocks noChangeShapeType="1"/>
            <a:stCxn id="58385" idx="1"/>
            <a:endCxn id="82949" idx="4"/>
          </p:cNvCxnSpPr>
          <p:nvPr/>
        </p:nvCxnSpPr>
        <p:spPr bwMode="auto">
          <a:xfrm rot="10800000">
            <a:off x="1942922" y="2131200"/>
            <a:ext cx="1390641" cy="190136"/>
          </a:xfrm>
          <a:prstGeom prst="curvedConnector2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5641"/>
            <a:ext cx="8345488" cy="35135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400" b="1" dirty="0"/>
              <a:t>Example:</a:t>
            </a:r>
            <a:r>
              <a:rPr lang="en-US" altLang="x-none" sz="2400" dirty="0"/>
              <a:t> You can see an R-rated movie only if you are over 17 or you are accompanied by your legal guardian.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an R-rated movie”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o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over 17”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marL="400050"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b="1" dirty="0"/>
              <a:t>Translation: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(o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a)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33562" y="1764208"/>
            <a:ext cx="3384380" cy="757183"/>
            <a:chOff x="3334033" y="3228429"/>
            <a:chExt cx="3383982" cy="1009076"/>
          </a:xfrm>
        </p:grpSpPr>
        <p:sp>
          <p:nvSpPr>
            <p:cNvPr id="58385" name="TextBox 6"/>
            <p:cNvSpPr txBox="1">
              <a:spLocks noChangeArrowheads="1"/>
            </p:cNvSpPr>
            <p:nvPr/>
          </p:nvSpPr>
          <p:spPr bwMode="auto">
            <a:xfrm>
              <a:off x="3334033" y="3704290"/>
              <a:ext cx="2877373" cy="53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Find logical connectives</a:t>
              </a:r>
            </a:p>
          </p:txBody>
        </p:sp>
        <p:cxnSp>
          <p:nvCxnSpPr>
            <p:cNvPr id="12" name="Shape 11"/>
            <p:cNvCxnSpPr>
              <a:cxnSpLocks noChangeShapeType="1"/>
              <a:stCxn id="58385" idx="3"/>
              <a:endCxn id="82948" idx="4"/>
            </p:cNvCxnSpPr>
            <p:nvPr/>
          </p:nvCxnSpPr>
          <p:spPr bwMode="auto">
            <a:xfrm flipV="1">
              <a:off x="6211406" y="3228429"/>
              <a:ext cx="506609" cy="742470"/>
            </a:xfrm>
            <a:prstGeom prst="curvedConnector2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718096"/>
            <a:ext cx="4495800" cy="299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3017529"/>
            <a:ext cx="449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3239689"/>
            <a:ext cx="6276474" cy="2921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" y="3653215"/>
            <a:ext cx="5867400" cy="342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57800" y="2400299"/>
            <a:ext cx="3751434" cy="731530"/>
            <a:chOff x="5257802" y="3200389"/>
            <a:chExt cx="3751432" cy="975371"/>
          </a:xfrm>
        </p:grpSpPr>
        <p:sp>
          <p:nvSpPr>
            <p:cNvPr id="58383" name="TextBox 17"/>
            <p:cNvSpPr txBox="1">
              <a:spLocks noChangeArrowheads="1"/>
            </p:cNvSpPr>
            <p:nvPr/>
          </p:nvSpPr>
          <p:spPr bwMode="auto">
            <a:xfrm>
              <a:off x="6583571" y="3200389"/>
              <a:ext cx="2425663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Translate fragments</a:t>
              </a:r>
            </a:p>
          </p:txBody>
        </p:sp>
        <p:cxnSp>
          <p:nvCxnSpPr>
            <p:cNvPr id="20" name="Shape 19"/>
            <p:cNvCxnSpPr>
              <a:stCxn id="58383" idx="2"/>
              <a:endCxn id="15" idx="3"/>
            </p:cNvCxnSpPr>
            <p:nvPr/>
          </p:nvCxnSpPr>
          <p:spPr bwMode="auto">
            <a:xfrm rot="5400000">
              <a:off x="6306157" y="2685514"/>
              <a:ext cx="441891" cy="25386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88119" y="3832169"/>
            <a:ext cx="3001144" cy="725561"/>
            <a:chOff x="2251914" y="5204880"/>
            <a:chExt cx="3001185" cy="967374"/>
          </a:xfrm>
        </p:grpSpPr>
        <p:sp>
          <p:nvSpPr>
            <p:cNvPr id="58381" name="TextBox 21"/>
            <p:cNvSpPr txBox="1">
              <a:spLocks noChangeArrowheads="1"/>
            </p:cNvSpPr>
            <p:nvPr/>
          </p:nvSpPr>
          <p:spPr bwMode="auto">
            <a:xfrm>
              <a:off x="2251914" y="5638796"/>
              <a:ext cx="3001184" cy="53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Create logical expression</a:t>
              </a:r>
            </a:p>
          </p:txBody>
        </p:sp>
        <p:cxnSp>
          <p:nvCxnSpPr>
            <p:cNvPr id="24" name="Curved Connector 23"/>
            <p:cNvCxnSpPr>
              <a:stCxn id="58381" idx="3"/>
            </p:cNvCxnSpPr>
            <p:nvPr/>
          </p:nvCxnSpPr>
          <p:spPr bwMode="auto">
            <a:xfrm flipH="1" flipV="1">
              <a:off x="4112366" y="5204880"/>
              <a:ext cx="1140733" cy="700645"/>
            </a:xfrm>
            <a:prstGeom prst="curvedConnector3">
              <a:avLst>
                <a:gd name="adj1" fmla="val -2004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47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52400" y="1200150"/>
            <a:ext cx="8802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3700" indent="-16637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b="1" dirty="0"/>
              <a:t>Example:</a:t>
            </a:r>
            <a:r>
              <a:rPr lang="en-US" altLang="x-none" sz="2800" dirty="0"/>
              <a:t> You can have free coffee if you are a senior citizen and it is a Tuesday</a:t>
            </a:r>
            <a:endParaRPr lang="en-US" altLang="x-none" sz="36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1" y="1264431"/>
            <a:ext cx="3328990" cy="837006"/>
            <a:chOff x="1872" y="1062"/>
            <a:chExt cx="2097" cy="703"/>
          </a:xfrm>
        </p:grpSpPr>
        <p:sp>
          <p:nvSpPr>
            <p:cNvPr id="60425" name="Oval 5"/>
            <p:cNvSpPr>
              <a:spLocks noChangeArrowheads="1"/>
            </p:cNvSpPr>
            <p:nvPr/>
          </p:nvSpPr>
          <p:spPr bwMode="auto">
            <a:xfrm>
              <a:off x="3674" y="1062"/>
              <a:ext cx="295" cy="33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0426" name="Oval 6"/>
            <p:cNvSpPr>
              <a:spLocks noChangeArrowheads="1"/>
            </p:cNvSpPr>
            <p:nvPr/>
          </p:nvSpPr>
          <p:spPr bwMode="auto">
            <a:xfrm>
              <a:off x="1872" y="1429"/>
              <a:ext cx="432" cy="33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8601" y="2082403"/>
            <a:ext cx="499688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sz="2800" b="1" dirty="0"/>
              <a:t>Let:</a:t>
            </a:r>
            <a:endParaRPr lang="en-US" altLang="x-none" sz="2800" dirty="0"/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c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have free coffee”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s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 senior citizen”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t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“It is a Tuesday”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altLang="x-none" sz="2800" b="1" dirty="0"/>
              <a:t>Translation:</a:t>
            </a:r>
            <a:r>
              <a:rPr lang="en-US" altLang="x-none" sz="2800" dirty="0"/>
              <a:t>  (s </a:t>
            </a:r>
            <a:r>
              <a:rPr lang="en-US" altLang="x-none" sz="3200" dirty="0">
                <a:sym typeface="Symbol" charset="2"/>
              </a:rPr>
              <a:t></a:t>
            </a:r>
            <a:r>
              <a:rPr lang="en-US" altLang="x-none" sz="2800" dirty="0"/>
              <a:t> t) </a:t>
            </a:r>
            <a:r>
              <a:rPr lang="en-US" altLang="x-none" sz="2800" dirty="0">
                <a:sym typeface="Symbol" charset="2"/>
              </a:rPr>
              <a:t>→</a:t>
            </a:r>
            <a:r>
              <a:rPr lang="en-US" altLang="x-none" sz="2800" dirty="0"/>
              <a:t> 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598770"/>
            <a:ext cx="5943600" cy="2608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3025842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0313" y="3416719"/>
            <a:ext cx="5943600" cy="329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4272762"/>
            <a:ext cx="594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#2</a:t>
            </a:r>
            <a:endParaRPr lang="en-US" altLang="x-non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Example #3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29600" cy="3513535"/>
          </a:xfrm>
        </p:spPr>
        <p:txBody>
          <a:bodyPr/>
          <a:lstStyle/>
          <a:p>
            <a:pPr marL="1485900" indent="-1485900" eaLnBrk="1" hangingPunct="1">
              <a:buFont typeface="Wingdings" charset="2"/>
              <a:buNone/>
            </a:pPr>
            <a:r>
              <a:rPr lang="en-US" altLang="x-none" b="1" dirty="0"/>
              <a:t>Example:</a:t>
            </a:r>
            <a:r>
              <a:rPr lang="en-US" altLang="x-none" dirty="0"/>
              <a:t>  If you are under 17 and are not accompanied by your legal guardian, then you cannot see the R-rated movie.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838200" y="4350672"/>
            <a:ext cx="7740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8001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Note:</a:t>
            </a:r>
            <a:r>
              <a:rPr lang="en-US" altLang="x-none" dirty="0"/>
              <a:t> The above translation is the </a:t>
            </a:r>
            <a:r>
              <a:rPr lang="en-US" altLang="x-none" dirty="0" err="1"/>
              <a:t>contrapositive</a:t>
            </a:r>
            <a:r>
              <a:rPr lang="en-US" altLang="x-none" dirty="0"/>
              <a:t> of the translation from example 1!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01080" y="1085850"/>
            <a:ext cx="2546475" cy="685800"/>
            <a:chOff x="1801080" y="1447800"/>
            <a:chExt cx="2546475" cy="914400"/>
          </a:xfrm>
        </p:grpSpPr>
        <p:sp>
          <p:nvSpPr>
            <p:cNvPr id="62474" name="Oval 6"/>
            <p:cNvSpPr>
              <a:spLocks noChangeArrowheads="1"/>
            </p:cNvSpPr>
            <p:nvPr/>
          </p:nvSpPr>
          <p:spPr bwMode="auto">
            <a:xfrm>
              <a:off x="1801080" y="1447800"/>
              <a:ext cx="368543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5" name="Oval 7"/>
            <p:cNvSpPr>
              <a:spLocks noChangeArrowheads="1"/>
            </p:cNvSpPr>
            <p:nvPr/>
          </p:nvSpPr>
          <p:spPr bwMode="auto">
            <a:xfrm>
              <a:off x="3823854" y="1447800"/>
              <a:ext cx="523701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6" name="Oval 7"/>
            <p:cNvSpPr>
              <a:spLocks noChangeArrowheads="1"/>
            </p:cNvSpPr>
            <p:nvPr/>
          </p:nvSpPr>
          <p:spPr bwMode="auto">
            <a:xfrm>
              <a:off x="3207255" y="1828800"/>
              <a:ext cx="616600" cy="533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85800" y="2005440"/>
            <a:ext cx="736131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/>
              <a:t>Let:</a:t>
            </a:r>
            <a:endParaRPr lang="en-US" altLang="x-none" sz="2800" dirty="0"/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the R-rated movie”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u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under 17”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/>
              <a:t>Translation:</a:t>
            </a:r>
            <a:r>
              <a:rPr lang="en-US" altLang="x-none" dirty="0"/>
              <a:t> (u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¬a)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</a:t>
            </a:r>
            <a:endParaRPr lang="en-US" altLang="x-none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2477188"/>
            <a:ext cx="5867400" cy="28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2852616"/>
            <a:ext cx="5867400" cy="333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3293925"/>
            <a:ext cx="73152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2426" y="3883092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2" grpId="0" build="p" bldLvl="2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4207"/>
            <a:ext cx="8105775" cy="742950"/>
          </a:xfrm>
        </p:spPr>
        <p:txBody>
          <a:bodyPr/>
          <a:lstStyle/>
          <a:p>
            <a:pPr eaLnBrk="1" hangingPunct="1"/>
            <a:r>
              <a:rPr lang="en-US" altLang="x-none" sz="2800"/>
              <a:t>Logic also helps us understand bitwise operations</a:t>
            </a:r>
            <a:endParaRPr lang="en-US" altLang="x-none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913" y="1085850"/>
            <a:ext cx="8345488" cy="3200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200" dirty="0"/>
              <a:t>Computers represent data as sequences of bits</a:t>
            </a:r>
          </a:p>
          <a:p>
            <a:pPr lvl="1" eaLnBrk="1" hangingPunct="1"/>
            <a:r>
              <a:rPr lang="en-US" altLang="x-none" sz="2200" dirty="0"/>
              <a:t>e.g., 0101 1101 1010 1111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Bitwise logical operations are often used to manipulate these data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If we treat 1 as </a:t>
            </a:r>
            <a:r>
              <a:rPr lang="en-US" altLang="x-none" sz="2200" dirty="0">
                <a:solidFill>
                  <a:srgbClr val="00B050"/>
                </a:solidFill>
              </a:rPr>
              <a:t>true</a:t>
            </a:r>
            <a:r>
              <a:rPr lang="en-US" altLang="x-none" sz="2200" dirty="0"/>
              <a:t> and 0 as </a:t>
            </a:r>
            <a:r>
              <a:rPr lang="en-US" altLang="x-none" sz="2200" dirty="0">
                <a:solidFill>
                  <a:srgbClr val="FF0000"/>
                </a:solidFill>
              </a:rPr>
              <a:t>false</a:t>
            </a:r>
            <a:r>
              <a:rPr lang="en-US" altLang="x-none" sz="2200" dirty="0"/>
              <a:t>, our logic truth tables tell us how to carry out bitwise logical operations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56896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56896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5275535" y="1543051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</a:t>
            </a:r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>
            <a:off x="5307678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1"/>
          <p:cNvSpPr>
            <a:spLocks noChangeArrowheads="1"/>
          </p:cNvSpPr>
          <p:nvPr/>
        </p:nvSpPr>
        <p:spPr bwMode="auto">
          <a:xfrm>
            <a:off x="5689600" y="189426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1110 1110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840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554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79278" y="2009604"/>
            <a:ext cx="173892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26878" y="2009604"/>
            <a:ext cx="18170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98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0315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917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648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Bitwise logic examples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1082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1082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781176" y="1484859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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1676400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860800" y="3028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3860800" y="32575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1110 1010</a:t>
            </a:r>
          </a:p>
        </p:txBody>
      </p:sp>
      <p:sp>
        <p:nvSpPr>
          <p:cNvPr id="66572" name="Rectangle 17"/>
          <p:cNvSpPr>
            <a:spLocks noChangeArrowheads="1"/>
          </p:cNvSpPr>
          <p:nvPr/>
        </p:nvSpPr>
        <p:spPr bwMode="auto">
          <a:xfrm>
            <a:off x="3452417" y="3200401"/>
            <a:ext cx="500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</a:t>
            </a:r>
          </a:p>
        </p:txBody>
      </p:sp>
      <p:sp>
        <p:nvSpPr>
          <p:cNvPr id="66573" name="Line 18"/>
          <p:cNvSpPr>
            <a:spLocks noChangeShapeType="1"/>
          </p:cNvSpPr>
          <p:nvPr/>
        </p:nvSpPr>
        <p:spPr bwMode="auto">
          <a:xfrm>
            <a:off x="3429000" y="359439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6"/>
          <p:cNvSpPr>
            <a:spLocks noChangeArrowheads="1"/>
          </p:cNvSpPr>
          <p:nvPr/>
        </p:nvSpPr>
        <p:spPr bwMode="auto">
          <a:xfrm>
            <a:off x="2108200" y="1885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1010 1010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860800" y="35433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0100 0100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41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60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575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5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38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24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2197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13434" y="3680094"/>
            <a:ext cx="20897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00601" y="3650328"/>
            <a:ext cx="199321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48201" y="3650328"/>
            <a:ext cx="22197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381500" y="3650328"/>
            <a:ext cx="2620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2164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0259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116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/>
              <a:t>Problem 4:</a:t>
            </a:r>
            <a:r>
              <a:rPr lang="en-US" altLang="x-none" dirty="0"/>
              <a:t>  Translate the following sentences</a:t>
            </a:r>
          </a:p>
          <a:p>
            <a:pPr lvl="1"/>
            <a:r>
              <a:rPr lang="en-US" altLang="x-none" dirty="0"/>
              <a:t>On Top Hat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dirty="0"/>
              <a:t>Problem 5:</a:t>
            </a:r>
            <a:r>
              <a:rPr lang="en-US" altLang="x-none" dirty="0"/>
              <a:t>  Solve the following bitwise problems</a:t>
            </a:r>
            <a:endParaRPr lang="en-US" altLang="x-none" b="1" dirty="0"/>
          </a:p>
        </p:txBody>
      </p:sp>
      <p:sp>
        <p:nvSpPr>
          <p:cNvPr id="68611" name="Rectangle 14"/>
          <p:cNvSpPr>
            <a:spLocks noChangeArrowheads="1"/>
          </p:cNvSpPr>
          <p:nvPr/>
        </p:nvSpPr>
        <p:spPr bwMode="auto">
          <a:xfrm>
            <a:off x="1955801" y="28003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1011 1000</a:t>
            </a:r>
          </a:p>
        </p:txBody>
      </p:sp>
      <p:sp>
        <p:nvSpPr>
          <p:cNvPr id="68612" name="Rectangle 15"/>
          <p:cNvSpPr>
            <a:spLocks noChangeArrowheads="1"/>
          </p:cNvSpPr>
          <p:nvPr/>
        </p:nvSpPr>
        <p:spPr bwMode="auto">
          <a:xfrm>
            <a:off x="1955801" y="30289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1010 0110</a:t>
            </a:r>
          </a:p>
        </p:txBody>
      </p:sp>
      <p:sp>
        <p:nvSpPr>
          <p:cNvPr id="68613" name="Rectangle 17"/>
          <p:cNvSpPr>
            <a:spLocks noChangeArrowheads="1"/>
          </p:cNvSpPr>
          <p:nvPr/>
        </p:nvSpPr>
        <p:spPr bwMode="auto">
          <a:xfrm>
            <a:off x="1630363" y="3033691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ym typeface="Symbol" charset="2"/>
              </a:rPr>
              <a:t></a:t>
            </a:r>
          </a:p>
        </p:txBody>
      </p:sp>
      <p:sp>
        <p:nvSpPr>
          <p:cNvPr id="68614" name="Line 18"/>
          <p:cNvSpPr>
            <a:spLocks noChangeShapeType="1"/>
          </p:cNvSpPr>
          <p:nvPr/>
        </p:nvSpPr>
        <p:spPr bwMode="auto">
          <a:xfrm>
            <a:off x="1524000" y="339072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14"/>
          <p:cNvSpPr>
            <a:spLocks noChangeArrowheads="1"/>
          </p:cNvSpPr>
          <p:nvPr/>
        </p:nvSpPr>
        <p:spPr bwMode="auto">
          <a:xfrm>
            <a:off x="5308601" y="28003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1011 1000</a:t>
            </a:r>
          </a:p>
        </p:txBody>
      </p:sp>
      <p:sp>
        <p:nvSpPr>
          <p:cNvPr id="68616" name="Rectangle 15"/>
          <p:cNvSpPr>
            <a:spLocks noChangeArrowheads="1"/>
          </p:cNvSpPr>
          <p:nvPr/>
        </p:nvSpPr>
        <p:spPr bwMode="auto">
          <a:xfrm>
            <a:off x="5308601" y="3028951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1010 0110</a:t>
            </a:r>
          </a:p>
        </p:txBody>
      </p: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5030789" y="3025378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ym typeface="Symbol" charset="2"/>
              </a:rPr>
              <a:t></a:t>
            </a:r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>
            <a:off x="4876800" y="341566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345488" cy="3513535"/>
          </a:xfrm>
        </p:spPr>
        <p:txBody>
          <a:bodyPr/>
          <a:lstStyle/>
          <a:p>
            <a:pPr eaLnBrk="1" hangingPunct="1"/>
            <a:r>
              <a:rPr lang="en-US" altLang="x-none" dirty="0"/>
              <a:t>Propositional logic is a simple logic that allows us to reason about a variety of concepts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In recitation:</a:t>
            </a:r>
          </a:p>
          <a:p>
            <a:pPr lvl="1" eaLnBrk="1" hangingPunct="1"/>
            <a:r>
              <a:rPr lang="en-US" altLang="x-none" dirty="0"/>
              <a:t>More examples and practice problems</a:t>
            </a:r>
          </a:p>
          <a:p>
            <a:pPr lvl="1" eaLnBrk="1" hangingPunct="1"/>
            <a:r>
              <a:rPr lang="en-US" altLang="x-none" dirty="0"/>
              <a:t>Be sure to attend!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Next:</a:t>
            </a:r>
          </a:p>
          <a:p>
            <a:pPr lvl="1" eaLnBrk="1" hangingPunct="1"/>
            <a:r>
              <a:rPr lang="en-US" altLang="x-none" dirty="0"/>
              <a:t>Logic puzzles and propositional equivalence</a:t>
            </a:r>
          </a:p>
          <a:p>
            <a:pPr lvl="1" eaLnBrk="1" hangingPunct="1"/>
            <a:r>
              <a:rPr lang="en-US" altLang="x-none" dirty="0"/>
              <a:t>Please read sections 1.2 and 1.3</a:t>
            </a:r>
          </a:p>
          <a:p>
            <a:pPr lvl="2" eaLnBrk="1" hangingPunct="1"/>
            <a:r>
              <a:rPr lang="en-US" altLang="x-none" dirty="0"/>
              <a:t>In general: do the assigned reading!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569675"/>
            <a:ext cx="8766176" cy="2536814"/>
            <a:chOff x="144" y="1302"/>
            <a:chExt cx="5522" cy="2765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44" y="1663"/>
              <a:ext cx="5522" cy="240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312" y="1302"/>
              <a:ext cx="78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b="1" i="1" dirty="0">
                  <a:solidFill>
                    <a:schemeClr val="bg2"/>
                  </a:solidFill>
                </a:rPr>
                <a:t>Example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25" y="1121184"/>
            <a:ext cx="8736670" cy="62865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sz="2000" dirty="0"/>
              <a:t>Given a collection of known truths, logic allows us to deduce new truths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8887" y="4425489"/>
            <a:ext cx="81930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/>
              <a:t>Logic allows us to advance mathematics through an iterative process of </a:t>
            </a:r>
            <a:r>
              <a:rPr lang="en-US" altLang="x-none" sz="2000" dirty="0">
                <a:solidFill>
                  <a:schemeClr val="bg2"/>
                </a:solidFill>
              </a:rPr>
              <a:t>conjecture</a:t>
            </a:r>
            <a:r>
              <a:rPr lang="en-US" altLang="x-none" sz="2000" dirty="0"/>
              <a:t> and </a:t>
            </a:r>
            <a:r>
              <a:rPr lang="en-US" altLang="x-none" sz="2000" dirty="0">
                <a:solidFill>
                  <a:schemeClr val="bg2"/>
                </a:solidFill>
              </a:rPr>
              <a:t>proof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199" y="1885950"/>
            <a:ext cx="885305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B050"/>
                </a:solidFill>
              </a:rPr>
              <a:t>Base facts:</a:t>
            </a:r>
          </a:p>
          <a:p>
            <a:pPr lvl="1" algn="l"/>
            <a:r>
              <a:rPr lang="en-US" altLang="x-none" sz="2000" dirty="0"/>
              <a:t>If it is raining, I will not go outside</a:t>
            </a:r>
          </a:p>
          <a:p>
            <a:pPr lvl="1" algn="l"/>
            <a:r>
              <a:rPr lang="en-US" altLang="x-none" sz="2000" dirty="0"/>
              <a:t>If I am inside, Lisa will stay home</a:t>
            </a:r>
          </a:p>
          <a:p>
            <a:pPr lvl="1" algn="l"/>
            <a:r>
              <a:rPr lang="en-US" altLang="x-none" sz="2000" dirty="0"/>
              <a:t>Lisa and I always play video games if we are together during the weekend</a:t>
            </a:r>
          </a:p>
          <a:p>
            <a:pPr lvl="1" algn="l"/>
            <a:r>
              <a:rPr lang="en-US" altLang="x-none" sz="2000" dirty="0"/>
              <a:t>Today is a rainy Saturday</a:t>
            </a:r>
          </a:p>
          <a:p>
            <a:pPr lvl="1" algn="l"/>
            <a:endParaRPr lang="en-US" altLang="x-none" sz="2000" dirty="0"/>
          </a:p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Conclusion: </a:t>
            </a:r>
            <a:r>
              <a:rPr lang="en-US" altLang="x-none" sz="2000" dirty="0"/>
              <a:t>Lisa and I will play video games today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0050"/>
            <a:ext cx="914399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Logic is the basis of all mathematical and analytical reasoning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0150"/>
            <a:ext cx="8193088" cy="31432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b="1" dirty="0"/>
              <a:t>Definition:</a:t>
            </a:r>
            <a:r>
              <a:rPr lang="en-US" altLang="x-none" dirty="0"/>
              <a:t> A </a:t>
            </a:r>
            <a:r>
              <a:rPr lang="en-US" altLang="x-none" dirty="0">
                <a:solidFill>
                  <a:schemeClr val="bg2"/>
                </a:solidFill>
              </a:rPr>
              <a:t>proposition</a:t>
            </a:r>
            <a:r>
              <a:rPr lang="en-US" altLang="x-none" dirty="0"/>
              <a:t> is a precise statement that is either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or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but not both.</a:t>
            </a: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/>
              <a:t>2 + 2 = 4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All dogs have 3 legs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&lt; 0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Washington, D.C. is the capital of the USA (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endParaRPr lang="en-US" altLang="x-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3200" dirty="0">
                <a:solidFill>
                  <a:schemeClr val="bg2"/>
                </a:solidFill>
              </a:rPr>
              <a:t>Propositional logic is a very simple logic</a:t>
            </a:r>
            <a:endParaRPr kumimoji="0" lang="en-US" altLang="x-none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Not all statements are propositions</a:t>
            </a:r>
            <a:endParaRPr lang="en-US" altLang="x-non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193088" cy="3086100"/>
          </a:xfrm>
        </p:spPr>
        <p:txBody>
          <a:bodyPr/>
          <a:lstStyle/>
          <a:p>
            <a:pPr eaLnBrk="1" hangingPunct="1"/>
            <a:r>
              <a:rPr lang="en-US" altLang="x-none" dirty="0"/>
              <a:t>Eliana is cool</a:t>
            </a:r>
          </a:p>
          <a:p>
            <a:pPr lvl="1" eaLnBrk="1" hangingPunct="1"/>
            <a:r>
              <a:rPr lang="en-US" altLang="ja-JP" dirty="0"/>
              <a:t>“Cool” is a subjective term.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x</a:t>
            </a:r>
            <a:r>
              <a:rPr lang="en-US" altLang="x-none" baseline="30000" dirty="0"/>
              <a:t>3</a:t>
            </a:r>
            <a:r>
              <a:rPr lang="en-US" altLang="x-none" dirty="0"/>
              <a:t> &lt; 0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if x &lt; 0,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otherwise.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Springfield is the capital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 in Illinois,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in Massachusetts.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32" y="1458516"/>
            <a:ext cx="8193088" cy="2999184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2400" dirty="0"/>
              <a:t>We will discuss the following logical connectives:</a:t>
            </a:r>
          </a:p>
          <a:p>
            <a:pPr lvl="1" eaLnBrk="1" hangingPunct="1"/>
            <a:r>
              <a:rPr lang="en-US" altLang="x-none" sz="2000" dirty="0"/>
              <a:t>¬ (not)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 (conjunction / and)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 (disjunction / or)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 (exclusive disjunction / </a:t>
            </a:r>
            <a:r>
              <a:rPr lang="en-US" altLang="x-none" sz="2000" dirty="0" err="1">
                <a:sym typeface="Symbol" charset="2"/>
              </a:rPr>
              <a:t>xor</a:t>
            </a:r>
            <a:r>
              <a:rPr lang="en-US" altLang="x-none" sz="2000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→ (implication)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 (biconditional)</a:t>
            </a:r>
            <a:endParaRPr lang="en-US" altLang="x-none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We can use logical connectives to build complex propositions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negation</a:t>
            </a:r>
            <a:r>
              <a:rPr lang="en-US" altLang="x-none" dirty="0"/>
              <a:t> of a proposition is </a:t>
            </a:r>
            <a:r>
              <a:rPr lang="en-US" altLang="x-none" dirty="0">
                <a:solidFill>
                  <a:srgbClr val="00B050"/>
                </a:solidFill>
              </a:rPr>
              <a:t>true </a:t>
            </a:r>
            <a:r>
              <a:rPr lang="en-US" altLang="x-none" dirty="0" err="1"/>
              <a:t>iff</a:t>
            </a:r>
            <a:r>
              <a:rPr lang="en-US" altLang="x-none" dirty="0"/>
              <a:t> the proposition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graphicFrame>
        <p:nvGraphicFramePr>
          <p:cNvPr id="54350" name="Group 78"/>
          <p:cNvGraphicFramePr>
            <a:graphicFrameLocks noGrp="1"/>
          </p:cNvGraphicFramePr>
          <p:nvPr/>
        </p:nvGraphicFramePr>
        <p:xfrm>
          <a:off x="2362200" y="2571750"/>
          <a:ext cx="4267200" cy="10858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¬p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89" name="Rectangle 79"/>
          <p:cNvSpPr>
            <a:spLocks noChangeArrowheads="1"/>
          </p:cNvSpPr>
          <p:nvPr/>
        </p:nvSpPr>
        <p:spPr bwMode="auto">
          <a:xfrm>
            <a:off x="2555876" y="3771900"/>
            <a:ext cx="3881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The truth table for negation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30289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32575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41728" y="1828799"/>
            <a:ext cx="2191626" cy="678656"/>
            <a:chOff x="2341322" y="1981201"/>
            <a:chExt cx="2192750" cy="904223"/>
          </a:xfrm>
        </p:grpSpPr>
        <p:sp>
          <p:nvSpPr>
            <p:cNvPr id="27675" name="TextBox 7"/>
            <p:cNvSpPr txBox="1">
              <a:spLocks noChangeArrowheads="1"/>
            </p:cNvSpPr>
            <p:nvPr/>
          </p:nvSpPr>
          <p:spPr bwMode="auto">
            <a:xfrm>
              <a:off x="2341322" y="1981201"/>
              <a:ext cx="2192750" cy="61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latin typeface="Comic Neue" panose="02000000000000000000" pitchFamily="2" charset="0"/>
                </a:rPr>
                <a:t>What we know</a:t>
              </a:r>
            </a:p>
          </p:txBody>
        </p:sp>
        <p:cxnSp>
          <p:nvCxnSpPr>
            <p:cNvPr id="11" name="Straight Arrow Connector 10"/>
            <p:cNvCxnSpPr>
              <a:stCxn id="27675" idx="2"/>
            </p:cNvCxnSpPr>
            <p:nvPr/>
          </p:nvCxnSpPr>
          <p:spPr bwMode="auto">
            <a:xfrm rot="5400000">
              <a:off x="3253927" y="2701654"/>
              <a:ext cx="289112" cy="784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1" y="1714501"/>
            <a:ext cx="2996802" cy="830997"/>
            <a:chOff x="5562604" y="1828800"/>
            <a:chExt cx="2996911" cy="1107995"/>
          </a:xfrm>
        </p:grpSpPr>
        <p:sp>
          <p:nvSpPr>
            <p:cNvPr id="27673" name="TextBox 8"/>
            <p:cNvSpPr txBox="1">
              <a:spLocks noChangeArrowheads="1"/>
            </p:cNvSpPr>
            <p:nvPr/>
          </p:nvSpPr>
          <p:spPr bwMode="auto">
            <a:xfrm>
              <a:off x="6439948" y="1828800"/>
              <a:ext cx="2119567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What we want</a:t>
              </a:r>
            </a:p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to know</a:t>
              </a:r>
            </a:p>
          </p:txBody>
        </p:sp>
        <p:cxnSp>
          <p:nvCxnSpPr>
            <p:cNvPr id="13" name="Shape 12"/>
            <p:cNvCxnSpPr>
              <a:stCxn id="27673" idx="1"/>
            </p:cNvCxnSpPr>
            <p:nvPr/>
          </p:nvCxnSpPr>
          <p:spPr bwMode="auto">
            <a:xfrm rot="10800000" flipV="1">
              <a:off x="5562604" y="2382798"/>
              <a:ext cx="877344" cy="512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571751"/>
            <a:ext cx="2133600" cy="1323439"/>
            <a:chOff x="1" y="3429000"/>
            <a:chExt cx="2133599" cy="1765255"/>
          </a:xfrm>
        </p:grpSpPr>
        <p:sp>
          <p:nvSpPr>
            <p:cNvPr id="17" name="Left Brace 16"/>
            <p:cNvSpPr/>
            <p:nvPr/>
          </p:nvSpPr>
          <p:spPr bwMode="auto">
            <a:xfrm>
              <a:off x="1828800" y="3962603"/>
              <a:ext cx="304800" cy="914748"/>
            </a:xfrm>
            <a:prstGeom prst="lef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7672" name="TextBox 17"/>
            <p:cNvSpPr txBox="1">
              <a:spLocks noChangeArrowheads="1"/>
            </p:cNvSpPr>
            <p:nvPr/>
          </p:nvSpPr>
          <p:spPr bwMode="auto">
            <a:xfrm>
              <a:off x="1" y="3429000"/>
              <a:ext cx="1904999" cy="17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latin typeface="Comic Neue" panose="02000000000000000000" pitchFamily="2" charset="0"/>
                </a:rPr>
                <a:t>One row for each possible value of </a:t>
              </a:r>
              <a:r>
                <a:rPr lang="en-US" altLang="ja-JP" sz="2000" dirty="0">
                  <a:latin typeface="Comic Neue" panose="02000000000000000000" pitchFamily="2" charset="0"/>
                </a:rPr>
                <a:t>“what we know”</a:t>
              </a:r>
              <a:endParaRPr lang="en-US" altLang="x-none" sz="2000" dirty="0">
                <a:latin typeface="Comic Neue" panose="02000000000000000000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3028950"/>
            <a:ext cx="457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0A51-85FF-E94F-8438-91B379054587}"/>
              </a:ext>
            </a:extLst>
          </p:cNvPr>
          <p:cNvSpPr txBox="1"/>
          <p:nvPr/>
        </p:nvSpPr>
        <p:spPr>
          <a:xfrm>
            <a:off x="4262073" y="4286250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(I’ll sometimes use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⊤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 and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⊥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)</a:t>
            </a:r>
          </a:p>
        </p:txBody>
      </p: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6" grpId="0" animBg="1"/>
      <p:bldP spid="7" grpId="0" animBg="1"/>
      <p:bldP spid="1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 Examples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574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Negate the following propositions</a:t>
            </a:r>
          </a:p>
          <a:p>
            <a:pPr lvl="1" eaLnBrk="1" hangingPunct="1"/>
            <a:r>
              <a:rPr lang="en-US" altLang="x-none" dirty="0"/>
              <a:t>Today is Monday</a:t>
            </a:r>
          </a:p>
          <a:p>
            <a:pPr lvl="2" eaLnBrk="1" hangingPunct="1"/>
            <a:r>
              <a:rPr lang="en-US" altLang="x-none" dirty="0"/>
              <a:t>Today is </a:t>
            </a:r>
            <a:r>
              <a:rPr lang="en-US" altLang="x-none" dirty="0">
                <a:solidFill>
                  <a:schemeClr val="hlink"/>
                </a:solidFill>
              </a:rPr>
              <a:t>not</a:t>
            </a:r>
            <a:r>
              <a:rPr lang="en-US" altLang="x-none" dirty="0"/>
              <a:t> Monday</a:t>
            </a:r>
          </a:p>
          <a:p>
            <a:pPr lvl="1" eaLnBrk="1" hangingPunct="1"/>
            <a:r>
              <a:rPr lang="en-US" altLang="x-none" dirty="0"/>
              <a:t>21 * 2 = 42</a:t>
            </a:r>
          </a:p>
          <a:p>
            <a:pPr lvl="2" eaLnBrk="1" hangingPunct="1"/>
            <a:r>
              <a:rPr lang="en-US" altLang="x-none" dirty="0"/>
              <a:t>21 * 2 </a:t>
            </a:r>
            <a:r>
              <a:rPr lang="en-US" altLang="x-none" dirty="0">
                <a:solidFill>
                  <a:schemeClr val="hlink"/>
                </a:solidFill>
                <a:sym typeface="Symbol" charset="2"/>
              </a:rPr>
              <a:t></a:t>
            </a:r>
            <a:r>
              <a:rPr lang="en-US" altLang="x-none" dirty="0"/>
              <a:t> 42</a:t>
            </a:r>
          </a:p>
          <a:p>
            <a:pPr lvl="2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is the truth value of the following propositions</a:t>
            </a:r>
          </a:p>
          <a:p>
            <a:pPr lvl="1" eaLnBrk="1" hangingPunct="1"/>
            <a:r>
              <a:rPr lang="en-US" altLang="x-none" dirty="0"/>
              <a:t>¬(9 is a prime number)</a:t>
            </a:r>
          </a:p>
          <a:p>
            <a:pPr lvl="2" eaLnBrk="1" hangingPunct="1"/>
            <a:r>
              <a:rPr lang="en-US" altLang="x-none" dirty="0">
                <a:solidFill>
                  <a:schemeClr val="folHlink"/>
                </a:solidFill>
              </a:rPr>
              <a:t>true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¬(Pittsburgh is in Pennsylvania)</a:t>
            </a:r>
          </a:p>
          <a:p>
            <a:pPr lvl="2" eaLnBrk="1" hangingPunct="1"/>
            <a:r>
              <a:rPr lang="en-US" altLang="x-none" dirty="0">
                <a:solidFill>
                  <a:schemeClr val="folHlink"/>
                </a:solidFill>
              </a:rPr>
              <a:t>false</a:t>
            </a:r>
            <a:endParaRPr lang="en-US" altLang="x-non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176437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22787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3406143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396101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Conjunction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conjunction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both propositions are true</a:t>
            </a:r>
          </a:p>
        </p:txBody>
      </p:sp>
      <p:sp>
        <p:nvSpPr>
          <p:cNvPr id="31747" name="Rectangle 19"/>
          <p:cNvSpPr>
            <a:spLocks noChangeArrowheads="1"/>
          </p:cNvSpPr>
          <p:nvPr/>
        </p:nvSpPr>
        <p:spPr bwMode="auto">
          <a:xfrm>
            <a:off x="2286000" y="3886200"/>
            <a:ext cx="4257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conjunction</a:t>
            </a:r>
          </a:p>
        </p:txBody>
      </p:sp>
      <p:graphicFrame>
        <p:nvGraphicFramePr>
          <p:cNvPr id="57449" name="Group 105"/>
          <p:cNvGraphicFramePr>
            <a:graphicFrameLocks noGrp="1"/>
          </p:cNvGraphicFramePr>
          <p:nvPr/>
        </p:nvGraphicFramePr>
        <p:xfrm>
          <a:off x="2057400" y="21145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28" y="4457700"/>
            <a:ext cx="6046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b="1" i="1" dirty="0">
                <a:solidFill>
                  <a:srgbClr val="C0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baseline="30000" dirty="0">
                <a:solidFill>
                  <a:srgbClr val="C0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dirty="0">
                <a:solidFill>
                  <a:srgbClr val="C00000"/>
                </a:solidFill>
                <a:latin typeface="Comic Neue" panose="02000000000000000000" pitchFamily="2" charset="0"/>
              </a:rPr>
              <a:t> = 4 rows since we know both p and q!</a:t>
            </a:r>
          </a:p>
        </p:txBody>
      </p:sp>
      <p:cxnSp>
        <p:nvCxnSpPr>
          <p:cNvPr id="8" name="Shape 7"/>
          <p:cNvCxnSpPr>
            <a:cxnSpLocks/>
            <a:stCxn id="6" idx="1"/>
          </p:cNvCxnSpPr>
          <p:nvPr/>
        </p:nvCxnSpPr>
        <p:spPr bwMode="auto">
          <a:xfrm rot="10800000" flipH="1">
            <a:off x="1908127" y="2971819"/>
            <a:ext cx="73067" cy="1716715"/>
          </a:xfrm>
          <a:prstGeom prst="curvedConnector4">
            <a:avLst>
              <a:gd name="adj1" fmla="val -1712218"/>
              <a:gd name="adj2" fmla="val 99819"/>
            </a:avLst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8800" y="25146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2857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3200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0" y="35433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1721</Words>
  <Application>Microsoft Macintosh PowerPoint</Application>
  <PresentationFormat>On-screen Show (16:9)</PresentationFormat>
  <Paragraphs>440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Neue</vt:lpstr>
      <vt:lpstr>Symbol</vt:lpstr>
      <vt:lpstr>Trebuchet MS</vt:lpstr>
      <vt:lpstr>Wingdings</vt:lpstr>
      <vt:lpstr>Brilho</vt:lpstr>
      <vt:lpstr>CS 441: Propositional Logic</vt:lpstr>
      <vt:lpstr>Today’s Topic: Propositional Logic</vt:lpstr>
      <vt:lpstr>PowerPoint Presentation</vt:lpstr>
      <vt:lpstr>PowerPoint Presentation</vt:lpstr>
      <vt:lpstr>Not all statements are propositions</vt:lpstr>
      <vt:lpstr>PowerPoint Presentation</vt:lpstr>
      <vt:lpstr>Negation</vt:lpstr>
      <vt:lpstr>Negation Examples</vt:lpstr>
      <vt:lpstr>Conjunction</vt:lpstr>
      <vt:lpstr>Disjunction</vt:lpstr>
      <vt:lpstr>Conjunction and disjunction examples</vt:lpstr>
      <vt:lpstr>In-class Exercises</vt:lpstr>
      <vt:lpstr>Exclusive or (XOR)</vt:lpstr>
      <vt:lpstr>Implication</vt:lpstr>
      <vt:lpstr>Implication (cont.)</vt:lpstr>
      <vt:lpstr>Implication examples</vt:lpstr>
      <vt:lpstr>Other conditional statements</vt:lpstr>
      <vt:lpstr>Biconditional</vt:lpstr>
      <vt:lpstr>Truth tables can also be made for more complex expressions</vt:lpstr>
      <vt:lpstr>Like mathematical operators, logical operators are assigned precedence levels</vt:lpstr>
      <vt:lpstr>In-class Exercises</vt:lpstr>
      <vt:lpstr>English sentences can often be translated into propositional sentences</vt:lpstr>
      <vt:lpstr>Example #1</vt:lpstr>
      <vt:lpstr>Example #2</vt:lpstr>
      <vt:lpstr>Example #3</vt:lpstr>
      <vt:lpstr>Logic also helps us understand bitwise operations</vt:lpstr>
      <vt:lpstr>Bitwise logic examples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105</cp:revision>
  <cp:lastPrinted>2023-01-08T00:14:04Z</cp:lastPrinted>
  <dcterms:created xsi:type="dcterms:W3CDTF">2011-07-05T14:46:51Z</dcterms:created>
  <dcterms:modified xsi:type="dcterms:W3CDTF">2024-08-27T14:16:56Z</dcterms:modified>
</cp:coreProperties>
</file>