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589" r:id="rId2"/>
    <p:sldId id="615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9" r:id="rId12"/>
    <p:sldId id="412" r:id="rId13"/>
    <p:sldId id="413" r:id="rId14"/>
    <p:sldId id="414" r:id="rId15"/>
    <p:sldId id="415" r:id="rId16"/>
    <p:sldId id="420" r:id="rId17"/>
    <p:sldId id="416" r:id="rId18"/>
    <p:sldId id="417" r:id="rId19"/>
    <p:sldId id="422" r:id="rId20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82754"/>
  </p:normalViewPr>
  <p:slideViewPr>
    <p:cSldViewPr snapToGrid="0">
      <p:cViewPr varScale="1">
        <p:scale>
          <a:sx n="156" d="100"/>
          <a:sy n="156" d="100"/>
        </p:scale>
        <p:origin x="2008" y="144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D2A7FD-339F-104D-B7DA-6F298B9F37ED}" type="slidenum">
              <a:rPr lang="en-US" altLang="x-none" smtClean="0"/>
              <a:pPr/>
              <a:t>15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21960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B3950CF-5E60-CB46-8A69-B6E3290A6B6E}" type="slidenum">
              <a:rPr lang="en-US" altLang="x-none" sz="1200"/>
              <a:pPr/>
              <a:t>16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49ABBC1-C2AE-C642-BE5B-B2A39FB4CCAB}" type="slidenum">
              <a:rPr lang="en-US" altLang="x-none" sz="1200"/>
              <a:pPr/>
              <a:t>17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2A7FD-339F-104D-B7DA-6F298B9F37ED}" type="slidenum">
              <a:rPr lang="en-US" altLang="x-none" smtClean="0"/>
              <a:pPr/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7404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altLang="x-none" dirty="0"/>
              <a:t>~34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5C497AF-7393-D043-B1F2-917D75BAB920}" type="slidenum">
              <a:rPr lang="en-US" altLang="x-none" sz="1200"/>
              <a:pPr/>
              <a:t>6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D2A7FD-339F-104D-B7DA-6F298B9F37ED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69149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984 = 2^3 * 3 * 41</a:t>
            </a:r>
          </a:p>
          <a:p>
            <a:r>
              <a:rPr lang="en-US" altLang="x-none" dirty="0"/>
              <a:t>sqrt(157) &lt;</a:t>
            </a:r>
            <a:r>
              <a:rPr lang="en-US" altLang="x-none" baseline="0" dirty="0"/>
              <a:t> 13</a:t>
            </a:r>
          </a:p>
          <a:p>
            <a:endParaRPr lang="en-US" altLang="x-none" baseline="0" dirty="0"/>
          </a:p>
          <a:p>
            <a:r>
              <a:rPr lang="en-US" altLang="x-none" baseline="0" dirty="0"/>
              <a:t>1 </a:t>
            </a:r>
            <a:r>
              <a:rPr lang="en-US" altLang="x-none" baseline="0" dirty="0">
                <a:sym typeface="Wingdings" pitchFamily="2" charset="2"/>
              </a:rPr>
              <a:t> 2</a:t>
            </a:r>
          </a:p>
          <a:p>
            <a:r>
              <a:rPr lang="en-US" altLang="x-none" baseline="0" dirty="0">
                <a:sym typeface="Wingdings" pitchFamily="2" charset="2"/>
              </a:rPr>
              <a:t>2  3</a:t>
            </a:r>
          </a:p>
          <a:p>
            <a:r>
              <a:rPr lang="en-US" altLang="x-none" baseline="0" dirty="0">
                <a:sym typeface="Wingdings" pitchFamily="2" charset="2"/>
              </a:rPr>
              <a:t>3  5</a:t>
            </a:r>
          </a:p>
          <a:p>
            <a:r>
              <a:rPr lang="en-US" altLang="x-none" baseline="0" dirty="0">
                <a:sym typeface="Wingdings" pitchFamily="2" charset="2"/>
              </a:rPr>
              <a:t>4  7</a:t>
            </a:r>
          </a:p>
          <a:p>
            <a:r>
              <a:rPr lang="en-US" altLang="x-none" baseline="0" dirty="0">
                <a:sym typeface="Wingdings" pitchFamily="2" charset="2"/>
              </a:rPr>
              <a:t>5  11</a:t>
            </a:r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x-none" baseline="0" dirty="0">
                <a:sym typeface="Wingdings" pitchFamily="2" charset="2"/>
              </a:rPr>
              <a:t>6  13</a:t>
            </a:r>
            <a:endParaRPr lang="en-US" altLang="x-none" baseline="0" dirty="0"/>
          </a:p>
          <a:p>
            <a:r>
              <a:rPr lang="en-US" altLang="x-none" baseline="0" dirty="0"/>
              <a:t>…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931C8DD-13E5-5240-AC83-CD3B22FD68C7}" type="slidenum">
              <a:rPr lang="en-US" altLang="x-none" sz="1200"/>
              <a:pPr/>
              <a:t>9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/>
              <a:t>Switching gears to look at the properties of composite numbers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2311420-A681-AB43-AD87-F5C5C6B5F355}" type="slidenum">
              <a:rPr lang="en-US" altLang="x-none" sz="1200"/>
              <a:pPr/>
              <a:t>10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 err="1"/>
              <a:t>Coprimes</a:t>
            </a:r>
            <a:r>
              <a:rPr lang="en-US" altLang="x-none" dirty="0"/>
              <a:t> useful throughout number theory.   My experience: crypto.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7DC7F97-2EAA-BD43-B41A-E2660106D88E}" type="slidenum">
              <a:rPr lang="en-US" altLang="x-none" sz="1200"/>
              <a:pPr/>
              <a:t>11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F3B9B5B-0D12-BB4F-A02F-225E714B110A}" type="slidenum">
              <a:rPr lang="en-US" altLang="x-none" sz="1200"/>
              <a:pPr/>
              <a:t>12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x-none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DE5D063-8FA1-3446-A0EA-FF498EA116CF}" type="slidenum">
              <a:rPr lang="en-US" altLang="x-none" sz="1200"/>
              <a:pPr/>
              <a:t>13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Stop: when remainder is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6709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Primes, GCDs, and LCMs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Greatest common divisors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8229600" cy="371475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Let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b</a:t>
            </a:r>
            <a:r>
              <a:rPr lang="en-US" altLang="x-none" dirty="0"/>
              <a:t> be integers, not both zero. The largest integer </a:t>
            </a:r>
            <a:r>
              <a:rPr lang="en-US" altLang="x-none" i="1" dirty="0"/>
              <a:t>d</a:t>
            </a:r>
            <a:r>
              <a:rPr lang="en-US" altLang="x-none" dirty="0"/>
              <a:t> such that </a:t>
            </a:r>
            <a:r>
              <a:rPr lang="en-US" altLang="x-none" i="1" dirty="0"/>
              <a:t>d</a:t>
            </a:r>
            <a:r>
              <a:rPr lang="en-US" altLang="x-none" dirty="0"/>
              <a:t> |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d</a:t>
            </a:r>
            <a:r>
              <a:rPr lang="en-US" altLang="x-none" dirty="0"/>
              <a:t> | </a:t>
            </a:r>
            <a:r>
              <a:rPr lang="en-US" altLang="x-none" i="1" dirty="0"/>
              <a:t>b</a:t>
            </a:r>
            <a:r>
              <a:rPr lang="en-US" altLang="x-none" dirty="0"/>
              <a:t> is called the </a:t>
            </a:r>
            <a:r>
              <a:rPr lang="en-US" altLang="x-none" dirty="0">
                <a:solidFill>
                  <a:srgbClr val="FF0000"/>
                </a:solidFill>
              </a:rPr>
              <a:t>greatest common divisor </a:t>
            </a:r>
            <a:r>
              <a:rPr lang="en-US" altLang="x-none" dirty="0"/>
              <a:t>of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b</a:t>
            </a:r>
            <a:r>
              <a:rPr lang="en-US" altLang="x-none" dirty="0"/>
              <a:t>, denoted by </a:t>
            </a:r>
            <a:r>
              <a:rPr lang="en-US" altLang="x-none" dirty="0" err="1"/>
              <a:t>gcd</a:t>
            </a:r>
            <a:r>
              <a:rPr lang="en-US" altLang="x-none" dirty="0"/>
              <a:t>(</a:t>
            </a:r>
            <a:r>
              <a:rPr lang="en-US" altLang="x-none" i="1" dirty="0"/>
              <a:t>a</a:t>
            </a:r>
            <a:r>
              <a:rPr lang="en-US" altLang="x-none" dirty="0"/>
              <a:t>, </a:t>
            </a:r>
            <a:r>
              <a:rPr lang="en-US" altLang="x-none" i="1" dirty="0"/>
              <a:t>b</a:t>
            </a:r>
            <a:r>
              <a:rPr lang="en-US" altLang="x-none" dirty="0"/>
              <a:t>).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  </a:t>
            </a:r>
            <a:r>
              <a:rPr lang="en-US" altLang="x-none" dirty="0"/>
              <a:t>We can (naively) find GCDs by comparing the common divisors of two numbers.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What is the GCD of 24 and 36?</a:t>
            </a:r>
          </a:p>
          <a:p>
            <a:pPr marL="519113" lvl="1" indent="-217885"/>
            <a:r>
              <a:rPr lang="en-US" altLang="x-none" dirty="0"/>
              <a:t>Factors of 24:  1, 2, 3, 4, 6, 8, 12, 24</a:t>
            </a:r>
          </a:p>
          <a:p>
            <a:pPr marL="519113" lvl="1" indent="-217885"/>
            <a:r>
              <a:rPr lang="en-US" altLang="x-none" dirty="0"/>
              <a:t>Factors of 36:  1, 2, 3, 4, 6, 9, 12, 18, 36</a:t>
            </a:r>
          </a:p>
          <a:p>
            <a:pPr marL="519113" lvl="1" indent="-217885"/>
            <a:r>
              <a:rPr lang="en-US" altLang="x-none" dirty="0"/>
              <a:t>∴ </a:t>
            </a:r>
            <a:r>
              <a:rPr lang="en-US" altLang="x-none" dirty="0" err="1"/>
              <a:t>gcd</a:t>
            </a:r>
            <a:r>
              <a:rPr lang="en-US" altLang="x-none" dirty="0"/>
              <a:t>(24, 36) = 12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51467" y="3549157"/>
            <a:ext cx="293765" cy="565643"/>
            <a:chOff x="4951293" y="5024309"/>
            <a:chExt cx="391875" cy="754316"/>
          </a:xfrm>
        </p:grpSpPr>
        <p:sp>
          <p:nvSpPr>
            <p:cNvPr id="4" name="Oval 3"/>
            <p:cNvSpPr/>
            <p:nvPr/>
          </p:nvSpPr>
          <p:spPr bwMode="auto">
            <a:xfrm>
              <a:off x="4961985" y="5024309"/>
              <a:ext cx="381183" cy="381064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4951293" y="5397561"/>
              <a:ext cx="381183" cy="381064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7173310E-9542-F14F-41B4-76EAC17D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22029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199" y="999606"/>
            <a:ext cx="8229599" cy="388620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What is </a:t>
            </a:r>
            <a:r>
              <a:rPr lang="en-US" altLang="x-none" dirty="0" err="1"/>
              <a:t>gcd</a:t>
            </a:r>
            <a:r>
              <a:rPr lang="en-US" altLang="x-none" dirty="0"/>
              <a:t>(17, 22)?</a:t>
            </a:r>
          </a:p>
          <a:p>
            <a:pPr lvl="1"/>
            <a:r>
              <a:rPr lang="en-US" altLang="x-none" dirty="0"/>
              <a:t>Factors of 17:  1, 17</a:t>
            </a:r>
          </a:p>
          <a:p>
            <a:pPr lvl="1"/>
            <a:r>
              <a:rPr lang="en-US" altLang="x-none" dirty="0"/>
              <a:t>Factors of 22:  1, 2, 11, 22</a:t>
            </a:r>
          </a:p>
          <a:p>
            <a:pPr lvl="1"/>
            <a:r>
              <a:rPr lang="en-US" altLang="x-none" dirty="0"/>
              <a:t>∴ </a:t>
            </a:r>
            <a:r>
              <a:rPr lang="en-US" altLang="x-none" dirty="0" err="1"/>
              <a:t>gcd</a:t>
            </a:r>
            <a:r>
              <a:rPr lang="en-US" altLang="x-none" dirty="0"/>
              <a:t>(17, 22) = 1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If </a:t>
            </a:r>
            <a:r>
              <a:rPr lang="en-US" altLang="x-none" dirty="0" err="1"/>
              <a:t>gcd</a:t>
            </a:r>
            <a:r>
              <a:rPr lang="en-US" altLang="x-none" dirty="0"/>
              <a:t>(</a:t>
            </a:r>
            <a:r>
              <a:rPr lang="en-US" altLang="x-none" i="1" dirty="0"/>
              <a:t>a</a:t>
            </a:r>
            <a:r>
              <a:rPr lang="en-US" altLang="x-none" dirty="0"/>
              <a:t>, </a:t>
            </a:r>
            <a:r>
              <a:rPr lang="en-US" altLang="x-none" i="1" dirty="0"/>
              <a:t>b</a:t>
            </a:r>
            <a:r>
              <a:rPr lang="en-US" altLang="x-none" dirty="0"/>
              <a:t>) = 1, we say that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b</a:t>
            </a:r>
            <a:r>
              <a:rPr lang="en-US" altLang="x-none" dirty="0"/>
              <a:t> are </a:t>
            </a:r>
            <a:r>
              <a:rPr lang="en-US" altLang="x-none" dirty="0">
                <a:solidFill>
                  <a:srgbClr val="FF0000"/>
                </a:solidFill>
              </a:rPr>
              <a:t>relatively prime</a:t>
            </a:r>
            <a:r>
              <a:rPr lang="en-US" altLang="x-none" dirty="0"/>
              <a:t>, or </a:t>
            </a:r>
            <a:r>
              <a:rPr lang="en-US" altLang="x-none" dirty="0">
                <a:solidFill>
                  <a:srgbClr val="FF0000"/>
                </a:solidFill>
              </a:rPr>
              <a:t>coprime</a:t>
            </a:r>
            <a:r>
              <a:rPr lang="en-US" altLang="x-none" dirty="0"/>
              <a:t>. We say that </a:t>
            </a:r>
            <a:r>
              <a:rPr lang="en-US" altLang="x-none" i="1" dirty="0"/>
              <a:t>a</a:t>
            </a:r>
            <a:r>
              <a:rPr lang="en-US" altLang="x-none" i="1" baseline="-25000" dirty="0"/>
              <a:t>1</a:t>
            </a:r>
            <a:r>
              <a:rPr lang="en-US" altLang="x-none" dirty="0"/>
              <a:t>, </a:t>
            </a:r>
            <a:r>
              <a:rPr lang="en-US" altLang="x-none" i="1" dirty="0"/>
              <a:t>a</a:t>
            </a:r>
            <a:r>
              <a:rPr lang="en-US" altLang="x-none" i="1" baseline="-25000" dirty="0"/>
              <a:t>2</a:t>
            </a:r>
            <a:r>
              <a:rPr lang="en-US" altLang="x-none" dirty="0"/>
              <a:t>, …, </a:t>
            </a:r>
            <a:r>
              <a:rPr lang="en-US" altLang="x-none" i="1" dirty="0"/>
              <a:t>a</a:t>
            </a:r>
            <a:r>
              <a:rPr lang="en-US" altLang="x-none" i="1" baseline="-25000" dirty="0"/>
              <a:t>n</a:t>
            </a:r>
            <a:r>
              <a:rPr lang="en-US" altLang="x-none" dirty="0"/>
              <a:t> are </a:t>
            </a:r>
            <a:r>
              <a:rPr lang="en-US" altLang="x-none" dirty="0">
                <a:solidFill>
                  <a:srgbClr val="FF0000"/>
                </a:solidFill>
              </a:rPr>
              <a:t>pairwise relatively prime </a:t>
            </a:r>
            <a:r>
              <a:rPr lang="en-US" altLang="x-none" dirty="0"/>
              <a:t>if </a:t>
            </a:r>
            <a:r>
              <a:rPr lang="en-US" altLang="x-none" dirty="0" err="1"/>
              <a:t>gcd</a:t>
            </a:r>
            <a:r>
              <a:rPr lang="en-US" altLang="x-none" dirty="0"/>
              <a:t>(</a:t>
            </a:r>
            <a:r>
              <a:rPr lang="en-US" altLang="x-none" i="1" dirty="0"/>
              <a:t>a</a:t>
            </a:r>
            <a:r>
              <a:rPr lang="en-US" altLang="x-none" i="1" baseline="-25000" dirty="0"/>
              <a:t>i</a:t>
            </a:r>
            <a:r>
              <a:rPr lang="en-US" altLang="x-none" dirty="0"/>
              <a:t>, </a:t>
            </a:r>
            <a:r>
              <a:rPr lang="en-US" altLang="x-none" i="1" dirty="0" err="1"/>
              <a:t>a</a:t>
            </a:r>
            <a:r>
              <a:rPr lang="en-US" altLang="x-none" i="1" baseline="-25000" dirty="0" err="1"/>
              <a:t>j</a:t>
            </a:r>
            <a:r>
              <a:rPr lang="en-US" altLang="x-none" dirty="0"/>
              <a:t>) = 1 ∀</a:t>
            </a:r>
            <a:r>
              <a:rPr lang="en-US" altLang="x-none" i="1" dirty="0" err="1"/>
              <a:t>i</a:t>
            </a:r>
            <a:r>
              <a:rPr lang="en-US" altLang="x-none" dirty="0"/>
              <a:t>, </a:t>
            </a:r>
            <a:r>
              <a:rPr lang="en-US" altLang="x-none" i="1" dirty="0"/>
              <a:t>j</a:t>
            </a:r>
            <a:r>
              <a:rPr lang="en-US" altLang="x-none" dirty="0"/>
              <a:t>.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Are 10, 17, and 21 pairwise coprime?</a:t>
            </a:r>
          </a:p>
          <a:p>
            <a:pPr lvl="1"/>
            <a:r>
              <a:rPr lang="en-US" altLang="x-none" dirty="0"/>
              <a:t>Factors of 10:  1, 2, 5, 10</a:t>
            </a:r>
          </a:p>
          <a:p>
            <a:pPr lvl="1"/>
            <a:r>
              <a:rPr lang="en-US" altLang="x-none" dirty="0"/>
              <a:t>Factors of 17:  1, 17</a:t>
            </a:r>
          </a:p>
          <a:p>
            <a:pPr lvl="1"/>
            <a:r>
              <a:rPr lang="en-US" altLang="x-none" dirty="0"/>
              <a:t>Factors of 21:  1, 3, 7, 21</a:t>
            </a:r>
          </a:p>
        </p:txBody>
      </p:sp>
      <p:sp>
        <p:nvSpPr>
          <p:cNvPr id="4" name="Rectangle 3"/>
          <p:cNvSpPr/>
          <p:nvPr/>
        </p:nvSpPr>
        <p:spPr>
          <a:xfrm>
            <a:off x="5959665" y="4142856"/>
            <a:ext cx="1281121" cy="71558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50" b="1" dirty="0">
                <a:ln w="31550" cmpd="sng">
                  <a:noFill/>
                  <a:prstDash val="solid"/>
                </a:ln>
                <a:solidFill>
                  <a:srgbClr val="FF0000"/>
                </a:solidFill>
                <a:cs typeface="ＭＳ Ｐゴシック" charset="-128"/>
              </a:rPr>
              <a:t>Yes!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899959" y="4251768"/>
            <a:ext cx="1340827" cy="60666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A27AAA3B-28CA-59A9-A443-B701BCEDE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64C0A7E-F71C-C92E-6AEA-56AC25FC8190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Sometimes, the GCD of two numbers is 1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FF7C09-7D75-A75F-99B8-664DEC7B2A52}"/>
              </a:ext>
            </a:extLst>
          </p:cNvPr>
          <p:cNvGrpSpPr>
            <a:grpSpLocks/>
          </p:cNvGrpSpPr>
          <p:nvPr/>
        </p:nvGrpSpPr>
        <p:grpSpPr bwMode="auto">
          <a:xfrm>
            <a:off x="2620442" y="1329659"/>
            <a:ext cx="293765" cy="565643"/>
            <a:chOff x="4951293" y="5024309"/>
            <a:chExt cx="391875" cy="754316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2385DA4-3EAB-4DFD-2602-7734D5EAD7EC}"/>
                </a:ext>
              </a:extLst>
            </p:cNvPr>
            <p:cNvSpPr/>
            <p:nvPr/>
          </p:nvSpPr>
          <p:spPr bwMode="auto">
            <a:xfrm>
              <a:off x="4961985" y="5024309"/>
              <a:ext cx="381183" cy="381064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ED83471-0B2D-E687-76B6-1D124661E183}"/>
                </a:ext>
              </a:extLst>
            </p:cNvPr>
            <p:cNvSpPr/>
            <p:nvPr/>
          </p:nvSpPr>
          <p:spPr bwMode="auto">
            <a:xfrm>
              <a:off x="4951293" y="5397561"/>
              <a:ext cx="381183" cy="381064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4F0A3FD-6A36-C32E-3728-615B0F70BF62}"/>
              </a:ext>
            </a:extLst>
          </p:cNvPr>
          <p:cNvGrpSpPr/>
          <p:nvPr/>
        </p:nvGrpSpPr>
        <p:grpSpPr>
          <a:xfrm>
            <a:off x="2612427" y="3784685"/>
            <a:ext cx="293765" cy="845535"/>
            <a:chOff x="2612427" y="3784685"/>
            <a:chExt cx="293765" cy="845535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0438D4A-B389-9BC0-8E94-803146D4F1F8}"/>
                </a:ext>
              </a:extLst>
            </p:cNvPr>
            <p:cNvSpPr/>
            <p:nvPr/>
          </p:nvSpPr>
          <p:spPr bwMode="auto">
            <a:xfrm>
              <a:off x="2620442" y="3784685"/>
              <a:ext cx="285750" cy="285751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F752D74-3F80-9208-1C2C-2ED48A204197}"/>
                </a:ext>
              </a:extLst>
            </p:cNvPr>
            <p:cNvSpPr/>
            <p:nvPr/>
          </p:nvSpPr>
          <p:spPr bwMode="auto">
            <a:xfrm>
              <a:off x="2612427" y="4064577"/>
              <a:ext cx="285750" cy="285751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E50EC27-B6FC-EF00-8F67-1BBB7830F4B8}"/>
                </a:ext>
              </a:extLst>
            </p:cNvPr>
            <p:cNvSpPr/>
            <p:nvPr/>
          </p:nvSpPr>
          <p:spPr bwMode="auto">
            <a:xfrm>
              <a:off x="2612427" y="4344469"/>
              <a:ext cx="285750" cy="285751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 bldLvl="2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379913" y="1186641"/>
            <a:ext cx="5935287" cy="354330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b="1" i="1" dirty="0"/>
              <a:t>Let:</a:t>
            </a:r>
            <a:r>
              <a:rPr lang="en-US" altLang="x-none" dirty="0"/>
              <a:t>                                      and</a:t>
            </a: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Then: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Compute </a:t>
            </a:r>
            <a:r>
              <a:rPr lang="en-US" altLang="x-none" dirty="0" err="1"/>
              <a:t>gcd</a:t>
            </a:r>
            <a:r>
              <a:rPr lang="en-US" altLang="x-none" dirty="0"/>
              <a:t>(120, 500)</a:t>
            </a:r>
          </a:p>
          <a:p>
            <a:pPr lvl="1"/>
            <a:r>
              <a:rPr lang="en-US" altLang="x-none" dirty="0"/>
              <a:t>120 = 2</a:t>
            </a:r>
            <a:r>
              <a:rPr lang="en-US" altLang="x-none" baseline="30000" dirty="0"/>
              <a:t>3</a:t>
            </a:r>
            <a:r>
              <a:rPr lang="en-US" altLang="x-none" dirty="0"/>
              <a:t> × 3 × 5</a:t>
            </a:r>
          </a:p>
          <a:p>
            <a:pPr lvl="1"/>
            <a:r>
              <a:rPr lang="en-US" altLang="x-none" dirty="0"/>
              <a:t>500 = 2</a:t>
            </a:r>
            <a:r>
              <a:rPr lang="en-US" altLang="x-none" baseline="30000" dirty="0"/>
              <a:t>2</a:t>
            </a:r>
            <a:r>
              <a:rPr lang="en-US" altLang="x-none" dirty="0"/>
              <a:t> × 5</a:t>
            </a:r>
            <a:r>
              <a:rPr lang="en-US" altLang="x-none" baseline="30000" dirty="0"/>
              <a:t>3</a:t>
            </a:r>
          </a:p>
          <a:p>
            <a:pPr lvl="1"/>
            <a:r>
              <a:rPr lang="en-US" altLang="x-none" dirty="0"/>
              <a:t>So </a:t>
            </a:r>
            <a:r>
              <a:rPr lang="en-US" altLang="x-none" dirty="0" err="1"/>
              <a:t>gcd</a:t>
            </a:r>
            <a:r>
              <a:rPr lang="en-US" altLang="x-none" dirty="0"/>
              <a:t>(120, 500) = 2</a:t>
            </a:r>
            <a:r>
              <a:rPr lang="en-US" altLang="x-none" baseline="30000" dirty="0"/>
              <a:t>2</a:t>
            </a:r>
            <a:r>
              <a:rPr lang="en-US" altLang="x-none" dirty="0"/>
              <a:t> × 3</a:t>
            </a:r>
            <a:r>
              <a:rPr lang="en-US" altLang="x-none" baseline="30000" dirty="0"/>
              <a:t>0</a:t>
            </a:r>
            <a:r>
              <a:rPr lang="en-US" altLang="x-none" dirty="0"/>
              <a:t> × 5 = 20</a:t>
            </a:r>
          </a:p>
        </p:txBody>
      </p:sp>
      <p:pic>
        <p:nvPicPr>
          <p:cNvPr id="3174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1215216"/>
            <a:ext cx="21812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448" y="1215216"/>
            <a:ext cx="2082403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128" y="1872441"/>
            <a:ext cx="587097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143000" y="2215343"/>
            <a:ext cx="2686050" cy="970623"/>
            <a:chOff x="0" y="2743200"/>
            <a:chExt cx="3581400" cy="1293634"/>
          </a:xfrm>
        </p:grpSpPr>
        <p:sp>
          <p:nvSpPr>
            <p:cNvPr id="31754" name="TextBox 6"/>
            <p:cNvSpPr txBox="1">
              <a:spLocks noChangeArrowheads="1"/>
            </p:cNvSpPr>
            <p:nvPr/>
          </p:nvSpPr>
          <p:spPr bwMode="auto">
            <a:xfrm>
              <a:off x="0" y="3360003"/>
              <a:ext cx="3581400" cy="676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Greatest multiple of p</a:t>
              </a:r>
              <a:r>
                <a:rPr lang="en-US" altLang="x-none" sz="1350" b="1" i="1" baseline="-25000" dirty="0">
                  <a:solidFill>
                    <a:srgbClr val="FF0000"/>
                  </a:solidFill>
                  <a:latin typeface="Comic Neue" panose="02000000000000000000" pitchFamily="2" charset="0"/>
                </a:rPr>
                <a:t>1</a:t>
              </a:r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 in both a and b</a:t>
              </a:r>
            </a:p>
          </p:txBody>
        </p:sp>
        <p:cxnSp>
          <p:nvCxnSpPr>
            <p:cNvPr id="10" name="Shape 9"/>
            <p:cNvCxnSpPr>
              <a:cxnSpLocks/>
              <a:stCxn id="31754" idx="0"/>
            </p:cNvCxnSpPr>
            <p:nvPr/>
          </p:nvCxnSpPr>
          <p:spPr bwMode="auto">
            <a:xfrm rot="5400000" flipH="1" flipV="1">
              <a:off x="1958548" y="2575352"/>
              <a:ext cx="616803" cy="952500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86200" y="2360816"/>
            <a:ext cx="2686050" cy="819352"/>
            <a:chOff x="3657600" y="2937273"/>
            <a:chExt cx="3581400" cy="1092905"/>
          </a:xfrm>
        </p:grpSpPr>
        <p:sp>
          <p:nvSpPr>
            <p:cNvPr id="31752" name="TextBox 7"/>
            <p:cNvSpPr txBox="1">
              <a:spLocks noChangeArrowheads="1"/>
            </p:cNvSpPr>
            <p:nvPr/>
          </p:nvSpPr>
          <p:spPr bwMode="auto">
            <a:xfrm>
              <a:off x="3657600" y="3352800"/>
              <a:ext cx="3581400" cy="677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Greatest multiple of p</a:t>
              </a:r>
              <a:r>
                <a:rPr lang="en-US" altLang="x-none" sz="1350" b="1" i="1" baseline="-25000" dirty="0">
                  <a:solidFill>
                    <a:srgbClr val="FF0000"/>
                  </a:solidFill>
                  <a:latin typeface="Comic Neue" panose="02000000000000000000" pitchFamily="2" charset="0"/>
                </a:rPr>
                <a:t>2</a:t>
              </a:r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 in both a and b</a:t>
              </a:r>
            </a:p>
          </p:txBody>
        </p:sp>
        <p:cxnSp>
          <p:nvCxnSpPr>
            <p:cNvPr id="14" name="Shape 9"/>
            <p:cNvCxnSpPr>
              <a:cxnSpLocks/>
            </p:cNvCxnSpPr>
            <p:nvPr/>
          </p:nvCxnSpPr>
          <p:spPr bwMode="auto">
            <a:xfrm rot="16200000" flipV="1">
              <a:off x="4666115" y="2998332"/>
              <a:ext cx="498960" cy="376841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C8A5A182-F696-D0DD-99F9-B3E5498EC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3DCE0BC-8B0D-7BC1-74A8-BF2668A8361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leverage the fundamental theorem of arithmetic to develop a better algorithm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Better still is Euclid</a:t>
            </a:r>
            <a:r>
              <a:rPr lang="en-US" altLang="ja-JP" dirty="0"/>
              <a:t>’s algorithm</a:t>
            </a:r>
            <a:endParaRPr lang="en-US" altLang="x-none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x-none" b="1" i="1" dirty="0"/>
              <a:t>Observation:</a:t>
            </a:r>
            <a:r>
              <a:rPr lang="en-US" altLang="x-none" dirty="0"/>
              <a:t>  If </a:t>
            </a:r>
            <a:r>
              <a:rPr lang="en-US" altLang="x-none" i="1" dirty="0"/>
              <a:t>a</a:t>
            </a:r>
            <a:r>
              <a:rPr lang="en-US" altLang="x-none" dirty="0"/>
              <a:t> = </a:t>
            </a:r>
            <a:r>
              <a:rPr lang="en-US" altLang="x-none" i="1" dirty="0" err="1"/>
              <a:t>bq</a:t>
            </a:r>
            <a:r>
              <a:rPr lang="en-US" altLang="x-none" dirty="0"/>
              <a:t> + </a:t>
            </a:r>
            <a:r>
              <a:rPr lang="en-US" altLang="x-none" i="1" dirty="0"/>
              <a:t>r</a:t>
            </a:r>
            <a:r>
              <a:rPr lang="en-US" altLang="x-none" dirty="0"/>
              <a:t>, then </a:t>
            </a:r>
            <a:r>
              <a:rPr lang="en-US" altLang="x-none" dirty="0" err="1"/>
              <a:t>gcd</a:t>
            </a:r>
            <a:r>
              <a:rPr lang="en-US" altLang="x-none" dirty="0"/>
              <a:t>(</a:t>
            </a:r>
            <a:r>
              <a:rPr lang="en-US" altLang="x-none" i="1" dirty="0"/>
              <a:t>a</a:t>
            </a:r>
            <a:r>
              <a:rPr lang="en-US" altLang="x-none" dirty="0"/>
              <a:t>, </a:t>
            </a:r>
            <a:r>
              <a:rPr lang="en-US" altLang="x-none" i="1" dirty="0"/>
              <a:t>b</a:t>
            </a:r>
            <a:r>
              <a:rPr lang="en-US" altLang="x-none" dirty="0"/>
              <a:t>) = </a:t>
            </a:r>
            <a:r>
              <a:rPr lang="en-US" altLang="x-none" dirty="0" err="1"/>
              <a:t>gcd</a:t>
            </a:r>
            <a:r>
              <a:rPr lang="en-US" altLang="x-none" dirty="0"/>
              <a:t>(</a:t>
            </a:r>
            <a:r>
              <a:rPr lang="en-US" altLang="x-none" i="1" dirty="0"/>
              <a:t>b</a:t>
            </a:r>
            <a:r>
              <a:rPr lang="en-US" altLang="x-none" dirty="0"/>
              <a:t>, </a:t>
            </a:r>
            <a:r>
              <a:rPr lang="en-US" altLang="x-none" i="1" dirty="0"/>
              <a:t>r</a:t>
            </a:r>
            <a:r>
              <a:rPr lang="en-US" altLang="x-none" dirty="0"/>
              <a:t>)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dirty="0"/>
              <a:t>So, let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0</a:t>
            </a:r>
            <a:r>
              <a:rPr lang="en-US" altLang="x-none" dirty="0"/>
              <a:t> =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1</a:t>
            </a:r>
            <a:r>
              <a:rPr lang="en-US" altLang="x-none" dirty="0"/>
              <a:t> = </a:t>
            </a:r>
            <a:r>
              <a:rPr lang="en-US" altLang="x-none" i="1" dirty="0"/>
              <a:t>b</a:t>
            </a:r>
            <a:r>
              <a:rPr lang="en-US" altLang="x-none" dirty="0"/>
              <a:t>. Then:</a:t>
            </a:r>
          </a:p>
          <a:p>
            <a:pPr lvl="1"/>
            <a:r>
              <a:rPr lang="en-US" altLang="x-none" i="1" dirty="0"/>
              <a:t>r</a:t>
            </a:r>
            <a:r>
              <a:rPr lang="en-US" altLang="x-none" i="1" baseline="-25000" dirty="0"/>
              <a:t>0</a:t>
            </a:r>
            <a:r>
              <a:rPr lang="en-US" altLang="x-none" dirty="0"/>
              <a:t> =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1</a:t>
            </a:r>
            <a:r>
              <a:rPr lang="en-US" altLang="x-none" i="1" dirty="0"/>
              <a:t>q</a:t>
            </a:r>
            <a:r>
              <a:rPr lang="en-US" altLang="x-none" i="1" baseline="-25000" dirty="0"/>
              <a:t>1</a:t>
            </a:r>
            <a:r>
              <a:rPr lang="en-US" altLang="x-none" dirty="0"/>
              <a:t> +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2</a:t>
            </a:r>
            <a:r>
              <a:rPr lang="en-US" altLang="x-none" i="1" dirty="0"/>
              <a:t>		</a:t>
            </a:r>
            <a:r>
              <a:rPr lang="en-US" altLang="x-none" dirty="0"/>
              <a:t>0 ≤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2</a:t>
            </a:r>
            <a:r>
              <a:rPr lang="en-US" altLang="x-none" dirty="0"/>
              <a:t> &lt;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1</a:t>
            </a:r>
          </a:p>
          <a:p>
            <a:pPr lvl="1"/>
            <a:r>
              <a:rPr lang="en-US" altLang="x-none" i="1" dirty="0"/>
              <a:t>r</a:t>
            </a:r>
            <a:r>
              <a:rPr lang="en-US" altLang="x-none" i="1" baseline="-25000" dirty="0"/>
              <a:t>1</a:t>
            </a:r>
            <a:r>
              <a:rPr lang="en-US" altLang="x-none" dirty="0"/>
              <a:t> =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2</a:t>
            </a:r>
            <a:r>
              <a:rPr lang="en-US" altLang="x-none" i="1" dirty="0"/>
              <a:t>q</a:t>
            </a:r>
            <a:r>
              <a:rPr lang="en-US" altLang="x-none" i="1" baseline="-25000" dirty="0"/>
              <a:t>2</a:t>
            </a:r>
            <a:r>
              <a:rPr lang="en-US" altLang="x-none" dirty="0"/>
              <a:t> +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3		</a:t>
            </a:r>
            <a:r>
              <a:rPr lang="en-US" altLang="x-none" dirty="0"/>
              <a:t>0 ≤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3</a:t>
            </a:r>
            <a:r>
              <a:rPr lang="en-US" altLang="x-none" dirty="0"/>
              <a:t> &lt;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2</a:t>
            </a:r>
            <a:endParaRPr lang="en-US" altLang="x-none" dirty="0"/>
          </a:p>
          <a:p>
            <a:pPr lvl="1"/>
            <a:r>
              <a:rPr lang="en-US" altLang="x-none" i="1" baseline="-25000" dirty="0"/>
              <a:t>…</a:t>
            </a:r>
          </a:p>
          <a:p>
            <a:pPr lvl="1"/>
            <a:r>
              <a:rPr lang="en-US" altLang="x-none" i="1" dirty="0"/>
              <a:t>r</a:t>
            </a:r>
            <a:r>
              <a:rPr lang="en-US" altLang="x-none" i="1" baseline="-25000" dirty="0"/>
              <a:t>n-2</a:t>
            </a:r>
            <a:r>
              <a:rPr lang="en-US" altLang="x-none" dirty="0"/>
              <a:t> =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n-1</a:t>
            </a:r>
            <a:r>
              <a:rPr lang="en-US" altLang="x-none" i="1" dirty="0"/>
              <a:t>q</a:t>
            </a:r>
            <a:r>
              <a:rPr lang="en-US" altLang="x-none" i="1" baseline="-25000" dirty="0"/>
              <a:t>n-1</a:t>
            </a:r>
            <a:r>
              <a:rPr lang="en-US" altLang="x-none" dirty="0"/>
              <a:t> + </a:t>
            </a:r>
            <a:r>
              <a:rPr lang="en-US" altLang="x-none" i="1" dirty="0" err="1"/>
              <a:t>r</a:t>
            </a:r>
            <a:r>
              <a:rPr lang="en-US" altLang="x-none" i="1" baseline="-25000" dirty="0" err="1"/>
              <a:t>n</a:t>
            </a:r>
            <a:r>
              <a:rPr lang="en-US" altLang="x-none" i="1" dirty="0"/>
              <a:t>		</a:t>
            </a:r>
            <a:r>
              <a:rPr lang="en-US" altLang="x-none" dirty="0"/>
              <a:t>0 ≤ </a:t>
            </a:r>
            <a:r>
              <a:rPr lang="en-US" altLang="x-none" i="1" dirty="0" err="1"/>
              <a:t>r</a:t>
            </a:r>
            <a:r>
              <a:rPr lang="en-US" altLang="x-none" i="1" baseline="-25000" dirty="0" err="1"/>
              <a:t>n</a:t>
            </a:r>
            <a:r>
              <a:rPr lang="en-US" altLang="x-none" dirty="0"/>
              <a:t> &lt; </a:t>
            </a:r>
            <a:r>
              <a:rPr lang="en-US" altLang="x-none" i="1" dirty="0"/>
              <a:t>r</a:t>
            </a:r>
            <a:r>
              <a:rPr lang="en-US" altLang="x-none" i="1" baseline="-25000" dirty="0"/>
              <a:t>n-1</a:t>
            </a:r>
            <a:endParaRPr lang="en-US" altLang="x-none" i="1" dirty="0"/>
          </a:p>
          <a:p>
            <a:pPr lvl="1"/>
            <a:r>
              <a:rPr lang="en-US" altLang="x-none" i="1" dirty="0"/>
              <a:t>r</a:t>
            </a:r>
            <a:r>
              <a:rPr lang="en-US" altLang="x-none" i="1" baseline="-25000" dirty="0"/>
              <a:t>n-1</a:t>
            </a:r>
            <a:r>
              <a:rPr lang="en-US" altLang="x-none" dirty="0"/>
              <a:t> = </a:t>
            </a:r>
            <a:r>
              <a:rPr lang="en-US" altLang="x-none" i="1" dirty="0" err="1"/>
              <a:t>r</a:t>
            </a:r>
            <a:r>
              <a:rPr lang="en-US" altLang="x-none" i="1" baseline="-25000" dirty="0" err="1"/>
              <a:t>n</a:t>
            </a:r>
            <a:r>
              <a:rPr lang="en-US" altLang="x-none" i="1" dirty="0" err="1"/>
              <a:t>q</a:t>
            </a:r>
            <a:r>
              <a:rPr lang="en-US" altLang="x-none" i="1" baseline="-25000" dirty="0" err="1"/>
              <a:t>n</a:t>
            </a:r>
            <a:endParaRPr lang="en-US" altLang="x-none" dirty="0"/>
          </a:p>
          <a:p>
            <a:pPr lvl="1"/>
            <a:endParaRPr lang="en-US" altLang="x-none" i="1" baseline="-25000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487979" y="1610068"/>
            <a:ext cx="2523448" cy="814750"/>
            <a:chOff x="764923" y="2146561"/>
            <a:chExt cx="3364115" cy="1085662"/>
          </a:xfrm>
        </p:grpSpPr>
        <p:sp>
          <p:nvSpPr>
            <p:cNvPr id="33800" name="TextBox 3"/>
            <p:cNvSpPr txBox="1">
              <a:spLocks noChangeArrowheads="1"/>
            </p:cNvSpPr>
            <p:nvPr/>
          </p:nvSpPr>
          <p:spPr bwMode="auto">
            <a:xfrm>
              <a:off x="764923" y="2832361"/>
              <a:ext cx="3364115" cy="399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Proved in section 4.3 of the book</a:t>
              </a:r>
            </a:p>
          </p:txBody>
        </p:sp>
        <p:cxnSp>
          <p:nvCxnSpPr>
            <p:cNvPr id="6" name="Curved Connector 5"/>
            <p:cNvCxnSpPr/>
            <p:nvPr/>
          </p:nvCxnSpPr>
          <p:spPr bwMode="auto">
            <a:xfrm rot="5400000" flipH="1" flipV="1">
              <a:off x="3279326" y="2222587"/>
              <a:ext cx="685376" cy="533324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105024" y="3697717"/>
            <a:ext cx="2609850" cy="1310074"/>
            <a:chOff x="1282670" y="4930550"/>
            <a:chExt cx="3480054" cy="1745524"/>
          </a:xfrm>
        </p:grpSpPr>
        <p:sp>
          <p:nvSpPr>
            <p:cNvPr id="33797" name="TextBox 3"/>
            <p:cNvSpPr txBox="1">
              <a:spLocks noChangeArrowheads="1"/>
            </p:cNvSpPr>
            <p:nvPr/>
          </p:nvSpPr>
          <p:spPr bwMode="auto">
            <a:xfrm>
              <a:off x="1282670" y="6276249"/>
              <a:ext cx="1464611" cy="39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 b="1" i="1" dirty="0" err="1">
                  <a:solidFill>
                    <a:srgbClr val="FF0000"/>
                  </a:solidFill>
                  <a:latin typeface="Comic Neue" panose="02000000000000000000" pitchFamily="2" charset="0"/>
                </a:rPr>
                <a:t>gcd</a:t>
              </a:r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(a, b) = </a:t>
              </a:r>
              <a:r>
                <a:rPr lang="en-US" altLang="x-none" sz="1350" b="1" i="1" dirty="0" err="1">
                  <a:solidFill>
                    <a:srgbClr val="FF0000"/>
                  </a:solidFill>
                  <a:latin typeface="Comic Neue" panose="02000000000000000000" pitchFamily="2" charset="0"/>
                </a:rPr>
                <a:t>r</a:t>
              </a:r>
              <a:r>
                <a:rPr lang="en-US" altLang="x-none" sz="1350" b="1" i="1" baseline="-25000" dirty="0" err="1">
                  <a:solidFill>
                    <a:srgbClr val="FF0000"/>
                  </a:solidFill>
                  <a:latin typeface="Comic Neue" panose="02000000000000000000" pitchFamily="2" charset="0"/>
                </a:rPr>
                <a:t>n</a:t>
              </a:r>
              <a:endParaRPr lang="en-US" altLang="x-none" sz="1350" b="1" i="1" baseline="-25000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4381696" y="4930550"/>
              <a:ext cx="381028" cy="380729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cxnSp>
          <p:nvCxnSpPr>
            <p:cNvPr id="10" name="Shape 9"/>
            <p:cNvCxnSpPr>
              <a:stCxn id="8" idx="4"/>
              <a:endCxn id="33797" idx="3"/>
            </p:cNvCxnSpPr>
            <p:nvPr/>
          </p:nvCxnSpPr>
          <p:spPr bwMode="auto">
            <a:xfrm rot="5400000">
              <a:off x="3077306" y="4981256"/>
              <a:ext cx="1164882" cy="1824929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EB1DE9DA-9BEF-6A14-EB41-5413DC1EA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Examples of Euclid</a:t>
            </a:r>
            <a:r>
              <a:rPr lang="en-US" altLang="ja-JP" dirty="0"/>
              <a:t>’s algorithm</a:t>
            </a:r>
            <a:endParaRPr lang="en-US" altLang="x-none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199" y="990254"/>
            <a:ext cx="8229599" cy="394335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sz="1500" b="1" i="1" dirty="0">
                <a:solidFill>
                  <a:schemeClr val="bg2"/>
                </a:solidFill>
              </a:rPr>
              <a:t>Example:  </a:t>
            </a:r>
            <a:r>
              <a:rPr lang="en-US" altLang="x-none" sz="1500" dirty="0"/>
              <a:t>Compute </a:t>
            </a:r>
            <a:r>
              <a:rPr lang="en-US" altLang="x-none" sz="1500" dirty="0" err="1"/>
              <a:t>gcd</a:t>
            </a:r>
            <a:r>
              <a:rPr lang="en-US" altLang="x-none" sz="1500" dirty="0"/>
              <a:t>(414, 662)</a:t>
            </a:r>
          </a:p>
          <a:p>
            <a:pPr lvl="1"/>
            <a:r>
              <a:rPr lang="en-US" altLang="x-none" sz="1350" dirty="0"/>
              <a:t>662 = </a:t>
            </a:r>
            <a:r>
              <a:rPr lang="en-US" altLang="x-none" sz="1350" dirty="0">
                <a:solidFill>
                  <a:srgbClr val="00B050"/>
                </a:solidFill>
              </a:rPr>
              <a:t>414</a:t>
            </a:r>
            <a:r>
              <a:rPr lang="en-US" altLang="x-none" sz="1350" dirty="0"/>
              <a:t> × 1 + </a:t>
            </a:r>
            <a:r>
              <a:rPr lang="en-US" altLang="x-none" sz="1350" u="sng" dirty="0"/>
              <a:t>248</a:t>
            </a:r>
          </a:p>
          <a:p>
            <a:pPr lvl="1"/>
            <a:r>
              <a:rPr lang="en-US" altLang="x-none" sz="1350" dirty="0">
                <a:solidFill>
                  <a:srgbClr val="00B050"/>
                </a:solidFill>
              </a:rPr>
              <a:t>414</a:t>
            </a:r>
            <a:r>
              <a:rPr lang="en-US" altLang="x-none" sz="1350" dirty="0"/>
              <a:t> = </a:t>
            </a:r>
            <a:r>
              <a:rPr lang="en-US" altLang="x-none" sz="1350" u="sng" dirty="0">
                <a:solidFill>
                  <a:srgbClr val="FF0000"/>
                </a:solidFill>
              </a:rPr>
              <a:t>248</a:t>
            </a:r>
            <a:r>
              <a:rPr lang="en-US" altLang="x-none" sz="1350" dirty="0"/>
              <a:t> × 1 + </a:t>
            </a:r>
            <a:r>
              <a:rPr lang="en-US" altLang="x-none" sz="1350" u="sng" dirty="0"/>
              <a:t>166</a:t>
            </a:r>
          </a:p>
          <a:p>
            <a:pPr lvl="1"/>
            <a:r>
              <a:rPr lang="en-US" altLang="x-none" sz="1350" dirty="0">
                <a:solidFill>
                  <a:srgbClr val="FF0000"/>
                </a:solidFill>
              </a:rPr>
              <a:t>248</a:t>
            </a:r>
            <a:r>
              <a:rPr lang="en-US" altLang="x-none" sz="1350" dirty="0"/>
              <a:t> = </a:t>
            </a:r>
            <a:r>
              <a:rPr lang="en-US" altLang="x-none" sz="1350" u="sng" dirty="0">
                <a:solidFill>
                  <a:srgbClr val="FFC000"/>
                </a:solidFill>
              </a:rPr>
              <a:t>166</a:t>
            </a:r>
            <a:r>
              <a:rPr lang="en-US" altLang="x-none" sz="1350" dirty="0"/>
              <a:t> × 1 + </a:t>
            </a:r>
            <a:r>
              <a:rPr lang="en-US" altLang="x-none" sz="1350" u="sng" dirty="0"/>
              <a:t>82</a:t>
            </a:r>
          </a:p>
          <a:p>
            <a:pPr lvl="1"/>
            <a:r>
              <a:rPr lang="en-US" altLang="x-none" sz="1350" dirty="0">
                <a:solidFill>
                  <a:srgbClr val="FFC000"/>
                </a:solidFill>
              </a:rPr>
              <a:t>166</a:t>
            </a:r>
            <a:r>
              <a:rPr lang="en-US" altLang="x-none" sz="1350" dirty="0"/>
              <a:t> = </a:t>
            </a:r>
            <a:r>
              <a:rPr lang="en-US" altLang="x-none" sz="1350" u="sng" dirty="0">
                <a:solidFill>
                  <a:srgbClr val="00B050"/>
                </a:solidFill>
              </a:rPr>
              <a:t>82</a:t>
            </a:r>
            <a:r>
              <a:rPr lang="en-US" altLang="x-none" sz="1350" dirty="0"/>
              <a:t> × 2 + </a:t>
            </a:r>
            <a:r>
              <a:rPr lang="en-US" altLang="x-none" sz="1350" u="sng" dirty="0"/>
              <a:t>2</a:t>
            </a:r>
          </a:p>
          <a:p>
            <a:pPr lvl="1"/>
            <a:r>
              <a:rPr lang="en-US" altLang="x-none" sz="1350" dirty="0">
                <a:solidFill>
                  <a:srgbClr val="00B050"/>
                </a:solidFill>
              </a:rPr>
              <a:t>82</a:t>
            </a:r>
            <a:r>
              <a:rPr lang="en-US" altLang="x-none" sz="1350" dirty="0"/>
              <a:t> = </a:t>
            </a:r>
            <a:r>
              <a:rPr lang="en-US" altLang="x-none" sz="1350" u="sng" dirty="0"/>
              <a:t>2</a:t>
            </a:r>
            <a:r>
              <a:rPr lang="en-US" altLang="x-none" sz="1350" dirty="0"/>
              <a:t> × 41</a:t>
            </a:r>
          </a:p>
          <a:p>
            <a:pPr>
              <a:buFont typeface="Wingdings" charset="2"/>
              <a:buNone/>
            </a:pPr>
            <a:endParaRPr lang="en-US" altLang="x-none" sz="1500" dirty="0"/>
          </a:p>
          <a:p>
            <a:pPr>
              <a:buFont typeface="Wingdings" charset="2"/>
              <a:buNone/>
            </a:pPr>
            <a:r>
              <a:rPr lang="en-US" altLang="x-none" sz="1500" b="1" i="1" dirty="0">
                <a:solidFill>
                  <a:schemeClr val="bg2"/>
                </a:solidFill>
              </a:rPr>
              <a:t>Example: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Compute </a:t>
            </a:r>
            <a:r>
              <a:rPr lang="en-US" altLang="x-none" sz="1500" dirty="0" err="1"/>
              <a:t>gcd</a:t>
            </a:r>
            <a:r>
              <a:rPr lang="en-US" altLang="x-none" sz="1500" dirty="0"/>
              <a:t>(9888, 6060)</a:t>
            </a:r>
          </a:p>
          <a:p>
            <a:pPr lvl="1"/>
            <a:r>
              <a:rPr lang="en-US" altLang="x-none" sz="1350" dirty="0"/>
              <a:t>9888 = </a:t>
            </a:r>
            <a:r>
              <a:rPr lang="en-US" altLang="x-none" sz="1350" dirty="0">
                <a:solidFill>
                  <a:srgbClr val="00B050"/>
                </a:solidFill>
              </a:rPr>
              <a:t>6060</a:t>
            </a:r>
            <a:r>
              <a:rPr lang="en-US" altLang="x-none" sz="1350" dirty="0"/>
              <a:t> × 1 + </a:t>
            </a:r>
            <a:r>
              <a:rPr lang="en-US" altLang="x-none" sz="1350" u="sng" dirty="0"/>
              <a:t>3828</a:t>
            </a:r>
          </a:p>
          <a:p>
            <a:pPr lvl="1"/>
            <a:r>
              <a:rPr lang="en-US" altLang="x-none" sz="1350" dirty="0">
                <a:solidFill>
                  <a:srgbClr val="00B050"/>
                </a:solidFill>
              </a:rPr>
              <a:t>6060</a:t>
            </a:r>
            <a:r>
              <a:rPr lang="en-US" altLang="x-none" sz="1350" dirty="0"/>
              <a:t> = </a:t>
            </a:r>
            <a:r>
              <a:rPr lang="en-US" altLang="x-none" sz="1350" u="sng" dirty="0">
                <a:solidFill>
                  <a:srgbClr val="FF0000"/>
                </a:solidFill>
              </a:rPr>
              <a:t>3828</a:t>
            </a:r>
            <a:r>
              <a:rPr lang="en-US" altLang="x-none" sz="1350" dirty="0"/>
              <a:t> × 1 + </a:t>
            </a:r>
            <a:r>
              <a:rPr lang="en-US" altLang="x-none" sz="1350" u="sng" dirty="0"/>
              <a:t>2232</a:t>
            </a:r>
          </a:p>
          <a:p>
            <a:pPr lvl="1"/>
            <a:r>
              <a:rPr lang="en-US" altLang="x-none" sz="1350" dirty="0">
                <a:solidFill>
                  <a:srgbClr val="FF0000"/>
                </a:solidFill>
              </a:rPr>
              <a:t>3828</a:t>
            </a:r>
            <a:r>
              <a:rPr lang="en-US" altLang="x-none" sz="1350" dirty="0"/>
              <a:t> = </a:t>
            </a:r>
            <a:r>
              <a:rPr lang="en-US" altLang="x-none" sz="1350" u="sng" dirty="0">
                <a:solidFill>
                  <a:srgbClr val="FFC000"/>
                </a:solidFill>
              </a:rPr>
              <a:t>2232</a:t>
            </a:r>
            <a:r>
              <a:rPr lang="en-US" altLang="x-none" sz="1350" dirty="0"/>
              <a:t> × 1 + </a:t>
            </a:r>
            <a:r>
              <a:rPr lang="en-US" altLang="x-none" sz="1350" u="sng" dirty="0"/>
              <a:t>1596</a:t>
            </a:r>
          </a:p>
          <a:p>
            <a:pPr lvl="1"/>
            <a:r>
              <a:rPr lang="en-US" altLang="x-none" sz="1350" dirty="0">
                <a:solidFill>
                  <a:srgbClr val="FFC000"/>
                </a:solidFill>
              </a:rPr>
              <a:t>2232</a:t>
            </a:r>
            <a:r>
              <a:rPr lang="en-US" altLang="x-none" sz="1350" dirty="0"/>
              <a:t> = </a:t>
            </a:r>
            <a:r>
              <a:rPr lang="en-US" altLang="x-none" sz="1350" u="sng" dirty="0">
                <a:solidFill>
                  <a:srgbClr val="00B050"/>
                </a:solidFill>
              </a:rPr>
              <a:t>1596</a:t>
            </a:r>
            <a:r>
              <a:rPr lang="en-US" altLang="x-none" sz="1350" dirty="0"/>
              <a:t> × 1 + </a:t>
            </a:r>
            <a:r>
              <a:rPr lang="en-US" altLang="x-none" sz="1350" u="sng" dirty="0"/>
              <a:t>636</a:t>
            </a:r>
          </a:p>
          <a:p>
            <a:pPr lvl="1"/>
            <a:r>
              <a:rPr lang="en-US" altLang="x-none" sz="1350" dirty="0">
                <a:solidFill>
                  <a:srgbClr val="00B050"/>
                </a:solidFill>
              </a:rPr>
              <a:t>1596</a:t>
            </a:r>
            <a:r>
              <a:rPr lang="en-US" altLang="x-none" sz="1350" dirty="0"/>
              <a:t> = </a:t>
            </a:r>
            <a:r>
              <a:rPr lang="en-US" altLang="x-none" sz="1350" u="sng" dirty="0">
                <a:solidFill>
                  <a:srgbClr val="FF0000"/>
                </a:solidFill>
              </a:rPr>
              <a:t>636</a:t>
            </a:r>
            <a:r>
              <a:rPr lang="en-US" altLang="x-none" sz="1350" dirty="0"/>
              <a:t> × 2 + </a:t>
            </a:r>
            <a:r>
              <a:rPr lang="en-US" altLang="x-none" sz="1350" u="sng" dirty="0"/>
              <a:t>324</a:t>
            </a:r>
          </a:p>
          <a:p>
            <a:pPr lvl="1"/>
            <a:r>
              <a:rPr lang="en-US" altLang="x-none" sz="1350" dirty="0">
                <a:solidFill>
                  <a:srgbClr val="FF0000"/>
                </a:solidFill>
              </a:rPr>
              <a:t>636</a:t>
            </a:r>
            <a:r>
              <a:rPr lang="en-US" altLang="x-none" sz="1350" dirty="0"/>
              <a:t> = </a:t>
            </a:r>
            <a:r>
              <a:rPr lang="en-US" altLang="x-none" sz="1350" u="sng" dirty="0">
                <a:solidFill>
                  <a:srgbClr val="FFC000"/>
                </a:solidFill>
              </a:rPr>
              <a:t>324</a:t>
            </a:r>
            <a:r>
              <a:rPr lang="en-US" altLang="x-none" sz="1350" dirty="0"/>
              <a:t> × 1 + </a:t>
            </a:r>
            <a:r>
              <a:rPr lang="en-US" altLang="x-none" sz="1350" u="sng" dirty="0"/>
              <a:t>312</a:t>
            </a:r>
          </a:p>
          <a:p>
            <a:pPr lvl="1"/>
            <a:r>
              <a:rPr lang="en-US" altLang="x-none" sz="1350" dirty="0">
                <a:solidFill>
                  <a:srgbClr val="FFC000"/>
                </a:solidFill>
              </a:rPr>
              <a:t>324</a:t>
            </a:r>
            <a:r>
              <a:rPr lang="en-US" altLang="x-none" sz="1350" dirty="0"/>
              <a:t> = </a:t>
            </a:r>
            <a:r>
              <a:rPr lang="en-US" altLang="x-none" sz="1350" u="sng" dirty="0">
                <a:solidFill>
                  <a:srgbClr val="00B050"/>
                </a:solidFill>
              </a:rPr>
              <a:t>312</a:t>
            </a:r>
            <a:r>
              <a:rPr lang="en-US" altLang="x-none" sz="1350" dirty="0"/>
              <a:t> × 1 + </a:t>
            </a:r>
            <a:r>
              <a:rPr lang="en-US" altLang="x-none" sz="1350" u="sng" dirty="0"/>
              <a:t>12</a:t>
            </a:r>
          </a:p>
          <a:p>
            <a:pPr lvl="1"/>
            <a:r>
              <a:rPr lang="en-US" altLang="x-none" sz="1350" dirty="0">
                <a:solidFill>
                  <a:srgbClr val="00B050"/>
                </a:solidFill>
              </a:rPr>
              <a:t>312</a:t>
            </a:r>
            <a:r>
              <a:rPr lang="en-US" altLang="x-none" sz="1350" dirty="0"/>
              <a:t> = </a:t>
            </a:r>
            <a:r>
              <a:rPr lang="en-US" altLang="x-none" sz="1350" u="sng" dirty="0"/>
              <a:t>12</a:t>
            </a:r>
            <a:r>
              <a:rPr lang="en-US" altLang="x-none" sz="1350" dirty="0"/>
              <a:t> × 26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88412" y="1934441"/>
            <a:ext cx="2439270" cy="400050"/>
            <a:chOff x="3524229" y="2413250"/>
            <a:chExt cx="3252380" cy="533400"/>
          </a:xfrm>
        </p:grpSpPr>
        <p:sp>
          <p:nvSpPr>
            <p:cNvPr id="35847" name="TextBox 3"/>
            <p:cNvSpPr txBox="1">
              <a:spLocks noChangeArrowheads="1"/>
            </p:cNvSpPr>
            <p:nvPr/>
          </p:nvSpPr>
          <p:spPr bwMode="auto">
            <a:xfrm>
              <a:off x="4730737" y="2489450"/>
              <a:ext cx="2045872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>
                  <a:latin typeface="Trebuchet MS" charset="0"/>
                </a:rPr>
                <a:t>gcd(414, 662) = 2</a:t>
              </a:r>
            </a:p>
          </p:txBody>
        </p:sp>
        <p:sp>
          <p:nvSpPr>
            <p:cNvPr id="35848" name="Left Arrow 4"/>
            <p:cNvSpPr>
              <a:spLocks noChangeArrowheads="1"/>
            </p:cNvSpPr>
            <p:nvPr/>
          </p:nvSpPr>
          <p:spPr bwMode="auto">
            <a:xfrm>
              <a:off x="3524229" y="2413250"/>
              <a:ext cx="1143000" cy="533400"/>
            </a:xfrm>
            <a:prstGeom prst="leftArrow">
              <a:avLst>
                <a:gd name="adj1" fmla="val 50000"/>
                <a:gd name="adj2" fmla="val 50000"/>
              </a:avLst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072960" y="4310150"/>
            <a:ext cx="2713383" cy="400050"/>
            <a:chOff x="3524229" y="2413250"/>
            <a:chExt cx="3617475" cy="533400"/>
          </a:xfrm>
        </p:grpSpPr>
        <p:sp>
          <p:nvSpPr>
            <p:cNvPr id="35845" name="TextBox 7"/>
            <p:cNvSpPr txBox="1">
              <a:spLocks noChangeArrowheads="1"/>
            </p:cNvSpPr>
            <p:nvPr/>
          </p:nvSpPr>
          <p:spPr bwMode="auto">
            <a:xfrm>
              <a:off x="4730606" y="2489450"/>
              <a:ext cx="2411098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>
                  <a:latin typeface="Trebuchet MS" charset="0"/>
                </a:rPr>
                <a:t>gcd(9888, 6060) = 12</a:t>
              </a:r>
            </a:p>
          </p:txBody>
        </p:sp>
        <p:sp>
          <p:nvSpPr>
            <p:cNvPr id="35846" name="Left Arrow 8"/>
            <p:cNvSpPr>
              <a:spLocks noChangeArrowheads="1"/>
            </p:cNvSpPr>
            <p:nvPr/>
          </p:nvSpPr>
          <p:spPr bwMode="auto">
            <a:xfrm>
              <a:off x="3524229" y="2413250"/>
              <a:ext cx="1143000" cy="533400"/>
            </a:xfrm>
            <a:prstGeom prst="leftArrow">
              <a:avLst>
                <a:gd name="adj1" fmla="val 50000"/>
                <a:gd name="adj2" fmla="val 50000"/>
              </a:avLst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</p:grp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24483CB8-9301-484F-2580-03C9BFC2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Least common multiples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The </a:t>
            </a:r>
            <a:r>
              <a:rPr lang="en-US" altLang="x-none" dirty="0">
                <a:solidFill>
                  <a:srgbClr val="FF0000"/>
                </a:solidFill>
              </a:rPr>
              <a:t>least common multiple </a:t>
            </a:r>
            <a:r>
              <a:rPr lang="en-US" altLang="x-none" dirty="0"/>
              <a:t>of the integers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b</a:t>
            </a:r>
            <a:r>
              <a:rPr lang="en-US" altLang="x-none" dirty="0"/>
              <a:t>, where neither is 0, is the smallest positive integer that is divisible by both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b</a:t>
            </a:r>
            <a:r>
              <a:rPr lang="en-US" altLang="x-none" dirty="0"/>
              <a:t>. The least common multiple of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b</a:t>
            </a:r>
            <a:r>
              <a:rPr lang="en-US" altLang="x-none" dirty="0"/>
              <a:t> is denoted lcm(</a:t>
            </a:r>
            <a:r>
              <a:rPr lang="en-US" altLang="x-none" i="1" dirty="0"/>
              <a:t>a</a:t>
            </a:r>
            <a:r>
              <a:rPr lang="en-US" altLang="x-none" dirty="0"/>
              <a:t>,</a:t>
            </a:r>
            <a:r>
              <a:rPr lang="en-US" altLang="x-none" i="1" dirty="0"/>
              <a:t> b</a:t>
            </a:r>
            <a:r>
              <a:rPr lang="en-US" altLang="x-none" dirty="0"/>
              <a:t>).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  </a:t>
            </a:r>
            <a:r>
              <a:rPr lang="en-US" altLang="x-none" dirty="0"/>
              <a:t>What is lcm(3,12)?</a:t>
            </a:r>
          </a:p>
          <a:p>
            <a:pPr marL="556022" lvl="1" indent="-255985"/>
            <a:r>
              <a:rPr lang="en-US" altLang="x-none" dirty="0"/>
              <a:t>Multiples of 3:  3, 6, 9, 12, 15, …</a:t>
            </a:r>
          </a:p>
          <a:p>
            <a:pPr marL="556022" lvl="1" indent="-255985"/>
            <a:r>
              <a:rPr lang="en-US" altLang="x-none" dirty="0"/>
              <a:t>Multiples of 12:  12, 24, 36, …</a:t>
            </a:r>
          </a:p>
          <a:p>
            <a:pPr marL="556022" lvl="1" indent="-255985"/>
            <a:r>
              <a:rPr lang="en-US" altLang="x-none" dirty="0"/>
              <a:t>So lcm(3,12) = 12</a:t>
            </a:r>
          </a:p>
          <a:p>
            <a:pPr marL="556022" lvl="1" indent="-255985"/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  </a:t>
            </a:r>
            <a:r>
              <a:rPr lang="en-US" altLang="x-none" dirty="0"/>
              <a:t>lcm(</a:t>
            </a:r>
            <a:r>
              <a:rPr lang="en-US" altLang="x-none" i="1" dirty="0"/>
              <a:t>a</a:t>
            </a:r>
            <a:r>
              <a:rPr lang="en-US" altLang="x-none" dirty="0"/>
              <a:t>, </a:t>
            </a:r>
            <a:r>
              <a:rPr lang="en-US" altLang="x-none" i="1" dirty="0"/>
              <a:t>b</a:t>
            </a:r>
            <a:r>
              <a:rPr lang="en-US" altLang="x-none" dirty="0"/>
              <a:t>) is guaranteed to exist, since a common multiple exists (i.e., </a:t>
            </a:r>
            <a:r>
              <a:rPr lang="en-US" altLang="x-none" i="1" dirty="0"/>
              <a:t>ab</a:t>
            </a:r>
            <a:r>
              <a:rPr lang="en-US" altLang="x-none" dirty="0"/>
              <a:t>).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3BAC9B8-4D3F-0BDE-1B4F-9B4220B21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7B90242-43FD-0556-BABA-8E0F0241F26A}"/>
              </a:ext>
            </a:extLst>
          </p:cNvPr>
          <p:cNvGrpSpPr>
            <a:grpSpLocks/>
          </p:cNvGrpSpPr>
          <p:nvPr/>
        </p:nvGrpSpPr>
        <p:grpSpPr bwMode="auto">
          <a:xfrm>
            <a:off x="2462505" y="2809324"/>
            <a:ext cx="809152" cy="565643"/>
            <a:chOff x="4263781" y="5024309"/>
            <a:chExt cx="1079387" cy="75431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B590877-C7D9-3C18-23CF-EEA8A32F34C4}"/>
                </a:ext>
              </a:extLst>
            </p:cNvPr>
            <p:cNvSpPr/>
            <p:nvPr/>
          </p:nvSpPr>
          <p:spPr bwMode="auto">
            <a:xfrm>
              <a:off x="4961985" y="5024309"/>
              <a:ext cx="381183" cy="381064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723B145-9414-6ED6-D5B8-BF0EFF0B6839}"/>
                </a:ext>
              </a:extLst>
            </p:cNvPr>
            <p:cNvSpPr/>
            <p:nvPr/>
          </p:nvSpPr>
          <p:spPr bwMode="auto">
            <a:xfrm>
              <a:off x="4263781" y="5397560"/>
              <a:ext cx="381183" cy="381065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371600" y="1028700"/>
            <a:ext cx="5943600" cy="394335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b="1" i="1" dirty="0"/>
              <a:t>Let:</a:t>
            </a:r>
            <a:r>
              <a:rPr lang="en-US" altLang="x-none" dirty="0"/>
              <a:t>                                     and</a:t>
            </a: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Then: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Compute lcm(120, 500)</a:t>
            </a:r>
          </a:p>
          <a:p>
            <a:pPr lvl="1"/>
            <a:r>
              <a:rPr lang="en-US" altLang="x-none" dirty="0"/>
              <a:t>120 = 2</a:t>
            </a:r>
            <a:r>
              <a:rPr lang="en-US" altLang="x-none" baseline="30000" dirty="0"/>
              <a:t>3 </a:t>
            </a:r>
            <a:r>
              <a:rPr lang="en-US" altLang="x-none" dirty="0"/>
              <a:t>× 3 × 5</a:t>
            </a:r>
          </a:p>
          <a:p>
            <a:pPr lvl="1"/>
            <a:r>
              <a:rPr lang="en-US" altLang="x-none" dirty="0"/>
              <a:t>500 = 2</a:t>
            </a:r>
            <a:r>
              <a:rPr lang="en-US" altLang="x-none" baseline="30000" dirty="0"/>
              <a:t>2</a:t>
            </a:r>
            <a:r>
              <a:rPr lang="en-US" altLang="x-none" dirty="0"/>
              <a:t> × 5</a:t>
            </a:r>
            <a:r>
              <a:rPr lang="en-US" altLang="x-none" baseline="30000" dirty="0"/>
              <a:t>3</a:t>
            </a:r>
          </a:p>
          <a:p>
            <a:pPr lvl="1"/>
            <a:r>
              <a:rPr lang="en-US" altLang="x-none" dirty="0"/>
              <a:t>So lcm(120, 500) = 2</a:t>
            </a:r>
            <a:r>
              <a:rPr lang="en-US" altLang="x-none" baseline="30000" dirty="0"/>
              <a:t>3</a:t>
            </a:r>
            <a:r>
              <a:rPr lang="en-US" altLang="x-none" dirty="0"/>
              <a:t> × 3 × 5</a:t>
            </a:r>
            <a:r>
              <a:rPr lang="en-US" altLang="x-none" baseline="30000" dirty="0"/>
              <a:t>3</a:t>
            </a:r>
            <a:r>
              <a:rPr lang="en-US" altLang="x-none" dirty="0"/>
              <a:t> = </a:t>
            </a:r>
            <a:r>
              <a:rPr lang="en-US" altLang="x-none" dirty="0">
                <a:solidFill>
                  <a:srgbClr val="FF0000"/>
                </a:solidFill>
              </a:rPr>
              <a:t>3000 </a:t>
            </a:r>
            <a:r>
              <a:rPr lang="en-US" altLang="x-none" dirty="0"/>
              <a:t>&lt;&lt; 120 × 500 = 60,000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1057275"/>
            <a:ext cx="21812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448" y="1057275"/>
            <a:ext cx="2082403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143000" y="2057402"/>
            <a:ext cx="2686050" cy="970623"/>
            <a:chOff x="0" y="2743200"/>
            <a:chExt cx="3581400" cy="1293634"/>
          </a:xfrm>
        </p:grpSpPr>
        <p:sp>
          <p:nvSpPr>
            <p:cNvPr id="37898" name="TextBox 6"/>
            <p:cNvSpPr txBox="1">
              <a:spLocks noChangeArrowheads="1"/>
            </p:cNvSpPr>
            <p:nvPr/>
          </p:nvSpPr>
          <p:spPr bwMode="auto">
            <a:xfrm>
              <a:off x="0" y="3360003"/>
              <a:ext cx="3581400" cy="676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Greatest multiple of p</a:t>
              </a:r>
              <a:r>
                <a:rPr lang="en-US" altLang="x-none" sz="1350" b="1" i="1" baseline="-25000" dirty="0">
                  <a:solidFill>
                    <a:srgbClr val="FF0000"/>
                  </a:solidFill>
                  <a:latin typeface="Comic Neue" panose="02000000000000000000" pitchFamily="2" charset="0"/>
                </a:rPr>
                <a:t>1</a:t>
              </a:r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 in either a or b</a:t>
              </a:r>
            </a:p>
          </p:txBody>
        </p:sp>
        <p:cxnSp>
          <p:nvCxnSpPr>
            <p:cNvPr id="10" name="Shape 9"/>
            <p:cNvCxnSpPr>
              <a:stCxn id="37898" idx="0"/>
            </p:cNvCxnSpPr>
            <p:nvPr/>
          </p:nvCxnSpPr>
          <p:spPr bwMode="auto">
            <a:xfrm rot="5400000" flipH="1" flipV="1">
              <a:off x="2072848" y="2461052"/>
              <a:ext cx="616803" cy="1181100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886200" y="2057401"/>
            <a:ext cx="2686050" cy="964824"/>
            <a:chOff x="3657600" y="2743233"/>
            <a:chExt cx="3581400" cy="1286945"/>
          </a:xfrm>
        </p:grpSpPr>
        <p:sp>
          <p:nvSpPr>
            <p:cNvPr id="5" name="TextBox 7"/>
            <p:cNvSpPr txBox="1">
              <a:spLocks noChangeArrowheads="1"/>
            </p:cNvSpPr>
            <p:nvPr/>
          </p:nvSpPr>
          <p:spPr bwMode="auto">
            <a:xfrm>
              <a:off x="3657600" y="3352800"/>
              <a:ext cx="3581400" cy="677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Greatest multiple of p</a:t>
              </a:r>
              <a:r>
                <a:rPr lang="en-US" altLang="x-none" sz="1350" b="1" i="1" baseline="-25000" dirty="0">
                  <a:solidFill>
                    <a:srgbClr val="FF0000"/>
                  </a:solidFill>
                  <a:latin typeface="Comic Neue" panose="02000000000000000000" pitchFamily="2" charset="0"/>
                </a:rPr>
                <a:t>2</a:t>
              </a:r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 in either a or b</a:t>
              </a:r>
            </a:p>
          </p:txBody>
        </p:sp>
        <p:cxnSp>
          <p:nvCxnSpPr>
            <p:cNvPr id="14" name="Shape 9"/>
            <p:cNvCxnSpPr>
              <a:cxnSpLocks/>
            </p:cNvCxnSpPr>
            <p:nvPr/>
          </p:nvCxnSpPr>
          <p:spPr bwMode="auto">
            <a:xfrm rot="16200000" flipV="1">
              <a:off x="4877026" y="2781800"/>
              <a:ext cx="609842" cy="532707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37896" name="Picture 1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666875"/>
            <a:ext cx="57150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E1798121-BB7D-B32E-CEB1-73A290DD6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DF231D2-D580-868D-FCA7-B25C6758283E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leverage the fundamental theorem of arithmetic to develop a better algorithm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  </a:t>
            </a:r>
            <a:r>
              <a:rPr lang="en-US" altLang="x-none" i="1" dirty="0"/>
              <a:t>ab</a:t>
            </a:r>
            <a:r>
              <a:rPr lang="en-US" altLang="x-none" dirty="0"/>
              <a:t> = lcm(</a:t>
            </a:r>
            <a:r>
              <a:rPr lang="en-US" altLang="x-none" i="1" dirty="0"/>
              <a:t>a</a:t>
            </a:r>
            <a:r>
              <a:rPr lang="en-US" altLang="x-none" dirty="0"/>
              <a:t>, </a:t>
            </a:r>
            <a:r>
              <a:rPr lang="en-US" altLang="x-none" i="1" dirty="0"/>
              <a:t>b</a:t>
            </a:r>
            <a:r>
              <a:rPr lang="en-US" altLang="x-none" dirty="0"/>
              <a:t>) × </a:t>
            </a:r>
            <a:r>
              <a:rPr lang="en-US" altLang="x-none" dirty="0" err="1"/>
              <a:t>gcd</a:t>
            </a:r>
            <a:r>
              <a:rPr lang="en-US" altLang="x-none" dirty="0"/>
              <a:t>(</a:t>
            </a:r>
            <a:r>
              <a:rPr lang="en-US" altLang="x-none" i="1" dirty="0"/>
              <a:t>a, b</a:t>
            </a:r>
            <a:r>
              <a:rPr lang="en-US" altLang="x-none" dirty="0"/>
              <a:t>)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i="1" dirty="0"/>
              <a:t>a</a:t>
            </a:r>
            <a:r>
              <a:rPr lang="en-US" altLang="x-none" dirty="0"/>
              <a:t> = 120 = 2</a:t>
            </a:r>
            <a:r>
              <a:rPr lang="en-US" altLang="x-none" baseline="30000" dirty="0"/>
              <a:t>3</a:t>
            </a:r>
            <a:r>
              <a:rPr lang="en-US" altLang="x-none" dirty="0"/>
              <a:t> × 3 × 5, </a:t>
            </a:r>
            <a:r>
              <a:rPr lang="en-US" altLang="x-none" i="1" dirty="0"/>
              <a:t>b</a:t>
            </a:r>
            <a:r>
              <a:rPr lang="en-US" altLang="x-none" dirty="0"/>
              <a:t> = 500 = 2</a:t>
            </a:r>
            <a:r>
              <a:rPr lang="en-US" altLang="x-none" baseline="30000" dirty="0"/>
              <a:t>2</a:t>
            </a:r>
            <a:r>
              <a:rPr lang="en-US" altLang="x-none" dirty="0"/>
              <a:t> × 5</a:t>
            </a:r>
            <a:r>
              <a:rPr lang="en-US" altLang="x-none" baseline="30000" dirty="0"/>
              <a:t>3</a:t>
            </a:r>
          </a:p>
          <a:p>
            <a:pPr lvl="1"/>
            <a:r>
              <a:rPr lang="en-US" altLang="x-none" dirty="0"/>
              <a:t>120 = 2</a:t>
            </a:r>
            <a:r>
              <a:rPr lang="en-US" altLang="x-none" baseline="30000" dirty="0"/>
              <a:t>3</a:t>
            </a:r>
            <a:r>
              <a:rPr lang="en-US" altLang="x-none" dirty="0"/>
              <a:t> × 3 × 5</a:t>
            </a:r>
          </a:p>
          <a:p>
            <a:pPr lvl="1"/>
            <a:r>
              <a:rPr lang="en-US" altLang="x-none" dirty="0"/>
              <a:t>500 = 2</a:t>
            </a:r>
            <a:r>
              <a:rPr lang="en-US" altLang="x-none" baseline="30000" dirty="0"/>
              <a:t>2</a:t>
            </a:r>
            <a:r>
              <a:rPr lang="en-US" altLang="x-none" dirty="0"/>
              <a:t> × 5</a:t>
            </a:r>
            <a:r>
              <a:rPr lang="en-US" altLang="x-none" baseline="30000" dirty="0"/>
              <a:t>3</a:t>
            </a:r>
          </a:p>
          <a:p>
            <a:pPr lvl="1"/>
            <a:r>
              <a:rPr lang="en-US" altLang="x-none" dirty="0"/>
              <a:t>lcm(120, 500) = 2</a:t>
            </a:r>
            <a:r>
              <a:rPr lang="en-US" altLang="x-none" baseline="30000" dirty="0"/>
              <a:t>3</a:t>
            </a:r>
            <a:r>
              <a:rPr lang="en-US" altLang="x-none" dirty="0"/>
              <a:t> × 3 × 5</a:t>
            </a:r>
            <a:r>
              <a:rPr lang="en-US" altLang="x-none" baseline="30000" dirty="0"/>
              <a:t>3</a:t>
            </a:r>
            <a:r>
              <a:rPr lang="en-US" altLang="x-none" dirty="0"/>
              <a:t> = 3000</a:t>
            </a:r>
          </a:p>
          <a:p>
            <a:pPr lvl="1"/>
            <a:r>
              <a:rPr lang="en-US" altLang="x-none" dirty="0" err="1"/>
              <a:t>gcd</a:t>
            </a:r>
            <a:r>
              <a:rPr lang="en-US" altLang="x-none" dirty="0"/>
              <a:t>(120, 500) = 2</a:t>
            </a:r>
            <a:r>
              <a:rPr lang="en-US" altLang="x-none" baseline="30000" dirty="0"/>
              <a:t>2</a:t>
            </a:r>
            <a:r>
              <a:rPr lang="en-US" altLang="x-none" dirty="0"/>
              <a:t> × 3</a:t>
            </a:r>
            <a:r>
              <a:rPr lang="en-US" altLang="x-none" baseline="30000" dirty="0"/>
              <a:t>0</a:t>
            </a:r>
            <a:r>
              <a:rPr lang="en-US" altLang="x-none" dirty="0"/>
              <a:t> × 5 = 20</a:t>
            </a:r>
          </a:p>
          <a:p>
            <a:pPr lvl="1"/>
            <a:r>
              <a:rPr lang="en-US" altLang="x-none" dirty="0"/>
              <a:t>lcm(120, 500) × </a:t>
            </a:r>
            <a:r>
              <a:rPr lang="en-US" altLang="x-none" dirty="0" err="1"/>
              <a:t>gcd</a:t>
            </a:r>
            <a:r>
              <a:rPr lang="en-US" altLang="x-none" dirty="0"/>
              <a:t>(120, 500)</a:t>
            </a:r>
            <a:br>
              <a:rPr lang="en-US" altLang="x-none" dirty="0"/>
            </a:br>
            <a:r>
              <a:rPr lang="en-US" altLang="x-none" dirty="0"/>
              <a:t>        = 2</a:t>
            </a:r>
            <a:r>
              <a:rPr lang="en-US" altLang="x-none" baseline="30000" dirty="0"/>
              <a:t>3</a:t>
            </a:r>
            <a:r>
              <a:rPr lang="en-US" altLang="x-none" dirty="0"/>
              <a:t> × 3 × 5</a:t>
            </a:r>
            <a:r>
              <a:rPr lang="en-US" altLang="x-none" baseline="30000" dirty="0"/>
              <a:t>3</a:t>
            </a:r>
            <a:r>
              <a:rPr lang="en-US" altLang="x-none" dirty="0"/>
              <a:t> × 2</a:t>
            </a:r>
            <a:r>
              <a:rPr lang="en-US" altLang="x-none" baseline="30000" dirty="0"/>
              <a:t>2</a:t>
            </a:r>
            <a:r>
              <a:rPr lang="en-US" altLang="x-none" dirty="0"/>
              <a:t> × 3</a:t>
            </a:r>
            <a:r>
              <a:rPr lang="en-US" altLang="x-none" baseline="30000" dirty="0"/>
              <a:t>0</a:t>
            </a:r>
            <a:r>
              <a:rPr lang="en-US" altLang="x-none" dirty="0"/>
              <a:t> × 5</a:t>
            </a:r>
            <a:br>
              <a:rPr lang="en-US" altLang="x-none" dirty="0"/>
            </a:br>
            <a:r>
              <a:rPr lang="en-US" altLang="x-none" dirty="0"/>
              <a:t>        = 2</a:t>
            </a:r>
            <a:r>
              <a:rPr lang="en-US" altLang="x-none" baseline="30000" dirty="0"/>
              <a:t>5</a:t>
            </a:r>
            <a:r>
              <a:rPr lang="en-US" altLang="x-none" dirty="0"/>
              <a:t> × 3 × 5</a:t>
            </a:r>
            <a:r>
              <a:rPr lang="en-US" altLang="x-none" baseline="30000" dirty="0"/>
              <a:t>4</a:t>
            </a:r>
            <a:br>
              <a:rPr lang="en-US" altLang="x-none" baseline="30000" dirty="0"/>
            </a:br>
            <a:r>
              <a:rPr lang="en-US" altLang="x-none" dirty="0"/>
              <a:t>        = 60,000 = 120 × 500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18409" y="3600450"/>
            <a:ext cx="2582141" cy="2130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4500" y="3829050"/>
            <a:ext cx="24003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771650" y="4057650"/>
            <a:ext cx="24003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743451" y="3543301"/>
            <a:ext cx="6463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3600">
                <a:solidFill>
                  <a:srgbClr val="008000"/>
                </a:solidFill>
                <a:latin typeface="Zapf Dingbats" charset="0"/>
              </a:rPr>
              <a:t>✔</a:t>
            </a:r>
            <a:endParaRPr lang="en-US" altLang="x-none" sz="3600">
              <a:solidFill>
                <a:srgbClr val="008000"/>
              </a:solidFill>
            </a:endParaRPr>
          </a:p>
        </p:txBody>
      </p:sp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LCMs are closely tied to GCDs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F703F5BC-4BDF-5CCD-8F04-65FBCDDEE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bldLvl="2"/>
      <p:bldP spid="5" grpId="0" animBg="1"/>
      <p:bldP spid="6" grpId="0" animBg="1"/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exercises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2286000"/>
          </a:xfrm>
        </p:spPr>
        <p:txBody>
          <a:bodyPr/>
          <a:lstStyle/>
          <a:p>
            <a:pPr marL="1293019" indent="-1293019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Problem 4</a:t>
            </a:r>
            <a:r>
              <a:rPr lang="en-US" altLang="x-none" b="1" dirty="0"/>
              <a:t>:	</a:t>
            </a:r>
            <a:r>
              <a:rPr lang="en-US" altLang="x-none" dirty="0"/>
              <a:t>Use Euclid</a:t>
            </a:r>
            <a:r>
              <a:rPr lang="en-US" altLang="ja-JP" dirty="0"/>
              <a:t>’s algorithm to compute</a:t>
            </a:r>
            <a:br>
              <a:rPr lang="en-US" altLang="ja-JP" dirty="0"/>
            </a:br>
            <a:r>
              <a:rPr lang="en-US" altLang="ja-JP" dirty="0" err="1"/>
              <a:t>gcd</a:t>
            </a:r>
            <a:r>
              <a:rPr lang="en-US" altLang="ja-JP" dirty="0"/>
              <a:t>(92928, 123552).</a:t>
            </a:r>
          </a:p>
          <a:p>
            <a:pPr marL="1293019" indent="-1293019">
              <a:buNone/>
            </a:pPr>
            <a:endParaRPr lang="en-US" altLang="x-none" b="1" dirty="0"/>
          </a:p>
          <a:p>
            <a:pPr marL="1293019" indent="-1293019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Problem 5</a:t>
            </a:r>
            <a:r>
              <a:rPr lang="en-US" altLang="x-none" b="1" dirty="0"/>
              <a:t>:	</a:t>
            </a:r>
            <a:r>
              <a:rPr lang="en-US" altLang="x-none" dirty="0"/>
              <a:t>Compute </a:t>
            </a:r>
            <a:r>
              <a:rPr lang="en-US" altLang="x-none" dirty="0" err="1"/>
              <a:t>gcd</a:t>
            </a:r>
            <a:r>
              <a:rPr lang="en-US" altLang="x-none" dirty="0"/>
              <a:t>(24, 36) and lcm(24, 36). Verify that </a:t>
            </a:r>
            <a:r>
              <a:rPr lang="en-US" altLang="x-none" dirty="0" err="1"/>
              <a:t>gcd</a:t>
            </a:r>
            <a:r>
              <a:rPr lang="en-US" altLang="x-none" dirty="0"/>
              <a:t>(24, 36) × lcm(24, 36) = 24 × 36.</a:t>
            </a:r>
          </a:p>
          <a:p>
            <a:pPr marL="1293019" indent="-1293019">
              <a:buNone/>
            </a:pPr>
            <a:endParaRPr lang="en-US" altLang="x-none" dirty="0"/>
          </a:p>
          <a:p>
            <a:pPr marL="1293019" indent="-1293019" algn="ctr">
              <a:buNone/>
            </a:pPr>
            <a:r>
              <a:rPr lang="en-US" altLang="x-none" dirty="0"/>
              <a:t>(Submit both </a:t>
            </a:r>
            <a:r>
              <a:rPr lang="en-US" altLang="x-none"/>
              <a:t>on Top Hat)</a:t>
            </a:r>
            <a:endParaRPr lang="en-US" altLang="x-none" dirty="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54BBE430-AC3B-0914-6087-D6F07BFC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>
                <a:solidFill>
                  <a:schemeClr val="bg2"/>
                </a:solidFill>
              </a:rPr>
              <a:t>Prime numbers </a:t>
            </a:r>
            <a:r>
              <a:rPr lang="en-US" altLang="x-none" dirty="0"/>
              <a:t>play an important role in number theory</a:t>
            </a:r>
          </a:p>
          <a:p>
            <a:endParaRPr lang="en-US" altLang="x-none" dirty="0"/>
          </a:p>
          <a:p>
            <a:r>
              <a:rPr lang="en-US" altLang="x-none" dirty="0"/>
              <a:t>There are an infinite number of prime numbers</a:t>
            </a:r>
          </a:p>
          <a:p>
            <a:endParaRPr lang="en-US" altLang="x-none" dirty="0"/>
          </a:p>
          <a:p>
            <a:r>
              <a:rPr lang="en-US" altLang="x-none" dirty="0"/>
              <a:t>Any number can be represented as a product of prime numbers; this has implications when computing GCDs and LCMs</a:t>
            </a:r>
          </a:p>
          <a:p>
            <a:endParaRPr lang="en-US" altLang="x-none" dirty="0"/>
          </a:p>
          <a:p>
            <a:r>
              <a:rPr lang="en-US" altLang="x-none" dirty="0"/>
              <a:t>Next time:  Solving congruences, modular inverses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4F1F9980-7135-3EEF-6AEA-CA39BBD6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19</a:t>
            </a:fld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09AFAD7-1A73-B797-EF44-B9FEA0013139}"/>
              </a:ext>
            </a:extLst>
          </p:cNvPr>
          <p:cNvSpPr txBox="1">
            <a:spLocks/>
          </p:cNvSpPr>
          <p:nvPr/>
        </p:nvSpPr>
        <p:spPr>
          <a:xfrm>
            <a:off x="457200" y="1085850"/>
            <a:ext cx="6317673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Primes &amp; Greatest Common Divisors</a:t>
            </a:r>
          </a:p>
          <a:p>
            <a:pPr lvl="1"/>
            <a:r>
              <a:rPr lang="en-US" altLang="x-none" dirty="0"/>
              <a:t>Prime factorizations</a:t>
            </a:r>
          </a:p>
          <a:p>
            <a:pPr lvl="1"/>
            <a:r>
              <a:rPr lang="en-US" altLang="x-none" dirty="0"/>
              <a:t>Important theorems about primality</a:t>
            </a:r>
          </a:p>
          <a:p>
            <a:pPr lvl="1"/>
            <a:r>
              <a:rPr lang="en-US" altLang="x-none" dirty="0"/>
              <a:t>Greatest Common Divisors</a:t>
            </a:r>
          </a:p>
          <a:p>
            <a:pPr lvl="1"/>
            <a:r>
              <a:rPr lang="en-US" altLang="x-none" dirty="0"/>
              <a:t>Least Common Multiples</a:t>
            </a:r>
          </a:p>
          <a:p>
            <a:pPr lvl="1"/>
            <a:r>
              <a:rPr lang="en-US" altLang="x-none" dirty="0"/>
              <a:t>Euclid</a:t>
            </a:r>
            <a:r>
              <a:rPr lang="en-US" altLang="ja-JP" dirty="0"/>
              <a:t>’s algorithm</a:t>
            </a: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sz="1500" b="1" i="1" dirty="0">
                <a:solidFill>
                  <a:schemeClr val="bg2"/>
                </a:solidFill>
              </a:rPr>
              <a:t>Definition: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A </a:t>
            </a:r>
            <a:r>
              <a:rPr lang="en-US" altLang="x-none" sz="1500" dirty="0">
                <a:solidFill>
                  <a:srgbClr val="FF0000"/>
                </a:solidFill>
              </a:rPr>
              <a:t>prime number </a:t>
            </a:r>
            <a:r>
              <a:rPr lang="en-US" altLang="x-none" sz="1500" dirty="0"/>
              <a:t>is a positive integer </a:t>
            </a:r>
            <a:r>
              <a:rPr lang="en-US" altLang="x-none" sz="1500" i="1" dirty="0"/>
              <a:t>p</a:t>
            </a:r>
            <a:r>
              <a:rPr lang="en-US" altLang="x-none" sz="1500" dirty="0"/>
              <a:t> greater than 1 that is divisible by only 1 and itself. If a number is not prime, it is called a </a:t>
            </a:r>
            <a:r>
              <a:rPr lang="en-US" altLang="x-none" sz="1500" dirty="0">
                <a:solidFill>
                  <a:srgbClr val="FF0000"/>
                </a:solidFill>
              </a:rPr>
              <a:t>composite number</a:t>
            </a:r>
            <a:r>
              <a:rPr lang="en-US" altLang="x-none" sz="1500" dirty="0"/>
              <a:t>.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b="1" i="1" dirty="0">
                <a:solidFill>
                  <a:schemeClr val="bg2"/>
                </a:solidFill>
              </a:rPr>
              <a:t>Mathematically:  </a:t>
            </a:r>
            <a:r>
              <a:rPr lang="en-US" altLang="x-none" sz="1500" i="1" dirty="0"/>
              <a:t>p</a:t>
            </a:r>
            <a:r>
              <a:rPr lang="en-US" altLang="x-none" sz="1500" dirty="0"/>
              <a:t> is prime ⇔ p&gt;1 ∧ ∀ </a:t>
            </a:r>
            <a:r>
              <a:rPr lang="en-US" altLang="x-none" sz="1500" i="1" dirty="0" err="1"/>
              <a:t>x</a:t>
            </a:r>
            <a:r>
              <a:rPr lang="en-US" altLang="x-none" sz="1500" dirty="0" err="1"/>
              <a:t>∈</a:t>
            </a:r>
            <a:r>
              <a:rPr lang="en-US" altLang="x-none" sz="1500" b="1" dirty="0" err="1"/>
              <a:t>Z</a:t>
            </a:r>
            <a:r>
              <a:rPr lang="en-US" altLang="x-none" sz="1500" baseline="30000" dirty="0"/>
              <a:t>+</a:t>
            </a:r>
            <a:r>
              <a:rPr lang="en-US" altLang="x-none" sz="1500" dirty="0"/>
              <a:t> [(x≠1 ∧ </a:t>
            </a:r>
            <a:r>
              <a:rPr lang="en-US" altLang="x-none" sz="1500" dirty="0" err="1"/>
              <a:t>x≠</a:t>
            </a:r>
            <a:r>
              <a:rPr lang="en-US" altLang="x-none" sz="1500" i="1" dirty="0" err="1"/>
              <a:t>p</a:t>
            </a:r>
            <a:r>
              <a:rPr lang="en-US" altLang="x-none" sz="1500" dirty="0"/>
              <a:t>) → x | </a:t>
            </a:r>
            <a:r>
              <a:rPr lang="en-US" altLang="x-none" sz="1500" i="1" dirty="0"/>
              <a:t>p</a:t>
            </a:r>
            <a:r>
              <a:rPr lang="en-US" altLang="x-none" sz="1500" dirty="0"/>
              <a:t>]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b="1" i="1" dirty="0">
                <a:solidFill>
                  <a:schemeClr val="bg2"/>
                </a:solidFill>
              </a:rPr>
              <a:t>Examples: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Are the following numbers prime or composite?</a:t>
            </a:r>
          </a:p>
          <a:p>
            <a:pPr marL="554831" lvl="1" indent="-254794"/>
            <a:r>
              <a:rPr lang="en-US" altLang="x-none" sz="1200" dirty="0"/>
              <a:t>23		</a:t>
            </a:r>
            <a:r>
              <a:rPr lang="en-US" altLang="x-none" sz="1200" dirty="0">
                <a:solidFill>
                  <a:srgbClr val="00B050"/>
                </a:solidFill>
              </a:rPr>
              <a:t>Prime</a:t>
            </a:r>
          </a:p>
          <a:p>
            <a:pPr marL="554831" lvl="1" indent="-254794"/>
            <a:r>
              <a:rPr lang="en-US" altLang="x-none" sz="1200" dirty="0"/>
              <a:t>42		</a:t>
            </a:r>
            <a:r>
              <a:rPr lang="en-US" altLang="x-none" sz="1200" dirty="0">
                <a:solidFill>
                  <a:srgbClr val="FF0000"/>
                </a:solidFill>
              </a:rPr>
              <a:t>Composite, 42 = 2 × 3 × 7</a:t>
            </a:r>
          </a:p>
          <a:p>
            <a:pPr marL="554831" lvl="1" indent="-254794"/>
            <a:r>
              <a:rPr lang="en-US" altLang="x-none" sz="1200" dirty="0"/>
              <a:t>17		</a:t>
            </a:r>
            <a:r>
              <a:rPr lang="en-US" altLang="x-none" sz="1200" dirty="0">
                <a:solidFill>
                  <a:srgbClr val="00B050"/>
                </a:solidFill>
              </a:rPr>
              <a:t>Prime</a:t>
            </a:r>
          </a:p>
          <a:p>
            <a:pPr marL="554831" lvl="1" indent="-254794"/>
            <a:r>
              <a:rPr lang="en-US" altLang="x-none" sz="1200" dirty="0"/>
              <a:t>3		</a:t>
            </a:r>
            <a:r>
              <a:rPr lang="en-US" altLang="x-none" sz="1200" dirty="0">
                <a:solidFill>
                  <a:srgbClr val="00B050"/>
                </a:solidFill>
              </a:rPr>
              <a:t>Prime</a:t>
            </a:r>
          </a:p>
          <a:p>
            <a:pPr marL="554831" lvl="1" indent="-254794"/>
            <a:r>
              <a:rPr lang="en-US" altLang="x-none" sz="1200" dirty="0"/>
              <a:t>9		</a:t>
            </a:r>
            <a:r>
              <a:rPr lang="en-US" altLang="x-none" sz="1200" dirty="0">
                <a:solidFill>
                  <a:srgbClr val="FF0000"/>
                </a:solidFill>
              </a:rPr>
              <a:t>Composite, 9 = 3</a:t>
            </a:r>
            <a:r>
              <a:rPr lang="en-US" altLang="x-none" sz="1200" baseline="30000" dirty="0">
                <a:solidFill>
                  <a:srgbClr val="FF0000"/>
                </a:solidFill>
              </a:rPr>
              <a:t>2</a:t>
            </a:r>
          </a:p>
          <a:p>
            <a:pPr marL="554831" lvl="1" indent="-254794"/>
            <a:endParaRPr lang="en-US" altLang="x-none" sz="1200" dirty="0"/>
          </a:p>
          <a:p>
            <a:pPr marL="554831" lvl="1" indent="-254794"/>
            <a:endParaRPr lang="en-US" altLang="x-none" sz="135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322368" y="2943051"/>
            <a:ext cx="2114550" cy="17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60468" y="3190701"/>
            <a:ext cx="2114550" cy="17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341418" y="3389250"/>
            <a:ext cx="2114550" cy="201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265218" y="3638376"/>
            <a:ext cx="2114550" cy="175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322368" y="3838401"/>
            <a:ext cx="2114550" cy="201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4D34FEFF-7BA2-CA49-814A-AB36A6D2D919}"/>
              </a:ext>
            </a:extLst>
          </p:cNvPr>
          <p:cNvSpPr txBox="1">
            <a:spLocks noChangeArrowheads="1"/>
          </p:cNvSpPr>
          <p:nvPr/>
        </p:nvSpPr>
        <p:spPr bwMode="auto">
          <a:xfrm rot="1374351">
            <a:off x="5744686" y="2017396"/>
            <a:ext cx="2487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 dirty="0"/>
              <a:t>/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072A6-2668-7949-E502-CFDA726A4BB1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Let’s (finally) define the primes formally</a:t>
            </a:r>
            <a:endParaRPr lang="en-US" dirty="0"/>
          </a:p>
        </p:txBody>
      </p:sp>
      <p:sp>
        <p:nvSpPr>
          <p:cNvPr id="12" name="3 Marcador de número de diapositiva">
            <a:extLst>
              <a:ext uri="{FF2B5EF4-FFF2-40B4-BE49-F238E27FC236}">
                <a16:creationId xmlns:a16="http://schemas.microsoft.com/office/drawing/2014/main" id="{83C5D674-CD1D-DBC6-4E09-727C41F39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sz="1500" b="1" i="1" dirty="0">
                <a:solidFill>
                  <a:schemeClr val="bg2"/>
                </a:solidFill>
              </a:rPr>
              <a:t>Theorem</a:t>
            </a:r>
            <a:r>
              <a:rPr lang="en-US" altLang="x-none" sz="1500" b="1" i="1" dirty="0"/>
              <a:t> </a:t>
            </a:r>
            <a:r>
              <a:rPr lang="en-US" altLang="x-none" sz="1500" dirty="0">
                <a:solidFill>
                  <a:srgbClr val="FF0000"/>
                </a:solidFill>
              </a:rPr>
              <a:t>(The Fundamental Theorem of Arithmetic)</a:t>
            </a:r>
            <a:r>
              <a:rPr lang="en-US" altLang="x-none" sz="1500" b="1" dirty="0">
                <a:solidFill>
                  <a:schemeClr val="bg2"/>
                </a:solidFill>
              </a:rPr>
              <a:t>:</a:t>
            </a:r>
            <a:r>
              <a:rPr lang="en-US" altLang="x-none" sz="1500" dirty="0"/>
              <a:t>  Every positive integer greater than 1 can be written uniquely as a prime or the product of two or more primes where the prime factors are written in order of non-decreasing size.</a:t>
            </a:r>
          </a:p>
          <a:p>
            <a:pPr marL="0" indent="0">
              <a:buNone/>
            </a:pPr>
            <a:endParaRPr lang="en-US" altLang="x-none" sz="1500" b="1" i="1" dirty="0"/>
          </a:p>
          <a:p>
            <a:pPr marL="0" indent="0">
              <a:buNone/>
            </a:pPr>
            <a:r>
              <a:rPr lang="en-US" altLang="x-none" sz="1500" b="1" i="1" dirty="0">
                <a:solidFill>
                  <a:schemeClr val="bg2"/>
                </a:solidFill>
              </a:rPr>
              <a:t>Examples:</a:t>
            </a:r>
            <a:endParaRPr lang="en-US" altLang="x-none" sz="1500" dirty="0">
              <a:solidFill>
                <a:schemeClr val="bg2"/>
              </a:solidFill>
            </a:endParaRPr>
          </a:p>
          <a:p>
            <a:pPr marL="514350" lvl="1"/>
            <a:r>
              <a:rPr lang="en-US" altLang="x-none" sz="1200" dirty="0"/>
              <a:t>100 = 2 × 2 × 5 × 5 = 2</a:t>
            </a:r>
            <a:r>
              <a:rPr lang="en-US" altLang="x-none" sz="1200" baseline="30000" dirty="0"/>
              <a:t>2 </a:t>
            </a:r>
            <a:r>
              <a:rPr lang="en-US" altLang="x-none" sz="1200" dirty="0"/>
              <a:t>× 5</a:t>
            </a:r>
            <a:r>
              <a:rPr lang="en-US" altLang="x-none" sz="1200" baseline="30000" dirty="0"/>
              <a:t>2</a:t>
            </a:r>
          </a:p>
          <a:p>
            <a:pPr marL="514350" lvl="1"/>
            <a:r>
              <a:rPr lang="en-US" altLang="x-none" sz="1200" dirty="0"/>
              <a:t>641 = 641</a:t>
            </a:r>
          </a:p>
          <a:p>
            <a:pPr marL="514350" lvl="1"/>
            <a:r>
              <a:rPr lang="en-US" altLang="x-none" sz="1200" dirty="0"/>
              <a:t>999 = 3 × 3 × 3 × 37 = 3</a:t>
            </a:r>
            <a:r>
              <a:rPr lang="en-US" altLang="x-none" sz="1200" baseline="30000" dirty="0"/>
              <a:t>3 </a:t>
            </a:r>
            <a:r>
              <a:rPr lang="en-US" altLang="x-none" sz="1200" dirty="0"/>
              <a:t>× 37</a:t>
            </a:r>
          </a:p>
          <a:p>
            <a:pPr marL="514350" lvl="1"/>
            <a:r>
              <a:rPr lang="en-US" altLang="x-none" sz="1200" dirty="0"/>
              <a:t>1024 = 2 × 2 × 2 × 2 × 2 × 2 × 2 × 2 × 2 × 2 = 2</a:t>
            </a:r>
            <a:r>
              <a:rPr lang="en-US" altLang="x-none" sz="1200" baseline="30000" dirty="0"/>
              <a:t>10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sz="1500" dirty="0">
                <a:solidFill>
                  <a:srgbClr val="FF0000"/>
                </a:solidFill>
              </a:rPr>
              <a:t>Note:  </a:t>
            </a:r>
            <a:r>
              <a:rPr lang="en-US" altLang="x-none" sz="1500" dirty="0"/>
              <a:t>Proving the fundamental theorem of arithmetic requires some mathematical tools that we have not yet learned.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60D745-29E4-7364-51A5-58B351F2A3D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Any positive integer can be represented as a unique product of prime numbers!</a:t>
            </a:r>
            <a:endParaRPr lang="en-US" dirty="0"/>
          </a:p>
        </p:txBody>
      </p:sp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95EA6029-DB6E-F0C1-3E5F-D9BC2FE2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This leads to a related theorem…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Theorem:</a:t>
            </a:r>
            <a:r>
              <a:rPr lang="en-US" altLang="x-none" dirty="0"/>
              <a:t>  If n is a composite integer, then n has a prime divisor less than or equal to √n.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Proof:</a:t>
            </a:r>
          </a:p>
          <a:p>
            <a:pPr marL="514350" lvl="1"/>
            <a:r>
              <a:rPr lang="en-US" altLang="x-none" dirty="0"/>
              <a:t>If n is composite, then it has a positive integer factor a with 1 &lt; a &lt; n by definition. This means that n = ab, where b is an integer greater than 1.</a:t>
            </a:r>
          </a:p>
          <a:p>
            <a:pPr marL="514350" lvl="1"/>
            <a:r>
              <a:rPr lang="en-US" altLang="x-none" dirty="0"/>
              <a:t>Assume a &gt; √n and b &gt; √n. Then ab &gt; √</a:t>
            </a:r>
            <a:r>
              <a:rPr lang="en-US" altLang="x-none" dirty="0" err="1"/>
              <a:t>n√n</a:t>
            </a:r>
            <a:r>
              <a:rPr lang="en-US" altLang="x-none" dirty="0"/>
              <a:t> = n, which is a contradiction. So either a ≤ √n or b ≤ √n.</a:t>
            </a:r>
          </a:p>
          <a:p>
            <a:pPr marL="514350" lvl="1"/>
            <a:r>
              <a:rPr lang="en-US" altLang="x-none" dirty="0"/>
              <a:t>Thus, n has a divisor less than or equal to √n.</a:t>
            </a:r>
          </a:p>
          <a:p>
            <a:pPr marL="514350" lvl="1"/>
            <a:r>
              <a:rPr lang="en-US" altLang="x-none" dirty="0"/>
              <a:t>By the fundamental theorem of arithmetic, this divisor is either prime, or is a product of primes. In either case, n has a prime divisor less than or equal to √n.    ❏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62EF905-3861-98C7-0959-43191BBA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199" y="971550"/>
            <a:ext cx="8229599" cy="3543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Corollary: </a:t>
            </a:r>
            <a:r>
              <a:rPr lang="en-US" altLang="x-none" dirty="0"/>
              <a:t>If n is a positive integer that does not have a prime divisor less than or equal to √n, then n is prime.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 </a:t>
            </a:r>
            <a:r>
              <a:rPr lang="en-US" altLang="x-none" dirty="0"/>
              <a:t>Is 101 prime?</a:t>
            </a:r>
          </a:p>
          <a:p>
            <a:pPr marL="514350" lvl="1"/>
            <a:r>
              <a:rPr lang="en-US" altLang="x-none" dirty="0"/>
              <a:t>The primes less than or equal to √101 are 2, 3, 5, and 7</a:t>
            </a:r>
          </a:p>
          <a:p>
            <a:pPr marL="514350" lvl="1"/>
            <a:r>
              <a:rPr lang="en-US" altLang="x-none" dirty="0"/>
              <a:t>Since 101 is not divisible by 2, 3, 5, or 7, it must be prime</a:t>
            </a:r>
          </a:p>
          <a:p>
            <a:pPr marL="514350" lvl="1"/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</a:t>
            </a:r>
            <a:r>
              <a:rPr lang="en-US" altLang="x-none" b="1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Is 1147 prime?</a:t>
            </a:r>
          </a:p>
          <a:p>
            <a:pPr marL="514350" lvl="1"/>
            <a:r>
              <a:rPr lang="en-US" altLang="x-none" dirty="0"/>
              <a:t>The primes less than or equal to √1147 are 2, 3, 5, 7, 11, 13, 17, 23, 29, and 31</a:t>
            </a:r>
          </a:p>
          <a:p>
            <a:pPr marL="514350" lvl="1"/>
            <a:r>
              <a:rPr lang="en-US" altLang="x-none" dirty="0"/>
              <a:t>1147 = 31 × 37, so 1147 must be composite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48675F8-69AC-2796-EE6E-276E5F87327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Applying contraposition leads to a naive primality test</a:t>
            </a:r>
            <a:endParaRPr lang="en-US" altLang="x-none" dirty="0"/>
          </a:p>
        </p:txBody>
      </p:sp>
      <p:sp>
        <p:nvSpPr>
          <p:cNvPr id="7" name="3 Marcador de número de diapositiva">
            <a:extLst>
              <a:ext uri="{FF2B5EF4-FFF2-40B4-BE49-F238E27FC236}">
                <a16:creationId xmlns:a16="http://schemas.microsoft.com/office/drawing/2014/main" id="{1CD64F28-7227-FFEA-E962-4F538A565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992332"/>
            <a:ext cx="5829300" cy="41719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sz="1500" dirty="0"/>
              <a:t>The </a:t>
            </a:r>
            <a:r>
              <a:rPr lang="en-US" altLang="x-none" sz="1500" dirty="0">
                <a:solidFill>
                  <a:srgbClr val="FF0000"/>
                </a:solidFill>
              </a:rPr>
              <a:t>Sieve of Eratosthenes</a:t>
            </a:r>
            <a:r>
              <a:rPr lang="en-US" altLang="x-none" sz="1500" dirty="0">
                <a:solidFill>
                  <a:srgbClr val="C00000"/>
                </a:solidFill>
              </a:rPr>
              <a:t> </a:t>
            </a:r>
            <a:r>
              <a:rPr lang="en-US" altLang="x-none" sz="1500" dirty="0"/>
              <a:t>is a brute-force algorithm for finding all prime numbers less than some value </a:t>
            </a:r>
            <a:r>
              <a:rPr lang="en-US" altLang="x-none" sz="1500" i="1" dirty="0"/>
              <a:t>n</a:t>
            </a:r>
          </a:p>
          <a:p>
            <a:pPr marL="0" indent="0">
              <a:buNone/>
            </a:pPr>
            <a:endParaRPr lang="en-US" altLang="x-none" sz="1500" i="1" dirty="0"/>
          </a:p>
          <a:p>
            <a:pPr marL="0" indent="0">
              <a:buNone/>
            </a:pPr>
            <a:r>
              <a:rPr lang="en-US" altLang="x-none" sz="1500" i="1" dirty="0"/>
              <a:t>Step 1:</a:t>
            </a:r>
            <a:r>
              <a:rPr lang="en-US" altLang="x-none" sz="1500" b="1" dirty="0"/>
              <a:t>  </a:t>
            </a:r>
            <a:r>
              <a:rPr lang="en-US" altLang="x-none" sz="1500" dirty="0"/>
              <a:t>List the numbers less than </a:t>
            </a:r>
            <a:r>
              <a:rPr lang="en-US" altLang="x-none" sz="1500" i="1" dirty="0"/>
              <a:t>n</a:t>
            </a:r>
          </a:p>
          <a:p>
            <a:pPr marL="0" indent="0">
              <a:buNone/>
            </a:pPr>
            <a:endParaRPr lang="en-US" altLang="x-none" sz="1500" i="1" dirty="0"/>
          </a:p>
          <a:p>
            <a:pPr marL="0" indent="0">
              <a:buNone/>
            </a:pPr>
            <a:endParaRPr lang="en-US" altLang="x-none" sz="1500" i="1" dirty="0"/>
          </a:p>
          <a:p>
            <a:pPr marL="0" indent="0">
              <a:buNone/>
            </a:pPr>
            <a:endParaRPr lang="en-US" altLang="x-none" sz="1500" i="1" dirty="0"/>
          </a:p>
          <a:p>
            <a:pPr marL="0" indent="0">
              <a:buNone/>
            </a:pPr>
            <a:endParaRPr lang="en-US" altLang="x-none" sz="1500" i="1" dirty="0"/>
          </a:p>
          <a:p>
            <a:pPr marL="0" indent="0">
              <a:buNone/>
            </a:pPr>
            <a:endParaRPr lang="en-US" altLang="x-none" sz="1500" i="1" dirty="0"/>
          </a:p>
          <a:p>
            <a:pPr marL="0" indent="0">
              <a:buNone/>
            </a:pPr>
            <a:endParaRPr lang="en-US" altLang="x-none" sz="1500" i="1" dirty="0"/>
          </a:p>
          <a:p>
            <a:pPr marL="0" indent="0">
              <a:buNone/>
            </a:pPr>
            <a:endParaRPr lang="en-US" altLang="x-none" sz="1500" i="1" dirty="0"/>
          </a:p>
          <a:p>
            <a:pPr marL="0" indent="0">
              <a:buNone/>
            </a:pPr>
            <a:endParaRPr lang="en-US" altLang="x-none" sz="1500" i="1" dirty="0"/>
          </a:p>
          <a:p>
            <a:pPr marL="0" indent="0">
              <a:buNone/>
            </a:pPr>
            <a:r>
              <a:rPr lang="en-US" altLang="x-none" sz="1500" i="1" dirty="0"/>
              <a:t>Step 2: </a:t>
            </a:r>
            <a:r>
              <a:rPr lang="en-US" altLang="x-none" sz="1500" dirty="0"/>
              <a:t> If the next available number is less than √n, cross out all of its multiples</a:t>
            </a:r>
          </a:p>
          <a:p>
            <a:pPr marL="0" indent="0">
              <a:buNone/>
            </a:pPr>
            <a:r>
              <a:rPr lang="en-US" altLang="x-none" sz="1500" i="1" dirty="0"/>
              <a:t>Step 3:  </a:t>
            </a:r>
            <a:r>
              <a:rPr lang="en-US" altLang="x-none" sz="1500" dirty="0"/>
              <a:t>Repeat until the next available number is &gt; √n</a:t>
            </a:r>
          </a:p>
          <a:p>
            <a:pPr marL="0" indent="0">
              <a:buNone/>
            </a:pPr>
            <a:r>
              <a:rPr lang="en-US" altLang="x-none" sz="1500" i="1" dirty="0"/>
              <a:t>Step 4:</a:t>
            </a:r>
            <a:r>
              <a:rPr lang="en-US" altLang="x-none" sz="1500" dirty="0"/>
              <a:t>  All remaining numbers are prime</a:t>
            </a:r>
            <a:endParaRPr lang="en-US" altLang="x-none" sz="15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141151"/>
              </p:ext>
            </p:extLst>
          </p:nvPr>
        </p:nvGraphicFramePr>
        <p:xfrm>
          <a:off x="2286000" y="2077227"/>
          <a:ext cx="4572000" cy="197358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19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29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39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49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59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64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66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69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70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71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343150" y="2043889"/>
            <a:ext cx="4030266" cy="2037160"/>
            <a:chOff x="1600200" y="2694408"/>
            <a:chExt cx="5373652" cy="2715792"/>
          </a:xfrm>
        </p:grpSpPr>
        <p:sp>
          <p:nvSpPr>
            <p:cNvPr id="5" name="Multiply 4"/>
            <p:cNvSpPr>
              <a:spLocks/>
            </p:cNvSpPr>
            <p:nvPr/>
          </p:nvSpPr>
          <p:spPr bwMode="auto">
            <a:xfrm>
              <a:off x="2828917" y="2694408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6" name="Multiply 5"/>
            <p:cNvSpPr>
              <a:spLocks/>
            </p:cNvSpPr>
            <p:nvPr/>
          </p:nvSpPr>
          <p:spPr bwMode="auto">
            <a:xfrm>
              <a:off x="4038584" y="2694408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" name="Multiply 6"/>
            <p:cNvSpPr>
              <a:spLocks/>
            </p:cNvSpPr>
            <p:nvPr/>
          </p:nvSpPr>
          <p:spPr bwMode="auto">
            <a:xfrm>
              <a:off x="5306988" y="2694408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8" name="Multiply 7"/>
            <p:cNvSpPr>
              <a:spLocks/>
            </p:cNvSpPr>
            <p:nvPr/>
          </p:nvSpPr>
          <p:spPr bwMode="auto">
            <a:xfrm>
              <a:off x="6516655" y="2694408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9" name="Multiply 8"/>
            <p:cNvSpPr>
              <a:spLocks/>
            </p:cNvSpPr>
            <p:nvPr/>
          </p:nvSpPr>
          <p:spPr bwMode="auto">
            <a:xfrm>
              <a:off x="2819392" y="3065825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0" name="Multiply 9"/>
            <p:cNvSpPr>
              <a:spLocks/>
            </p:cNvSpPr>
            <p:nvPr/>
          </p:nvSpPr>
          <p:spPr bwMode="auto">
            <a:xfrm>
              <a:off x="4029059" y="3065825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1" name="Multiply 10"/>
            <p:cNvSpPr>
              <a:spLocks/>
            </p:cNvSpPr>
            <p:nvPr/>
          </p:nvSpPr>
          <p:spPr bwMode="auto">
            <a:xfrm>
              <a:off x="5297463" y="3065825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2" name="Multiply 11"/>
            <p:cNvSpPr>
              <a:spLocks/>
            </p:cNvSpPr>
            <p:nvPr/>
          </p:nvSpPr>
          <p:spPr bwMode="auto">
            <a:xfrm>
              <a:off x="6507130" y="3065825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3" name="Multiply 12"/>
            <p:cNvSpPr>
              <a:spLocks/>
            </p:cNvSpPr>
            <p:nvPr/>
          </p:nvSpPr>
          <p:spPr bwMode="auto">
            <a:xfrm>
              <a:off x="1600200" y="3065825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4" name="Multiply 13"/>
            <p:cNvSpPr>
              <a:spLocks/>
            </p:cNvSpPr>
            <p:nvPr/>
          </p:nvSpPr>
          <p:spPr bwMode="auto">
            <a:xfrm>
              <a:off x="2819392" y="3429307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5" name="Multiply 14"/>
            <p:cNvSpPr>
              <a:spLocks/>
            </p:cNvSpPr>
            <p:nvPr/>
          </p:nvSpPr>
          <p:spPr bwMode="auto">
            <a:xfrm>
              <a:off x="4029059" y="3429307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6" name="Multiply 15"/>
            <p:cNvSpPr>
              <a:spLocks/>
            </p:cNvSpPr>
            <p:nvPr/>
          </p:nvSpPr>
          <p:spPr bwMode="auto">
            <a:xfrm>
              <a:off x="5297463" y="3429307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7" name="Multiply 16"/>
            <p:cNvSpPr>
              <a:spLocks/>
            </p:cNvSpPr>
            <p:nvPr/>
          </p:nvSpPr>
          <p:spPr bwMode="auto">
            <a:xfrm>
              <a:off x="6507130" y="3429307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8" name="Multiply 17"/>
            <p:cNvSpPr>
              <a:spLocks/>
            </p:cNvSpPr>
            <p:nvPr/>
          </p:nvSpPr>
          <p:spPr bwMode="auto">
            <a:xfrm>
              <a:off x="1600200" y="3429307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19" name="Multiply 18"/>
            <p:cNvSpPr>
              <a:spLocks/>
            </p:cNvSpPr>
            <p:nvPr/>
          </p:nvSpPr>
          <p:spPr bwMode="auto">
            <a:xfrm>
              <a:off x="2819392" y="3810248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0" name="Multiply 19"/>
            <p:cNvSpPr>
              <a:spLocks/>
            </p:cNvSpPr>
            <p:nvPr/>
          </p:nvSpPr>
          <p:spPr bwMode="auto">
            <a:xfrm>
              <a:off x="4029059" y="3810248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1" name="Multiply 20"/>
            <p:cNvSpPr>
              <a:spLocks/>
            </p:cNvSpPr>
            <p:nvPr/>
          </p:nvSpPr>
          <p:spPr bwMode="auto">
            <a:xfrm>
              <a:off x="5297463" y="3810248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2" name="Multiply 21"/>
            <p:cNvSpPr>
              <a:spLocks/>
            </p:cNvSpPr>
            <p:nvPr/>
          </p:nvSpPr>
          <p:spPr bwMode="auto">
            <a:xfrm>
              <a:off x="6507130" y="3810248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3" name="Multiply 22"/>
            <p:cNvSpPr>
              <a:spLocks/>
            </p:cNvSpPr>
            <p:nvPr/>
          </p:nvSpPr>
          <p:spPr bwMode="auto">
            <a:xfrm>
              <a:off x="1600200" y="3810248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4" name="Multiply 23"/>
            <p:cNvSpPr>
              <a:spLocks/>
            </p:cNvSpPr>
            <p:nvPr/>
          </p:nvSpPr>
          <p:spPr bwMode="auto">
            <a:xfrm>
              <a:off x="2819392" y="4191189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5" name="Multiply 24"/>
            <p:cNvSpPr>
              <a:spLocks/>
            </p:cNvSpPr>
            <p:nvPr/>
          </p:nvSpPr>
          <p:spPr bwMode="auto">
            <a:xfrm>
              <a:off x="4029059" y="4191189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6" name="Multiply 25"/>
            <p:cNvSpPr>
              <a:spLocks/>
            </p:cNvSpPr>
            <p:nvPr/>
          </p:nvSpPr>
          <p:spPr bwMode="auto">
            <a:xfrm>
              <a:off x="5297463" y="4191189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7" name="Multiply 26"/>
            <p:cNvSpPr>
              <a:spLocks/>
            </p:cNvSpPr>
            <p:nvPr/>
          </p:nvSpPr>
          <p:spPr bwMode="auto">
            <a:xfrm>
              <a:off x="6507130" y="4191189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8" name="Multiply 27"/>
            <p:cNvSpPr>
              <a:spLocks/>
            </p:cNvSpPr>
            <p:nvPr/>
          </p:nvSpPr>
          <p:spPr bwMode="auto">
            <a:xfrm>
              <a:off x="1600200" y="4191189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29" name="Multiply 28"/>
            <p:cNvSpPr>
              <a:spLocks/>
            </p:cNvSpPr>
            <p:nvPr/>
          </p:nvSpPr>
          <p:spPr bwMode="auto">
            <a:xfrm>
              <a:off x="2819392" y="4572130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0" name="Multiply 29"/>
            <p:cNvSpPr>
              <a:spLocks/>
            </p:cNvSpPr>
            <p:nvPr/>
          </p:nvSpPr>
          <p:spPr bwMode="auto">
            <a:xfrm>
              <a:off x="4029059" y="4572130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1" name="Multiply 30"/>
            <p:cNvSpPr>
              <a:spLocks/>
            </p:cNvSpPr>
            <p:nvPr/>
          </p:nvSpPr>
          <p:spPr bwMode="auto">
            <a:xfrm>
              <a:off x="5297463" y="4572130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2" name="Multiply 31"/>
            <p:cNvSpPr>
              <a:spLocks/>
            </p:cNvSpPr>
            <p:nvPr/>
          </p:nvSpPr>
          <p:spPr bwMode="auto">
            <a:xfrm>
              <a:off x="6507130" y="4572130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3" name="Multiply 32"/>
            <p:cNvSpPr>
              <a:spLocks/>
            </p:cNvSpPr>
            <p:nvPr/>
          </p:nvSpPr>
          <p:spPr bwMode="auto">
            <a:xfrm>
              <a:off x="1600200" y="4572130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4" name="Multiply 33"/>
            <p:cNvSpPr>
              <a:spLocks/>
            </p:cNvSpPr>
            <p:nvPr/>
          </p:nvSpPr>
          <p:spPr bwMode="auto">
            <a:xfrm>
              <a:off x="2819392" y="4953071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5" name="Multiply 34"/>
            <p:cNvSpPr>
              <a:spLocks/>
            </p:cNvSpPr>
            <p:nvPr/>
          </p:nvSpPr>
          <p:spPr bwMode="auto">
            <a:xfrm>
              <a:off x="4029059" y="4953071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6" name="Multiply 35"/>
            <p:cNvSpPr>
              <a:spLocks/>
            </p:cNvSpPr>
            <p:nvPr/>
          </p:nvSpPr>
          <p:spPr bwMode="auto">
            <a:xfrm>
              <a:off x="5297463" y="4953071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7" name="Multiply 36"/>
            <p:cNvSpPr>
              <a:spLocks/>
            </p:cNvSpPr>
            <p:nvPr/>
          </p:nvSpPr>
          <p:spPr bwMode="auto">
            <a:xfrm>
              <a:off x="6507130" y="4953071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38" name="Multiply 37"/>
            <p:cNvSpPr>
              <a:spLocks/>
            </p:cNvSpPr>
            <p:nvPr/>
          </p:nvSpPr>
          <p:spPr bwMode="auto">
            <a:xfrm>
              <a:off x="1600200" y="4953071"/>
              <a:ext cx="457197" cy="457129"/>
            </a:xfrm>
            <a:custGeom>
              <a:avLst/>
              <a:gdLst>
                <a:gd name="T0" fmla="*/ 71797 w 457197"/>
                <a:gd name="T1" fmla="*/ 147807 h 457129"/>
                <a:gd name="T2" fmla="*/ 147817 w 457197"/>
                <a:gd name="T3" fmla="*/ 71775 h 457129"/>
                <a:gd name="T4" fmla="*/ 228599 w 457197"/>
                <a:gd name="T5" fmla="*/ 152544 h 457129"/>
                <a:gd name="T6" fmla="*/ 309380 w 457197"/>
                <a:gd name="T7" fmla="*/ 71775 h 457129"/>
                <a:gd name="T8" fmla="*/ 385400 w 457197"/>
                <a:gd name="T9" fmla="*/ 147807 h 457129"/>
                <a:gd name="T10" fmla="*/ 304630 w 457197"/>
                <a:gd name="T11" fmla="*/ 228565 h 457129"/>
                <a:gd name="T12" fmla="*/ 385400 w 457197"/>
                <a:gd name="T13" fmla="*/ 309322 h 457129"/>
                <a:gd name="T14" fmla="*/ 309380 w 457197"/>
                <a:gd name="T15" fmla="*/ 385354 h 457129"/>
                <a:gd name="T16" fmla="*/ 228599 w 457197"/>
                <a:gd name="T17" fmla="*/ 304585 h 457129"/>
                <a:gd name="T18" fmla="*/ 147817 w 457197"/>
                <a:gd name="T19" fmla="*/ 385354 h 457129"/>
                <a:gd name="T20" fmla="*/ 71797 w 457197"/>
                <a:gd name="T21" fmla="*/ 309322 h 457129"/>
                <a:gd name="T22" fmla="*/ 152567 w 457197"/>
                <a:gd name="T23" fmla="*/ 228565 h 457129"/>
                <a:gd name="T24" fmla="*/ 71797 w 457197"/>
                <a:gd name="T25" fmla="*/ 147807 h 45712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197" h="457129">
                  <a:moveTo>
                    <a:pt x="71797" y="147807"/>
                  </a:moveTo>
                  <a:lnTo>
                    <a:pt x="147817" y="71775"/>
                  </a:lnTo>
                  <a:lnTo>
                    <a:pt x="228599" y="152544"/>
                  </a:lnTo>
                  <a:lnTo>
                    <a:pt x="309380" y="71775"/>
                  </a:lnTo>
                  <a:lnTo>
                    <a:pt x="385400" y="147807"/>
                  </a:lnTo>
                  <a:lnTo>
                    <a:pt x="304630" y="228565"/>
                  </a:lnTo>
                  <a:lnTo>
                    <a:pt x="385400" y="309322"/>
                  </a:lnTo>
                  <a:lnTo>
                    <a:pt x="309380" y="385354"/>
                  </a:lnTo>
                  <a:lnTo>
                    <a:pt x="228599" y="304585"/>
                  </a:lnTo>
                  <a:lnTo>
                    <a:pt x="147817" y="385354"/>
                  </a:lnTo>
                  <a:lnTo>
                    <a:pt x="71797" y="309322"/>
                  </a:lnTo>
                  <a:lnTo>
                    <a:pt x="152567" y="228565"/>
                  </a:lnTo>
                  <a:lnTo>
                    <a:pt x="71797" y="14780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ED00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</p:grpSp>
      <p:grpSp>
        <p:nvGrpSpPr>
          <p:cNvPr id="23552" name="Group 50"/>
          <p:cNvGrpSpPr>
            <a:grpSpLocks/>
          </p:cNvGrpSpPr>
          <p:nvPr/>
        </p:nvGrpSpPr>
        <p:grpSpPr bwMode="auto">
          <a:xfrm>
            <a:off x="2800350" y="2051033"/>
            <a:ext cx="4000500" cy="2030016"/>
            <a:chOff x="2209800" y="2703544"/>
            <a:chExt cx="5334000" cy="2706656"/>
          </a:xfrm>
        </p:grpSpPr>
        <p:sp>
          <p:nvSpPr>
            <p:cNvPr id="40" name="Multiply 39"/>
            <p:cNvSpPr>
              <a:spLocks/>
            </p:cNvSpPr>
            <p:nvPr/>
          </p:nvSpPr>
          <p:spPr bwMode="auto">
            <a:xfrm>
              <a:off x="5867400" y="2703544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1" name="Multiply 40"/>
            <p:cNvSpPr>
              <a:spLocks/>
            </p:cNvSpPr>
            <p:nvPr/>
          </p:nvSpPr>
          <p:spPr bwMode="auto">
            <a:xfrm>
              <a:off x="3429000" y="3075015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2" name="Multiply 41"/>
            <p:cNvSpPr>
              <a:spLocks/>
            </p:cNvSpPr>
            <p:nvPr/>
          </p:nvSpPr>
          <p:spPr bwMode="auto">
            <a:xfrm>
              <a:off x="7086600" y="3065490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3" name="Multiply 42"/>
            <p:cNvSpPr>
              <a:spLocks/>
            </p:cNvSpPr>
            <p:nvPr/>
          </p:nvSpPr>
          <p:spPr bwMode="auto">
            <a:xfrm>
              <a:off x="4645025" y="3438548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4" name="Multiply 43"/>
            <p:cNvSpPr>
              <a:spLocks/>
            </p:cNvSpPr>
            <p:nvPr/>
          </p:nvSpPr>
          <p:spPr bwMode="auto">
            <a:xfrm>
              <a:off x="2209800" y="3810019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5" name="Multiply 44"/>
            <p:cNvSpPr>
              <a:spLocks/>
            </p:cNvSpPr>
            <p:nvPr/>
          </p:nvSpPr>
          <p:spPr bwMode="auto">
            <a:xfrm>
              <a:off x="5867400" y="3810019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6" name="Multiply 45"/>
            <p:cNvSpPr>
              <a:spLocks/>
            </p:cNvSpPr>
            <p:nvPr/>
          </p:nvSpPr>
          <p:spPr bwMode="auto">
            <a:xfrm>
              <a:off x="3429000" y="4191014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7" name="Multiply 46"/>
            <p:cNvSpPr>
              <a:spLocks/>
            </p:cNvSpPr>
            <p:nvPr/>
          </p:nvSpPr>
          <p:spPr bwMode="auto">
            <a:xfrm>
              <a:off x="7086600" y="4181490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8" name="Multiply 47"/>
            <p:cNvSpPr>
              <a:spLocks/>
            </p:cNvSpPr>
            <p:nvPr/>
          </p:nvSpPr>
          <p:spPr bwMode="auto">
            <a:xfrm>
              <a:off x="4648200" y="4572010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9" name="Multiply 48"/>
            <p:cNvSpPr>
              <a:spLocks/>
            </p:cNvSpPr>
            <p:nvPr/>
          </p:nvSpPr>
          <p:spPr bwMode="auto">
            <a:xfrm>
              <a:off x="2209800" y="4953005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0" name="Multiply 49"/>
            <p:cNvSpPr>
              <a:spLocks/>
            </p:cNvSpPr>
            <p:nvPr/>
          </p:nvSpPr>
          <p:spPr bwMode="auto">
            <a:xfrm>
              <a:off x="5867400" y="4953005"/>
              <a:ext cx="457200" cy="457195"/>
            </a:xfrm>
            <a:custGeom>
              <a:avLst/>
              <a:gdLst>
                <a:gd name="T0" fmla="*/ 71790 w 457200"/>
                <a:gd name="T1" fmla="*/ 147825 h 457195"/>
                <a:gd name="T2" fmla="*/ 147826 w 457200"/>
                <a:gd name="T3" fmla="*/ 71788 h 457195"/>
                <a:gd name="T4" fmla="*/ 228600 w 457200"/>
                <a:gd name="T5" fmla="*/ 152561 h 457195"/>
                <a:gd name="T6" fmla="*/ 309374 w 457200"/>
                <a:gd name="T7" fmla="*/ 71788 h 457195"/>
                <a:gd name="T8" fmla="*/ 385410 w 457200"/>
                <a:gd name="T9" fmla="*/ 147825 h 457195"/>
                <a:gd name="T10" fmla="*/ 304637 w 457200"/>
                <a:gd name="T11" fmla="*/ 228598 h 457195"/>
                <a:gd name="T12" fmla="*/ 385410 w 457200"/>
                <a:gd name="T13" fmla="*/ 309370 h 457195"/>
                <a:gd name="T14" fmla="*/ 309374 w 457200"/>
                <a:gd name="T15" fmla="*/ 385407 h 457195"/>
                <a:gd name="T16" fmla="*/ 228600 w 457200"/>
                <a:gd name="T17" fmla="*/ 304634 h 457195"/>
                <a:gd name="T18" fmla="*/ 147826 w 457200"/>
                <a:gd name="T19" fmla="*/ 385407 h 457195"/>
                <a:gd name="T20" fmla="*/ 71790 w 457200"/>
                <a:gd name="T21" fmla="*/ 309370 h 457195"/>
                <a:gd name="T22" fmla="*/ 152563 w 457200"/>
                <a:gd name="T23" fmla="*/ 228598 h 457195"/>
                <a:gd name="T24" fmla="*/ 71790 w 457200"/>
                <a:gd name="T25" fmla="*/ 147825 h 457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195">
                  <a:moveTo>
                    <a:pt x="71790" y="147825"/>
                  </a:moveTo>
                  <a:lnTo>
                    <a:pt x="147826" y="71788"/>
                  </a:lnTo>
                  <a:lnTo>
                    <a:pt x="228600" y="152561"/>
                  </a:lnTo>
                  <a:lnTo>
                    <a:pt x="309374" y="71788"/>
                  </a:lnTo>
                  <a:lnTo>
                    <a:pt x="385410" y="147825"/>
                  </a:lnTo>
                  <a:lnTo>
                    <a:pt x="304637" y="228598"/>
                  </a:lnTo>
                  <a:lnTo>
                    <a:pt x="385410" y="309370"/>
                  </a:lnTo>
                  <a:lnTo>
                    <a:pt x="309374" y="385407"/>
                  </a:lnTo>
                  <a:lnTo>
                    <a:pt x="228600" y="304634"/>
                  </a:lnTo>
                  <a:lnTo>
                    <a:pt x="147826" y="385407"/>
                  </a:lnTo>
                  <a:lnTo>
                    <a:pt x="71790" y="309370"/>
                  </a:lnTo>
                  <a:lnTo>
                    <a:pt x="152563" y="228598"/>
                  </a:lnTo>
                  <a:lnTo>
                    <a:pt x="71790" y="147825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660066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</p:grpSp>
      <p:sp>
        <p:nvSpPr>
          <p:cNvPr id="54" name="Multiply 53"/>
          <p:cNvSpPr>
            <a:spLocks/>
          </p:cNvSpPr>
          <p:nvPr/>
        </p:nvSpPr>
        <p:spPr bwMode="auto">
          <a:xfrm>
            <a:off x="5542360" y="3159505"/>
            <a:ext cx="342900" cy="342900"/>
          </a:xfrm>
          <a:custGeom>
            <a:avLst/>
            <a:gdLst>
              <a:gd name="T0" fmla="*/ 71789 w 457200"/>
              <a:gd name="T1" fmla="*/ 147827 h 457200"/>
              <a:gd name="T2" fmla="*/ 147827 w 457200"/>
              <a:gd name="T3" fmla="*/ 71789 h 457200"/>
              <a:gd name="T4" fmla="*/ 228600 w 457200"/>
              <a:gd name="T5" fmla="*/ 152562 h 457200"/>
              <a:gd name="T6" fmla="*/ 309373 w 457200"/>
              <a:gd name="T7" fmla="*/ 71789 h 457200"/>
              <a:gd name="T8" fmla="*/ 385411 w 457200"/>
              <a:gd name="T9" fmla="*/ 147827 h 457200"/>
              <a:gd name="T10" fmla="*/ 304638 w 457200"/>
              <a:gd name="T11" fmla="*/ 228600 h 457200"/>
              <a:gd name="T12" fmla="*/ 385411 w 457200"/>
              <a:gd name="T13" fmla="*/ 309373 h 457200"/>
              <a:gd name="T14" fmla="*/ 309373 w 457200"/>
              <a:gd name="T15" fmla="*/ 385411 h 457200"/>
              <a:gd name="T16" fmla="*/ 228600 w 457200"/>
              <a:gd name="T17" fmla="*/ 304638 h 457200"/>
              <a:gd name="T18" fmla="*/ 147827 w 457200"/>
              <a:gd name="T19" fmla="*/ 385411 h 457200"/>
              <a:gd name="T20" fmla="*/ 71789 w 457200"/>
              <a:gd name="T21" fmla="*/ 309373 h 457200"/>
              <a:gd name="T22" fmla="*/ 152562 w 457200"/>
              <a:gd name="T23" fmla="*/ 228600 h 457200"/>
              <a:gd name="T24" fmla="*/ 71789 w 457200"/>
              <a:gd name="T25" fmla="*/ 147827 h 4572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57200" h="457200">
                <a:moveTo>
                  <a:pt x="71789" y="147827"/>
                </a:moveTo>
                <a:lnTo>
                  <a:pt x="147827" y="71789"/>
                </a:lnTo>
                <a:lnTo>
                  <a:pt x="228600" y="152562"/>
                </a:lnTo>
                <a:lnTo>
                  <a:pt x="309373" y="71789"/>
                </a:lnTo>
                <a:lnTo>
                  <a:pt x="385411" y="147827"/>
                </a:lnTo>
                <a:lnTo>
                  <a:pt x="304638" y="228600"/>
                </a:lnTo>
                <a:lnTo>
                  <a:pt x="385411" y="309373"/>
                </a:lnTo>
                <a:lnTo>
                  <a:pt x="309373" y="385411"/>
                </a:lnTo>
                <a:lnTo>
                  <a:pt x="228600" y="304638"/>
                </a:lnTo>
                <a:lnTo>
                  <a:pt x="147827" y="385411"/>
                </a:lnTo>
                <a:lnTo>
                  <a:pt x="71789" y="309373"/>
                </a:lnTo>
                <a:lnTo>
                  <a:pt x="152562" y="228600"/>
                </a:lnTo>
                <a:lnTo>
                  <a:pt x="71789" y="147827"/>
                </a:lnTo>
                <a:close/>
              </a:path>
            </a:pathLst>
          </a:custGeom>
          <a:gradFill rotWithShape="1">
            <a:gsLst>
              <a:gs pos="0">
                <a:srgbClr val="FF8484"/>
              </a:gs>
              <a:gs pos="100000">
                <a:srgbClr val="008000"/>
              </a:gs>
            </a:gsLst>
            <a:lin ang="5400000"/>
          </a:gradFill>
          <a:ln w="9525" cap="flat" cmpd="sng">
            <a:solidFill>
              <a:srgbClr val="CE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/>
          <a:lstStyle/>
          <a:p>
            <a:endParaRPr lang="en-US" sz="1050"/>
          </a:p>
        </p:txBody>
      </p:sp>
      <p:grpSp>
        <p:nvGrpSpPr>
          <p:cNvPr id="23554" name="Group 60"/>
          <p:cNvGrpSpPr>
            <a:grpSpLocks/>
          </p:cNvGrpSpPr>
          <p:nvPr/>
        </p:nvGrpSpPr>
        <p:grpSpPr bwMode="auto">
          <a:xfrm>
            <a:off x="3714750" y="2601101"/>
            <a:ext cx="342900" cy="1500188"/>
            <a:chOff x="3429000" y="3334528"/>
            <a:chExt cx="457200" cy="1999472"/>
          </a:xfrm>
        </p:grpSpPr>
        <p:sp>
          <p:nvSpPr>
            <p:cNvPr id="56" name="Multiply 55"/>
            <p:cNvSpPr>
              <a:spLocks/>
            </p:cNvSpPr>
            <p:nvPr/>
          </p:nvSpPr>
          <p:spPr bwMode="auto">
            <a:xfrm>
              <a:off x="3429000" y="4469150"/>
              <a:ext cx="457200" cy="457022"/>
            </a:xfrm>
            <a:custGeom>
              <a:avLst/>
              <a:gdLst>
                <a:gd name="T0" fmla="*/ 71811 w 457200"/>
                <a:gd name="T1" fmla="*/ 147777 h 457022"/>
                <a:gd name="T2" fmla="*/ 147805 w 457200"/>
                <a:gd name="T3" fmla="*/ 71754 h 457022"/>
                <a:gd name="T4" fmla="*/ 228600 w 457200"/>
                <a:gd name="T5" fmla="*/ 152518 h 457022"/>
                <a:gd name="T6" fmla="*/ 309395 w 457200"/>
                <a:gd name="T7" fmla="*/ 71754 h 457022"/>
                <a:gd name="T8" fmla="*/ 385389 w 457200"/>
                <a:gd name="T9" fmla="*/ 147777 h 457022"/>
                <a:gd name="T10" fmla="*/ 304623 w 457200"/>
                <a:gd name="T11" fmla="*/ 228511 h 457022"/>
                <a:gd name="T12" fmla="*/ 385389 w 457200"/>
                <a:gd name="T13" fmla="*/ 309245 h 457022"/>
                <a:gd name="T14" fmla="*/ 309395 w 457200"/>
                <a:gd name="T15" fmla="*/ 385268 h 457022"/>
                <a:gd name="T16" fmla="*/ 228600 w 457200"/>
                <a:gd name="T17" fmla="*/ 304504 h 457022"/>
                <a:gd name="T18" fmla="*/ 147805 w 457200"/>
                <a:gd name="T19" fmla="*/ 385268 h 457022"/>
                <a:gd name="T20" fmla="*/ 71811 w 457200"/>
                <a:gd name="T21" fmla="*/ 309245 h 457022"/>
                <a:gd name="T22" fmla="*/ 152577 w 457200"/>
                <a:gd name="T23" fmla="*/ 228511 h 457022"/>
                <a:gd name="T24" fmla="*/ 71811 w 457200"/>
                <a:gd name="T25" fmla="*/ 147777 h 457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022">
                  <a:moveTo>
                    <a:pt x="71811" y="147777"/>
                  </a:moveTo>
                  <a:lnTo>
                    <a:pt x="147805" y="71754"/>
                  </a:lnTo>
                  <a:lnTo>
                    <a:pt x="228600" y="152518"/>
                  </a:lnTo>
                  <a:lnTo>
                    <a:pt x="309395" y="71754"/>
                  </a:lnTo>
                  <a:lnTo>
                    <a:pt x="385389" y="147777"/>
                  </a:lnTo>
                  <a:lnTo>
                    <a:pt x="304623" y="228511"/>
                  </a:lnTo>
                  <a:lnTo>
                    <a:pt x="385389" y="309245"/>
                  </a:lnTo>
                  <a:lnTo>
                    <a:pt x="309395" y="385268"/>
                  </a:lnTo>
                  <a:lnTo>
                    <a:pt x="228600" y="304504"/>
                  </a:lnTo>
                  <a:lnTo>
                    <a:pt x="147805" y="385268"/>
                  </a:lnTo>
                  <a:lnTo>
                    <a:pt x="71811" y="309245"/>
                  </a:lnTo>
                  <a:lnTo>
                    <a:pt x="152577" y="228511"/>
                  </a:lnTo>
                  <a:lnTo>
                    <a:pt x="71811" y="14777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FFFF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8" name="Multiply 57"/>
            <p:cNvSpPr>
              <a:spLocks/>
            </p:cNvSpPr>
            <p:nvPr/>
          </p:nvSpPr>
          <p:spPr bwMode="auto">
            <a:xfrm>
              <a:off x="3429000" y="4876978"/>
              <a:ext cx="457200" cy="457022"/>
            </a:xfrm>
            <a:custGeom>
              <a:avLst/>
              <a:gdLst>
                <a:gd name="T0" fmla="*/ 71811 w 457200"/>
                <a:gd name="T1" fmla="*/ 147777 h 457022"/>
                <a:gd name="T2" fmla="*/ 147805 w 457200"/>
                <a:gd name="T3" fmla="*/ 71754 h 457022"/>
                <a:gd name="T4" fmla="*/ 228600 w 457200"/>
                <a:gd name="T5" fmla="*/ 152518 h 457022"/>
                <a:gd name="T6" fmla="*/ 309395 w 457200"/>
                <a:gd name="T7" fmla="*/ 71754 h 457022"/>
                <a:gd name="T8" fmla="*/ 385389 w 457200"/>
                <a:gd name="T9" fmla="*/ 147777 h 457022"/>
                <a:gd name="T10" fmla="*/ 304623 w 457200"/>
                <a:gd name="T11" fmla="*/ 228511 h 457022"/>
                <a:gd name="T12" fmla="*/ 385389 w 457200"/>
                <a:gd name="T13" fmla="*/ 309245 h 457022"/>
                <a:gd name="T14" fmla="*/ 309395 w 457200"/>
                <a:gd name="T15" fmla="*/ 385268 h 457022"/>
                <a:gd name="T16" fmla="*/ 228600 w 457200"/>
                <a:gd name="T17" fmla="*/ 304504 h 457022"/>
                <a:gd name="T18" fmla="*/ 147805 w 457200"/>
                <a:gd name="T19" fmla="*/ 385268 h 457022"/>
                <a:gd name="T20" fmla="*/ 71811 w 457200"/>
                <a:gd name="T21" fmla="*/ 309245 h 457022"/>
                <a:gd name="T22" fmla="*/ 152577 w 457200"/>
                <a:gd name="T23" fmla="*/ 228511 h 457022"/>
                <a:gd name="T24" fmla="*/ 71811 w 457200"/>
                <a:gd name="T25" fmla="*/ 147777 h 457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022">
                  <a:moveTo>
                    <a:pt x="71811" y="147777"/>
                  </a:moveTo>
                  <a:lnTo>
                    <a:pt x="147805" y="71754"/>
                  </a:lnTo>
                  <a:lnTo>
                    <a:pt x="228600" y="152518"/>
                  </a:lnTo>
                  <a:lnTo>
                    <a:pt x="309395" y="71754"/>
                  </a:lnTo>
                  <a:lnTo>
                    <a:pt x="385389" y="147777"/>
                  </a:lnTo>
                  <a:lnTo>
                    <a:pt x="304623" y="228511"/>
                  </a:lnTo>
                  <a:lnTo>
                    <a:pt x="385389" y="309245"/>
                  </a:lnTo>
                  <a:lnTo>
                    <a:pt x="309395" y="385268"/>
                  </a:lnTo>
                  <a:lnTo>
                    <a:pt x="228600" y="304504"/>
                  </a:lnTo>
                  <a:lnTo>
                    <a:pt x="147805" y="385268"/>
                  </a:lnTo>
                  <a:lnTo>
                    <a:pt x="71811" y="309245"/>
                  </a:lnTo>
                  <a:lnTo>
                    <a:pt x="152577" y="228511"/>
                  </a:lnTo>
                  <a:lnTo>
                    <a:pt x="71811" y="14777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FFFF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9" name="Multiply 58"/>
            <p:cNvSpPr>
              <a:spLocks/>
            </p:cNvSpPr>
            <p:nvPr/>
          </p:nvSpPr>
          <p:spPr bwMode="auto">
            <a:xfrm>
              <a:off x="3429000" y="3694751"/>
              <a:ext cx="457200" cy="457022"/>
            </a:xfrm>
            <a:custGeom>
              <a:avLst/>
              <a:gdLst>
                <a:gd name="T0" fmla="*/ 71811 w 457200"/>
                <a:gd name="T1" fmla="*/ 147777 h 457022"/>
                <a:gd name="T2" fmla="*/ 147805 w 457200"/>
                <a:gd name="T3" fmla="*/ 71754 h 457022"/>
                <a:gd name="T4" fmla="*/ 228600 w 457200"/>
                <a:gd name="T5" fmla="*/ 152518 h 457022"/>
                <a:gd name="T6" fmla="*/ 309395 w 457200"/>
                <a:gd name="T7" fmla="*/ 71754 h 457022"/>
                <a:gd name="T8" fmla="*/ 385389 w 457200"/>
                <a:gd name="T9" fmla="*/ 147777 h 457022"/>
                <a:gd name="T10" fmla="*/ 304623 w 457200"/>
                <a:gd name="T11" fmla="*/ 228511 h 457022"/>
                <a:gd name="T12" fmla="*/ 385389 w 457200"/>
                <a:gd name="T13" fmla="*/ 309245 h 457022"/>
                <a:gd name="T14" fmla="*/ 309395 w 457200"/>
                <a:gd name="T15" fmla="*/ 385268 h 457022"/>
                <a:gd name="T16" fmla="*/ 228600 w 457200"/>
                <a:gd name="T17" fmla="*/ 304504 h 457022"/>
                <a:gd name="T18" fmla="*/ 147805 w 457200"/>
                <a:gd name="T19" fmla="*/ 385268 h 457022"/>
                <a:gd name="T20" fmla="*/ 71811 w 457200"/>
                <a:gd name="T21" fmla="*/ 309245 h 457022"/>
                <a:gd name="T22" fmla="*/ 152577 w 457200"/>
                <a:gd name="T23" fmla="*/ 228511 h 457022"/>
                <a:gd name="T24" fmla="*/ 71811 w 457200"/>
                <a:gd name="T25" fmla="*/ 147777 h 457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022">
                  <a:moveTo>
                    <a:pt x="71811" y="147777"/>
                  </a:moveTo>
                  <a:lnTo>
                    <a:pt x="147805" y="71754"/>
                  </a:lnTo>
                  <a:lnTo>
                    <a:pt x="228600" y="152518"/>
                  </a:lnTo>
                  <a:lnTo>
                    <a:pt x="309395" y="71754"/>
                  </a:lnTo>
                  <a:lnTo>
                    <a:pt x="385389" y="147777"/>
                  </a:lnTo>
                  <a:lnTo>
                    <a:pt x="304623" y="228511"/>
                  </a:lnTo>
                  <a:lnTo>
                    <a:pt x="385389" y="309245"/>
                  </a:lnTo>
                  <a:lnTo>
                    <a:pt x="309395" y="385268"/>
                  </a:lnTo>
                  <a:lnTo>
                    <a:pt x="228600" y="304504"/>
                  </a:lnTo>
                  <a:lnTo>
                    <a:pt x="147805" y="385268"/>
                  </a:lnTo>
                  <a:lnTo>
                    <a:pt x="71811" y="309245"/>
                  </a:lnTo>
                  <a:lnTo>
                    <a:pt x="152577" y="228511"/>
                  </a:lnTo>
                  <a:lnTo>
                    <a:pt x="71811" y="14777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FFFF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60" name="Multiply 59"/>
            <p:cNvSpPr>
              <a:spLocks/>
            </p:cNvSpPr>
            <p:nvPr/>
          </p:nvSpPr>
          <p:spPr bwMode="auto">
            <a:xfrm>
              <a:off x="3429000" y="3334528"/>
              <a:ext cx="457200" cy="457022"/>
            </a:xfrm>
            <a:custGeom>
              <a:avLst/>
              <a:gdLst>
                <a:gd name="T0" fmla="*/ 71811 w 457200"/>
                <a:gd name="T1" fmla="*/ 147777 h 457022"/>
                <a:gd name="T2" fmla="*/ 147805 w 457200"/>
                <a:gd name="T3" fmla="*/ 71754 h 457022"/>
                <a:gd name="T4" fmla="*/ 228600 w 457200"/>
                <a:gd name="T5" fmla="*/ 152518 h 457022"/>
                <a:gd name="T6" fmla="*/ 309395 w 457200"/>
                <a:gd name="T7" fmla="*/ 71754 h 457022"/>
                <a:gd name="T8" fmla="*/ 385389 w 457200"/>
                <a:gd name="T9" fmla="*/ 147777 h 457022"/>
                <a:gd name="T10" fmla="*/ 304623 w 457200"/>
                <a:gd name="T11" fmla="*/ 228511 h 457022"/>
                <a:gd name="T12" fmla="*/ 385389 w 457200"/>
                <a:gd name="T13" fmla="*/ 309245 h 457022"/>
                <a:gd name="T14" fmla="*/ 309395 w 457200"/>
                <a:gd name="T15" fmla="*/ 385268 h 457022"/>
                <a:gd name="T16" fmla="*/ 228600 w 457200"/>
                <a:gd name="T17" fmla="*/ 304504 h 457022"/>
                <a:gd name="T18" fmla="*/ 147805 w 457200"/>
                <a:gd name="T19" fmla="*/ 385268 h 457022"/>
                <a:gd name="T20" fmla="*/ 71811 w 457200"/>
                <a:gd name="T21" fmla="*/ 309245 h 457022"/>
                <a:gd name="T22" fmla="*/ 152577 w 457200"/>
                <a:gd name="T23" fmla="*/ 228511 h 457022"/>
                <a:gd name="T24" fmla="*/ 71811 w 457200"/>
                <a:gd name="T25" fmla="*/ 147777 h 4570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57200" h="457022">
                  <a:moveTo>
                    <a:pt x="71811" y="147777"/>
                  </a:moveTo>
                  <a:lnTo>
                    <a:pt x="147805" y="71754"/>
                  </a:lnTo>
                  <a:lnTo>
                    <a:pt x="228600" y="152518"/>
                  </a:lnTo>
                  <a:lnTo>
                    <a:pt x="309395" y="71754"/>
                  </a:lnTo>
                  <a:lnTo>
                    <a:pt x="385389" y="147777"/>
                  </a:lnTo>
                  <a:lnTo>
                    <a:pt x="304623" y="228511"/>
                  </a:lnTo>
                  <a:lnTo>
                    <a:pt x="385389" y="309245"/>
                  </a:lnTo>
                  <a:lnTo>
                    <a:pt x="309395" y="385268"/>
                  </a:lnTo>
                  <a:lnTo>
                    <a:pt x="228600" y="304504"/>
                  </a:lnTo>
                  <a:lnTo>
                    <a:pt x="147805" y="385268"/>
                  </a:lnTo>
                  <a:lnTo>
                    <a:pt x="71811" y="309245"/>
                  </a:lnTo>
                  <a:lnTo>
                    <a:pt x="152577" y="228511"/>
                  </a:lnTo>
                  <a:lnTo>
                    <a:pt x="71811" y="147777"/>
                  </a:lnTo>
                  <a:close/>
                </a:path>
              </a:pathLst>
            </a:custGeom>
            <a:gradFill rotWithShape="1">
              <a:gsLst>
                <a:gs pos="0">
                  <a:srgbClr val="FF8484"/>
                </a:gs>
                <a:gs pos="100000">
                  <a:srgbClr val="FFFF00"/>
                </a:gs>
              </a:gsLst>
              <a:lin ang="5400000"/>
            </a:gradFill>
            <a:ln w="9525" cap="flat" cmpd="sng">
              <a:solidFill>
                <a:srgbClr val="CE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en-US" sz="1050"/>
            </a:p>
          </p:txBody>
        </p:sp>
      </p:grpSp>
      <p:sp>
        <p:nvSpPr>
          <p:cNvPr id="39" name="3 Marcador de número de diapositiva">
            <a:extLst>
              <a:ext uri="{FF2B5EF4-FFF2-40B4-BE49-F238E27FC236}">
                <a16:creationId xmlns:a16="http://schemas.microsoft.com/office/drawing/2014/main" id="{0E2C1E38-0924-9982-7CE6-37726FA3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888A2B4D-7574-CFE5-ABB5-68698FE01FE3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This approach can be generalized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How many primes are there?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006880"/>
            <a:ext cx="8229600" cy="342900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sz="1500" b="1" i="1" dirty="0">
                <a:solidFill>
                  <a:schemeClr val="bg2"/>
                </a:solidFill>
              </a:rPr>
              <a:t>Theorem: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There are infinitely many prime numbers.</a:t>
            </a:r>
          </a:p>
          <a:p>
            <a:pPr>
              <a:buFont typeface="Wingdings" charset="2"/>
              <a:buNone/>
            </a:pPr>
            <a:endParaRPr lang="en-US" altLang="x-none" sz="1500" b="1" i="1" dirty="0"/>
          </a:p>
          <a:p>
            <a:pPr>
              <a:buFont typeface="Wingdings" charset="2"/>
              <a:buNone/>
            </a:pPr>
            <a:r>
              <a:rPr lang="en-US" altLang="x-none" sz="1500" b="1" i="1" dirty="0">
                <a:solidFill>
                  <a:schemeClr val="bg2"/>
                </a:solidFill>
              </a:rPr>
              <a:t>Proof:</a:t>
            </a:r>
            <a:r>
              <a:rPr lang="en-US" altLang="x-none" sz="1500" dirty="0">
                <a:solidFill>
                  <a:schemeClr val="bg2"/>
                </a:solidFill>
              </a:rPr>
              <a:t>  </a:t>
            </a:r>
            <a:r>
              <a:rPr lang="en-US" altLang="x-none" sz="1500" dirty="0"/>
              <a:t>By contradiction</a:t>
            </a:r>
          </a:p>
          <a:p>
            <a:pPr lvl="1"/>
            <a:r>
              <a:rPr lang="en-US" altLang="x-none" sz="1350" dirty="0"/>
              <a:t>Assume that there are only a finite number of primes p</a:t>
            </a:r>
            <a:r>
              <a:rPr lang="en-US" altLang="x-none" sz="1350" baseline="-25000" dirty="0"/>
              <a:t>1</a:t>
            </a:r>
            <a:r>
              <a:rPr lang="en-US" altLang="x-none" sz="1350" dirty="0"/>
              <a:t>, …, </a:t>
            </a:r>
            <a:r>
              <a:rPr lang="en-US" altLang="x-none" sz="1350" dirty="0" err="1"/>
              <a:t>p</a:t>
            </a:r>
            <a:r>
              <a:rPr lang="en-US" altLang="x-none" sz="1350" baseline="-25000" dirty="0" err="1"/>
              <a:t>n</a:t>
            </a:r>
            <a:endParaRPr lang="en-US" altLang="x-none" sz="1350" baseline="-25000" dirty="0"/>
          </a:p>
          <a:p>
            <a:pPr lvl="1"/>
            <a:r>
              <a:rPr lang="en-US" altLang="x-none" sz="1350" dirty="0"/>
              <a:t>Let Q = p</a:t>
            </a:r>
            <a:r>
              <a:rPr lang="en-US" altLang="x-none" sz="1350" baseline="-25000" dirty="0"/>
              <a:t>1</a:t>
            </a:r>
            <a:r>
              <a:rPr lang="en-US" altLang="x-none" sz="1350" dirty="0"/>
              <a:t> × p</a:t>
            </a:r>
            <a:r>
              <a:rPr lang="en-US" altLang="x-none" sz="1350" baseline="-25000" dirty="0"/>
              <a:t>2</a:t>
            </a:r>
            <a:r>
              <a:rPr lang="en-US" altLang="x-none" sz="1350" dirty="0"/>
              <a:t> × … × </a:t>
            </a:r>
            <a:r>
              <a:rPr lang="en-US" altLang="x-none" sz="1350" dirty="0" err="1"/>
              <a:t>p</a:t>
            </a:r>
            <a:r>
              <a:rPr lang="en-US" altLang="x-none" sz="1350" baseline="-25000" dirty="0" err="1"/>
              <a:t>n</a:t>
            </a:r>
            <a:r>
              <a:rPr lang="en-US" altLang="x-none" sz="1350" baseline="-25000" dirty="0"/>
              <a:t> </a:t>
            </a:r>
            <a:r>
              <a:rPr lang="en-US" altLang="x-none" sz="1350" dirty="0"/>
              <a:t>+ 1</a:t>
            </a:r>
          </a:p>
          <a:p>
            <a:pPr lvl="1"/>
            <a:r>
              <a:rPr lang="en-US" altLang="x-none" sz="1350" dirty="0"/>
              <a:t>By the fundamental theorem of arithmetic, Q can be written as the product of two or more primes.</a:t>
            </a:r>
          </a:p>
          <a:p>
            <a:pPr lvl="1"/>
            <a:r>
              <a:rPr lang="en-US" sz="1400" dirty="0"/>
              <a:t>Q is not divisible by any of the primes p</a:t>
            </a:r>
            <a:r>
              <a:rPr lang="en-US" sz="1400" baseline="-25000" dirty="0"/>
              <a:t>1</a:t>
            </a:r>
            <a:r>
              <a:rPr lang="en-US" sz="1400" dirty="0"/>
              <a:t>, p</a:t>
            </a:r>
            <a:r>
              <a:rPr lang="en-US" sz="1400" baseline="-25000" dirty="0"/>
              <a:t>2</a:t>
            </a:r>
            <a:r>
              <a:rPr lang="en-US" sz="1400" dirty="0"/>
              <a:t>, p</a:t>
            </a:r>
            <a:r>
              <a:rPr lang="en-US" sz="1400" baseline="-25000" dirty="0"/>
              <a:t>3</a:t>
            </a:r>
            <a:r>
              <a:rPr lang="en-US" sz="1400" dirty="0"/>
              <a:t>, …, </a:t>
            </a:r>
            <a:r>
              <a:rPr lang="en-US" sz="1400" dirty="0" err="1"/>
              <a:t>p</a:t>
            </a:r>
            <a:r>
              <a:rPr lang="en-US" sz="1400" baseline="-25000" dirty="0" err="1"/>
              <a:t>n</a:t>
            </a:r>
            <a:r>
              <a:rPr lang="en-US" sz="1400" dirty="0"/>
              <a:t> because dividing Q by any of these primes would leave a remainder of 1.</a:t>
            </a:r>
          </a:p>
          <a:p>
            <a:pPr lvl="1"/>
            <a:r>
              <a:rPr lang="en-US" altLang="x-none" sz="1350" dirty="0"/>
              <a:t>Since Q is not divisible by any of the previous prime </a:t>
            </a:r>
            <a:r>
              <a:rPr lang="en-US" altLang="x-none" sz="1350" dirty="0" err="1"/>
              <a:t>number,there</a:t>
            </a:r>
            <a:r>
              <a:rPr lang="en-US" altLang="x-none" sz="1350" dirty="0"/>
              <a:t> must be some prime number not in our list. This prime number is either Q (if Q is prime) or a prime factor of Q (if Q is composite).</a:t>
            </a:r>
          </a:p>
          <a:p>
            <a:pPr lvl="1"/>
            <a:r>
              <a:rPr lang="en-US" altLang="x-none" sz="1350" dirty="0"/>
              <a:t>This is a </a:t>
            </a:r>
            <a:r>
              <a:rPr lang="en-US" altLang="x-none" sz="1350" dirty="0">
                <a:solidFill>
                  <a:srgbClr val="FF0000"/>
                </a:solidFill>
              </a:rPr>
              <a:t>contradiction</a:t>
            </a:r>
            <a:r>
              <a:rPr lang="en-US" altLang="x-none" sz="1350" dirty="0"/>
              <a:t> since we assumed that all primes were listed. Therefore, there are infinitely many primes.   ❏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1707" y="4287811"/>
            <a:ext cx="3657600" cy="687237"/>
            <a:chOff x="-1322081" y="5717072"/>
            <a:chExt cx="4877982" cy="915997"/>
          </a:xfrm>
        </p:grpSpPr>
        <p:sp>
          <p:nvSpPr>
            <p:cNvPr id="24580" name="TextBox 3"/>
            <p:cNvSpPr txBox="1">
              <a:spLocks noChangeArrowheads="1"/>
            </p:cNvSpPr>
            <p:nvPr/>
          </p:nvSpPr>
          <p:spPr bwMode="auto">
            <a:xfrm>
              <a:off x="-1322081" y="6202332"/>
              <a:ext cx="4877982" cy="430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This is a non-constructive existence proof!</a:t>
              </a:r>
            </a:p>
          </p:txBody>
        </p:sp>
        <p:cxnSp>
          <p:nvCxnSpPr>
            <p:cNvPr id="6" name="Shape 5"/>
            <p:cNvCxnSpPr>
              <a:cxnSpLocks/>
            </p:cNvCxnSpPr>
            <p:nvPr/>
          </p:nvCxnSpPr>
          <p:spPr bwMode="auto">
            <a:xfrm rot="5400000" flipH="1" flipV="1">
              <a:off x="1775045" y="5743516"/>
              <a:ext cx="485262" cy="432373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E31ACB9C-8FD8-F39A-A156-B666A81C4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exercises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93019" indent="-1293019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Problem 1</a:t>
            </a:r>
            <a:r>
              <a:rPr lang="en-US" altLang="x-none" b="1" dirty="0"/>
              <a:t>:  </a:t>
            </a:r>
            <a:r>
              <a:rPr lang="en-US" altLang="x-none" dirty="0"/>
              <a:t>What is the prime factorization of 984?</a:t>
            </a:r>
          </a:p>
          <a:p>
            <a:pPr marL="1293019" indent="-1293019">
              <a:buNone/>
            </a:pPr>
            <a:endParaRPr lang="en-US" altLang="x-none" b="1" dirty="0"/>
          </a:p>
          <a:p>
            <a:pPr marL="1293019" indent="-1293019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Problem 2</a:t>
            </a:r>
            <a:r>
              <a:rPr lang="en-US" altLang="x-none" b="1" dirty="0"/>
              <a:t>:</a:t>
            </a:r>
            <a:r>
              <a:rPr lang="en-US" altLang="x-none" dirty="0"/>
              <a:t>  Is 157 prime? Is 97 prime?</a:t>
            </a:r>
            <a:endParaRPr lang="en-US" altLang="x-none" b="1" dirty="0"/>
          </a:p>
          <a:p>
            <a:pPr marL="1293019" indent="-1293019">
              <a:buNone/>
            </a:pPr>
            <a:endParaRPr lang="en-US" altLang="x-none" b="1" dirty="0"/>
          </a:p>
          <a:p>
            <a:pPr marL="1293019" indent="-1293019">
              <a:buNone/>
            </a:pPr>
            <a:r>
              <a:rPr lang="en-US" altLang="x-none" b="1" dirty="0">
                <a:solidFill>
                  <a:schemeClr val="bg2"/>
                </a:solidFill>
              </a:rPr>
              <a:t>Problem 3</a:t>
            </a:r>
            <a:r>
              <a:rPr lang="en-US" altLang="x-none" b="1" dirty="0"/>
              <a:t>:</a:t>
            </a:r>
            <a:r>
              <a:rPr lang="en-US" altLang="x-none" dirty="0"/>
              <a:t>  Is the set of all prime numbers countable or uncountable? If it is countable, show a 1-to-1 correspondence between the prime numbers and the natural numbers.</a:t>
            </a:r>
            <a:endParaRPr lang="en-US" altLang="x-none" b="1" dirty="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4902FB2A-1DF9-DD64-76F7-4FD0D60F6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5523</TotalTime>
  <Words>2025</Words>
  <Application>Microsoft Macintosh PowerPoint</Application>
  <PresentationFormat>On-screen Show (16:9)</PresentationFormat>
  <Paragraphs>317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Calibri</vt:lpstr>
      <vt:lpstr>Comic Neue</vt:lpstr>
      <vt:lpstr>Trebuchet MS</vt:lpstr>
      <vt:lpstr>Wingdings</vt:lpstr>
      <vt:lpstr>Zapf Dingbats</vt:lpstr>
      <vt:lpstr>Brilho</vt:lpstr>
      <vt:lpstr>CS 441: Primes, GCDs, and LCMs</vt:lpstr>
      <vt:lpstr>Today's topics</vt:lpstr>
      <vt:lpstr>PowerPoint Presentation</vt:lpstr>
      <vt:lpstr>PowerPoint Presentation</vt:lpstr>
      <vt:lpstr>This leads to a related theorem…</vt:lpstr>
      <vt:lpstr>PowerPoint Presentation</vt:lpstr>
      <vt:lpstr>PowerPoint Presentation</vt:lpstr>
      <vt:lpstr>How many primes are there?</vt:lpstr>
      <vt:lpstr>In-class exercises</vt:lpstr>
      <vt:lpstr>Greatest common divisors</vt:lpstr>
      <vt:lpstr>PowerPoint Presentation</vt:lpstr>
      <vt:lpstr>PowerPoint Presentation</vt:lpstr>
      <vt:lpstr>Better still is Euclid’s algorithm</vt:lpstr>
      <vt:lpstr>Examples of Euclid’s algorithm</vt:lpstr>
      <vt:lpstr>Least common multiples</vt:lpstr>
      <vt:lpstr>PowerPoint Presentation</vt:lpstr>
      <vt:lpstr>LCMs are closely tied to GCDs</vt:lpstr>
      <vt:lpstr>In-class exercises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529</cp:revision>
  <cp:lastPrinted>2024-11-13T14:33:35Z</cp:lastPrinted>
  <dcterms:created xsi:type="dcterms:W3CDTF">2011-07-05T14:46:51Z</dcterms:created>
  <dcterms:modified xsi:type="dcterms:W3CDTF">2024-11-13T21:29:01Z</dcterms:modified>
</cp:coreProperties>
</file>