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2"/>
  </p:notesMasterIdLst>
  <p:sldIdLst>
    <p:sldId id="589" r:id="rId2"/>
    <p:sldId id="615" r:id="rId3"/>
    <p:sldId id="447" r:id="rId4"/>
    <p:sldId id="457" r:id="rId5"/>
    <p:sldId id="45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448" r:id="rId43"/>
    <p:sldId id="449" r:id="rId44"/>
    <p:sldId id="450" r:id="rId45"/>
    <p:sldId id="459" r:id="rId46"/>
    <p:sldId id="460" r:id="rId47"/>
    <p:sldId id="451" r:id="rId48"/>
    <p:sldId id="452" r:id="rId49"/>
    <p:sldId id="453" r:id="rId50"/>
    <p:sldId id="354" r:id="rId51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2754"/>
  </p:normalViewPr>
  <p:slideViewPr>
    <p:cSldViewPr snapToGrid="0">
      <p:cViewPr varScale="1">
        <p:scale>
          <a:sx n="154" d="100"/>
          <a:sy n="154" d="100"/>
        </p:scale>
        <p:origin x="1280" y="192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81" Type="http://schemas.openxmlformats.org/officeDocument/2006/relationships/commentAuthors" Target="commentAuthors.xml"/><Relationship Id="rId86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" name="Google Shape;3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1 = </a:t>
            </a:r>
            <a:r>
              <a:rPr lang="en-US" dirty="0" err="1"/>
              <a:t>gcd</a:t>
            </a:r>
            <a:r>
              <a:rPr lang="en-US" dirty="0"/>
              <a:t>(a, m) = </a:t>
            </a:r>
            <a:r>
              <a:rPr lang="en-US" dirty="0" err="1"/>
              <a:t>sa</a:t>
            </a:r>
            <a:r>
              <a:rPr lang="en-US" dirty="0"/>
              <a:t> + tm</a:t>
            </a:r>
          </a:p>
          <a:p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1 = </a:t>
            </a:r>
            <a:r>
              <a:rPr lang="en-US" dirty="0" err="1"/>
              <a:t>gcd</a:t>
            </a:r>
            <a:r>
              <a:rPr lang="en-US" dirty="0"/>
              <a:t>(a, b) = </a:t>
            </a:r>
            <a:r>
              <a:rPr lang="en-US" dirty="0" err="1"/>
              <a:t>sa</a:t>
            </a:r>
            <a:r>
              <a:rPr lang="en-US" dirty="0"/>
              <a:t> + tb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a = 98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b = 57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 err="1"/>
              <a:t>sa</a:t>
            </a:r>
            <a:r>
              <a:rPr lang="en-US" dirty="0"/>
              <a:t> +tb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s*98 + t*57 =1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 = -25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t = 43</a:t>
            </a:r>
          </a:p>
          <a:p>
            <a:endParaRPr lang="en-US" dirty="0"/>
          </a:p>
          <a:p>
            <a:r>
              <a:rPr lang="en-US" dirty="0"/>
              <a:t>####</a:t>
            </a:r>
          </a:p>
          <a:p>
            <a:r>
              <a:rPr lang="en-US" dirty="0"/>
              <a:t>s a = 1 (mod n)</a:t>
            </a:r>
          </a:p>
          <a:p>
            <a:r>
              <a:rPr lang="en-US" dirty="0"/>
              <a:t>s = 57</a:t>
            </a:r>
          </a:p>
          <a:p>
            <a:r>
              <a:rPr lang="en-US" dirty="0"/>
              <a:t>a = 43</a:t>
            </a:r>
          </a:p>
          <a:p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57 * 43 = 1 (mod 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43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35856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Mathematical Classic of Master Sun, 3rd to 5th century 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3554A5-8B24-9C4B-9496-67E52A6E657F}" type="slidenum">
              <a:rPr lang="en-US" altLang="x-none" smtClean="0"/>
              <a:pPr/>
              <a:t>44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79632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Mathematical Classic of Master Sun, 3rd to 5th century 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3554A5-8B24-9C4B-9496-67E52A6E657F}" type="slidenum">
              <a:rPr lang="en-US" altLang="x-none" smtClean="0"/>
              <a:pPr/>
              <a:t>45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2744752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1. 2</a:t>
            </a:r>
          </a:p>
          <a:p>
            <a:r>
              <a:rPr lang="en-US" altLang="x-none" dirty="0"/>
              <a:t>2. 23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5F02AD5-7056-114C-8E62-30FFC18B0246}" type="slidenum">
              <a:rPr lang="en-US" altLang="x-none" sz="1200"/>
              <a:pPr/>
              <a:t>46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07109829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multiply r by itself repeatedly</a:t>
            </a:r>
          </a:p>
          <a:p>
            <a:r>
              <a:rPr lang="en-US" dirty="0"/>
              <a:t>Could multiply b by r’s inverse repeatedly</a:t>
            </a:r>
          </a:p>
          <a:p>
            <a:r>
              <a:rPr lang="en-US" dirty="0"/>
              <a:t>Both could generate every other </a:t>
            </a:r>
            <a:r>
              <a:rPr lang="en-US" dirty="0" err="1"/>
              <a:t>Zp</a:t>
            </a:r>
            <a:r>
              <a:rPr lang="en-US" dirty="0"/>
              <a:t> before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3554A5-8B24-9C4B-9496-67E52A6E657F}" type="slidenum">
              <a:rPr lang="en-US" altLang="x-none" smtClean="0"/>
              <a:pPr/>
              <a:t>49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57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 of XX</a:t>
            </a:r>
          </a:p>
        </p:txBody>
      </p:sp>
    </p:spTree>
    <p:extLst>
      <p:ext uri="{BB962C8B-B14F-4D97-AF65-F5344CB8AC3E}">
        <p14:creationId xmlns:p14="http://schemas.microsoft.com/office/powerpoint/2010/main" val="393834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Solving Congruences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62" name="Google Shape;62;p13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63" name="Google Shape;63;p13"/>
          <p:cNvCxnSpPr/>
          <p:nvPr/>
        </p:nvCxnSpPr>
        <p:spPr>
          <a:xfrm flipH="1">
            <a:off x="2569153" y="1675534"/>
            <a:ext cx="607868" cy="272762"/>
          </a:xfrm>
          <a:prstGeom prst="straightConnector1">
            <a:avLst/>
          </a:prstGeom>
          <a:noFill/>
          <a:ln w="57150" cap="flat" cmpd="sng">
            <a:solidFill>
              <a:srgbClr val="347EB8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4" name="Google Shape;64;p13"/>
          <p:cNvCxnSpPr/>
          <p:nvPr/>
        </p:nvCxnSpPr>
        <p:spPr>
          <a:xfrm flipH="1">
            <a:off x="3418609" y="1691120"/>
            <a:ext cx="1246910" cy="218210"/>
          </a:xfrm>
          <a:prstGeom prst="straightConnector1">
            <a:avLst/>
          </a:prstGeom>
          <a:noFill/>
          <a:ln w="57150" cap="flat" cmpd="sng">
            <a:solidFill>
              <a:srgbClr val="347EB8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2447E3DE-3013-0E46-A970-24D4061C8F4B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10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70" name="Google Shape;70;p14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8F856D9-D45B-2BEE-717A-0A3AC2DD6A85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11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76" name="Google Shape;76;p15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A89728C-0C25-DBDF-CF01-72DC2F486120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12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82" name="Google Shape;82;p16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6CAE5A5-A57F-3F8B-50FA-923AA699094F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13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88" name="Google Shape;88;p17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9" name="Google Shape;89;p17"/>
          <p:cNvCxnSpPr/>
          <p:nvPr/>
        </p:nvCxnSpPr>
        <p:spPr>
          <a:xfrm flipH="1">
            <a:off x="2545774" y="2135332"/>
            <a:ext cx="607868" cy="272762"/>
          </a:xfrm>
          <a:prstGeom prst="straightConnector1">
            <a:avLst/>
          </a:prstGeom>
          <a:noFill/>
          <a:ln w="57150" cap="flat" cmpd="sng">
            <a:solidFill>
              <a:srgbClr val="347EB8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0" name="Google Shape;90;p17"/>
          <p:cNvCxnSpPr/>
          <p:nvPr/>
        </p:nvCxnSpPr>
        <p:spPr>
          <a:xfrm flipH="1">
            <a:off x="3564083" y="2135332"/>
            <a:ext cx="1202747" cy="272762"/>
          </a:xfrm>
          <a:prstGeom prst="straightConnector1">
            <a:avLst/>
          </a:prstGeom>
          <a:noFill/>
          <a:ln w="57150" cap="flat" cmpd="sng">
            <a:solidFill>
              <a:srgbClr val="347EB8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DE7ECE2-3734-EC47-53B5-A781FD1D135B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14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96" name="Google Shape;96;p18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E186241-B9DD-E62E-42EE-4B1AC412D488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15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02" name="Google Shape;102;p19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61ADC05-8B79-76BE-E3D3-51F853E317A9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16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08" name="Google Shape;108;p20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733DE2E-4857-8AE4-0D71-474557538AC7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17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14" name="Google Shape;114;p21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38C84B6-310F-CCE5-BD1F-2F623226BCCB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18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20" name="Google Shape;120;p22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1F5E263-A871-8C0E-D56C-34D2D5D75437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19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3C271-CAD5-D368-CB6B-311AC2404E64}"/>
              </a:ext>
            </a:extLst>
          </p:cNvPr>
          <p:cNvSpPr txBox="1">
            <a:spLocks/>
          </p:cNvSpPr>
          <p:nvPr/>
        </p:nvSpPr>
        <p:spPr>
          <a:xfrm>
            <a:off x="457200" y="1085850"/>
            <a:ext cx="680085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Arithmetic modulo n (reminder)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Solving linear congruences</a:t>
            </a:r>
          </a:p>
          <a:p>
            <a:pPr lvl="1"/>
            <a:r>
              <a:rPr lang="en-US" altLang="x-none" dirty="0"/>
              <a:t>Modular inverses</a:t>
            </a:r>
          </a:p>
          <a:p>
            <a:pPr lvl="1"/>
            <a:r>
              <a:rPr lang="en-US" altLang="x-none" dirty="0"/>
              <a:t>Extended Euclidean algorithm and </a:t>
            </a:r>
            <a:r>
              <a:rPr lang="en-US" altLang="x-none" dirty="0" err="1"/>
              <a:t>Bézout</a:t>
            </a:r>
            <a:r>
              <a:rPr lang="en-US" altLang="x-none" dirty="0"/>
              <a:t> numbers</a:t>
            </a:r>
          </a:p>
          <a:p>
            <a:pPr lvl="1"/>
            <a:endParaRPr lang="en-US" altLang="x-none" dirty="0"/>
          </a:p>
          <a:p>
            <a:pPr marL="285750" indent="-285750"/>
            <a:r>
              <a:rPr lang="en-US" altLang="x-none" dirty="0"/>
              <a:t>Solving systems of congruences</a:t>
            </a:r>
          </a:p>
          <a:p>
            <a:pPr lvl="1"/>
            <a:r>
              <a:rPr lang="en-US" altLang="x-none" dirty="0"/>
              <a:t>Chinese remainder theorem</a:t>
            </a:r>
          </a:p>
          <a:p>
            <a:pPr lvl="1"/>
            <a:endParaRPr lang="en-US" altLang="x-none" dirty="0"/>
          </a:p>
          <a:p>
            <a:pPr marL="328613" indent="-285750"/>
            <a:r>
              <a:rPr lang="en-US" altLang="x-none" dirty="0"/>
              <a:t>Primitive roots and discrete log</a:t>
            </a:r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26" name="Google Shape;126;p23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6020AF4F-0492-5ED2-797A-60C68D2D008C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20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32" name="Google Shape;132;p24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D14DE45-3679-2E47-1EFA-3C094959F940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21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38" name="Google Shape;138;p25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1F3A68D-B505-4EC8-8609-EAE313D64D3C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22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44" name="Google Shape;144;p26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551A75CC-E9E1-1E3E-73F6-11F9219A372D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23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50" name="Google Shape;150;p27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8870BD1-DB0F-FAB9-442F-F480D038423F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24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56" name="Google Shape;156;p28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C1772A3-E253-2FA5-8BF3-80035C3CA1E4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25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9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62" name="Google Shape;162;p29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3" name="Google Shape;163;p29"/>
          <p:cNvSpPr/>
          <p:nvPr/>
        </p:nvSpPr>
        <p:spPr>
          <a:xfrm>
            <a:off x="2623705" y="4138180"/>
            <a:ext cx="2836718" cy="49902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cubicBezTo>
                  <a:pt x="8296" y="58874"/>
                  <a:pt x="16593" y="117750"/>
                  <a:pt x="36593" y="119936"/>
                </a:cubicBezTo>
                <a:cubicBezTo>
                  <a:pt x="56593" y="122122"/>
                  <a:pt x="88296" y="67620"/>
                  <a:pt x="120000" y="13117"/>
                </a:cubicBezTo>
              </a:path>
            </a:pathLst>
          </a:custGeom>
          <a:noFill/>
          <a:ln w="57150" cap="flat" cmpd="sng">
            <a:solidFill>
              <a:srgbClr val="2A5E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algn="ctr"/>
            <a:endParaRPr sz="1050">
              <a:solidFill>
                <a:schemeClr val="lt1"/>
              </a:solidFill>
            </a:endParaRP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0711D83-B268-6D32-68F2-EFE2570DF2F3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26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69" name="Google Shape;169;p30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B86C4C7-C526-E3CA-FBDB-74231BFA62E1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27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1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75" name="Google Shape;175;p31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76" name="Google Shape;176;p31"/>
          <p:cNvCxnSpPr/>
          <p:nvPr/>
        </p:nvCxnSpPr>
        <p:spPr>
          <a:xfrm rot="10800000">
            <a:off x="6551468" y="3647209"/>
            <a:ext cx="498764" cy="335108"/>
          </a:xfrm>
          <a:prstGeom prst="straightConnector1">
            <a:avLst/>
          </a:prstGeom>
          <a:noFill/>
          <a:ln w="57150" cap="flat" cmpd="sng">
            <a:solidFill>
              <a:srgbClr val="347EB8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DD96693-4293-BD11-5FA5-46CAF02323A2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28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2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82" name="Google Shape;182;p32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83" name="Google Shape;183;p32"/>
          <p:cNvCxnSpPr/>
          <p:nvPr/>
        </p:nvCxnSpPr>
        <p:spPr>
          <a:xfrm rot="10800000">
            <a:off x="6551468" y="3647209"/>
            <a:ext cx="498764" cy="335108"/>
          </a:xfrm>
          <a:prstGeom prst="straightConnector1">
            <a:avLst/>
          </a:prstGeom>
          <a:noFill/>
          <a:ln w="57150" cap="flat" cmpd="sng">
            <a:solidFill>
              <a:srgbClr val="347EB8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12FD145-6E62-5518-9BE0-1FCBFED37E35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29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E2825-47C4-C2FD-F93C-DC08AC4CA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Z</a:t>
            </a:r>
            <a:r>
              <a:rPr lang="en-US" baseline="-25000" dirty="0" err="1"/>
              <a:t>m</a:t>
            </a:r>
            <a:r>
              <a:rPr lang="en-US" dirty="0"/>
              <a:t> denotes the set of nonnegative integers less than m</a:t>
            </a:r>
          </a:p>
          <a:p>
            <a:pPr lvl="1"/>
            <a:r>
              <a:rPr lang="en-US" dirty="0"/>
              <a:t>i.e., the </a:t>
            </a:r>
            <a:r>
              <a:rPr lang="en-US" dirty="0">
                <a:solidFill>
                  <a:srgbClr val="FF0000"/>
                </a:solidFill>
              </a:rPr>
              <a:t>remainders</a:t>
            </a:r>
            <a:r>
              <a:rPr lang="en-US" dirty="0"/>
              <a:t> when dividing by m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Recall that </a:t>
            </a:r>
            <a:r>
              <a:rPr lang="en-US" b="1" dirty="0"/>
              <a:t>mod</a:t>
            </a:r>
            <a:r>
              <a:rPr lang="en-US" dirty="0"/>
              <a:t> “preserves” addition and multiplication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a+b</a:t>
            </a:r>
            <a:r>
              <a:rPr lang="en-US" dirty="0"/>
              <a:t>) </a:t>
            </a:r>
            <a:r>
              <a:rPr lang="en-US" b="1" dirty="0"/>
              <a:t>mod</a:t>
            </a:r>
            <a:r>
              <a:rPr lang="en-US" dirty="0"/>
              <a:t> m = ((a </a:t>
            </a:r>
            <a:r>
              <a:rPr lang="en-US" b="1" dirty="0"/>
              <a:t>mod</a:t>
            </a:r>
            <a:r>
              <a:rPr lang="en-US" dirty="0"/>
              <a:t> m) + (b </a:t>
            </a:r>
            <a:r>
              <a:rPr lang="en-US" b="1" dirty="0"/>
              <a:t>mod</a:t>
            </a:r>
            <a:r>
              <a:rPr lang="en-US" dirty="0"/>
              <a:t> m)) </a:t>
            </a:r>
            <a:r>
              <a:rPr lang="en-US" b="1" dirty="0"/>
              <a:t>mod</a:t>
            </a:r>
            <a:r>
              <a:rPr lang="en-US" dirty="0"/>
              <a:t> m</a:t>
            </a:r>
          </a:p>
          <a:p>
            <a:pPr lvl="1"/>
            <a:r>
              <a:rPr lang="en-US" dirty="0"/>
              <a:t>(ab) </a:t>
            </a:r>
            <a:r>
              <a:rPr lang="en-US" b="1" dirty="0"/>
              <a:t>mod</a:t>
            </a:r>
            <a:r>
              <a:rPr lang="en-US" dirty="0"/>
              <a:t> m = ((a </a:t>
            </a:r>
            <a:r>
              <a:rPr lang="en-US" b="1" dirty="0"/>
              <a:t>mod</a:t>
            </a:r>
            <a:r>
              <a:rPr lang="en-US" dirty="0"/>
              <a:t> m)(b </a:t>
            </a:r>
            <a:r>
              <a:rPr lang="en-US" b="1" dirty="0"/>
              <a:t>mod</a:t>
            </a:r>
            <a:r>
              <a:rPr lang="en-US" dirty="0"/>
              <a:t> m)) </a:t>
            </a:r>
            <a:r>
              <a:rPr lang="en-US" b="1" dirty="0"/>
              <a:t>mod</a:t>
            </a:r>
            <a:r>
              <a:rPr lang="en-US" dirty="0"/>
              <a:t> m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Thus, we can define versions of addition and multiplication restricted to this set</a:t>
            </a:r>
          </a:p>
          <a:p>
            <a:pPr lvl="1"/>
            <a:r>
              <a:rPr lang="en-US" dirty="0"/>
              <a:t>a +</a:t>
            </a:r>
            <a:r>
              <a:rPr lang="en-US" baseline="-25000" dirty="0"/>
              <a:t>m</a:t>
            </a:r>
            <a:r>
              <a:rPr lang="en-US" dirty="0"/>
              <a:t> b = (</a:t>
            </a:r>
            <a:r>
              <a:rPr lang="en-US" dirty="0" err="1"/>
              <a:t>a+b</a:t>
            </a:r>
            <a:r>
              <a:rPr lang="en-US" dirty="0"/>
              <a:t>) </a:t>
            </a:r>
            <a:r>
              <a:rPr lang="en-US" b="1" dirty="0"/>
              <a:t>mod</a:t>
            </a:r>
            <a:r>
              <a:rPr lang="en-US" dirty="0"/>
              <a:t> m</a:t>
            </a:r>
          </a:p>
          <a:p>
            <a:pPr lvl="1"/>
            <a:r>
              <a:rPr lang="en-US" dirty="0"/>
              <a:t>a ·</a:t>
            </a:r>
            <a:r>
              <a:rPr lang="en-US" baseline="-25000" dirty="0"/>
              <a:t>m</a:t>
            </a:r>
            <a:r>
              <a:rPr lang="en-US" dirty="0"/>
              <a:t> b = (a · b) </a:t>
            </a:r>
            <a:r>
              <a:rPr lang="en-US" b="1" dirty="0"/>
              <a:t>mod</a:t>
            </a:r>
            <a:r>
              <a:rPr lang="en-US" dirty="0"/>
              <a:t> m</a:t>
            </a:r>
          </a:p>
          <a:p>
            <a:pPr lvl="1"/>
            <a:r>
              <a:rPr lang="en-US" dirty="0"/>
              <a:t>These operations form </a:t>
            </a:r>
            <a:r>
              <a:rPr lang="en-US" dirty="0">
                <a:solidFill>
                  <a:srgbClr val="FF0000"/>
                </a:solidFill>
              </a:rPr>
              <a:t>arithmetic modulo 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B5CFC7-A149-FABD-FDFE-C6B4244D8B6B}"/>
              </a:ext>
            </a:extLst>
          </p:cNvPr>
          <p:cNvSpPr txBox="1"/>
          <p:nvPr/>
        </p:nvSpPr>
        <p:spPr>
          <a:xfrm>
            <a:off x="3657600" y="4457700"/>
            <a:ext cx="41719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Modular arithmetic behaves similarly to standard arithmetic: Recap properties from §4.1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47DF29-66E1-56FE-4993-9B00C1A9A3A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Defining arithmetic restricted to remainders when dividing by m</a:t>
            </a:r>
          </a:p>
        </p:txBody>
      </p:sp>
      <p:sp>
        <p:nvSpPr>
          <p:cNvPr id="8" name="3 Marcador de número de diapositiva">
            <a:extLst>
              <a:ext uri="{FF2B5EF4-FFF2-40B4-BE49-F238E27FC236}">
                <a16:creationId xmlns:a16="http://schemas.microsoft.com/office/drawing/2014/main" id="{CD0E91DB-28E9-2CAA-C236-0A3D4CFF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734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3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89" name="Google Shape;189;p33"/>
          <p:cNvGraphicFramePr/>
          <p:nvPr>
            <p:extLst>
              <p:ext uri="{D42A27DB-BD31-4B8C-83A1-F6EECF244321}">
                <p14:modId xmlns:p14="http://schemas.microsoft.com/office/powerpoint/2010/main" val="3962106196"/>
              </p:ext>
            </p:extLst>
          </p:nvPr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sz="1800" u="none" strike="noStrike" cap="none" dirty="0">
                        <a:solidFill>
                          <a:srgbClr val="00B05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chemeClr val="accent3"/>
                          </a:solidFill>
                        </a:rPr>
                        <a:t>0</a:t>
                      </a:r>
                      <a:endParaRPr sz="1800" u="none" strike="noStrike" cap="none" dirty="0">
                        <a:solidFill>
                          <a:schemeClr val="accent3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0" name="Google Shape;190;p33"/>
          <p:cNvSpPr txBox="1"/>
          <p:nvPr/>
        </p:nvSpPr>
        <p:spPr>
          <a:xfrm>
            <a:off x="1485900" y="4264688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451FC9C-5661-57D4-0949-41B1D02248F5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30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3E7A6B-F406-0B1D-6E38-3C02F64EA7AB}"/>
              </a:ext>
            </a:extLst>
          </p:cNvPr>
          <p:cNvSpPr txBox="1"/>
          <p:nvPr/>
        </p:nvSpPr>
        <p:spPr>
          <a:xfrm>
            <a:off x="1706537" y="4835723"/>
            <a:ext cx="4314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         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	              –     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      * </a:t>
            </a:r>
            <a:r>
              <a:rPr lang="en-US" dirty="0">
                <a:solidFill>
                  <a:schemeClr val="accent3"/>
                </a:solidFill>
              </a:rPr>
              <a:t>0</a:t>
            </a:r>
            <a:r>
              <a:rPr lang="en-US" dirty="0"/>
              <a:t>                       = </a:t>
            </a:r>
            <a:r>
              <a:rPr lang="en-US" dirty="0">
                <a:solidFill>
                  <a:srgbClr val="00B0F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4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196" name="Google Shape;196;p34"/>
          <p:cNvGraphicFramePr/>
          <p:nvPr>
            <p:extLst>
              <p:ext uri="{D42A27DB-BD31-4B8C-83A1-F6EECF244321}">
                <p14:modId xmlns:p14="http://schemas.microsoft.com/office/powerpoint/2010/main" val="2070719307"/>
              </p:ext>
            </p:extLst>
          </p:nvPr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00B0F0"/>
                          </a:solidFill>
                        </a:rPr>
                        <a:t>1</a:t>
                      </a:r>
                      <a:endParaRPr sz="1800" u="none" strike="noStrike" cap="none" dirty="0">
                        <a:solidFill>
                          <a:srgbClr val="00B0F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0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7" name="Google Shape;197;p34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2DC3B96E-4124-F82B-6B0D-C5A491649CED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31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5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03" name="Google Shape;203;p35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4" name="Google Shape;204;p35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cxnSp>
        <p:nvCxnSpPr>
          <p:cNvPr id="205" name="Google Shape;205;p35"/>
          <p:cNvCxnSpPr/>
          <p:nvPr/>
        </p:nvCxnSpPr>
        <p:spPr>
          <a:xfrm rot="10800000">
            <a:off x="6512502" y="3249757"/>
            <a:ext cx="498764" cy="335108"/>
          </a:xfrm>
          <a:prstGeom prst="straightConnector1">
            <a:avLst/>
          </a:prstGeom>
          <a:noFill/>
          <a:ln w="57150" cap="flat" cmpd="sng">
            <a:solidFill>
              <a:srgbClr val="347EB8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BD1725E-8793-F391-062C-0105BCDF72DE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32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6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11" name="Google Shape;211;p36"/>
          <p:cNvGraphicFramePr/>
          <p:nvPr>
            <p:extLst>
              <p:ext uri="{D42A27DB-BD31-4B8C-83A1-F6EECF244321}">
                <p14:modId xmlns:p14="http://schemas.microsoft.com/office/powerpoint/2010/main" val="2846248898"/>
              </p:ext>
            </p:extLst>
          </p:nvPr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00B050"/>
                          </a:solidFill>
                        </a:rPr>
                        <a:t>0</a:t>
                      </a:r>
                      <a:endParaRPr sz="1800" u="none" strike="noStrike" cap="none" dirty="0">
                        <a:solidFill>
                          <a:srgbClr val="00B05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chemeClr val="accent3"/>
                          </a:solidFill>
                        </a:rPr>
                        <a:t>1</a:t>
                      </a:r>
                      <a:endParaRPr sz="1800" u="none" strike="noStrike" cap="none" dirty="0">
                        <a:solidFill>
                          <a:schemeClr val="accent3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0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2" name="Google Shape;212;p36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D5DCC0D-5428-E9AA-0B94-16FF908EB8C1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33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A3CAED-4083-8644-0997-E0A4A49A2CEA}"/>
              </a:ext>
            </a:extLst>
          </p:cNvPr>
          <p:cNvSpPr txBox="1"/>
          <p:nvPr/>
        </p:nvSpPr>
        <p:spPr>
          <a:xfrm>
            <a:off x="1706537" y="4827410"/>
            <a:ext cx="4373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          </a:t>
            </a:r>
            <a:r>
              <a:rPr lang="en-US" dirty="0">
                <a:solidFill>
                  <a:srgbClr val="00B050"/>
                </a:solidFill>
              </a:rPr>
              <a:t>0</a:t>
            </a:r>
            <a:r>
              <a:rPr lang="en-US" dirty="0"/>
              <a:t> 	              –     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      * </a:t>
            </a:r>
            <a:r>
              <a:rPr lang="en-US" dirty="0">
                <a:solidFill>
                  <a:schemeClr val="accent3"/>
                </a:solidFill>
              </a:rPr>
              <a:t>1</a:t>
            </a:r>
            <a:r>
              <a:rPr lang="en-US" dirty="0"/>
              <a:t>                       = </a:t>
            </a:r>
            <a:r>
              <a:rPr lang="en-US" dirty="0">
                <a:solidFill>
                  <a:srgbClr val="00B0F0"/>
                </a:solidFill>
              </a:rPr>
              <a:t>-2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7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18" name="Google Shape;218;p37"/>
          <p:cNvGraphicFramePr/>
          <p:nvPr>
            <p:extLst>
              <p:ext uri="{D42A27DB-BD31-4B8C-83A1-F6EECF244321}">
                <p14:modId xmlns:p14="http://schemas.microsoft.com/office/powerpoint/2010/main" val="2934309807"/>
              </p:ext>
            </p:extLst>
          </p:nvPr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00B0F0"/>
                          </a:solidFill>
                        </a:rPr>
                        <a:t>-2</a:t>
                      </a:r>
                      <a:endParaRPr sz="1800" u="none" strike="noStrike" cap="none" dirty="0">
                        <a:solidFill>
                          <a:srgbClr val="00B0F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0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9" name="Google Shape;219;p37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466C121-C253-1D07-3E5E-BCA5BDB20D40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34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8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25" name="Google Shape;225;p38"/>
          <p:cNvGraphicFramePr/>
          <p:nvPr>
            <p:extLst>
              <p:ext uri="{D42A27DB-BD31-4B8C-83A1-F6EECF244321}">
                <p14:modId xmlns:p14="http://schemas.microsoft.com/office/powerpoint/2010/main" val="658719426"/>
              </p:ext>
            </p:extLst>
          </p:nvPr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sz="1800" u="none" strike="noStrike" cap="none" dirty="0">
                        <a:solidFill>
                          <a:srgbClr val="00B05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chemeClr val="accent3"/>
                          </a:solidFill>
                        </a:rPr>
                        <a:t>-2</a:t>
                      </a:r>
                      <a:endParaRPr sz="1800" u="none" strike="noStrike" cap="none" dirty="0">
                        <a:solidFill>
                          <a:schemeClr val="accent3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0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6" name="Google Shape;226;p38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84A8A11-FBE4-44C3-8D88-A8BF2079DB83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35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54054D-A98B-582D-7A66-AFC63352A6D2}"/>
              </a:ext>
            </a:extLst>
          </p:cNvPr>
          <p:cNvSpPr txBox="1"/>
          <p:nvPr/>
        </p:nvSpPr>
        <p:spPr>
          <a:xfrm>
            <a:off x="1706537" y="4827410"/>
            <a:ext cx="4501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         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	              –     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      * </a:t>
            </a:r>
            <a:r>
              <a:rPr lang="en-US" dirty="0">
                <a:solidFill>
                  <a:schemeClr val="accent3"/>
                </a:solidFill>
              </a:rPr>
              <a:t>(-2)</a:t>
            </a:r>
            <a:r>
              <a:rPr lang="en-US" dirty="0"/>
              <a:t>                       = </a:t>
            </a:r>
            <a:r>
              <a:rPr lang="en-US" dirty="0">
                <a:solidFill>
                  <a:srgbClr val="00B0F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9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32" name="Google Shape;232;p39"/>
          <p:cNvGraphicFramePr/>
          <p:nvPr>
            <p:extLst>
              <p:ext uri="{D42A27DB-BD31-4B8C-83A1-F6EECF244321}">
                <p14:modId xmlns:p14="http://schemas.microsoft.com/office/powerpoint/2010/main" val="3641978898"/>
              </p:ext>
            </p:extLst>
          </p:nvPr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>
                          <a:solidFill>
                            <a:srgbClr val="00B0F0"/>
                          </a:solidFill>
                        </a:rPr>
                        <a:t>3</a:t>
                      </a:r>
                      <a:endParaRPr sz="1800" u="none" strike="noStrike" cap="none" dirty="0">
                        <a:solidFill>
                          <a:srgbClr val="00B0F0"/>
                        </a:solidFill>
                      </a:endParaRPr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0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3" name="Google Shape;233;p39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6D766410-63C3-A7DF-BB9C-19A8941568DA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36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39" name="Google Shape;239;p40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0" name="Google Shape;240;p40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8ED04C0-5828-66A0-4ED5-ED4DDB42E179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37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1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46" name="Google Shape;246;p41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-11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7" name="Google Shape;247;p41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B6BA325-49F0-A8AB-D38D-AA9DAEDDFA5B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38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2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53" name="Google Shape;253;p42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-11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-11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4" name="Google Shape;254;p42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DFCF6C4-8F45-691F-9FC7-9820B0153EEE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39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7FDA9-B472-6EF7-D3B3-3FA6AA35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equation a + 8 ≡ 2 (mod 11)</a:t>
            </a:r>
          </a:p>
          <a:p>
            <a:pPr lvl="1"/>
            <a:r>
              <a:rPr lang="en-US" dirty="0"/>
              <a:t>In standard arithmetic, we’d subtract 8 from both sides</a:t>
            </a:r>
          </a:p>
          <a:p>
            <a:pPr lvl="2"/>
            <a:r>
              <a:rPr lang="en-US" dirty="0"/>
              <a:t>i.e., utilize the </a:t>
            </a:r>
            <a:r>
              <a:rPr lang="en-US" dirty="0">
                <a:solidFill>
                  <a:srgbClr val="FF0000"/>
                </a:solidFill>
              </a:rPr>
              <a:t>additive inverse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In modular arithmetic, additive inverses are easy to compute!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–8</a:t>
            </a:r>
            <a:r>
              <a:rPr lang="en-US" dirty="0"/>
              <a:t> ≡ </a:t>
            </a:r>
            <a:r>
              <a:rPr lang="en-US" dirty="0">
                <a:solidFill>
                  <a:schemeClr val="accent3"/>
                </a:solidFill>
              </a:rPr>
              <a:t>3</a:t>
            </a:r>
            <a:r>
              <a:rPr lang="en-US" dirty="0"/>
              <a:t> (mod </a:t>
            </a:r>
            <a:r>
              <a:rPr lang="en-US" dirty="0">
                <a:solidFill>
                  <a:srgbClr val="00B0F0"/>
                </a:solidFill>
              </a:rPr>
              <a:t>11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-8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11</a:t>
            </a:r>
            <a:r>
              <a:rPr lang="en-US" dirty="0"/>
              <a:t>*(-1) + </a:t>
            </a:r>
            <a:r>
              <a:rPr lang="en-US" dirty="0">
                <a:solidFill>
                  <a:schemeClr val="accent3"/>
                </a:solidFill>
              </a:rPr>
              <a:t>3</a:t>
            </a:r>
          </a:p>
          <a:p>
            <a:pPr lvl="1"/>
            <a:r>
              <a:rPr lang="en-US" dirty="0"/>
              <a:t>Thus, we can add 3 to both sides:</a:t>
            </a:r>
          </a:p>
          <a:p>
            <a:pPr lvl="2"/>
            <a:r>
              <a:rPr lang="en-US" dirty="0"/>
              <a:t>a + 8 + 3 ≡ 2 + 3 (mod 11)</a:t>
            </a:r>
          </a:p>
          <a:p>
            <a:pPr lvl="2"/>
            <a:r>
              <a:rPr lang="en-US" dirty="0"/>
              <a:t>a + 11 ≡ 5 (mod 11)</a:t>
            </a:r>
          </a:p>
          <a:p>
            <a:pPr lvl="2"/>
            <a:r>
              <a:rPr lang="en-US" dirty="0"/>
              <a:t>a ≡ 5 (mod 11)</a:t>
            </a:r>
          </a:p>
          <a:p>
            <a:pPr lvl="1"/>
            <a:r>
              <a:rPr lang="en-US" dirty="0"/>
              <a:t>Note that adding any multiple of m preserves the value (mod m)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F55AB9-26D2-489F-0A6C-F1236613C88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Solving congruences via inverses</a:t>
            </a:r>
          </a:p>
        </p:txBody>
      </p: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47ACB206-01C3-C2C2-F150-5FAF7D38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913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3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60" name="Google Shape;260;p43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-11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-11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1" name="Google Shape;261;p43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73845A0-B966-B822-4AD3-0765E7639E1E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40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4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267" name="Google Shape;267;p44"/>
          <p:cNvGraphicFramePr/>
          <p:nvPr/>
        </p:nvGraphicFramePr>
        <p:xfrm>
          <a:off x="1485900" y="849457"/>
          <a:ext cx="6031952" cy="34299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Row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-11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-11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-2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—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0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8" name="Google Shape;268;p44"/>
          <p:cNvSpPr txBox="1"/>
          <p:nvPr/>
        </p:nvSpPr>
        <p:spPr>
          <a:xfrm>
            <a:off x="1485900" y="4256895"/>
            <a:ext cx="4051879" cy="6325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/>
              <a:t> </a:t>
            </a:r>
            <a:endParaRPr sz="1050"/>
          </a:p>
        </p:txBody>
      </p:sp>
      <p:sp>
        <p:nvSpPr>
          <p:cNvPr id="269" name="Google Shape;269;p44"/>
          <p:cNvSpPr txBox="1"/>
          <p:nvPr/>
        </p:nvSpPr>
        <p:spPr>
          <a:xfrm>
            <a:off x="2218459" y="2501611"/>
            <a:ext cx="4707082" cy="807914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2426" t="-7344"/>
            </a:stretch>
          </a:blipFill>
          <a:ln>
            <a:solidFill>
              <a:srgbClr val="FF0000"/>
            </a:solidFill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r>
              <a:rPr lang="en" sz="1050">
                <a:solidFill>
                  <a:schemeClr val="bg2"/>
                </a:solidFill>
              </a:rPr>
              <a:t> </a:t>
            </a:r>
            <a:endParaRPr sz="1050">
              <a:solidFill>
                <a:schemeClr val="bg2"/>
              </a:solidFill>
            </a:endParaRP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8DB9F0E-5ECB-79A0-17A1-678ABD4778DF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41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ED35DE9-5E99-FBC5-0C73-6BBA74B610DD}"/>
              </a:ext>
            </a:extLst>
          </p:cNvPr>
          <p:cNvSpPr/>
          <p:nvPr/>
        </p:nvSpPr>
        <p:spPr>
          <a:xfrm>
            <a:off x="2884516" y="2917767"/>
            <a:ext cx="382386" cy="332509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9B06C18-F1EA-B324-D4B9-76254B9AC27F}"/>
              </a:ext>
            </a:extLst>
          </p:cNvPr>
          <p:cNvSpPr/>
          <p:nvPr/>
        </p:nvSpPr>
        <p:spPr>
          <a:xfrm>
            <a:off x="2421774" y="1387986"/>
            <a:ext cx="382386" cy="332509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66E60D9-7D4B-84F0-3ADD-4412CB8076DF}"/>
              </a:ext>
            </a:extLst>
          </p:cNvPr>
          <p:cNvSpPr/>
          <p:nvPr/>
        </p:nvSpPr>
        <p:spPr>
          <a:xfrm>
            <a:off x="3642012" y="2925840"/>
            <a:ext cx="589165" cy="332509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486A456-91C4-6811-20E1-FF9430F100F0}"/>
              </a:ext>
            </a:extLst>
          </p:cNvPr>
          <p:cNvSpPr/>
          <p:nvPr/>
        </p:nvSpPr>
        <p:spPr>
          <a:xfrm>
            <a:off x="6097038" y="1387986"/>
            <a:ext cx="589165" cy="332509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6D58EAB-2E9F-6E83-491E-6346CB7C8F04}"/>
              </a:ext>
            </a:extLst>
          </p:cNvPr>
          <p:cNvSpPr/>
          <p:nvPr/>
        </p:nvSpPr>
        <p:spPr>
          <a:xfrm>
            <a:off x="4690454" y="2917767"/>
            <a:ext cx="396935" cy="332509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7875AAC-02D6-07DF-308D-0C6072DDC41E}"/>
              </a:ext>
            </a:extLst>
          </p:cNvPr>
          <p:cNvSpPr/>
          <p:nvPr/>
        </p:nvSpPr>
        <p:spPr>
          <a:xfrm>
            <a:off x="3170261" y="1387986"/>
            <a:ext cx="396935" cy="332509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55A7266-E658-D408-7F4A-753CAE41D42C}"/>
              </a:ext>
            </a:extLst>
          </p:cNvPr>
          <p:cNvSpPr/>
          <p:nvPr/>
        </p:nvSpPr>
        <p:spPr>
          <a:xfrm>
            <a:off x="5322685" y="2925840"/>
            <a:ext cx="396935" cy="33250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1F337A8-EAE7-7102-F533-17BA3C0EE11F}"/>
              </a:ext>
            </a:extLst>
          </p:cNvPr>
          <p:cNvSpPr/>
          <p:nvPr/>
        </p:nvSpPr>
        <p:spPr>
          <a:xfrm>
            <a:off x="6964505" y="1387986"/>
            <a:ext cx="396935" cy="33250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74233F8-0699-C283-F1E9-C641AD31BE5F}"/>
              </a:ext>
            </a:extLst>
          </p:cNvPr>
          <p:cNvSpPr/>
          <p:nvPr/>
        </p:nvSpPr>
        <p:spPr>
          <a:xfrm>
            <a:off x="5981874" y="2925840"/>
            <a:ext cx="396935" cy="33250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AA5CC3F-BA38-D45A-4398-49144FF9B1AB}"/>
              </a:ext>
            </a:extLst>
          </p:cNvPr>
          <p:cNvSpPr/>
          <p:nvPr/>
        </p:nvSpPr>
        <p:spPr>
          <a:xfrm>
            <a:off x="5431616" y="1387986"/>
            <a:ext cx="396935" cy="33250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4CFFD-096D-CF4B-51FE-CFCA6A19F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Bézout</a:t>
            </a:r>
            <a:r>
              <a:rPr lang="en-US" dirty="0"/>
              <a:t> numbers for modular inverses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6FB36-1798-792D-89E4-E86D9D269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28700"/>
            <a:ext cx="8229599" cy="2914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/>
              <a:t>If </a:t>
            </a:r>
            <a:r>
              <a:rPr lang="en-US" sz="1500" i="1" dirty="0"/>
              <a:t>a</a:t>
            </a:r>
            <a:r>
              <a:rPr lang="en-US" sz="1500" dirty="0"/>
              <a:t> and </a:t>
            </a:r>
            <a:r>
              <a:rPr lang="en-US" sz="1500" i="1" dirty="0"/>
              <a:t>m</a:t>
            </a:r>
            <a:r>
              <a:rPr lang="en-US" sz="1500" dirty="0"/>
              <a:t> are coprime, then </a:t>
            </a:r>
            <a:r>
              <a:rPr lang="en-US" sz="1500" dirty="0" err="1"/>
              <a:t>gcd</a:t>
            </a:r>
            <a:r>
              <a:rPr lang="en-US" sz="1500" dirty="0"/>
              <a:t>(a, m) = 1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500" dirty="0"/>
              <a:t>The extended Euclidean algorithm yields:</a:t>
            </a:r>
          </a:p>
          <a:p>
            <a:pPr lvl="1"/>
            <a:r>
              <a:rPr lang="en-US" dirty="0"/>
              <a:t>1 = </a:t>
            </a:r>
            <a:r>
              <a:rPr lang="en-US" dirty="0" err="1"/>
              <a:t>gcd</a:t>
            </a:r>
            <a:r>
              <a:rPr lang="en-US" dirty="0"/>
              <a:t>(a, m) = </a:t>
            </a:r>
            <a:r>
              <a:rPr lang="en-US" dirty="0" err="1"/>
              <a:t>sa</a:t>
            </a:r>
            <a:r>
              <a:rPr lang="en-US" dirty="0"/>
              <a:t> + tm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sa</a:t>
            </a:r>
            <a:r>
              <a:rPr lang="en-US" dirty="0"/>
              <a:t> = 1 – tm</a:t>
            </a:r>
          </a:p>
          <a:p>
            <a:pPr lvl="1"/>
            <a:r>
              <a:rPr lang="en-US" dirty="0"/>
              <a:t>Since </a:t>
            </a:r>
            <a:r>
              <a:rPr lang="en-US" dirty="0">
                <a:solidFill>
                  <a:srgbClr val="00B050"/>
                </a:solidFill>
              </a:rPr>
              <a:t>km ≡ 0 (mod m) </a:t>
            </a:r>
            <a:r>
              <a:rPr lang="en-US" dirty="0"/>
              <a:t>for any k, this means…</a:t>
            </a:r>
          </a:p>
          <a:p>
            <a:pPr lvl="2"/>
            <a:r>
              <a:rPr lang="en-US" sz="1500" dirty="0" err="1"/>
              <a:t>sa</a:t>
            </a:r>
            <a:r>
              <a:rPr lang="en-US" sz="1500" dirty="0"/>
              <a:t> = </a:t>
            </a:r>
            <a:r>
              <a:rPr lang="en-US" sz="1500" dirty="0">
                <a:solidFill>
                  <a:srgbClr val="00B0F0"/>
                </a:solidFill>
              </a:rPr>
              <a:t>-tm </a:t>
            </a:r>
            <a:r>
              <a:rPr lang="en-US" sz="1500" dirty="0">
                <a:solidFill>
                  <a:schemeClr val="accent3"/>
                </a:solidFill>
              </a:rPr>
              <a:t>+ 1</a:t>
            </a:r>
          </a:p>
          <a:p>
            <a:pPr lvl="1"/>
            <a:r>
              <a:rPr lang="en-US" b="1" dirty="0" err="1"/>
              <a:t>sa</a:t>
            </a:r>
            <a:r>
              <a:rPr lang="en-US" b="1" dirty="0"/>
              <a:t> ≡ </a:t>
            </a:r>
            <a:r>
              <a:rPr lang="en-US" b="1" dirty="0">
                <a:solidFill>
                  <a:schemeClr val="accent3"/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rgbClr val="00B0F0"/>
                </a:solidFill>
              </a:rPr>
              <a:t>(mod m)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500" dirty="0"/>
              <a:t>This means that, when </a:t>
            </a:r>
            <a:r>
              <a:rPr lang="en-US" sz="1500" i="1" dirty="0"/>
              <a:t>a</a:t>
            </a:r>
            <a:r>
              <a:rPr lang="en-US" sz="1500" dirty="0"/>
              <a:t> and </a:t>
            </a:r>
            <a:r>
              <a:rPr lang="en-US" sz="1500" i="1" dirty="0"/>
              <a:t>m</a:t>
            </a:r>
            <a:r>
              <a:rPr lang="en-US" sz="1500" dirty="0"/>
              <a:t> are coprime, the </a:t>
            </a:r>
            <a:r>
              <a:rPr lang="en-US" sz="1500" dirty="0" err="1"/>
              <a:t>Bézout</a:t>
            </a:r>
            <a:r>
              <a:rPr lang="en-US" sz="1500" dirty="0"/>
              <a:t> numbers reveal a’s (multiplicative) inverse mod m (!)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88DC6B8D-53A2-37BB-C5D7-8895249FE912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42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48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05F1-90D6-CBE7-CFDC-7F2CCC33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6DACA-193B-D7BF-4060-5BAA7CD77B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Solve the following linear congruence: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57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≡5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mod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98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Using the extended Euclidean algorithm on 98 and 57, we can show that 98 * (-25) + 57 * 43 = 1, so 43 is the </a:t>
                </a:r>
                <a:r>
                  <a:rPr lang="en-US" dirty="0">
                    <a:solidFill>
                      <a:srgbClr val="FF0000"/>
                    </a:solidFill>
                  </a:rPr>
                  <a:t>inverse</a:t>
                </a:r>
                <a:r>
                  <a:rPr lang="en-US" dirty="0"/>
                  <a:t> of 57 </a:t>
                </a:r>
                <a:r>
                  <a:rPr lang="en-US" dirty="0">
                    <a:sym typeface="Wingdings" pitchFamily="2" charset="2"/>
                  </a:rPr>
                  <a:t>(mod 98)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Multiply by 43 on both sides</a:t>
                </a:r>
              </a:p>
              <a:p>
                <a:pPr lvl="1"/>
                <a:r>
                  <a:rPr lang="en-US" dirty="0"/>
                  <a:t>57x * 43 ≡ 5 * 43 (mod 98)</a:t>
                </a:r>
              </a:p>
              <a:p>
                <a:pPr lvl="1"/>
                <a:r>
                  <a:rPr lang="en-US" dirty="0"/>
                  <a:t>x ≡ 215 (mod 98)</a:t>
                </a:r>
              </a:p>
              <a:p>
                <a:pPr lvl="1"/>
                <a:r>
                  <a:rPr lang="en-US" dirty="0"/>
                  <a:t>x ≡ 19 (mod 98)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C6DACA-193B-D7BF-4060-5BAA7CD77B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7" r="-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96A4BAEF-B694-B5D5-BEF3-77B46CC1C7E8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43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59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3145-8337-EE89-0BB8-071287F6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systems of congruences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A829D-1D6E-F813-A6EA-3A10BE72A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3639"/>
            <a:ext cx="8229600" cy="37147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2"/>
                </a:solidFill>
              </a:rPr>
              <a:t>The Chinese Remainder Theorem</a:t>
            </a:r>
            <a:r>
              <a:rPr lang="en-US" dirty="0"/>
              <a:t>: Let m</a:t>
            </a:r>
            <a:r>
              <a:rPr lang="en-US" baseline="-25000" dirty="0"/>
              <a:t>1</a:t>
            </a:r>
            <a:r>
              <a:rPr lang="en-US" dirty="0"/>
              <a:t>, m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m</a:t>
            </a:r>
            <a:r>
              <a:rPr lang="en-US" baseline="-25000" dirty="0" err="1"/>
              <a:t>n</a:t>
            </a:r>
            <a:r>
              <a:rPr lang="en-US" dirty="0"/>
              <a:t> be pairwise coprime positive integers greater than 1 and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 arbitrary integers. Then the system:</a:t>
            </a:r>
          </a:p>
          <a:p>
            <a:pPr lvl="1"/>
            <a:r>
              <a:rPr lang="en-US" dirty="0"/>
              <a:t>x ≡ a</a:t>
            </a:r>
            <a:r>
              <a:rPr lang="en-US" baseline="-25000" dirty="0"/>
              <a:t>1</a:t>
            </a:r>
            <a:r>
              <a:rPr lang="en-US" dirty="0"/>
              <a:t> (mod m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x ≡ a</a:t>
            </a:r>
            <a:r>
              <a:rPr lang="en-US" baseline="-25000" dirty="0"/>
              <a:t>2</a:t>
            </a:r>
            <a:r>
              <a:rPr lang="en-US" dirty="0"/>
              <a:t> (mod m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/>
              <a:t>x ≡ a</a:t>
            </a:r>
            <a:r>
              <a:rPr lang="en-US" baseline="-25000" dirty="0"/>
              <a:t>n</a:t>
            </a:r>
            <a:r>
              <a:rPr lang="en-US" dirty="0"/>
              <a:t> (mod </a:t>
            </a:r>
            <a:r>
              <a:rPr lang="en-US" dirty="0" err="1"/>
              <a:t>m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has a unique solution modulo m = m</a:t>
            </a:r>
            <a:r>
              <a:rPr lang="en-US" baseline="-25000" dirty="0"/>
              <a:t>1</a:t>
            </a:r>
            <a:r>
              <a:rPr lang="en-US" dirty="0"/>
              <a:t>m</a:t>
            </a:r>
            <a:r>
              <a:rPr lang="en-US" baseline="-25000" dirty="0"/>
              <a:t>2</a:t>
            </a:r>
            <a:r>
              <a:rPr lang="en-US" dirty="0"/>
              <a:t>…</a:t>
            </a:r>
            <a:r>
              <a:rPr lang="en-US" dirty="0" err="1"/>
              <a:t>m</a:t>
            </a:r>
            <a:r>
              <a:rPr lang="en-US" baseline="-25000" dirty="0" err="1"/>
              <a:t>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m be the product of the moduli, and let M</a:t>
            </a:r>
            <a:r>
              <a:rPr lang="en-US" baseline="-25000" dirty="0"/>
              <a:t>k</a:t>
            </a:r>
            <a:r>
              <a:rPr lang="en-US" dirty="0"/>
              <a:t> be the product of </a:t>
            </a:r>
            <a:r>
              <a:rPr lang="en-US" dirty="0">
                <a:solidFill>
                  <a:srgbClr val="FF0000"/>
                </a:solidFill>
              </a:rPr>
              <a:t>all but </a:t>
            </a:r>
            <a:r>
              <a:rPr lang="en-US" dirty="0"/>
              <a:t>the kth modulus</a:t>
            </a:r>
          </a:p>
          <a:p>
            <a:pPr lvl="1"/>
            <a:r>
              <a:rPr lang="en-US" dirty="0"/>
              <a:t>Let </a:t>
            </a:r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dirty="0"/>
              <a:t> be the inverse of M</a:t>
            </a:r>
            <a:r>
              <a:rPr lang="en-US" baseline="-25000" dirty="0"/>
              <a:t>k</a:t>
            </a:r>
            <a:r>
              <a:rPr lang="en-US" dirty="0"/>
              <a:t> (mod </a:t>
            </a:r>
            <a:r>
              <a:rPr lang="en-US" dirty="0" err="1"/>
              <a:t>m</a:t>
            </a:r>
            <a:r>
              <a:rPr lang="en-US" baseline="-25000" dirty="0" err="1"/>
              <a:t>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Now, compute x = a</a:t>
            </a:r>
            <a:r>
              <a:rPr lang="en-US" baseline="-25000" dirty="0"/>
              <a:t>1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+ a</a:t>
            </a:r>
            <a:r>
              <a:rPr lang="en-US" baseline="-25000" dirty="0"/>
              <a:t>2</a:t>
            </a:r>
            <a:r>
              <a:rPr lang="en-US" dirty="0"/>
              <a:t>M</a:t>
            </a:r>
            <a:r>
              <a:rPr lang="en-US" baseline="-25000" dirty="0"/>
              <a:t>2</a:t>
            </a:r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 + … +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M</a:t>
            </a:r>
            <a:r>
              <a:rPr lang="en-US" baseline="-25000" dirty="0" err="1"/>
              <a:t>n</a:t>
            </a:r>
            <a:r>
              <a:rPr lang="en-US" dirty="0" err="1"/>
              <a:t>y</a:t>
            </a:r>
            <a:r>
              <a:rPr lang="en-US" baseline="-25000" dirty="0" err="1"/>
              <a:t>n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B663D487-A890-A6DA-264E-498BF106C1C6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44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F51C00B-09BA-9136-D2A3-C440F4B82548}"/>
              </a:ext>
            </a:extLst>
          </p:cNvPr>
          <p:cNvSpPr/>
          <p:nvPr/>
        </p:nvSpPr>
        <p:spPr>
          <a:xfrm>
            <a:off x="3541222" y="3228456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4E8D85-1C65-0B6F-A949-38A4022893ED}"/>
              </a:ext>
            </a:extLst>
          </p:cNvPr>
          <p:cNvSpPr/>
          <p:nvPr/>
        </p:nvSpPr>
        <p:spPr>
          <a:xfrm>
            <a:off x="4876453" y="3835284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6A54C89-9DAB-FC53-A677-5175C5590C43}"/>
              </a:ext>
            </a:extLst>
          </p:cNvPr>
          <p:cNvSpPr/>
          <p:nvPr/>
        </p:nvSpPr>
        <p:spPr>
          <a:xfrm>
            <a:off x="1712075" y="3868534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6F4A199-B89E-5FD5-A5F8-675C2C63CE4F}"/>
              </a:ext>
            </a:extLst>
          </p:cNvPr>
          <p:cNvSpPr/>
          <p:nvPr/>
        </p:nvSpPr>
        <p:spPr>
          <a:xfrm>
            <a:off x="2695748" y="4616161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79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3145-8337-EE89-0BB8-071287F6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systems of congruences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A829D-1D6E-F813-A6EA-3A10BE72A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i="1" dirty="0" err="1"/>
              <a:t>Sunzi</a:t>
            </a:r>
            <a:r>
              <a:rPr lang="en-US" i="1" dirty="0"/>
              <a:t> </a:t>
            </a:r>
            <a:r>
              <a:rPr lang="en-US" i="1" dirty="0" err="1"/>
              <a:t>Suanjing</a:t>
            </a:r>
            <a:r>
              <a:rPr lang="en-US" dirty="0"/>
              <a:t>, the first known example of such problems was posed:</a:t>
            </a:r>
          </a:p>
          <a:p>
            <a:pPr lvl="1">
              <a:tabLst>
                <a:tab pos="2742010" algn="l"/>
              </a:tabLst>
            </a:pPr>
            <a:r>
              <a:rPr lang="en-US" dirty="0"/>
              <a:t>x ≡ 2 (mod 3)	</a:t>
            </a:r>
            <a:r>
              <a:rPr lang="en-US" dirty="0">
                <a:solidFill>
                  <a:srgbClr val="00B050"/>
                </a:solidFill>
              </a:rPr>
              <a:t>m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US" dirty="0"/>
              <a:t> = 3, 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US" dirty="0"/>
              <a:t> = 2</a:t>
            </a:r>
          </a:p>
          <a:p>
            <a:pPr lvl="1">
              <a:tabLst>
                <a:tab pos="2742010" algn="l"/>
              </a:tabLst>
            </a:pPr>
            <a:r>
              <a:rPr lang="en-US" dirty="0"/>
              <a:t>x ≡ 3 (mod 5)	</a:t>
            </a:r>
            <a:r>
              <a:rPr lang="en-US" dirty="0">
                <a:solidFill>
                  <a:schemeClr val="accent3"/>
                </a:solidFill>
              </a:rPr>
              <a:t>m</a:t>
            </a:r>
            <a:r>
              <a:rPr lang="en-US" baseline="-25000" dirty="0">
                <a:solidFill>
                  <a:schemeClr val="accent3"/>
                </a:solidFill>
              </a:rPr>
              <a:t>2</a:t>
            </a:r>
            <a:r>
              <a:rPr lang="en-US" dirty="0"/>
              <a:t> = 5, </a:t>
            </a:r>
            <a:r>
              <a:rPr lang="en-US" dirty="0">
                <a:solidFill>
                  <a:schemeClr val="accent3"/>
                </a:solidFill>
              </a:rPr>
              <a:t>a</a:t>
            </a:r>
            <a:r>
              <a:rPr lang="en-US" baseline="-25000" dirty="0">
                <a:solidFill>
                  <a:schemeClr val="accent3"/>
                </a:solidFill>
              </a:rPr>
              <a:t>2</a:t>
            </a:r>
            <a:r>
              <a:rPr lang="en-US" dirty="0"/>
              <a:t> = 3</a:t>
            </a:r>
          </a:p>
          <a:p>
            <a:pPr lvl="1">
              <a:tabLst>
                <a:tab pos="2742010" algn="l"/>
              </a:tabLst>
            </a:pPr>
            <a:r>
              <a:rPr lang="en-US" dirty="0"/>
              <a:t>x ≡ 2 (mod 7)	</a:t>
            </a:r>
            <a:r>
              <a:rPr lang="en-US" dirty="0">
                <a:solidFill>
                  <a:srgbClr val="7030A0"/>
                </a:solidFill>
              </a:rPr>
              <a:t>m</a:t>
            </a:r>
            <a:r>
              <a:rPr lang="en-US" baseline="-25000" dirty="0">
                <a:solidFill>
                  <a:srgbClr val="7030A0"/>
                </a:solidFill>
              </a:rPr>
              <a:t>3</a:t>
            </a:r>
            <a:r>
              <a:rPr lang="en-US" dirty="0"/>
              <a:t> = 7, </a:t>
            </a:r>
            <a:r>
              <a:rPr lang="en-US" dirty="0">
                <a:solidFill>
                  <a:srgbClr val="7030A0"/>
                </a:solidFill>
              </a:rPr>
              <a:t>a</a:t>
            </a:r>
            <a:r>
              <a:rPr lang="en-US" baseline="-25000" dirty="0">
                <a:solidFill>
                  <a:srgbClr val="7030A0"/>
                </a:solidFill>
              </a:rPr>
              <a:t>3</a:t>
            </a:r>
            <a:r>
              <a:rPr lang="en-US" dirty="0"/>
              <a:t> = 2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m = 3*5*7 = 105, and M</a:t>
            </a:r>
            <a:r>
              <a:rPr lang="en-US" baseline="-25000" dirty="0"/>
              <a:t>k</a:t>
            </a:r>
            <a:r>
              <a:rPr lang="en-US" dirty="0"/>
              <a:t> is the product of </a:t>
            </a:r>
            <a:r>
              <a:rPr lang="en-US" dirty="0">
                <a:solidFill>
                  <a:srgbClr val="FF0000"/>
                </a:solidFill>
              </a:rPr>
              <a:t>all but </a:t>
            </a:r>
            <a:r>
              <a:rPr lang="en-US" dirty="0"/>
              <a:t>the kth modulus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M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US" dirty="0"/>
              <a:t> = 5*7 = </a:t>
            </a:r>
            <a:r>
              <a:rPr lang="en-US" dirty="0">
                <a:solidFill>
                  <a:srgbClr val="00B050"/>
                </a:solidFill>
              </a:rPr>
              <a:t>35</a:t>
            </a:r>
            <a:r>
              <a:rPr lang="en-US" dirty="0"/>
              <a:t>, </a:t>
            </a:r>
            <a:r>
              <a:rPr lang="en-US" dirty="0">
                <a:solidFill>
                  <a:schemeClr val="accent3"/>
                </a:solidFill>
              </a:rPr>
              <a:t>M</a:t>
            </a:r>
            <a:r>
              <a:rPr lang="en-US" baseline="-25000" dirty="0">
                <a:solidFill>
                  <a:schemeClr val="accent3"/>
                </a:solidFill>
              </a:rPr>
              <a:t>2</a:t>
            </a:r>
            <a:r>
              <a:rPr lang="en-US" dirty="0"/>
              <a:t> = 3*7 = </a:t>
            </a:r>
            <a:r>
              <a:rPr lang="en-US" dirty="0">
                <a:solidFill>
                  <a:schemeClr val="accent3"/>
                </a:solidFill>
              </a:rPr>
              <a:t>21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M</a:t>
            </a:r>
            <a:r>
              <a:rPr lang="en-US" baseline="-25000" dirty="0">
                <a:solidFill>
                  <a:srgbClr val="7030A0"/>
                </a:solidFill>
              </a:rPr>
              <a:t>3</a:t>
            </a:r>
            <a:r>
              <a:rPr lang="en-US" dirty="0"/>
              <a:t> = 3*5 = </a:t>
            </a:r>
            <a:r>
              <a:rPr lang="en-US" dirty="0">
                <a:solidFill>
                  <a:srgbClr val="7030A0"/>
                </a:solidFill>
              </a:rPr>
              <a:t>15</a:t>
            </a:r>
          </a:p>
          <a:p>
            <a:pPr lvl="1"/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dirty="0"/>
              <a:t> is the inverse of M</a:t>
            </a:r>
            <a:r>
              <a:rPr lang="en-US" baseline="-25000" dirty="0"/>
              <a:t>k</a:t>
            </a:r>
            <a:r>
              <a:rPr lang="en-US" dirty="0"/>
              <a:t> (mod </a:t>
            </a:r>
            <a:r>
              <a:rPr lang="en-US" dirty="0" err="1"/>
              <a:t>m</a:t>
            </a:r>
            <a:r>
              <a:rPr lang="en-US" baseline="-25000" dirty="0" err="1"/>
              <a:t>k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dirty="0"/>
              <a:t> since </a:t>
            </a:r>
            <a:r>
              <a:rPr lang="en-US" dirty="0">
                <a:solidFill>
                  <a:srgbClr val="00B050"/>
                </a:solidFill>
              </a:rPr>
              <a:t>35</a:t>
            </a:r>
            <a:r>
              <a:rPr lang="en-US" dirty="0"/>
              <a:t>*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dirty="0"/>
              <a:t> = 70 ≡ 1 (mod </a:t>
            </a:r>
            <a:r>
              <a:rPr lang="en-US" dirty="0">
                <a:solidFill>
                  <a:srgbClr val="00B050"/>
                </a:solidFill>
              </a:rPr>
              <a:t>3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n-US" dirty="0"/>
              <a:t> since </a:t>
            </a:r>
            <a:r>
              <a:rPr lang="en-US" dirty="0">
                <a:solidFill>
                  <a:schemeClr val="accent3"/>
                </a:solidFill>
              </a:rPr>
              <a:t>21</a:t>
            </a:r>
            <a:r>
              <a:rPr lang="en-US" dirty="0"/>
              <a:t>*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n-US" dirty="0"/>
              <a:t> = 21 ≡ 1 (mod </a:t>
            </a:r>
            <a:r>
              <a:rPr lang="en-US" dirty="0">
                <a:solidFill>
                  <a:schemeClr val="accent3"/>
                </a:solidFill>
              </a:rPr>
              <a:t>5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y</a:t>
            </a:r>
            <a:r>
              <a:rPr lang="en-US" baseline="-25000" dirty="0"/>
              <a:t>3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n-US" dirty="0"/>
              <a:t> since </a:t>
            </a:r>
            <a:r>
              <a:rPr lang="en-US" dirty="0">
                <a:solidFill>
                  <a:srgbClr val="7030A0"/>
                </a:solidFill>
              </a:rPr>
              <a:t>15</a:t>
            </a:r>
            <a:r>
              <a:rPr lang="en-US" dirty="0"/>
              <a:t>*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n-US" dirty="0"/>
              <a:t> = 15 ≡ 1 (mod </a:t>
            </a:r>
            <a:r>
              <a:rPr lang="en-US" dirty="0">
                <a:solidFill>
                  <a:srgbClr val="7030A0"/>
                </a:solidFill>
              </a:rPr>
              <a:t>7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Then, x = a</a:t>
            </a:r>
            <a:r>
              <a:rPr lang="en-US" baseline="-25000" dirty="0"/>
              <a:t>1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+ a</a:t>
            </a:r>
            <a:r>
              <a:rPr lang="en-US" baseline="-25000" dirty="0"/>
              <a:t>2</a:t>
            </a:r>
            <a:r>
              <a:rPr lang="en-US" dirty="0"/>
              <a:t>M</a:t>
            </a:r>
            <a:r>
              <a:rPr lang="en-US" baseline="-25000" dirty="0"/>
              <a:t>2</a:t>
            </a:r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 + a</a:t>
            </a:r>
            <a:r>
              <a:rPr lang="en-US" baseline="-25000" dirty="0"/>
              <a:t>3</a:t>
            </a:r>
            <a:r>
              <a:rPr lang="en-US" dirty="0"/>
              <a:t>M</a:t>
            </a:r>
            <a:r>
              <a:rPr lang="en-US" baseline="-25000" dirty="0"/>
              <a:t>3</a:t>
            </a:r>
            <a:r>
              <a:rPr lang="en-US" dirty="0"/>
              <a:t>y</a:t>
            </a:r>
            <a:r>
              <a:rPr lang="en-US" baseline="-25000" dirty="0"/>
              <a:t>3</a:t>
            </a:r>
            <a:endParaRPr lang="en-US" dirty="0"/>
          </a:p>
          <a:p>
            <a:pPr lvl="2"/>
            <a:r>
              <a:rPr lang="en-US" dirty="0"/>
              <a:t>x = 2*35*2 + 3*21*1 + 2*15*1 = 233 ≡ 23 (mod 105)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945E89F9-2791-2CD0-9FBB-9A2000D7ABE0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45</a:t>
            </a:fld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311F479-34FF-3BD3-A3B4-9E528E831449}"/>
              </a:ext>
            </a:extLst>
          </p:cNvPr>
          <p:cNvSpPr/>
          <p:nvPr/>
        </p:nvSpPr>
        <p:spPr>
          <a:xfrm>
            <a:off x="241069" y="2571750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4E6C1FA-586A-F2E9-0395-F675E131902B}"/>
              </a:ext>
            </a:extLst>
          </p:cNvPr>
          <p:cNvSpPr/>
          <p:nvPr/>
        </p:nvSpPr>
        <p:spPr>
          <a:xfrm>
            <a:off x="830926" y="2870488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9371AD-5C0A-0571-177E-39E4AB451EBF}"/>
              </a:ext>
            </a:extLst>
          </p:cNvPr>
          <p:cNvSpPr/>
          <p:nvPr/>
        </p:nvSpPr>
        <p:spPr>
          <a:xfrm>
            <a:off x="1241021" y="3737782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CFD53F6-93F8-6D7E-1302-2977EBCB7470}"/>
              </a:ext>
            </a:extLst>
          </p:cNvPr>
          <p:cNvSpPr/>
          <p:nvPr/>
        </p:nvSpPr>
        <p:spPr>
          <a:xfrm>
            <a:off x="1881101" y="4787611"/>
            <a:ext cx="254577" cy="25457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2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exercises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199" y="1028700"/>
            <a:ext cx="8229599" cy="3657600"/>
          </a:xfrm>
        </p:spPr>
        <p:txBody>
          <a:bodyPr>
            <a:normAutofit/>
          </a:bodyPr>
          <a:lstStyle/>
          <a:p>
            <a:pPr>
              <a:buFont typeface="Wingdings" charset="2"/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1</a:t>
            </a:r>
            <a:r>
              <a:rPr lang="en-US" altLang="x-none" b="1" dirty="0"/>
              <a:t>:</a:t>
            </a:r>
            <a:r>
              <a:rPr lang="en-US" altLang="x-none" dirty="0"/>
              <a:t>  Find x where 8x ≡ 3 (mod 13)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2</a:t>
            </a:r>
            <a:r>
              <a:rPr lang="en-US" altLang="x-none" b="1" dirty="0"/>
              <a:t>:</a:t>
            </a:r>
            <a:r>
              <a:rPr lang="en-US" altLang="x-none" dirty="0"/>
              <a:t>  Find x where:</a:t>
            </a:r>
          </a:p>
          <a:p>
            <a:pPr lvl="1"/>
            <a:r>
              <a:rPr lang="en-US" altLang="x-none" dirty="0"/>
              <a:t>x ≡ 1 (mod 2)</a:t>
            </a:r>
          </a:p>
          <a:p>
            <a:pPr lvl="1"/>
            <a:r>
              <a:rPr lang="en-US" altLang="x-none" dirty="0"/>
              <a:t>x ≡ 2 (mod 3)</a:t>
            </a:r>
          </a:p>
          <a:p>
            <a:pPr lvl="1"/>
            <a:r>
              <a:rPr lang="en-US" altLang="x-none" dirty="0"/>
              <a:t>x ≡ 3 (mod 5)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8BA89075-4040-80E5-0E13-6489FAEF5186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46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9417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A50E-15F4-71F8-B491-30715FB1D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Fermat’s Little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633C-876E-207A-BDA7-175C96B64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24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2"/>
                </a:solidFill>
              </a:rPr>
              <a:t>Theorem</a:t>
            </a:r>
            <a:r>
              <a:rPr lang="en-US" b="1" dirty="0"/>
              <a:t>:  </a:t>
            </a:r>
            <a:r>
              <a:rPr lang="en-US" dirty="0"/>
              <a:t>If </a:t>
            </a: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/>
              <a:t> is prime and a is an integer not divisible by p, then a</a:t>
            </a:r>
            <a:r>
              <a:rPr lang="en-US" baseline="30000" dirty="0">
                <a:solidFill>
                  <a:srgbClr val="00B050"/>
                </a:solidFill>
              </a:rPr>
              <a:t>p</a:t>
            </a:r>
            <a:r>
              <a:rPr lang="en-US" baseline="30000" dirty="0"/>
              <a:t>-1</a:t>
            </a:r>
            <a:r>
              <a:rPr lang="en-US" dirty="0"/>
              <a:t> ≡ 1 (mod </a:t>
            </a: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This also means that a</a:t>
            </a:r>
            <a:r>
              <a:rPr lang="en-US" baseline="30000" dirty="0">
                <a:solidFill>
                  <a:srgbClr val="00B050"/>
                </a:solidFill>
              </a:rPr>
              <a:t>p</a:t>
            </a:r>
            <a:r>
              <a:rPr lang="en-US" dirty="0"/>
              <a:t> ≡ a (mod </a:t>
            </a: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Find 7</a:t>
            </a:r>
            <a:r>
              <a:rPr lang="en-US" baseline="30000" dirty="0"/>
              <a:t>222</a:t>
            </a:r>
            <a:r>
              <a:rPr lang="en-US" dirty="0"/>
              <a:t> </a:t>
            </a:r>
            <a:r>
              <a:rPr lang="en-US" b="1" dirty="0"/>
              <a:t>mod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11</a:t>
            </a:r>
          </a:p>
          <a:p>
            <a:pPr lvl="1"/>
            <a:r>
              <a:rPr lang="en-US" dirty="0"/>
              <a:t>Since </a:t>
            </a:r>
            <a:r>
              <a:rPr lang="en-US" dirty="0">
                <a:solidFill>
                  <a:srgbClr val="00B050"/>
                </a:solidFill>
              </a:rPr>
              <a:t>11</a:t>
            </a:r>
            <a:r>
              <a:rPr lang="en-US" dirty="0"/>
              <a:t> is prime, 7</a:t>
            </a:r>
            <a:r>
              <a:rPr lang="en-US" baseline="30000" dirty="0"/>
              <a:t>10</a:t>
            </a:r>
            <a:r>
              <a:rPr lang="en-US" dirty="0"/>
              <a:t> ≡ 1 (mod </a:t>
            </a:r>
            <a:r>
              <a:rPr lang="en-US" dirty="0">
                <a:solidFill>
                  <a:srgbClr val="00B050"/>
                </a:solidFill>
              </a:rPr>
              <a:t>11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Thus, 7</a:t>
            </a:r>
            <a:r>
              <a:rPr lang="en-US" baseline="30000" dirty="0">
                <a:solidFill>
                  <a:srgbClr val="7030A0"/>
                </a:solidFill>
              </a:rPr>
              <a:t>10k</a:t>
            </a:r>
            <a:r>
              <a:rPr lang="en-US" dirty="0"/>
              <a:t> ≡ 1 (mod 11) for any integer k</a:t>
            </a:r>
          </a:p>
          <a:p>
            <a:pPr lvl="1"/>
            <a:r>
              <a:rPr lang="en-US" dirty="0"/>
              <a:t>So 7</a:t>
            </a:r>
            <a:r>
              <a:rPr lang="en-US" baseline="30000" dirty="0">
                <a:solidFill>
                  <a:srgbClr val="7030A0"/>
                </a:solidFill>
              </a:rPr>
              <a:t>220</a:t>
            </a:r>
            <a:r>
              <a:rPr lang="en-US" dirty="0"/>
              <a:t> ≡ 1 (mod 11), and 7</a:t>
            </a:r>
            <a:r>
              <a:rPr lang="en-US" baseline="30000" dirty="0"/>
              <a:t>222</a:t>
            </a:r>
            <a:r>
              <a:rPr lang="en-US" dirty="0"/>
              <a:t> ≡ 7</a:t>
            </a:r>
            <a:r>
              <a:rPr lang="en-US" baseline="30000" dirty="0"/>
              <a:t>2</a:t>
            </a:r>
            <a:r>
              <a:rPr lang="en-US" dirty="0"/>
              <a:t> ≡ 5 (mod 11)</a:t>
            </a:r>
          </a:p>
          <a:p>
            <a:pPr lvl="1"/>
            <a:r>
              <a:rPr lang="en-US" dirty="0"/>
              <a:t>7</a:t>
            </a:r>
            <a:r>
              <a:rPr lang="en-US" baseline="30000" dirty="0"/>
              <a:t>222</a:t>
            </a:r>
            <a:r>
              <a:rPr lang="en-US" dirty="0"/>
              <a:t> </a:t>
            </a:r>
            <a:r>
              <a:rPr lang="en-US" b="1" dirty="0"/>
              <a:t>mod</a:t>
            </a:r>
            <a:r>
              <a:rPr lang="en-US" dirty="0"/>
              <a:t> 11 = 5</a:t>
            </a:r>
          </a:p>
          <a:p>
            <a:r>
              <a:rPr lang="en-US" dirty="0"/>
              <a:t>Find 5</a:t>
            </a:r>
            <a:r>
              <a:rPr lang="en-US" baseline="30000" dirty="0"/>
              <a:t>147</a:t>
            </a:r>
            <a:r>
              <a:rPr lang="en-US" dirty="0"/>
              <a:t> </a:t>
            </a:r>
            <a:r>
              <a:rPr lang="en-US" b="1" dirty="0"/>
              <a:t>mod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13</a:t>
            </a:r>
          </a:p>
          <a:p>
            <a:pPr lvl="1"/>
            <a:r>
              <a:rPr lang="en-US" dirty="0"/>
              <a:t>Since </a:t>
            </a:r>
            <a:r>
              <a:rPr lang="en-US" dirty="0">
                <a:solidFill>
                  <a:srgbClr val="00B050"/>
                </a:solidFill>
              </a:rPr>
              <a:t>13</a:t>
            </a:r>
            <a:r>
              <a:rPr lang="en-US" dirty="0"/>
              <a:t> is prime, 5</a:t>
            </a:r>
            <a:r>
              <a:rPr lang="en-US" baseline="30000" dirty="0"/>
              <a:t>12</a:t>
            </a:r>
            <a:r>
              <a:rPr lang="en-US" dirty="0"/>
              <a:t> ≡ 1 (mod </a:t>
            </a:r>
            <a:r>
              <a:rPr lang="en-US" dirty="0">
                <a:solidFill>
                  <a:srgbClr val="00B050"/>
                </a:solidFill>
              </a:rPr>
              <a:t>13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5</a:t>
            </a:r>
            <a:r>
              <a:rPr lang="en-US" baseline="30000" dirty="0">
                <a:solidFill>
                  <a:srgbClr val="7030A0"/>
                </a:solidFill>
              </a:rPr>
              <a:t>144</a:t>
            </a:r>
            <a:r>
              <a:rPr lang="en-US" dirty="0"/>
              <a:t> ≡ 1 (mod </a:t>
            </a:r>
            <a:r>
              <a:rPr lang="en-US" dirty="0">
                <a:solidFill>
                  <a:srgbClr val="00B050"/>
                </a:solidFill>
              </a:rPr>
              <a:t>13</a:t>
            </a:r>
            <a:r>
              <a:rPr lang="en-US" dirty="0"/>
              <a:t>) so 5</a:t>
            </a:r>
            <a:r>
              <a:rPr lang="en-US" baseline="30000" dirty="0"/>
              <a:t>147</a:t>
            </a:r>
            <a:r>
              <a:rPr lang="en-US" dirty="0"/>
              <a:t> ≡ 5</a:t>
            </a:r>
            <a:r>
              <a:rPr lang="en-US" baseline="30000" dirty="0"/>
              <a:t>3</a:t>
            </a:r>
            <a:r>
              <a:rPr lang="en-US" dirty="0"/>
              <a:t> ≡ 8 mod 13</a:t>
            </a:r>
          </a:p>
          <a:p>
            <a:pPr lvl="1"/>
            <a:r>
              <a:rPr lang="en-US" dirty="0"/>
              <a:t>5</a:t>
            </a:r>
            <a:r>
              <a:rPr lang="en-US" baseline="30000" dirty="0"/>
              <a:t>147</a:t>
            </a:r>
            <a:r>
              <a:rPr lang="en-US" dirty="0"/>
              <a:t> </a:t>
            </a:r>
            <a:r>
              <a:rPr lang="en-US" b="1" dirty="0"/>
              <a:t>mod</a:t>
            </a:r>
            <a:r>
              <a:rPr lang="en-US" dirty="0"/>
              <a:t> 13 = 8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54DC6E01-AE5D-D692-EAA1-D26833199563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47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6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2ACA1-A7ED-2AD6-9AD3-6B38854B8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roots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43026-1749-C660-C2BA-63F6BCEEC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28700"/>
            <a:ext cx="8229599" cy="3714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2"/>
                </a:solidFill>
              </a:rPr>
              <a:t>Definition</a:t>
            </a:r>
            <a:r>
              <a:rPr lang="en-US" b="1" dirty="0"/>
              <a:t>:</a:t>
            </a:r>
            <a:r>
              <a:rPr lang="en-US" dirty="0"/>
              <a:t>  A primitive root modulo a prime </a:t>
            </a:r>
            <a:r>
              <a:rPr lang="en-US" i="1" dirty="0"/>
              <a:t>p</a:t>
            </a:r>
            <a:r>
              <a:rPr lang="en-US" dirty="0"/>
              <a:t> is an integer </a:t>
            </a:r>
            <a:r>
              <a:rPr lang="en-US" i="1" dirty="0"/>
              <a:t>r</a:t>
            </a:r>
            <a:r>
              <a:rPr lang="en-US" dirty="0"/>
              <a:t> in </a:t>
            </a:r>
            <a:r>
              <a:rPr lang="en-US" b="1" dirty="0" err="1"/>
              <a:t>Z</a:t>
            </a:r>
            <a:r>
              <a:rPr lang="en-US" baseline="-25000" dirty="0" err="1"/>
              <a:t>p</a:t>
            </a:r>
            <a:r>
              <a:rPr lang="en-US" dirty="0"/>
              <a:t> such that </a:t>
            </a:r>
            <a:r>
              <a:rPr lang="en-US" dirty="0">
                <a:solidFill>
                  <a:srgbClr val="FF0000"/>
                </a:solidFill>
              </a:rPr>
              <a:t>every</a:t>
            </a:r>
            <a:r>
              <a:rPr lang="en-US" dirty="0"/>
              <a:t> nonzero element of </a:t>
            </a:r>
            <a:r>
              <a:rPr lang="en-US" b="1" dirty="0" err="1"/>
              <a:t>Z</a:t>
            </a:r>
            <a:r>
              <a:rPr lang="en-US" baseline="-25000" dirty="0" err="1"/>
              <a:t>p</a:t>
            </a:r>
            <a:r>
              <a:rPr lang="en-US" dirty="0"/>
              <a:t> is a power of </a:t>
            </a:r>
            <a:r>
              <a:rPr lang="en-US" i="1" dirty="0"/>
              <a:t>r</a:t>
            </a:r>
          </a:p>
          <a:p>
            <a:pPr lvl="1"/>
            <a:r>
              <a:rPr lang="en-US" dirty="0"/>
              <a:t>We sometimes call</a:t>
            </a:r>
            <a:r>
              <a:rPr lang="en-US" i="1" dirty="0"/>
              <a:t> r </a:t>
            </a:r>
            <a:r>
              <a:rPr lang="en-US" dirty="0"/>
              <a:t>a generator, since multiplying </a:t>
            </a:r>
            <a:r>
              <a:rPr lang="en-US" i="1" dirty="0"/>
              <a:t>r</a:t>
            </a:r>
            <a:r>
              <a:rPr lang="en-US" dirty="0"/>
              <a:t> by itself repeatedly can generate every element of </a:t>
            </a:r>
            <a:r>
              <a:rPr lang="en-US" b="1" dirty="0" err="1"/>
              <a:t>Z</a:t>
            </a:r>
            <a:r>
              <a:rPr lang="en-US" baseline="-25000" dirty="0" err="1"/>
              <a:t>p</a:t>
            </a:r>
            <a:endParaRPr lang="en-US" baseline="-25000" dirty="0"/>
          </a:p>
          <a:p>
            <a:pPr lvl="1"/>
            <a:r>
              <a:rPr lang="en-US" dirty="0"/>
              <a:t>There is a primitive root in </a:t>
            </a:r>
            <a:r>
              <a:rPr lang="en-US" b="1" dirty="0" err="1"/>
              <a:t>Z</a:t>
            </a:r>
            <a:r>
              <a:rPr lang="en-US" baseline="-25000" dirty="0" err="1"/>
              <a:t>p</a:t>
            </a:r>
            <a:r>
              <a:rPr lang="en-US" dirty="0"/>
              <a:t> for every prime </a:t>
            </a:r>
            <a:r>
              <a:rPr lang="en-US" i="1" dirty="0"/>
              <a:t>p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bg2"/>
                </a:solidFill>
              </a:rPr>
              <a:t>Corollary</a:t>
            </a:r>
            <a:r>
              <a:rPr lang="en-US" b="1" dirty="0"/>
              <a:t>:</a:t>
            </a:r>
            <a:r>
              <a:rPr lang="en-US" dirty="0"/>
              <a:t>  If </a:t>
            </a:r>
            <a:r>
              <a:rPr lang="en-US" i="1" dirty="0"/>
              <a:t>b</a:t>
            </a:r>
            <a:r>
              <a:rPr lang="en-US" dirty="0"/>
              <a:t> is an integer in </a:t>
            </a:r>
            <a:r>
              <a:rPr lang="en-US" b="1" dirty="0" err="1"/>
              <a:t>Z</a:t>
            </a:r>
            <a:r>
              <a:rPr lang="en-US" baseline="-25000" dirty="0" err="1"/>
              <a:t>p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dirty="0"/>
              <a:t> is a primitive root modulo </a:t>
            </a:r>
            <a:r>
              <a:rPr lang="en-US" i="1" dirty="0"/>
              <a:t>p</a:t>
            </a:r>
            <a:r>
              <a:rPr lang="en-US" dirty="0"/>
              <a:t>, then there exists a unique exponent </a:t>
            </a:r>
            <a:r>
              <a:rPr lang="en-US" i="1" dirty="0"/>
              <a:t>e</a:t>
            </a:r>
            <a:r>
              <a:rPr lang="en-US" dirty="0"/>
              <a:t> in </a:t>
            </a:r>
            <a:r>
              <a:rPr lang="en-US" b="1" dirty="0" err="1"/>
              <a:t>Z</a:t>
            </a:r>
            <a:r>
              <a:rPr lang="en-US" baseline="-25000" dirty="0" err="1"/>
              <a:t>p</a:t>
            </a:r>
            <a:r>
              <a:rPr lang="en-US" dirty="0"/>
              <a:t> such that </a:t>
            </a:r>
            <a:r>
              <a:rPr lang="en-US" i="1" dirty="0"/>
              <a:t>r</a:t>
            </a:r>
            <a:r>
              <a:rPr lang="en-US" i="1" baseline="30000" dirty="0"/>
              <a:t>e</a:t>
            </a:r>
            <a:r>
              <a:rPr lang="en-US" dirty="0"/>
              <a:t> = </a:t>
            </a:r>
            <a:r>
              <a:rPr lang="en-US" i="1" dirty="0"/>
              <a:t>b</a:t>
            </a:r>
          </a:p>
          <a:p>
            <a:pPr lvl="1"/>
            <a:r>
              <a:rPr lang="en-US" dirty="0"/>
              <a:t>i.e., </a:t>
            </a:r>
            <a:r>
              <a:rPr lang="en-US" i="1" dirty="0"/>
              <a:t>r</a:t>
            </a:r>
            <a:r>
              <a:rPr lang="en-US" i="1" baseline="30000" dirty="0"/>
              <a:t>e</a:t>
            </a:r>
            <a:r>
              <a:rPr lang="en-US" dirty="0"/>
              <a:t> </a:t>
            </a:r>
            <a:r>
              <a:rPr lang="en-US" b="1" dirty="0"/>
              <a:t>mod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= </a:t>
            </a:r>
            <a:r>
              <a:rPr lang="en-US" i="1" dirty="0"/>
              <a:t>b</a:t>
            </a:r>
          </a:p>
          <a:p>
            <a:pPr lvl="1"/>
            <a:r>
              <a:rPr lang="en-US" dirty="0"/>
              <a:t>Here, </a:t>
            </a:r>
            <a:r>
              <a:rPr lang="en-US" i="1" dirty="0"/>
              <a:t>e</a:t>
            </a:r>
            <a:r>
              <a:rPr lang="en-US" dirty="0"/>
              <a:t> is called the discrete log of </a:t>
            </a:r>
            <a:r>
              <a:rPr lang="en-US" i="1" dirty="0"/>
              <a:t>b</a:t>
            </a:r>
            <a:r>
              <a:rPr lang="en-US" dirty="0"/>
              <a:t> modulo </a:t>
            </a:r>
            <a:r>
              <a:rPr lang="en-US" i="1" dirty="0"/>
              <a:t>p</a:t>
            </a:r>
            <a:r>
              <a:rPr lang="en-US" dirty="0"/>
              <a:t> with base </a:t>
            </a:r>
            <a:r>
              <a:rPr lang="en-US" i="1" dirty="0"/>
              <a:t>r</a:t>
            </a:r>
          </a:p>
          <a:p>
            <a:pPr lvl="2"/>
            <a:r>
              <a:rPr lang="en-US" dirty="0" err="1"/>
              <a:t>log</a:t>
            </a:r>
            <a:r>
              <a:rPr lang="en-US" i="1" baseline="-25000" dirty="0" err="1"/>
              <a:t>r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  (where the prime </a:t>
            </a:r>
            <a:r>
              <a:rPr lang="en-US" i="1" dirty="0"/>
              <a:t>p</a:t>
            </a:r>
            <a:r>
              <a:rPr lang="en-US" dirty="0"/>
              <a:t> is understood from context)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CA219B3E-0DE7-8126-5048-194FC956071F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48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59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DEEC4-DB13-2C5E-0522-E72D0DBB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discrete logarithm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07A74-0301-1D39-73E4-C47ADB31B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prime </a:t>
            </a:r>
            <a:r>
              <a:rPr lang="en-US" i="1" dirty="0"/>
              <a:t>p</a:t>
            </a:r>
            <a:r>
              <a:rPr lang="en-US" dirty="0"/>
              <a:t>, a primitive root </a:t>
            </a:r>
            <a:r>
              <a:rPr lang="en-US" i="1" dirty="0"/>
              <a:t>r</a:t>
            </a:r>
            <a:r>
              <a:rPr lang="en-US" dirty="0"/>
              <a:t> modulo </a:t>
            </a:r>
            <a:r>
              <a:rPr lang="en-US" i="1" dirty="0"/>
              <a:t>p</a:t>
            </a:r>
            <a:r>
              <a:rPr lang="en-US" dirty="0"/>
              <a:t>, and a positive integer </a:t>
            </a:r>
            <a:r>
              <a:rPr lang="en-US" i="1" dirty="0"/>
              <a:t>b</a:t>
            </a:r>
            <a:r>
              <a:rPr lang="en-US" dirty="0"/>
              <a:t> ∈ </a:t>
            </a:r>
            <a:r>
              <a:rPr lang="en-US" b="1" dirty="0" err="1"/>
              <a:t>Z</a:t>
            </a:r>
            <a:r>
              <a:rPr lang="en-US" baseline="-25000" dirty="0" err="1"/>
              <a:t>p</a:t>
            </a:r>
            <a:r>
              <a:rPr lang="en-US" dirty="0"/>
              <a:t>, find a value </a:t>
            </a:r>
            <a:r>
              <a:rPr lang="en-US" i="1" dirty="0"/>
              <a:t>e</a:t>
            </a:r>
            <a:r>
              <a:rPr lang="en-US" dirty="0"/>
              <a:t> such that</a:t>
            </a:r>
            <a:br>
              <a:rPr lang="en-US" dirty="0"/>
            </a:br>
            <a:r>
              <a:rPr lang="en-US" i="1" dirty="0"/>
              <a:t>r</a:t>
            </a:r>
            <a:r>
              <a:rPr lang="en-US" i="1" baseline="30000" dirty="0"/>
              <a:t>e</a:t>
            </a:r>
            <a:r>
              <a:rPr lang="en-US" dirty="0"/>
              <a:t> </a:t>
            </a:r>
            <a:r>
              <a:rPr lang="en-US" b="1" dirty="0"/>
              <a:t>mod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= </a:t>
            </a:r>
            <a:r>
              <a:rPr lang="en-US" i="1" dirty="0"/>
              <a:t>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would you solve this?</a:t>
            </a:r>
          </a:p>
          <a:p>
            <a:pPr lvl="1"/>
            <a:r>
              <a:rPr lang="en-US" dirty="0"/>
              <a:t>No known algorithm in polynomial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Takeaways</a:t>
            </a:r>
            <a:r>
              <a:rPr lang="en-US" dirty="0"/>
              <a:t> for solving congruences:</a:t>
            </a:r>
          </a:p>
          <a:p>
            <a:pPr lvl="1"/>
            <a:r>
              <a:rPr lang="en-US" dirty="0"/>
              <a:t>We can invert addition with subtraction</a:t>
            </a:r>
          </a:p>
          <a:p>
            <a:pPr lvl="1"/>
            <a:r>
              <a:rPr lang="en-US" dirty="0"/>
              <a:t>We can invert multiplication with modular inverses</a:t>
            </a:r>
          </a:p>
          <a:p>
            <a:pPr lvl="1"/>
            <a:r>
              <a:rPr lang="en-US" b="1" dirty="0"/>
              <a:t>Inverting exponentiation is more difficult than it appears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E2CDF645-9812-E813-E748-924A32BCBDE3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49</a:t>
            </a:fld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2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AAE604-C09E-E79A-C0F2-5A3A4CD7EF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We cannot easily “divide by a” mod n</a:t>
                </a:r>
              </a:p>
              <a:p>
                <a:pPr lvl="1"/>
                <a:r>
                  <a:rPr lang="en-US" dirty="0"/>
                  <a:t>What is the equivalent of 1/a mod n?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/>
                    </a:solidFill>
                  </a:rPr>
                  <a:t>Linear congruences </a:t>
                </a:r>
                <a:r>
                  <a:rPr lang="en-US" dirty="0"/>
                  <a:t>are of the form </a:t>
                </a:r>
                <a:r>
                  <a:rPr lang="en-US" i="1" dirty="0"/>
                  <a:t>a</a:t>
                </a:r>
                <a:r>
                  <a:rPr lang="en-US" dirty="0"/>
                  <a:t>x ≡ </a:t>
                </a:r>
                <a:r>
                  <a:rPr lang="en-US" i="1" dirty="0"/>
                  <a:t>b</a:t>
                </a:r>
                <a:r>
                  <a:rPr lang="en-US" dirty="0"/>
                  <a:t> (mod m)</a:t>
                </a:r>
              </a:p>
              <a:p>
                <a:pPr lvl="1"/>
                <a:r>
                  <a:rPr lang="en-US" dirty="0"/>
                  <a:t>Given values for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, how do we solve for x?</a:t>
                </a:r>
              </a:p>
              <a:p>
                <a:pPr lvl="1"/>
                <a:r>
                  <a:rPr lang="en-US" dirty="0"/>
                  <a:t>We need a value, say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≡1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we had this, we could </a:t>
                </a:r>
                <a:r>
                  <a:rPr lang="en-US" dirty="0">
                    <a:solidFill>
                      <a:srgbClr val="FF0000"/>
                    </a:solidFill>
                  </a:rPr>
                  <a:t>multiply</a:t>
                </a:r>
                <a:r>
                  <a:rPr lang="en-US" dirty="0"/>
                  <a:t> on both sides, then simplify!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B050"/>
                    </a:solidFill>
                  </a:rPr>
                  <a:t>Good news</a:t>
                </a:r>
                <a:r>
                  <a:rPr lang="en-US" dirty="0"/>
                  <a:t>: </a:t>
                </a:r>
                <a:r>
                  <a:rPr lang="en-US" dirty="0" err="1"/>
                  <a:t>Bézout’s</a:t>
                </a:r>
                <a:r>
                  <a:rPr lang="en-US" dirty="0"/>
                  <a:t> theorem says that there exist integers s and t such that </a:t>
                </a:r>
                <a:r>
                  <a:rPr lang="en-US" dirty="0" err="1"/>
                  <a:t>gcd</a:t>
                </a:r>
                <a:r>
                  <a:rPr lang="en-US" dirty="0"/>
                  <a:t>(a, m) = </a:t>
                </a:r>
                <a:r>
                  <a:rPr lang="en-US" dirty="0" err="1"/>
                  <a:t>sa</a:t>
                </a:r>
                <a:r>
                  <a:rPr lang="en-US" dirty="0"/>
                  <a:t> + tm</a:t>
                </a:r>
              </a:p>
              <a:p>
                <a:pPr lvl="1"/>
                <a:r>
                  <a:rPr lang="en-US" dirty="0"/>
                  <a:t>Assume a and m are </a:t>
                </a:r>
                <a:r>
                  <a:rPr lang="en-US" dirty="0">
                    <a:solidFill>
                      <a:srgbClr val="FF0000"/>
                    </a:solidFill>
                  </a:rPr>
                  <a:t>coprime</a:t>
                </a:r>
                <a:r>
                  <a:rPr lang="en-US" dirty="0"/>
                  <a:t>: How does this help us?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AAE604-C09E-E79A-C0F2-5A3A4CD7EF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2562EBDB-1630-A391-666E-BE156E31592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Unfortunately, multiplicative inverses are not as simple</a:t>
            </a:r>
          </a:p>
        </p:txBody>
      </p: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CD242236-ACE0-F277-9A9A-37D942440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05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We can solve congruences by </a:t>
            </a:r>
            <a:r>
              <a:rPr lang="en-US" altLang="x-none" dirty="0">
                <a:solidFill>
                  <a:srgbClr val="FF0000"/>
                </a:solidFill>
              </a:rPr>
              <a:t>inverting</a:t>
            </a:r>
            <a:r>
              <a:rPr lang="en-US" altLang="x-none" dirty="0"/>
              <a:t> operations, similar to standard algebra</a:t>
            </a:r>
          </a:p>
          <a:p>
            <a:pPr lvl="1"/>
            <a:r>
              <a:rPr lang="en-US" altLang="x-none" dirty="0"/>
              <a:t>To do so with multiplication, we use Euclid’s algorithm and </a:t>
            </a:r>
            <a:r>
              <a:rPr lang="en-US" altLang="x-none" dirty="0" err="1"/>
              <a:t>Bézout</a:t>
            </a:r>
            <a:r>
              <a:rPr lang="en-US" altLang="x-none" dirty="0"/>
              <a:t> numbers to calculate multiplicative modular inverses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The Chinese Remainder Theorem allows us to solve </a:t>
            </a:r>
            <a:r>
              <a:rPr lang="en-US" altLang="x-none" dirty="0">
                <a:solidFill>
                  <a:srgbClr val="FF0000"/>
                </a:solidFill>
              </a:rPr>
              <a:t>systems of congruences </a:t>
            </a:r>
            <a:r>
              <a:rPr lang="en-US" altLang="x-none" dirty="0"/>
              <a:t>with coprime moduli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Fermat’s Little Theorem and primitive roots will come up again in </a:t>
            </a:r>
            <a:r>
              <a:rPr lang="en-US" altLang="x-none" dirty="0">
                <a:solidFill>
                  <a:schemeClr val="bg2"/>
                </a:solidFill>
              </a:rPr>
              <a:t>cryptography</a:t>
            </a:r>
          </a:p>
          <a:p>
            <a:pPr lvl="1"/>
            <a:r>
              <a:rPr lang="en-US" altLang="x-none" dirty="0"/>
              <a:t>Section 4.5–4.6, next time!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41FF7EF-51D7-050D-B740-39FDDD572A2C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50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>
                <a:sym typeface="Droid Sans"/>
              </a:rPr>
              <a:t>Extended Euclidean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1EC8CBA1-18DB-DC80-4978-8C86569D9F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The extended Euclidean algorithm computes the GCD of a and b, </a:t>
                </a:r>
                <a:r>
                  <a:rPr lang="en-US" b="1" dirty="0"/>
                  <a:t>and</a:t>
                </a:r>
                <a:r>
                  <a:rPr lang="en-US" dirty="0"/>
                  <a:t> computes the </a:t>
                </a:r>
                <a:r>
                  <a:rPr lang="en-US" dirty="0" err="1"/>
                  <a:t>Bézout</a:t>
                </a:r>
                <a:r>
                  <a:rPr lang="en-US" dirty="0"/>
                  <a:t> numbers s and t which satisfy the </a:t>
                </a:r>
                <a:r>
                  <a:rPr lang="en-US" dirty="0" err="1"/>
                  <a:t>Bézout</a:t>
                </a:r>
                <a:r>
                  <a:rPr lang="en-US" dirty="0"/>
                  <a:t> identity: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gcd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1EC8CBA1-18DB-DC80-4978-8C86569D9F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05"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1730329-F5CF-05E7-0B9E-C4C2A47D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44" name="Google Shape;44;p10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 dirty="0"/>
                        <a:t>a/b</a:t>
                      </a: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C73D2757-5279-6EE2-6DE2-DA6C5610934D}"/>
              </a:ext>
            </a:extLst>
          </p:cNvPr>
          <p:cNvGrpSpPr/>
          <p:nvPr/>
        </p:nvGrpSpPr>
        <p:grpSpPr>
          <a:xfrm>
            <a:off x="1643053" y="1257300"/>
            <a:ext cx="2471747" cy="882566"/>
            <a:chOff x="666738" y="1676400"/>
            <a:chExt cx="3295662" cy="117675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1AB2D74-A311-8012-9F71-77DB82889B4B}"/>
                </a:ext>
              </a:extLst>
            </p:cNvPr>
            <p:cNvSpPr txBox="1"/>
            <p:nvPr/>
          </p:nvSpPr>
          <p:spPr>
            <a:xfrm>
              <a:off x="666738" y="2514600"/>
              <a:ext cx="2182649" cy="33855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50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Let this represent “a </a:t>
              </a:r>
              <a:r>
                <a:rPr lang="en-US" sz="10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div</a:t>
              </a:r>
              <a:r>
                <a:rPr lang="en-US" sz="1050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b”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E6A32AA-6251-FB85-E954-E1AD2D2EA03D}"/>
                </a:ext>
              </a:extLst>
            </p:cNvPr>
            <p:cNvCxnSpPr/>
            <p:nvPr/>
          </p:nvCxnSpPr>
          <p:spPr bwMode="auto">
            <a:xfrm flipV="1">
              <a:off x="3886200" y="1676400"/>
              <a:ext cx="76200" cy="83820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630A96-F002-5CA6-35B2-CC69A74C3A93}"/>
              </a:ext>
            </a:extLst>
          </p:cNvPr>
          <p:cNvGrpSpPr/>
          <p:nvPr/>
        </p:nvGrpSpPr>
        <p:grpSpPr>
          <a:xfrm>
            <a:off x="5053179" y="1257300"/>
            <a:ext cx="1064638" cy="882566"/>
            <a:chOff x="5213572" y="1676400"/>
            <a:chExt cx="1419517" cy="117675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102867A-8187-9C7E-0647-289EF908E244}"/>
                </a:ext>
              </a:extLst>
            </p:cNvPr>
            <p:cNvSpPr txBox="1"/>
            <p:nvPr/>
          </p:nvSpPr>
          <p:spPr>
            <a:xfrm>
              <a:off x="5638800" y="2514600"/>
              <a:ext cx="994289" cy="33855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50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“a </a:t>
              </a:r>
              <a:r>
                <a:rPr lang="en-US" sz="10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mod</a:t>
              </a:r>
              <a:r>
                <a:rPr lang="en-US" sz="1050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b”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E700BA2-BB56-B631-6D3F-E2545B8788F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213572" y="1676400"/>
              <a:ext cx="730028" cy="83820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D9446DFC-3F1B-7A42-990C-3CACFE9E4FEC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7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50" name="Google Shape;50;p11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E0D33FA-8BDB-7285-FFB7-2D4BD6F95292}"/>
              </a:ext>
            </a:extLst>
          </p:cNvPr>
          <p:cNvSpPr txBox="1">
            <a:spLocks/>
          </p:cNvSpPr>
          <p:nvPr/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8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1143000" y="0"/>
            <a:ext cx="6858000" cy="685800"/>
          </a:xfrm>
          <a:noFill/>
          <a:ln>
            <a:noFill/>
          </a:ln>
        </p:spPr>
        <p:txBody>
          <a:bodyPr spcFirstLastPara="1" wrap="square" lIns="68569" tIns="68569" rIns="68569" bIns="68569" anchor="b" anchorCtr="0">
            <a:noAutofit/>
          </a:bodyPr>
          <a:lstStyle/>
          <a:p>
            <a:pPr lvl="0"/>
            <a:r>
              <a:rPr lang="en-US" sz="2100" dirty="0">
                <a:sym typeface="Droid Sans"/>
              </a:rPr>
              <a:t>Find the </a:t>
            </a:r>
            <a:r>
              <a:rPr lang="en-US" sz="2100" dirty="0" err="1">
                <a:sym typeface="Droid Sans"/>
              </a:rPr>
              <a:t>Bézout</a:t>
            </a:r>
            <a:r>
              <a:rPr lang="en-US" sz="2100" dirty="0">
                <a:sym typeface="Droid Sans"/>
              </a:rPr>
              <a:t> numbers and GCD of 99 and 78</a:t>
            </a:r>
          </a:p>
        </p:txBody>
      </p:sp>
      <p:graphicFrame>
        <p:nvGraphicFramePr>
          <p:cNvPr id="56" name="Google Shape;56;p12"/>
          <p:cNvGraphicFramePr/>
          <p:nvPr/>
        </p:nvGraphicFramePr>
        <p:xfrm>
          <a:off x="1485900" y="849457"/>
          <a:ext cx="6031952" cy="39199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Row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a/b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a%b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d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s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t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99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78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21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68588" marR="68588" marT="34294" marB="34294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B067785-F265-1BE1-3D1E-48C761046D41}"/>
              </a:ext>
            </a:extLst>
          </p:cNvPr>
          <p:cNvSpPr txBox="1">
            <a:spLocks/>
          </p:cNvSpPr>
          <p:nvPr/>
        </p:nvSpPr>
        <p:spPr>
          <a:xfrm>
            <a:off x="7611687" y="0"/>
            <a:ext cx="1066800" cy="24688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2A1D360-EE44-42AC-A6C7-CCF1DFA7C784}" type="slidenum">
              <a:rPr lang="pt-BR" smtClean="0">
                <a:solidFill>
                  <a:schemeClr val="bg1"/>
                </a:solidFill>
              </a:rPr>
              <a:pPr/>
              <a:t>9</a:t>
            </a:fld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5924</TotalTime>
  <Words>3411</Words>
  <Application>Microsoft Macintosh PowerPoint</Application>
  <PresentationFormat>On-screen Show (16:9)</PresentationFormat>
  <Paragraphs>1599</Paragraphs>
  <Slides>50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Arial</vt:lpstr>
      <vt:lpstr>Calibri</vt:lpstr>
      <vt:lpstr>Cambria Math</vt:lpstr>
      <vt:lpstr>Comic Neue</vt:lpstr>
      <vt:lpstr>Droid Sans</vt:lpstr>
      <vt:lpstr>Wingdings</vt:lpstr>
      <vt:lpstr>Brilho</vt:lpstr>
      <vt:lpstr>CS 441: Solving Congruences</vt:lpstr>
      <vt:lpstr>Today's topics</vt:lpstr>
      <vt:lpstr>PowerPoint Presentation</vt:lpstr>
      <vt:lpstr>PowerPoint Presentation</vt:lpstr>
      <vt:lpstr>PowerPoint Presentation</vt:lpstr>
      <vt:lpstr>Extended Euclidean Algorithm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Find the Bézout numbers and GCD of 99 and 78</vt:lpstr>
      <vt:lpstr>Bézout numbers for modular inverses</vt:lpstr>
      <vt:lpstr>An example</vt:lpstr>
      <vt:lpstr>Solving systems of congruences</vt:lpstr>
      <vt:lpstr>Solving systems of congruences</vt:lpstr>
      <vt:lpstr>In-class exercises</vt:lpstr>
      <vt:lpstr>Fermat’s Little Theorem</vt:lpstr>
      <vt:lpstr>Primitive roots</vt:lpstr>
      <vt:lpstr>The discrete logarithm problem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566</cp:revision>
  <cp:lastPrinted>2024-11-15T19:02:51Z</cp:lastPrinted>
  <dcterms:created xsi:type="dcterms:W3CDTF">2011-07-05T14:46:51Z</dcterms:created>
  <dcterms:modified xsi:type="dcterms:W3CDTF">2024-11-15T19:02:53Z</dcterms:modified>
</cp:coreProperties>
</file>