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26E_FF008973.xml" ContentType="application/vnd.ms-powerpoint.comments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589" r:id="rId2"/>
    <p:sldId id="615" r:id="rId3"/>
    <p:sldId id="415" r:id="rId4"/>
    <p:sldId id="619" r:id="rId5"/>
    <p:sldId id="470" r:id="rId6"/>
    <p:sldId id="620" r:id="rId7"/>
    <p:sldId id="472" r:id="rId8"/>
    <p:sldId id="408" r:id="rId9"/>
    <p:sldId id="473" r:id="rId10"/>
    <p:sldId id="474" r:id="rId11"/>
    <p:sldId id="621" r:id="rId12"/>
    <p:sldId id="622" r:id="rId13"/>
    <p:sldId id="623" r:id="rId14"/>
    <p:sldId id="480" r:id="rId15"/>
    <p:sldId id="478" r:id="rId16"/>
    <p:sldId id="616" r:id="rId17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0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96AE40-E63F-448E-B565-BE41378B41F9}" name="Nils Ever Murrugarra Llerena" initials="NEML" userId="Nils Ever Murrugarra Llerena" providerId="None"/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  <p:cmAuthor id="2" name="Nils" initials="N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67866"/>
  </p:normalViewPr>
  <p:slideViewPr>
    <p:cSldViewPr snapToGrid="0">
      <p:cViewPr varScale="1">
        <p:scale>
          <a:sx n="125" d="100"/>
          <a:sy n="125" d="100"/>
        </p:scale>
        <p:origin x="3224" y="160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80" Type="http://customschemas.google.com/relationships/presentationmetadata" Target="meta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81" Type="http://schemas.openxmlformats.org/officeDocument/2006/relationships/commentAuthors" Target="commentAuthors.xml"/><Relationship Id="rId86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modernComment_26E_FF00897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C9909EB-C233-224D-833C-45CF6924D9CF}" authorId="{B096AE40-E63F-448E-B565-BE41378B41F9}" created="2024-11-20T17:42:08.540">
    <pc:sldMkLst xmlns:pc="http://schemas.microsoft.com/office/powerpoint/2013/main/command">
      <pc:docMk/>
      <pc:sldMk cId="2539519848" sldId="476"/>
    </pc:sldMkLst>
    <p188:txBody>
      <a:bodyPr/>
      <a:lstStyle/>
      <a:p>
        <a:r>
          <a:rPr lang="en-US"/>
          <a:t>TODO: Review RSA steps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Ask who can see a problem with this scheme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E9D7421-8F40-FE40-8548-C9FAA1D96D27}" type="slidenum">
              <a:rPr lang="en-US" altLang="x-none" sz="1200"/>
              <a:pPr/>
              <a:t>3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that, if any digit is erased, we can figure it out using the check digit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www.dcode.fr</a:t>
            </a:r>
            <a:r>
              <a:rPr lang="en-US" dirty="0"/>
              <a:t>/</a:t>
            </a:r>
            <a:r>
              <a:rPr lang="en-US" dirty="0" err="1"/>
              <a:t>luhn</a:t>
            </a:r>
            <a:r>
              <a:rPr lang="en-US" dirty="0"/>
              <a:t>-algorithm</a:t>
            </a:r>
          </a:p>
          <a:p>
            <a:endParaRPr lang="en-US" dirty="0"/>
          </a:p>
          <a:p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10-(57 mod 10)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10-7 = 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554A5-8B24-9C4B-9496-67E52A6E657F}" type="slidenum">
              <a:rPr lang="en-US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03408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In true Caesar cipher, s = 3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97B9ADC-9662-4140-8FF9-299CABDE9F41}" type="slidenum">
              <a:rPr lang="en-US" altLang="x-none" sz="1200"/>
              <a:pPr/>
              <a:t>8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Coprime? </a:t>
            </a:r>
          </a:p>
          <a:p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/>
              <a:t>If </a:t>
            </a:r>
            <a:r>
              <a:rPr lang="en-US" sz="1200" i="1" dirty="0"/>
              <a:t>a</a:t>
            </a:r>
            <a:r>
              <a:rPr lang="en-US" sz="1200" dirty="0"/>
              <a:t> and </a:t>
            </a:r>
            <a:r>
              <a:rPr lang="en-US" sz="1200" i="1" dirty="0"/>
              <a:t>m</a:t>
            </a:r>
            <a:r>
              <a:rPr lang="en-US" sz="1200" dirty="0"/>
              <a:t> are coprime, then </a:t>
            </a:r>
            <a:r>
              <a:rPr lang="en-US" sz="1200" dirty="0" err="1"/>
              <a:t>gcd</a:t>
            </a:r>
            <a:r>
              <a:rPr lang="en-US" sz="1200" dirty="0"/>
              <a:t>(a, m) = 1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----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How can we ensure this?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??</a:t>
            </a:r>
            <a:endParaRPr lang="en-US" dirty="0">
              <a:solidFill>
                <a:srgbClr val="FF0000"/>
              </a:solidFill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How can we do this?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Extended Euclid algorithm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899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r-m = n * k</a:t>
                </a:r>
              </a:p>
              <a:p>
                <a:r>
                  <a:rPr lang="en-US" dirty="0"/>
                  <a:t>r  = n*k + m</a:t>
                </a:r>
              </a:p>
              <a:p>
                <a:r>
                  <a:rPr lang="en-US" dirty="0"/>
                  <a:t>r = m (mod n)</a:t>
                </a:r>
              </a:p>
              <a:p>
                <a:endParaRPr lang="en-US" dirty="0"/>
              </a:p>
              <a:p>
                <a:r>
                  <a:rPr lang="en-US" dirty="0"/>
                  <a:t>Fermat Little Theorem and from book page 317</a:t>
                </a:r>
              </a:p>
              <a:p>
                <a:r>
                  <a:rPr lang="en-US" dirty="0"/>
                  <a:t>Assuming </a:t>
                </a:r>
                <a:r>
                  <a:rPr lang="en-US" dirty="0" err="1"/>
                  <a:t>gcd</a:t>
                </a:r>
                <a:r>
                  <a:rPr lang="en-US" dirty="0"/>
                  <a:t>(m, p) = </a:t>
                </a:r>
                <a:r>
                  <a:rPr lang="en-US" dirty="0" err="1"/>
                  <a:t>gcd</a:t>
                </a:r>
                <a:r>
                  <a:rPr lang="en-US" dirty="0"/>
                  <a:t>(m, q) = 1; m and p are </a:t>
                </a:r>
                <a:r>
                  <a:rPr lang="en-US" dirty="0" err="1"/>
                  <a:t>coprimes</a:t>
                </a:r>
                <a:r>
                  <a:rPr lang="en-US" dirty="0"/>
                  <a:t>, m and q are </a:t>
                </a:r>
                <a:r>
                  <a:rPr lang="en-US" dirty="0" err="1"/>
                  <a:t>coprimes</a:t>
                </a:r>
                <a:r>
                  <a:rPr lang="en-US" dirty="0"/>
                  <a:t> [slide 42 from congruences]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= 1 (mod p)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= 1 (mod q)</a:t>
                </a:r>
              </a:p>
              <a:p>
                <a:pPr marL="4572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lang="en-US" dirty="0"/>
              </a:p>
              <a:p>
                <a:pPr marL="4572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r>
                  <a:rPr lang="en-US" dirty="0"/>
                  <a:t>r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baseline="0" dirty="0"/>
                  <a:t>	--- [You know]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=</a:t>
                </a:r>
                <a:r>
                  <a:rPr lang="en-US" baseline="0" dirty="0"/>
                  <a:t> 1 (mod p)</a:t>
                </a:r>
              </a:p>
              <a:p>
                <a:pPr marL="4572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r>
                  <a:rPr lang="en-US" dirty="0"/>
                  <a:t>r =                       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∗1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</a:t>
                </a:r>
                <a:r>
                  <a:rPr lang="en-US" baseline="0" dirty="0"/>
                  <a:t> m (mod p)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 = m (mod q) 	-- Following same idea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r-m = n * k</a:t>
                </a:r>
              </a:p>
              <a:p>
                <a:r>
                  <a:rPr lang="en-US" dirty="0"/>
                  <a:t>r  = n*k + m</a:t>
                </a:r>
              </a:p>
              <a:p>
                <a:r>
                  <a:rPr lang="en-US" dirty="0"/>
                  <a:t>r = m (mod n)</a:t>
                </a:r>
              </a:p>
              <a:p>
                <a:endParaRPr lang="en-US" dirty="0"/>
              </a:p>
              <a:p>
                <a:r>
                  <a:rPr lang="en-US" dirty="0"/>
                  <a:t>Fermat Little Theorem and from book page 317</a:t>
                </a:r>
              </a:p>
              <a:p>
                <a:r>
                  <a:rPr lang="en-US" dirty="0"/>
                  <a:t>Assuming </a:t>
                </a:r>
                <a:r>
                  <a:rPr lang="en-US" dirty="0" err="1"/>
                  <a:t>gcd</a:t>
                </a:r>
                <a:r>
                  <a:rPr lang="en-US" dirty="0"/>
                  <a:t>(m, p) = </a:t>
                </a:r>
                <a:r>
                  <a:rPr lang="en-US" dirty="0" err="1"/>
                  <a:t>gcd</a:t>
                </a:r>
                <a:r>
                  <a:rPr lang="en-US" dirty="0"/>
                  <a:t>(m, q) = 1; m and p are </a:t>
                </a:r>
                <a:r>
                  <a:rPr lang="en-US" dirty="0" err="1"/>
                  <a:t>coprimes</a:t>
                </a:r>
                <a:r>
                  <a:rPr lang="en-US" dirty="0"/>
                  <a:t>, m and q are </a:t>
                </a:r>
                <a:r>
                  <a:rPr lang="en-US" dirty="0" err="1"/>
                  <a:t>coprimes</a:t>
                </a:r>
                <a:r>
                  <a:rPr lang="en-US" dirty="0"/>
                  <a:t> [slide 42 from congruences]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𝑚^((𝑝−1) )</a:t>
                </a:r>
                <a:r>
                  <a:rPr lang="en-US" dirty="0"/>
                  <a:t> = 1 (mod p)</a:t>
                </a:r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𝑚^((𝑞−1) )</a:t>
                </a:r>
                <a:r>
                  <a:rPr lang="en-US" dirty="0"/>
                  <a:t> = 1 (mod q)</a:t>
                </a:r>
              </a:p>
              <a:p>
                <a:pPr marL="4572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lang="en-US" dirty="0"/>
              </a:p>
              <a:p>
                <a:pPr marL="4572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r>
                  <a:rPr lang="en-US" dirty="0"/>
                  <a:t>r = </a:t>
                </a:r>
                <a:r>
                  <a:rPr lang="en-US" b="0" i="0">
                    <a:latin typeface="Cambria Math" panose="02040503050406030204" pitchFamily="18" charset="0"/>
                  </a:rPr>
                  <a:t>𝑚^(𝑘(𝑝−1)(𝑞−1)+1)</a:t>
                </a:r>
                <a:r>
                  <a:rPr lang="en-US" dirty="0"/>
                  <a:t> = </a:t>
                </a:r>
                <a:r>
                  <a:rPr lang="en-US" b="0" i="0">
                    <a:latin typeface="Cambria Math" panose="02040503050406030204" pitchFamily="18" charset="0"/>
                  </a:rPr>
                  <a:t>〖𝑚∗𝑚〗^𝑘(𝑝−1)(𝑞−1) </a:t>
                </a:r>
                <a:r>
                  <a:rPr lang="en-US" baseline="0" dirty="0"/>
                  <a:t>	--- [You know] </a:t>
                </a:r>
                <a:r>
                  <a:rPr lang="en-US" b="0" i="0">
                    <a:latin typeface="Cambria Math" panose="02040503050406030204" pitchFamily="18" charset="0"/>
                  </a:rPr>
                  <a:t>𝑚^𝑘(𝑝−1) </a:t>
                </a:r>
                <a:r>
                  <a:rPr lang="en-US" dirty="0"/>
                  <a:t> =</a:t>
                </a:r>
                <a:r>
                  <a:rPr lang="en-US" baseline="0" dirty="0"/>
                  <a:t> 1 (mod p)</a:t>
                </a:r>
              </a:p>
              <a:p>
                <a:pPr marL="4572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r>
                  <a:rPr lang="en-US" dirty="0"/>
                  <a:t>r =                        = </a:t>
                </a:r>
                <a:r>
                  <a:rPr lang="en-US" b="0" i="0">
                    <a:latin typeface="Cambria Math" panose="02040503050406030204" pitchFamily="18" charset="0"/>
                  </a:rPr>
                  <a:t>𝑚∗1 (𝑚𝑜𝑑 𝑝)</a:t>
                </a:r>
                <a:r>
                  <a:rPr lang="en-US" dirty="0"/>
                  <a:t> =</a:t>
                </a:r>
                <a:r>
                  <a:rPr lang="en-US" baseline="0" dirty="0"/>
                  <a:t> m (mod p)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 = m (mod q) 	-- Following same idea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8621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2A9FB-6EFF-1A22-BE4C-5D2CAC7D4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D0D8D3-61C2-3080-7269-864801DB93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4F7989-8831-E894-C4C3-F2202B1C54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 = m (mod p)</a:t>
            </a:r>
          </a:p>
          <a:p>
            <a:r>
              <a:rPr lang="en-US" dirty="0"/>
              <a:t>r = p*k + m</a:t>
            </a:r>
          </a:p>
          <a:p>
            <a:r>
              <a:rPr lang="en-US" dirty="0"/>
              <a:t>r – m = p*k</a:t>
            </a:r>
          </a:p>
          <a:p>
            <a:endParaRPr lang="en-US" dirty="0"/>
          </a:p>
          <a:p>
            <a:r>
              <a:rPr lang="en-US" dirty="0"/>
              <a:t>r = m (mod q)</a:t>
            </a:r>
          </a:p>
          <a:p>
            <a:r>
              <a:rPr lang="en-US" dirty="0"/>
              <a:t>r = q*k + m</a:t>
            </a:r>
          </a:p>
          <a:p>
            <a:r>
              <a:rPr lang="en-US" dirty="0"/>
              <a:t>r – m = q*k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02AD5-8550-AAAD-D0DA-659737510C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498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urrugarrallerena@web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6E_FF00897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CS 441: Applications of Number Theory</a:t>
            </a:r>
            <a:endParaRPr lang="en-US"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b="1" dirty="0"/>
              <a:t>PhD. Nils </a:t>
            </a:r>
            <a:r>
              <a:rPr lang="en-US" b="1" dirty="0" err="1"/>
              <a:t>Murrugarra-Llerena</a:t>
            </a:r>
            <a:endParaRPr lang="en-US" b="1" dirty="0"/>
          </a:p>
          <a:p>
            <a:pPr marL="0" indent="0" algn="ctr">
              <a:spcBef>
                <a:spcPts val="0"/>
              </a:spcBef>
            </a:pPr>
            <a:r>
              <a:rPr lang="en-US" dirty="0">
                <a:hlinkClick r:id="rId3"/>
              </a:rPr>
              <a:t>nem177@pitt.edu</a:t>
            </a:r>
            <a:r>
              <a:rPr lang="en-US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dirty="0"/>
          </a:p>
        </p:txBody>
      </p:sp>
      <p:sp>
        <p:nvSpPr>
          <p:cNvPr id="48130" name="AutoShape 2" descr="University of Pittsburgh Logo and symbol, meaning, history, PNG, br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University of Pittsburgh Logo and symbol, meaning, history, PNG, brand"/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2950460" y="3950191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A76B4-3930-65BA-099B-0109CB830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5077"/>
            <a:ext cx="8229599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Symmetric-key</a:t>
            </a:r>
            <a:r>
              <a:rPr lang="en-US" dirty="0"/>
              <a:t> (or private-key, or secret-key) cryptography uses the </a:t>
            </a:r>
            <a:r>
              <a:rPr lang="en-US" dirty="0">
                <a:solidFill>
                  <a:srgbClr val="FF0000"/>
                </a:solidFill>
              </a:rPr>
              <a:t>same</a:t>
            </a:r>
            <a:r>
              <a:rPr lang="en-US" dirty="0"/>
              <a:t> key to encrypt and decrypt</a:t>
            </a:r>
          </a:p>
          <a:p>
            <a:pPr lvl="1"/>
            <a:r>
              <a:rPr lang="en-US" dirty="0"/>
              <a:t>The ability to encrypt is the same as the ability to decrypt</a:t>
            </a:r>
          </a:p>
          <a:p>
            <a:pPr lvl="1"/>
            <a:r>
              <a:rPr lang="en-US" dirty="0"/>
              <a:t>This means </a:t>
            </a:r>
            <a:r>
              <a:rPr lang="en-US" dirty="0">
                <a:solidFill>
                  <a:srgbClr val="00B050"/>
                </a:solidFill>
              </a:rPr>
              <a:t>we need to share a key </a:t>
            </a:r>
            <a:r>
              <a:rPr lang="en-US" dirty="0"/>
              <a:t>with each other party we want to communicate with!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Public-key cryptography</a:t>
            </a:r>
            <a:r>
              <a:rPr lang="en-US" dirty="0"/>
              <a:t>: The encryption and decryption key are distinct</a:t>
            </a:r>
          </a:p>
          <a:p>
            <a:pPr lvl="1"/>
            <a:r>
              <a:rPr lang="en-US" dirty="0"/>
              <a:t>The two keys are </a:t>
            </a:r>
            <a:r>
              <a:rPr lang="en-US" dirty="0">
                <a:solidFill>
                  <a:srgbClr val="FF0000"/>
                </a:solidFill>
              </a:rPr>
              <a:t>paired</a:t>
            </a:r>
            <a:r>
              <a:rPr lang="en-US" dirty="0"/>
              <a:t>, but the decryption key is hard to get from the encryption key</a:t>
            </a:r>
          </a:p>
          <a:p>
            <a:pPr lvl="1"/>
            <a:r>
              <a:rPr lang="en-US" dirty="0"/>
              <a:t>I can generate a key pair, </a:t>
            </a:r>
            <a:r>
              <a:rPr lang="en-US" b="1" dirty="0"/>
              <a:t>keep the decryption key</a:t>
            </a:r>
            <a:r>
              <a:rPr lang="en-US" dirty="0"/>
              <a:t>, and </a:t>
            </a:r>
            <a:r>
              <a:rPr lang="en-US" b="1" dirty="0"/>
              <a:t>distribute the encryption key</a:t>
            </a:r>
            <a:r>
              <a:rPr lang="en-US" dirty="0"/>
              <a:t> to multiple parties!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8814D10-EAEB-4F01-25C1-4CE9C225B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4196D6-E2C0-9F32-F4CE-829FDF109328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/>
              <a:t>These ciphers, including modern block ciphers, are examples of secret-key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4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CD0CE-70D0-36F9-1778-4CBE5933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RSA cryptosystem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83DF82-6430-20C6-075B-3F79C19D0E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To generate an RSA key pair:</a:t>
                </a:r>
              </a:p>
              <a:p>
                <a:pPr lvl="1"/>
                <a:r>
                  <a:rPr lang="en-US" dirty="0"/>
                  <a:t>Choose two primes,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count of integers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that are coprime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Choose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such that is coprime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pPr lvl="2"/>
                <a:r>
                  <a:rPr lang="en-US" dirty="0">
                    <a:solidFill>
                      <a:srgbClr val="FF0000"/>
                    </a:solidFill>
                  </a:rPr>
                  <a:t>How can we ensure this?</a:t>
                </a:r>
              </a:p>
              <a:p>
                <a:pPr lvl="1"/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>
                    <a:solidFill>
                      <a:srgbClr val="FF0000"/>
                    </a:solidFill>
                  </a:rPr>
                  <a:t>How can we do this?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 and be the </a:t>
                </a:r>
                <a:r>
                  <a:rPr lang="en-US" dirty="0">
                    <a:solidFill>
                      <a:srgbClr val="00B050"/>
                    </a:solidFill>
                  </a:rPr>
                  <a:t>public key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>
                    <a:solidFill>
                      <a:schemeClr val="accent3"/>
                    </a:solidFill>
                  </a:rPr>
                  <a:t>private key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To use an RSA key pair:</a:t>
                </a:r>
              </a:p>
              <a:p>
                <a:pPr lvl="1"/>
                <a:r>
                  <a:rPr lang="en-US" dirty="0"/>
                  <a:t>Encrypt a message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:r>
                  <a:rPr lang="en-US" dirty="0">
                    <a:solidFill>
                      <a:srgbClr val="00B050"/>
                    </a:solidFill>
                  </a:rPr>
                  <a:t>public key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Decrypt a ciphertext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83DF82-6430-20C6-075B-3F79C19D0E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9F758D6-2AAD-E0FF-32DA-78DC272FD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26BA3FF-F90C-6EED-82FB-4D402C81F76C}"/>
              </a:ext>
            </a:extLst>
          </p:cNvPr>
          <p:cNvSpPr/>
          <p:nvPr/>
        </p:nvSpPr>
        <p:spPr>
          <a:xfrm>
            <a:off x="4729942" y="2688128"/>
            <a:ext cx="254577" cy="2545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6C61761-2DFE-F936-C52D-E6006E89CE3E}"/>
              </a:ext>
            </a:extLst>
          </p:cNvPr>
          <p:cNvSpPr/>
          <p:nvPr/>
        </p:nvSpPr>
        <p:spPr>
          <a:xfrm>
            <a:off x="4031673" y="1773728"/>
            <a:ext cx="254577" cy="2545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A62B8D5-31AE-9A4D-0825-9752A6DA94AE}"/>
              </a:ext>
            </a:extLst>
          </p:cNvPr>
          <p:cNvSpPr/>
          <p:nvPr/>
        </p:nvSpPr>
        <p:spPr>
          <a:xfrm>
            <a:off x="5140036" y="4685261"/>
            <a:ext cx="254577" cy="2545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3598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B872CD-DB30-5A4B-DFAF-F4C1A42FA9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Why does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Recall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By </a:t>
                </a:r>
                <a:r>
                  <a:rPr lang="en-US" dirty="0">
                    <a:solidFill>
                      <a:srgbClr val="00B050"/>
                    </a:solidFill>
                  </a:rPr>
                  <a:t>Fermat’s Little Theorem</a:t>
                </a:r>
                <a:r>
                  <a:rPr lang="en-US" dirty="0"/>
                  <a:t>, this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are distinct and both prime, they are coprime</a:t>
                </a:r>
              </a:p>
              <a:p>
                <a:pPr lvl="1"/>
                <a:r>
                  <a:rPr lang="en-US" dirty="0"/>
                  <a:t>Lemma: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coprime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Good practice proof!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means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B872CD-DB30-5A4B-DFAF-F4C1A42FA9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3FC43127-C024-45A0-DFCF-D44D5A8B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988BB1-2C45-96DB-6E1A-7CBF5084A895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Why does RSA decryption work?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413B639-E6D1-F0DF-5173-97030F06561F}"/>
              </a:ext>
            </a:extLst>
          </p:cNvPr>
          <p:cNvSpPr/>
          <p:nvPr/>
        </p:nvSpPr>
        <p:spPr>
          <a:xfrm>
            <a:off x="3449782" y="1374717"/>
            <a:ext cx="254577" cy="2545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3664AA-F2D5-5153-722B-7C29C31DB884}"/>
              </a:ext>
            </a:extLst>
          </p:cNvPr>
          <p:cNvSpPr/>
          <p:nvPr/>
        </p:nvSpPr>
        <p:spPr>
          <a:xfrm>
            <a:off x="5185066" y="1374717"/>
            <a:ext cx="254577" cy="2545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7A2CF4-7AE9-C4B8-205C-02CEDE2E59B1}"/>
              </a:ext>
            </a:extLst>
          </p:cNvPr>
          <p:cNvSpPr/>
          <p:nvPr/>
        </p:nvSpPr>
        <p:spPr>
          <a:xfrm>
            <a:off x="1208116" y="1817371"/>
            <a:ext cx="254577" cy="2545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843061-7840-6DFE-E301-094411FA81BE}"/>
              </a:ext>
            </a:extLst>
          </p:cNvPr>
          <p:cNvSpPr/>
          <p:nvPr/>
        </p:nvSpPr>
        <p:spPr>
          <a:xfrm>
            <a:off x="1208116" y="2173663"/>
            <a:ext cx="254577" cy="2545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7822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2" grpId="0" animBg="1"/>
      <p:bldP spid="6" grpId="0" animBg="1"/>
      <p:bldP spid="7" grpId="0" animBg="1"/>
      <p:bldP spid="8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367B4-A0A2-EB0F-C6CD-8CB6FCCA5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91D97E-A971-014A-949D-45F8361843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By </a:t>
                </a:r>
                <a:r>
                  <a:rPr lang="en-US" dirty="0">
                    <a:solidFill>
                      <a:srgbClr val="00B050"/>
                    </a:solidFill>
                  </a:rPr>
                  <a:t>Fermat’s Little Theorem</a:t>
                </a:r>
                <a:r>
                  <a:rPr lang="en-US" dirty="0"/>
                  <a:t>, this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Let’s assume </a:t>
                </a:r>
                <a:r>
                  <a:rPr lang="en-US" dirty="0" err="1"/>
                  <a:t>gcd</a:t>
                </a:r>
                <a:r>
                  <a:rPr lang="en-US" dirty="0"/>
                  <a:t>(m, p) = 1 and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dirty="0" err="1"/>
                  <a:t>m,q</a:t>
                </a:r>
                <a:r>
                  <a:rPr lang="en-US" dirty="0"/>
                  <a:t>) = 1. m and p are </a:t>
                </a:r>
                <a:r>
                  <a:rPr lang="en-US" dirty="0" err="1"/>
                  <a:t>coprimes</a:t>
                </a:r>
                <a:r>
                  <a:rPr lang="en-US" dirty="0"/>
                  <a:t>; m and q are </a:t>
                </a:r>
                <a:r>
                  <a:rPr lang="en-US" dirty="0" err="1"/>
                  <a:t>coprimes</a:t>
                </a:r>
                <a:r>
                  <a:rPr lang="en-US" dirty="0"/>
                  <a:t> [See slide 22 from congruences]</a:t>
                </a:r>
              </a:p>
              <a:p>
                <a:pPr lvl="1"/>
                <a:r>
                  <a:rPr lang="en-US" dirty="0"/>
                  <a:t>Since p is prime, and m is not divisible by p [ </a:t>
                </a:r>
                <a:r>
                  <a:rPr lang="en-US" dirty="0" err="1"/>
                  <a:t>gcd</a:t>
                </a:r>
                <a:r>
                  <a:rPr lang="en-US" dirty="0"/>
                  <a:t>(m, p) = 1]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= 1 (mod p)</a:t>
                </a:r>
              </a:p>
              <a:p>
                <a:pPr lvl="1"/>
                <a:r>
                  <a:rPr lang="en-US" dirty="0"/>
                  <a:t>Since q is prime, and m is not divisible by p [ </a:t>
                </a:r>
                <a:r>
                  <a:rPr lang="en-US" dirty="0" err="1"/>
                  <a:t>gcd</a:t>
                </a:r>
                <a:r>
                  <a:rPr lang="en-US" dirty="0"/>
                  <a:t>(m, q) = 1]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= 1 (mod q)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588645" lvl="1" indent="0">
                  <a:buNone/>
                </a:pPr>
                <a:r>
                  <a:rPr lang="en-US" dirty="0"/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∗1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88645" lvl="1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588645" lvl="1" indent="0">
                  <a:buNone/>
                </a:pPr>
                <a:r>
                  <a:rPr lang="en-US" dirty="0"/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∗1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marL="588645" lvl="1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                           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91D97E-A971-014A-949D-45F8361843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BE2957D-CF07-85B0-E2DC-6C9D9DBB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FA65C8A-FCD0-ECF0-DCDB-3BF9816235FB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Why does RSA decryption work?: Fermat’s Little Theorem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C4A59B1-81D2-9A48-4BC8-255ED27CD1F6}"/>
              </a:ext>
            </a:extLst>
          </p:cNvPr>
          <p:cNvSpPr/>
          <p:nvPr/>
        </p:nvSpPr>
        <p:spPr>
          <a:xfrm>
            <a:off x="329911" y="1594543"/>
            <a:ext cx="254577" cy="2545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29687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66D10-BEB9-2A0E-EA3A-AE55FD775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practical security note…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7A0DD-2737-8E28-DC5C-7BE485685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28700"/>
            <a:ext cx="8229599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textbook includes examples and exercises where they encrypt a message using RSA, one “chunk” at a time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THIS IS INSECURE, DO NOT DO THIS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Remember what we learned from block ciphers!</a:t>
            </a:r>
          </a:p>
          <a:p>
            <a:pPr lvl="1"/>
            <a:r>
              <a:rPr lang="en-US" dirty="0"/>
              <a:t>Done this way, if the plaintext chunk is the same, the ciphertext chunk is the same</a:t>
            </a:r>
          </a:p>
          <a:p>
            <a:pPr lvl="1"/>
            <a:r>
              <a:rPr lang="en-US" dirty="0"/>
              <a:t>Even if the encryption approach is very sophisticated in isolation, encrypting piece-by-piece reveals patterns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Best practice </a:t>
            </a:r>
            <a:r>
              <a:rPr lang="en-US" dirty="0"/>
              <a:t>is to use RSA to encrypt a single-use symmetric key, then encrypt the message using a block cipher with a secure mode of operation</a:t>
            </a:r>
          </a:p>
          <a:p>
            <a:pPr lvl="2"/>
            <a:r>
              <a:rPr lang="en-US" dirty="0"/>
              <a:t>In part, because block ciphers are way faster than RSA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126AEFBD-00DA-A13C-73A5-DB8F82A0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59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3AFBA-FAFC-5E9C-DDB9-1A468FD7C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RSA secure?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3B3AB-1467-3D7A-5B60-DA1717D008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That is, if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why can’t you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is called the </a:t>
                </a:r>
                <a:r>
                  <a:rPr lang="en-US" dirty="0">
                    <a:solidFill>
                      <a:srgbClr val="FF0000"/>
                    </a:solidFill>
                  </a:rPr>
                  <a:t>RSA problem</a:t>
                </a:r>
                <a:r>
                  <a:rPr lang="en-US" dirty="0"/>
                  <a:t>, and the fastest known approach is to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turn, the </a:t>
                </a:r>
                <a:r>
                  <a:rPr lang="en-US" dirty="0">
                    <a:solidFill>
                      <a:srgbClr val="00B050"/>
                    </a:solidFill>
                  </a:rPr>
                  <a:t>fastest factoring algorithm </a:t>
                </a:r>
                <a:r>
                  <a:rPr lang="en-US" dirty="0"/>
                  <a:t>is slower than </a:t>
                </a:r>
                <a:r>
                  <a:rPr lang="en-US" dirty="0">
                    <a:solidFill>
                      <a:schemeClr val="accent3"/>
                    </a:solidFill>
                  </a:rPr>
                  <a:t>polynomial complexity (“hard”)</a:t>
                </a:r>
              </a:p>
              <a:p>
                <a:pPr lvl="1"/>
                <a:r>
                  <a:rPr lang="en-US" dirty="0"/>
                  <a:t>Factoring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reveals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, and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can be computed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just like in key generation</a:t>
                </a:r>
              </a:p>
              <a:p>
                <a:pPr lvl="1"/>
                <a:r>
                  <a:rPr lang="en-US" dirty="0"/>
                  <a:t>If you can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then you can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By contrapositive, if factoring is hard, then getting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hard</a:t>
                </a:r>
              </a:p>
              <a:p>
                <a:pPr lvl="1"/>
                <a:r>
                  <a:rPr lang="en-US" dirty="0"/>
                  <a:t>Similarly, if you can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, you can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To be secure for the near future,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should be 2048 bits in size</a:t>
                </a:r>
              </a:p>
              <a:p>
                <a:pPr lvl="1"/>
                <a:r>
                  <a:rPr lang="en-US" sz="675" dirty="0"/>
                  <a:t>e.g., 28980031691694357068918562487659336178577290872139729240999721884150682654823846774504439389267921793843771740233811602035640310196929500591908624781661520160326730996836189999806153117828218642566469734782972144816472226602695694008411341697543964513405901011455070121838780910405510309923667120775188861268078120044513880375754606977328444193632761098198386772767043516873755111088117271872825386189250032605895462380562698512234958719474722128036031389620442812631321984742581817025098263901240154322179135628982031399236433383170589170534724928725807887253791412053381878561858347628938989347523578617950829846264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3B3AB-1467-3D7A-5B60-DA1717D008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 t="-346" r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DEC330C7-CA57-5E44-0A53-42CDF452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41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Final thoughts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x-none" dirty="0">
                <a:solidFill>
                  <a:schemeClr val="bg2"/>
                </a:solidFill>
              </a:rPr>
              <a:t>Number theory </a:t>
            </a:r>
            <a:r>
              <a:rPr lang="en-US" altLang="x-none" dirty="0"/>
              <a:t>has many applications in computing</a:t>
            </a:r>
          </a:p>
          <a:p>
            <a:pPr lvl="1"/>
            <a:r>
              <a:rPr lang="en-US" altLang="x-none" dirty="0"/>
              <a:t>Hashing for storage</a:t>
            </a:r>
          </a:p>
          <a:p>
            <a:pPr lvl="1"/>
            <a:r>
              <a:rPr lang="en-US" altLang="x-none" dirty="0"/>
              <a:t>Check digits and error-correcting codes</a:t>
            </a:r>
          </a:p>
          <a:p>
            <a:pPr lvl="1"/>
            <a:r>
              <a:rPr lang="en-US" altLang="x-none" dirty="0"/>
              <a:t>Cryptography</a:t>
            </a:r>
          </a:p>
          <a:p>
            <a:pPr lvl="1"/>
            <a:endParaRPr lang="en-US" altLang="x-none" dirty="0"/>
          </a:p>
          <a:p>
            <a:r>
              <a:rPr lang="en-US" altLang="x-none" dirty="0">
                <a:solidFill>
                  <a:schemeClr val="bg2"/>
                </a:solidFill>
              </a:rPr>
              <a:t>Symmetric-key cryptography </a:t>
            </a:r>
            <a:r>
              <a:rPr lang="en-US" altLang="x-none" dirty="0"/>
              <a:t>relies on complex substitutions, while </a:t>
            </a:r>
            <a:r>
              <a:rPr lang="en-US" altLang="x-none" dirty="0">
                <a:solidFill>
                  <a:schemeClr val="bg2"/>
                </a:solidFill>
              </a:rPr>
              <a:t>public-key cryptography</a:t>
            </a:r>
            <a:r>
              <a:rPr lang="en-US" altLang="x-none" dirty="0"/>
              <a:t> uses number theory</a:t>
            </a:r>
          </a:p>
          <a:p>
            <a:pPr lvl="1"/>
            <a:r>
              <a:rPr lang="en-US" altLang="x-none" dirty="0"/>
              <a:t>… and mathematical problems with no known efficient algorithms</a:t>
            </a:r>
          </a:p>
          <a:p>
            <a:pPr lvl="1"/>
            <a:endParaRPr lang="en-US" altLang="x-none" dirty="0"/>
          </a:p>
          <a:p>
            <a:r>
              <a:rPr lang="en-US" altLang="x-none" dirty="0"/>
              <a:t>Next: Proof by induction! (Start reading Chapter 5)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002B0094-B1B6-46FA-ADA7-0058FC3C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16</a:t>
            </a:fld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pic>
        <p:nvPicPr>
          <p:cNvPr id="4" name="Picture 2" descr="Notebook ">
            <a:extLst>
              <a:ext uri="{FF2B5EF4-FFF2-40B4-BE49-F238E27FC236}">
                <a16:creationId xmlns:a16="http://schemas.microsoft.com/office/drawing/2014/main" id="{88A3FD40-CB5F-5103-5AF5-A5C17BAE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7524" y="1490431"/>
            <a:ext cx="1219200" cy="1219201"/>
          </a:xfrm>
          <a:prstGeom prst="rect">
            <a:avLst/>
          </a:prstGeom>
          <a:noFill/>
        </p:spPr>
      </p:pic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9FC3A38D-92A1-91BA-B190-E2894747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439FC4-76DB-80A4-AF53-16DCE257DBF9}"/>
              </a:ext>
            </a:extLst>
          </p:cNvPr>
          <p:cNvSpPr txBox="1">
            <a:spLocks/>
          </p:cNvSpPr>
          <p:nvPr/>
        </p:nvSpPr>
        <p:spPr>
          <a:xfrm>
            <a:off x="457200" y="1135727"/>
            <a:ext cx="680085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dirty="0"/>
              <a:t>Hashing non-numeric data</a:t>
            </a:r>
          </a:p>
          <a:p>
            <a:pPr lvl="1"/>
            <a:r>
              <a:rPr lang="en-US" altLang="x-none" dirty="0"/>
              <a:t>Horner’s method for efficient computation</a:t>
            </a:r>
          </a:p>
          <a:p>
            <a:pPr lvl="1"/>
            <a:endParaRPr lang="en-US" altLang="x-none" dirty="0"/>
          </a:p>
          <a:p>
            <a:pPr marL="285750" indent="-285750"/>
            <a:r>
              <a:rPr lang="en-US" altLang="x-none" dirty="0"/>
              <a:t>Check digits and error-correcting codes</a:t>
            </a:r>
          </a:p>
          <a:p>
            <a:pPr lvl="1"/>
            <a:r>
              <a:rPr lang="en-US" altLang="x-none" dirty="0"/>
              <a:t>ISBN, Luhn, Reed–Solomon</a:t>
            </a:r>
          </a:p>
          <a:p>
            <a:pPr lvl="1"/>
            <a:endParaRPr lang="en-US" altLang="x-none" dirty="0"/>
          </a:p>
          <a:p>
            <a:pPr marL="285750" indent="-285750"/>
            <a:r>
              <a:rPr lang="en-US" altLang="x-none" dirty="0"/>
              <a:t>Cryptography</a:t>
            </a:r>
          </a:p>
          <a:p>
            <a:pPr lvl="1"/>
            <a:r>
              <a:rPr lang="en-US" altLang="x-none" dirty="0"/>
              <a:t>Block ciphers</a:t>
            </a:r>
          </a:p>
          <a:p>
            <a:pPr lvl="1"/>
            <a:r>
              <a:rPr lang="en-US" altLang="x-none" dirty="0"/>
              <a:t>Public-key cryptography</a:t>
            </a:r>
          </a:p>
          <a:p>
            <a:pPr lvl="1"/>
            <a:r>
              <a:rPr lang="en-US" altLang="x-none" dirty="0"/>
              <a:t>RSA</a:t>
            </a:r>
          </a:p>
        </p:txBody>
      </p:sp>
    </p:spTree>
    <p:extLst>
      <p:ext uri="{BB962C8B-B14F-4D97-AF65-F5344CB8AC3E}">
        <p14:creationId xmlns:p14="http://schemas.microsoft.com/office/powerpoint/2010/main" val="34583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199" y="1058834"/>
            <a:ext cx="8229599" cy="182880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sz="1500" i="1" dirty="0">
                <a:solidFill>
                  <a:schemeClr val="bg2"/>
                </a:solidFill>
              </a:rPr>
              <a:t>Problem:</a:t>
            </a:r>
            <a:r>
              <a:rPr lang="en-US" altLang="x-none" sz="1500" dirty="0">
                <a:solidFill>
                  <a:schemeClr val="bg2"/>
                </a:solidFill>
              </a:rPr>
              <a:t>  </a:t>
            </a:r>
            <a:r>
              <a:rPr lang="en-US" altLang="x-none" sz="1500" dirty="0"/>
              <a:t>Given a large collection of records, how can we find the one we want quickly?</a:t>
            </a:r>
          </a:p>
          <a:p>
            <a:pPr marL="557213" lvl="2" indent="0"/>
            <a:endParaRPr lang="en-US" altLang="x-none" sz="1050" b="1" i="1" dirty="0"/>
          </a:p>
          <a:p>
            <a:pPr marL="0" indent="0">
              <a:buNone/>
            </a:pPr>
            <a:r>
              <a:rPr lang="en-US" altLang="x-none" sz="1500" dirty="0">
                <a:solidFill>
                  <a:srgbClr val="00B050"/>
                </a:solidFill>
              </a:rPr>
              <a:t>Solution:  </a:t>
            </a:r>
            <a:r>
              <a:rPr lang="en-US" altLang="x-none" sz="1500" dirty="0"/>
              <a:t>Apply a </a:t>
            </a:r>
            <a:r>
              <a:rPr lang="en-US" altLang="x-none" sz="1500" dirty="0">
                <a:solidFill>
                  <a:srgbClr val="FF0000"/>
                </a:solidFill>
              </a:rPr>
              <a:t>hash function </a:t>
            </a:r>
            <a:r>
              <a:rPr lang="en-US" altLang="x-none" sz="1500" dirty="0"/>
              <a:t>that determines the storage location of the record based on the record</a:t>
            </a:r>
            <a:r>
              <a:rPr lang="en-US" altLang="ja-JP" sz="1500" dirty="0"/>
              <a:t>’s ID.  A common hash function is </a:t>
            </a:r>
            <a:r>
              <a:rPr lang="en-US" altLang="ja-JP" sz="1500" i="1" dirty="0"/>
              <a:t>h</a:t>
            </a:r>
            <a:r>
              <a:rPr lang="en-US" altLang="ja-JP" sz="1500" dirty="0"/>
              <a:t>(</a:t>
            </a:r>
            <a:r>
              <a:rPr lang="en-US" altLang="ja-JP" sz="1500" i="1" dirty="0"/>
              <a:t>k</a:t>
            </a:r>
            <a:r>
              <a:rPr lang="en-US" altLang="ja-JP" sz="1500" dirty="0"/>
              <a:t>) = </a:t>
            </a:r>
            <a:r>
              <a:rPr lang="en-US" altLang="ja-JP" sz="1500" i="1" dirty="0"/>
              <a:t>k</a:t>
            </a:r>
            <a:r>
              <a:rPr lang="en-US" altLang="ja-JP" sz="1500" dirty="0"/>
              <a:t> </a:t>
            </a:r>
            <a:r>
              <a:rPr lang="en-US" altLang="ja-JP" sz="1500" b="1" dirty="0"/>
              <a:t>mod</a:t>
            </a:r>
            <a:r>
              <a:rPr lang="en-US" altLang="ja-JP" sz="1500" dirty="0"/>
              <a:t> </a:t>
            </a:r>
            <a:r>
              <a:rPr lang="en-US" altLang="ja-JP" sz="1500" i="1" dirty="0"/>
              <a:t>n</a:t>
            </a:r>
            <a:r>
              <a:rPr lang="en-US" altLang="ja-JP" sz="1500" dirty="0"/>
              <a:t>, where </a:t>
            </a:r>
            <a:r>
              <a:rPr lang="en-US" altLang="ja-JP" sz="1500" i="1" dirty="0"/>
              <a:t>n</a:t>
            </a:r>
            <a:r>
              <a:rPr lang="en-US" altLang="ja-JP" sz="1500" dirty="0"/>
              <a:t> is the number of available storage locations.</a:t>
            </a:r>
            <a:endParaRPr lang="en-US" altLang="x-none" sz="15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28850" y="2857500"/>
          <a:ext cx="4572000" cy="51435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613673" y="3886200"/>
            <a:ext cx="872728" cy="971550"/>
            <a:chOff x="4017610" y="5181600"/>
            <a:chExt cx="1163990" cy="1295400"/>
          </a:xfrm>
        </p:grpSpPr>
        <p:sp>
          <p:nvSpPr>
            <p:cNvPr id="35877" name="Folded Corner 4"/>
            <p:cNvSpPr>
              <a:spLocks noChangeArrowheads="1"/>
            </p:cNvSpPr>
            <p:nvPr/>
          </p:nvSpPr>
          <p:spPr bwMode="auto">
            <a:xfrm flipV="1">
              <a:off x="4038600" y="5181600"/>
              <a:ext cx="1143000" cy="1295400"/>
            </a:xfrm>
            <a:prstGeom prst="foldedCorner">
              <a:avLst>
                <a:gd name="adj" fmla="val 16667"/>
              </a:avLst>
            </a:prstGeom>
            <a:solidFill>
              <a:srgbClr val="FFFFB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35878" name="TextBox 5"/>
            <p:cNvSpPr txBox="1">
              <a:spLocks noChangeArrowheads="1"/>
            </p:cNvSpPr>
            <p:nvPr/>
          </p:nvSpPr>
          <p:spPr bwMode="auto">
            <a:xfrm>
              <a:off x="4017610" y="5257800"/>
              <a:ext cx="1073697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500"/>
                <a:t>ID: 276</a:t>
              </a:r>
            </a:p>
            <a:p>
              <a:pPr eaLnBrk="1" hangingPunct="1"/>
              <a:r>
                <a:rPr lang="en-US" altLang="x-none" sz="1500"/>
                <a:t>…</a:t>
              </a:r>
            </a:p>
            <a:p>
              <a:pPr eaLnBrk="1" hangingPunct="1"/>
              <a:r>
                <a:rPr lang="en-US" altLang="x-none" sz="1500"/>
                <a:t>…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600700" y="3886200"/>
            <a:ext cx="872729" cy="971550"/>
            <a:chOff x="6379810" y="5181600"/>
            <a:chExt cx="1163990" cy="1295400"/>
          </a:xfrm>
        </p:grpSpPr>
        <p:sp>
          <p:nvSpPr>
            <p:cNvPr id="35875" name="Folded Corner 6"/>
            <p:cNvSpPr>
              <a:spLocks noChangeArrowheads="1"/>
            </p:cNvSpPr>
            <p:nvPr/>
          </p:nvSpPr>
          <p:spPr bwMode="auto">
            <a:xfrm flipV="1">
              <a:off x="6400800" y="5181600"/>
              <a:ext cx="1143000" cy="1295400"/>
            </a:xfrm>
            <a:prstGeom prst="foldedCorner">
              <a:avLst>
                <a:gd name="adj" fmla="val 16667"/>
              </a:avLst>
            </a:prstGeom>
            <a:solidFill>
              <a:srgbClr val="FFFFB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35876" name="TextBox 7"/>
            <p:cNvSpPr txBox="1">
              <a:spLocks noChangeArrowheads="1"/>
            </p:cNvSpPr>
            <p:nvPr/>
          </p:nvSpPr>
          <p:spPr bwMode="auto">
            <a:xfrm>
              <a:off x="6379810" y="5257800"/>
              <a:ext cx="930450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500"/>
                <a:t>ID: 23</a:t>
              </a:r>
            </a:p>
            <a:p>
              <a:pPr eaLnBrk="1" hangingPunct="1"/>
              <a:r>
                <a:rPr lang="en-US" altLang="x-none" sz="1500"/>
                <a:t>…</a:t>
              </a:r>
            </a:p>
            <a:p>
              <a:pPr eaLnBrk="1" hangingPunct="1"/>
              <a:r>
                <a:rPr lang="en-US" altLang="x-none" sz="1500"/>
                <a:t>…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613423" y="3886200"/>
            <a:ext cx="872728" cy="971550"/>
            <a:chOff x="1426810" y="5181600"/>
            <a:chExt cx="1163990" cy="1295400"/>
          </a:xfrm>
        </p:grpSpPr>
        <p:sp>
          <p:nvSpPr>
            <p:cNvPr id="6" name="Folded Corner 8"/>
            <p:cNvSpPr>
              <a:spLocks noChangeArrowheads="1"/>
            </p:cNvSpPr>
            <p:nvPr/>
          </p:nvSpPr>
          <p:spPr bwMode="auto">
            <a:xfrm flipV="1">
              <a:off x="1447800" y="5181600"/>
              <a:ext cx="1143000" cy="1295400"/>
            </a:xfrm>
            <a:prstGeom prst="foldedCorner">
              <a:avLst>
                <a:gd name="adj" fmla="val 16667"/>
              </a:avLst>
            </a:prstGeom>
            <a:solidFill>
              <a:srgbClr val="FFFFB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35874" name="TextBox 9"/>
            <p:cNvSpPr txBox="1">
              <a:spLocks noChangeArrowheads="1"/>
            </p:cNvSpPr>
            <p:nvPr/>
          </p:nvSpPr>
          <p:spPr bwMode="auto">
            <a:xfrm>
              <a:off x="1426810" y="5257800"/>
              <a:ext cx="930451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500"/>
                <a:t>ID: 42</a:t>
              </a:r>
            </a:p>
            <a:p>
              <a:pPr eaLnBrk="1" hangingPunct="1"/>
              <a:r>
                <a:rPr lang="en-US" altLang="x-none" sz="1500"/>
                <a:t>…</a:t>
              </a:r>
            </a:p>
            <a:p>
              <a:pPr eaLnBrk="1" hangingPunct="1"/>
              <a:r>
                <a:rPr lang="en-US" altLang="x-none" sz="1500"/>
                <a:t>…</a:t>
              </a:r>
            </a:p>
          </p:txBody>
        </p:sp>
      </p:grpSp>
      <p:cxnSp>
        <p:nvCxnSpPr>
          <p:cNvPr id="35867" name="Curved Connector 11"/>
          <p:cNvCxnSpPr>
            <a:cxnSpLocks noChangeShapeType="1"/>
          </p:cNvCxnSpPr>
          <p:nvPr/>
        </p:nvCxnSpPr>
        <p:spPr bwMode="auto">
          <a:xfrm rot="5400000" flipH="1" flipV="1">
            <a:off x="2957513" y="3300413"/>
            <a:ext cx="685800" cy="48577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8" name="Curved Connector 12"/>
          <p:cNvCxnSpPr>
            <a:cxnSpLocks noChangeShapeType="1"/>
            <a:stCxn id="35875" idx="2"/>
          </p:cNvCxnSpPr>
          <p:nvPr/>
        </p:nvCxnSpPr>
        <p:spPr bwMode="auto">
          <a:xfrm rot="5400000" flipH="1" flipV="1">
            <a:off x="5908477" y="3279577"/>
            <a:ext cx="742950" cy="47029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9" name="Curved Connector 15"/>
          <p:cNvCxnSpPr>
            <a:cxnSpLocks noChangeShapeType="1"/>
          </p:cNvCxnSpPr>
          <p:nvPr/>
        </p:nvCxnSpPr>
        <p:spPr bwMode="auto">
          <a:xfrm rot="16200000" flipV="1">
            <a:off x="4557713" y="3386138"/>
            <a:ext cx="685800" cy="31432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70" name="TextBox 21"/>
          <p:cNvSpPr txBox="1">
            <a:spLocks noChangeArrowheads="1"/>
          </p:cNvSpPr>
          <p:nvPr/>
        </p:nvSpPr>
        <p:spPr bwMode="auto">
          <a:xfrm>
            <a:off x="1284685" y="2938463"/>
            <a:ext cx="9332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500"/>
              <a:t>Memory:</a:t>
            </a:r>
          </a:p>
        </p:txBody>
      </p:sp>
      <p:sp>
        <p:nvSpPr>
          <p:cNvPr id="35871" name="TextBox 22"/>
          <p:cNvSpPr txBox="1">
            <a:spLocks noChangeArrowheads="1"/>
          </p:cNvSpPr>
          <p:nvPr/>
        </p:nvSpPr>
        <p:spPr bwMode="auto">
          <a:xfrm>
            <a:off x="1615678" y="3529013"/>
            <a:ext cx="134363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500"/>
              <a:t>42 </a:t>
            </a:r>
            <a:r>
              <a:rPr lang="en-US" altLang="x-none" sz="1500" b="1"/>
              <a:t>mod</a:t>
            </a:r>
            <a:r>
              <a:rPr lang="en-US" altLang="x-none" sz="1500"/>
              <a:t> 8 = 2</a:t>
            </a:r>
          </a:p>
        </p:txBody>
      </p:sp>
      <p:sp>
        <p:nvSpPr>
          <p:cNvPr id="35872" name="TextBox 23"/>
          <p:cNvSpPr txBox="1">
            <a:spLocks noChangeArrowheads="1"/>
          </p:cNvSpPr>
          <p:nvPr/>
        </p:nvSpPr>
        <p:spPr bwMode="auto">
          <a:xfrm>
            <a:off x="3543300" y="3543300"/>
            <a:ext cx="145103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500"/>
              <a:t>276 </a:t>
            </a:r>
            <a:r>
              <a:rPr lang="en-US" altLang="x-none" sz="1500" b="1"/>
              <a:t>mod</a:t>
            </a:r>
            <a:r>
              <a:rPr lang="en-US" altLang="x-none" sz="1500"/>
              <a:t> 8 = 4</a:t>
            </a:r>
          </a:p>
        </p:txBody>
      </p:sp>
      <p:sp>
        <p:nvSpPr>
          <p:cNvPr id="35873" name="TextBox 24"/>
          <p:cNvSpPr txBox="1">
            <a:spLocks noChangeArrowheads="1"/>
          </p:cNvSpPr>
          <p:nvPr/>
        </p:nvSpPr>
        <p:spPr bwMode="auto">
          <a:xfrm>
            <a:off x="6090048" y="3543300"/>
            <a:ext cx="1405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500" dirty="0"/>
              <a:t>23 </a:t>
            </a:r>
            <a:r>
              <a:rPr lang="en-US" altLang="x-none" sz="1500" b="1" dirty="0"/>
              <a:t>mod</a:t>
            </a:r>
            <a:r>
              <a:rPr lang="en-US" altLang="x-none" sz="1500" dirty="0"/>
              <a:t> 8 = 7</a:t>
            </a:r>
          </a:p>
        </p:txBody>
      </p:sp>
      <p:sp>
        <p:nvSpPr>
          <p:cNvPr id="7" name="3 Marcador de número de diapositiva">
            <a:extLst>
              <a:ext uri="{FF2B5EF4-FFF2-40B4-BE49-F238E27FC236}">
                <a16:creationId xmlns:a16="http://schemas.microsoft.com/office/drawing/2014/main" id="{F5D0641A-28C5-B3A2-BC0E-AB8F36D7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D9491D-A00E-851C-6F4C-501721179E43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Hash functions, recap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BA2FC5-B23F-58A2-1AE6-EEBA2C1AE4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For example, say your IDs are alphanumeric strings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Thanks to base-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expansion, we can interpret these as integers!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=36</m:t>
                    </m:r>
                  </m:oMath>
                </a14:m>
                <a:r>
                  <a:rPr lang="en-US" dirty="0"/>
                  <a:t>, with digits 0–9 then A–Z</a:t>
                </a:r>
              </a:p>
              <a:p>
                <a:pPr lvl="1"/>
                <a:r>
                  <a:rPr lang="en-US" dirty="0"/>
                  <a:t>If case sensitive,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=62</m:t>
                    </m:r>
                  </m:oMath>
                </a14:m>
                <a:r>
                  <a:rPr lang="en-US" dirty="0"/>
                  <a:t> to include 0–9, A–Z, a–z</a:t>
                </a:r>
              </a:p>
              <a:p>
                <a:pPr lvl="1"/>
                <a:r>
                  <a:rPr lang="en-US" dirty="0"/>
                  <a:t>Base64 is a standard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US" dirty="0"/>
                  <a:t> using A–Z, a–z, 0–9, +, /</a:t>
                </a:r>
              </a:p>
              <a:p>
                <a:pPr lvl="2"/>
                <a:r>
                  <a:rPr lang="en-US" dirty="0">
                    <a:solidFill>
                      <a:srgbClr val="FF0000"/>
                    </a:solidFill>
                  </a:rPr>
                  <a:t>Why might this be preferred 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=62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?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can even hash arbitrary binary data</a:t>
                </a:r>
              </a:p>
              <a:p>
                <a:pPr lvl="1"/>
                <a:r>
                  <a:rPr lang="en-US" dirty="0"/>
                  <a:t>Any binary data can be interpreted as a base-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integer!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Or, we can read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bits at a time (say, 1 byte = 8 bits)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, interpreting each “block” as an integer in </a:t>
                </a:r>
                <a:r>
                  <a:rPr lang="en-US" b="1" dirty="0" err="1"/>
                  <a:t>Z</a:t>
                </a:r>
                <a:r>
                  <a:rPr lang="en-US" baseline="-25000" dirty="0" err="1"/>
                  <a:t>b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BA2FC5-B23F-58A2-1AE6-EEBA2C1AE4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0201FAC0-0AD5-395A-C89F-56D325048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E9D751-B7A0-F923-0960-12A26567FF73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/>
              <a:t>What if we want to use non-numeric IDs?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2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210F64-AE80-5CC0-0431-C28718E490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394335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0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-digit string in base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large, values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are very time-consuming to calculate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Instead, we can use Horner’s method:</a:t>
                </a:r>
              </a:p>
              <a:p>
                <a:pPr marL="58864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((…(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588645" lvl="1" indent="0">
                  <a:buNone/>
                </a:pPr>
                <a:endParaRPr lang="en-US" dirty="0"/>
              </a:p>
              <a:p>
                <a:pPr marL="588645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procedure</a:t>
                </a:r>
                <a:r>
                  <a:rPr lang="en-US" dirty="0"/>
                  <a:t> </a:t>
                </a:r>
                <a:r>
                  <a:rPr lang="en-US" i="1" dirty="0"/>
                  <a:t>Horner</a:t>
                </a:r>
                <a:r>
                  <a:rPr lang="en-US" dirty="0"/>
                  <a:t>(</a:t>
                </a:r>
                <a:r>
                  <a:rPr lang="en-US" i="1" dirty="0"/>
                  <a:t>b</a:t>
                </a:r>
                <a:r>
                  <a:rPr lang="en-US" dirty="0"/>
                  <a:t>, </a:t>
                </a:r>
                <a:r>
                  <a:rPr lang="en-US" i="1" dirty="0"/>
                  <a:t>a</a:t>
                </a:r>
                <a:r>
                  <a:rPr lang="en-US" baseline="-25000" dirty="0"/>
                  <a:t>0</a:t>
                </a:r>
                <a:r>
                  <a:rPr lang="en-US" dirty="0"/>
                  <a:t>,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, …,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k</a:t>
                </a:r>
                <a:r>
                  <a:rPr lang="en-US" baseline="-25000" dirty="0"/>
                  <a:t>-1</a:t>
                </a:r>
                <a:r>
                  <a:rPr lang="en-US" dirty="0"/>
                  <a:t>)</a:t>
                </a:r>
              </a:p>
              <a:p>
                <a:pPr marL="522685" indent="0">
                  <a:buNone/>
                </a:pPr>
                <a:r>
                  <a:rPr lang="en-US" i="1" dirty="0"/>
                  <a:t>y</a:t>
                </a:r>
                <a:r>
                  <a:rPr lang="en-US" dirty="0"/>
                  <a:t> :=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k</a:t>
                </a:r>
                <a:r>
                  <a:rPr lang="en-US" baseline="-25000" dirty="0"/>
                  <a:t>-1</a:t>
                </a:r>
              </a:p>
              <a:p>
                <a:pPr marL="522685" indent="0">
                  <a:buNone/>
                </a:pP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:r>
                  <a:rPr lang="en-US" i="1" dirty="0" err="1"/>
                  <a:t>i</a:t>
                </a:r>
                <a:r>
                  <a:rPr lang="en-US" dirty="0"/>
                  <a:t> : </a:t>
                </a:r>
                <a:r>
                  <a:rPr lang="en-US" i="1" dirty="0"/>
                  <a:t>k</a:t>
                </a:r>
                <a:r>
                  <a:rPr lang="en-US" dirty="0"/>
                  <a:t>–2 </a:t>
                </a:r>
                <a:r>
                  <a:rPr lang="en-US" b="1" dirty="0"/>
                  <a:t>to</a:t>
                </a:r>
                <a:r>
                  <a:rPr lang="en-US" dirty="0"/>
                  <a:t> 0</a:t>
                </a:r>
              </a:p>
              <a:p>
                <a:pPr marL="1035844" indent="0">
                  <a:buNone/>
                </a:pPr>
                <a:r>
                  <a:rPr lang="en-US" i="1" dirty="0"/>
                  <a:t>y</a:t>
                </a:r>
                <a:r>
                  <a:rPr lang="en-US" dirty="0"/>
                  <a:t> := </a:t>
                </a:r>
                <a:r>
                  <a:rPr lang="en-US" i="1" dirty="0"/>
                  <a:t>y </a:t>
                </a:r>
                <a:r>
                  <a:rPr lang="en-US" dirty="0"/>
                  <a:t>* </a:t>
                </a:r>
                <a:r>
                  <a:rPr lang="en-US" i="1" dirty="0"/>
                  <a:t>b</a:t>
                </a:r>
                <a:r>
                  <a:rPr lang="en-US" dirty="0"/>
                  <a:t> +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i</a:t>
                </a:r>
              </a:p>
              <a:p>
                <a:pPr marL="522685" indent="0">
                  <a:buNone/>
                </a:pPr>
                <a:r>
                  <a:rPr lang="en-US" b="1" dirty="0"/>
                  <a:t>return</a:t>
                </a:r>
                <a:r>
                  <a:rPr lang="en-US" dirty="0"/>
                  <a:t> </a:t>
                </a:r>
                <a:r>
                  <a:rPr lang="en-US" i="1" dirty="0"/>
                  <a:t>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210F64-AE80-5CC0-0431-C28718E490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3943350"/>
              </a:xfrm>
              <a:blipFill>
                <a:blip r:embed="rId2"/>
                <a:stretch>
                  <a:fillRect l="-617" t="-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3F1D46B-E76B-0DE7-2113-CACD0B8E8D6D}"/>
              </a:ext>
            </a:extLst>
          </p:cNvPr>
          <p:cNvGrpSpPr/>
          <p:nvPr/>
        </p:nvGrpSpPr>
        <p:grpSpPr>
          <a:xfrm>
            <a:off x="2926080" y="3943349"/>
            <a:ext cx="3650846" cy="467591"/>
            <a:chOff x="3962400" y="4481945"/>
            <a:chExt cx="4867795" cy="6234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9A580C7-B11C-8AEC-D1BD-13861C216D3E}"/>
                    </a:ext>
                  </a:extLst>
                </p:cNvPr>
                <p:cNvSpPr txBox="1"/>
                <p:nvPr/>
              </p:nvSpPr>
              <p:spPr>
                <a:xfrm>
                  <a:off x="5477395" y="4481945"/>
                  <a:ext cx="33528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b="1" i="1" dirty="0">
                      <a:solidFill>
                        <a:srgbClr val="FF0000"/>
                      </a:solidFill>
                      <a:latin typeface="Comic Neue" panose="02000000000000000000" pitchFamily="2" charset="0"/>
                    </a:rPr>
                    <a:t>Each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05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05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a14:m>
                  <a:r>
                    <a:rPr lang="en-US" sz="1050" b="1" i="1" dirty="0">
                      <a:solidFill>
                        <a:srgbClr val="FF0000"/>
                      </a:solidFill>
                      <a:latin typeface="Comic Neue" panose="02000000000000000000" pitchFamily="2" charset="0"/>
                    </a:rPr>
                    <a:t> is multiplied by </a:t>
                  </a:r>
                  <a14:m>
                    <m:oMath xmlns:m="http://schemas.openxmlformats.org/officeDocument/2006/math">
                      <m:r>
                        <a:rPr lang="en-US" sz="105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a14:m>
                  <a:r>
                    <a:rPr lang="en-US" sz="1050" b="1" i="1" dirty="0">
                      <a:solidFill>
                        <a:srgbClr val="FF0000"/>
                      </a:solidFill>
                      <a:latin typeface="Comic Neue" panose="02000000000000000000" pitchFamily="2" charset="0"/>
                    </a:rPr>
                    <a:t> a total of </a:t>
                  </a:r>
                  <a14:m>
                    <m:oMath xmlns:m="http://schemas.openxmlformats.org/officeDocument/2006/math">
                      <m:r>
                        <a:rPr lang="en-US" sz="105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a14:m>
                  <a:r>
                    <a:rPr lang="en-US" sz="1050" b="1" i="1" dirty="0">
                      <a:solidFill>
                        <a:srgbClr val="FF0000"/>
                      </a:solidFill>
                      <a:latin typeface="Comic Neue" panose="02000000000000000000" pitchFamily="2" charset="0"/>
                    </a:rPr>
                    <a:t> times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9A580C7-B11C-8AEC-D1BD-13861C216D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7395" y="4481945"/>
                  <a:ext cx="3352800" cy="553998"/>
                </a:xfrm>
                <a:prstGeom prst="rect">
                  <a:avLst/>
                </a:prstGeom>
                <a:blipFill>
                  <a:blip r:embed="rId3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45FE14A-9449-8E1D-688E-804355C6D0F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962400" y="4783951"/>
              <a:ext cx="1981200" cy="32144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 w="lg" len="lg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F79E138-FD90-0498-9520-2BAFD6CD9C3B}"/>
              </a:ext>
            </a:extLst>
          </p:cNvPr>
          <p:cNvGrpSpPr/>
          <p:nvPr/>
        </p:nvGrpSpPr>
        <p:grpSpPr>
          <a:xfrm>
            <a:off x="2983231" y="4582393"/>
            <a:ext cx="3423804" cy="587154"/>
            <a:chOff x="4381501" y="3860104"/>
            <a:chExt cx="4565072" cy="78287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04238C-1A5A-38BD-BB4D-049BD44C27AE}"/>
                </a:ext>
              </a:extLst>
            </p:cNvPr>
            <p:cNvSpPr txBox="1"/>
            <p:nvPr/>
          </p:nvSpPr>
          <p:spPr>
            <a:xfrm>
              <a:off x="5250873" y="4088978"/>
              <a:ext cx="36957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We can add “mod n” here if using this for hashing!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E495898-B537-3FA5-423B-67855BA620F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381501" y="3860104"/>
              <a:ext cx="1142999" cy="537002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 w="lg" len="lg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5D0482EE-9021-1471-41EE-746920E9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91DAF01-D9D4-5538-E97C-3B40F08C8DB0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/>
              <a:t>To calculate these more efficiently, we can use Horner’s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88E2DB-4E1D-926E-C234-CD1CF54A00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00"/>
                <a:ext cx="8229600" cy="41010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textbook describes parity bits and UPC/ISBN check digits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Luhn algorithm </a:t>
                </a:r>
                <a:r>
                  <a:rPr lang="en-US" dirty="0"/>
                  <a:t>is used for credit cards</a:t>
                </a:r>
              </a:p>
              <a:p>
                <a:pPr lvl="1"/>
                <a:r>
                  <a:rPr lang="en-US" dirty="0"/>
                  <a:t>Calculates the 16th digit based on the first 15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Double the rightmost digit and every second digit</a:t>
                </a:r>
                <a:r>
                  <a:rPr lang="en-US" dirty="0"/>
                  <a:t>, moving right to left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be the sum of the resulting digits</a:t>
                </a:r>
              </a:p>
              <a:p>
                <a:pPr lvl="1"/>
                <a:r>
                  <a:rPr lang="en-US" dirty="0"/>
                  <a:t>Set the check digit to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10 −(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10)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=2+2+6+4+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+6+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+8+8+3+4+1+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+5+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=57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88E2DB-4E1D-926E-C234-CD1CF54A00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00"/>
                <a:ext cx="8229600" cy="4101084"/>
              </a:xfrm>
              <a:blipFill>
                <a:blip r:embed="rId3"/>
                <a:stretch>
                  <a:fillRect l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6F8591F-2B47-9AA7-8ECF-7B65E2EF11E4}"/>
              </a:ext>
            </a:extLst>
          </p:cNvPr>
          <p:cNvSpPr txBox="1"/>
          <p:nvPr/>
        </p:nvSpPr>
        <p:spPr>
          <a:xfrm>
            <a:off x="2499960" y="3233120"/>
            <a:ext cx="41440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sz="27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</a:t>
            </a:r>
            <a:r>
              <a:rPr lang="en-US" sz="270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</a:t>
            </a:r>
            <a:r>
              <a:rPr lang="en-US" sz="27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4 </a:t>
            </a:r>
            <a:r>
              <a:rPr lang="en-US" sz="270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</a:t>
            </a:r>
            <a:r>
              <a:rPr lang="en-US" sz="27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6</a:t>
            </a:r>
            <a:r>
              <a:rPr lang="en-US" sz="270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7</a:t>
            </a:r>
            <a:r>
              <a:rPr lang="en-US" sz="27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8 </a:t>
            </a:r>
            <a:r>
              <a:rPr lang="en-US" sz="270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4</a:t>
            </a:r>
            <a:r>
              <a:rPr lang="en-US" sz="27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</a:t>
            </a:r>
            <a:r>
              <a:rPr lang="en-US" sz="270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</a:t>
            </a:r>
            <a:r>
              <a:rPr lang="en-US" sz="27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 </a:t>
            </a:r>
            <a:r>
              <a:rPr lang="en-US" sz="270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</a:t>
            </a:r>
            <a:r>
              <a:rPr lang="en-US" sz="27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</a:t>
            </a:r>
            <a:r>
              <a:rPr lang="en-US" sz="270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</a:t>
            </a:r>
            <a:r>
              <a:rPr lang="en-US" sz="27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399993-21CF-DAEF-57B4-BE605CCDF6CB}"/>
              </a:ext>
            </a:extLst>
          </p:cNvPr>
          <p:cNvSpPr/>
          <p:nvPr/>
        </p:nvSpPr>
        <p:spPr bwMode="auto">
          <a:xfrm>
            <a:off x="6310491" y="3213909"/>
            <a:ext cx="400050" cy="5143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9A02AC25-371E-39F7-7D10-FFB847598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4AE372-3495-52CB-6042-31CEF9B0D10C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/>
              <a:t>Congruences are also used for check bits and check digits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D3E297-27F7-20CE-6A5A-FFB88B03C253}"/>
              </a:ext>
            </a:extLst>
          </p:cNvPr>
          <p:cNvSpPr txBox="1"/>
          <p:nvPr/>
        </p:nvSpPr>
        <p:spPr>
          <a:xfrm>
            <a:off x="2594395" y="3728259"/>
            <a:ext cx="3881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2 6 10 14  8 4 10 10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669FC-BE18-2852-6829-C5EFD5CAD2F8}"/>
              </a:ext>
            </a:extLst>
          </p:cNvPr>
          <p:cNvSpPr txBox="1"/>
          <p:nvPr/>
        </p:nvSpPr>
        <p:spPr>
          <a:xfrm>
            <a:off x="2762823" y="4114800"/>
            <a:ext cx="3881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2 4  6  8  3 1  5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EB25770-6F43-FF31-AA93-9D1CCFC0A333}"/>
              </a:ext>
            </a:extLst>
          </p:cNvPr>
          <p:cNvGrpSpPr/>
          <p:nvPr/>
        </p:nvGrpSpPr>
        <p:grpSpPr>
          <a:xfrm>
            <a:off x="2737660" y="3613268"/>
            <a:ext cx="3455322" cy="221672"/>
            <a:chOff x="2737660" y="3613268"/>
            <a:chExt cx="3455322" cy="22167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425DA93-477B-3A9C-98B4-7C1EC23C1052}"/>
                </a:ext>
              </a:extLst>
            </p:cNvPr>
            <p:cNvCxnSpPr/>
            <p:nvPr/>
          </p:nvCxnSpPr>
          <p:spPr>
            <a:xfrm>
              <a:off x="6192982" y="3632662"/>
              <a:ext cx="0" cy="19950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B958D77-FA8F-B962-A3DE-8CEE075B7BDF}"/>
                </a:ext>
              </a:extLst>
            </p:cNvPr>
            <p:cNvCxnSpPr/>
            <p:nvPr/>
          </p:nvCxnSpPr>
          <p:spPr>
            <a:xfrm>
              <a:off x="5755177" y="3635435"/>
              <a:ext cx="0" cy="19950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E67033B-F902-6B7A-4DB1-341BB3D1C1F2}"/>
                </a:ext>
              </a:extLst>
            </p:cNvPr>
            <p:cNvCxnSpPr/>
            <p:nvPr/>
          </p:nvCxnSpPr>
          <p:spPr>
            <a:xfrm>
              <a:off x="5176059" y="3621581"/>
              <a:ext cx="0" cy="19950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A1F757F-4317-A60B-328D-093370B81258}"/>
                </a:ext>
              </a:extLst>
            </p:cNvPr>
            <p:cNvCxnSpPr/>
            <p:nvPr/>
          </p:nvCxnSpPr>
          <p:spPr>
            <a:xfrm>
              <a:off x="4788131" y="3624351"/>
              <a:ext cx="0" cy="19950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9EEF2E4-58A0-AA77-527C-9EF877A46A3F}"/>
                </a:ext>
              </a:extLst>
            </p:cNvPr>
            <p:cNvCxnSpPr/>
            <p:nvPr/>
          </p:nvCxnSpPr>
          <p:spPr>
            <a:xfrm>
              <a:off x="4134201" y="3627122"/>
              <a:ext cx="0" cy="19950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CCCBEC5-5FEE-0505-4364-4E1772588C83}"/>
                </a:ext>
              </a:extLst>
            </p:cNvPr>
            <p:cNvCxnSpPr/>
            <p:nvPr/>
          </p:nvCxnSpPr>
          <p:spPr>
            <a:xfrm>
              <a:off x="3696396" y="3613268"/>
              <a:ext cx="0" cy="19950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C91F5DA-01D4-4B47-61C7-743B9B1797CE}"/>
                </a:ext>
              </a:extLst>
            </p:cNvPr>
            <p:cNvCxnSpPr/>
            <p:nvPr/>
          </p:nvCxnSpPr>
          <p:spPr>
            <a:xfrm>
              <a:off x="3117276" y="3616039"/>
              <a:ext cx="0" cy="19950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FAF07D6-824E-CFF5-D348-A5DE854A672C}"/>
                </a:ext>
              </a:extLst>
            </p:cNvPr>
            <p:cNvCxnSpPr/>
            <p:nvPr/>
          </p:nvCxnSpPr>
          <p:spPr>
            <a:xfrm>
              <a:off x="2737660" y="3618809"/>
              <a:ext cx="0" cy="19950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A853C9-003A-9200-8D50-4A881F88A25B}"/>
              </a:ext>
            </a:extLst>
          </p:cNvPr>
          <p:cNvGrpSpPr/>
          <p:nvPr/>
        </p:nvGrpSpPr>
        <p:grpSpPr>
          <a:xfrm>
            <a:off x="2926080" y="3629890"/>
            <a:ext cx="3042454" cy="562805"/>
            <a:chOff x="2926080" y="3629890"/>
            <a:chExt cx="3042454" cy="56280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765C4D7-83D0-A54A-B5AE-7894E74F0FB7}"/>
                </a:ext>
              </a:extLst>
            </p:cNvPr>
            <p:cNvCxnSpPr/>
            <p:nvPr/>
          </p:nvCxnSpPr>
          <p:spPr>
            <a:xfrm>
              <a:off x="2926080" y="3632662"/>
              <a:ext cx="0" cy="5572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9DC8BFC-7A26-F3BD-50E8-F8D3EC0BB8B9}"/>
                </a:ext>
              </a:extLst>
            </p:cNvPr>
            <p:cNvCxnSpPr/>
            <p:nvPr/>
          </p:nvCxnSpPr>
          <p:spPr>
            <a:xfrm>
              <a:off x="3311238" y="3635433"/>
              <a:ext cx="0" cy="5572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04C22D4-897C-A6E6-137D-29950C0B25B5}"/>
                </a:ext>
              </a:extLst>
            </p:cNvPr>
            <p:cNvCxnSpPr/>
            <p:nvPr/>
          </p:nvCxnSpPr>
          <p:spPr>
            <a:xfrm>
              <a:off x="3920836" y="3629891"/>
              <a:ext cx="0" cy="5572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8EE7F6D-BD35-0DD8-AA15-E13B33DE2D1A}"/>
                </a:ext>
              </a:extLst>
            </p:cNvPr>
            <p:cNvCxnSpPr/>
            <p:nvPr/>
          </p:nvCxnSpPr>
          <p:spPr>
            <a:xfrm>
              <a:off x="4389116" y="3632660"/>
              <a:ext cx="0" cy="5572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EEC5F12-1513-E5A2-64CE-B51DC428E765}"/>
                </a:ext>
              </a:extLst>
            </p:cNvPr>
            <p:cNvCxnSpPr/>
            <p:nvPr/>
          </p:nvCxnSpPr>
          <p:spPr>
            <a:xfrm>
              <a:off x="4965464" y="3635432"/>
              <a:ext cx="0" cy="5572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4A1545A-1D5D-A400-73B4-CF669C6F7EEF}"/>
                </a:ext>
              </a:extLst>
            </p:cNvPr>
            <p:cNvCxnSpPr/>
            <p:nvPr/>
          </p:nvCxnSpPr>
          <p:spPr>
            <a:xfrm>
              <a:off x="5367246" y="3629890"/>
              <a:ext cx="0" cy="5572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190F794-8D9D-F6AF-AC30-BCC04414ADC5}"/>
                </a:ext>
              </a:extLst>
            </p:cNvPr>
            <p:cNvCxnSpPr/>
            <p:nvPr/>
          </p:nvCxnSpPr>
          <p:spPr>
            <a:xfrm>
              <a:off x="5968534" y="3632662"/>
              <a:ext cx="0" cy="5572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791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1A062-ADA8-6968-BE78-79E78760EC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11827"/>
                <a:ext cx="8229600" cy="37719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</a:rPr>
                  <a:t>Examples</a:t>
                </a:r>
                <a:r>
                  <a:rPr lang="en-US" dirty="0"/>
                  <a:t>: Optical media, QR codes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</a:rPr>
                  <a:t>Goal</a:t>
                </a:r>
                <a:r>
                  <a:rPr lang="en-US" dirty="0"/>
                  <a:t>: Store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digits</a:t>
                </a:r>
                <a:r>
                  <a:rPr lang="en-US" dirty="0">
                    <a:solidFill>
                      <a:srgbClr val="FF0000"/>
                    </a:solidFill>
                  </a:rPr>
                  <a:t>*</a:t>
                </a:r>
                <a:r>
                  <a:rPr lang="en-US" dirty="0"/>
                  <a:t> with extra check digits so that erasures/errors can be detected/corrected</a:t>
                </a:r>
              </a:p>
              <a:p>
                <a:pPr lvl="1"/>
                <a:r>
                  <a:rPr lang="en-US" dirty="0"/>
                  <a:t>Store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digits,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00B050"/>
                    </a:solidFill>
                  </a:rPr>
                  <a:t>check digits</a:t>
                </a:r>
              </a:p>
              <a:p>
                <a:pPr lvl="1"/>
                <a:r>
                  <a:rPr lang="en-US" dirty="0"/>
                  <a:t>If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digits are lost</a:t>
                </a:r>
                <a:r>
                  <a:rPr lang="en-US" dirty="0"/>
                  <a:t>, they can be </a:t>
                </a:r>
                <a:r>
                  <a:rPr lang="en-US" dirty="0">
                    <a:solidFill>
                      <a:srgbClr val="00B0F0"/>
                    </a:solidFill>
                  </a:rPr>
                  <a:t>recovered</a:t>
                </a:r>
              </a:p>
              <a:p>
                <a:pPr lvl="1"/>
                <a:r>
                  <a:rPr lang="en-US" dirty="0"/>
                  <a:t>If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digits are changed</a:t>
                </a:r>
                <a:r>
                  <a:rPr lang="en-US" dirty="0"/>
                  <a:t>, it can be </a:t>
                </a:r>
                <a:r>
                  <a:rPr lang="en-US" dirty="0">
                    <a:solidFill>
                      <a:srgbClr val="00B0F0"/>
                    </a:solidFill>
                  </a:rPr>
                  <a:t>detected</a:t>
                </a:r>
              </a:p>
              <a:p>
                <a:pPr lvl="1"/>
                <a:r>
                  <a:rPr lang="en-US" dirty="0"/>
                  <a:t>If any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digits are changed</a:t>
                </a:r>
                <a:r>
                  <a:rPr lang="en-US" dirty="0"/>
                  <a:t>, it can be </a:t>
                </a:r>
                <a:r>
                  <a:rPr lang="en-US" dirty="0">
                    <a:solidFill>
                      <a:srgbClr val="00B0F0"/>
                    </a:solidFill>
                  </a:rPr>
                  <a:t>corrected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</a:rPr>
                  <a:t>Reed–Solomon</a:t>
                </a:r>
                <a:r>
                  <a:rPr lang="en-US" dirty="0"/>
                  <a:t>: Let each digit represent a point on a curve</a:t>
                </a:r>
              </a:p>
              <a:p>
                <a:pPr lvl="1"/>
                <a:r>
                  <a:rPr lang="en-US" dirty="0"/>
                  <a:t>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identify a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)-degree polynomial</a:t>
                </a:r>
              </a:p>
              <a:p>
                <a:pPr lvl="1"/>
                <a:r>
                  <a:rPr lang="en-US" dirty="0"/>
                  <a:t>Extend the curve to generate check digits, </a:t>
                </a:r>
                <a:r>
                  <a:rPr lang="en-US" b="1" dirty="0">
                    <a:solidFill>
                      <a:schemeClr val="tx1"/>
                    </a:solidFill>
                  </a:rPr>
                  <a:t>interpolate to recover lost digits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1A062-ADA8-6968-BE78-79E78760EC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11827"/>
                <a:ext cx="8229600" cy="3771900"/>
              </a:xfrm>
              <a:blipFill>
                <a:blip r:embed="rId2"/>
                <a:stretch>
                  <a:fillRect l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0E121DE-D2D1-57BE-715B-E6B1FACE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4F8D9F-0548-402B-D902-1BB8BF106165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/>
              <a:t>Error-correcting codes are used to store data when reading is error-prone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9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0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00"/>
                <a:ext cx="8229600" cy="3543300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charset="2"/>
                  <a:buNone/>
                </a:pPr>
                <a:r>
                  <a:rPr lang="en-US" altLang="x-none" dirty="0"/>
                  <a:t>To encode a message using the Caesar cipher:</a:t>
                </a:r>
              </a:p>
              <a:p>
                <a:pPr lvl="1"/>
                <a:r>
                  <a:rPr lang="en-US" altLang="x-none" dirty="0"/>
                  <a:t>Choose a shift index </a:t>
                </a:r>
                <a:r>
                  <a:rPr lang="en-US" altLang="x-none" i="1" dirty="0"/>
                  <a:t>s</a:t>
                </a:r>
                <a:endParaRPr lang="en-US" altLang="x-none" dirty="0"/>
              </a:p>
              <a:p>
                <a:pPr lvl="1"/>
                <a:r>
                  <a:rPr lang="en-US" altLang="x-none" dirty="0"/>
                  <a:t>Convert each letter A-Z into a number 0-25</a:t>
                </a:r>
              </a:p>
              <a:p>
                <a:pPr lvl="1"/>
                <a:r>
                  <a:rPr lang="en-US" altLang="x-none" dirty="0"/>
                  <a:t>Compute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x-none" b="1" i="0" smtClean="0"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 26</m:t>
                    </m:r>
                  </m:oMath>
                </a14:m>
                <a:endParaRPr lang="en-US" altLang="x-none" dirty="0"/>
              </a:p>
              <a:p>
                <a:pPr lvl="1"/>
                <a:endParaRPr lang="en-US" altLang="x-none" dirty="0"/>
              </a:p>
              <a:p>
                <a:pPr>
                  <a:buFont typeface="Wingdings" charset="2"/>
                  <a:buNone/>
                </a:pPr>
                <a:r>
                  <a:rPr lang="en-US" altLang="x-none" b="1" i="1" dirty="0"/>
                  <a:t>Example:</a:t>
                </a:r>
                <a:r>
                  <a:rPr lang="en-US" altLang="x-none" dirty="0"/>
                  <a:t>  Let </a:t>
                </a:r>
                <a:r>
                  <a:rPr lang="en-US" altLang="x-none" i="1" dirty="0"/>
                  <a:t>s</a:t>
                </a:r>
                <a:r>
                  <a:rPr lang="en-US" altLang="x-none" dirty="0"/>
                  <a:t> = 9.  Encode </a:t>
                </a:r>
                <a:r>
                  <a:rPr lang="en-US" altLang="ja-JP" dirty="0"/>
                  <a:t>“ATTACK”.</a:t>
                </a:r>
              </a:p>
              <a:p>
                <a:pPr lvl="1"/>
                <a:r>
                  <a:rPr lang="en-US" altLang="x-none" dirty="0"/>
                  <a:t>ATTACK = 0 19 19 0 2 10</a:t>
                </a:r>
              </a:p>
              <a:p>
                <a:pPr lvl="1"/>
                <a:r>
                  <a:rPr lang="en-US" altLang="x-none" i="1" dirty="0"/>
                  <a:t>f</a:t>
                </a:r>
                <a:r>
                  <a:rPr lang="en-US" altLang="x-none" dirty="0"/>
                  <a:t>(0) = 9, </a:t>
                </a:r>
                <a:r>
                  <a:rPr lang="en-US" altLang="x-none" i="1" dirty="0"/>
                  <a:t>f</a:t>
                </a:r>
                <a:r>
                  <a:rPr lang="en-US" altLang="x-none" dirty="0"/>
                  <a:t>(19) = 2, </a:t>
                </a:r>
                <a:r>
                  <a:rPr lang="en-US" altLang="x-none" i="1" dirty="0"/>
                  <a:t>f</a:t>
                </a:r>
                <a:r>
                  <a:rPr lang="en-US" altLang="x-none" dirty="0"/>
                  <a:t>(2) = 11, </a:t>
                </a:r>
                <a:r>
                  <a:rPr lang="en-US" altLang="x-none" i="1" dirty="0"/>
                  <a:t>f</a:t>
                </a:r>
                <a:r>
                  <a:rPr lang="en-US" altLang="x-none" dirty="0"/>
                  <a:t>(10) = 19</a:t>
                </a:r>
              </a:p>
              <a:p>
                <a:pPr lvl="1"/>
                <a:r>
                  <a:rPr lang="en-US" altLang="x-none" dirty="0"/>
                  <a:t>Encrypted message: 9 2 2 9 11 19 = JCCJLT</a:t>
                </a:r>
              </a:p>
              <a:p>
                <a:pPr lvl="1"/>
                <a:endParaRPr lang="en-US" altLang="x-none" dirty="0"/>
              </a:p>
              <a:p>
                <a:pPr marL="0" indent="0">
                  <a:buNone/>
                </a:pPr>
                <a:r>
                  <a:rPr lang="en-US" altLang="x-none" dirty="0">
                    <a:solidFill>
                      <a:srgbClr val="FF0000"/>
                    </a:solidFill>
                  </a:rPr>
                  <a:t>Affine ciphers </a:t>
                </a:r>
                <a:r>
                  <a:rPr lang="en-US" altLang="x-none" dirty="0"/>
                  <a:t>use bijections of the form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𝑎𝑝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x-none" b="1" i="0" smtClean="0"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 26</m:t>
                    </m:r>
                  </m:oMath>
                </a14:m>
                <a:endParaRPr lang="en-US" altLang="x-none" b="0" dirty="0"/>
              </a:p>
              <a:p>
                <a:pPr lvl="1"/>
                <a:r>
                  <a:rPr lang="en-US" altLang="x-none" dirty="0"/>
                  <a:t>To be a bijection, requires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x-none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, 26</m:t>
                            </m:r>
                          </m:e>
                        </m:d>
                      </m:e>
                    </m:func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x-none" dirty="0"/>
              </a:p>
            </p:txBody>
          </p:sp>
        </mc:Choice>
        <mc:Fallback xmlns="">
          <p:sp>
            <p:nvSpPr>
              <p:cNvPr id="430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00"/>
                <a:ext cx="8229600" cy="3543300"/>
              </a:xfrm>
              <a:blipFill>
                <a:blip r:embed="rId3"/>
                <a:stretch>
                  <a:fillRect l="-617" t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87168915-8A50-6CB3-FAEF-6D63E9CA6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85FB6D9-4A82-D629-B143-79F5778BC6DB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Recall the Caesar cipher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357355-14C0-192C-1E47-55DB2BA522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028700"/>
                <a:ext cx="8229599" cy="3886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Patterns</a:t>
                </a:r>
                <a:r>
                  <a:rPr lang="en-US" dirty="0"/>
                  <a:t> become obvious even though the letters are replaced</a:t>
                </a:r>
              </a:p>
              <a:p>
                <a:pPr lvl="1"/>
                <a:r>
                  <a:rPr lang="en-US" dirty="0"/>
                  <a:t>Frequencies of letters, digraphs, trigraphs, etc.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However, modern secure </a:t>
                </a:r>
                <a:r>
                  <a:rPr lang="en-US" dirty="0">
                    <a:solidFill>
                      <a:srgbClr val="FF0000"/>
                    </a:solidFill>
                  </a:rPr>
                  <a:t>block ciphers </a:t>
                </a:r>
                <a:r>
                  <a:rPr lang="en-US" dirty="0"/>
                  <a:t>might look similar at first!</a:t>
                </a:r>
              </a:p>
              <a:p>
                <a:pPr lvl="1"/>
                <a:r>
                  <a:rPr lang="en-US" dirty="0"/>
                  <a:t>Replace each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-bit block with another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-bit block</a:t>
                </a:r>
              </a:p>
              <a:p>
                <a:pPr lvl="2"/>
                <a:r>
                  <a:rPr lang="en-US" dirty="0"/>
                  <a:t>Say,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=128</m:t>
                    </m:r>
                  </m:oMath>
                </a14:m>
                <a:r>
                  <a:rPr lang="en-US" dirty="0"/>
                  <a:t>, as with Advanced Encryption Standard (AES)</a:t>
                </a:r>
              </a:p>
              <a:p>
                <a:pPr lvl="1"/>
                <a:r>
                  <a:rPr lang="en-US" dirty="0"/>
                  <a:t>Use a key (e.g., also 128 bits) to determine the substitution</a:t>
                </a:r>
              </a:p>
              <a:p>
                <a:pPr lvl="1"/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possible blocks, similar number of keys, so there are way more combinations</a:t>
                </a:r>
              </a:p>
              <a:p>
                <a:pPr lvl="1"/>
                <a:r>
                  <a:rPr lang="en-US" dirty="0"/>
                  <a:t>Even so, to be used securely, a block cipher needs to be combined with a secure </a:t>
                </a:r>
                <a:r>
                  <a:rPr lang="en-US" dirty="0">
                    <a:solidFill>
                      <a:srgbClr val="FF0000"/>
                    </a:solidFill>
                  </a:rPr>
                  <a:t>mode of operation </a:t>
                </a:r>
                <a:r>
                  <a:rPr lang="en-US" dirty="0"/>
                  <a:t>(block mode)</a:t>
                </a:r>
              </a:p>
              <a:p>
                <a:pPr lvl="1"/>
                <a:r>
                  <a:rPr lang="en-US" dirty="0"/>
                  <a:t>A secure block mode ensures that the same block encrypts differently depending on its location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357355-14C0-192C-1E47-55DB2BA522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28700"/>
                <a:ext cx="8229599" cy="3886200"/>
              </a:xfrm>
              <a:blipFill>
                <a:blip r:embed="rId2"/>
                <a:stretch>
                  <a:fillRect l="-617" r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0DBFC645-5F76-3C3B-AFB2-61506318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536D28-9980-A19E-276D-96E0B9420628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/>
              <a:t>These simple ciphers are not secure!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88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4677</TotalTime>
  <Words>2039</Words>
  <Application>Microsoft Macintosh PowerPoint</Application>
  <PresentationFormat>On-screen Show (16:9)</PresentationFormat>
  <Paragraphs>270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 Math</vt:lpstr>
      <vt:lpstr>Comic Neue</vt:lpstr>
      <vt:lpstr>Menlo</vt:lpstr>
      <vt:lpstr>Trebuchet MS</vt:lpstr>
      <vt:lpstr>Wingdings</vt:lpstr>
      <vt:lpstr>Brilho</vt:lpstr>
      <vt:lpstr>CS 441: Applications of Number Theory</vt:lpstr>
      <vt:lpstr>Today's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RSA cryptosystem</vt:lpstr>
      <vt:lpstr>PowerPoint Presentation</vt:lpstr>
      <vt:lpstr>PowerPoint Presentation</vt:lpstr>
      <vt:lpstr>A brief practical security note…</vt:lpstr>
      <vt:lpstr>Why is RSA secure?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596</cp:revision>
  <cp:lastPrinted>2024-11-20T21:36:53Z</cp:lastPrinted>
  <dcterms:created xsi:type="dcterms:W3CDTF">2011-07-05T14:46:51Z</dcterms:created>
  <dcterms:modified xsi:type="dcterms:W3CDTF">2024-11-20T21:37:59Z</dcterms:modified>
</cp:coreProperties>
</file>