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589" r:id="rId2"/>
    <p:sldId id="615" r:id="rId3"/>
    <p:sldId id="423" r:id="rId4"/>
    <p:sldId id="424" r:id="rId5"/>
    <p:sldId id="425" r:id="rId6"/>
    <p:sldId id="426" r:id="rId7"/>
    <p:sldId id="428" r:id="rId8"/>
    <p:sldId id="429" r:id="rId9"/>
    <p:sldId id="430" r:id="rId10"/>
    <p:sldId id="431" r:id="rId11"/>
    <p:sldId id="432" r:id="rId12"/>
    <p:sldId id="439" r:id="rId13"/>
    <p:sldId id="435" r:id="rId14"/>
    <p:sldId id="441" r:id="rId15"/>
    <p:sldId id="433" r:id="rId16"/>
    <p:sldId id="440" r:id="rId17"/>
    <p:sldId id="438" r:id="rId18"/>
    <p:sldId id="436" r:id="rId19"/>
    <p:sldId id="442" r:id="rId20"/>
    <p:sldId id="437" r:id="rId21"/>
    <p:sldId id="422" r:id="rId22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 autoAdjust="0"/>
    <p:restoredTop sz="82754"/>
  </p:normalViewPr>
  <p:slideViewPr>
    <p:cSldViewPr snapToGrid="0">
      <p:cViewPr varScale="1">
        <p:scale>
          <a:sx n="154" d="100"/>
          <a:sy n="154" d="100"/>
        </p:scale>
        <p:origin x="2544" y="192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Changing 2 to (k+1) is a tricky step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83257C2-5178-B641-8406-D0780F04FE4D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17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This proof uses backward reasoning</a:t>
            </a:r>
          </a:p>
          <a:p>
            <a:endParaRPr lang="en-US" altLang="x-none"/>
          </a:p>
          <a:p>
            <a:r>
              <a:rPr lang="en-US" altLang="x-none"/>
              <a:t>Rearranging terms algebraically can be tricky.  Want to try to end up with things we know about (i.e., by the IH)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A3EEE8C-1A7B-3640-A38A-9D521121E741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18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Do first 3 steps as a group. We</a:t>
            </a:r>
            <a:r>
              <a:rPr lang="en-US" altLang="ja-JP"/>
              <a:t>’ll do 4</a:t>
            </a:r>
            <a:r>
              <a:rPr lang="en-US" altLang="ja-JP" baseline="30000"/>
              <a:t>th</a:t>
            </a:r>
            <a:r>
              <a:rPr lang="en-US" altLang="ja-JP"/>
              <a:t> step together.</a:t>
            </a:r>
            <a:endParaRPr lang="en-US" altLang="x-none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ACCC239-A8C2-564E-8595-708A5528657A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19</a:t>
            </a:fld>
            <a:endParaRPr lang="en-US" altLang="x-none">
              <a:ea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82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Tie the base case and inductive step back to the rule of inference…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93BA3828-9530-974E-8666-3412485F800E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7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The IS in this case is a straightforward application of forward reasoning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3432523D-D292-3B4B-83C5-0535B55C6086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8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Again, forward reasoning in IS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D0A644AC-A437-5043-932D-4EA4B5993311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10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Note that base case is P(0) not P(1)</a:t>
            </a:r>
          </a:p>
          <a:p>
            <a:r>
              <a:rPr lang="en-US" altLang="x-none"/>
              <a:t>Yet again, forward reasoning in I.S.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A62BD91-FBA1-6D44-A684-870CFCF996F2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11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Do first 3 steps as a group. We</a:t>
            </a:r>
            <a:r>
              <a:rPr lang="en-US" altLang="ja-JP" dirty="0"/>
              <a:t>’ll do 4</a:t>
            </a:r>
            <a:r>
              <a:rPr lang="en-US" altLang="ja-JP" baseline="30000" dirty="0"/>
              <a:t>th</a:t>
            </a:r>
            <a:r>
              <a:rPr lang="en-US" altLang="ja-JP" dirty="0"/>
              <a:t> step individually (then together).</a:t>
            </a:r>
            <a:endParaRPr lang="en-US" altLang="x-none" dirty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ACCC239-A8C2-564E-8595-708A5528657A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13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Again, forward reasoning in IS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D0A644AC-A437-5043-932D-4EA4B5993311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14</a:t>
            </a:fld>
            <a:endParaRPr lang="en-US" altLang="x-none">
              <a:ea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75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0A561D3-4EB4-7442-BE46-75FBBC24FC7D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15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Changing 2 to (k+1) is a tricky step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7BC68F16-20E8-6748-96D8-E2707D58E5BA}" type="slidenum">
              <a:rPr lang="en-US" altLang="x-none">
                <a:ea typeface="Osaka" charset="-128"/>
              </a:rPr>
              <a:pPr>
                <a:spcBef>
                  <a:spcPct val="0"/>
                </a:spcBef>
              </a:pPr>
              <a:t>16</a:t>
            </a:fld>
            <a:endParaRPr lang="en-US" altLang="x-none">
              <a:ea typeface="Osaka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Proof by induction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771650" y="958042"/>
            <a:ext cx="6000750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771650" y="1472392"/>
            <a:ext cx="600075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1771650" y="1815292"/>
            <a:ext cx="600075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1771650" y="2158192"/>
            <a:ext cx="6000750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1771650" y="4158442"/>
            <a:ext cx="6000750" cy="9144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885950" y="2501092"/>
            <a:ext cx="5943600" cy="1314450"/>
          </a:xfrm>
        </p:spPr>
        <p:txBody>
          <a:bodyPr>
            <a:normAutofit/>
          </a:bodyPr>
          <a:lstStyle/>
          <a:p>
            <a:r>
              <a:rPr lang="en-US" altLang="x-none" sz="1500" dirty="0"/>
              <a:t>1+3+…+(2k-1) = k</a:t>
            </a:r>
            <a:r>
              <a:rPr lang="en-US" altLang="x-none" sz="1500" baseline="30000" dirty="0"/>
              <a:t>2</a:t>
            </a:r>
            <a:r>
              <a:rPr lang="en-US" altLang="x-none" sz="1500" dirty="0"/>
              <a:t> 		</a:t>
            </a:r>
            <a:r>
              <a:rPr lang="en-US" altLang="x-none" sz="1500" dirty="0">
                <a:solidFill>
                  <a:srgbClr val="008000"/>
                </a:solidFill>
              </a:rPr>
              <a:t>by I.H.</a:t>
            </a:r>
          </a:p>
          <a:p>
            <a:r>
              <a:rPr lang="en-US" altLang="x-none" sz="1500" dirty="0"/>
              <a:t>1+3+…+(2k-1)</a:t>
            </a:r>
            <a:r>
              <a:rPr lang="en-US" altLang="x-none" sz="1500" dirty="0">
                <a:solidFill>
                  <a:schemeClr val="bg2"/>
                </a:solidFill>
              </a:rPr>
              <a:t>+(2k+1)</a:t>
            </a:r>
            <a:r>
              <a:rPr lang="en-US" altLang="x-none" sz="1500" dirty="0"/>
              <a:t> = k</a:t>
            </a:r>
            <a:r>
              <a:rPr lang="en-US" altLang="x-none" sz="1500" baseline="30000" dirty="0"/>
              <a:t>2</a:t>
            </a:r>
            <a:r>
              <a:rPr lang="en-US" altLang="x-none" sz="1500" dirty="0">
                <a:solidFill>
                  <a:schemeClr val="bg2"/>
                </a:solidFill>
              </a:rPr>
              <a:t>+2k+1</a:t>
            </a:r>
            <a:r>
              <a:rPr lang="en-US" altLang="x-none" sz="1500" dirty="0"/>
              <a:t>	</a:t>
            </a:r>
            <a:r>
              <a:rPr lang="en-US" altLang="x-none" sz="1500" dirty="0">
                <a:solidFill>
                  <a:srgbClr val="008000"/>
                </a:solidFill>
              </a:rPr>
              <a:t>2k+1 to both sides</a:t>
            </a:r>
          </a:p>
          <a:p>
            <a:r>
              <a:rPr lang="en-US" altLang="x-none" sz="1500" dirty="0"/>
              <a:t>1+3+…+(2k-1)</a:t>
            </a:r>
            <a:r>
              <a:rPr lang="en-US" altLang="x-none" sz="1500" dirty="0">
                <a:solidFill>
                  <a:schemeClr val="bg2"/>
                </a:solidFill>
              </a:rPr>
              <a:t>+(2k+1)</a:t>
            </a:r>
            <a:r>
              <a:rPr lang="en-US" altLang="x-none" sz="1500" dirty="0"/>
              <a:t> = (k+1)</a:t>
            </a:r>
            <a:r>
              <a:rPr lang="en-US" altLang="x-none" sz="1500" baseline="30000" dirty="0"/>
              <a:t>2</a:t>
            </a:r>
            <a:r>
              <a:rPr lang="en-US" altLang="x-none" sz="1500" dirty="0"/>
              <a:t>	</a:t>
            </a:r>
            <a:r>
              <a:rPr lang="en-US" altLang="x-none" sz="1500" dirty="0">
                <a:solidFill>
                  <a:srgbClr val="008000"/>
                </a:solidFill>
              </a:rPr>
              <a:t>factoring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86200" y="1415242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828800" y="2386799"/>
            <a:ext cx="5576888" cy="1500075"/>
            <a:chOff x="914405" y="2971753"/>
            <a:chExt cx="7436187" cy="2000403"/>
          </a:xfrm>
        </p:grpSpPr>
        <p:sp>
          <p:nvSpPr>
            <p:cNvPr id="26639" name="TextBox 11"/>
            <p:cNvSpPr txBox="1">
              <a:spLocks noChangeArrowheads="1"/>
            </p:cNvSpPr>
            <p:nvPr/>
          </p:nvSpPr>
          <p:spPr bwMode="auto">
            <a:xfrm>
              <a:off x="1676399" y="4571986"/>
              <a:ext cx="6674193" cy="40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Note: The kth odd integer is 2k-1, the (k+1)</a:t>
              </a:r>
              <a:r>
                <a:rPr lang="en-US" altLang="x-none" sz="1350" b="1" i="1" dirty="0" err="1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th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 odd integer is 2k+1</a:t>
              </a:r>
            </a:p>
          </p:txBody>
        </p:sp>
        <p:cxnSp>
          <p:nvCxnSpPr>
            <p:cNvPr id="14" name="Shape 13"/>
            <p:cNvCxnSpPr>
              <a:stCxn id="26639" idx="1"/>
            </p:cNvCxnSpPr>
            <p:nvPr/>
          </p:nvCxnSpPr>
          <p:spPr bwMode="auto">
            <a:xfrm rot="10800000">
              <a:off x="914405" y="2971753"/>
              <a:ext cx="761994" cy="180032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409825" y="958042"/>
            <a:ext cx="444224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The sum of the first n positive odd numbers is n</a:t>
            </a:r>
            <a:r>
              <a:rPr lang="en-US" altLang="x-none" sz="1500" baseline="30000">
                <a:ea typeface="ＭＳ Ｐゴシック" charset="-128"/>
              </a:rPr>
              <a:t>2</a:t>
            </a:r>
            <a:r>
              <a:rPr lang="en-US" altLang="x-none" sz="1500">
                <a:ea typeface="ＭＳ Ｐゴシック" charset="-128"/>
              </a:rPr>
              <a:t>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28913" y="1472392"/>
            <a:ext cx="108074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P(1): 1 = 1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28850" y="1815292"/>
            <a:ext cx="51435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positive integer k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143250" y="2158192"/>
            <a:ext cx="345158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We will now show that P(k) → P(k+1)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2857500" y="4158442"/>
                <a:ext cx="4800600" cy="814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x-none" sz="1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  <m:sup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0" y="4158442"/>
                <a:ext cx="4800600" cy="814518"/>
              </a:xfrm>
              <a:prstGeom prst="rect">
                <a:avLst/>
              </a:prstGeom>
              <a:blipFill>
                <a:blip r:embed="rId3"/>
                <a:stretch>
                  <a:fillRect l="-529" t="-1538" b="-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E28CFE86-F19E-4B5E-427C-97F06E5B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EB369A-1182-C93A-A729-6971CD4D6F6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the sum of the first n positive odd integers is n</a:t>
            </a:r>
            <a:r>
              <a:rPr lang="en-US" altLang="x-none" sz="3200" baseline="30000" dirty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771650" y="1207425"/>
            <a:ext cx="6000750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 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771650" y="1721775"/>
            <a:ext cx="600075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1771650" y="2064675"/>
            <a:ext cx="600075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1771650" y="2407575"/>
            <a:ext cx="6000750" cy="17716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  </a:t>
            </a:r>
            <a:r>
              <a:rPr lang="en-US" altLang="x-none" sz="1500" dirty="0">
                <a:ea typeface="ＭＳ Ｐゴシック" charset="-128"/>
              </a:rPr>
              <a:t>We will now show that P(k) → P(k+1) </a:t>
            </a:r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1771650" y="4179225"/>
            <a:ext cx="6000750" cy="9144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885950" y="2693325"/>
            <a:ext cx="5772150" cy="1428750"/>
          </a:xfrm>
        </p:spPr>
        <p:txBody>
          <a:bodyPr>
            <a:normAutofit fontScale="85000" lnSpcReduction="10000"/>
          </a:bodyPr>
          <a:lstStyle/>
          <a:p>
            <a:r>
              <a:rPr lang="en-US" altLang="x-none" sz="1500" dirty="0"/>
              <a:t>1+2+…+2</a:t>
            </a:r>
            <a:r>
              <a:rPr lang="en-US" altLang="x-none" sz="1500" baseline="30000" dirty="0"/>
              <a:t>k</a:t>
            </a:r>
            <a:r>
              <a:rPr lang="en-US" altLang="x-none" sz="1500" dirty="0"/>
              <a:t> = 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-1 		</a:t>
            </a:r>
            <a:r>
              <a:rPr lang="en-US" altLang="x-none" sz="1500" dirty="0">
                <a:solidFill>
                  <a:srgbClr val="008000"/>
                </a:solidFill>
              </a:rPr>
              <a:t>by I.H.</a:t>
            </a:r>
          </a:p>
          <a:p>
            <a:r>
              <a:rPr lang="en-US" altLang="x-none" sz="1500" dirty="0"/>
              <a:t>1+2+…+2</a:t>
            </a:r>
            <a:r>
              <a:rPr lang="en-US" altLang="x-none" sz="1500" baseline="30000" dirty="0"/>
              <a:t>k</a:t>
            </a:r>
            <a:r>
              <a:rPr lang="en-US" altLang="x-none" sz="1500" dirty="0">
                <a:solidFill>
                  <a:schemeClr val="bg2"/>
                </a:solidFill>
              </a:rPr>
              <a:t>+2</a:t>
            </a:r>
            <a:r>
              <a:rPr lang="en-US" altLang="x-none" sz="1500" baseline="30000" dirty="0">
                <a:solidFill>
                  <a:schemeClr val="bg2"/>
                </a:solidFill>
              </a:rPr>
              <a:t>k+1</a:t>
            </a:r>
            <a:r>
              <a:rPr lang="en-US" altLang="x-none" sz="1500" dirty="0"/>
              <a:t> = 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-1</a:t>
            </a:r>
            <a:r>
              <a:rPr lang="en-US" altLang="x-none" sz="1500" dirty="0">
                <a:solidFill>
                  <a:schemeClr val="bg2"/>
                </a:solidFill>
              </a:rPr>
              <a:t>+2</a:t>
            </a:r>
            <a:r>
              <a:rPr lang="en-US" altLang="x-none" sz="1500" baseline="30000" dirty="0">
                <a:solidFill>
                  <a:schemeClr val="bg2"/>
                </a:solidFill>
              </a:rPr>
              <a:t>k+1</a:t>
            </a:r>
            <a:r>
              <a:rPr lang="en-US" altLang="x-none" sz="1500" dirty="0"/>
              <a:t> 		</a:t>
            </a:r>
            <a:r>
              <a:rPr lang="en-US" altLang="x-none" sz="1500" dirty="0">
                <a:solidFill>
                  <a:srgbClr val="008000"/>
                </a:solidFill>
              </a:rPr>
              <a:t>2</a:t>
            </a:r>
            <a:r>
              <a:rPr lang="en-US" altLang="x-none" sz="1500" baseline="30000" dirty="0">
                <a:solidFill>
                  <a:srgbClr val="008000"/>
                </a:solidFill>
              </a:rPr>
              <a:t>k+1</a:t>
            </a:r>
            <a:r>
              <a:rPr lang="en-US" altLang="x-none" sz="1500" dirty="0">
                <a:solidFill>
                  <a:srgbClr val="008000"/>
                </a:solidFill>
              </a:rPr>
              <a:t> to both sides</a:t>
            </a:r>
          </a:p>
          <a:p>
            <a:r>
              <a:rPr lang="en-US" altLang="x-none" sz="1500" dirty="0"/>
              <a:t>1+2+…+2</a:t>
            </a:r>
            <a:r>
              <a:rPr lang="en-US" altLang="x-none" sz="1500" baseline="30000" dirty="0"/>
              <a:t>k</a:t>
            </a:r>
            <a:r>
              <a:rPr lang="en-US" altLang="x-none" sz="1500" dirty="0">
                <a:solidFill>
                  <a:schemeClr val="bg2"/>
                </a:solidFill>
              </a:rPr>
              <a:t>+2</a:t>
            </a:r>
            <a:r>
              <a:rPr lang="en-US" altLang="x-none" sz="1500" baseline="30000" dirty="0">
                <a:solidFill>
                  <a:schemeClr val="bg2"/>
                </a:solidFill>
              </a:rPr>
              <a:t>k+1</a:t>
            </a:r>
            <a:r>
              <a:rPr lang="en-US" altLang="x-none" sz="1500" dirty="0"/>
              <a:t> = 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+2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-1		</a:t>
            </a:r>
            <a:r>
              <a:rPr lang="en-US" altLang="x-none" sz="1500" dirty="0">
                <a:solidFill>
                  <a:srgbClr val="008000"/>
                </a:solidFill>
              </a:rPr>
              <a:t>associative law</a:t>
            </a:r>
          </a:p>
          <a:p>
            <a:r>
              <a:rPr lang="en-US" altLang="x-none" sz="1500" dirty="0"/>
              <a:t>1+2+…+2</a:t>
            </a:r>
            <a:r>
              <a:rPr lang="en-US" altLang="x-none" sz="1500" baseline="30000" dirty="0"/>
              <a:t>k</a:t>
            </a:r>
            <a:r>
              <a:rPr lang="en-US" altLang="x-none" sz="1500" dirty="0">
                <a:solidFill>
                  <a:schemeClr val="bg2"/>
                </a:solidFill>
              </a:rPr>
              <a:t>+2</a:t>
            </a:r>
            <a:r>
              <a:rPr lang="en-US" altLang="x-none" sz="1500" baseline="30000" dirty="0">
                <a:solidFill>
                  <a:schemeClr val="bg2"/>
                </a:solidFill>
              </a:rPr>
              <a:t>k+1</a:t>
            </a:r>
            <a:r>
              <a:rPr lang="en-US" altLang="x-none" sz="1500" dirty="0"/>
              <a:t> = 2×2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-1		</a:t>
            </a:r>
            <a:r>
              <a:rPr lang="en-US" altLang="x-none" sz="1500" dirty="0" err="1">
                <a:solidFill>
                  <a:srgbClr val="008000"/>
                </a:solidFill>
              </a:rPr>
              <a:t>def</a:t>
            </a:r>
            <a:r>
              <a:rPr lang="en-US" altLang="ja-JP" sz="1500" dirty="0" err="1">
                <a:solidFill>
                  <a:srgbClr val="008000"/>
                </a:solidFill>
              </a:rPr>
              <a:t>’n</a:t>
            </a:r>
            <a:r>
              <a:rPr lang="en-US" altLang="ja-JP" sz="1500" dirty="0">
                <a:solidFill>
                  <a:srgbClr val="008000"/>
                </a:solidFill>
              </a:rPr>
              <a:t> of ×</a:t>
            </a:r>
          </a:p>
          <a:p>
            <a:r>
              <a:rPr lang="en-US" altLang="x-none" sz="1500" dirty="0"/>
              <a:t>1+2+…+2</a:t>
            </a:r>
            <a:r>
              <a:rPr lang="en-US" altLang="x-none" sz="1500" baseline="30000" dirty="0"/>
              <a:t>k</a:t>
            </a:r>
            <a:r>
              <a:rPr lang="en-US" altLang="x-none" sz="1500" dirty="0">
                <a:solidFill>
                  <a:schemeClr val="bg2"/>
                </a:solidFill>
              </a:rPr>
              <a:t>+2</a:t>
            </a:r>
            <a:r>
              <a:rPr lang="en-US" altLang="x-none" sz="1500" baseline="30000" dirty="0">
                <a:solidFill>
                  <a:schemeClr val="bg2"/>
                </a:solidFill>
              </a:rPr>
              <a:t>k+1</a:t>
            </a:r>
            <a:r>
              <a:rPr lang="en-US" altLang="x-none" sz="1500" dirty="0"/>
              <a:t> = 2</a:t>
            </a:r>
            <a:r>
              <a:rPr lang="en-US" altLang="x-none" sz="1500" baseline="30000" dirty="0"/>
              <a:t>k+2</a:t>
            </a:r>
            <a:r>
              <a:rPr lang="en-US" altLang="x-none" sz="1500" dirty="0"/>
              <a:t>-1		</a:t>
            </a:r>
            <a:r>
              <a:rPr lang="en-US" altLang="x-none" sz="1500" dirty="0" err="1">
                <a:solidFill>
                  <a:srgbClr val="008000"/>
                </a:solidFill>
              </a:rPr>
              <a:t>def</a:t>
            </a:r>
            <a:r>
              <a:rPr lang="en-US" altLang="ja-JP" sz="1500" dirty="0" err="1">
                <a:solidFill>
                  <a:srgbClr val="008000"/>
                </a:solidFill>
              </a:rPr>
              <a:t>’n</a:t>
            </a:r>
            <a:r>
              <a:rPr lang="en-US" altLang="ja-JP" sz="1500" dirty="0">
                <a:solidFill>
                  <a:srgbClr val="008000"/>
                </a:solidFill>
              </a:rPr>
              <a:t> of exp.</a:t>
            </a:r>
          </a:p>
          <a:p>
            <a:endParaRPr lang="en-US" altLang="x-none" sz="15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57650" y="1664625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55051"/>
            <a:ext cx="1143000" cy="43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34867" y="1726538"/>
            <a:ext cx="114807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P(0): 2</a:t>
            </a:r>
            <a:r>
              <a:rPr lang="en-US" altLang="x-none" sz="1500" baseline="30000">
                <a:ea typeface="ＭＳ Ｐゴシック" charset="-128"/>
              </a:rPr>
              <a:t>0</a:t>
            </a:r>
            <a:r>
              <a:rPr lang="en-US" altLang="x-none" sz="1500">
                <a:ea typeface="ＭＳ Ｐゴシック" charset="-128"/>
              </a:rPr>
              <a:t> = 1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28850" y="2064675"/>
            <a:ext cx="51435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</a:t>
            </a:r>
            <a:r>
              <a:rPr lang="en-US" altLang="x-none" sz="1500" dirty="0">
                <a:solidFill>
                  <a:srgbClr val="FF0000"/>
                </a:solidFill>
                <a:ea typeface="ＭＳ Ｐゴシック" charset="-128"/>
              </a:rPr>
              <a:t>natural number </a:t>
            </a:r>
            <a:r>
              <a:rPr lang="en-US" altLang="x-none" sz="1500" dirty="0">
                <a:ea typeface="ＭＳ Ｐゴシック" charset="-128"/>
              </a:rPr>
              <a:t>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2857500" y="4179225"/>
                <a:ext cx="4800600" cy="814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x-none" sz="15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0" y="4179225"/>
                <a:ext cx="4800600" cy="814518"/>
              </a:xfrm>
              <a:prstGeom prst="rect">
                <a:avLst/>
              </a:prstGeom>
              <a:blipFill>
                <a:blip r:embed="rId4"/>
                <a:stretch>
                  <a:fillRect l="-529" t="-3077" b="-61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E95FEF50-0A9F-EFA4-0907-9E105C80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1143EA8-9879-C31D-DD5D-F6E34FC4B95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the sum 1 + 2 + 2</a:t>
            </a:r>
            <a:r>
              <a:rPr lang="en-US" altLang="x-none" sz="3200" baseline="30000" dirty="0"/>
              <a:t>2</a:t>
            </a:r>
            <a:r>
              <a:rPr lang="en-US" altLang="x-none" sz="3200" dirty="0"/>
              <a:t> + … + 2</a:t>
            </a:r>
            <a:r>
              <a:rPr lang="en-US" altLang="x-none" sz="3200" baseline="30000" dirty="0"/>
              <a:t>n</a:t>
            </a:r>
            <a:r>
              <a:rPr lang="en-US" altLang="x-none" sz="3200" dirty="0"/>
              <a:t> = 2</a:t>
            </a:r>
            <a:r>
              <a:rPr lang="en-US" altLang="x-none" sz="3200" baseline="30000" dirty="0"/>
              <a:t>n+1</a:t>
            </a:r>
            <a:r>
              <a:rPr lang="en-US" altLang="x-none" sz="3200" dirty="0"/>
              <a:t> - 1 for all nonnegative integers 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16" grpId="0"/>
      <p:bldP spid="17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199" y="971550"/>
            <a:ext cx="8587048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/>
              <a:t>This follows from the </a:t>
            </a:r>
            <a:r>
              <a:rPr lang="en-US" altLang="x-none" dirty="0">
                <a:solidFill>
                  <a:srgbClr val="FF0000"/>
                </a:solidFill>
              </a:rPr>
              <a:t>well ordering </a:t>
            </a:r>
            <a:r>
              <a:rPr lang="en-US" altLang="x-none" dirty="0"/>
              <a:t>axiom</a:t>
            </a:r>
          </a:p>
          <a:p>
            <a:pPr lvl="1"/>
            <a:r>
              <a:rPr lang="en-US" altLang="x-none" dirty="0"/>
              <a:t>i.e., Every set of positive integers has a least element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We can prove that mathematical induction is valid using a proof by contradiction.</a:t>
            </a:r>
          </a:p>
          <a:p>
            <a:pPr lvl="1"/>
            <a:r>
              <a:rPr lang="en-US" altLang="x-none" dirty="0"/>
              <a:t>Assume that P(1) holds and P(k) → P(k+1), but ¬∀x P(x)</a:t>
            </a:r>
          </a:p>
          <a:p>
            <a:pPr lvl="1"/>
            <a:r>
              <a:rPr lang="en-US" altLang="x-none" dirty="0"/>
              <a:t>This means that the set S = {x | ¬P(x)} is nonempty</a:t>
            </a:r>
          </a:p>
          <a:p>
            <a:pPr lvl="1"/>
            <a:r>
              <a:rPr lang="en-US" altLang="x-none" dirty="0"/>
              <a:t>By well ordering, S has a least element m with ¬P(m)</a:t>
            </a:r>
          </a:p>
          <a:p>
            <a:pPr lvl="1"/>
            <a:r>
              <a:rPr lang="en-US" altLang="x-none" dirty="0"/>
              <a:t>Since m is the </a:t>
            </a:r>
            <a:r>
              <a:rPr lang="en-US" altLang="x-none" dirty="0">
                <a:solidFill>
                  <a:srgbClr val="00B050"/>
                </a:solidFill>
              </a:rPr>
              <a:t>least element </a:t>
            </a:r>
            <a:r>
              <a:rPr lang="en-US" altLang="x-none" dirty="0"/>
              <a:t>of S, P(m-1) is true</a:t>
            </a:r>
          </a:p>
          <a:p>
            <a:pPr lvl="1"/>
            <a:r>
              <a:rPr lang="en-US" altLang="x-none" dirty="0"/>
              <a:t>By P(k) → P(k+1), P(m-1) → P(m)</a:t>
            </a:r>
          </a:p>
          <a:p>
            <a:pPr lvl="1"/>
            <a:r>
              <a:rPr lang="en-US" altLang="x-none" dirty="0"/>
              <a:t>Since we have P(m) ∧ ¬P(m) this is a </a:t>
            </a:r>
            <a:r>
              <a:rPr lang="en-US" altLang="x-none" dirty="0">
                <a:solidFill>
                  <a:srgbClr val="FF0000"/>
                </a:solidFill>
              </a:rPr>
              <a:t>contradiction</a:t>
            </a:r>
            <a:r>
              <a:rPr lang="en-US" altLang="x-none" dirty="0"/>
              <a:t>!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Result:  </a:t>
            </a:r>
            <a:r>
              <a:rPr lang="en-US" altLang="x-none" dirty="0"/>
              <a:t>Mathematical induction is a valid proof method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5B5F2DE7-342C-37BF-BCE3-22908941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CEAEF0-4157-A482-C109-F1CEE1C5C34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Why does mathematical induction work?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098612"/>
            <a:ext cx="8229600" cy="27875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1</a:t>
            </a:r>
            <a:r>
              <a:rPr lang="en-US" altLang="x-none" b="1" dirty="0"/>
              <a:t>:</a:t>
            </a:r>
            <a:r>
              <a:rPr lang="en-US" altLang="x-none" dirty="0"/>
              <a:t>  Prove that</a:t>
            </a:r>
          </a:p>
          <a:p>
            <a:pPr>
              <a:buFont typeface="Wingdings" charset="2"/>
              <a:buNone/>
            </a:pPr>
            <a:endParaRPr lang="en-US" altLang="x-none" b="1" dirty="0"/>
          </a:p>
          <a:p>
            <a:pPr>
              <a:buFont typeface="Wingdings" charset="2"/>
              <a:buNone/>
            </a:pPr>
            <a:endParaRPr lang="en-US" altLang="x-none" b="1" dirty="0"/>
          </a:p>
          <a:p>
            <a:pPr>
              <a:buFont typeface="Wingdings" charset="2"/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2</a:t>
            </a:r>
            <a:r>
              <a:rPr lang="en-US" altLang="x-none" b="1" dirty="0"/>
              <a:t>:</a:t>
            </a:r>
            <a:r>
              <a:rPr lang="en-US" altLang="x-none" dirty="0"/>
              <a:t>  Prove that</a:t>
            </a:r>
            <a:endParaRPr lang="en-US" altLang="x-none" b="1" dirty="0"/>
          </a:p>
          <a:p>
            <a:pPr>
              <a:buFont typeface="Wingdings" charset="2"/>
              <a:buNone/>
            </a:pPr>
            <a:endParaRPr lang="en-US" altLang="x-none" b="1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Hint:</a:t>
            </a:r>
            <a:r>
              <a:rPr lang="en-US" altLang="x-none" dirty="0"/>
              <a:t>  Be sure to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Define P(x)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Prove the base case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Make an inductive hypothesis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Carry out the inductive step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Draw the final 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02967" y="1169533"/>
                <a:ext cx="1866088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05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1050" i="1">
                              <a:latin typeface="Cambria Math" charset="0"/>
                            </a:rPr>
                            <m:t>=0</m:t>
                          </m:r>
                        </m:sub>
                        <m:sup>
                          <m:r>
                            <a:rPr lang="en-US" sz="1050" i="1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r>
                            <a:rPr lang="en-US" sz="1050" i="1">
                              <a:latin typeface="Cambria Math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charset="0"/>
                                </a:rPr>
                                <m:t>𝑗</m:t>
                              </m:r>
                            </m:sup>
                          </m:sSup>
                          <m:r>
                            <a:rPr lang="en-US" sz="1050" i="1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bg-BG" sz="10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50" i="1">
                                  <a:latin typeface="Cambria Math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+1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1050" i="1">
                                  <a:latin typeface="Cambria Math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050" i="1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1050" i="1">
                                  <a:latin typeface="Cambria Math" charset="0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  <m:r>
                        <a:rPr lang="en-US" sz="105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050" i="1">
                          <a:latin typeface="Cambria Math" charset="0"/>
                        </a:rPr>
                        <m:t>if</m:t>
                      </m:r>
                      <m:r>
                        <a:rPr lang="en-US" sz="1050" i="1">
                          <a:latin typeface="Cambria Math" charset="0"/>
                        </a:rPr>
                        <m:t> </m:t>
                      </m:r>
                      <m:r>
                        <a:rPr lang="en-US" sz="1050" i="1">
                          <a:latin typeface="Cambria Math" charset="0"/>
                        </a:rPr>
                        <m:t>𝑟</m:t>
                      </m:r>
                      <m:r>
                        <a:rPr lang="en-US" sz="1050" i="1">
                          <a:latin typeface="Cambria Math" charset="0"/>
                        </a:rPr>
                        <m:t>≠1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967" y="1169533"/>
                <a:ext cx="1866088" cy="551754"/>
              </a:xfrm>
              <a:prstGeom prst="rect">
                <a:avLst/>
              </a:prstGeom>
              <a:blipFill>
                <a:blip r:embed="rId3"/>
                <a:stretch>
                  <a:fillRect l="-22297" t="-95455" b="-1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2967" y="1867346"/>
                <a:ext cx="1631472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10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05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105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1050" i="1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i="1"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1050" i="1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sz="1050" i="1">
                                  <a:latin typeface="Cambria Math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1050" i="1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bg-BG" sz="10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50" i="1">
                                  <a:latin typeface="Cambria Math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3</m:t>
                                  </m:r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sz="1050" i="1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050" i="1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967" y="1867346"/>
                <a:ext cx="1631472" cy="551754"/>
              </a:xfrm>
              <a:prstGeom prst="rect">
                <a:avLst/>
              </a:prstGeom>
              <a:blipFill>
                <a:blip r:embed="rId4"/>
                <a:stretch>
                  <a:fillRect l="-25581" t="-91111" b="-1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C5024EBF-8805-879E-D42A-AEC6BF01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048443" y="1227273"/>
            <a:ext cx="6883130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048443" y="1741623"/>
            <a:ext cx="688313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1048443" y="2084523"/>
            <a:ext cx="688313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1048443" y="2427423"/>
            <a:ext cx="6883130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1048443" y="4427673"/>
            <a:ext cx="6883130" cy="583686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146017" y="2729900"/>
            <a:ext cx="6817576" cy="1543050"/>
          </a:xfrm>
        </p:spPr>
        <p:txBody>
          <a:bodyPr>
            <a:normAutofit fontScale="92500" lnSpcReduction="20000"/>
          </a:bodyPr>
          <a:lstStyle/>
          <a:p>
            <a:r>
              <a:rPr lang="en-US" altLang="x-none" sz="1500" dirty="0"/>
              <a:t>1+4+9+</a:t>
            </a:r>
            <a:r>
              <a:rPr lang="is-IS" altLang="x-none" sz="1500" dirty="0"/>
              <a:t>…+k</a:t>
            </a:r>
            <a:r>
              <a:rPr lang="is-IS" altLang="x-none" sz="1500" baseline="30000" dirty="0"/>
              <a:t>2</a:t>
            </a:r>
            <a:r>
              <a:rPr lang="is-IS" altLang="x-none" sz="1500" dirty="0"/>
              <a:t> = k(k+1)(2k+1)/6		</a:t>
            </a:r>
            <a:r>
              <a:rPr lang="is-IS" altLang="x-none" sz="1500" dirty="0">
                <a:solidFill>
                  <a:srgbClr val="008000"/>
                </a:solidFill>
              </a:rPr>
              <a:t>by I.H.</a:t>
            </a:r>
          </a:p>
          <a:p>
            <a:r>
              <a:rPr lang="is-IS" altLang="x-none" sz="1500" dirty="0"/>
              <a:t>1+4+9+...</a:t>
            </a:r>
            <a:r>
              <a:rPr lang="is-IS" altLang="x-none" sz="1500" dirty="0">
                <a:solidFill>
                  <a:schemeClr val="bg2"/>
                </a:solidFill>
              </a:rPr>
              <a:t>+(k+1)</a:t>
            </a:r>
            <a:r>
              <a:rPr lang="is-IS" altLang="x-none" sz="1500" baseline="30000" dirty="0">
                <a:solidFill>
                  <a:schemeClr val="bg2"/>
                </a:solidFill>
              </a:rPr>
              <a:t>2</a:t>
            </a:r>
            <a:r>
              <a:rPr lang="is-IS" altLang="x-none" sz="1500" dirty="0"/>
              <a:t> = k(k+1)(2k+1)/6 </a:t>
            </a:r>
            <a:r>
              <a:rPr lang="is-IS" altLang="x-none" sz="1500" dirty="0">
                <a:solidFill>
                  <a:schemeClr val="bg2"/>
                </a:solidFill>
              </a:rPr>
              <a:t>+ (k+1)</a:t>
            </a:r>
            <a:r>
              <a:rPr lang="is-IS" altLang="x-none" sz="1500" baseline="30000" dirty="0">
                <a:solidFill>
                  <a:schemeClr val="bg2"/>
                </a:solidFill>
              </a:rPr>
              <a:t>2</a:t>
            </a:r>
            <a:r>
              <a:rPr lang="is-IS" altLang="x-none" sz="1500" dirty="0"/>
              <a:t>	(k+1)</a:t>
            </a:r>
            <a:r>
              <a:rPr lang="is-IS" altLang="x-none" sz="1500" baseline="30000" dirty="0"/>
              <a:t>2</a:t>
            </a:r>
            <a:r>
              <a:rPr lang="is-IS" altLang="x-none" sz="1500" dirty="0"/>
              <a:t> to both sides</a:t>
            </a:r>
          </a:p>
          <a:p>
            <a:r>
              <a:rPr lang="is-IS" altLang="x-none" sz="1500" dirty="0"/>
              <a:t>= k(k+1)(2k+1)/6 + 6(k+1)</a:t>
            </a:r>
            <a:r>
              <a:rPr lang="is-IS" altLang="x-none" sz="1500" baseline="30000" dirty="0"/>
              <a:t>2</a:t>
            </a:r>
            <a:r>
              <a:rPr lang="is-IS" altLang="x-none" sz="1500" dirty="0"/>
              <a:t>/6			common denom.</a:t>
            </a:r>
          </a:p>
          <a:p>
            <a:r>
              <a:rPr lang="is-IS" altLang="x-none" sz="1500" dirty="0"/>
              <a:t>= (k+1)(2k</a:t>
            </a:r>
            <a:r>
              <a:rPr lang="is-IS" altLang="x-none" sz="1500" baseline="30000" dirty="0"/>
              <a:t>2</a:t>
            </a:r>
            <a:r>
              <a:rPr lang="is-IS" altLang="x-none" sz="1500" dirty="0"/>
              <a:t>+k+6k+6)/6 = (k+1)(2k</a:t>
            </a:r>
            <a:r>
              <a:rPr lang="is-IS" altLang="x-none" sz="1500" baseline="30000" dirty="0"/>
              <a:t>2</a:t>
            </a:r>
            <a:r>
              <a:rPr lang="is-IS" altLang="x-none" sz="1500" dirty="0"/>
              <a:t>+7k+6)/6	factor k+1, mult.</a:t>
            </a:r>
          </a:p>
          <a:p>
            <a:r>
              <a:rPr lang="is-IS" altLang="x-none" sz="1500" dirty="0"/>
              <a:t>= (k+1)(k+2)(2k+3)/6				factor</a:t>
            </a:r>
          </a:p>
          <a:p>
            <a:r>
              <a:rPr lang="is-IS" altLang="x-none" sz="1500" dirty="0"/>
              <a:t>= </a:t>
            </a:r>
            <a:r>
              <a:rPr lang="is-IS" altLang="x-none" sz="1500" dirty="0">
                <a:solidFill>
                  <a:srgbClr val="00B050"/>
                </a:solidFill>
              </a:rPr>
              <a:t>(k+1)</a:t>
            </a:r>
            <a:r>
              <a:rPr lang="is-IS" altLang="x-none" sz="1500" dirty="0"/>
              <a:t>(</a:t>
            </a:r>
            <a:r>
              <a:rPr lang="is-IS" altLang="x-none" sz="1500" dirty="0">
                <a:solidFill>
                  <a:srgbClr val="00B050"/>
                </a:solidFill>
              </a:rPr>
              <a:t>(k+1)</a:t>
            </a:r>
            <a:r>
              <a:rPr lang="is-IS" altLang="x-none" sz="1500" dirty="0"/>
              <a:t>+1)(2</a:t>
            </a:r>
            <a:r>
              <a:rPr lang="is-IS" altLang="x-none" sz="1500" dirty="0">
                <a:solidFill>
                  <a:srgbClr val="00B050"/>
                </a:solidFill>
              </a:rPr>
              <a:t>(k+1)</a:t>
            </a:r>
            <a:r>
              <a:rPr lang="is-IS" altLang="x-none" sz="1500" dirty="0"/>
              <a:t>+1)/6, ∴P(k+1)	proved for k+1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7516" y="1726290"/>
            <a:ext cx="4765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 dirty="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 dirty="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1652002" y="1186850"/>
                <a:ext cx="3013877" cy="5700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is-IS" altLang="x-none" sz="1500" i="1">
                              <a:latin typeface="Cambria Math" panose="02040503050406030204" pitchFamily="18" charset="0"/>
                              <a:ea typeface="ＭＳ Ｐゴシック" charset="-128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altLang="x-none" sz="1500" i="1">
                              <a:latin typeface="Cambria Math" charset="0"/>
                              <a:ea typeface="ＭＳ Ｐゴシック" charset="-128"/>
                            </a:rPr>
                            <m:t>𝑖</m:t>
                          </m:r>
                          <m:r>
                            <a:rPr lang="en-US" altLang="x-none" sz="1500" i="1">
                              <a:latin typeface="Cambria Math" charset="0"/>
                              <a:ea typeface="ＭＳ Ｐゴシック" charset="-128"/>
                            </a:rPr>
                            <m:t>=1</m:t>
                          </m:r>
                        </m:sub>
                        <m:sup>
                          <m:r>
                            <a:rPr lang="en-US" altLang="x-none" sz="1500" i="1">
                              <a:latin typeface="Cambria Math" charset="0"/>
                              <a:ea typeface="ＭＳ Ｐゴシック" charset="-128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altLang="x-none" sz="1500" i="1">
                                  <a:latin typeface="Cambria Math" panose="02040503050406030204" pitchFamily="18" charset="0"/>
                                  <a:ea typeface="ＭＳ Ｐゴシック" charset="-128"/>
                                </a:rPr>
                              </m:ctrlPr>
                            </m:sSupPr>
                            <m:e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x-none" sz="1500" i="1">
                          <a:latin typeface="Cambria Math" charset="0"/>
                          <a:ea typeface="ＭＳ Ｐゴシック" charset="-128"/>
                        </a:rPr>
                        <m:t>= </m:t>
                      </m:r>
                      <m:f>
                        <m:fPr>
                          <m:ctrlPr>
                            <a:rPr lang="bg-BG" altLang="x-none" sz="1500" i="1">
                              <a:latin typeface="Cambria Math" panose="02040503050406030204" pitchFamily="18" charset="0"/>
                              <a:ea typeface="ＭＳ Ｐゴシック" charset="-128"/>
                            </a:rPr>
                          </m:ctrlPr>
                        </m:fPr>
                        <m:num>
                          <m:r>
                            <a:rPr lang="en-US" altLang="x-none" sz="1500" i="1">
                              <a:latin typeface="Cambria Math" charset="0"/>
                              <a:ea typeface="ＭＳ Ｐゴシック" charset="-128"/>
                            </a:rPr>
                            <m:t>𝑛</m:t>
                          </m:r>
                          <m:d>
                            <m:dPr>
                              <m:ctrlPr>
                                <a:rPr lang="en-US" altLang="x-none" sz="1500" i="1">
                                  <a:latin typeface="Cambria Math" panose="02040503050406030204" pitchFamily="18" charset="0"/>
                                  <a:ea typeface="ＭＳ Ｐゴシック" charset="-128"/>
                                </a:rPr>
                              </m:ctrlPr>
                            </m:dPr>
                            <m:e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𝑛</m:t>
                              </m:r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altLang="x-none" sz="1500" i="1">
                                  <a:latin typeface="Cambria Math" panose="02040503050406030204" pitchFamily="18" charset="0"/>
                                  <a:ea typeface="ＭＳ Ｐゴシック" charset="-128"/>
                                </a:rPr>
                              </m:ctrlPr>
                            </m:dPr>
                            <m:e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2</m:t>
                              </m:r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𝑛</m:t>
                              </m:r>
                              <m:r>
                                <a:rPr lang="en-US" altLang="x-none" sz="1500" i="1">
                                  <a:latin typeface="Cambria Math" charset="0"/>
                                  <a:ea typeface="ＭＳ Ｐゴシック" charset="-128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altLang="x-none" sz="1500" i="1">
                              <a:latin typeface="Cambria Math" charset="0"/>
                              <a:ea typeface="ＭＳ Ｐゴシック" charset="-128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altLang="x-none" sz="1500" dirty="0"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52002" y="1186850"/>
                <a:ext cx="3013877" cy="570092"/>
              </a:xfrm>
              <a:prstGeom prst="rect">
                <a:avLst/>
              </a:prstGeom>
              <a:blipFill>
                <a:blip r:embed="rId3"/>
                <a:stretch>
                  <a:fillRect l="-13866" t="-136957" b="-2086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2014069" y="1709563"/>
                <a:ext cx="2288909" cy="430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P(1):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sSupPr>
                      <m:e>
                        <m:r>
                          <a:rPr lang="en-US" altLang="x-none" sz="1500" i="1">
                            <a:latin typeface="Cambria Math" charset="0"/>
                            <a:ea typeface="ＭＳ Ｐゴシック" charset="-128"/>
                          </a:rPr>
                          <m:t>1</m:t>
                        </m:r>
                      </m:e>
                      <m:sup>
                        <m:r>
                          <a:rPr lang="en-US" altLang="x-none" sz="1500" i="1">
                            <a:latin typeface="Cambria Math" charset="0"/>
                            <a:ea typeface="ＭＳ Ｐゴシック" charset="-128"/>
                          </a:rPr>
                          <m:t>2</m:t>
                        </m:r>
                      </m:sup>
                    </m:sSup>
                    <m:r>
                      <a:rPr lang="en-US" altLang="x-none" sz="1500" i="1">
                        <a:latin typeface="Cambria Math" charset="0"/>
                        <a:ea typeface="ＭＳ Ｐゴシック" charset="-128"/>
                      </a:rPr>
                      <m:t>= </m:t>
                    </m:r>
                    <m:f>
                      <m:fPr>
                        <m:ctrlPr>
                          <a:rPr lang="bg-BG" altLang="x-none" sz="1500" i="1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fPr>
                      <m:num>
                        <m:r>
                          <a:rPr lang="en-US" altLang="x-none" sz="1500" i="1">
                            <a:latin typeface="Cambria Math" charset="0"/>
                            <a:ea typeface="ＭＳ Ｐゴシック" charset="-128"/>
                          </a:rPr>
                          <m:t>1(1+1)(2+1)</m:t>
                        </m:r>
                      </m:num>
                      <m:den>
                        <m:r>
                          <a:rPr lang="en-US" altLang="x-none" sz="1500" i="1">
                            <a:latin typeface="Cambria Math" charset="0"/>
                            <a:ea typeface="ＭＳ Ｐゴシック" charset="-128"/>
                          </a:rPr>
                          <m:t>6</m:t>
                        </m:r>
                      </m:den>
                    </m:f>
                  </m:oMath>
                </a14:m>
                <a:endParaRPr lang="en-US" altLang="x-none" sz="1500" dirty="0"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4069" y="1709563"/>
                <a:ext cx="2288909" cy="430439"/>
              </a:xfrm>
              <a:prstGeom prst="rect">
                <a:avLst/>
              </a:prstGeom>
              <a:blipFill>
                <a:blip r:embed="rId4"/>
                <a:stretch>
                  <a:fillRect l="-1105" b="-28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505642" y="2084523"/>
            <a:ext cx="589982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positive integer k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420043" y="2427423"/>
            <a:ext cx="395912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We will now show that P(k) → P(k+1)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2134293" y="4427673"/>
                <a:ext cx="5506504" cy="583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x-none" sz="1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  <m:sup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4293" y="4427673"/>
                <a:ext cx="5506504" cy="583686"/>
              </a:xfrm>
              <a:prstGeom prst="rect">
                <a:avLst/>
              </a:prstGeom>
              <a:blipFill>
                <a:blip r:embed="rId5"/>
                <a:stretch>
                  <a:fillRect l="-461" t="-2128"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4B54AB59-BCBE-F718-508E-81478401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51B199-CD04-0577-39DB-C5CF4ECA7B9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the formula for the sum of the first n positive squares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73801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20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862607" y="746068"/>
            <a:ext cx="1388522" cy="1969532"/>
            <a:chOff x="771217" y="1143000"/>
            <a:chExt cx="1850697" cy="2625741"/>
          </a:xfrm>
        </p:grpSpPr>
        <p:sp>
          <p:nvSpPr>
            <p:cNvPr id="33819" name="TextBox 3"/>
            <p:cNvSpPr txBox="1">
              <a:spLocks noChangeArrowheads="1"/>
            </p:cNvSpPr>
            <p:nvPr/>
          </p:nvSpPr>
          <p:spPr bwMode="auto">
            <a:xfrm>
              <a:off x="914400" y="1143000"/>
              <a:ext cx="1055894" cy="1892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 dirty="0">
                  <a:latin typeface="Arial" charset="0"/>
                  <a:ea typeface="ＭＳ Ｐゴシック" charset="-128"/>
                </a:rPr>
                <a:t>≥</a:t>
              </a:r>
            </a:p>
          </p:txBody>
        </p:sp>
        <p:sp>
          <p:nvSpPr>
            <p:cNvPr id="33820" name="TextBox 4"/>
            <p:cNvSpPr txBox="1">
              <a:spLocks noChangeArrowheads="1"/>
            </p:cNvSpPr>
            <p:nvPr/>
          </p:nvSpPr>
          <p:spPr bwMode="auto">
            <a:xfrm>
              <a:off x="1392496" y="1828800"/>
              <a:ext cx="1107171" cy="1892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 dirty="0">
                  <a:latin typeface="Arial" charset="0"/>
                  <a:ea typeface="ＭＳ Ｐゴシック" charset="-128"/>
                </a:rPr>
                <a:t>&lt;</a:t>
              </a:r>
            </a:p>
          </p:txBody>
        </p:sp>
        <p:sp>
          <p:nvSpPr>
            <p:cNvPr id="33821" name="TextBox 5"/>
            <p:cNvSpPr txBox="1">
              <a:spLocks noChangeArrowheads="1"/>
            </p:cNvSpPr>
            <p:nvPr/>
          </p:nvSpPr>
          <p:spPr bwMode="auto">
            <a:xfrm>
              <a:off x="771217" y="3276355"/>
              <a:ext cx="1850697" cy="4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solidFill>
                    <a:srgbClr val="FF0000"/>
                  </a:solidFill>
                  <a:ea typeface="ＭＳ Ｐゴシック" charset="-128"/>
                </a:rPr>
                <a:t>Inequalities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457701" y="375048"/>
            <a:ext cx="3412331" cy="2734686"/>
            <a:chOff x="4572000" y="500152"/>
            <a:chExt cx="4549495" cy="3646159"/>
          </a:xfrm>
        </p:grpSpPr>
        <p:sp>
          <p:nvSpPr>
            <p:cNvPr id="33815" name="TextBox 6"/>
            <p:cNvSpPr txBox="1">
              <a:spLocks noChangeArrowheads="1"/>
            </p:cNvSpPr>
            <p:nvPr/>
          </p:nvSpPr>
          <p:spPr bwMode="auto">
            <a:xfrm>
              <a:off x="5105401" y="838200"/>
              <a:ext cx="628767" cy="189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>
                  <a:latin typeface="Arial" charset="0"/>
                  <a:ea typeface="ＭＳ Ｐゴシック" charset="-128"/>
                </a:rPr>
                <a:t>|</a:t>
              </a:r>
            </a:p>
          </p:txBody>
        </p:sp>
        <p:sp>
          <p:nvSpPr>
            <p:cNvPr id="33816" name="TextBox 7"/>
            <p:cNvSpPr txBox="1">
              <a:spLocks noChangeArrowheads="1"/>
            </p:cNvSpPr>
            <p:nvPr/>
          </p:nvSpPr>
          <p:spPr bwMode="auto">
            <a:xfrm>
              <a:off x="4572000" y="3284558"/>
              <a:ext cx="4549495" cy="861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solidFill>
                    <a:srgbClr val="FF0000"/>
                  </a:solidFill>
                  <a:ea typeface="ＭＳ Ｐゴシック" charset="-128"/>
                </a:rPr>
                <a:t>Divisibility and results from number theory</a:t>
              </a:r>
            </a:p>
          </p:txBody>
        </p:sp>
        <p:sp>
          <p:nvSpPr>
            <p:cNvPr id="33817" name="TextBox 8"/>
            <p:cNvSpPr txBox="1">
              <a:spLocks noChangeArrowheads="1"/>
            </p:cNvSpPr>
            <p:nvPr/>
          </p:nvSpPr>
          <p:spPr bwMode="auto">
            <a:xfrm>
              <a:off x="5812816" y="500152"/>
              <a:ext cx="1107501" cy="189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>
                  <a:latin typeface="Arial" charset="0"/>
                  <a:ea typeface="ＭＳ Ｐゴシック" charset="-128"/>
                </a:rPr>
                <a:t>≡</a:t>
              </a:r>
            </a:p>
          </p:txBody>
        </p:sp>
        <p:sp>
          <p:nvSpPr>
            <p:cNvPr id="33818" name="TextBox 9"/>
            <p:cNvSpPr txBox="1">
              <a:spLocks noChangeArrowheads="1"/>
            </p:cNvSpPr>
            <p:nvPr/>
          </p:nvSpPr>
          <p:spPr bwMode="auto">
            <a:xfrm>
              <a:off x="6019800" y="1371600"/>
              <a:ext cx="3005339" cy="189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>
                  <a:latin typeface="Arial" charset="0"/>
                  <a:ea typeface="ＭＳ Ｐゴシック" charset="-128"/>
                </a:rPr>
                <a:t>φ(p)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428751" y="2571749"/>
            <a:ext cx="3412331" cy="2223136"/>
            <a:chOff x="457200" y="3733800"/>
            <a:chExt cx="4549495" cy="2963790"/>
          </a:xfrm>
        </p:grpSpPr>
        <p:sp>
          <p:nvSpPr>
            <p:cNvPr id="33811" name="TextBox 10"/>
            <p:cNvSpPr txBox="1">
              <a:spLocks noChangeArrowheads="1"/>
            </p:cNvSpPr>
            <p:nvPr/>
          </p:nvSpPr>
          <p:spPr bwMode="auto">
            <a:xfrm>
              <a:off x="838201" y="4191000"/>
              <a:ext cx="1346868" cy="189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>
                  <a:latin typeface="Arial" charset="0"/>
                  <a:ea typeface="ＭＳ Ｐゴシック" charset="-128"/>
                </a:rPr>
                <a:t>⊆</a:t>
              </a:r>
            </a:p>
          </p:txBody>
        </p:sp>
        <p:sp>
          <p:nvSpPr>
            <p:cNvPr id="33812" name="TextBox 11"/>
            <p:cNvSpPr txBox="1">
              <a:spLocks noChangeArrowheads="1"/>
            </p:cNvSpPr>
            <p:nvPr/>
          </p:nvSpPr>
          <p:spPr bwMode="auto">
            <a:xfrm>
              <a:off x="457200" y="6205212"/>
              <a:ext cx="4549495" cy="492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solidFill>
                    <a:srgbClr val="FF0000"/>
                  </a:solidFill>
                  <a:ea typeface="ＭＳ Ｐゴシック" charset="-128"/>
                </a:rPr>
                <a:t>Set theory</a:t>
              </a:r>
            </a:p>
          </p:txBody>
        </p:sp>
        <p:sp>
          <p:nvSpPr>
            <p:cNvPr id="33813" name="TextBox 12"/>
            <p:cNvSpPr txBox="1">
              <a:spLocks noChangeArrowheads="1"/>
            </p:cNvSpPr>
            <p:nvPr/>
          </p:nvSpPr>
          <p:spPr bwMode="auto">
            <a:xfrm>
              <a:off x="2079016" y="3733800"/>
              <a:ext cx="1165204" cy="189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8625">
                  <a:latin typeface="Arial" charset="0"/>
                  <a:ea typeface="ＭＳ Ｐゴシック" charset="-128"/>
                </a:rPr>
                <a:t>∈</a:t>
              </a:r>
            </a:p>
          </p:txBody>
        </p:sp>
        <p:sp>
          <p:nvSpPr>
            <p:cNvPr id="33814" name="TextBox 13"/>
            <p:cNvSpPr txBox="1">
              <a:spLocks noChangeArrowheads="1"/>
            </p:cNvSpPr>
            <p:nvPr/>
          </p:nvSpPr>
          <p:spPr bwMode="auto">
            <a:xfrm>
              <a:off x="2469398" y="4864388"/>
              <a:ext cx="1083991" cy="1600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7200">
                  <a:latin typeface="Arial" charset="0"/>
                  <a:ea typeface="ＭＳ Ｐゴシック" charset="-128"/>
                </a:rPr>
                <a:t>∪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531519" y="3200400"/>
            <a:ext cx="3412331" cy="1937386"/>
            <a:chOff x="4518305" y="4267199"/>
            <a:chExt cx="4549495" cy="2582790"/>
          </a:xfrm>
        </p:grpSpPr>
        <p:grpSp>
          <p:nvGrpSpPr>
            <p:cNvPr id="33798" name="Group 19"/>
            <p:cNvGrpSpPr>
              <a:grpSpLocks/>
            </p:cNvGrpSpPr>
            <p:nvPr/>
          </p:nvGrpSpPr>
          <p:grpSpPr bwMode="auto">
            <a:xfrm>
              <a:off x="6172200" y="4267199"/>
              <a:ext cx="1676400" cy="1905000"/>
              <a:chOff x="384" y="2592"/>
              <a:chExt cx="1056" cy="1200"/>
            </a:xfrm>
          </p:grpSpPr>
          <p:sp>
            <p:nvSpPr>
              <p:cNvPr id="33800" name="Oval 5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3801" name="Oval 6"/>
              <p:cNvSpPr>
                <a:spLocks noChangeArrowheads="1"/>
              </p:cNvSpPr>
              <p:nvPr/>
            </p:nvSpPr>
            <p:spPr bwMode="auto">
              <a:xfrm>
                <a:off x="672" y="2880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3802" name="Oval 7"/>
              <p:cNvSpPr>
                <a:spLocks noChangeArrowheads="1"/>
              </p:cNvSpPr>
              <p:nvPr/>
            </p:nvSpPr>
            <p:spPr bwMode="auto">
              <a:xfrm>
                <a:off x="1248" y="2880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3803" name="Oval 8"/>
              <p:cNvSpPr>
                <a:spLocks noChangeArrowheads="1"/>
              </p:cNvSpPr>
              <p:nvPr/>
            </p:nvSpPr>
            <p:spPr bwMode="auto">
              <a:xfrm>
                <a:off x="672" y="3312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3804" name="Oval 9"/>
              <p:cNvSpPr>
                <a:spLocks noChangeArrowheads="1"/>
              </p:cNvSpPr>
              <p:nvPr/>
            </p:nvSpPr>
            <p:spPr bwMode="auto">
              <a:xfrm>
                <a:off x="384" y="3600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3805" name="Oval 10"/>
              <p:cNvSpPr>
                <a:spLocks noChangeArrowheads="1"/>
              </p:cNvSpPr>
              <p:nvPr/>
            </p:nvSpPr>
            <p:spPr bwMode="auto">
              <a:xfrm>
                <a:off x="960" y="3600"/>
                <a:ext cx="192" cy="192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x-none" altLang="x-none" sz="1800">
                  <a:latin typeface="Arial" charset="0"/>
                  <a:ea typeface="ＭＳ Ｐゴシック" charset="-128"/>
                </a:endParaRPr>
              </a:p>
            </p:txBody>
          </p:sp>
          <p:cxnSp>
            <p:nvCxnSpPr>
              <p:cNvPr id="33806" name="AutoShape 11"/>
              <p:cNvCxnSpPr>
                <a:cxnSpLocks noChangeShapeType="1"/>
                <a:stCxn id="33800" idx="3"/>
                <a:endCxn id="33801" idx="7"/>
              </p:cNvCxnSpPr>
              <p:nvPr/>
            </p:nvCxnSpPr>
            <p:spPr bwMode="auto">
              <a:xfrm flipH="1">
                <a:off x="836" y="2756"/>
                <a:ext cx="152" cy="1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07" name="AutoShape 12"/>
              <p:cNvCxnSpPr>
                <a:cxnSpLocks noChangeShapeType="1"/>
                <a:stCxn id="33800" idx="5"/>
                <a:endCxn id="33802" idx="1"/>
              </p:cNvCxnSpPr>
              <p:nvPr/>
            </p:nvCxnSpPr>
            <p:spPr bwMode="auto">
              <a:xfrm>
                <a:off x="1124" y="2756"/>
                <a:ext cx="152" cy="1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08" name="AutoShape 13"/>
              <p:cNvCxnSpPr>
                <a:cxnSpLocks noChangeShapeType="1"/>
                <a:stCxn id="33801" idx="4"/>
                <a:endCxn id="33803" idx="0"/>
              </p:cNvCxnSpPr>
              <p:nvPr/>
            </p:nvCxnSpPr>
            <p:spPr bwMode="auto">
              <a:xfrm>
                <a:off x="768" y="3072"/>
                <a:ext cx="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09" name="AutoShape 14"/>
              <p:cNvCxnSpPr>
                <a:cxnSpLocks noChangeShapeType="1"/>
                <a:stCxn id="33803" idx="5"/>
                <a:endCxn id="33805" idx="1"/>
              </p:cNvCxnSpPr>
              <p:nvPr/>
            </p:nvCxnSpPr>
            <p:spPr bwMode="auto">
              <a:xfrm>
                <a:off x="836" y="3476"/>
                <a:ext cx="152" cy="1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0" name="AutoShape 15"/>
              <p:cNvCxnSpPr>
                <a:cxnSpLocks noChangeShapeType="1"/>
                <a:stCxn id="33803" idx="3"/>
                <a:endCxn id="33804" idx="7"/>
              </p:cNvCxnSpPr>
              <p:nvPr/>
            </p:nvCxnSpPr>
            <p:spPr bwMode="auto">
              <a:xfrm flipH="1">
                <a:off x="548" y="3476"/>
                <a:ext cx="152" cy="1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3799" name="TextBox 33"/>
            <p:cNvSpPr txBox="1">
              <a:spLocks noChangeArrowheads="1"/>
            </p:cNvSpPr>
            <p:nvPr/>
          </p:nvSpPr>
          <p:spPr bwMode="auto">
            <a:xfrm>
              <a:off x="4518305" y="6357621"/>
              <a:ext cx="4549495" cy="492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>
                  <a:solidFill>
                    <a:srgbClr val="FF0000"/>
                  </a:solidFill>
                  <a:ea typeface="ＭＳ Ｐゴシック" charset="-128"/>
                </a:rPr>
                <a:t>Algorithms and data structures</a:t>
              </a:r>
            </a:p>
          </p:txBody>
        </p:sp>
      </p:grp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92B45321-6BA2-4854-4231-9873C65A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67FFB1-7C22-DCB2-A9A7-4B7F2C36A58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Induction can also be used to prove properties other than summations!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Prelude:  </a:t>
            </a:r>
            <a:r>
              <a:rPr lang="en-US" altLang="x-none" dirty="0"/>
              <a:t>The expression n! is called the factorial of n.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 </a:t>
            </a:r>
            <a:r>
              <a:rPr lang="en-US" altLang="x-none" dirty="0">
                <a:solidFill>
                  <a:schemeClr val="bg2"/>
                </a:solidFill>
              </a:rPr>
              <a:t> </a:t>
            </a:r>
            <a:r>
              <a:rPr lang="en-US" altLang="x-none" dirty="0"/>
              <a:t>n! = n × (n-1) × … × 3 × 2 × 1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endParaRPr lang="en-US" altLang="x-none" dirty="0">
              <a:solidFill>
                <a:schemeClr val="bg2"/>
              </a:solidFill>
            </a:endParaRPr>
          </a:p>
          <a:p>
            <a:pPr lvl="1"/>
            <a:r>
              <a:rPr lang="en-US" altLang="x-none" dirty="0"/>
              <a:t>4! = 4 × 3 × 2 × 1 = 24</a:t>
            </a:r>
          </a:p>
          <a:p>
            <a:pPr lvl="1"/>
            <a:r>
              <a:rPr lang="en-US" altLang="x-none" dirty="0"/>
              <a:t>5! = 5 × 4 × 3 × 2 × 1 = 120</a:t>
            </a:r>
          </a:p>
          <a:p>
            <a:pPr lvl="1"/>
            <a:r>
              <a:rPr lang="en-US" altLang="x-none" dirty="0"/>
              <a:t>6! = 6 × 5 × 4 × 3 × 2 × 1 = 720</a:t>
            </a:r>
          </a:p>
          <a:p>
            <a:pPr lvl="1"/>
            <a:r>
              <a:rPr lang="en-US" altLang="x-none" dirty="0"/>
              <a:t>7! = 7 × 6 × 5 × 4 × 3 × 2 × 1 = 5,040</a:t>
            </a:r>
          </a:p>
          <a:p>
            <a:pPr lvl="1"/>
            <a:r>
              <a:rPr lang="en-US" altLang="x-none" dirty="0"/>
              <a:t>8! = 8 × 7 × 6 × 5 × 4 × 3 × 2 × 1 = 40,320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857750" y="2349102"/>
            <a:ext cx="3114675" cy="1079896"/>
            <a:chOff x="4953000" y="3131403"/>
            <a:chExt cx="4152231" cy="1440597"/>
          </a:xfrm>
        </p:grpSpPr>
        <p:sp>
          <p:nvSpPr>
            <p:cNvPr id="35844" name="TextBox 23"/>
            <p:cNvSpPr txBox="1">
              <a:spLocks noChangeArrowheads="1"/>
            </p:cNvSpPr>
            <p:nvPr/>
          </p:nvSpPr>
          <p:spPr bwMode="auto">
            <a:xfrm>
              <a:off x="4953000" y="3131403"/>
              <a:ext cx="4152231" cy="739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Note how quickly the factorial of n 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“grows”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  <a:ea typeface="ＭＳ Ｐゴシック" charset="-128"/>
              </a:endParaRPr>
            </a:p>
          </p:txBody>
        </p:sp>
        <p:cxnSp>
          <p:nvCxnSpPr>
            <p:cNvPr id="26" name="Shape 25"/>
            <p:cNvCxnSpPr>
              <a:stCxn id="35844" idx="2"/>
            </p:cNvCxnSpPr>
            <p:nvPr/>
          </p:nvCxnSpPr>
          <p:spPr bwMode="auto">
            <a:xfrm rot="5400000">
              <a:off x="6097408" y="3640292"/>
              <a:ext cx="701555" cy="1161862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34A49077-1D4D-5765-BD47-8FC81E5E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11D1D6-65F9-1676-389E-46407F16B53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2</a:t>
            </a:r>
            <a:r>
              <a:rPr lang="en-US" altLang="x-none" sz="3200" baseline="30000" dirty="0"/>
              <a:t>n</a:t>
            </a:r>
            <a:r>
              <a:rPr lang="en-US" altLang="x-none" sz="3200" dirty="0"/>
              <a:t> &lt; n! for every positive integer n ≥ 4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138878" y="1066108"/>
            <a:ext cx="6866243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138878" y="1580458"/>
            <a:ext cx="6866243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1138878" y="1923358"/>
            <a:ext cx="6866243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138878" y="2266258"/>
            <a:ext cx="6866243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  </a:t>
            </a:r>
            <a:r>
              <a:rPr lang="en-US" altLang="x-none" sz="1500" dirty="0">
                <a:ea typeface="ＭＳ Ｐゴシック" charset="-128"/>
              </a:rPr>
              <a:t>We will now show that P(k) → P(k+1) 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1138878" y="4266508"/>
            <a:ext cx="6866243" cy="586067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53179" y="2609158"/>
            <a:ext cx="6800850" cy="1485900"/>
          </a:xfrm>
        </p:spPr>
        <p:txBody>
          <a:bodyPr>
            <a:normAutofit lnSpcReduction="10000"/>
          </a:bodyPr>
          <a:lstStyle/>
          <a:p>
            <a:r>
              <a:rPr lang="en-US" altLang="x-none" sz="1500" dirty="0"/>
              <a:t>2</a:t>
            </a:r>
            <a:r>
              <a:rPr lang="en-US" altLang="x-none" sz="1500" baseline="30000" dirty="0"/>
              <a:t>k</a:t>
            </a:r>
            <a:r>
              <a:rPr lang="en-US" altLang="x-none" sz="1500" dirty="0"/>
              <a:t> &lt; k!		</a:t>
            </a:r>
            <a:r>
              <a:rPr lang="en-US" altLang="x-none" sz="1500" dirty="0">
                <a:solidFill>
                  <a:srgbClr val="008000"/>
                </a:solidFill>
              </a:rPr>
              <a:t>by I.H.</a:t>
            </a:r>
          </a:p>
          <a:p>
            <a:r>
              <a:rPr lang="en-US" altLang="x-none" sz="1500" dirty="0"/>
              <a:t>2 × 2</a:t>
            </a:r>
            <a:r>
              <a:rPr lang="en-US" altLang="x-none" sz="1500" baseline="30000" dirty="0"/>
              <a:t>k</a:t>
            </a:r>
            <a:r>
              <a:rPr lang="en-US" altLang="x-none" sz="1500" dirty="0"/>
              <a:t> &lt; 2 × k!		</a:t>
            </a:r>
            <a:r>
              <a:rPr lang="en-US" altLang="x-none" sz="1500" dirty="0">
                <a:solidFill>
                  <a:srgbClr val="008000"/>
                </a:solidFill>
              </a:rPr>
              <a:t>multiply by 2</a:t>
            </a:r>
          </a:p>
          <a:p>
            <a:r>
              <a:rPr lang="en-US" altLang="x-none" sz="1500" dirty="0"/>
              <a:t>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 &lt; 2 × k!		</a:t>
            </a:r>
            <a:r>
              <a:rPr lang="en-US" altLang="x-none" sz="1500" dirty="0" err="1">
                <a:solidFill>
                  <a:srgbClr val="008000"/>
                </a:solidFill>
              </a:rPr>
              <a:t>def</a:t>
            </a:r>
            <a:r>
              <a:rPr lang="en-US" altLang="ja-JP" sz="1500" dirty="0" err="1">
                <a:solidFill>
                  <a:srgbClr val="008000"/>
                </a:solidFill>
              </a:rPr>
              <a:t>’n</a:t>
            </a:r>
            <a:r>
              <a:rPr lang="en-US" altLang="ja-JP" sz="1500" dirty="0">
                <a:solidFill>
                  <a:srgbClr val="008000"/>
                </a:solidFill>
              </a:rPr>
              <a:t> of exp.</a:t>
            </a:r>
          </a:p>
          <a:p>
            <a:r>
              <a:rPr lang="en-US" altLang="x-none" sz="1500" dirty="0"/>
              <a:t>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 &lt; (k+1) × k!		</a:t>
            </a:r>
            <a:r>
              <a:rPr lang="en-US" altLang="x-none" sz="1500" dirty="0">
                <a:solidFill>
                  <a:srgbClr val="008000"/>
                </a:solidFill>
              </a:rPr>
              <a:t>since 2 &lt; (k+1)</a:t>
            </a:r>
          </a:p>
          <a:p>
            <a:r>
              <a:rPr lang="en-US" altLang="x-none" sz="1500" dirty="0"/>
              <a:t>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 &lt; (k+1)!		</a:t>
            </a:r>
            <a:r>
              <a:rPr lang="en-US" altLang="x-none" sz="1500" dirty="0" err="1">
                <a:solidFill>
                  <a:srgbClr val="008000"/>
                </a:solidFill>
              </a:rPr>
              <a:t>def</a:t>
            </a:r>
            <a:r>
              <a:rPr lang="en-US" altLang="ja-JP" sz="1500" dirty="0" err="1">
                <a:solidFill>
                  <a:srgbClr val="008000"/>
                </a:solidFill>
              </a:rPr>
              <a:t>’n</a:t>
            </a:r>
            <a:r>
              <a:rPr lang="en-US" altLang="ja-JP" sz="1500" dirty="0">
                <a:solidFill>
                  <a:srgbClr val="008000"/>
                </a:solidFill>
              </a:rPr>
              <a:t> of factorial</a:t>
            </a:r>
            <a:endParaRPr lang="en-US" altLang="x-none" sz="150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67729" y="1523308"/>
            <a:ext cx="475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767530" y="1066108"/>
            <a:ext cx="8569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2</a:t>
            </a:r>
            <a:r>
              <a:rPr lang="en-US" altLang="x-none" sz="1500" baseline="30000">
                <a:ea typeface="ＭＳ Ｐゴシック" charset="-128"/>
              </a:rPr>
              <a:t>n</a:t>
            </a:r>
            <a:r>
              <a:rPr lang="en-US" altLang="x-none" sz="1500">
                <a:ea typeface="ＭＳ Ｐゴシック" charset="-128"/>
              </a:rPr>
              <a:t> &lt; n!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00917" y="1580458"/>
            <a:ext cx="139436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P(4): 2</a:t>
            </a:r>
            <a:r>
              <a:rPr lang="en-US" altLang="x-none" sz="1500" baseline="30000">
                <a:ea typeface="ＭＳ Ｐゴシック" charset="-128"/>
              </a:rPr>
              <a:t>4</a:t>
            </a:r>
            <a:r>
              <a:rPr lang="en-US" altLang="x-none" sz="1500">
                <a:ea typeface="ＭＳ Ｐゴシック" charset="-128"/>
              </a:rPr>
              <a:t> &lt; 4!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96078" y="1923358"/>
            <a:ext cx="56891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integer k ≥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2224729" y="4268889"/>
                <a:ext cx="5492994" cy="583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≥4</m:t>
                    </m:r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24729" y="4268889"/>
                <a:ext cx="5492994" cy="583686"/>
              </a:xfrm>
              <a:prstGeom prst="rect">
                <a:avLst/>
              </a:prstGeom>
              <a:blipFill>
                <a:blip r:embed="rId3"/>
                <a:stretch>
                  <a:fillRect l="-462" t="-2128" b="-63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275956E-2D10-F78A-08F2-D534AAC9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275BFD6-A201-0612-8583-06ABAC7B4299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2</a:t>
            </a:r>
            <a:r>
              <a:rPr lang="en-US" altLang="x-none" sz="3200" baseline="30000" dirty="0"/>
              <a:t>n</a:t>
            </a:r>
            <a:r>
              <a:rPr lang="en-US" altLang="x-none" sz="3200" dirty="0"/>
              <a:t> &lt; n! for every positive integer n ≥ 4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1297823" y="1147762"/>
            <a:ext cx="6673211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297823" y="1662112"/>
            <a:ext cx="6673211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1297823" y="2005012"/>
            <a:ext cx="6673211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1297823" y="2347912"/>
            <a:ext cx="6673211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  </a:t>
            </a:r>
            <a:r>
              <a:rPr lang="en-US" altLang="x-none" sz="1500" dirty="0">
                <a:ea typeface="ＭＳ Ｐゴシック" charset="-128"/>
              </a:rPr>
              <a:t>We will now show that P(k) → P(k+1) 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1297823" y="4348162"/>
            <a:ext cx="6673211" cy="6286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412123" y="2633662"/>
            <a:ext cx="6609657" cy="1600200"/>
          </a:xfrm>
        </p:spPr>
        <p:txBody>
          <a:bodyPr>
            <a:normAutofit lnSpcReduction="10000"/>
          </a:bodyPr>
          <a:lstStyle/>
          <a:p>
            <a:r>
              <a:rPr lang="en-US" altLang="x-none" sz="1500"/>
              <a:t>(k+1)</a:t>
            </a:r>
            <a:r>
              <a:rPr lang="en-US" altLang="x-none" sz="1500" baseline="30000"/>
              <a:t>3</a:t>
            </a:r>
            <a:r>
              <a:rPr lang="en-US" altLang="x-none" sz="1500"/>
              <a:t> – (k+1) = k</a:t>
            </a:r>
            <a:r>
              <a:rPr lang="en-US" altLang="x-none" sz="1500" baseline="30000"/>
              <a:t>3</a:t>
            </a:r>
            <a:r>
              <a:rPr lang="en-US" altLang="x-none" sz="1500"/>
              <a:t> + 3k</a:t>
            </a:r>
            <a:r>
              <a:rPr lang="en-US" altLang="x-none" sz="1500" baseline="30000"/>
              <a:t>2</a:t>
            </a:r>
            <a:r>
              <a:rPr lang="en-US" altLang="x-none" sz="1500"/>
              <a:t> + 3k + 1 – (k+1)</a:t>
            </a:r>
          </a:p>
          <a:p>
            <a:r>
              <a:rPr lang="en-US" altLang="x-none" sz="1500">
                <a:solidFill>
                  <a:srgbClr val="008000"/>
                </a:solidFill>
              </a:rPr>
              <a:t>                   </a:t>
            </a:r>
            <a:r>
              <a:rPr lang="en-US" altLang="x-none" sz="1500"/>
              <a:t>  = k</a:t>
            </a:r>
            <a:r>
              <a:rPr lang="en-US" altLang="x-none" sz="1500" baseline="30000"/>
              <a:t>3</a:t>
            </a:r>
            <a:r>
              <a:rPr lang="en-US" altLang="x-none" sz="1500"/>
              <a:t> + 3k</a:t>
            </a:r>
            <a:r>
              <a:rPr lang="en-US" altLang="x-none" sz="1500" baseline="30000"/>
              <a:t>2</a:t>
            </a:r>
            <a:r>
              <a:rPr lang="en-US" altLang="x-none" sz="1500"/>
              <a:t> + 2k</a:t>
            </a:r>
          </a:p>
          <a:p>
            <a:r>
              <a:rPr lang="en-US" altLang="x-none" sz="1500">
                <a:solidFill>
                  <a:srgbClr val="008000"/>
                </a:solidFill>
              </a:rPr>
              <a:t>                   </a:t>
            </a:r>
            <a:r>
              <a:rPr lang="en-US" altLang="x-none" sz="1500">
                <a:solidFill>
                  <a:srgbClr val="000000"/>
                </a:solidFill>
              </a:rPr>
              <a:t>  = (k</a:t>
            </a:r>
            <a:r>
              <a:rPr lang="en-US" altLang="x-none" sz="1500" baseline="30000">
                <a:solidFill>
                  <a:srgbClr val="000000"/>
                </a:solidFill>
              </a:rPr>
              <a:t>3</a:t>
            </a:r>
            <a:r>
              <a:rPr lang="en-US" altLang="x-none" sz="1500">
                <a:solidFill>
                  <a:srgbClr val="000000"/>
                </a:solidFill>
              </a:rPr>
              <a:t> – k) + (3k</a:t>
            </a:r>
            <a:r>
              <a:rPr lang="en-US" altLang="x-none" sz="1500" baseline="30000">
                <a:solidFill>
                  <a:srgbClr val="000000"/>
                </a:solidFill>
              </a:rPr>
              <a:t>2</a:t>
            </a:r>
            <a:r>
              <a:rPr lang="en-US" altLang="x-none" sz="1500">
                <a:solidFill>
                  <a:srgbClr val="000000"/>
                </a:solidFill>
              </a:rPr>
              <a:t> + 3k)</a:t>
            </a:r>
          </a:p>
          <a:p>
            <a:r>
              <a:rPr lang="en-US" altLang="x-none" sz="1500">
                <a:solidFill>
                  <a:srgbClr val="000000"/>
                </a:solidFill>
              </a:rPr>
              <a:t>                     = (k</a:t>
            </a:r>
            <a:r>
              <a:rPr lang="en-US" altLang="x-none" sz="1500" baseline="30000">
                <a:solidFill>
                  <a:srgbClr val="000000"/>
                </a:solidFill>
              </a:rPr>
              <a:t>3</a:t>
            </a:r>
            <a:r>
              <a:rPr lang="en-US" altLang="x-none" sz="1500">
                <a:solidFill>
                  <a:srgbClr val="000000"/>
                </a:solidFill>
              </a:rPr>
              <a:t> – k) + 3(k</a:t>
            </a:r>
            <a:r>
              <a:rPr lang="en-US" altLang="x-none" sz="1500" baseline="30000">
                <a:solidFill>
                  <a:srgbClr val="000000"/>
                </a:solidFill>
              </a:rPr>
              <a:t>2</a:t>
            </a:r>
            <a:r>
              <a:rPr lang="en-US" altLang="x-none" sz="1500">
                <a:solidFill>
                  <a:srgbClr val="000000"/>
                </a:solidFill>
              </a:rPr>
              <a:t> + k)</a:t>
            </a:r>
          </a:p>
          <a:p>
            <a:r>
              <a:rPr lang="en-US" altLang="x-none" sz="1500"/>
              <a:t>Note that 3 | </a:t>
            </a:r>
            <a:r>
              <a:rPr lang="en-US" altLang="x-none" sz="1500">
                <a:solidFill>
                  <a:srgbClr val="000000"/>
                </a:solidFill>
              </a:rPr>
              <a:t>(k</a:t>
            </a:r>
            <a:r>
              <a:rPr lang="en-US" altLang="x-none" sz="1500" baseline="30000">
                <a:solidFill>
                  <a:srgbClr val="000000"/>
                </a:solidFill>
              </a:rPr>
              <a:t>3</a:t>
            </a:r>
            <a:r>
              <a:rPr lang="en-US" altLang="x-none" sz="1500">
                <a:solidFill>
                  <a:srgbClr val="000000"/>
                </a:solidFill>
              </a:rPr>
              <a:t> – k) by the I.H. and 3 | 3(k</a:t>
            </a:r>
            <a:r>
              <a:rPr lang="en-US" altLang="x-none" sz="1500" baseline="30000">
                <a:solidFill>
                  <a:srgbClr val="000000"/>
                </a:solidFill>
              </a:rPr>
              <a:t>2</a:t>
            </a:r>
            <a:r>
              <a:rPr lang="en-US" altLang="x-none" sz="1500">
                <a:solidFill>
                  <a:srgbClr val="000000"/>
                </a:solidFill>
              </a:rPr>
              <a:t> + k) by definition,</a:t>
            </a:r>
            <a:br>
              <a:rPr lang="en-US" altLang="x-none" sz="1500">
                <a:solidFill>
                  <a:srgbClr val="000000"/>
                </a:solidFill>
              </a:rPr>
            </a:br>
            <a:r>
              <a:rPr lang="en-US" altLang="x-none" sz="1500">
                <a:solidFill>
                  <a:srgbClr val="000000"/>
                </a:solidFill>
              </a:rPr>
              <a:t>so 3 | [</a:t>
            </a:r>
            <a:r>
              <a:rPr lang="en-US" altLang="x-none" sz="1500"/>
              <a:t>(k+1)</a:t>
            </a:r>
            <a:r>
              <a:rPr lang="en-US" altLang="x-none" sz="1500" baseline="30000"/>
              <a:t>3</a:t>
            </a:r>
            <a:r>
              <a:rPr lang="en-US" altLang="x-none" sz="1500"/>
              <a:t> – (k+1)]</a:t>
            </a:r>
            <a:endParaRPr lang="en-US" altLang="x-none" sz="150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26674" y="1604962"/>
            <a:ext cx="4620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55024" y="1995487"/>
            <a:ext cx="584700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positive integer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2383673" y="4341018"/>
                <a:ext cx="5338569" cy="583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x-none" sz="1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  <m:sup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3673" y="4341018"/>
                <a:ext cx="5338569" cy="583686"/>
              </a:xfrm>
              <a:prstGeom prst="rect">
                <a:avLst/>
              </a:prstGeom>
              <a:blipFill>
                <a:blip r:embed="rId3"/>
                <a:stretch>
                  <a:fillRect l="-474" t="-2128" r="-948"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51477" y="1143000"/>
            <a:ext cx="123216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3 | (n</a:t>
            </a:r>
            <a:r>
              <a:rPr lang="en-US" altLang="x-none" sz="1500" baseline="30000">
                <a:ea typeface="ＭＳ Ｐゴシック" charset="-128"/>
              </a:rPr>
              <a:t>3</a:t>
            </a:r>
            <a:r>
              <a:rPr lang="en-US" altLang="x-none" sz="1500">
                <a:ea typeface="ＭＳ Ｐゴシック" charset="-128"/>
              </a:rPr>
              <a:t> – n)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20572" y="1652587"/>
            <a:ext cx="120185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P(1): 3 | 0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939E545-B417-5366-6696-0FDC12C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0778AC-A759-566D-00FE-B4FF39077B9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n</a:t>
            </a:r>
            <a:r>
              <a:rPr lang="en-US" altLang="x-none" sz="3200" baseline="30000" dirty="0"/>
              <a:t>3</a:t>
            </a:r>
            <a:r>
              <a:rPr lang="en-US" altLang="x-none" sz="3200" dirty="0"/>
              <a:t> – n is divisible by 3 whenever n is a positive integer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4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71979"/>
                <a:ext cx="8229599" cy="2814221"/>
              </a:xfrm>
            </p:spPr>
            <p:txBody>
              <a:bodyPr>
                <a:normAutofit fontScale="92500" lnSpcReduction="10000"/>
              </a:bodyPr>
              <a:lstStyle/>
              <a:p>
                <a:pPr marL="1287066" indent="-1287066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Problem 3</a:t>
                </a:r>
                <a:r>
                  <a:rPr lang="en-US" altLang="x-none" b="1" dirty="0"/>
                  <a:t>:</a:t>
                </a:r>
                <a:r>
                  <a:rPr lang="en-US" altLang="x-none" dirty="0"/>
                  <a:t> 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b="0" i="1" smtClean="0">
                            <a:latin typeface="Cambria Math" charset="0"/>
                          </a:rPr>
                          <m:t>𝑛</m:t>
                        </m:r>
                      </m:e>
                      <m:sup>
                        <m:r>
                          <a:rPr lang="en-US" altLang="x-none" b="0" i="1" smtClean="0">
                            <a:latin typeface="Cambria Math" charset="0"/>
                          </a:rPr>
                          <m:t>3</m:t>
                        </m:r>
                      </m:sup>
                    </m:sSup>
                    <m:r>
                      <a:rPr lang="en-US" altLang="x-none" b="0" i="1" smtClean="0">
                        <a:latin typeface="Cambria Math" charset="0"/>
                      </a:rPr>
                      <m:t>+2</m:t>
                    </m:r>
                    <m:r>
                      <a:rPr lang="en-US" altLang="x-none" b="0" i="1" smtClean="0">
                        <a:latin typeface="Cambria Math" charset="0"/>
                      </a:rPr>
                      <m:t>𝑛</m:t>
                    </m:r>
                  </m:oMath>
                </a14:m>
                <a:r>
                  <a:rPr lang="en-US" altLang="x-none" b="1" dirty="0"/>
                  <a:t> </a:t>
                </a:r>
                <a:r>
                  <a:rPr lang="en-US" altLang="x-none" dirty="0"/>
                  <a:t>is divisible by 3 for any positive integer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</a:rPr>
                      <m:t>𝑛</m:t>
                    </m:r>
                  </m:oMath>
                </a14:m>
                <a:endParaRPr lang="en-US" altLang="x-none" b="1" dirty="0"/>
              </a:p>
              <a:p>
                <a:pPr marL="1287066" indent="-1287066">
                  <a:buNone/>
                </a:pPr>
                <a:endParaRPr lang="en-US" altLang="x-none" b="1" dirty="0"/>
              </a:p>
              <a:p>
                <a:pPr marL="1287066" indent="-1287066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Problem 4</a:t>
                </a:r>
                <a:r>
                  <a:rPr lang="en-US" altLang="x-none" b="1" dirty="0"/>
                  <a:t>:</a:t>
                </a:r>
                <a:r>
                  <a:rPr lang="en-US" altLang="x-none" dirty="0"/>
                  <a:t> 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b="0" i="1" smtClean="0">
                            <a:latin typeface="Cambria Math" charset="0"/>
                          </a:rPr>
                          <m:t>6</m:t>
                        </m:r>
                      </m:e>
                      <m:sup>
                        <m:r>
                          <a:rPr lang="en-US" altLang="x-none" b="0" i="1" smtClean="0">
                            <a:latin typeface="Cambria Math" charset="0"/>
                          </a:rPr>
                          <m:t>𝑛</m:t>
                        </m:r>
                      </m:sup>
                    </m:sSup>
                    <m:r>
                      <a:rPr lang="en-US" altLang="x-none" b="0" i="1" smtClean="0">
                        <a:latin typeface="Cambria Math" charset="0"/>
                      </a:rPr>
                      <m:t>−1</m:t>
                    </m:r>
                  </m:oMath>
                </a14:m>
                <a:r>
                  <a:rPr lang="en-US" altLang="x-none" b="1" dirty="0"/>
                  <a:t> </a:t>
                </a:r>
                <a:r>
                  <a:rPr lang="en-US" altLang="x-none" dirty="0"/>
                  <a:t>is divisible by 5 for any positive integer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</a:rPr>
                      <m:t>𝑛</m:t>
                    </m:r>
                  </m:oMath>
                </a14:m>
                <a:endParaRPr lang="en-US" altLang="x-none" b="1" dirty="0"/>
              </a:p>
              <a:p>
                <a:pPr>
                  <a:buFont typeface="Wingdings" charset="2"/>
                  <a:buNone/>
                </a:pPr>
                <a:endParaRPr lang="en-US" altLang="x-none" b="1" dirty="0"/>
              </a:p>
              <a:p>
                <a:pPr>
                  <a:buFont typeface="Wingdings" charset="2"/>
                  <a:buNone/>
                </a:pPr>
                <a:r>
                  <a:rPr lang="en-US" altLang="x-none" b="1" i="1" dirty="0"/>
                  <a:t>Hint:</a:t>
                </a:r>
                <a:r>
                  <a:rPr lang="en-US" altLang="x-none" dirty="0"/>
                  <a:t>  Be sure to</a:t>
                </a:r>
              </a:p>
              <a:p>
                <a:pPr marL="642938" lvl="1" indent="-342900">
                  <a:buFont typeface="Trebuchet MS" charset="0"/>
                  <a:buAutoNum type="arabicPeriod"/>
                </a:pPr>
                <a:r>
                  <a:rPr lang="en-US" altLang="x-none" dirty="0"/>
                  <a:t>Define P(x)</a:t>
                </a:r>
              </a:p>
              <a:p>
                <a:pPr marL="642938" lvl="1" indent="-342900">
                  <a:buFont typeface="Trebuchet MS" charset="0"/>
                  <a:buAutoNum type="arabicPeriod"/>
                </a:pPr>
                <a:r>
                  <a:rPr lang="en-US" altLang="x-none" dirty="0"/>
                  <a:t>Prove the base case</a:t>
                </a:r>
              </a:p>
              <a:p>
                <a:pPr marL="642938" lvl="1" indent="-342900">
                  <a:buFont typeface="Trebuchet MS" charset="0"/>
                  <a:buAutoNum type="arabicPeriod"/>
                </a:pPr>
                <a:r>
                  <a:rPr lang="en-US" altLang="x-none" dirty="0"/>
                  <a:t>Make an inductive hypothesis</a:t>
                </a:r>
              </a:p>
              <a:p>
                <a:pPr marL="642938" lvl="1" indent="-342900">
                  <a:buFont typeface="Trebuchet MS" charset="0"/>
                  <a:buAutoNum type="arabicPeriod"/>
                </a:pPr>
                <a:r>
                  <a:rPr lang="en-US" altLang="x-none" dirty="0"/>
                  <a:t>Carry out the inductive step</a:t>
                </a:r>
              </a:p>
              <a:p>
                <a:pPr marL="642938" lvl="1" indent="-342900">
                  <a:buFont typeface="Trebuchet MS" charset="0"/>
                  <a:buAutoNum type="arabicPeriod"/>
                </a:pPr>
                <a:r>
                  <a:rPr lang="en-US" altLang="x-none" dirty="0"/>
                  <a:t>Draw the final conclusion</a:t>
                </a:r>
              </a:p>
            </p:txBody>
          </p:sp>
        </mc:Choice>
        <mc:Fallback xmlns="">
          <p:sp>
            <p:nvSpPr>
              <p:cNvPr id="3174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71979"/>
                <a:ext cx="8229599" cy="2814221"/>
              </a:xfrm>
              <a:blipFill>
                <a:blip r:embed="rId3"/>
                <a:stretch>
                  <a:fillRect l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335B5D3-DBB9-2C3C-32AE-85DA9B2C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434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439FC4-76DB-80A4-AF53-16DCE257DBF9}"/>
              </a:ext>
            </a:extLst>
          </p:cNvPr>
          <p:cNvSpPr txBox="1">
            <a:spLocks/>
          </p:cNvSpPr>
          <p:nvPr/>
        </p:nvSpPr>
        <p:spPr>
          <a:xfrm>
            <a:off x="457200" y="1135727"/>
            <a:ext cx="680085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Proof by Induction</a:t>
            </a:r>
          </a:p>
          <a:p>
            <a:pPr marL="588645" lvl="1" indent="0">
              <a:buNone/>
            </a:pPr>
            <a:endParaRPr lang="en-US" altLang="x-none" dirty="0"/>
          </a:p>
          <a:p>
            <a:pPr marL="588645" lvl="1" indent="0">
              <a:buNone/>
            </a:pPr>
            <a:endParaRPr lang="en-US" altLang="x-none" dirty="0"/>
          </a:p>
          <a:p>
            <a:pPr marL="285750" indent="-285750"/>
            <a:r>
              <a:rPr lang="en-US" altLang="x-none" dirty="0"/>
              <a:t>Examples</a:t>
            </a:r>
          </a:p>
          <a:p>
            <a:pPr lvl="1"/>
            <a:r>
              <a:rPr lang="en-US" altLang="x-none" dirty="0"/>
              <a:t>Equations</a:t>
            </a:r>
          </a:p>
          <a:p>
            <a:pPr lvl="1"/>
            <a:r>
              <a:rPr lang="en-US" altLang="x-none" dirty="0"/>
              <a:t>Inequalities</a:t>
            </a:r>
          </a:p>
          <a:p>
            <a:pPr lvl="1"/>
            <a:r>
              <a:rPr lang="en-US" altLang="x-none" dirty="0"/>
              <a:t>Sets</a:t>
            </a:r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1347701" y="1143000"/>
            <a:ext cx="6731960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347701" y="1657350"/>
            <a:ext cx="673196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1347701" y="2000250"/>
            <a:ext cx="673196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I.H.: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1347701" y="2343150"/>
            <a:ext cx="6731960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  </a:t>
            </a:r>
            <a:r>
              <a:rPr lang="en-US" altLang="x-none" sz="1500" dirty="0">
                <a:ea typeface="ＭＳ Ｐゴシック" charset="-128"/>
              </a:rPr>
              <a:t>We will now show that P(k) → P(k+1) </a:t>
            </a:r>
          </a:p>
        </p:txBody>
      </p:sp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1347701" y="4343400"/>
            <a:ext cx="6731960" cy="586067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41991" name="Content Placeholder 2"/>
          <p:cNvSpPr>
            <a:spLocks noGrp="1"/>
          </p:cNvSpPr>
          <p:nvPr>
            <p:ph idx="1"/>
          </p:nvPr>
        </p:nvSpPr>
        <p:spPr>
          <a:xfrm>
            <a:off x="1462001" y="2628900"/>
            <a:ext cx="6667846" cy="1600200"/>
          </a:xfrm>
        </p:spPr>
        <p:txBody>
          <a:bodyPr>
            <a:normAutofit fontScale="92500" lnSpcReduction="10000"/>
          </a:bodyPr>
          <a:lstStyle/>
          <a:p>
            <a:r>
              <a:rPr lang="en-US" altLang="x-none" sz="1500" dirty="0"/>
              <a:t>Let S be a set of size k</a:t>
            </a:r>
          </a:p>
          <a:p>
            <a:r>
              <a:rPr lang="en-US" altLang="x-none" sz="1500" dirty="0"/>
              <a:t>Assume without loss of generality that x ∉ S</a:t>
            </a:r>
          </a:p>
          <a:p>
            <a:r>
              <a:rPr lang="en-US" altLang="x-none" sz="1500" dirty="0"/>
              <a:t>Let T = S ∪ {x}, so |T| = k+1</a:t>
            </a:r>
          </a:p>
          <a:p>
            <a:r>
              <a:rPr lang="en-US" altLang="x-none" sz="1500" dirty="0"/>
              <a:t>∀</a:t>
            </a:r>
            <a:r>
              <a:rPr lang="en-US" altLang="x-none" sz="1500" dirty="0" err="1"/>
              <a:t>s⊆S</a:t>
            </a:r>
            <a:r>
              <a:rPr lang="en-US" altLang="x-none" sz="1500" dirty="0"/>
              <a:t> (s ⊆ T) since T is a superset of S</a:t>
            </a:r>
          </a:p>
          <a:p>
            <a:r>
              <a:rPr lang="en-US" altLang="x-none" sz="1500" dirty="0"/>
              <a:t>Furthermore, ∀</a:t>
            </a:r>
            <a:r>
              <a:rPr lang="en-US" altLang="x-none" sz="1500" dirty="0" err="1"/>
              <a:t>s⊆S</a:t>
            </a:r>
            <a:r>
              <a:rPr lang="en-US" altLang="x-none" sz="1500" dirty="0"/>
              <a:t> (s ∪ {x} ⊆ T) since x ∈ T</a:t>
            </a:r>
          </a:p>
          <a:p>
            <a:r>
              <a:rPr lang="en-US" altLang="x-none" sz="1500" dirty="0"/>
              <a:t>Since S has 2</a:t>
            </a:r>
            <a:r>
              <a:rPr lang="en-US" altLang="x-none" sz="1500" baseline="30000" dirty="0"/>
              <a:t>k</a:t>
            </a:r>
            <a:r>
              <a:rPr lang="en-US" altLang="x-none" sz="1500" dirty="0"/>
              <a:t> subsets by the </a:t>
            </a:r>
            <a:r>
              <a:rPr lang="en-US" altLang="x-none" sz="1500" dirty="0" err="1"/>
              <a:t>I.H</a:t>
            </a:r>
            <a:r>
              <a:rPr lang="en-US" altLang="x-none" sz="1500" dirty="0"/>
              <a:t>., T has 2×2</a:t>
            </a:r>
            <a:r>
              <a:rPr lang="en-US" altLang="x-none" sz="1500" baseline="30000" dirty="0"/>
              <a:t>k</a:t>
            </a:r>
            <a:r>
              <a:rPr lang="en-US" altLang="x-none" sz="1500" dirty="0"/>
              <a:t> = 2</a:t>
            </a:r>
            <a:r>
              <a:rPr lang="en-US" altLang="x-none" sz="1500" baseline="30000" dirty="0"/>
              <a:t>k+1</a:t>
            </a:r>
            <a:r>
              <a:rPr lang="en-US" altLang="x-none" sz="1500" dirty="0"/>
              <a:t> subsets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91101" y="1600200"/>
            <a:ext cx="466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04900" y="2000250"/>
            <a:ext cx="577025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natural number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2433551" y="4345781"/>
                <a:ext cx="5385568" cy="583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x-none" sz="15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3551" y="4345781"/>
                <a:ext cx="5385568" cy="583686"/>
              </a:xfrm>
              <a:prstGeom prst="rect">
                <a:avLst/>
              </a:prstGeom>
              <a:blipFill>
                <a:blip r:embed="rId2"/>
                <a:stretch>
                  <a:fillRect l="-471" t="-2128" r="-235"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032311" y="1143000"/>
            <a:ext cx="387037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Set S with cardinality n has 2</a:t>
            </a:r>
            <a:r>
              <a:rPr lang="en-US" altLang="x-none" sz="1500" baseline="30000" dirty="0">
                <a:ea typeface="ＭＳ Ｐゴシック" charset="-128"/>
              </a:rPr>
              <a:t>n</a:t>
            </a:r>
            <a:r>
              <a:rPr lang="en-US" altLang="x-none" sz="1500" dirty="0">
                <a:ea typeface="ＭＳ Ｐゴシック" charset="-128"/>
              </a:rPr>
              <a:t> subsets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35919" y="1657350"/>
            <a:ext cx="390813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P(0): ∅ has 2</a:t>
            </a:r>
            <a:r>
              <a:rPr lang="en-US" altLang="x-none" sz="1500" baseline="30000">
                <a:ea typeface="ＭＳ Ｐゴシック" charset="-128"/>
              </a:rPr>
              <a:t>0</a:t>
            </a:r>
            <a:r>
              <a:rPr lang="en-US" altLang="x-none" sz="1500">
                <a:ea typeface="ＭＳ Ｐゴシック" charset="-128"/>
              </a:rPr>
              <a:t> = 1 subsets (i.e., ∅ ⊆ ∅)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83489F5B-B5A4-6668-37D8-1189DA2B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0F870FE-0AA7-780A-8412-88BB8EEF7B0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if S is a finite set with n elements, then S has 2</a:t>
            </a:r>
            <a:r>
              <a:rPr lang="en-US" altLang="x-none" sz="3200" baseline="30000" dirty="0"/>
              <a:t>n</a:t>
            </a:r>
            <a:r>
              <a:rPr lang="en-US" altLang="x-none" sz="3200" dirty="0"/>
              <a:t> subsets.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build="p"/>
      <p:bldP spid="10" grpId="0"/>
      <p:bldP spid="11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199" y="1057793"/>
            <a:ext cx="8229599" cy="3954782"/>
          </a:xfrm>
        </p:spPr>
        <p:txBody>
          <a:bodyPr>
            <a:noAutofit/>
          </a:bodyPr>
          <a:lstStyle/>
          <a:p>
            <a:r>
              <a:rPr lang="en-US" altLang="x-none" sz="1500" dirty="0"/>
              <a:t>Mathematical induction lets us prove universally quantified statements using this inference rule:</a:t>
            </a:r>
          </a:p>
          <a:p>
            <a:endParaRPr lang="en-US" altLang="x-none" sz="1500" dirty="0"/>
          </a:p>
          <a:p>
            <a:endParaRPr lang="en-US" altLang="x-none" sz="1500" dirty="0"/>
          </a:p>
          <a:p>
            <a:endParaRPr lang="en-US" altLang="x-none" sz="1500" dirty="0"/>
          </a:p>
          <a:p>
            <a:endParaRPr lang="en-US" altLang="x-none" sz="1500" dirty="0"/>
          </a:p>
          <a:p>
            <a:pPr>
              <a:buFont typeface="Wingdings" charset="2"/>
              <a:buNone/>
            </a:pPr>
            <a:endParaRPr lang="en-US" altLang="x-none" sz="1500" dirty="0"/>
          </a:p>
          <a:p>
            <a:r>
              <a:rPr lang="en-US" altLang="x-none" sz="1500" dirty="0"/>
              <a:t>Induction is useful for proving:</a:t>
            </a:r>
          </a:p>
          <a:p>
            <a:pPr lvl="1"/>
            <a:r>
              <a:rPr lang="en-US" altLang="x-none" dirty="0"/>
              <a:t>Summations</a:t>
            </a:r>
          </a:p>
          <a:p>
            <a:pPr lvl="1"/>
            <a:r>
              <a:rPr lang="en-US" altLang="x-none" dirty="0"/>
              <a:t>Inequalities</a:t>
            </a:r>
          </a:p>
          <a:p>
            <a:pPr lvl="1"/>
            <a:r>
              <a:rPr lang="en-US" altLang="x-none" dirty="0"/>
              <a:t>Claims about countable sets</a:t>
            </a:r>
          </a:p>
          <a:p>
            <a:pPr lvl="1"/>
            <a:r>
              <a:rPr lang="en-US" altLang="x-none" dirty="0"/>
              <a:t>Theorems from number theory</a:t>
            </a:r>
          </a:p>
          <a:p>
            <a:pPr lvl="1"/>
            <a:r>
              <a:rPr lang="en-US" altLang="x-none" dirty="0"/>
              <a:t>…</a:t>
            </a:r>
          </a:p>
          <a:p>
            <a:r>
              <a:rPr lang="en-US" altLang="x-none" sz="1500" dirty="0"/>
              <a:t>Next time:  Strong induction and recursive definitions (Sections 5.2 &amp; 5.3)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4675" y="1629293"/>
            <a:ext cx="2914650" cy="1257300"/>
            <a:chOff x="5715000" y="4648200"/>
            <a:chExt cx="3886200" cy="1676400"/>
          </a:xfrm>
        </p:grpSpPr>
        <p:sp>
          <p:nvSpPr>
            <p:cNvPr id="43012" name="Rounded Rectangle 11"/>
            <p:cNvSpPr>
              <a:spLocks noChangeArrowheads="1"/>
            </p:cNvSpPr>
            <p:nvPr/>
          </p:nvSpPr>
          <p:spPr bwMode="auto">
            <a:xfrm>
              <a:off x="5715000" y="4648200"/>
              <a:ext cx="3886200" cy="16764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FontTx/>
                <a:buNone/>
              </a:pPr>
              <a:endParaRPr lang="x-none" altLang="x-none" sz="1800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013" name="TextBox 8"/>
            <p:cNvSpPr txBox="1">
              <a:spLocks noChangeArrowheads="1"/>
            </p:cNvSpPr>
            <p:nvPr/>
          </p:nvSpPr>
          <p:spPr bwMode="auto">
            <a:xfrm>
              <a:off x="5867400" y="4678363"/>
              <a:ext cx="3691609" cy="1600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P(0)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For arb. k, P(k) → P(k+1)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x-none" sz="1800" dirty="0">
                <a:latin typeface="Arial" charset="0"/>
                <a:ea typeface="ＭＳ Ｐゴシック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∴∀</a:t>
              </a:r>
              <a:r>
                <a:rPr lang="en-US" altLang="x-none" sz="1800" dirty="0" err="1">
                  <a:latin typeface="Arial" charset="0"/>
                  <a:ea typeface="ＭＳ Ｐゴシック" charset="-128"/>
                </a:rPr>
                <a:t>x∈</a:t>
              </a:r>
              <a:r>
                <a:rPr lang="en-US" altLang="x-none" sz="1800" b="1" dirty="0" err="1">
                  <a:latin typeface="Arial" charset="0"/>
                  <a:ea typeface="ＭＳ Ｐゴシック" charset="-128"/>
                </a:rPr>
                <a:t>N</a:t>
              </a:r>
              <a:r>
                <a:rPr lang="en-US" altLang="x-none" sz="1800" dirty="0">
                  <a:latin typeface="Arial" charset="0"/>
                  <a:ea typeface="ＭＳ Ｐゴシック" charset="-128"/>
                </a:rPr>
                <a:t> P(x)</a:t>
              </a:r>
            </a:p>
          </p:txBody>
        </p:sp>
        <p:cxnSp>
          <p:nvCxnSpPr>
            <p:cNvPr id="43014" name="Straight Connector 10"/>
            <p:cNvCxnSpPr>
              <a:cxnSpLocks noChangeShapeType="1"/>
            </p:cNvCxnSpPr>
            <p:nvPr/>
          </p:nvCxnSpPr>
          <p:spPr bwMode="auto">
            <a:xfrm>
              <a:off x="6019800" y="5713413"/>
              <a:ext cx="1828800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625E7E30-63B2-8F2F-5A15-D0171B857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975705"/>
            <a:ext cx="8163098" cy="4228062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dirty="0">
                <a:solidFill>
                  <a:schemeClr val="bg2"/>
                </a:solidFill>
              </a:rPr>
              <a:t>Basic proof methods</a:t>
            </a:r>
          </a:p>
          <a:p>
            <a:pPr lvl="1"/>
            <a:r>
              <a:rPr lang="en-US" altLang="x-none" dirty="0"/>
              <a:t>Direct proof, contradiction, contraposition, cases, …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Proof of </a:t>
            </a:r>
            <a:r>
              <a:rPr lang="en-US" altLang="x-none" dirty="0">
                <a:solidFill>
                  <a:schemeClr val="bg2"/>
                </a:solidFill>
              </a:rPr>
              <a:t>quantified statements</a:t>
            </a:r>
          </a:p>
          <a:p>
            <a:pPr lvl="1"/>
            <a:r>
              <a:rPr lang="en-US" altLang="x-none" dirty="0"/>
              <a:t>Existential statements (i.e., ∃x P(x))</a:t>
            </a:r>
          </a:p>
          <a:p>
            <a:pPr lvl="2"/>
            <a:r>
              <a:rPr lang="en-US" altLang="x-none" dirty="0"/>
              <a:t> Finding a single example suffices</a:t>
            </a:r>
          </a:p>
          <a:p>
            <a:pPr lvl="2"/>
            <a:endParaRPr lang="en-US" altLang="x-none" dirty="0"/>
          </a:p>
          <a:p>
            <a:pPr lvl="1"/>
            <a:r>
              <a:rPr lang="en-US" altLang="x-none" dirty="0"/>
              <a:t>Universal statements (i.e., ∀x P(x)) can be harder to prove</a:t>
            </a:r>
          </a:p>
          <a:p>
            <a:pPr lvl="1"/>
            <a:endParaRPr lang="en-US" altLang="x-none" dirty="0"/>
          </a:p>
          <a:p>
            <a:pPr lvl="2"/>
            <a:r>
              <a:rPr lang="en-US" altLang="x-none" dirty="0"/>
              <a:t> </a:t>
            </a:r>
          </a:p>
          <a:p>
            <a:pPr lvl="2"/>
            <a:endParaRPr lang="en-US" altLang="x-none" dirty="0"/>
          </a:p>
          <a:p>
            <a:pPr marL="1040131" lvl="2" indent="0">
              <a:buNone/>
            </a:pPr>
            <a:endParaRPr lang="en-US" altLang="x-none" dirty="0"/>
          </a:p>
          <a:p>
            <a:pPr lvl="2"/>
            <a:endParaRPr lang="en-US" altLang="x-none" dirty="0"/>
          </a:p>
          <a:p>
            <a:pPr lvl="2"/>
            <a:r>
              <a:rPr lang="en-US" altLang="x-none" dirty="0"/>
              <a:t> 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 algn="ctr"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Bottom line: </a:t>
            </a:r>
            <a:r>
              <a:rPr lang="en-US" altLang="x-none" dirty="0"/>
              <a:t>We need new tools!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43200" y="3362910"/>
            <a:ext cx="2686050" cy="582215"/>
            <a:chOff x="228600" y="4648200"/>
            <a:chExt cx="3581400" cy="776772"/>
          </a:xfrm>
        </p:grpSpPr>
        <p:pic>
          <p:nvPicPr>
            <p:cNvPr id="17413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4648200"/>
              <a:ext cx="3581400" cy="776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4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0534" y="5096329"/>
              <a:ext cx="13635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43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05859"/>
            <a:ext cx="1428750" cy="58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C00BBB8-9C68-BC77-58C3-62FF5464688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</a:t>
            </a:r>
            <a:r>
              <a:rPr lang="en-US" altLang="ja-JP" sz="3200" dirty="0"/>
              <a:t>’ve learned a lot of proof methods…</a:t>
            </a:r>
            <a:endParaRPr lang="en-US" dirty="0"/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6650002B-71D9-BC92-23AE-CBCA24D8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20002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Goal:</a:t>
            </a:r>
            <a:r>
              <a:rPr lang="en-US" altLang="x-none" dirty="0"/>
              <a:t>  Prove ∀</a:t>
            </a:r>
            <a:r>
              <a:rPr lang="en-US" altLang="x-none" dirty="0" err="1"/>
              <a:t>x∈</a:t>
            </a:r>
            <a:r>
              <a:rPr lang="en-US" altLang="x-none" b="1" dirty="0" err="1"/>
              <a:t>N</a:t>
            </a:r>
            <a:r>
              <a:rPr lang="en-US" altLang="x-none" dirty="0"/>
              <a:t> P(x).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Procedure: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Prove P(0)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Show that P(k) → P(k+1) for any </a:t>
            </a:r>
            <a:r>
              <a:rPr lang="en-US" altLang="x-none" dirty="0">
                <a:solidFill>
                  <a:srgbClr val="FF0000"/>
                </a:solidFill>
              </a:rPr>
              <a:t>arbitrary </a:t>
            </a:r>
            <a:r>
              <a:rPr lang="en-US" altLang="x-none" dirty="0"/>
              <a:t>k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Conclude that P(x) is true ∀</a:t>
            </a:r>
            <a:r>
              <a:rPr lang="en-US" altLang="x-none" dirty="0" err="1"/>
              <a:t>x∈</a:t>
            </a:r>
            <a:r>
              <a:rPr lang="en-US" altLang="x-none" b="1" dirty="0" err="1"/>
              <a:t>N</a:t>
            </a:r>
            <a:r>
              <a:rPr lang="en-US" altLang="x-none" dirty="0"/>
              <a:t> </a:t>
            </a:r>
          </a:p>
          <a:p>
            <a:pPr>
              <a:buFont typeface="Wingdings" charset="2"/>
              <a:buNone/>
            </a:pPr>
            <a:endParaRPr lang="en-US" altLang="x-none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14850" y="1185185"/>
            <a:ext cx="3086100" cy="1281080"/>
            <a:chOff x="4495800" y="1580497"/>
            <a:chExt cx="4114800" cy="1707782"/>
          </a:xfrm>
        </p:grpSpPr>
        <p:sp>
          <p:nvSpPr>
            <p:cNvPr id="18441" name="TextBox 3"/>
            <p:cNvSpPr txBox="1">
              <a:spLocks noChangeArrowheads="1"/>
            </p:cNvSpPr>
            <p:nvPr/>
          </p:nvSpPr>
          <p:spPr bwMode="auto">
            <a:xfrm>
              <a:off x="4495800" y="1580497"/>
              <a:ext cx="4114800" cy="676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Ｐゴシック" charset="-128"/>
                </a:rPr>
                <a:t>Intuition:  If P(0)  is true, then P(1) is true.  If P(1) is true, then P(2) is true…</a:t>
              </a:r>
            </a:p>
          </p:txBody>
        </p:sp>
        <p:cxnSp>
          <p:nvCxnSpPr>
            <p:cNvPr id="6" name="Curved Connector 5"/>
            <p:cNvCxnSpPr>
              <a:cxnSpLocks/>
              <a:stCxn id="18441" idx="3"/>
            </p:cNvCxnSpPr>
            <p:nvPr/>
          </p:nvCxnSpPr>
          <p:spPr bwMode="auto">
            <a:xfrm flipH="1">
              <a:off x="6629400" y="1918987"/>
              <a:ext cx="1981200" cy="1369292"/>
            </a:xfrm>
            <a:prstGeom prst="curvedConnector3">
              <a:avLst>
                <a:gd name="adj1" fmla="val -15385"/>
              </a:avLst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029202" y="3314700"/>
            <a:ext cx="2907253" cy="1657350"/>
            <a:chOff x="5715000" y="4419600"/>
            <a:chExt cx="3197977" cy="2209800"/>
          </a:xfrm>
        </p:grpSpPr>
        <p:sp>
          <p:nvSpPr>
            <p:cNvPr id="18438" name="Rounded Rectangle 11"/>
            <p:cNvSpPr>
              <a:spLocks noChangeArrowheads="1"/>
            </p:cNvSpPr>
            <p:nvPr/>
          </p:nvSpPr>
          <p:spPr bwMode="auto">
            <a:xfrm>
              <a:off x="5715000" y="4419600"/>
              <a:ext cx="3145430" cy="22098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FontTx/>
                <a:buNone/>
              </a:pPr>
              <a:endParaRPr lang="x-none" altLang="x-none" sz="1800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439" name="TextBox 8"/>
            <p:cNvSpPr txBox="1">
              <a:spLocks noChangeArrowheads="1"/>
            </p:cNvSpPr>
            <p:nvPr/>
          </p:nvSpPr>
          <p:spPr bwMode="auto">
            <a:xfrm>
              <a:off x="5867401" y="4724400"/>
              <a:ext cx="3045576" cy="1600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46AA"/>
                </a:buClr>
                <a:buFont typeface="Monotype Sorts" charset="2"/>
                <a:buChar char=""/>
                <a:defRPr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46AA"/>
                </a:buClr>
                <a:buFont typeface="Wingdings" charset="2"/>
                <a:buChar char="l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46AA"/>
                </a:buClr>
                <a:buChar char="»"/>
                <a:defRPr sz="1600">
                  <a:solidFill>
                    <a:schemeClr val="tx1"/>
                  </a:solidFill>
                  <a:latin typeface="Trebuchet MS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P(0)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For arb. k, P(k) → P(k+1)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x-none" sz="1800" dirty="0">
                <a:latin typeface="Arial" charset="0"/>
                <a:ea typeface="ＭＳ Ｐゴシック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x-none" sz="1800" dirty="0">
                  <a:latin typeface="Arial" charset="0"/>
                  <a:ea typeface="ＭＳ Ｐゴシック" charset="-128"/>
                </a:rPr>
                <a:t>∴∀</a:t>
              </a:r>
              <a:r>
                <a:rPr lang="en-US" altLang="x-none" sz="1800" dirty="0" err="1">
                  <a:latin typeface="Arial" charset="0"/>
                  <a:ea typeface="ＭＳ Ｐゴシック" charset="-128"/>
                </a:rPr>
                <a:t>x∈</a:t>
              </a:r>
              <a:r>
                <a:rPr lang="en-US" altLang="x-none" sz="1800" b="1" dirty="0" err="1">
                  <a:latin typeface="Arial" charset="0"/>
                  <a:ea typeface="ＭＳ Ｐゴシック" charset="-128"/>
                </a:rPr>
                <a:t>N</a:t>
              </a:r>
              <a:r>
                <a:rPr lang="en-US" altLang="x-none" sz="1800" dirty="0">
                  <a:latin typeface="Arial" charset="0"/>
                  <a:ea typeface="ＭＳ Ｐゴシック" charset="-128"/>
                </a:rPr>
                <a:t> P(x)</a:t>
              </a:r>
            </a:p>
          </p:txBody>
        </p:sp>
        <p:cxnSp>
          <p:nvCxnSpPr>
            <p:cNvPr id="18440" name="Straight Connector 10"/>
            <p:cNvCxnSpPr>
              <a:cxnSpLocks noChangeShapeType="1"/>
            </p:cNvCxnSpPr>
            <p:nvPr/>
          </p:nvCxnSpPr>
          <p:spPr bwMode="auto">
            <a:xfrm>
              <a:off x="6019800" y="5713413"/>
              <a:ext cx="271271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Bent Arrow 13"/>
          <p:cNvSpPr/>
          <p:nvPr/>
        </p:nvSpPr>
        <p:spPr bwMode="auto">
          <a:xfrm flipV="1">
            <a:off x="3486150" y="3028950"/>
            <a:ext cx="1485900" cy="1428750"/>
          </a:xfrm>
          <a:prstGeom prst="ben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endParaRPr lang="en-US" sz="105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FCACEF-2502-1D80-D980-29DDA8B9E464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Mathematical induction lets us prove universally quantified statements!</a:t>
            </a:r>
            <a:endParaRPr lang="en-US" dirty="0"/>
          </a:p>
        </p:txBody>
      </p:sp>
      <p:sp>
        <p:nvSpPr>
          <p:cNvPr id="8" name="3 Marcador de número de diapositiva">
            <a:extLst>
              <a:ext uri="{FF2B5EF4-FFF2-40B4-BE49-F238E27FC236}">
                <a16:creationId xmlns:a16="http://schemas.microsoft.com/office/drawing/2014/main" id="{5BFB413E-3B18-600C-460B-499B5793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Analogy: Climbing a ladder</a:t>
            </a:r>
          </a:p>
        </p:txBody>
      </p:sp>
      <p:grpSp>
        <p:nvGrpSpPr>
          <p:cNvPr id="19458" name="Group 15"/>
          <p:cNvGrpSpPr>
            <a:grpSpLocks/>
          </p:cNvGrpSpPr>
          <p:nvPr/>
        </p:nvGrpSpPr>
        <p:grpSpPr bwMode="auto">
          <a:xfrm>
            <a:off x="6209110" y="1143000"/>
            <a:ext cx="1277540" cy="3543300"/>
            <a:chOff x="5625465" y="1752600"/>
            <a:chExt cx="1703070" cy="4724400"/>
          </a:xfrm>
        </p:grpSpPr>
        <p:cxnSp>
          <p:nvCxnSpPr>
            <p:cNvPr id="7" name="Straight Connector 6"/>
            <p:cNvCxnSpPr>
              <a:cxnSpLocks noChangeShapeType="1"/>
            </p:cNvCxnSpPr>
            <p:nvPr/>
          </p:nvCxnSpPr>
          <p:spPr bwMode="auto">
            <a:xfrm rot="10800000" flipV="1">
              <a:off x="5638163" y="1981200"/>
              <a:ext cx="1677675" cy="1588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 rot="10800000" flipV="1">
              <a:off x="5652447" y="2817813"/>
              <a:ext cx="1676088" cy="1587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10800000" flipV="1">
              <a:off x="5625465" y="3733800"/>
              <a:ext cx="1676088" cy="0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 rot="10800000" flipV="1">
              <a:off x="5638163" y="4570413"/>
              <a:ext cx="1677675" cy="1587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/>
            <p:cNvCxnSpPr>
              <a:cxnSpLocks noChangeShapeType="1"/>
            </p:cNvCxnSpPr>
            <p:nvPr/>
          </p:nvCxnSpPr>
          <p:spPr bwMode="auto">
            <a:xfrm rot="10800000" flipV="1">
              <a:off x="5625465" y="5410200"/>
              <a:ext cx="1676088" cy="0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/>
            <p:cNvCxnSpPr>
              <a:cxnSpLocks noChangeShapeType="1"/>
            </p:cNvCxnSpPr>
            <p:nvPr/>
          </p:nvCxnSpPr>
          <p:spPr bwMode="auto">
            <a:xfrm rot="10800000" flipV="1">
              <a:off x="5638163" y="6246813"/>
              <a:ext cx="1677675" cy="1587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Straight Connector 4"/>
            <p:cNvCxnSpPr>
              <a:cxnSpLocks noChangeShapeType="1"/>
            </p:cNvCxnSpPr>
            <p:nvPr/>
          </p:nvCxnSpPr>
          <p:spPr bwMode="auto">
            <a:xfrm rot="5400000">
              <a:off x="3276756" y="4114006"/>
              <a:ext cx="4724400" cy="1587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"/>
            <p:cNvCxnSpPr>
              <a:cxnSpLocks noChangeShapeType="1"/>
            </p:cNvCxnSpPr>
            <p:nvPr/>
          </p:nvCxnSpPr>
          <p:spPr bwMode="auto">
            <a:xfrm rot="5400000">
              <a:off x="4952845" y="4114006"/>
              <a:ext cx="4724400" cy="1587"/>
            </a:xfrm>
            <a:prstGeom prst="line">
              <a:avLst/>
            </a:prstGeom>
            <a:noFill/>
            <a:ln w="127000">
              <a:solidFill>
                <a:srgbClr val="996633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434340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Proving P(0):</a:t>
            </a:r>
          </a:p>
          <a:p>
            <a:pPr lvl="1"/>
            <a:r>
              <a:rPr lang="en-US" altLang="x-none" dirty="0"/>
              <a:t>You can get on the first rung of the ladder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Proving P(k) → P(k+1):</a:t>
            </a:r>
          </a:p>
          <a:p>
            <a:pPr lvl="1"/>
            <a:r>
              <a:rPr lang="en-US" altLang="x-none" dirty="0"/>
              <a:t>If you are on the kth step, you can get to the (k+1)</a:t>
            </a:r>
            <a:r>
              <a:rPr lang="en-US" altLang="x-none" dirty="0" err="1"/>
              <a:t>th</a:t>
            </a:r>
            <a:r>
              <a:rPr lang="en-US" altLang="x-none" dirty="0"/>
              <a:t> step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∴ ∀x P(x)</a:t>
            </a:r>
          </a:p>
          <a:p>
            <a:pPr lvl="1"/>
            <a:r>
              <a:rPr lang="en-US" altLang="x-none" dirty="0"/>
              <a:t>You can get to any step on the ladder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clrChange>
              <a:clrFrom>
                <a:srgbClr val="C2AC92"/>
              </a:clrFrom>
              <a:clrTo>
                <a:srgbClr val="C2AC9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5"/>
          <a:stretch>
            <a:fillRect/>
          </a:stretch>
        </p:blipFill>
        <p:spPr bwMode="auto">
          <a:xfrm>
            <a:off x="6343650" y="3500437"/>
            <a:ext cx="1028700" cy="10144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clrChange>
              <a:clrFrom>
                <a:srgbClr val="C2AC92"/>
              </a:clrFrom>
              <a:clrTo>
                <a:srgbClr val="C2AC9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4"/>
          <a:stretch>
            <a:fillRect/>
          </a:stretch>
        </p:blipFill>
        <p:spPr bwMode="auto">
          <a:xfrm>
            <a:off x="6343650" y="2870598"/>
            <a:ext cx="1028700" cy="10156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clrChange>
              <a:clrFrom>
                <a:srgbClr val="C2AC92"/>
              </a:clrFrom>
              <a:clrTo>
                <a:srgbClr val="C2AC9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"/>
          <a:stretch>
            <a:fillRect/>
          </a:stretch>
        </p:blipFill>
        <p:spPr bwMode="auto">
          <a:xfrm>
            <a:off x="6343650" y="926307"/>
            <a:ext cx="1028700" cy="101679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4533BE8-9111-FAF7-2C04-71451FAE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Analogy: Playing with dominoes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71600" y="1257300"/>
            <a:ext cx="365760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Proving P(0):</a:t>
            </a:r>
          </a:p>
          <a:p>
            <a:pPr lvl="1"/>
            <a:r>
              <a:rPr lang="en-US" altLang="x-none" dirty="0"/>
              <a:t>The first domino falls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Proving P(k) → P(k+1):</a:t>
            </a:r>
          </a:p>
          <a:p>
            <a:pPr lvl="1"/>
            <a:r>
              <a:rPr lang="en-US" altLang="x-none" dirty="0"/>
              <a:t>If the kth domino falls, then the (k+1)</a:t>
            </a:r>
            <a:r>
              <a:rPr lang="en-US" altLang="x-none" dirty="0" err="1"/>
              <a:t>th</a:t>
            </a:r>
            <a:r>
              <a:rPr lang="en-US" altLang="x-none" dirty="0"/>
              <a:t> domino will fall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∴ ∀x P(x)</a:t>
            </a:r>
          </a:p>
          <a:p>
            <a:pPr lvl="1"/>
            <a:r>
              <a:rPr lang="en-US" altLang="x-none" dirty="0"/>
              <a:t>All dominoes will fall!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1028700"/>
            <a:ext cx="2568179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0F4F3AE-28A4-B1CD-8CB1-BCA3A093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1771650" y="998565"/>
            <a:ext cx="6000750" cy="4000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P(x) ≡ 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771650" y="1398615"/>
            <a:ext cx="6000750" cy="6858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771650" y="2084415"/>
            <a:ext cx="6000750" cy="4000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Hypothesis: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1771650" y="2484465"/>
            <a:ext cx="6000750" cy="18859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1771650" y="4370415"/>
            <a:ext cx="6000750" cy="6286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2400300" y="998565"/>
            <a:ext cx="361028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Define the property that you are trying to prove</a:t>
            </a:r>
          </a:p>
        </p:txBody>
      </p:sp>
      <p:sp>
        <p:nvSpPr>
          <p:cNvPr id="22537" name="TextBox 12"/>
          <p:cNvSpPr txBox="1">
            <a:spLocks noChangeArrowheads="1"/>
          </p:cNvSpPr>
          <p:nvPr/>
        </p:nvSpPr>
        <p:spPr bwMode="auto">
          <a:xfrm>
            <a:off x="2808685" y="1398616"/>
            <a:ext cx="363593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Prove the </a:t>
            </a:r>
            <a:r>
              <a:rPr lang="en-US" altLang="ja-JP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“first step onto the ladder.”  Typically,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but not always, this means proving P(0) or P(1).</a:t>
            </a:r>
          </a:p>
        </p:txBody>
      </p:sp>
      <p:sp>
        <p:nvSpPr>
          <p:cNvPr id="22538" name="TextBox 13"/>
          <p:cNvSpPr txBox="1">
            <a:spLocks noChangeArrowheads="1"/>
          </p:cNvSpPr>
          <p:nvPr/>
        </p:nvSpPr>
        <p:spPr bwMode="auto">
          <a:xfrm>
            <a:off x="3681413" y="2116562"/>
            <a:ext cx="315823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Assume that P(k) is true for an arbitrary k</a:t>
            </a:r>
          </a:p>
        </p:txBody>
      </p:sp>
      <p:sp>
        <p:nvSpPr>
          <p:cNvPr id="22539" name="TextBox 14"/>
          <p:cNvSpPr txBox="1">
            <a:spLocks noChangeArrowheads="1"/>
          </p:cNvSpPr>
          <p:nvPr/>
        </p:nvSpPr>
        <p:spPr bwMode="auto">
          <a:xfrm>
            <a:off x="3136107" y="2484466"/>
            <a:ext cx="4636294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Show that P(k) → P(k + 1).  That is, prove that once you</a:t>
            </a:r>
            <a:r>
              <a:rPr lang="en-US" altLang="ja-JP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’re on one step, you can get to the next step.  This is where many proofs will differ from one another.</a:t>
            </a:r>
            <a:endParaRPr lang="en-US" altLang="x-none" sz="1350" b="1" i="1" dirty="0">
              <a:solidFill>
                <a:srgbClr val="C00000"/>
              </a:solidFill>
              <a:latin typeface="Comic Neue" panose="02000000000000000000" pitchFamily="2" charset="0"/>
              <a:ea typeface="ＭＳ Ｐゴシック" charset="-128"/>
            </a:endParaRPr>
          </a:p>
        </p:txBody>
      </p:sp>
      <p:sp>
        <p:nvSpPr>
          <p:cNvPr id="22540" name="TextBox 16"/>
          <p:cNvSpPr txBox="1">
            <a:spLocks noChangeArrowheads="1"/>
          </p:cNvSpPr>
          <p:nvPr/>
        </p:nvSpPr>
        <p:spPr bwMode="auto">
          <a:xfrm>
            <a:off x="2826544" y="4383513"/>
            <a:ext cx="2925801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Since you</a:t>
            </a:r>
            <a:r>
              <a:rPr lang="en-US" altLang="ja-JP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’ve proven the base case and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35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P(k) → P(k + 1), the claim is true!  </a:t>
            </a:r>
            <a:r>
              <a:rPr lang="en-US" altLang="x-none" sz="1500" b="1" i="1" dirty="0">
                <a:solidFill>
                  <a:srgbClr val="C00000"/>
                </a:solidFill>
                <a:latin typeface="Comic Neue" panose="02000000000000000000" pitchFamily="2" charset="0"/>
                <a:ea typeface="ＭＳ Ｐゴシック" charset="-128"/>
              </a:rPr>
              <a:t>❏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83985A-564D-66F8-E19F-84E4698BC7B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All of your proofs should have the same overall structure</a:t>
            </a:r>
            <a:endParaRPr lang="en-US" dirty="0"/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6F141290-DD78-638F-065B-3FBD2C48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7" grpId="0"/>
      <p:bldP spid="22538" grpId="0"/>
      <p:bldP spid="22539" grpId="0"/>
      <p:bldP spid="225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708" y="424154"/>
            <a:ext cx="1428750" cy="58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914400" y="1143000"/>
            <a:ext cx="7315200" cy="5143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P(n) ≡  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914400" y="1657350"/>
            <a:ext cx="731520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Base case: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914400" y="2000250"/>
            <a:ext cx="7315200" cy="34290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I.H.: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914400" y="2343150"/>
            <a:ext cx="7315200" cy="2000250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Inductive step: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914400" y="4343400"/>
            <a:ext cx="7315200" cy="654629"/>
          </a:xfrm>
          <a:prstGeom prst="rect">
            <a:avLst/>
          </a:prstGeom>
          <a:solidFill>
            <a:srgbClr val="FFFF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1370013" indent="-1370013"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solidFill>
                  <a:schemeClr val="bg2"/>
                </a:solidFill>
                <a:ea typeface="ＭＳ Ｐゴシック" charset="-128"/>
              </a:rPr>
              <a:t>Conclusion:</a:t>
            </a:r>
          </a:p>
        </p:txBody>
      </p:sp>
      <p:pic>
        <p:nvPicPr>
          <p:cNvPr id="15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459" y="1181100"/>
            <a:ext cx="1184366" cy="397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078774" y="2628900"/>
            <a:ext cx="7036526" cy="1600200"/>
          </a:xfrm>
        </p:spPr>
        <p:txBody>
          <a:bodyPr>
            <a:normAutofit/>
          </a:bodyPr>
          <a:lstStyle/>
          <a:p>
            <a:r>
              <a:rPr lang="en-US" altLang="x-none" sz="1500" dirty="0"/>
              <a:t>1+2+…+k = k(k+1)/2 			</a:t>
            </a:r>
            <a:r>
              <a:rPr lang="en-US" altLang="x-none" sz="1500" dirty="0">
                <a:solidFill>
                  <a:srgbClr val="008000"/>
                </a:solidFill>
              </a:rPr>
              <a:t>by I.H.</a:t>
            </a:r>
          </a:p>
          <a:p>
            <a:r>
              <a:rPr lang="en-US" altLang="x-none" sz="1500" dirty="0"/>
              <a:t>1+2+…+k</a:t>
            </a:r>
            <a:r>
              <a:rPr lang="en-US" altLang="x-none" sz="1500" dirty="0">
                <a:solidFill>
                  <a:schemeClr val="bg2"/>
                </a:solidFill>
              </a:rPr>
              <a:t>+(k+1)</a:t>
            </a:r>
            <a:r>
              <a:rPr lang="en-US" altLang="x-none" sz="1500" dirty="0"/>
              <a:t> = k(k+1)/2 </a:t>
            </a:r>
            <a:r>
              <a:rPr lang="en-US" altLang="x-none" sz="1500" dirty="0">
                <a:solidFill>
                  <a:schemeClr val="bg2"/>
                </a:solidFill>
              </a:rPr>
              <a:t>+ (k+1)</a:t>
            </a:r>
            <a:r>
              <a:rPr lang="en-US" altLang="x-none" sz="1500" dirty="0"/>
              <a:t>		</a:t>
            </a:r>
            <a:r>
              <a:rPr lang="en-US" altLang="x-none" sz="1500" dirty="0">
                <a:solidFill>
                  <a:srgbClr val="008000"/>
                </a:solidFill>
              </a:rPr>
              <a:t>k+1 to both sides</a:t>
            </a:r>
          </a:p>
          <a:p>
            <a:r>
              <a:rPr lang="en-US" altLang="x-none" sz="1500" dirty="0"/>
              <a:t>1+2+…+k</a:t>
            </a:r>
            <a:r>
              <a:rPr lang="en-US" altLang="x-none" sz="1500" dirty="0">
                <a:solidFill>
                  <a:schemeClr val="bg2"/>
                </a:solidFill>
              </a:rPr>
              <a:t>+(k+1) </a:t>
            </a:r>
            <a:r>
              <a:rPr lang="en-US" altLang="x-none" sz="1500" dirty="0"/>
              <a:t>= k(k+1)/2 + 2(k+1)/2</a:t>
            </a:r>
          </a:p>
          <a:p>
            <a:r>
              <a:rPr lang="en-US" altLang="x-none" sz="1500" dirty="0"/>
              <a:t>1+2+…+k</a:t>
            </a:r>
            <a:r>
              <a:rPr lang="en-US" altLang="x-none" sz="1500" dirty="0">
                <a:solidFill>
                  <a:schemeClr val="bg2"/>
                </a:solidFill>
              </a:rPr>
              <a:t>+(k+1) </a:t>
            </a:r>
            <a:r>
              <a:rPr lang="en-US" altLang="x-none" sz="1500" dirty="0"/>
              <a:t>= (k</a:t>
            </a:r>
            <a:r>
              <a:rPr lang="en-US" altLang="x-none" sz="1500" baseline="30000" dirty="0"/>
              <a:t>2</a:t>
            </a:r>
            <a:r>
              <a:rPr lang="en-US" altLang="x-none" sz="1500" dirty="0"/>
              <a:t> + 3k + 2)/2</a:t>
            </a:r>
          </a:p>
          <a:p>
            <a:r>
              <a:rPr lang="en-US" altLang="x-none" sz="1500" dirty="0"/>
              <a:t>1+2+…+k</a:t>
            </a:r>
            <a:r>
              <a:rPr lang="en-US" altLang="x-none" sz="1500" dirty="0">
                <a:solidFill>
                  <a:schemeClr val="bg2"/>
                </a:solidFill>
              </a:rPr>
              <a:t>+(k+1) </a:t>
            </a:r>
            <a:r>
              <a:rPr lang="en-US" altLang="x-none" sz="1500" dirty="0"/>
              <a:t>= (k+1)(k+2)/2		</a:t>
            </a:r>
            <a:r>
              <a:rPr lang="en-US" altLang="x-none" sz="1500" dirty="0">
                <a:solidFill>
                  <a:srgbClr val="008000"/>
                </a:solidFill>
              </a:rPr>
              <a:t>factoring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81036" y="1600200"/>
            <a:ext cx="5065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800">
                <a:solidFill>
                  <a:srgbClr val="008000"/>
                </a:solidFill>
                <a:latin typeface="Zapf Dingbats" charset="0"/>
                <a:ea typeface="ＭＳ Ｐゴシック" charset="-128"/>
              </a:rPr>
              <a:t>✔</a:t>
            </a:r>
            <a:endParaRPr lang="en-US" altLang="x-none" sz="1800">
              <a:solidFill>
                <a:srgbClr val="008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22159" y="1657350"/>
            <a:ext cx="210499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P(1): 1(1+1)/2 = 1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586317" y="2000250"/>
            <a:ext cx="622627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dirty="0">
                <a:ea typeface="ＭＳ Ｐゴシック" charset="-128"/>
              </a:rPr>
              <a:t>Assume that P(k) holds for an arbitrary positive integer k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18194" y="2343150"/>
            <a:ext cx="42076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>
                <a:ea typeface="ＭＳ Ｐゴシック" charset="-128"/>
              </a:rPr>
              <a:t>We will now show that P(k) → P(k+1)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2263140" y="4343400"/>
                <a:ext cx="5852160" cy="583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Trebuchet MS" charset="0"/>
                    <a:ea typeface="Osaka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x-none" sz="1500" dirty="0">
                    <a:ea typeface="ＭＳ Ｐゴシック" charset="-128"/>
                  </a:rPr>
                  <a:t>Since we have proved the base case and the inductive case, </a:t>
                </a:r>
                <a14:m>
                  <m:oMath xmlns:m="http://schemas.openxmlformats.org/officeDocument/2006/math"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x-none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x-none" sz="1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𝐙</m:t>
                        </m:r>
                      </m:e>
                      <m:sup>
                        <m:r>
                          <a:rPr lang="en-US" altLang="x-none" sz="15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d>
                      <m:dPr>
                        <m:ctrlP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x-none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x-none" sz="1500" dirty="0">
                    <a:ea typeface="ＭＳ Ｐゴシック" charset="-128"/>
                  </a:rPr>
                  <a:t> by mathematical induction  ❏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3140" y="4343400"/>
                <a:ext cx="5852160" cy="583686"/>
              </a:xfrm>
              <a:prstGeom prst="rect">
                <a:avLst/>
              </a:prstGeom>
              <a:blipFill>
                <a:blip r:embed="rId4"/>
                <a:stretch>
                  <a:fillRect l="-434" t="-4348" b="-86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5255804-3DCE-D024-A761-5BD17848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05621F2-44A9-50FC-3958-61253CA7EC41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Prove that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203266"/>
            <a:ext cx="8229600" cy="3543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dirty="0"/>
              <a:t>Mathematical induction is </a:t>
            </a:r>
            <a:r>
              <a:rPr lang="en-US" altLang="x-none" dirty="0">
                <a:solidFill>
                  <a:srgbClr val="FF0000"/>
                </a:solidFill>
              </a:rPr>
              <a:t>not </a:t>
            </a:r>
            <a:r>
              <a:rPr lang="en-US" altLang="x-none" dirty="0"/>
              <a:t>a tool for discovering new theorems, but rather a powerful way to prove them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Make a conjecture about the sum of the first n odd positive numbers, then prove it.</a:t>
            </a:r>
            <a:endParaRPr lang="en-US" altLang="x-none" b="1" i="1" dirty="0"/>
          </a:p>
          <a:p>
            <a:pPr marL="556022" lvl="1" indent="-255985"/>
            <a:r>
              <a:rPr lang="en-US" altLang="x-none" dirty="0"/>
              <a:t>1 = 1</a:t>
            </a:r>
          </a:p>
          <a:p>
            <a:pPr marL="556022" lvl="1" indent="-255985"/>
            <a:r>
              <a:rPr lang="en-US" altLang="x-none" dirty="0"/>
              <a:t>1 + 3 = 4</a:t>
            </a:r>
          </a:p>
          <a:p>
            <a:pPr marL="556022" lvl="1" indent="-255985"/>
            <a:r>
              <a:rPr lang="en-US" altLang="x-none" dirty="0"/>
              <a:t>1 + 3 + 5 = 9</a:t>
            </a:r>
          </a:p>
          <a:p>
            <a:pPr marL="556022" lvl="1" indent="-255985"/>
            <a:r>
              <a:rPr lang="en-US" altLang="x-none" dirty="0"/>
              <a:t>1 + 3 + 5 + 7 = 16</a:t>
            </a:r>
          </a:p>
          <a:p>
            <a:pPr marL="556022" lvl="1" indent="-255985"/>
            <a:r>
              <a:rPr lang="en-US" altLang="x-none" dirty="0"/>
              <a:t>1 + 3 + 5 + 7 + 9 = 25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Conjecture:  </a:t>
            </a:r>
            <a:r>
              <a:rPr lang="en-US" altLang="x-none" dirty="0"/>
              <a:t>The sum of the first n odd positive integers is n</a:t>
            </a:r>
            <a:r>
              <a:rPr lang="en-US" altLang="x-none" baseline="30000" dirty="0"/>
              <a:t>2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00500" y="2989203"/>
            <a:ext cx="37719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Trebuchet MS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Trebuchet MS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Trebuchet MS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Trebuchet MS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  <a:ea typeface="ＭＳ Ｐゴシック" charset="-128"/>
              </a:rPr>
              <a:t>The sequence 1, 4, 9, 16, 25, … appears to be the sequence {n</a:t>
            </a:r>
            <a:r>
              <a:rPr lang="en-US" altLang="x-none" sz="1500" b="1" i="1" baseline="30000" dirty="0">
                <a:solidFill>
                  <a:srgbClr val="FF0000"/>
                </a:solidFill>
                <a:latin typeface="Comic Neue" panose="02000000000000000000" pitchFamily="2" charset="0"/>
                <a:ea typeface="ＭＳ Ｐゴシック" charset="-128"/>
              </a:rPr>
              <a:t>2</a:t>
            </a:r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  <a:ea typeface="ＭＳ Ｐゴシック" charset="-128"/>
              </a:rPr>
              <a:t>}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7AC5163-55FA-3391-4856-129456ED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69FFB17-1198-4E6F-DD7D-5DFA2C0A8999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Induction cannot give us a formula to prove, but can allow us to verify conjectures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/>
      <p:bldP spid="4" grpId="0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4640</TotalTime>
  <Words>2664</Words>
  <Application>Microsoft Macintosh PowerPoint</Application>
  <PresentationFormat>On-screen Show (16:9)</PresentationFormat>
  <Paragraphs>326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ＭＳ Ｐゴシック</vt:lpstr>
      <vt:lpstr>Osaka</vt:lpstr>
      <vt:lpstr>Arial</vt:lpstr>
      <vt:lpstr>Calibri</vt:lpstr>
      <vt:lpstr>Cambria Math</vt:lpstr>
      <vt:lpstr>Comic Neue</vt:lpstr>
      <vt:lpstr>Trebuchet MS</vt:lpstr>
      <vt:lpstr>Wingdings</vt:lpstr>
      <vt:lpstr>Zapf Dingbats</vt:lpstr>
      <vt:lpstr>Brilho</vt:lpstr>
      <vt:lpstr>CS 441: Proof by induction</vt:lpstr>
      <vt:lpstr>Today's topics</vt:lpstr>
      <vt:lpstr>PowerPoint Presentation</vt:lpstr>
      <vt:lpstr>PowerPoint Presentation</vt:lpstr>
      <vt:lpstr>Analogy: Climbing a ladder</vt:lpstr>
      <vt:lpstr>Analogy: Playing with dominoes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In-class exercises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In-class exercises</vt:lpstr>
      <vt:lpstr>PowerPoint Presentation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556</cp:revision>
  <cp:lastPrinted>2024-10-22T21:06:12Z</cp:lastPrinted>
  <dcterms:created xsi:type="dcterms:W3CDTF">2011-07-05T14:46:51Z</dcterms:created>
  <dcterms:modified xsi:type="dcterms:W3CDTF">2024-11-19T18:45:53Z</dcterms:modified>
</cp:coreProperties>
</file>