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6"/>
  </p:notesMasterIdLst>
  <p:sldIdLst>
    <p:sldId id="589" r:id="rId2"/>
    <p:sldId id="259" r:id="rId3"/>
    <p:sldId id="260" r:id="rId4"/>
    <p:sldId id="287" r:id="rId5"/>
    <p:sldId id="261" r:id="rId6"/>
    <p:sldId id="288" r:id="rId7"/>
    <p:sldId id="263" r:id="rId8"/>
    <p:sldId id="290" r:id="rId9"/>
    <p:sldId id="292" r:id="rId10"/>
    <p:sldId id="293" r:id="rId11"/>
    <p:sldId id="264" r:id="rId12"/>
    <p:sldId id="265" r:id="rId13"/>
    <p:sldId id="266" r:id="rId14"/>
    <p:sldId id="267" r:id="rId15"/>
    <p:sldId id="268" r:id="rId16"/>
    <p:sldId id="269" r:id="rId17"/>
    <p:sldId id="272" r:id="rId18"/>
    <p:sldId id="270" r:id="rId19"/>
    <p:sldId id="277" r:id="rId20"/>
    <p:sldId id="271" r:id="rId21"/>
    <p:sldId id="273" r:id="rId22"/>
    <p:sldId id="296" r:id="rId23"/>
    <p:sldId id="294" r:id="rId24"/>
    <p:sldId id="276" r:id="rId25"/>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A4A3A4"/>
          </p15:clr>
        </p15:guide>
        <p15:guide id="2" pos="4608">
          <p15:clr>
            <a:srgbClr val="A4A3A4"/>
          </p15:clr>
        </p15:guide>
        <p15:guide id="3" pos="288">
          <p15:clr>
            <a:srgbClr val="A4A3A4"/>
          </p15:clr>
        </p15:guide>
        <p15:guide id="4" pos="5472">
          <p15:clr>
            <a:srgbClr val="A4A3A4"/>
          </p15:clr>
        </p15:guide>
        <p15:guide id="5" orient="horz" pos="1712">
          <p15:clr>
            <a:srgbClr val="9AA0A6"/>
          </p15:clr>
        </p15:guide>
        <p15:guide id="6" pos="2592">
          <p15:clr>
            <a:srgbClr val="9AA0A6"/>
          </p15:clr>
        </p15:guide>
        <p15:guide id="7" pos="3168">
          <p15:clr>
            <a:srgbClr val="9AA0A6"/>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0" roundtripDataSignature="AMtx7mhS5nRLilGD6T0EpqDE7wj9jhOMe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6AE40-E63F-448E-B565-BE41378B41F9}" name="Nils Ever Murrugarra Llerena" initials="NEML" userId="Nils Ever Murrugarra Llerena" providerId="None"/>
  <p188:author id="{8443ED59-20C7-4FDF-8DCA-8A14D1AA1C8C}" name="Microsoft Office User" initials="MOU" userId="Microsoft Office Us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e Jiang" initials="" lastIdx="2" clrIdx="0"/>
  <p:cmAuthor id="2" name="Nils" initials="N" lastIdx="9"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0" autoAdjust="0"/>
    <p:restoredTop sz="82801"/>
  </p:normalViewPr>
  <p:slideViewPr>
    <p:cSldViewPr snapToGrid="0">
      <p:cViewPr varScale="1">
        <p:scale>
          <a:sx n="156" d="100"/>
          <a:sy n="156" d="100"/>
        </p:scale>
        <p:origin x="1128" y="176"/>
      </p:cViewPr>
      <p:guideLst>
        <p:guide orient="horz" pos="288"/>
        <p:guide pos="4608"/>
        <p:guide pos="288"/>
        <p:guide pos="5472"/>
        <p:guide orient="horz" pos="1712"/>
        <p:guide pos="2592"/>
        <p:guide pos="31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8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82"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81" Type="http://schemas.openxmlformats.org/officeDocument/2006/relationships/commentAuthors" Target="commentAuthors.xml"/><Relationship Id="rId86"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8" Type="http://schemas.openxmlformats.org/officeDocument/2006/relationships/slide" Target="slides/slide7.xml"/><Relationship Id="rId80" Type="http://customschemas.google.com/relationships/presentationmetadata" Target="metadata"/><Relationship Id="rId8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50" tIns="48325" rIns="96650" bIns="4832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50" tIns="48325" rIns="96650" bIns="4832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rmAutofit/>
          </a:bodyPr>
          <a:lstStyle/>
          <a:p>
            <a:pPr marL="0" lvl="0" indent="0" algn="l" rtl="0">
              <a:spcBef>
                <a:spcPts val="0"/>
              </a:spcBef>
              <a:spcAft>
                <a:spcPts val="0"/>
              </a:spcAft>
              <a:buClr>
                <a:schemeClr val="dk1"/>
              </a:buClr>
              <a:buSzPts val="1200"/>
              <a:buFont typeface="Arial"/>
              <a:buNone/>
            </a:pPr>
            <a:endParaRPr/>
          </a:p>
        </p:txBody>
      </p:sp>
      <p:sp>
        <p:nvSpPr>
          <p:cNvPr id="93" name="Google Shape;93;p1:notes"/>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extLst>
      <p:ext uri="{BB962C8B-B14F-4D97-AF65-F5344CB8AC3E}">
        <p14:creationId xmlns:p14="http://schemas.microsoft.com/office/powerpoint/2010/main" val="3911470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D326DBAD-0B28-F745-9385-5F6891A8AD8C}" type="slidenum">
              <a:rPr lang="en-US" altLang="x-none" sz="1200"/>
              <a:pPr/>
              <a:t>15</a:t>
            </a:fld>
            <a:endParaRPr lang="en-US" altLang="x-none" sz="1200"/>
          </a:p>
        </p:txBody>
      </p:sp>
      <p:sp>
        <p:nvSpPr>
          <p:cNvPr id="43010" name="Rectangle 1026"/>
          <p:cNvSpPr>
            <a:spLocks noGrp="1" noRot="1" noChangeAspect="1" noChangeArrowheads="1" noTextEdit="1"/>
          </p:cNvSpPr>
          <p:nvPr>
            <p:ph type="sldImg"/>
          </p:nvPr>
        </p:nvSpPr>
        <p:spPr>
          <a:ln/>
        </p:spPr>
      </p:sp>
      <p:sp>
        <p:nvSpPr>
          <p:cNvPr id="4301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79C3B301-708C-5641-AF29-46C6AA5F2405}" type="slidenum">
              <a:rPr lang="en-US" altLang="x-none" sz="1200"/>
              <a:pPr/>
              <a:t>16</a:t>
            </a:fld>
            <a:endParaRPr lang="en-US" altLang="x-none"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376D1264-198D-694A-ABF9-E8CD47771D93}" type="slidenum">
              <a:rPr lang="en-US" altLang="x-none" sz="1200"/>
              <a:pPr/>
              <a:t>17</a:t>
            </a:fld>
            <a:endParaRPr lang="en-US" altLang="x-none" sz="12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A0F05D1F-C536-DE43-8A3A-26BC91E3269E}" type="slidenum">
              <a:rPr lang="en-US" altLang="x-none" sz="1200"/>
              <a:pPr/>
              <a:t>18</a:t>
            </a:fld>
            <a:endParaRPr lang="en-US" altLang="x-none" sz="12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348CCF40-AA23-884F-927E-8611CCE3F688}" type="slidenum">
              <a:rPr lang="en-US" altLang="x-none" sz="1200"/>
              <a:pPr/>
              <a:t>19</a:t>
            </a:fld>
            <a:endParaRPr lang="en-US" altLang="x-none"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altLang="x-none" dirty="0"/>
              <a:t>https://</a:t>
            </a:r>
            <a:r>
              <a:rPr lang="en-US" altLang="x-none" dirty="0" err="1"/>
              <a:t>www.flickr.com</a:t>
            </a:r>
            <a:r>
              <a:rPr lang="en-US" altLang="x-none" dirty="0"/>
              <a:t>/photos/</a:t>
            </a:r>
            <a:r>
              <a:rPr lang="en-US" altLang="x-none" dirty="0" err="1"/>
              <a:t>benchilada</a:t>
            </a:r>
            <a:r>
              <a:rPr lang="en-US" altLang="x-none" dirty="0"/>
              <a:t>/6217547051</a:t>
            </a:r>
            <a:endParaRPr lang="x-none" altLang="x-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CB2706DF-EA2A-BC43-B6E8-D0AC328113C1}" type="slidenum">
              <a:rPr lang="en-US" altLang="x-none" sz="1200"/>
              <a:pPr/>
              <a:t>20</a:t>
            </a:fld>
            <a:endParaRPr lang="en-US" altLang="x-none" sz="12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en-US" altLang="x-none" sz="1400">
                <a:sym typeface="Symbol" charset="2"/>
              </a:rPr>
              <a:t>(p  q)</a:t>
            </a:r>
            <a:r>
              <a:rPr lang="en-US" altLang="x-none" sz="1400"/>
              <a:t> </a:t>
            </a:r>
            <a:r>
              <a:rPr lang="en-US" altLang="x-none" sz="1400">
                <a:sym typeface="Symbol" charset="2"/>
              </a:rPr>
              <a:t> p  q</a:t>
            </a:r>
          </a:p>
          <a:p>
            <a:pPr eaLnBrk="1" hangingPunct="1"/>
            <a:endParaRPr lang="en-US" altLang="x-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91F28EA9-9EFC-AB4F-85B0-EBF4D849CBC2}" type="slidenum">
              <a:rPr lang="en-US" altLang="x-none" sz="1200"/>
              <a:pPr/>
              <a:t>21</a:t>
            </a:fld>
            <a:endParaRPr lang="en-US" altLang="x-none" sz="12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63431136-5AEB-BE44-B376-0937978D674F}" type="slidenum">
              <a:rPr lang="en-US" altLang="x-none" sz="1200"/>
              <a:pPr/>
              <a:t>24</a:t>
            </a:fld>
            <a:endParaRPr lang="en-US" altLang="x-none" sz="12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68D97C90-162E-2347-B71E-6C0F39219BDB}" type="slidenum">
              <a:rPr lang="en-US" altLang="x-none" sz="1200"/>
              <a:pPr/>
              <a:t>2</a:t>
            </a:fld>
            <a:endParaRPr lang="en-US" altLang="x-none" sz="12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2304321F-F006-A844-854F-80C99F5347EB}" type="slidenum">
              <a:rPr lang="en-US" altLang="x-none" sz="1200"/>
              <a:pPr/>
              <a:t>3</a:t>
            </a:fld>
            <a:endParaRPr lang="en-US" altLang="x-none"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8CABAF93-D083-7D4A-B93D-CD0970AA19AD}" type="slidenum">
              <a:rPr lang="en-US" altLang="x-none" sz="1200"/>
              <a:pPr/>
              <a:t>5</a:t>
            </a:fld>
            <a:endParaRPr lang="en-US" altLang="x-none" sz="12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B0EE8C76-F26F-6B46-99D9-E7B66A54F2A7}" type="slidenum">
              <a:rPr lang="en-US" altLang="x-none" sz="1200"/>
              <a:pPr/>
              <a:t>7</a:t>
            </a:fld>
            <a:endParaRPr lang="en-US" altLang="x-none" sz="1200"/>
          </a:p>
        </p:txBody>
      </p:sp>
      <p:sp>
        <p:nvSpPr>
          <p:cNvPr id="29698" name="Rectangle 1026"/>
          <p:cNvSpPr>
            <a:spLocks noGrp="1" noRot="1" noChangeAspect="1" noChangeArrowheads="1" noTextEdit="1"/>
          </p:cNvSpPr>
          <p:nvPr>
            <p:ph type="sldImg"/>
          </p:nvPr>
        </p:nvSpPr>
        <p:spPr>
          <a:ln/>
        </p:spPr>
      </p:sp>
      <p:sp>
        <p:nvSpPr>
          <p:cNvPr id="29699"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3B69AD51-6CCB-3B48-A112-99238F26A630}" type="slidenum">
              <a:rPr lang="en-US" altLang="x-none" sz="1200"/>
              <a:pPr/>
              <a:t>11</a:t>
            </a:fld>
            <a:endParaRPr lang="en-US" altLang="x-none" sz="1200"/>
          </a:p>
        </p:txBody>
      </p:sp>
      <p:sp>
        <p:nvSpPr>
          <p:cNvPr id="34818" name="Rectangle 1026"/>
          <p:cNvSpPr>
            <a:spLocks noGrp="1" noRot="1" noChangeAspect="1" noChangeArrowheads="1" noTextEdit="1"/>
          </p:cNvSpPr>
          <p:nvPr>
            <p:ph type="sldImg"/>
          </p:nvPr>
        </p:nvSpPr>
        <p:spPr>
          <a:ln/>
        </p:spPr>
      </p:sp>
      <p:sp>
        <p:nvSpPr>
          <p:cNvPr id="34819"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4C4958EB-C5E4-5140-AFA3-3302A3B0924E}" type="slidenum">
              <a:rPr lang="en-US" altLang="x-none" sz="1200"/>
              <a:pPr/>
              <a:t>12</a:t>
            </a:fld>
            <a:endParaRPr lang="en-US" altLang="x-none" sz="12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x-none"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5624E64F-0183-854C-BBE3-F85690F4D806}" type="slidenum">
              <a:rPr lang="en-US" altLang="x-none" sz="1200"/>
              <a:pPr/>
              <a:t>13</a:t>
            </a:fld>
            <a:endParaRPr lang="en-US" altLang="x-none"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x-non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fld id="{B0CCD808-E5D9-DB48-9EA0-5CE6898D3037}" type="slidenum">
              <a:rPr lang="en-US" altLang="x-none" sz="1200"/>
              <a:pPr/>
              <a:t>14</a:t>
            </a:fld>
            <a:endParaRPr lang="en-US" altLang="x-none" sz="12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a:t>This will help many of you recognize when implications are true!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7"/>
        <p:cNvGrpSpPr/>
        <p:nvPr/>
      </p:nvGrpSpPr>
      <p:grpSpPr>
        <a:xfrm>
          <a:off x="0" y="0"/>
          <a:ext cx="0" cy="0"/>
          <a:chOff x="0" y="0"/>
          <a:chExt cx="0" cy="0"/>
        </a:xfrm>
      </p:grpSpPr>
      <p:sp>
        <p:nvSpPr>
          <p:cNvPr id="18" name="Google Shape;18;p14"/>
          <p:cNvSpPr txBox="1">
            <a:spLocks noGrp="1"/>
          </p:cNvSpPr>
          <p:nvPr>
            <p:ph type="ctrTitle"/>
          </p:nvPr>
        </p:nvSpPr>
        <p:spPr>
          <a:xfrm>
            <a:off x="685800" y="1028700"/>
            <a:ext cx="7848600" cy="1445419"/>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4050"/>
              <a:buFont typeface="Arial"/>
              <a:buNone/>
              <a:defRPr sz="405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685800" y="2628900"/>
            <a:ext cx="6400800" cy="1314450"/>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SzPts val="1530"/>
              <a:buNone/>
              <a:defRPr>
                <a:solidFill>
                  <a:srgbClr val="3F3F3F"/>
                </a:solidFill>
              </a:defRPr>
            </a:lvl1pPr>
            <a:lvl2pPr lvl="1" algn="ctr">
              <a:spcBef>
                <a:spcPts val="300"/>
              </a:spcBef>
              <a:spcAft>
                <a:spcPts val="0"/>
              </a:spcAft>
              <a:buSzPts val="1275"/>
              <a:buNone/>
              <a:defRPr>
                <a:solidFill>
                  <a:srgbClr val="888888"/>
                </a:solidFill>
              </a:defRPr>
            </a:lvl2pPr>
            <a:lvl3pPr lvl="2" algn="ctr">
              <a:spcBef>
                <a:spcPts val="270"/>
              </a:spcBef>
              <a:spcAft>
                <a:spcPts val="0"/>
              </a:spcAft>
              <a:buSzPts val="1215"/>
              <a:buNone/>
              <a:defRPr>
                <a:solidFill>
                  <a:srgbClr val="888888"/>
                </a:solidFill>
              </a:defRPr>
            </a:lvl3pPr>
            <a:lvl4pPr lvl="3" algn="ctr">
              <a:spcBef>
                <a:spcPts val="240"/>
              </a:spcBef>
              <a:spcAft>
                <a:spcPts val="0"/>
              </a:spcAft>
              <a:buSzPts val="1200"/>
              <a:buNone/>
              <a:defRPr>
                <a:solidFill>
                  <a:srgbClr val="888888"/>
                </a:solidFill>
              </a:defRPr>
            </a:lvl4pPr>
            <a:lvl5pPr lvl="4" algn="ctr">
              <a:spcBef>
                <a:spcPts val="210"/>
              </a:spcBef>
              <a:spcAft>
                <a:spcPts val="0"/>
              </a:spcAft>
              <a:buSzPts val="1050"/>
              <a:buNone/>
              <a:defRPr>
                <a:solidFill>
                  <a:srgbClr val="888888"/>
                </a:solidFill>
              </a:defRPr>
            </a:lvl5pPr>
            <a:lvl6pPr lvl="5" algn="ctr">
              <a:spcBef>
                <a:spcPts val="195"/>
              </a:spcBef>
              <a:spcAft>
                <a:spcPts val="0"/>
              </a:spcAft>
              <a:buSzPts val="975"/>
              <a:buNone/>
              <a:defRPr>
                <a:solidFill>
                  <a:srgbClr val="888888"/>
                </a:solidFill>
              </a:defRPr>
            </a:lvl6pPr>
            <a:lvl7pPr lvl="6" algn="ctr">
              <a:spcBef>
                <a:spcPts val="195"/>
              </a:spcBef>
              <a:spcAft>
                <a:spcPts val="0"/>
              </a:spcAft>
              <a:buSzPts val="975"/>
              <a:buNone/>
              <a:defRPr>
                <a:solidFill>
                  <a:srgbClr val="888888"/>
                </a:solidFill>
              </a:defRPr>
            </a:lvl7pPr>
            <a:lvl8pPr lvl="7" algn="ctr">
              <a:spcBef>
                <a:spcPts val="195"/>
              </a:spcBef>
              <a:spcAft>
                <a:spcPts val="0"/>
              </a:spcAft>
              <a:buSzPts val="975"/>
              <a:buNone/>
              <a:defRPr>
                <a:solidFill>
                  <a:srgbClr val="888888"/>
                </a:solidFill>
              </a:defRPr>
            </a:lvl8pPr>
            <a:lvl9pPr lvl="8" algn="ctr">
              <a:spcBef>
                <a:spcPts val="195"/>
              </a:spcBef>
              <a:spcAft>
                <a:spcPts val="0"/>
              </a:spcAft>
              <a:buSzPts val="975"/>
              <a:buNone/>
              <a:defRPr>
                <a:solidFill>
                  <a:srgbClr val="888888"/>
                </a:solidFill>
              </a:defRPr>
            </a:lvl9pPr>
          </a:lstStyle>
          <a:p>
            <a:endParaRPr/>
          </a:p>
        </p:txBody>
      </p:sp>
      <p:sp>
        <p:nvSpPr>
          <p:cNvPr id="20" name="Google Shape;20;p1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23" name="Google Shape;23;p14"/>
          <p:cNvCxnSpPr/>
          <p:nvPr/>
        </p:nvCxnSpPr>
        <p:spPr>
          <a:xfrm>
            <a:off x="685800" y="2548890"/>
            <a:ext cx="7848600" cy="1191"/>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4"/>
        <p:cNvGrpSpPr/>
        <p:nvPr/>
      </p:nvGrpSpPr>
      <p:grpSpPr>
        <a:xfrm>
          <a:off x="0" y="0"/>
          <a:ext cx="0" cy="0"/>
          <a:chOff x="0" y="0"/>
          <a:chExt cx="0" cy="0"/>
        </a:xfrm>
      </p:grpSpPr>
      <p:sp>
        <p:nvSpPr>
          <p:cNvPr id="25" name="Google Shape;25;p15"/>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5"/>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15"/>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5"/>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bg>
      <p:bgPr>
        <a:solidFill>
          <a:schemeClr val="dk2"/>
        </a:solidFill>
        <a:effectLst/>
      </p:bgPr>
    </p:bg>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722313" y="1771651"/>
            <a:ext cx="7772400" cy="165020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3600"/>
              <a:buFont typeface="Arial"/>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6"/>
          <p:cNvSpPr txBox="1">
            <a:spLocks noGrp="1"/>
          </p:cNvSpPr>
          <p:nvPr>
            <p:ph type="body" idx="1"/>
          </p:nvPr>
        </p:nvSpPr>
        <p:spPr>
          <a:xfrm>
            <a:off x="722313" y="3470149"/>
            <a:ext cx="7772400" cy="112514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530"/>
              <a:buNone/>
              <a:defRPr sz="1800">
                <a:solidFill>
                  <a:schemeClr val="lt2"/>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1080"/>
              <a:buNone/>
              <a:defRPr sz="1200">
                <a:solidFill>
                  <a:schemeClr val="lt1"/>
                </a:solidFill>
              </a:defRPr>
            </a:lvl3pPr>
            <a:lvl4pPr marL="1828800" lvl="3" indent="-228600" algn="l">
              <a:spcBef>
                <a:spcPts val="210"/>
              </a:spcBef>
              <a:spcAft>
                <a:spcPts val="0"/>
              </a:spcAft>
              <a:buSzPts val="1050"/>
              <a:buNone/>
              <a:defRPr sz="1050">
                <a:solidFill>
                  <a:schemeClr val="lt1"/>
                </a:solidFill>
              </a:defRPr>
            </a:lvl4pPr>
            <a:lvl5pPr marL="2286000" lvl="4" indent="-228600" algn="l">
              <a:spcBef>
                <a:spcPts val="210"/>
              </a:spcBef>
              <a:spcAft>
                <a:spcPts val="0"/>
              </a:spcAft>
              <a:buSzPts val="1050"/>
              <a:buNone/>
              <a:defRPr sz="1050">
                <a:solidFill>
                  <a:schemeClr val="lt1"/>
                </a:solidFill>
              </a:defRPr>
            </a:lvl5pPr>
            <a:lvl6pPr marL="2743200" lvl="5" indent="-228600" algn="l">
              <a:spcBef>
                <a:spcPts val="210"/>
              </a:spcBef>
              <a:spcAft>
                <a:spcPts val="0"/>
              </a:spcAft>
              <a:buSzPts val="1050"/>
              <a:buNone/>
              <a:defRPr sz="1050">
                <a:solidFill>
                  <a:schemeClr val="lt1"/>
                </a:solidFill>
              </a:defRPr>
            </a:lvl6pPr>
            <a:lvl7pPr marL="3200400" lvl="6" indent="-228600" algn="l">
              <a:spcBef>
                <a:spcPts val="210"/>
              </a:spcBef>
              <a:spcAft>
                <a:spcPts val="0"/>
              </a:spcAft>
              <a:buSzPts val="1050"/>
              <a:buNone/>
              <a:defRPr sz="1050">
                <a:solidFill>
                  <a:schemeClr val="lt1"/>
                </a:solidFill>
              </a:defRPr>
            </a:lvl7pPr>
            <a:lvl8pPr marL="3657600" lvl="7" indent="-228600" algn="l">
              <a:spcBef>
                <a:spcPts val="210"/>
              </a:spcBef>
              <a:spcAft>
                <a:spcPts val="0"/>
              </a:spcAft>
              <a:buSzPts val="1050"/>
              <a:buNone/>
              <a:defRPr sz="1050">
                <a:solidFill>
                  <a:schemeClr val="lt1"/>
                </a:solidFill>
              </a:defRPr>
            </a:lvl8pPr>
            <a:lvl9pPr marL="4114800" lvl="8" indent="-228600" algn="l">
              <a:spcBef>
                <a:spcPts val="210"/>
              </a:spcBef>
              <a:spcAft>
                <a:spcPts val="0"/>
              </a:spcAft>
              <a:buSzPts val="1050"/>
              <a:buNone/>
              <a:defRPr sz="1050">
                <a:solidFill>
                  <a:schemeClr val="lt1"/>
                </a:solidFill>
              </a:defRPr>
            </a:lvl9pPr>
          </a:lstStyle>
          <a:p>
            <a:endParaRPr/>
          </a:p>
        </p:txBody>
      </p:sp>
      <p:sp>
        <p:nvSpPr>
          <p:cNvPr id="33" name="Google Shape;33;p16"/>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36" name="Google Shape;36;p16"/>
          <p:cNvCxnSpPr/>
          <p:nvPr/>
        </p:nvCxnSpPr>
        <p:spPr>
          <a:xfrm>
            <a:off x="731520" y="3449574"/>
            <a:ext cx="7848600" cy="1191"/>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7"/>
        <p:cNvGrpSpPr/>
        <p:nvPr/>
      </p:nvGrpSpPr>
      <p:grpSpPr>
        <a:xfrm>
          <a:off x="0" y="0"/>
          <a:ext cx="0" cy="0"/>
          <a:chOff x="0" y="0"/>
          <a:chExt cx="0" cy="0"/>
        </a:xfrm>
      </p:grpSpPr>
      <p:sp>
        <p:nvSpPr>
          <p:cNvPr id="38" name="Google Shape;38;p17"/>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7"/>
          <p:cNvSpPr txBox="1">
            <a:spLocks noGrp="1"/>
          </p:cNvSpPr>
          <p:nvPr>
            <p:ph type="body" idx="1"/>
          </p:nvPr>
        </p:nvSpPr>
        <p:spPr>
          <a:xfrm>
            <a:off x="457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0" name="Google Shape;40;p17"/>
          <p:cNvSpPr txBox="1">
            <a:spLocks noGrp="1"/>
          </p:cNvSpPr>
          <p:nvPr>
            <p:ph type="body" idx="2"/>
          </p:nvPr>
        </p:nvSpPr>
        <p:spPr>
          <a:xfrm>
            <a:off x="4648200" y="1255014"/>
            <a:ext cx="4038600" cy="3538728"/>
          </a:xfrm>
          <a:prstGeom prst="rect">
            <a:avLst/>
          </a:prstGeom>
          <a:noFill/>
          <a:ln>
            <a:noFill/>
          </a:ln>
        </p:spPr>
        <p:txBody>
          <a:bodyPr spcFirstLastPara="1" wrap="square" lIns="91425" tIns="45700" rIns="91425" bIns="45700" anchor="t" anchorCtr="0">
            <a:normAutofit/>
          </a:bodyPr>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41" name="Google Shape;41;p17"/>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7"/>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4"/>
        <p:cNvGrpSpPr/>
        <p:nvPr/>
      </p:nvGrpSpPr>
      <p:grpSpPr>
        <a:xfrm>
          <a:off x="0" y="0"/>
          <a:ext cx="0" cy="0"/>
          <a:chOff x="0" y="0"/>
          <a:chExt cx="0" cy="0"/>
        </a:xfrm>
      </p:grpSpPr>
      <p:sp>
        <p:nvSpPr>
          <p:cNvPr id="45" name="Google Shape;45;p18"/>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8"/>
          <p:cNvSpPr txBox="1">
            <a:spLocks noGrp="1"/>
          </p:cNvSpPr>
          <p:nvPr>
            <p:ph type="body" idx="1"/>
          </p:nvPr>
        </p:nvSpPr>
        <p:spPr>
          <a:xfrm>
            <a:off x="45720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7" name="Google Shape;47;p18"/>
          <p:cNvSpPr txBox="1">
            <a:spLocks noGrp="1"/>
          </p:cNvSpPr>
          <p:nvPr>
            <p:ph type="body" idx="2"/>
          </p:nvPr>
        </p:nvSpPr>
        <p:spPr>
          <a:xfrm>
            <a:off x="45720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48" name="Google Shape;48;p18"/>
          <p:cNvSpPr txBox="1">
            <a:spLocks noGrp="1"/>
          </p:cNvSpPr>
          <p:nvPr>
            <p:ph type="body" idx="3"/>
          </p:nvPr>
        </p:nvSpPr>
        <p:spPr>
          <a:xfrm>
            <a:off x="4754880" y="1257300"/>
            <a:ext cx="3931920" cy="479822"/>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1275"/>
              <a:buNone/>
              <a:defRPr sz="1500" b="0">
                <a:solidFill>
                  <a:schemeClr val="dk2"/>
                </a:solidFill>
                <a:latin typeface="Arial"/>
                <a:ea typeface="Arial"/>
                <a:cs typeface="Arial"/>
                <a:sym typeface="Aria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49" name="Google Shape;49;p18"/>
          <p:cNvSpPr txBox="1">
            <a:spLocks noGrp="1"/>
          </p:cNvSpPr>
          <p:nvPr>
            <p:ph type="body" idx="4"/>
          </p:nvPr>
        </p:nvSpPr>
        <p:spPr>
          <a:xfrm>
            <a:off x="4754880" y="1828800"/>
            <a:ext cx="3931920" cy="2963466"/>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50" name="Google Shape;50;p18"/>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8"/>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53" name="Google Shape;53;p18"/>
          <p:cNvCxnSpPr/>
          <p:nvPr/>
        </p:nvCxnSpPr>
        <p:spPr>
          <a:xfrm rot="5400000">
            <a:off x="2806462" y="3034268"/>
            <a:ext cx="353187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63"/>
        <p:cNvGrpSpPr/>
        <p:nvPr/>
      </p:nvGrpSpPr>
      <p:grpSpPr>
        <a:xfrm>
          <a:off x="0" y="0"/>
          <a:ext cx="0" cy="0"/>
          <a:chOff x="0" y="0"/>
          <a:chExt cx="0" cy="0"/>
        </a:xfrm>
      </p:grpSpPr>
      <p:sp>
        <p:nvSpPr>
          <p:cNvPr id="64" name="Google Shape;64;p21"/>
          <p:cNvSpPr txBox="1">
            <a:spLocks noGrp="1"/>
          </p:cNvSpPr>
          <p:nvPr>
            <p:ph type="title"/>
          </p:nvPr>
        </p:nvSpPr>
        <p:spPr>
          <a:xfrm>
            <a:off x="457200" y="594060"/>
            <a:ext cx="2139696" cy="94640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1"/>
          <p:cNvSpPr txBox="1">
            <a:spLocks noGrp="1"/>
          </p:cNvSpPr>
          <p:nvPr>
            <p:ph type="body" idx="1"/>
          </p:nvPr>
        </p:nvSpPr>
        <p:spPr>
          <a:xfrm>
            <a:off x="2971800" y="594060"/>
            <a:ext cx="5715000" cy="4183380"/>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41947" algn="l">
              <a:spcBef>
                <a:spcPts val="420"/>
              </a:spcBef>
              <a:spcAft>
                <a:spcPts val="0"/>
              </a:spcAft>
              <a:buSzPts val="1785"/>
              <a:buChar char="•"/>
              <a:defRPr sz="2100"/>
            </a:lvl2pPr>
            <a:lvl3pPr marL="1371600" lvl="2" indent="-331469" algn="l">
              <a:spcBef>
                <a:spcPts val="360"/>
              </a:spcBef>
              <a:spcAft>
                <a:spcPts val="0"/>
              </a:spcAft>
              <a:buSzPts val="1620"/>
              <a:buChar char="•"/>
              <a:defRPr sz="18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SzPts val="1500"/>
              <a:buChar char="•"/>
              <a:defRPr sz="1500"/>
            </a:lvl6pPr>
            <a:lvl7pPr marL="3200400" lvl="6" indent="-323850" algn="l">
              <a:spcBef>
                <a:spcPts val="300"/>
              </a:spcBef>
              <a:spcAft>
                <a:spcPts val="0"/>
              </a:spcAft>
              <a:buSzPts val="1500"/>
              <a:buChar char="•"/>
              <a:defRPr sz="1500"/>
            </a:lvl7pPr>
            <a:lvl8pPr marL="3657600" lvl="7" indent="-323850" algn="l">
              <a:spcBef>
                <a:spcPts val="300"/>
              </a:spcBef>
              <a:spcAft>
                <a:spcPts val="0"/>
              </a:spcAft>
              <a:buSzPts val="1500"/>
              <a:buChar char="•"/>
              <a:defRPr sz="1500"/>
            </a:lvl8pPr>
            <a:lvl9pPr marL="4114800" lvl="8" indent="-323850" algn="l">
              <a:spcBef>
                <a:spcPts val="300"/>
              </a:spcBef>
              <a:spcAft>
                <a:spcPts val="0"/>
              </a:spcAft>
              <a:buSzPts val="1500"/>
              <a:buChar char="•"/>
              <a:defRPr sz="1500"/>
            </a:lvl9pPr>
          </a:lstStyle>
          <a:p>
            <a:endParaRPr/>
          </a:p>
        </p:txBody>
      </p:sp>
      <p:sp>
        <p:nvSpPr>
          <p:cNvPr id="66" name="Google Shape;66;p21"/>
          <p:cNvSpPr txBox="1">
            <a:spLocks noGrp="1"/>
          </p:cNvSpPr>
          <p:nvPr>
            <p:ph type="body" idx="2"/>
          </p:nvPr>
        </p:nvSpPr>
        <p:spPr>
          <a:xfrm>
            <a:off x="457201" y="1597915"/>
            <a:ext cx="2139696" cy="3182711"/>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67" name="Google Shape;67;p21"/>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1"/>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1"/>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70" name="Google Shape;70;p21"/>
          <p:cNvCxnSpPr/>
          <p:nvPr/>
        </p:nvCxnSpPr>
        <p:spPr>
          <a:xfrm rot="5400000">
            <a:off x="684114" y="2684956"/>
            <a:ext cx="418338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71"/>
        <p:cNvGrpSpPr/>
        <p:nvPr/>
      </p:nvGrpSpPr>
      <p:grpSpPr>
        <a:xfrm>
          <a:off x="0" y="0"/>
          <a:ext cx="0" cy="0"/>
          <a:chOff x="0" y="0"/>
          <a:chExt cx="0" cy="0"/>
        </a:xfrm>
      </p:grpSpPr>
      <p:sp>
        <p:nvSpPr>
          <p:cNvPr id="72" name="Google Shape;72;p22"/>
          <p:cNvSpPr txBox="1">
            <a:spLocks noGrp="1"/>
          </p:cNvSpPr>
          <p:nvPr>
            <p:ph type="title"/>
          </p:nvPr>
        </p:nvSpPr>
        <p:spPr>
          <a:xfrm>
            <a:off x="457200" y="594360"/>
            <a:ext cx="2142680" cy="94869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2"/>
          <p:cNvSpPr>
            <a:spLocks noGrp="1"/>
          </p:cNvSpPr>
          <p:nvPr>
            <p:ph type="pic" idx="2"/>
          </p:nvPr>
        </p:nvSpPr>
        <p:spPr>
          <a:xfrm>
            <a:off x="2858610" y="628651"/>
            <a:ext cx="5904390" cy="4125342"/>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sp>
      <p:sp>
        <p:nvSpPr>
          <p:cNvPr id="74" name="Google Shape;74;p22"/>
          <p:cNvSpPr txBox="1">
            <a:spLocks noGrp="1"/>
          </p:cNvSpPr>
          <p:nvPr>
            <p:ph type="body" idx="1"/>
          </p:nvPr>
        </p:nvSpPr>
        <p:spPr>
          <a:xfrm>
            <a:off x="457200" y="1600200"/>
            <a:ext cx="2139696" cy="3182112"/>
          </a:xfrm>
          <a:prstGeom prst="rect">
            <a:avLst/>
          </a:prstGeom>
          <a:noFill/>
          <a:ln>
            <a:noFill/>
          </a:ln>
        </p:spPr>
        <p:txBody>
          <a:bodyPr spcFirstLastPara="1" wrap="square" lIns="91425" tIns="45700" rIns="91425" bIns="45700" anchor="t" anchorCtr="0">
            <a:normAutofit/>
          </a:bodyPr>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75" name="Google Shape;75;p22"/>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2743200" y="-1085850"/>
            <a:ext cx="36576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2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84"/>
        <p:cNvGrpSpPr/>
        <p:nvPr/>
      </p:nvGrpSpPr>
      <p:grpSpPr>
        <a:xfrm>
          <a:off x="0" y="0"/>
          <a:ext cx="0" cy="0"/>
          <a:chOff x="0" y="0"/>
          <a:chExt cx="0" cy="0"/>
        </a:xfrm>
      </p:grpSpPr>
      <p:sp>
        <p:nvSpPr>
          <p:cNvPr id="85" name="Google Shape;85;p24"/>
          <p:cNvSpPr txBox="1">
            <a:spLocks noGrp="1"/>
          </p:cNvSpPr>
          <p:nvPr>
            <p:ph type="title"/>
          </p:nvPr>
        </p:nvSpPr>
        <p:spPr>
          <a:xfrm rot="5400000">
            <a:off x="5457825" y="1628775"/>
            <a:ext cx="440055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24"/>
          <p:cNvSpPr txBox="1">
            <a:spLocks noGrp="1"/>
          </p:cNvSpPr>
          <p:nvPr>
            <p:ph type="body" idx="1"/>
          </p:nvPr>
        </p:nvSpPr>
        <p:spPr>
          <a:xfrm rot="5400000">
            <a:off x="1266825" y="-352425"/>
            <a:ext cx="440055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24"/>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4"/>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4"/>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p:nvPr/>
        </p:nvSpPr>
        <p:spPr>
          <a:xfrm>
            <a:off x="0" y="165590"/>
            <a:ext cx="9144000" cy="17145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1" name="Google Shape;11;p13"/>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3"/>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rmAutofit/>
          </a:bodyPr>
          <a:lstStyle>
            <a:lvl1pPr marL="457200" marR="0" lvl="0" indent="-325755" algn="l" rtl="0">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09562" algn="l" rtl="0">
              <a:spcBef>
                <a:spcPts val="300"/>
              </a:spcBef>
              <a:spcAft>
                <a:spcPts val="0"/>
              </a:spcAft>
              <a:buClr>
                <a:schemeClr val="accent1"/>
              </a:buClr>
              <a:buSzPts val="1275"/>
              <a:buFont typeface="Arial"/>
              <a:buChar char="•"/>
              <a:defRPr sz="1500" b="0" i="0" u="none" strike="noStrike" cap="none">
                <a:solidFill>
                  <a:schemeClr val="dk1"/>
                </a:solidFill>
                <a:latin typeface="Arial"/>
                <a:ea typeface="Arial"/>
                <a:cs typeface="Arial"/>
                <a:sym typeface="Arial"/>
              </a:defRPr>
            </a:lvl2pPr>
            <a:lvl3pPr marL="1371600" marR="0" lvl="2" indent="-305752" algn="l" rtl="0">
              <a:spcBef>
                <a:spcPts val="270"/>
              </a:spcBef>
              <a:spcAft>
                <a:spcPts val="0"/>
              </a:spcAft>
              <a:buClr>
                <a:schemeClr val="accent1"/>
              </a:buClr>
              <a:buSzPts val="1215"/>
              <a:buFont typeface="Arial"/>
              <a:buChar char="•"/>
              <a:defRPr sz="135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chemeClr val="accent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6pPr>
            <a:lvl7pPr marL="3200400" marR="0" lvl="6"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7pPr>
            <a:lvl8pPr marL="3657600" marR="0" lvl="7"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8pPr>
            <a:lvl9pPr marL="4114800" marR="0" lvl="8"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9pPr>
          </a:lstStyle>
          <a:p>
            <a:endParaRPr/>
          </a:p>
        </p:txBody>
      </p:sp>
      <p:sp>
        <p:nvSpPr>
          <p:cNvPr id="13" name="Google Shape;13;p13"/>
          <p:cNvSpPr/>
          <p:nvPr/>
        </p:nvSpPr>
        <p:spPr>
          <a:xfrm>
            <a:off x="0" y="0"/>
            <a:ext cx="9144000" cy="27432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4" name="Google Shape;14;p13"/>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3"/>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3"/>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50" b="1" i="0" u="none" strike="noStrike" cap="none">
                <a:solidFill>
                  <a:srgbClr val="FFFFFF"/>
                </a:solidFill>
                <a:latin typeface="Arial"/>
                <a:ea typeface="Arial"/>
                <a:cs typeface="Arial"/>
                <a:sym typeface="Arial"/>
              </a:defRPr>
            </a:lvl1pPr>
            <a:lvl2pPr marL="0" marR="0" lvl="1" indent="0" algn="l" rtl="0">
              <a:spcBef>
                <a:spcPts val="0"/>
              </a:spcBef>
              <a:buNone/>
              <a:defRPr sz="1050" b="1" i="0" u="none" strike="noStrike" cap="none">
                <a:solidFill>
                  <a:srgbClr val="FFFFFF"/>
                </a:solidFill>
                <a:latin typeface="Arial"/>
                <a:ea typeface="Arial"/>
                <a:cs typeface="Arial"/>
                <a:sym typeface="Arial"/>
              </a:defRPr>
            </a:lvl2pPr>
            <a:lvl3pPr marL="0" marR="0" lvl="2" indent="0" algn="l" rtl="0">
              <a:spcBef>
                <a:spcPts val="0"/>
              </a:spcBef>
              <a:buNone/>
              <a:defRPr sz="1050" b="1" i="0" u="none" strike="noStrike" cap="none">
                <a:solidFill>
                  <a:srgbClr val="FFFFFF"/>
                </a:solidFill>
                <a:latin typeface="Arial"/>
                <a:ea typeface="Arial"/>
                <a:cs typeface="Arial"/>
                <a:sym typeface="Arial"/>
              </a:defRPr>
            </a:lvl3pPr>
            <a:lvl4pPr marL="0" marR="0" lvl="3" indent="0" algn="l" rtl="0">
              <a:spcBef>
                <a:spcPts val="0"/>
              </a:spcBef>
              <a:buNone/>
              <a:defRPr sz="1050" b="1" i="0" u="none" strike="noStrike" cap="none">
                <a:solidFill>
                  <a:srgbClr val="FFFFFF"/>
                </a:solidFill>
                <a:latin typeface="Arial"/>
                <a:ea typeface="Arial"/>
                <a:cs typeface="Arial"/>
                <a:sym typeface="Arial"/>
              </a:defRPr>
            </a:lvl4pPr>
            <a:lvl5pPr marL="0" marR="0" lvl="4" indent="0" algn="l" rtl="0">
              <a:spcBef>
                <a:spcPts val="0"/>
              </a:spcBef>
              <a:buNone/>
              <a:defRPr sz="1050" b="1" i="0" u="none" strike="noStrike" cap="none">
                <a:solidFill>
                  <a:srgbClr val="FFFFFF"/>
                </a:solidFill>
                <a:latin typeface="Arial"/>
                <a:ea typeface="Arial"/>
                <a:cs typeface="Arial"/>
                <a:sym typeface="Arial"/>
              </a:defRPr>
            </a:lvl5pPr>
            <a:lvl6pPr marL="0" marR="0" lvl="5" indent="0" algn="l" rtl="0">
              <a:spcBef>
                <a:spcPts val="0"/>
              </a:spcBef>
              <a:buNone/>
              <a:defRPr sz="1050" b="1" i="0" u="none" strike="noStrike" cap="none">
                <a:solidFill>
                  <a:srgbClr val="FFFFFF"/>
                </a:solidFill>
                <a:latin typeface="Arial"/>
                <a:ea typeface="Arial"/>
                <a:cs typeface="Arial"/>
                <a:sym typeface="Arial"/>
              </a:defRPr>
            </a:lvl6pPr>
            <a:lvl7pPr marL="0" marR="0" lvl="6" indent="0" algn="l" rtl="0">
              <a:spcBef>
                <a:spcPts val="0"/>
              </a:spcBef>
              <a:buNone/>
              <a:defRPr sz="1050" b="1" i="0" u="none" strike="noStrike" cap="none">
                <a:solidFill>
                  <a:srgbClr val="FFFFFF"/>
                </a:solidFill>
                <a:latin typeface="Arial"/>
                <a:ea typeface="Arial"/>
                <a:cs typeface="Arial"/>
                <a:sym typeface="Arial"/>
              </a:defRPr>
            </a:lvl7pPr>
            <a:lvl8pPr marL="0" marR="0" lvl="7" indent="0" algn="l" rtl="0">
              <a:spcBef>
                <a:spcPts val="0"/>
              </a:spcBef>
              <a:buNone/>
              <a:defRPr sz="1050" b="1" i="0" u="none" strike="noStrike" cap="none">
                <a:solidFill>
                  <a:srgbClr val="FFFFFF"/>
                </a:solidFill>
                <a:latin typeface="Arial"/>
                <a:ea typeface="Arial"/>
                <a:cs typeface="Arial"/>
                <a:sym typeface="Arial"/>
              </a:defRPr>
            </a:lvl8pPr>
            <a:lvl9pPr marL="0" marR="0" lvl="8" indent="0" algn="l" rtl="0">
              <a:spcBef>
                <a:spcPts val="0"/>
              </a:spcBef>
              <a:buNone/>
              <a:defRPr sz="105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 id="2147483658" r:id="rId8"/>
    <p:sldLayoutId id="214748365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em177@pitt.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ctrTitle"/>
          </p:nvPr>
        </p:nvSpPr>
        <p:spPr>
          <a:xfrm>
            <a:off x="1303712" y="1005576"/>
            <a:ext cx="6536577" cy="144541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3000"/>
              <a:buFont typeface="Arial"/>
              <a:buNone/>
            </a:pPr>
            <a:r>
              <a:rPr lang="en-US" sz="3000" dirty="0"/>
              <a:t>CS 441: Logic Puzzles and Propositional Equivalence</a:t>
            </a:r>
            <a:endParaRPr lang="en-US" dirty="0"/>
          </a:p>
        </p:txBody>
      </p:sp>
      <p:sp>
        <p:nvSpPr>
          <p:cNvPr id="96" name="Google Shape;96;p1"/>
          <p:cNvSpPr txBox="1">
            <a:spLocks noGrp="1"/>
          </p:cNvSpPr>
          <p:nvPr>
            <p:ph type="subTitle" idx="1"/>
          </p:nvPr>
        </p:nvSpPr>
        <p:spPr>
          <a:xfrm>
            <a:off x="1657350" y="2571750"/>
            <a:ext cx="5886600" cy="24843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r>
              <a:rPr lang="en-US" b="1" dirty="0"/>
              <a:t>PhD. Nils </a:t>
            </a:r>
            <a:r>
              <a:rPr lang="en-US" b="1" dirty="0" err="1"/>
              <a:t>Murrugarra-Llerena</a:t>
            </a:r>
            <a:endParaRPr lang="en-US" b="1" dirty="0"/>
          </a:p>
          <a:p>
            <a:pPr marL="0" indent="0" algn="ctr">
              <a:spcBef>
                <a:spcPts val="0"/>
              </a:spcBef>
            </a:pPr>
            <a:r>
              <a:rPr lang="en-US" dirty="0">
                <a:hlinkClick r:id="rId3"/>
              </a:rPr>
              <a:t>nem177@pitt.edu</a:t>
            </a:r>
            <a:r>
              <a:rPr lang="en-US" dirty="0"/>
              <a:t> </a:t>
            </a:r>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b="1" dirty="0"/>
          </a:p>
          <a:p>
            <a:pPr marL="0" lvl="0" indent="0" algn="ctr" rtl="0">
              <a:spcBef>
                <a:spcPts val="0"/>
              </a:spcBef>
              <a:spcAft>
                <a:spcPts val="0"/>
              </a:spcAft>
              <a:buSzPts val="1530"/>
              <a:buNone/>
            </a:pPr>
            <a:endParaRPr lang="en-US" dirty="0"/>
          </a:p>
        </p:txBody>
      </p:sp>
      <p:sp>
        <p:nvSpPr>
          <p:cNvPr id="48130" name="AutoShape 2" descr="University of Pittsburgh Logo and symbol, meaning, history, PNG, bran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8132" name="Picture 4" descr="University of Pittsburgh Logo and symbol, meaning, history, PNG, brand"/>
          <p:cNvPicPr>
            <a:picLocks noChangeAspect="1" noChangeArrowheads="1"/>
          </p:cNvPicPr>
          <p:nvPr/>
        </p:nvPicPr>
        <p:blipFill>
          <a:blip r:embed="rId4"/>
          <a:srcRect t="21714" b="22062"/>
          <a:stretch>
            <a:fillRect/>
          </a:stretch>
        </p:blipFill>
        <p:spPr bwMode="auto">
          <a:xfrm>
            <a:off x="2950460" y="3950191"/>
            <a:ext cx="3243079" cy="1024759"/>
          </a:xfrm>
          <a:prstGeom prst="rect">
            <a:avLst/>
          </a:prstGeom>
          <a:noFill/>
        </p:spPr>
      </p:pic>
    </p:spTree>
    <p:extLst>
      <p:ext uri="{BB962C8B-B14F-4D97-AF65-F5344CB8AC3E}">
        <p14:creationId xmlns:p14="http://schemas.microsoft.com/office/powerpoint/2010/main" val="3901698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143000" y="299169"/>
            <a:ext cx="6858000" cy="685800"/>
          </a:xfrm>
        </p:spPr>
        <p:txBody>
          <a:bodyPr/>
          <a:lstStyle/>
          <a:p>
            <a:r>
              <a:rPr lang="en-US" altLang="x-none" sz="2400" dirty="0"/>
              <a:t>Step 3:  Make assumptions and reason logically</a:t>
            </a:r>
          </a:p>
        </p:txBody>
      </p:sp>
      <p:sp>
        <p:nvSpPr>
          <p:cNvPr id="2" name="3 Marcador de número de diapositiva">
            <a:extLst>
              <a:ext uri="{FF2B5EF4-FFF2-40B4-BE49-F238E27FC236}">
                <a16:creationId xmlns:a16="http://schemas.microsoft.com/office/drawing/2014/main" id="{2EC89D50-B48A-FAB1-A404-43FD9B95BD5F}"/>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10</a:t>
            </a:fld>
            <a:endParaRPr lang="pt-BR" dirty="0"/>
          </a:p>
        </p:txBody>
      </p:sp>
      <p:sp>
        <p:nvSpPr>
          <p:cNvPr id="3" name="TextBox 2">
            <a:extLst>
              <a:ext uri="{FF2B5EF4-FFF2-40B4-BE49-F238E27FC236}">
                <a16:creationId xmlns:a16="http://schemas.microsoft.com/office/drawing/2014/main" id="{22E5CAD4-62C9-301D-5A25-D55317A960B2}"/>
              </a:ext>
            </a:extLst>
          </p:cNvPr>
          <p:cNvSpPr txBox="1"/>
          <p:nvPr/>
        </p:nvSpPr>
        <p:spPr>
          <a:xfrm>
            <a:off x="506185" y="832759"/>
            <a:ext cx="8286750" cy="2862322"/>
          </a:xfrm>
          <a:prstGeom prst="rect">
            <a:avLst/>
          </a:prstGeom>
          <a:noFill/>
        </p:spPr>
        <p:txBody>
          <a:bodyPr wrap="square" rtlCol="0">
            <a:spAutoFit/>
          </a:bodyPr>
          <a:lstStyle/>
          <a:p>
            <a:r>
              <a:rPr lang="en-US" sz="1800" b="1" dirty="0">
                <a:latin typeface="+mn-lt"/>
              </a:rPr>
              <a:t>[Case 1]</a:t>
            </a:r>
          </a:p>
          <a:p>
            <a:r>
              <a:rPr lang="en-US" sz="1800" dirty="0">
                <a:latin typeface="+mn-lt"/>
              </a:rPr>
              <a:t>Let’s assume </a:t>
            </a:r>
            <a:r>
              <a:rPr lang="en-US" sz="1800" dirty="0">
                <a:solidFill>
                  <a:schemeClr val="bg2"/>
                </a:solidFill>
                <a:latin typeface="+mn-lt"/>
              </a:rPr>
              <a:t>A</a:t>
            </a:r>
            <a:r>
              <a:rPr lang="en-US" sz="1800" dirty="0">
                <a:latin typeface="+mn-lt"/>
              </a:rPr>
              <a:t> is </a:t>
            </a:r>
            <a:r>
              <a:rPr lang="en-US" sz="1800" dirty="0">
                <a:solidFill>
                  <a:srgbClr val="00B050"/>
                </a:solidFill>
                <a:latin typeface="+mn-lt"/>
              </a:rPr>
              <a:t>True</a:t>
            </a:r>
            <a:r>
              <a:rPr lang="en-US" sz="1800" dirty="0">
                <a:latin typeface="+mn-lt"/>
              </a:rPr>
              <a:t>, </a:t>
            </a:r>
          </a:p>
          <a:p>
            <a:pPr lvl="1"/>
            <a:r>
              <a:rPr lang="en-US" sz="1800" dirty="0">
                <a:latin typeface="+mn-lt"/>
              </a:rPr>
              <a:t>	Unfortunately, we can not say anything about </a:t>
            </a:r>
            <a:r>
              <a:rPr lang="en-US" sz="1800" dirty="0">
                <a:solidFill>
                  <a:schemeClr val="bg2"/>
                </a:solidFill>
                <a:latin typeface="+mn-lt"/>
              </a:rPr>
              <a:t>B</a:t>
            </a:r>
            <a:r>
              <a:rPr lang="en-US" sz="1800" dirty="0">
                <a:latin typeface="+mn-lt"/>
              </a:rPr>
              <a:t>.</a:t>
            </a:r>
            <a:endParaRPr lang="en-US" sz="1800" dirty="0">
              <a:solidFill>
                <a:srgbClr val="0070C0"/>
              </a:solidFill>
              <a:latin typeface="+mn-lt"/>
              <a:sym typeface="Wingdings" pitchFamily="2" charset="2"/>
            </a:endParaRPr>
          </a:p>
          <a:p>
            <a:pPr lvl="6"/>
            <a:endParaRPr lang="en-US" sz="1800" b="1" dirty="0">
              <a:solidFill>
                <a:schemeClr val="tx1"/>
              </a:solidFill>
              <a:latin typeface="+mn-lt"/>
              <a:sym typeface="Wingdings" pitchFamily="2" charset="2"/>
            </a:endParaRPr>
          </a:p>
          <a:p>
            <a:pPr lvl="6"/>
            <a:r>
              <a:rPr lang="en-US" sz="1800" b="1" dirty="0">
                <a:solidFill>
                  <a:schemeClr val="tx1"/>
                </a:solidFill>
                <a:latin typeface="+mn-lt"/>
                <a:sym typeface="Wingdings" pitchFamily="2" charset="2"/>
              </a:rPr>
              <a:t>[Case 2]</a:t>
            </a:r>
          </a:p>
          <a:p>
            <a:r>
              <a:rPr lang="en-US" sz="1800" dirty="0"/>
              <a:t>Let’s assume </a:t>
            </a:r>
            <a:r>
              <a:rPr lang="en-US" sz="1800" dirty="0">
                <a:solidFill>
                  <a:schemeClr val="bg2"/>
                </a:solidFill>
              </a:rPr>
              <a:t>B</a:t>
            </a:r>
            <a:r>
              <a:rPr lang="en-US" sz="1800" dirty="0"/>
              <a:t> is </a:t>
            </a:r>
            <a:r>
              <a:rPr lang="en-US" sz="1800" dirty="0">
                <a:solidFill>
                  <a:srgbClr val="00B050"/>
                </a:solidFill>
              </a:rPr>
              <a:t>True</a:t>
            </a:r>
            <a:r>
              <a:rPr lang="en-US" sz="1800" dirty="0"/>
              <a:t>, </a:t>
            </a:r>
          </a:p>
          <a:p>
            <a:pPr lvl="1"/>
            <a:r>
              <a:rPr lang="en-US" sz="1800" dirty="0"/>
              <a:t>	Unfortunately, we can not say anything about </a:t>
            </a:r>
            <a:r>
              <a:rPr lang="en-US" sz="1800" dirty="0">
                <a:solidFill>
                  <a:schemeClr val="bg2"/>
                </a:solidFill>
              </a:rPr>
              <a:t>A</a:t>
            </a:r>
            <a:r>
              <a:rPr lang="en-US" sz="1800" dirty="0"/>
              <a:t>.</a:t>
            </a:r>
          </a:p>
          <a:p>
            <a:pPr lvl="1"/>
            <a:endParaRPr lang="en-US" sz="1800" dirty="0">
              <a:solidFill>
                <a:srgbClr val="0070C0"/>
              </a:solidFill>
              <a:sym typeface="Wingdings" pitchFamily="2" charset="2"/>
            </a:endParaRPr>
          </a:p>
          <a:p>
            <a:pPr lvl="1"/>
            <a:endParaRPr lang="en-US" sz="1800" dirty="0">
              <a:solidFill>
                <a:srgbClr val="0070C0"/>
              </a:solidFill>
              <a:sym typeface="Wingdings" pitchFamily="2" charset="2"/>
            </a:endParaRPr>
          </a:p>
          <a:p>
            <a:pPr lvl="1"/>
            <a:r>
              <a:rPr lang="en-US" sz="1800" dirty="0">
                <a:solidFill>
                  <a:schemeClr val="tx1"/>
                </a:solidFill>
                <a:sym typeface="Wingdings" pitchFamily="2" charset="2"/>
              </a:rPr>
              <a:t> [No solution ]We need more information to make any conclusion.</a:t>
            </a:r>
          </a:p>
        </p:txBody>
      </p:sp>
      <p:sp>
        <p:nvSpPr>
          <p:cNvPr id="4" name="Rectangle 3">
            <a:extLst>
              <a:ext uri="{FF2B5EF4-FFF2-40B4-BE49-F238E27FC236}">
                <a16:creationId xmlns:a16="http://schemas.microsoft.com/office/drawing/2014/main" id="{24CF0BAC-6364-6A96-21F9-30B485E3DFEB}"/>
              </a:ext>
            </a:extLst>
          </p:cNvPr>
          <p:cNvSpPr>
            <a:spLocks noGrp="1" noChangeArrowheads="1"/>
          </p:cNvSpPr>
          <p:nvPr>
            <p:ph type="body" idx="1"/>
          </p:nvPr>
        </p:nvSpPr>
        <p:spPr>
          <a:xfrm>
            <a:off x="6017078" y="915375"/>
            <a:ext cx="3126922" cy="685801"/>
          </a:xfrm>
        </p:spPr>
        <p:txBody>
          <a:bodyPr>
            <a:normAutofit/>
          </a:bodyPr>
          <a:lstStyle/>
          <a:p>
            <a:r>
              <a:rPr lang="en-US" altLang="x-none" sz="1300" dirty="0">
                <a:solidFill>
                  <a:schemeClr val="bg2"/>
                </a:solidFill>
              </a:rPr>
              <a:t>A</a:t>
            </a:r>
            <a:r>
              <a:rPr lang="en-US" altLang="x-none" sz="1300" dirty="0"/>
              <a:t> </a:t>
            </a:r>
            <a:r>
              <a:rPr lang="en-US" altLang="x-none" sz="1300" dirty="0">
                <a:sym typeface="Symbol" charset="2"/>
              </a:rPr>
              <a:t></a:t>
            </a:r>
            <a:r>
              <a:rPr lang="en-US" altLang="x-none" sz="1300" dirty="0"/>
              <a:t> </a:t>
            </a:r>
            <a:r>
              <a:rPr lang="en-US" altLang="ja-JP" sz="1300" dirty="0"/>
              <a:t>“Alice is having a good day”</a:t>
            </a:r>
          </a:p>
          <a:p>
            <a:r>
              <a:rPr lang="en-US" altLang="x-none" sz="1300" dirty="0">
                <a:solidFill>
                  <a:schemeClr val="bg2"/>
                </a:solidFill>
              </a:rPr>
              <a:t>B</a:t>
            </a:r>
            <a:r>
              <a:rPr lang="en-US" altLang="x-none" sz="1300" dirty="0"/>
              <a:t> </a:t>
            </a:r>
            <a:r>
              <a:rPr lang="en-US" altLang="x-none" sz="1300" dirty="0">
                <a:sym typeface="Symbol" charset="2"/>
              </a:rPr>
              <a:t></a:t>
            </a:r>
            <a:r>
              <a:rPr lang="en-US" altLang="x-none" sz="1300" dirty="0"/>
              <a:t> “</a:t>
            </a:r>
            <a:r>
              <a:rPr lang="en-US" altLang="ja-JP" sz="1300" dirty="0"/>
              <a:t>Bob is having a good day”</a:t>
            </a:r>
          </a:p>
          <a:p>
            <a:pPr lvl="1" eaLnBrk="1" hangingPunct="1"/>
            <a:endParaRPr lang="en-US" altLang="x-none"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charRg st="93" end="11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charRg st="118" end="16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tLang="x-none" dirty="0"/>
              <a:t>In-class exercises</a:t>
            </a:r>
          </a:p>
        </p:txBody>
      </p:sp>
      <p:sp>
        <p:nvSpPr>
          <p:cNvPr id="33794" name="Rectangle 3"/>
          <p:cNvSpPr>
            <a:spLocks noGrp="1" noChangeArrowheads="1"/>
          </p:cNvSpPr>
          <p:nvPr>
            <p:ph type="body" idx="1"/>
          </p:nvPr>
        </p:nvSpPr>
        <p:spPr/>
        <p:txBody>
          <a:bodyPr/>
          <a:lstStyle/>
          <a:p>
            <a:pPr marL="0" indent="0" algn="just">
              <a:buNone/>
              <a:tabLst>
                <a:tab pos="1181100" algn="l"/>
              </a:tabLst>
            </a:pPr>
            <a:r>
              <a:rPr lang="en-US" altLang="x-none" b="1" dirty="0">
                <a:solidFill>
                  <a:schemeClr val="bg2"/>
                </a:solidFill>
              </a:rPr>
              <a:t>Problem 1:</a:t>
            </a:r>
            <a:r>
              <a:rPr lang="en-US" altLang="x-none" dirty="0"/>
              <a:t> Alice and Bob are technical support agents working to fix your computer. Alice tells you that Bob is having a bad day today and that you should expect a long wait before your computer is fixed. Bob tells you not to worry, Alice is just having a bad day—your computer will be ready in no time.</a:t>
            </a:r>
          </a:p>
          <a:p>
            <a:pPr marL="0" indent="0" algn="just">
              <a:buNone/>
              <a:tabLst>
                <a:tab pos="1181100" algn="l"/>
              </a:tabLst>
            </a:pPr>
            <a:endParaRPr lang="en-US" altLang="x-none" dirty="0"/>
          </a:p>
          <a:p>
            <a:pPr marL="0" indent="0" algn="just">
              <a:buNone/>
              <a:tabLst>
                <a:tab pos="1181100" algn="l"/>
              </a:tabLst>
            </a:pPr>
            <a:endParaRPr lang="en-US" altLang="x-none" dirty="0"/>
          </a:p>
          <a:p>
            <a:pPr marL="0" indent="0" algn="just">
              <a:buNone/>
              <a:tabLst>
                <a:tab pos="1181100" algn="l"/>
              </a:tabLst>
            </a:pPr>
            <a:r>
              <a:rPr lang="en-US" altLang="x-none" b="1" dirty="0">
                <a:solidFill>
                  <a:schemeClr val="bg2"/>
                </a:solidFill>
              </a:rPr>
              <a:t>Question:</a:t>
            </a:r>
            <a:r>
              <a:rPr lang="en-US" altLang="x-none" dirty="0"/>
              <a:t>	Can you draw any conclusions about when</a:t>
            </a:r>
            <a:br>
              <a:rPr lang="en-US" altLang="x-none" dirty="0"/>
            </a:br>
            <a:r>
              <a:rPr lang="en-US" altLang="x-none" dirty="0"/>
              <a:t>	your computer will be fixed? If so, what can you learn? </a:t>
            </a:r>
          </a:p>
        </p:txBody>
      </p:sp>
      <p:sp>
        <p:nvSpPr>
          <p:cNvPr id="2" name="3 Marcador de número de diapositiva">
            <a:extLst>
              <a:ext uri="{FF2B5EF4-FFF2-40B4-BE49-F238E27FC236}">
                <a16:creationId xmlns:a16="http://schemas.microsoft.com/office/drawing/2014/main" id="{D52F0588-2ED7-4517-3BB7-8FEC1EA0F276}"/>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11</a:t>
            </a:fld>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143000" y="283265"/>
            <a:ext cx="6858000" cy="685800"/>
          </a:xfrm>
        </p:spPr>
        <p:txBody>
          <a:bodyPr>
            <a:normAutofit fontScale="90000"/>
          </a:bodyPr>
          <a:lstStyle/>
          <a:p>
            <a:pPr eaLnBrk="1" hangingPunct="1"/>
            <a:r>
              <a:rPr lang="en-US" altLang="x-none"/>
              <a:t>Propositional equivalences: preliminaries</a:t>
            </a:r>
          </a:p>
        </p:txBody>
      </p:sp>
      <p:sp>
        <p:nvSpPr>
          <p:cNvPr id="106499" name="Rectangle 3"/>
          <p:cNvSpPr>
            <a:spLocks noGrp="1" noChangeArrowheads="1"/>
          </p:cNvSpPr>
          <p:nvPr>
            <p:ph type="body" idx="1"/>
          </p:nvPr>
        </p:nvSpPr>
        <p:spPr>
          <a:xfrm>
            <a:off x="357809" y="1028700"/>
            <a:ext cx="8412480" cy="3543300"/>
          </a:xfrm>
        </p:spPr>
        <p:txBody>
          <a:bodyPr/>
          <a:lstStyle/>
          <a:p>
            <a:pPr marL="1200150" indent="-1200150" algn="just">
              <a:buNone/>
            </a:pPr>
            <a:r>
              <a:rPr lang="en-US" altLang="x-none" b="1" dirty="0"/>
              <a:t>Definition:</a:t>
            </a:r>
            <a:r>
              <a:rPr lang="en-US" altLang="x-none" dirty="0"/>
              <a:t> A </a:t>
            </a:r>
            <a:r>
              <a:rPr lang="en-US" altLang="x-none" dirty="0">
                <a:solidFill>
                  <a:srgbClr val="FF0000"/>
                </a:solidFill>
              </a:rPr>
              <a:t>tautology</a:t>
            </a:r>
            <a:r>
              <a:rPr lang="en-US" altLang="x-none" dirty="0">
                <a:solidFill>
                  <a:srgbClr val="C00000"/>
                </a:solidFill>
              </a:rPr>
              <a:t> </a:t>
            </a:r>
            <a:r>
              <a:rPr lang="en-US" altLang="x-none" dirty="0"/>
              <a:t>is a compound proposition that is always </a:t>
            </a:r>
            <a:r>
              <a:rPr lang="en-US" altLang="x-none" b="1" dirty="0">
                <a:solidFill>
                  <a:schemeClr val="bg2"/>
                </a:solidFill>
              </a:rPr>
              <a:t>true</a:t>
            </a:r>
            <a:r>
              <a:rPr lang="en-US" altLang="x-none" dirty="0"/>
              <a:t>, regardless of the truth values of the propositions occurring within it.</a:t>
            </a:r>
          </a:p>
          <a:p>
            <a:pPr marL="1200150" indent="-1200150" algn="just">
              <a:buNone/>
            </a:pPr>
            <a:endParaRPr lang="en-US" altLang="x-none" dirty="0"/>
          </a:p>
          <a:p>
            <a:pPr marL="1200150" indent="-1200150" algn="just">
              <a:buNone/>
            </a:pPr>
            <a:endParaRPr lang="en-US" altLang="x-none" dirty="0"/>
          </a:p>
          <a:p>
            <a:pPr marL="1200150" indent="-1200150" algn="just">
              <a:buNone/>
            </a:pPr>
            <a:r>
              <a:rPr lang="en-US" altLang="x-none" b="1" dirty="0"/>
              <a:t>Definition:</a:t>
            </a:r>
            <a:r>
              <a:rPr lang="en-US" altLang="x-none" dirty="0"/>
              <a:t> A </a:t>
            </a:r>
            <a:r>
              <a:rPr lang="en-US" altLang="x-none" dirty="0">
                <a:solidFill>
                  <a:srgbClr val="FF0000"/>
                </a:solidFill>
              </a:rPr>
              <a:t>contradiction</a:t>
            </a:r>
            <a:r>
              <a:rPr lang="en-US" altLang="x-none" dirty="0">
                <a:solidFill>
                  <a:srgbClr val="C00000"/>
                </a:solidFill>
              </a:rPr>
              <a:t> </a:t>
            </a:r>
            <a:r>
              <a:rPr lang="en-US" altLang="x-none" dirty="0"/>
              <a:t>is a compound proposition that is always </a:t>
            </a:r>
            <a:r>
              <a:rPr lang="en-US" altLang="x-none" b="1" dirty="0">
                <a:solidFill>
                  <a:schemeClr val="bg2"/>
                </a:solidFill>
              </a:rPr>
              <a:t>false</a:t>
            </a:r>
            <a:r>
              <a:rPr lang="en-US" altLang="x-none" dirty="0"/>
              <a:t>, regardless of the truth values of the propositions occurring within it.</a:t>
            </a:r>
          </a:p>
          <a:p>
            <a:pPr marL="1200150" indent="-1200150" algn="just">
              <a:buNone/>
            </a:pPr>
            <a:endParaRPr lang="en-US" altLang="x-none" dirty="0"/>
          </a:p>
          <a:p>
            <a:pPr marL="1200150" indent="-1200150" algn="just">
              <a:buNone/>
            </a:pPr>
            <a:endParaRPr lang="en-US" altLang="x-none" dirty="0"/>
          </a:p>
          <a:p>
            <a:pPr marL="1200150" indent="-1200150" algn="just">
              <a:buNone/>
            </a:pPr>
            <a:r>
              <a:rPr lang="en-US" altLang="x-none" b="1" dirty="0"/>
              <a:t>Definition:</a:t>
            </a:r>
            <a:r>
              <a:rPr lang="en-US" altLang="x-none" dirty="0"/>
              <a:t> A </a:t>
            </a:r>
            <a:r>
              <a:rPr lang="en-US" altLang="x-none" dirty="0">
                <a:solidFill>
                  <a:srgbClr val="FF0000"/>
                </a:solidFill>
              </a:rPr>
              <a:t>contingency</a:t>
            </a:r>
            <a:r>
              <a:rPr lang="en-US" altLang="x-none" dirty="0">
                <a:solidFill>
                  <a:srgbClr val="C00000"/>
                </a:solidFill>
              </a:rPr>
              <a:t> </a:t>
            </a:r>
            <a:r>
              <a:rPr lang="en-US" altLang="x-none" dirty="0"/>
              <a:t>is a compound proposition whose truth value is dependent on the propositions occurring within it.</a:t>
            </a:r>
          </a:p>
        </p:txBody>
      </p:sp>
      <p:sp>
        <p:nvSpPr>
          <p:cNvPr id="2" name="3 Marcador de número de diapositiva">
            <a:extLst>
              <a:ext uri="{FF2B5EF4-FFF2-40B4-BE49-F238E27FC236}">
                <a16:creationId xmlns:a16="http://schemas.microsoft.com/office/drawing/2014/main" id="{77C8B2DC-FC1B-582B-D53B-26C22AAEFC11}"/>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12</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x-none"/>
              <a:t>Examples</a:t>
            </a:r>
          </a:p>
        </p:txBody>
      </p:sp>
      <p:sp>
        <p:nvSpPr>
          <p:cNvPr id="37890" name="Rectangle 3"/>
          <p:cNvSpPr>
            <a:spLocks noGrp="1" noChangeArrowheads="1"/>
          </p:cNvSpPr>
          <p:nvPr>
            <p:ph type="body" idx="1"/>
          </p:nvPr>
        </p:nvSpPr>
        <p:spPr>
          <a:xfrm>
            <a:off x="1714500" y="1143000"/>
            <a:ext cx="5829300" cy="685800"/>
          </a:xfrm>
        </p:spPr>
        <p:txBody>
          <a:bodyPr>
            <a:normAutofit lnSpcReduction="10000"/>
          </a:bodyPr>
          <a:lstStyle/>
          <a:p>
            <a:pPr marL="0" indent="0">
              <a:buNone/>
            </a:pPr>
            <a:r>
              <a:rPr lang="en-US" altLang="x-none"/>
              <a:t>Are the following compound propositions tautologies, contradictions, or contingencies?</a:t>
            </a:r>
          </a:p>
        </p:txBody>
      </p:sp>
      <p:sp>
        <p:nvSpPr>
          <p:cNvPr id="1028" name="Rectangle 4"/>
          <p:cNvSpPr>
            <a:spLocks noChangeArrowheads="1"/>
          </p:cNvSpPr>
          <p:nvPr/>
        </p:nvSpPr>
        <p:spPr bwMode="auto">
          <a:xfrm>
            <a:off x="1714500" y="1885950"/>
            <a:ext cx="142875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spcBef>
                <a:spcPct val="20000"/>
              </a:spcBef>
              <a:buClr>
                <a:srgbClr val="0046AA"/>
              </a:buClr>
              <a:buFont typeface="Wingdings" charset="2"/>
              <a:buChar char="n"/>
            </a:pPr>
            <a:r>
              <a:rPr lang="en-US" altLang="x-none" sz="1800">
                <a:latin typeface="Trebuchet MS" charset="0"/>
                <a:ea typeface="Osaka" charset="-128"/>
              </a:rPr>
              <a:t>p </a:t>
            </a:r>
            <a:r>
              <a:rPr lang="en-US" altLang="x-none" sz="1800">
                <a:latin typeface="Trebuchet MS" charset="0"/>
                <a:ea typeface="Osaka" charset="-128"/>
                <a:sym typeface="Symbol" charset="2"/>
              </a:rPr>
              <a:t></a:t>
            </a:r>
            <a:r>
              <a:rPr lang="en-US" altLang="x-none" sz="1800">
                <a:latin typeface="Trebuchet MS" charset="0"/>
                <a:ea typeface="Osaka" charset="-128"/>
              </a:rPr>
              <a:t> ¬p</a:t>
            </a:r>
          </a:p>
          <a:p>
            <a:pPr algn="l" eaLnBrk="1" hangingPunct="1">
              <a:spcBef>
                <a:spcPct val="20000"/>
              </a:spcBef>
              <a:buClr>
                <a:srgbClr val="0046AA"/>
              </a:buClr>
              <a:buFont typeface="Wingdings" charset="2"/>
              <a:buChar char="n"/>
            </a:pPr>
            <a:endParaRPr lang="en-US" altLang="x-none" sz="1800">
              <a:latin typeface="Trebuchet MS" charset="0"/>
              <a:ea typeface="Osaka" charset="-128"/>
            </a:endParaRPr>
          </a:p>
          <a:p>
            <a:pPr algn="l" eaLnBrk="1" hangingPunct="1">
              <a:spcBef>
                <a:spcPct val="20000"/>
              </a:spcBef>
              <a:buClr>
                <a:srgbClr val="0046AA"/>
              </a:buClr>
              <a:buFont typeface="Wingdings" charset="2"/>
              <a:buChar char="n"/>
            </a:pPr>
            <a:r>
              <a:rPr lang="en-US" altLang="x-none" sz="1800">
                <a:latin typeface="Trebuchet MS" charset="0"/>
                <a:ea typeface="Osaka" charset="-128"/>
              </a:rPr>
              <a:t>¬p </a:t>
            </a:r>
            <a:r>
              <a:rPr lang="en-US" altLang="x-none" sz="1800">
                <a:latin typeface="Trebuchet MS" charset="0"/>
                <a:ea typeface="Osaka" charset="-128"/>
                <a:sym typeface="Symbol" charset="2"/>
              </a:rPr>
              <a:t> </a:t>
            </a:r>
            <a:r>
              <a:rPr lang="en-US" altLang="x-none" sz="1800">
                <a:latin typeface="Trebuchet MS" charset="0"/>
                <a:ea typeface="Osaka" charset="-128"/>
              </a:rPr>
              <a:t>p</a:t>
            </a:r>
          </a:p>
          <a:p>
            <a:pPr algn="l" eaLnBrk="1" hangingPunct="1">
              <a:spcBef>
                <a:spcPct val="20000"/>
              </a:spcBef>
              <a:buClr>
                <a:srgbClr val="0046AA"/>
              </a:buClr>
              <a:buFont typeface="Wingdings" charset="2"/>
              <a:buChar char="n"/>
            </a:pPr>
            <a:endParaRPr lang="en-US" altLang="x-none" sz="1800">
              <a:latin typeface="Trebuchet MS" charset="0"/>
              <a:ea typeface="Osaka" charset="-128"/>
            </a:endParaRPr>
          </a:p>
          <a:p>
            <a:pPr algn="l" eaLnBrk="1" hangingPunct="1">
              <a:spcBef>
                <a:spcPct val="20000"/>
              </a:spcBef>
              <a:buClr>
                <a:srgbClr val="0046AA"/>
              </a:buClr>
              <a:buFont typeface="Wingdings" charset="2"/>
              <a:buChar char="n"/>
            </a:pPr>
            <a:r>
              <a:rPr lang="en-US" altLang="x-none" sz="1800">
                <a:latin typeface="Trebuchet MS" charset="0"/>
                <a:ea typeface="Osaka" charset="-128"/>
              </a:rPr>
              <a:t>p </a:t>
            </a:r>
            <a:r>
              <a:rPr lang="en-US" altLang="x-none" sz="1800">
                <a:latin typeface="Trebuchet MS" charset="0"/>
                <a:ea typeface="Osaka" charset="-128"/>
                <a:sym typeface="Symbol" charset="2"/>
              </a:rPr>
              <a:t></a:t>
            </a:r>
            <a:r>
              <a:rPr lang="en-US" altLang="x-none" sz="1800">
                <a:latin typeface="Trebuchet MS" charset="0"/>
                <a:ea typeface="Osaka" charset="-128"/>
              </a:rPr>
              <a:t> q</a:t>
            </a:r>
          </a:p>
        </p:txBody>
      </p:sp>
      <p:sp>
        <p:nvSpPr>
          <p:cNvPr id="1029" name="Rectangle 5"/>
          <p:cNvSpPr>
            <a:spLocks noChangeArrowheads="1"/>
          </p:cNvSpPr>
          <p:nvPr/>
        </p:nvSpPr>
        <p:spPr bwMode="auto">
          <a:xfrm>
            <a:off x="3049191" y="1895475"/>
            <a:ext cx="11208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l"/>
            <a:r>
              <a:rPr lang="en-US" altLang="x-none" sz="1800" dirty="0">
                <a:solidFill>
                  <a:srgbClr val="FF0000"/>
                </a:solidFill>
              </a:rPr>
              <a:t>tautology</a:t>
            </a:r>
          </a:p>
        </p:txBody>
      </p:sp>
      <p:sp>
        <p:nvSpPr>
          <p:cNvPr id="1030" name="Rectangle 6"/>
          <p:cNvSpPr>
            <a:spLocks noChangeArrowheads="1"/>
          </p:cNvSpPr>
          <p:nvPr/>
        </p:nvSpPr>
        <p:spPr bwMode="auto">
          <a:xfrm>
            <a:off x="3022997" y="2571750"/>
            <a:ext cx="14927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l"/>
            <a:r>
              <a:rPr lang="en-US" altLang="x-none" sz="1800">
                <a:solidFill>
                  <a:srgbClr val="FF0000"/>
                </a:solidFill>
              </a:rPr>
              <a:t>contradiction</a:t>
            </a:r>
          </a:p>
        </p:txBody>
      </p:sp>
      <p:sp>
        <p:nvSpPr>
          <p:cNvPr id="1031" name="Rectangle 7"/>
          <p:cNvSpPr>
            <a:spLocks noChangeArrowheads="1"/>
          </p:cNvSpPr>
          <p:nvPr/>
        </p:nvSpPr>
        <p:spPr bwMode="auto">
          <a:xfrm>
            <a:off x="3028950" y="3200400"/>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l"/>
            <a:r>
              <a:rPr lang="en-US" altLang="x-none" sz="1800">
                <a:solidFill>
                  <a:srgbClr val="FF0000"/>
                </a:solidFill>
              </a:rPr>
              <a:t>contingency</a:t>
            </a:r>
          </a:p>
        </p:txBody>
      </p:sp>
      <p:graphicFrame>
        <p:nvGraphicFramePr>
          <p:cNvPr id="9" name="Table 8"/>
          <p:cNvGraphicFramePr>
            <a:graphicFrameLocks noGrp="1"/>
          </p:cNvGraphicFramePr>
          <p:nvPr/>
        </p:nvGraphicFramePr>
        <p:xfrm>
          <a:off x="5372100" y="1508523"/>
          <a:ext cx="2400300" cy="892968"/>
        </p:xfrm>
        <a:graphic>
          <a:graphicData uri="http://schemas.openxmlformats.org/drawingml/2006/table">
            <a:tbl>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tblGrid>
              <a:tr h="297656">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p</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¬p</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p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rPr>
                        <a:t> ¬p</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extLst>
                  <a:ext uri="{0D108BD9-81ED-4DB2-BD59-A6C34878D82A}">
                    <a16:rowId xmlns:a16="http://schemas.microsoft.com/office/drawing/2014/main" val="10000"/>
                  </a:ext>
                </a:extLst>
              </a:tr>
              <a:tr h="297656">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7656">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nvGraphicFramePr>
        <p:xfrm>
          <a:off x="5372100" y="2514600"/>
          <a:ext cx="2400300" cy="892968"/>
        </p:xfrm>
        <a:graphic>
          <a:graphicData uri="http://schemas.openxmlformats.org/drawingml/2006/table">
            <a:tbl>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tblGrid>
              <a:tr h="297656">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p</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¬p</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p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rPr>
                        <a:t> ¬p</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extLst>
                  <a:ext uri="{0D108BD9-81ED-4DB2-BD59-A6C34878D82A}">
                    <a16:rowId xmlns:a16="http://schemas.microsoft.com/office/drawing/2014/main" val="10000"/>
                  </a:ext>
                </a:extLst>
              </a:tr>
              <a:tr h="297656">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7656">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57200">
                        <a:spcBef>
                          <a:spcPct val="20000"/>
                        </a:spcBef>
                        <a:buClr>
                          <a:srgbClr val="0046AA"/>
                        </a:buClr>
                        <a:buFont typeface="Wingdings" charset="2"/>
                        <a:defRPr sz="2000">
                          <a:solidFill>
                            <a:schemeClr val="tx1"/>
                          </a:solidFill>
                          <a:latin typeface="Trebuchet MS" charset="0"/>
                          <a:ea typeface="Osaka" charset="-128"/>
                        </a:defRPr>
                      </a:lvl1pPr>
                      <a:lvl2pPr marL="742950" indent="-285750" algn="l" defTabSz="457200">
                        <a:spcBef>
                          <a:spcPct val="20000"/>
                        </a:spcBef>
                        <a:buClr>
                          <a:srgbClr val="0046AA"/>
                        </a:buClr>
                        <a:buFont typeface="Wingdings" charset="2"/>
                        <a:defRPr>
                          <a:solidFill>
                            <a:schemeClr val="tx1"/>
                          </a:solidFill>
                          <a:latin typeface="Trebuchet MS" charset="0"/>
                          <a:ea typeface="Osaka" charset="-128"/>
                        </a:defRPr>
                      </a:lvl2pPr>
                      <a:lvl3pPr marL="1143000" indent="-228600" algn="l" defTabSz="457200">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defTabSz="457200">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defTabSz="457200">
                        <a:spcBef>
                          <a:spcPct val="20000"/>
                        </a:spcBef>
                        <a:buClr>
                          <a:srgbClr val="0046AA"/>
                        </a:buClr>
                        <a:defRPr sz="1400">
                          <a:solidFill>
                            <a:schemeClr val="tx1"/>
                          </a:solidFill>
                          <a:latin typeface="Trebuchet MS" charset="0"/>
                          <a:ea typeface="Osaka" charset="-128"/>
                        </a:defRPr>
                      </a:lvl5pPr>
                      <a:lvl6pPr marL="25146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defTabSz="4572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9" marB="342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nvGraphicFramePr>
        <p:xfrm>
          <a:off x="5372100" y="3543300"/>
          <a:ext cx="2400300" cy="1485900"/>
        </p:xfrm>
        <a:graphic>
          <a:graphicData uri="http://schemas.openxmlformats.org/drawingml/2006/table">
            <a:tbl>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tblGrid>
              <a:tr h="2971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p</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p </a:t>
                      </a: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sym typeface="Symbol" pitchFamily="-105" charset="2"/>
                        </a:rPr>
                        <a:t></a:t>
                      </a: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 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extLst>
                  <a:ext uri="{0D108BD9-81ED-4DB2-BD59-A6C34878D82A}">
                    <a16:rowId xmlns:a16="http://schemas.microsoft.com/office/drawing/2014/main" val="10000"/>
                  </a:ext>
                </a:extLst>
              </a:tr>
              <a:tr h="2971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71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71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718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Trebuchet MS" pitchFamily="-105" charset="0"/>
                          <a:ea typeface="Osaka" pitchFamily="-105" charset="-128"/>
                          <a:cs typeface="Osaka" pitchFamily="-105"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 name="Rectangle 12"/>
          <p:cNvSpPr>
            <a:spLocks noChangeArrowheads="1"/>
          </p:cNvSpPr>
          <p:nvPr/>
        </p:nvSpPr>
        <p:spPr bwMode="auto">
          <a:xfrm>
            <a:off x="5314950" y="1485900"/>
            <a:ext cx="2514600" cy="9715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4" name="Rectangle 13"/>
          <p:cNvSpPr>
            <a:spLocks noChangeArrowheads="1"/>
          </p:cNvSpPr>
          <p:nvPr/>
        </p:nvSpPr>
        <p:spPr bwMode="auto">
          <a:xfrm>
            <a:off x="5314950" y="2502694"/>
            <a:ext cx="2514600" cy="9715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5" name="Rectangle 14"/>
          <p:cNvSpPr>
            <a:spLocks noChangeArrowheads="1"/>
          </p:cNvSpPr>
          <p:nvPr/>
        </p:nvSpPr>
        <p:spPr bwMode="auto">
          <a:xfrm>
            <a:off x="5314950" y="3520678"/>
            <a:ext cx="2514600" cy="1622822"/>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 name="3 Marcador de número de diapositiva">
            <a:extLst>
              <a:ext uri="{FF2B5EF4-FFF2-40B4-BE49-F238E27FC236}">
                <a16:creationId xmlns:a16="http://schemas.microsoft.com/office/drawing/2014/main" id="{ADD1F7F8-20A3-C3DA-FD02-A8A55406CED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13</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9"/>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8">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30"/>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1"/>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bldP spid="1029" grpId="0"/>
      <p:bldP spid="1030" grpId="0"/>
      <p:bldP spid="1031" grpId="0"/>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349857" y="342900"/>
            <a:ext cx="8420432" cy="685800"/>
          </a:xfrm>
        </p:spPr>
        <p:txBody>
          <a:bodyPr>
            <a:normAutofit/>
          </a:bodyPr>
          <a:lstStyle/>
          <a:p>
            <a:pPr eaLnBrk="1" hangingPunct="1"/>
            <a:r>
              <a:rPr lang="en-US" altLang="x-none" sz="2400" dirty="0"/>
              <a:t>What are logical equivalences and why are they useful?</a:t>
            </a:r>
            <a:endParaRPr lang="en-US" altLang="x-none" dirty="0"/>
          </a:p>
        </p:txBody>
      </p:sp>
      <p:sp>
        <p:nvSpPr>
          <p:cNvPr id="39938" name="Rectangle 3"/>
          <p:cNvSpPr>
            <a:spLocks noGrp="1" noChangeArrowheads="1"/>
          </p:cNvSpPr>
          <p:nvPr>
            <p:ph type="body" idx="1"/>
          </p:nvPr>
        </p:nvSpPr>
        <p:spPr>
          <a:xfrm>
            <a:off x="373711" y="1028700"/>
            <a:ext cx="8420432" cy="1371600"/>
          </a:xfrm>
        </p:spPr>
        <p:txBody>
          <a:bodyPr/>
          <a:lstStyle/>
          <a:p>
            <a:pPr marL="1200150" indent="-1200150">
              <a:buNone/>
            </a:pPr>
            <a:r>
              <a:rPr lang="en-US" altLang="x-none" b="1" dirty="0"/>
              <a:t>Definition:</a:t>
            </a:r>
            <a:r>
              <a:rPr lang="en-US" altLang="x-none" dirty="0"/>
              <a:t> Compound propositions p and q are </a:t>
            </a:r>
            <a:r>
              <a:rPr lang="en-US" altLang="x-none" dirty="0">
                <a:solidFill>
                  <a:srgbClr val="C00000"/>
                </a:solidFill>
              </a:rPr>
              <a:t>logically equivalent </a:t>
            </a:r>
            <a:r>
              <a:rPr lang="en-US" altLang="x-none" dirty="0"/>
              <a:t>exactly when p </a:t>
            </a:r>
            <a:r>
              <a:rPr lang="en-US" altLang="x-none" dirty="0">
                <a:sym typeface="Symbol" charset="2"/>
              </a:rPr>
              <a:t></a:t>
            </a:r>
            <a:r>
              <a:rPr lang="en-US" altLang="x-none" dirty="0"/>
              <a:t> q is a tautology. The notation p </a:t>
            </a:r>
            <a:r>
              <a:rPr lang="en-US" altLang="x-none" dirty="0">
                <a:sym typeface="Symbol" charset="2"/>
              </a:rPr>
              <a:t> q means that p and q are logically equivalent.</a:t>
            </a:r>
          </a:p>
        </p:txBody>
      </p:sp>
      <p:sp>
        <p:nvSpPr>
          <p:cNvPr id="115716" name="Rectangle 4"/>
          <p:cNvSpPr>
            <a:spLocks noChangeArrowheads="1"/>
          </p:cNvSpPr>
          <p:nvPr/>
        </p:nvSpPr>
        <p:spPr bwMode="auto">
          <a:xfrm>
            <a:off x="1657350" y="2457450"/>
            <a:ext cx="58293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92100" indent="-292100">
              <a:defRPr sz="2400">
                <a:solidFill>
                  <a:schemeClr val="tx1"/>
                </a:solidFill>
                <a:latin typeface="Arial" charset="0"/>
                <a:ea typeface="ＭＳ Ｐゴシック" charset="-128"/>
              </a:defRPr>
            </a:lvl1pPr>
            <a:lvl2pPr marL="685800" indent="-27940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spcBef>
                <a:spcPct val="20000"/>
              </a:spcBef>
              <a:buClr>
                <a:srgbClr val="0046AA"/>
              </a:buClr>
              <a:buFont typeface="Wingdings" charset="2"/>
              <a:buNone/>
            </a:pPr>
            <a:r>
              <a:rPr lang="en-US" altLang="x-none" sz="1800" dirty="0">
                <a:latin typeface="Trebuchet MS" charset="0"/>
                <a:ea typeface="Osaka" charset="-128"/>
              </a:rPr>
              <a:t>Logical equivalences are extremely useful!</a:t>
            </a:r>
          </a:p>
          <a:p>
            <a:pPr lvl="1" algn="l" eaLnBrk="1" hangingPunct="1">
              <a:spcBef>
                <a:spcPct val="20000"/>
              </a:spcBef>
              <a:buClr>
                <a:srgbClr val="0046AA"/>
              </a:buClr>
              <a:buFont typeface="Wingdings" charset="2"/>
              <a:buChar char="l"/>
            </a:pPr>
            <a:r>
              <a:rPr lang="en-US" altLang="x-none" sz="1500" dirty="0">
                <a:latin typeface="Trebuchet MS" charset="0"/>
                <a:ea typeface="Osaka" charset="-128"/>
              </a:rPr>
              <a:t>Aid in the construction of proofs</a:t>
            </a:r>
          </a:p>
          <a:p>
            <a:pPr lvl="1" algn="l" eaLnBrk="1" hangingPunct="1">
              <a:spcBef>
                <a:spcPct val="20000"/>
              </a:spcBef>
              <a:buClr>
                <a:srgbClr val="0046AA"/>
              </a:buClr>
              <a:buFont typeface="Wingdings" charset="2"/>
              <a:buChar char="l"/>
            </a:pPr>
            <a:r>
              <a:rPr lang="en-US" altLang="x-none" sz="1500" dirty="0">
                <a:latin typeface="Trebuchet MS" charset="0"/>
                <a:ea typeface="Osaka" charset="-128"/>
              </a:rPr>
              <a:t>Allow us to simplify compound propositions</a:t>
            </a:r>
          </a:p>
          <a:p>
            <a:pPr lvl="1" algn="l" eaLnBrk="1" hangingPunct="1">
              <a:spcBef>
                <a:spcPct val="20000"/>
              </a:spcBef>
              <a:buClr>
                <a:srgbClr val="0046AA"/>
              </a:buClr>
              <a:buFont typeface="Wingdings" charset="2"/>
              <a:buChar char="l"/>
            </a:pPr>
            <a:endParaRPr lang="en-US" altLang="x-none" sz="1500" dirty="0">
              <a:latin typeface="Trebuchet MS" charset="0"/>
              <a:ea typeface="Osaka" charset="-128"/>
            </a:endParaRPr>
          </a:p>
          <a:p>
            <a:pPr algn="l" eaLnBrk="1" hangingPunct="1">
              <a:spcBef>
                <a:spcPct val="20000"/>
              </a:spcBef>
              <a:buClr>
                <a:srgbClr val="0046AA"/>
              </a:buClr>
              <a:buFont typeface="Wingdings" charset="2"/>
              <a:buNone/>
            </a:pPr>
            <a:r>
              <a:rPr lang="en-US" altLang="x-none" sz="1800" b="1" dirty="0">
                <a:latin typeface="Trebuchet MS" charset="0"/>
                <a:ea typeface="Osaka" charset="-128"/>
              </a:rPr>
              <a:t>Example:</a:t>
            </a:r>
            <a:r>
              <a:rPr lang="en-US" altLang="x-none" sz="1800" dirty="0">
                <a:latin typeface="Trebuchet MS" charset="0"/>
                <a:ea typeface="Osaka" charset="-128"/>
              </a:rPr>
              <a:t>  p </a:t>
            </a:r>
            <a:r>
              <a:rPr lang="en-US" altLang="x-none" sz="1800" dirty="0">
                <a:latin typeface="Trebuchet MS" charset="0"/>
                <a:ea typeface="Osaka" charset="-128"/>
                <a:sym typeface="Symbol" charset="2"/>
              </a:rPr>
              <a:t></a:t>
            </a:r>
            <a:r>
              <a:rPr lang="en-US" altLang="x-none" sz="1800" dirty="0">
                <a:latin typeface="Trebuchet MS" charset="0"/>
                <a:ea typeface="Osaka" charset="-128"/>
              </a:rPr>
              <a:t> q </a:t>
            </a:r>
            <a:r>
              <a:rPr lang="en-US" altLang="x-none" sz="1800" dirty="0">
                <a:latin typeface="Trebuchet MS" charset="0"/>
                <a:ea typeface="Osaka" charset="-128"/>
                <a:sym typeface="Symbol" charset="2"/>
              </a:rPr>
              <a:t> p  q</a:t>
            </a:r>
            <a:endParaRPr lang="en-US" altLang="x-none" sz="1800" dirty="0">
              <a:latin typeface="Trebuchet MS" charset="0"/>
              <a:ea typeface="Osaka" charset="-128"/>
            </a:endParaRPr>
          </a:p>
        </p:txBody>
      </p:sp>
      <p:grpSp>
        <p:nvGrpSpPr>
          <p:cNvPr id="2" name="Group 8"/>
          <p:cNvGrpSpPr>
            <a:grpSpLocks/>
          </p:cNvGrpSpPr>
          <p:nvPr/>
        </p:nvGrpSpPr>
        <p:grpSpPr bwMode="auto">
          <a:xfrm>
            <a:off x="4544616" y="3829055"/>
            <a:ext cx="2922985" cy="922736"/>
            <a:chOff x="2857" y="3216"/>
            <a:chExt cx="2455" cy="775"/>
          </a:xfrm>
        </p:grpSpPr>
        <p:sp>
          <p:nvSpPr>
            <p:cNvPr id="39941" name="AutoShape 6"/>
            <p:cNvSpPr>
              <a:spLocks noChangeArrowheads="1"/>
            </p:cNvSpPr>
            <p:nvPr/>
          </p:nvSpPr>
          <p:spPr bwMode="auto">
            <a:xfrm rot="1131652">
              <a:off x="2857" y="3307"/>
              <a:ext cx="960" cy="191"/>
            </a:xfrm>
            <a:prstGeom prst="leftArrow">
              <a:avLst>
                <a:gd name="adj1" fmla="val 8688"/>
                <a:gd name="adj2" fmla="val 123407"/>
              </a:avLst>
            </a:prstGeom>
            <a:solidFill>
              <a:schemeClr val="accent2"/>
            </a:solidFill>
            <a:ln w="9525">
              <a:no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39942" name="Rectangle 7"/>
            <p:cNvSpPr>
              <a:spLocks noChangeArrowheads="1"/>
            </p:cNvSpPr>
            <p:nvPr/>
          </p:nvSpPr>
          <p:spPr bwMode="auto">
            <a:xfrm>
              <a:off x="3744" y="3216"/>
              <a:ext cx="1568" cy="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1800" b="1" i="1">
                  <a:solidFill>
                    <a:srgbClr val="C00000"/>
                  </a:solidFill>
                  <a:latin typeface="Comic Neue" charset="0"/>
                  <a:ea typeface="Comic Neue" charset="0"/>
                  <a:cs typeface="Comic Neue" charset="0"/>
                </a:rPr>
                <a:t>How do we prove this type of statement?</a:t>
              </a:r>
            </a:p>
          </p:txBody>
        </p:sp>
      </p:grpSp>
      <p:sp>
        <p:nvSpPr>
          <p:cNvPr id="3" name="3 Marcador de número de diapositiva">
            <a:extLst>
              <a:ext uri="{FF2B5EF4-FFF2-40B4-BE49-F238E27FC236}">
                <a16:creationId xmlns:a16="http://schemas.microsoft.com/office/drawing/2014/main" id="{333B134A-82C3-BC1B-917B-8B4A737D5F86}"/>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14</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7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571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righ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302150" y="294198"/>
            <a:ext cx="8523798" cy="685800"/>
          </a:xfrm>
        </p:spPr>
        <p:txBody>
          <a:bodyPr>
            <a:normAutofit/>
          </a:bodyPr>
          <a:lstStyle/>
          <a:p>
            <a:pPr eaLnBrk="1" hangingPunct="1"/>
            <a:r>
              <a:rPr lang="en-US" altLang="x-none" sz="2400" dirty="0"/>
              <a:t>Proving logical equivalences the “easy” (but tedious) way</a:t>
            </a:r>
          </a:p>
        </p:txBody>
      </p:sp>
      <p:sp>
        <p:nvSpPr>
          <p:cNvPr id="41986" name="Rectangle 3"/>
          <p:cNvSpPr>
            <a:spLocks noGrp="1" noChangeArrowheads="1"/>
          </p:cNvSpPr>
          <p:nvPr>
            <p:ph type="body" idx="1"/>
          </p:nvPr>
        </p:nvSpPr>
        <p:spPr>
          <a:xfrm>
            <a:off x="302149" y="1116163"/>
            <a:ext cx="8523797" cy="685800"/>
          </a:xfrm>
        </p:spPr>
        <p:txBody>
          <a:bodyPr>
            <a:normAutofit/>
          </a:bodyPr>
          <a:lstStyle/>
          <a:p>
            <a:pPr marL="0" indent="0">
              <a:buNone/>
            </a:pPr>
            <a:r>
              <a:rPr lang="en-US" altLang="x-none" dirty="0"/>
              <a:t>We can prove simple logical equivalences using our good friend the truth table!</a:t>
            </a:r>
          </a:p>
        </p:txBody>
      </p:sp>
      <p:graphicFrame>
        <p:nvGraphicFramePr>
          <p:cNvPr id="116828" name="Group 92"/>
          <p:cNvGraphicFramePr>
            <a:graphicFrameLocks noGrp="1"/>
          </p:cNvGraphicFramePr>
          <p:nvPr/>
        </p:nvGraphicFramePr>
        <p:xfrm>
          <a:off x="2057400" y="2476500"/>
          <a:ext cx="4743452" cy="1866901"/>
        </p:xfrm>
        <a:graphic>
          <a:graphicData uri="http://schemas.openxmlformats.org/drawingml/2006/table">
            <a:tbl>
              <a:tblPr/>
              <a:tblGrid>
                <a:gridCol w="948929">
                  <a:extLst>
                    <a:ext uri="{9D8B030D-6E8A-4147-A177-3AD203B41FA5}">
                      <a16:colId xmlns:a16="http://schemas.microsoft.com/office/drawing/2014/main" val="20000"/>
                    </a:ext>
                  </a:extLst>
                </a:gridCol>
                <a:gridCol w="948928">
                  <a:extLst>
                    <a:ext uri="{9D8B030D-6E8A-4147-A177-3AD203B41FA5}">
                      <a16:colId xmlns:a16="http://schemas.microsoft.com/office/drawing/2014/main" val="20001"/>
                    </a:ext>
                  </a:extLst>
                </a:gridCol>
                <a:gridCol w="947738">
                  <a:extLst>
                    <a:ext uri="{9D8B030D-6E8A-4147-A177-3AD203B41FA5}">
                      <a16:colId xmlns:a16="http://schemas.microsoft.com/office/drawing/2014/main" val="20002"/>
                    </a:ext>
                  </a:extLst>
                </a:gridCol>
                <a:gridCol w="948929">
                  <a:extLst>
                    <a:ext uri="{9D8B030D-6E8A-4147-A177-3AD203B41FA5}">
                      <a16:colId xmlns:a16="http://schemas.microsoft.com/office/drawing/2014/main" val="20003"/>
                    </a:ext>
                  </a:extLst>
                </a:gridCol>
                <a:gridCol w="948928">
                  <a:extLst>
                    <a:ext uri="{9D8B030D-6E8A-4147-A177-3AD203B41FA5}">
                      <a16:colId xmlns:a16="http://schemas.microsoft.com/office/drawing/2014/main" val="20004"/>
                    </a:ext>
                  </a:extLst>
                </a:gridCol>
              </a:tblGrid>
              <a:tr h="382191">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p</a:t>
                      </a:r>
                    </a:p>
                  </a:txBody>
                  <a:tcPr marL="68580" marR="68580" marT="34290" marB="34290"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q</a:t>
                      </a:r>
                    </a:p>
                  </a:txBody>
                  <a:tcPr marL="68580" marR="68580" marT="34290" marB="34290"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p </a:t>
                      </a: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 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p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rPr>
                        <a:t>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q</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extLst>
                  <a:ext uri="{0D108BD9-81ED-4DB2-BD59-A6C34878D82A}">
                    <a16:rowId xmlns:a16="http://schemas.microsoft.com/office/drawing/2014/main" val="10000"/>
                  </a:ext>
                </a:extLst>
              </a:tr>
              <a:tr h="371475">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0285">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dirty="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6829" name="Rectangle 93"/>
          <p:cNvSpPr>
            <a:spLocks noChangeArrowheads="1"/>
          </p:cNvSpPr>
          <p:nvPr/>
        </p:nvSpPr>
        <p:spPr bwMode="auto">
          <a:xfrm>
            <a:off x="1701403" y="1828800"/>
            <a:ext cx="2544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1800" b="1">
                <a:latin typeface="Trebuchet MS" charset="0"/>
                <a:ea typeface="Osaka" charset="-128"/>
              </a:rPr>
              <a:t>Prove:</a:t>
            </a:r>
            <a:r>
              <a:rPr lang="en-US" altLang="x-none" sz="1800">
                <a:latin typeface="Trebuchet MS" charset="0"/>
                <a:ea typeface="Osaka" charset="-128"/>
              </a:rPr>
              <a:t> p </a:t>
            </a:r>
            <a:r>
              <a:rPr lang="en-US" altLang="x-none" sz="1800">
                <a:latin typeface="Trebuchet MS" charset="0"/>
                <a:ea typeface="Osaka" charset="-128"/>
                <a:sym typeface="Symbol" charset="2"/>
              </a:rPr>
              <a:t></a:t>
            </a:r>
            <a:r>
              <a:rPr lang="en-US" altLang="x-none" sz="1800">
                <a:latin typeface="Trebuchet MS" charset="0"/>
                <a:ea typeface="Osaka" charset="-128"/>
              </a:rPr>
              <a:t> q </a:t>
            </a:r>
            <a:r>
              <a:rPr lang="en-US" altLang="x-none" sz="1800">
                <a:latin typeface="Trebuchet MS" charset="0"/>
                <a:ea typeface="Osaka" charset="-128"/>
                <a:sym typeface="Symbol" charset="2"/>
              </a:rPr>
              <a:t> p  q</a:t>
            </a:r>
          </a:p>
        </p:txBody>
      </p:sp>
      <p:sp>
        <p:nvSpPr>
          <p:cNvPr id="116830" name="AutoShape 94"/>
          <p:cNvSpPr>
            <a:spLocks noChangeArrowheads="1"/>
          </p:cNvSpPr>
          <p:nvPr/>
        </p:nvSpPr>
        <p:spPr bwMode="auto">
          <a:xfrm>
            <a:off x="5029200" y="2743200"/>
            <a:ext cx="1828800" cy="1771650"/>
          </a:xfrm>
          <a:prstGeom prst="roundRect">
            <a:avLst>
              <a:gd name="adj" fmla="val 16667"/>
            </a:avLst>
          </a:pr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solidFill>
                <a:srgbClr val="C00000"/>
              </a:solidFill>
            </a:endParaRPr>
          </a:p>
        </p:txBody>
      </p:sp>
      <p:sp>
        <p:nvSpPr>
          <p:cNvPr id="9" name="Rectangle 8"/>
          <p:cNvSpPr>
            <a:spLocks noChangeArrowheads="1"/>
          </p:cNvSpPr>
          <p:nvPr/>
        </p:nvSpPr>
        <p:spPr bwMode="auto">
          <a:xfrm>
            <a:off x="4286250" y="291465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0" name="Rectangle 9"/>
          <p:cNvSpPr>
            <a:spLocks noChangeArrowheads="1"/>
          </p:cNvSpPr>
          <p:nvPr/>
        </p:nvSpPr>
        <p:spPr bwMode="auto">
          <a:xfrm>
            <a:off x="4286250" y="329184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1" name="Rectangle 10"/>
          <p:cNvSpPr>
            <a:spLocks noChangeArrowheads="1"/>
          </p:cNvSpPr>
          <p:nvPr/>
        </p:nvSpPr>
        <p:spPr bwMode="auto">
          <a:xfrm>
            <a:off x="4229100" y="365760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2" name="Rectangle 11"/>
          <p:cNvSpPr>
            <a:spLocks noChangeArrowheads="1"/>
          </p:cNvSpPr>
          <p:nvPr/>
        </p:nvSpPr>
        <p:spPr bwMode="auto">
          <a:xfrm>
            <a:off x="4286250" y="400050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3" name="Rectangle 12"/>
          <p:cNvSpPr>
            <a:spLocks noChangeArrowheads="1"/>
          </p:cNvSpPr>
          <p:nvPr/>
        </p:nvSpPr>
        <p:spPr bwMode="auto">
          <a:xfrm>
            <a:off x="5200650" y="291465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4" name="Rectangle 13"/>
          <p:cNvSpPr>
            <a:spLocks noChangeArrowheads="1"/>
          </p:cNvSpPr>
          <p:nvPr/>
        </p:nvSpPr>
        <p:spPr bwMode="auto">
          <a:xfrm>
            <a:off x="5200650" y="329184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5" name="Rectangle 14"/>
          <p:cNvSpPr>
            <a:spLocks noChangeArrowheads="1"/>
          </p:cNvSpPr>
          <p:nvPr/>
        </p:nvSpPr>
        <p:spPr bwMode="auto">
          <a:xfrm>
            <a:off x="5200650" y="365760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6" name="Rectangle 15"/>
          <p:cNvSpPr>
            <a:spLocks noChangeArrowheads="1"/>
          </p:cNvSpPr>
          <p:nvPr/>
        </p:nvSpPr>
        <p:spPr bwMode="auto">
          <a:xfrm>
            <a:off x="5200650" y="400050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7" name="Rectangle 16"/>
          <p:cNvSpPr>
            <a:spLocks noChangeArrowheads="1"/>
          </p:cNvSpPr>
          <p:nvPr/>
        </p:nvSpPr>
        <p:spPr bwMode="auto">
          <a:xfrm>
            <a:off x="6172200" y="291465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8" name="Rectangle 17"/>
          <p:cNvSpPr>
            <a:spLocks noChangeArrowheads="1"/>
          </p:cNvSpPr>
          <p:nvPr/>
        </p:nvSpPr>
        <p:spPr bwMode="auto">
          <a:xfrm>
            <a:off x="6115050" y="329184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9" name="Rectangle 18"/>
          <p:cNvSpPr>
            <a:spLocks noChangeArrowheads="1"/>
          </p:cNvSpPr>
          <p:nvPr/>
        </p:nvSpPr>
        <p:spPr bwMode="auto">
          <a:xfrm>
            <a:off x="6115050" y="365760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0" name="Rectangle 19"/>
          <p:cNvSpPr>
            <a:spLocks noChangeArrowheads="1"/>
          </p:cNvSpPr>
          <p:nvPr/>
        </p:nvSpPr>
        <p:spPr bwMode="auto">
          <a:xfrm>
            <a:off x="6115050" y="4000500"/>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 name="3 Marcador de número de diapositiva">
            <a:extLst>
              <a:ext uri="{FF2B5EF4-FFF2-40B4-BE49-F238E27FC236}">
                <a16:creationId xmlns:a16="http://schemas.microsoft.com/office/drawing/2014/main" id="{82FFAFE2-AD11-532C-F275-9FD1D82FC2AB}"/>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15</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8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68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16830"/>
                                        </p:tgtEl>
                                        <p:attrNameLst>
                                          <p:attrName>style.visibility</p:attrName>
                                        </p:attrNameLst>
                                      </p:cBhvr>
                                      <p:to>
                                        <p:strVal val="visible"/>
                                      </p:to>
                                    </p:set>
                                    <p:animEffect transition="in" filter="dissolve">
                                      <p:cBhvr>
                                        <p:cTn id="63" dur="500"/>
                                        <p:tgtEl>
                                          <p:spTgt spid="116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29" grpId="0"/>
      <p:bldP spid="116830"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78296" y="302151"/>
            <a:ext cx="8476090" cy="685800"/>
          </a:xfrm>
        </p:spPr>
        <p:txBody>
          <a:bodyPr>
            <a:normAutofit fontScale="90000"/>
          </a:bodyPr>
          <a:lstStyle/>
          <a:p>
            <a:pPr eaLnBrk="1" hangingPunct="1"/>
            <a:r>
              <a:rPr lang="en-US" altLang="x-none" sz="2400" dirty="0" err="1"/>
              <a:t>DeMorgan</a:t>
            </a:r>
            <a:r>
              <a:rPr lang="en-US" altLang="ja-JP" sz="2400" dirty="0" err="1"/>
              <a:t>’s</a:t>
            </a:r>
            <a:r>
              <a:rPr lang="en-US" altLang="ja-JP" sz="2400" dirty="0"/>
              <a:t> laws allow us to distribute negation over compound propositions</a:t>
            </a:r>
            <a:endParaRPr lang="en-US" altLang="x-none" dirty="0"/>
          </a:p>
        </p:txBody>
      </p:sp>
      <p:sp>
        <p:nvSpPr>
          <p:cNvPr id="117763" name="Rectangle 3"/>
          <p:cNvSpPr>
            <a:spLocks noGrp="1" noChangeArrowheads="1"/>
          </p:cNvSpPr>
          <p:nvPr>
            <p:ph type="body" idx="1"/>
          </p:nvPr>
        </p:nvSpPr>
        <p:spPr>
          <a:xfrm>
            <a:off x="1657350" y="1073426"/>
            <a:ext cx="5829300" cy="1771650"/>
          </a:xfrm>
        </p:spPr>
        <p:txBody>
          <a:bodyPr/>
          <a:lstStyle/>
          <a:p>
            <a:pPr eaLnBrk="1" hangingPunct="1">
              <a:buFont typeface="Wingdings" charset="2"/>
              <a:buNone/>
            </a:pPr>
            <a:r>
              <a:rPr lang="en-US" altLang="x-none" dirty="0"/>
              <a:t>Two laws:</a:t>
            </a:r>
          </a:p>
          <a:p>
            <a:pPr lvl="1" eaLnBrk="1" hangingPunct="1"/>
            <a:r>
              <a:rPr lang="en-US" altLang="x-none" sz="1800" dirty="0">
                <a:sym typeface="Symbol" charset="2"/>
              </a:rPr>
              <a:t>(p  q)</a:t>
            </a:r>
            <a:r>
              <a:rPr lang="en-US" altLang="x-none" sz="1800" dirty="0"/>
              <a:t> </a:t>
            </a:r>
            <a:r>
              <a:rPr lang="en-US" altLang="x-none" sz="1800" dirty="0">
                <a:sym typeface="Symbol" charset="2"/>
              </a:rPr>
              <a:t> p  q</a:t>
            </a:r>
          </a:p>
          <a:p>
            <a:pPr lvl="1" eaLnBrk="1" hangingPunct="1"/>
            <a:r>
              <a:rPr lang="en-US" altLang="x-none" sz="1800" dirty="0">
                <a:sym typeface="Symbol" charset="2"/>
              </a:rPr>
              <a:t>(p  q)</a:t>
            </a:r>
            <a:r>
              <a:rPr lang="en-US" altLang="x-none" sz="1800" dirty="0"/>
              <a:t> </a:t>
            </a:r>
            <a:r>
              <a:rPr lang="en-US" altLang="x-none" sz="1800" dirty="0">
                <a:sym typeface="Symbol" charset="2"/>
              </a:rPr>
              <a:t> p  q</a:t>
            </a:r>
          </a:p>
          <a:p>
            <a:pPr lvl="1" eaLnBrk="1" hangingPunct="1"/>
            <a:endParaRPr lang="en-US" altLang="x-none" sz="1800" dirty="0">
              <a:sym typeface="Symbol" charset="2"/>
            </a:endParaRPr>
          </a:p>
          <a:p>
            <a:pPr eaLnBrk="1" hangingPunct="1">
              <a:buFont typeface="Wingdings" charset="2"/>
              <a:buNone/>
            </a:pPr>
            <a:r>
              <a:rPr lang="en-US" altLang="x-none" b="1" dirty="0">
                <a:sym typeface="Symbol" charset="2"/>
              </a:rPr>
              <a:t>Prove:</a:t>
            </a:r>
            <a:r>
              <a:rPr lang="en-US" altLang="x-none" dirty="0">
                <a:sym typeface="Symbol" charset="2"/>
              </a:rPr>
              <a:t> (p  q)</a:t>
            </a:r>
            <a:r>
              <a:rPr lang="en-US" altLang="x-none" dirty="0"/>
              <a:t> </a:t>
            </a:r>
            <a:r>
              <a:rPr lang="en-US" altLang="x-none" dirty="0">
                <a:sym typeface="Symbol" charset="2"/>
              </a:rPr>
              <a:t> p  q</a:t>
            </a:r>
            <a:endParaRPr lang="en-US" altLang="x-none" sz="2100" dirty="0">
              <a:sym typeface="Symbol" charset="2"/>
            </a:endParaRPr>
          </a:p>
        </p:txBody>
      </p:sp>
      <p:graphicFrame>
        <p:nvGraphicFramePr>
          <p:cNvPr id="117863" name="Group 103"/>
          <p:cNvGraphicFramePr>
            <a:graphicFrameLocks noGrp="1"/>
          </p:cNvGraphicFramePr>
          <p:nvPr>
            <p:extLst>
              <p:ext uri="{D42A27DB-BD31-4B8C-83A1-F6EECF244321}">
                <p14:modId xmlns:p14="http://schemas.microsoft.com/office/powerpoint/2010/main" val="3812869818"/>
              </p:ext>
            </p:extLst>
          </p:nvPr>
        </p:nvGraphicFramePr>
        <p:xfrm>
          <a:off x="2000250" y="3035576"/>
          <a:ext cx="5143500" cy="1866900"/>
        </p:xfrm>
        <a:graphic>
          <a:graphicData uri="http://schemas.openxmlformats.org/drawingml/2006/table">
            <a:tbl>
              <a:tblPr/>
              <a:tblGrid>
                <a:gridCol w="571500">
                  <a:extLst>
                    <a:ext uri="{9D8B030D-6E8A-4147-A177-3AD203B41FA5}">
                      <a16:colId xmlns:a16="http://schemas.microsoft.com/office/drawing/2014/main" val="20000"/>
                    </a:ext>
                  </a:extLst>
                </a:gridCol>
                <a:gridCol w="571500">
                  <a:extLst>
                    <a:ext uri="{9D8B030D-6E8A-4147-A177-3AD203B41FA5}">
                      <a16:colId xmlns:a16="http://schemas.microsoft.com/office/drawing/2014/main" val="20001"/>
                    </a:ext>
                  </a:extLst>
                </a:gridCol>
                <a:gridCol w="742950">
                  <a:extLst>
                    <a:ext uri="{9D8B030D-6E8A-4147-A177-3AD203B41FA5}">
                      <a16:colId xmlns:a16="http://schemas.microsoft.com/office/drawing/2014/main" val="20002"/>
                    </a:ext>
                  </a:extLst>
                </a:gridCol>
                <a:gridCol w="971550">
                  <a:extLst>
                    <a:ext uri="{9D8B030D-6E8A-4147-A177-3AD203B41FA5}">
                      <a16:colId xmlns:a16="http://schemas.microsoft.com/office/drawing/2014/main" val="20003"/>
                    </a:ext>
                  </a:extLst>
                </a:gridCol>
                <a:gridCol w="571500">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1143000">
                  <a:extLst>
                    <a:ext uri="{9D8B030D-6E8A-4147-A177-3AD203B41FA5}">
                      <a16:colId xmlns:a16="http://schemas.microsoft.com/office/drawing/2014/main" val="20006"/>
                    </a:ext>
                  </a:extLst>
                </a:gridCol>
              </a:tblGrid>
              <a:tr h="373856">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p</a:t>
                      </a:r>
                    </a:p>
                  </a:txBody>
                  <a:tcPr marL="68580" marR="68580" marT="34290" marB="34290"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q</a:t>
                      </a:r>
                    </a:p>
                  </a:txBody>
                  <a:tcPr marL="68580" marR="68580" marT="34290" marB="34290"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p </a:t>
                      </a:r>
                      <a:r>
                        <a:rPr kumimoji="0" lang="en-US" altLang="x-none" sz="18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rPr>
                        <a:t> 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extLst>
                  <a:ext uri="{0D108BD9-81ED-4DB2-BD59-A6C34878D82A}">
                    <a16:rowId xmlns:a16="http://schemas.microsoft.com/office/drawing/2014/main" val="10000"/>
                  </a:ext>
                </a:extLst>
              </a:tr>
              <a:tr h="372666">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856">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2666">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3856">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F</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ctr"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T</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2" name="Group 106"/>
          <p:cNvGrpSpPr>
            <a:grpSpLocks/>
          </p:cNvGrpSpPr>
          <p:nvPr/>
        </p:nvGrpSpPr>
        <p:grpSpPr bwMode="auto">
          <a:xfrm>
            <a:off x="3829050" y="2959376"/>
            <a:ext cx="3371850" cy="2000250"/>
            <a:chOff x="2256" y="2352"/>
            <a:chExt cx="2832" cy="1680"/>
          </a:xfrm>
        </p:grpSpPr>
        <p:sp>
          <p:nvSpPr>
            <p:cNvPr id="44111" name="AutoShape 104"/>
            <p:cNvSpPr>
              <a:spLocks noChangeArrowheads="1"/>
            </p:cNvSpPr>
            <p:nvPr/>
          </p:nvSpPr>
          <p:spPr bwMode="auto">
            <a:xfrm>
              <a:off x="2256" y="2352"/>
              <a:ext cx="912" cy="1680"/>
            </a:xfrm>
            <a:prstGeom prst="roundRect">
              <a:avLst>
                <a:gd name="adj" fmla="val 16667"/>
              </a:avLst>
            </a:pr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44112" name="AutoShape 105"/>
            <p:cNvSpPr>
              <a:spLocks noChangeArrowheads="1"/>
            </p:cNvSpPr>
            <p:nvPr/>
          </p:nvSpPr>
          <p:spPr bwMode="auto">
            <a:xfrm>
              <a:off x="4032" y="2352"/>
              <a:ext cx="1056" cy="1680"/>
            </a:xfrm>
            <a:prstGeom prst="roundRect">
              <a:avLst>
                <a:gd name="adj" fmla="val 16667"/>
              </a:avLst>
            </a:pr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grpSp>
      <p:sp>
        <p:nvSpPr>
          <p:cNvPr id="8" name="Rectangle 7"/>
          <p:cNvSpPr>
            <a:spLocks noChangeArrowheads="1"/>
          </p:cNvSpPr>
          <p:nvPr/>
        </p:nvSpPr>
        <p:spPr bwMode="auto">
          <a:xfrm>
            <a:off x="3371850" y="34737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9" name="Rectangle 8"/>
          <p:cNvSpPr>
            <a:spLocks noChangeArrowheads="1"/>
          </p:cNvSpPr>
          <p:nvPr/>
        </p:nvSpPr>
        <p:spPr bwMode="auto">
          <a:xfrm>
            <a:off x="3371850" y="38166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0" name="Rectangle 9"/>
          <p:cNvSpPr>
            <a:spLocks noChangeArrowheads="1"/>
          </p:cNvSpPr>
          <p:nvPr/>
        </p:nvSpPr>
        <p:spPr bwMode="auto">
          <a:xfrm>
            <a:off x="3371850" y="42166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1" name="Rectangle 10"/>
          <p:cNvSpPr>
            <a:spLocks noChangeArrowheads="1"/>
          </p:cNvSpPr>
          <p:nvPr/>
        </p:nvSpPr>
        <p:spPr bwMode="auto">
          <a:xfrm>
            <a:off x="3371850" y="45595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2" name="Rectangle 11"/>
          <p:cNvSpPr>
            <a:spLocks noChangeArrowheads="1"/>
          </p:cNvSpPr>
          <p:nvPr/>
        </p:nvSpPr>
        <p:spPr bwMode="auto">
          <a:xfrm>
            <a:off x="4229100" y="34737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3" name="Rectangle 12"/>
          <p:cNvSpPr>
            <a:spLocks noChangeArrowheads="1"/>
          </p:cNvSpPr>
          <p:nvPr/>
        </p:nvSpPr>
        <p:spPr bwMode="auto">
          <a:xfrm>
            <a:off x="4229100" y="38166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4" name="Rectangle 13"/>
          <p:cNvSpPr>
            <a:spLocks noChangeArrowheads="1"/>
          </p:cNvSpPr>
          <p:nvPr/>
        </p:nvSpPr>
        <p:spPr bwMode="auto">
          <a:xfrm>
            <a:off x="4286250" y="42166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5" name="Rectangle 14"/>
          <p:cNvSpPr>
            <a:spLocks noChangeArrowheads="1"/>
          </p:cNvSpPr>
          <p:nvPr/>
        </p:nvSpPr>
        <p:spPr bwMode="auto">
          <a:xfrm>
            <a:off x="4229100" y="45595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6" name="Rectangle 15"/>
          <p:cNvSpPr>
            <a:spLocks noChangeArrowheads="1"/>
          </p:cNvSpPr>
          <p:nvPr/>
        </p:nvSpPr>
        <p:spPr bwMode="auto">
          <a:xfrm>
            <a:off x="4972050" y="34737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7" name="Rectangle 16"/>
          <p:cNvSpPr>
            <a:spLocks noChangeArrowheads="1"/>
          </p:cNvSpPr>
          <p:nvPr/>
        </p:nvSpPr>
        <p:spPr bwMode="auto">
          <a:xfrm>
            <a:off x="4972050" y="38166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8" name="Rectangle 17"/>
          <p:cNvSpPr>
            <a:spLocks noChangeArrowheads="1"/>
          </p:cNvSpPr>
          <p:nvPr/>
        </p:nvSpPr>
        <p:spPr bwMode="auto">
          <a:xfrm>
            <a:off x="4972050" y="42166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9" name="Rectangle 18"/>
          <p:cNvSpPr>
            <a:spLocks noChangeArrowheads="1"/>
          </p:cNvSpPr>
          <p:nvPr/>
        </p:nvSpPr>
        <p:spPr bwMode="auto">
          <a:xfrm>
            <a:off x="5029200" y="45595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0" name="Rectangle 19"/>
          <p:cNvSpPr>
            <a:spLocks noChangeArrowheads="1"/>
          </p:cNvSpPr>
          <p:nvPr/>
        </p:nvSpPr>
        <p:spPr bwMode="auto">
          <a:xfrm>
            <a:off x="5543550" y="34737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1" name="Rectangle 20"/>
          <p:cNvSpPr>
            <a:spLocks noChangeArrowheads="1"/>
          </p:cNvSpPr>
          <p:nvPr/>
        </p:nvSpPr>
        <p:spPr bwMode="auto">
          <a:xfrm>
            <a:off x="5543550" y="38166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2" name="Rectangle 21"/>
          <p:cNvSpPr>
            <a:spLocks noChangeArrowheads="1"/>
          </p:cNvSpPr>
          <p:nvPr/>
        </p:nvSpPr>
        <p:spPr bwMode="auto">
          <a:xfrm>
            <a:off x="5486400" y="42166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3" name="Rectangle 22"/>
          <p:cNvSpPr>
            <a:spLocks noChangeArrowheads="1"/>
          </p:cNvSpPr>
          <p:nvPr/>
        </p:nvSpPr>
        <p:spPr bwMode="auto">
          <a:xfrm>
            <a:off x="5486400" y="454814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4" name="Rectangle 23"/>
          <p:cNvSpPr>
            <a:spLocks noChangeArrowheads="1"/>
          </p:cNvSpPr>
          <p:nvPr/>
        </p:nvSpPr>
        <p:spPr bwMode="auto">
          <a:xfrm>
            <a:off x="6343650" y="34737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5" name="Rectangle 24"/>
          <p:cNvSpPr>
            <a:spLocks noChangeArrowheads="1"/>
          </p:cNvSpPr>
          <p:nvPr/>
        </p:nvSpPr>
        <p:spPr bwMode="auto">
          <a:xfrm>
            <a:off x="6400800" y="381662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6" name="Rectangle 25"/>
          <p:cNvSpPr>
            <a:spLocks noChangeArrowheads="1"/>
          </p:cNvSpPr>
          <p:nvPr/>
        </p:nvSpPr>
        <p:spPr bwMode="auto">
          <a:xfrm>
            <a:off x="6457950" y="421667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7" name="Rectangle 26"/>
          <p:cNvSpPr>
            <a:spLocks noChangeArrowheads="1"/>
          </p:cNvSpPr>
          <p:nvPr/>
        </p:nvSpPr>
        <p:spPr bwMode="auto">
          <a:xfrm>
            <a:off x="6457950" y="4548146"/>
            <a:ext cx="3429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grpSp>
        <p:nvGrpSpPr>
          <p:cNvPr id="3" name="Group 36"/>
          <p:cNvGrpSpPr>
            <a:grpSpLocks/>
          </p:cNvGrpSpPr>
          <p:nvPr/>
        </p:nvGrpSpPr>
        <p:grpSpPr bwMode="auto">
          <a:xfrm>
            <a:off x="4154062" y="1022229"/>
            <a:ext cx="3807678" cy="553998"/>
            <a:chOff x="3686096" y="1150203"/>
            <a:chExt cx="5076904" cy="739173"/>
          </a:xfrm>
        </p:grpSpPr>
        <p:sp>
          <p:nvSpPr>
            <p:cNvPr id="44109" name="TextBox 27"/>
            <p:cNvSpPr txBox="1">
              <a:spLocks noChangeArrowheads="1"/>
            </p:cNvSpPr>
            <p:nvPr/>
          </p:nvSpPr>
          <p:spPr bwMode="auto">
            <a:xfrm>
              <a:off x="4800600" y="1150203"/>
              <a:ext cx="3962400" cy="739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1500" b="1" i="1" dirty="0">
                  <a:solidFill>
                    <a:srgbClr val="C00000"/>
                  </a:solidFill>
                  <a:latin typeface="Comic Neue" panose="02000000000000000000" pitchFamily="2" charset="0"/>
                </a:rPr>
                <a:t>If </a:t>
              </a:r>
              <a:r>
                <a:rPr lang="en-US" altLang="ja-JP" sz="1500" b="1" i="1" dirty="0">
                  <a:solidFill>
                    <a:srgbClr val="C00000"/>
                  </a:solidFill>
                  <a:latin typeface="Comic Neue" panose="02000000000000000000" pitchFamily="2" charset="0"/>
                </a:rPr>
                <a:t>“p or q” isn’t true, then neither p nor q is true</a:t>
              </a:r>
              <a:endParaRPr lang="en-US" altLang="x-none" sz="1500" b="1" i="1" dirty="0">
                <a:solidFill>
                  <a:srgbClr val="C00000"/>
                </a:solidFill>
                <a:latin typeface="Comic Neue" panose="02000000000000000000" pitchFamily="2" charset="0"/>
              </a:endParaRPr>
            </a:p>
          </p:txBody>
        </p:sp>
        <p:cxnSp>
          <p:nvCxnSpPr>
            <p:cNvPr id="32" name="Shape 31"/>
            <p:cNvCxnSpPr>
              <a:cxnSpLocks/>
              <a:stCxn id="44109" idx="1"/>
            </p:cNvCxnSpPr>
            <p:nvPr/>
          </p:nvCxnSpPr>
          <p:spPr bwMode="auto">
            <a:xfrm rot="10800000" flipV="1">
              <a:off x="3686096" y="1519788"/>
              <a:ext cx="1114505" cy="369587"/>
            </a:xfrm>
            <a:prstGeom prst="curvedConnector3">
              <a:avLst>
                <a:gd name="adj1" fmla="val 99465"/>
              </a:avLst>
            </a:prstGeom>
            <a:solidFill>
              <a:schemeClr val="accent1"/>
            </a:solidFill>
            <a:ln w="38100" cap="flat" cmpd="sng" algn="ctr">
              <a:solidFill>
                <a:schemeClr val="accent6"/>
              </a:solidFill>
              <a:prstDash val="solid"/>
              <a:round/>
              <a:headEnd type="none" w="med" len="med"/>
              <a:tailEnd type="arrow"/>
            </a:ln>
            <a:effectLst/>
          </p:spPr>
        </p:cxnSp>
      </p:grpSp>
      <p:grpSp>
        <p:nvGrpSpPr>
          <p:cNvPr id="4" name="Group 35"/>
          <p:cNvGrpSpPr>
            <a:grpSpLocks/>
          </p:cNvGrpSpPr>
          <p:nvPr/>
        </p:nvGrpSpPr>
        <p:grpSpPr bwMode="auto">
          <a:xfrm>
            <a:off x="4647040" y="1816377"/>
            <a:ext cx="3371850" cy="553998"/>
            <a:chOff x="4343400" y="2209800"/>
            <a:chExt cx="4495800" cy="738527"/>
          </a:xfrm>
        </p:grpSpPr>
        <p:sp>
          <p:nvSpPr>
            <p:cNvPr id="44107" name="TextBox 28"/>
            <p:cNvSpPr txBox="1">
              <a:spLocks noChangeArrowheads="1"/>
            </p:cNvSpPr>
            <p:nvPr/>
          </p:nvSpPr>
          <p:spPr bwMode="auto">
            <a:xfrm>
              <a:off x="4800600" y="2209800"/>
              <a:ext cx="4038600" cy="73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1500" b="1" i="1" dirty="0">
                  <a:solidFill>
                    <a:srgbClr val="C00000"/>
                  </a:solidFill>
                  <a:latin typeface="Comic Neue" panose="02000000000000000000" pitchFamily="2" charset="0"/>
                </a:rPr>
                <a:t>If </a:t>
              </a:r>
              <a:r>
                <a:rPr lang="en-US" altLang="ja-JP" sz="1500" b="1" i="1" dirty="0">
                  <a:solidFill>
                    <a:srgbClr val="C00000"/>
                  </a:solidFill>
                  <a:latin typeface="Comic Neue" panose="02000000000000000000" pitchFamily="2" charset="0"/>
                </a:rPr>
                <a:t>“p and q” isn’t true, then at least one of p or q is false</a:t>
              </a:r>
              <a:endParaRPr lang="en-US" altLang="x-none" sz="1500" b="1" i="1" dirty="0">
                <a:solidFill>
                  <a:srgbClr val="C00000"/>
                </a:solidFill>
                <a:latin typeface="Comic Neue" panose="02000000000000000000" pitchFamily="2" charset="0"/>
              </a:endParaRPr>
            </a:p>
          </p:txBody>
        </p:sp>
        <p:cxnSp>
          <p:nvCxnSpPr>
            <p:cNvPr id="35" name="Curved Connector 34"/>
            <p:cNvCxnSpPr>
              <a:cxnSpLocks/>
            </p:cNvCxnSpPr>
            <p:nvPr/>
          </p:nvCxnSpPr>
          <p:spPr bwMode="auto">
            <a:xfrm rot="10800000">
              <a:off x="4343400" y="2438367"/>
              <a:ext cx="509547" cy="16930"/>
            </a:xfrm>
            <a:prstGeom prst="curvedConnector3">
              <a:avLst>
                <a:gd name="adj1" fmla="val 50000"/>
              </a:avLst>
            </a:prstGeom>
            <a:solidFill>
              <a:schemeClr val="accent1"/>
            </a:solidFill>
            <a:ln w="38100" cap="flat" cmpd="sng" algn="ctr">
              <a:solidFill>
                <a:schemeClr val="accent6"/>
              </a:solidFill>
              <a:prstDash val="solid"/>
              <a:round/>
              <a:headEnd type="none" w="med" len="med"/>
              <a:tailEnd type="arrow"/>
            </a:ln>
            <a:effectLst/>
          </p:spPr>
        </p:cxnSp>
      </p:grpSp>
      <p:sp>
        <p:nvSpPr>
          <p:cNvPr id="34" name="3 Marcador de número de diapositiva">
            <a:extLst>
              <a:ext uri="{FF2B5EF4-FFF2-40B4-BE49-F238E27FC236}">
                <a16:creationId xmlns:a16="http://schemas.microsoft.com/office/drawing/2014/main" id="{A5D19333-9236-7FF3-5C2A-92BB84157E35}"/>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16</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77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77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7763">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786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20"/>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21"/>
                                        </p:tgtEl>
                                        <p:attrNameLst>
                                          <p:attrName>style.visibility</p:attrName>
                                        </p:attrNameLst>
                                      </p:cBhvr>
                                      <p:to>
                                        <p:strVal val="hidden"/>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hidden"/>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xit" presetSubtype="0" fill="hold" grpId="0" nodeType="clickEffect">
                                  <p:stCondLst>
                                    <p:cond delay="0"/>
                                  </p:stCondLst>
                                  <p:childTnLst>
                                    <p:set>
                                      <p:cBhvr>
                                        <p:cTn id="92" dur="1" fill="hold">
                                          <p:stCondLst>
                                            <p:cond delay="0"/>
                                          </p:stCondLst>
                                        </p:cTn>
                                        <p:tgtEl>
                                          <p:spTgt spid="23"/>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24"/>
                                        </p:tgtEl>
                                        <p:attrNameLst>
                                          <p:attrName>style.visibility</p:attrName>
                                        </p:attrNameLst>
                                      </p:cBhvr>
                                      <p:to>
                                        <p:strVal val="hidden"/>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xit" presetSubtype="0" fill="hold" grpId="0" nodeType="clickEffect">
                                  <p:stCondLst>
                                    <p:cond delay="0"/>
                                  </p:stCondLst>
                                  <p:childTnLst>
                                    <p:set>
                                      <p:cBhvr>
                                        <p:cTn id="100" dur="1" fill="hold">
                                          <p:stCondLst>
                                            <p:cond delay="0"/>
                                          </p:stCondLst>
                                        </p:cTn>
                                        <p:tgtEl>
                                          <p:spTgt spid="25"/>
                                        </p:tgtEl>
                                        <p:attrNameLst>
                                          <p:attrName>style.visibility</p:attrName>
                                        </p:attrNameLst>
                                      </p:cBhvr>
                                      <p:to>
                                        <p:strVal val="hidden"/>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26"/>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27"/>
                                        </p:tgtEl>
                                        <p:attrNameLst>
                                          <p:attrName>style.visibility</p:attrName>
                                        </p:attrNameLst>
                                      </p:cBhvr>
                                      <p:to>
                                        <p:strVal val="hidden"/>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1" fill="hold" nodeType="clickEffect">
                                  <p:stCondLst>
                                    <p:cond delay="0"/>
                                  </p:stCondLst>
                                  <p:childTnLst>
                                    <p:set>
                                      <p:cBhvr>
                                        <p:cTn id="112" dur="1" fill="hold">
                                          <p:stCondLst>
                                            <p:cond delay="0"/>
                                          </p:stCondLst>
                                        </p:cTn>
                                        <p:tgtEl>
                                          <p:spTgt spid="2"/>
                                        </p:tgtEl>
                                        <p:attrNameLst>
                                          <p:attrName>style.visibility</p:attrName>
                                        </p:attrNameLst>
                                      </p:cBhvr>
                                      <p:to>
                                        <p:strVal val="visible"/>
                                      </p:to>
                                    </p:set>
                                    <p:animEffect transition="in" filter="wipe(up)">
                                      <p:cBhvr>
                                        <p:cTn id="1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x-none" dirty="0"/>
              <a:t>Using </a:t>
            </a:r>
            <a:r>
              <a:rPr lang="en-US" altLang="x-none" dirty="0" err="1"/>
              <a:t>DeMorgan</a:t>
            </a:r>
            <a:r>
              <a:rPr lang="en-US" altLang="ja-JP" dirty="0" err="1"/>
              <a:t>’s</a:t>
            </a:r>
            <a:r>
              <a:rPr lang="en-US" altLang="ja-JP" dirty="0"/>
              <a:t> laws</a:t>
            </a:r>
            <a:endParaRPr lang="en-US" altLang="x-none" dirty="0"/>
          </a:p>
        </p:txBody>
      </p:sp>
      <p:sp>
        <p:nvSpPr>
          <p:cNvPr id="120835" name="Rectangle 3"/>
          <p:cNvSpPr>
            <a:spLocks noGrp="1" noChangeArrowheads="1"/>
          </p:cNvSpPr>
          <p:nvPr>
            <p:ph type="body" idx="1"/>
          </p:nvPr>
        </p:nvSpPr>
        <p:spPr>
          <a:xfrm>
            <a:off x="457199" y="1028700"/>
            <a:ext cx="8229599" cy="3714750"/>
          </a:xfrm>
        </p:spPr>
        <p:txBody>
          <a:bodyPr>
            <a:normAutofit/>
          </a:bodyPr>
          <a:lstStyle/>
          <a:p>
            <a:pPr eaLnBrk="1" hangingPunct="1">
              <a:lnSpc>
                <a:spcPct val="90000"/>
              </a:lnSpc>
              <a:buFont typeface="Wingdings" charset="2"/>
              <a:buNone/>
            </a:pPr>
            <a:r>
              <a:rPr lang="en-US" altLang="x-none" dirty="0"/>
              <a:t>Use </a:t>
            </a:r>
            <a:r>
              <a:rPr lang="en-US" altLang="x-none" dirty="0" err="1"/>
              <a:t>DeMorgan</a:t>
            </a:r>
            <a:r>
              <a:rPr lang="en-US" altLang="ja-JP" dirty="0" err="1"/>
              <a:t>’s</a:t>
            </a:r>
            <a:r>
              <a:rPr lang="en-US" altLang="ja-JP" dirty="0"/>
              <a:t> laws to negate the following expressions:</a:t>
            </a:r>
          </a:p>
          <a:p>
            <a:pPr eaLnBrk="1" hangingPunct="1">
              <a:lnSpc>
                <a:spcPct val="90000"/>
              </a:lnSpc>
              <a:buFont typeface="Wingdings" charset="2"/>
              <a:buNone/>
            </a:pPr>
            <a:endParaRPr lang="en-US" altLang="x-none" dirty="0"/>
          </a:p>
          <a:p>
            <a:pPr eaLnBrk="1" hangingPunct="1">
              <a:lnSpc>
                <a:spcPct val="90000"/>
              </a:lnSpc>
            </a:pPr>
            <a:r>
              <a:rPr lang="en-US" altLang="ja-JP" dirty="0"/>
              <a:t>“Tito is wearing blue pants and a sweatshirt”</a:t>
            </a:r>
          </a:p>
          <a:p>
            <a:pPr lvl="1" eaLnBrk="1" hangingPunct="1">
              <a:lnSpc>
                <a:spcPct val="90000"/>
              </a:lnSpc>
            </a:pPr>
            <a:r>
              <a:rPr lang="en-US" altLang="x-none" sz="1800" dirty="0">
                <a:sym typeface="Symbol" charset="2"/>
              </a:rPr>
              <a:t>b  s</a:t>
            </a:r>
          </a:p>
          <a:p>
            <a:pPr lvl="1" eaLnBrk="1" hangingPunct="1">
              <a:lnSpc>
                <a:spcPct val="90000"/>
              </a:lnSpc>
            </a:pPr>
            <a:r>
              <a:rPr lang="en-US" altLang="x-none" sz="1800" dirty="0">
                <a:sym typeface="Symbol" charset="2"/>
              </a:rPr>
              <a:t>(b  s)</a:t>
            </a:r>
            <a:r>
              <a:rPr lang="en-US" altLang="x-none" sz="1800" dirty="0"/>
              <a:t> </a:t>
            </a:r>
            <a:r>
              <a:rPr lang="en-US" altLang="x-none" sz="1800" dirty="0">
                <a:sym typeface="Symbol" charset="2"/>
              </a:rPr>
              <a:t> b  s</a:t>
            </a:r>
          </a:p>
          <a:p>
            <a:pPr lvl="1" eaLnBrk="1" hangingPunct="1">
              <a:lnSpc>
                <a:spcPct val="90000"/>
              </a:lnSpc>
            </a:pPr>
            <a:r>
              <a:rPr lang="en-US" altLang="x-none" sz="1800" dirty="0">
                <a:sym typeface="Symbol" charset="2"/>
              </a:rPr>
              <a:t>Tito is not wearing blue pants or is not wearing a sweatshirt</a:t>
            </a:r>
            <a:endParaRPr lang="en-US" altLang="x-none" dirty="0"/>
          </a:p>
          <a:p>
            <a:pPr eaLnBrk="1" hangingPunct="1">
              <a:lnSpc>
                <a:spcPct val="90000"/>
              </a:lnSpc>
            </a:pPr>
            <a:endParaRPr lang="en-US" altLang="x-none" dirty="0"/>
          </a:p>
          <a:p>
            <a:pPr eaLnBrk="1" hangingPunct="1">
              <a:lnSpc>
                <a:spcPct val="90000"/>
              </a:lnSpc>
            </a:pPr>
            <a:r>
              <a:rPr lang="en-US" altLang="ja-JP" dirty="0"/>
              <a:t>“I will drive or I will walk”</a:t>
            </a:r>
          </a:p>
          <a:p>
            <a:pPr lvl="1" eaLnBrk="1" hangingPunct="1">
              <a:lnSpc>
                <a:spcPct val="90000"/>
              </a:lnSpc>
            </a:pPr>
            <a:r>
              <a:rPr lang="en-US" altLang="x-none" sz="1800" dirty="0">
                <a:sym typeface="Symbol" charset="2"/>
              </a:rPr>
              <a:t>d  w</a:t>
            </a:r>
          </a:p>
          <a:p>
            <a:pPr lvl="1" eaLnBrk="1" hangingPunct="1">
              <a:lnSpc>
                <a:spcPct val="90000"/>
              </a:lnSpc>
            </a:pPr>
            <a:r>
              <a:rPr lang="en-US" altLang="x-none" sz="1800" dirty="0">
                <a:sym typeface="Symbol" charset="2"/>
              </a:rPr>
              <a:t>(d  w)</a:t>
            </a:r>
            <a:r>
              <a:rPr lang="en-US" altLang="x-none" sz="1800" dirty="0"/>
              <a:t> </a:t>
            </a:r>
            <a:r>
              <a:rPr lang="en-US" altLang="x-none" sz="1800" dirty="0">
                <a:sym typeface="Symbol" charset="2"/>
              </a:rPr>
              <a:t> d  w</a:t>
            </a:r>
          </a:p>
          <a:p>
            <a:pPr lvl="1" eaLnBrk="1" hangingPunct="1">
              <a:lnSpc>
                <a:spcPct val="90000"/>
              </a:lnSpc>
            </a:pPr>
            <a:r>
              <a:rPr lang="en-US" altLang="x-none" sz="1800" dirty="0">
                <a:sym typeface="Symbol" charset="2"/>
              </a:rPr>
              <a:t>I will not drive and I will not walk</a:t>
            </a:r>
            <a:endParaRPr lang="en-US" altLang="x-none" dirty="0"/>
          </a:p>
        </p:txBody>
      </p:sp>
      <p:sp>
        <p:nvSpPr>
          <p:cNvPr id="2" name="3 Marcador de número de diapositiva">
            <a:extLst>
              <a:ext uri="{FF2B5EF4-FFF2-40B4-BE49-F238E27FC236}">
                <a16:creationId xmlns:a16="http://schemas.microsoft.com/office/drawing/2014/main" id="{C86E58E1-63FC-6F30-9815-748824F3D979}"/>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17</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0835">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083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083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083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0835">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0835">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08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tLang="x-none" dirty="0"/>
              <a:t>In-class exercises</a:t>
            </a:r>
          </a:p>
        </p:txBody>
      </p:sp>
      <p:sp>
        <p:nvSpPr>
          <p:cNvPr id="48130" name="Rectangle 3"/>
          <p:cNvSpPr>
            <a:spLocks noGrp="1" noChangeArrowheads="1"/>
          </p:cNvSpPr>
          <p:nvPr>
            <p:ph type="body" idx="1"/>
          </p:nvPr>
        </p:nvSpPr>
        <p:spPr>
          <a:xfrm>
            <a:off x="457199" y="1314450"/>
            <a:ext cx="8229599" cy="3429000"/>
          </a:xfrm>
        </p:spPr>
        <p:txBody>
          <a:bodyPr/>
          <a:lstStyle/>
          <a:p>
            <a:pPr marL="0" indent="0">
              <a:buNone/>
            </a:pPr>
            <a:r>
              <a:rPr lang="en-US" altLang="x-none" b="1" dirty="0">
                <a:solidFill>
                  <a:schemeClr val="bg2"/>
                </a:solidFill>
              </a:rPr>
              <a:t>Problem 2:</a:t>
            </a:r>
            <a:r>
              <a:rPr lang="en-US" altLang="x-none" dirty="0">
                <a:solidFill>
                  <a:schemeClr val="bg2"/>
                </a:solidFill>
              </a:rPr>
              <a:t> </a:t>
            </a:r>
            <a:r>
              <a:rPr lang="en-US" altLang="x-none" dirty="0"/>
              <a:t>Prove that ¬(p </a:t>
            </a:r>
            <a:r>
              <a:rPr lang="en-US" altLang="x-none" dirty="0">
                <a:sym typeface="Symbol" charset="2"/>
              </a:rPr>
              <a:t></a:t>
            </a:r>
            <a:r>
              <a:rPr lang="en-US" altLang="x-none" dirty="0"/>
              <a:t> q) and ¬p </a:t>
            </a:r>
            <a:r>
              <a:rPr lang="en-US" altLang="x-none" dirty="0">
                <a:sym typeface="Symbol" charset="2"/>
              </a:rPr>
              <a:t></a:t>
            </a:r>
            <a:r>
              <a:rPr lang="en-US" altLang="x-none" dirty="0"/>
              <a:t> ¬q are logically equivalent, i.e., ¬(p </a:t>
            </a:r>
            <a:r>
              <a:rPr lang="en-US" altLang="x-none" dirty="0">
                <a:sym typeface="Symbol" charset="2"/>
              </a:rPr>
              <a:t></a:t>
            </a:r>
            <a:r>
              <a:rPr lang="en-US" altLang="x-none" dirty="0"/>
              <a:t> q) </a:t>
            </a:r>
            <a:r>
              <a:rPr lang="en-US" altLang="x-none" dirty="0">
                <a:sym typeface="Symbol" charset="2"/>
              </a:rPr>
              <a:t></a:t>
            </a:r>
            <a:r>
              <a:rPr lang="en-US" altLang="x-none" dirty="0"/>
              <a:t> ¬p </a:t>
            </a:r>
            <a:r>
              <a:rPr lang="en-US" altLang="x-none" dirty="0">
                <a:sym typeface="Symbol" charset="2"/>
              </a:rPr>
              <a:t></a:t>
            </a:r>
            <a:r>
              <a:rPr lang="en-US" altLang="x-none" dirty="0"/>
              <a:t> ¬q. This is the second </a:t>
            </a:r>
            <a:r>
              <a:rPr lang="en-US" altLang="x-none" dirty="0" err="1"/>
              <a:t>DeMorgan</a:t>
            </a:r>
            <a:r>
              <a:rPr lang="en-US" altLang="ja-JP" dirty="0" err="1"/>
              <a:t>’s</a:t>
            </a:r>
            <a:r>
              <a:rPr lang="en-US" altLang="ja-JP" dirty="0"/>
              <a:t> law.</a:t>
            </a:r>
          </a:p>
          <a:p>
            <a:pPr marL="0" indent="0">
              <a:buNone/>
            </a:pPr>
            <a:endParaRPr lang="en-US" altLang="x-none" dirty="0"/>
          </a:p>
          <a:p>
            <a:pPr marL="0" indent="0">
              <a:buNone/>
            </a:pPr>
            <a:r>
              <a:rPr lang="en-US" altLang="x-none" b="1" dirty="0">
                <a:solidFill>
                  <a:schemeClr val="bg2"/>
                </a:solidFill>
              </a:rPr>
              <a:t>Problem 3:</a:t>
            </a:r>
            <a:r>
              <a:rPr lang="en-US" altLang="x-none" dirty="0">
                <a:solidFill>
                  <a:schemeClr val="bg2"/>
                </a:solidFill>
              </a:rPr>
              <a:t>  </a:t>
            </a:r>
            <a:r>
              <a:rPr lang="en-US" altLang="x-none" dirty="0"/>
              <a:t>Use </a:t>
            </a:r>
            <a:r>
              <a:rPr lang="en-US" altLang="x-none" dirty="0" err="1"/>
              <a:t>DeMorgan</a:t>
            </a:r>
            <a:r>
              <a:rPr lang="en-US" altLang="ja-JP" dirty="0" err="1"/>
              <a:t>’s</a:t>
            </a:r>
            <a:r>
              <a:rPr lang="en-US" altLang="ja-JP" dirty="0"/>
              <a:t> laws to negate the following propositions:</a:t>
            </a:r>
          </a:p>
          <a:p>
            <a:pPr marL="519113" lvl="1" indent="-217885"/>
            <a:r>
              <a:rPr lang="en-US" altLang="x-none" dirty="0"/>
              <a:t>Today I will go running or ride my bike</a:t>
            </a:r>
          </a:p>
          <a:p>
            <a:pPr marL="519113" lvl="1" indent="-217885"/>
            <a:r>
              <a:rPr lang="en-US" altLang="x-none" dirty="0"/>
              <a:t>Tom likes both pizza and beer</a:t>
            </a:r>
          </a:p>
          <a:p>
            <a:pPr marL="519113" lvl="1" indent="-217885"/>
            <a:endParaRPr lang="en-US" altLang="x-none" dirty="0"/>
          </a:p>
          <a:p>
            <a:pPr marL="1190" indent="0">
              <a:buNone/>
            </a:pPr>
            <a:r>
              <a:rPr lang="en-US" altLang="x-none" b="1" dirty="0"/>
              <a:t>One more on Top Hat</a:t>
            </a:r>
          </a:p>
        </p:txBody>
      </p:sp>
      <p:sp>
        <p:nvSpPr>
          <p:cNvPr id="2" name="3 Marcador de número de diapositiva">
            <a:extLst>
              <a:ext uri="{FF2B5EF4-FFF2-40B4-BE49-F238E27FC236}">
                <a16:creationId xmlns:a16="http://schemas.microsoft.com/office/drawing/2014/main" id="{375C081C-CFA0-DC16-B3A6-D374FEF2C6B4}"/>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18</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0">
                                            <p:txEl>
                                              <p:pRg st="6" end="6"/>
                                            </p:txEl>
                                          </p:spTgt>
                                        </p:tgtEl>
                                        <p:attrNameLst>
                                          <p:attrName>style.visibility</p:attrName>
                                        </p:attrNameLst>
                                      </p:cBhvr>
                                      <p:to>
                                        <p:strVal val="visible"/>
                                      </p:to>
                                    </p:set>
                                    <p:animEffect transition="in" filter="fade">
                                      <p:cBhvr>
                                        <p:cTn id="7" dur="100"/>
                                        <p:tgtEl>
                                          <p:spTgt spid="481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373711" y="410170"/>
            <a:ext cx="8468139" cy="685800"/>
          </a:xfrm>
        </p:spPr>
        <p:txBody>
          <a:bodyPr>
            <a:normAutofit fontScale="90000"/>
          </a:bodyPr>
          <a:lstStyle/>
          <a:p>
            <a:pPr eaLnBrk="1" hangingPunct="1"/>
            <a:r>
              <a:rPr lang="en-US" altLang="x-none" sz="2400"/>
              <a:t>Sometimes using truth tables to prove logical equivalencies can become cumbersome</a:t>
            </a:r>
            <a:endParaRPr lang="en-US" altLang="x-none"/>
          </a:p>
        </p:txBody>
      </p:sp>
      <p:sp>
        <p:nvSpPr>
          <p:cNvPr id="135171" name="Rectangle 3"/>
          <p:cNvSpPr>
            <a:spLocks noGrp="1" noChangeArrowheads="1"/>
          </p:cNvSpPr>
          <p:nvPr>
            <p:ph type="body" idx="1"/>
          </p:nvPr>
        </p:nvSpPr>
        <p:spPr>
          <a:xfrm>
            <a:off x="373711" y="1200150"/>
            <a:ext cx="8468139" cy="1428750"/>
          </a:xfrm>
        </p:spPr>
        <p:txBody>
          <a:bodyPr>
            <a:normAutofit/>
          </a:bodyPr>
          <a:lstStyle/>
          <a:p>
            <a:pPr marL="0" indent="0">
              <a:buNone/>
            </a:pPr>
            <a:r>
              <a:rPr lang="en-US" altLang="x-none" dirty="0"/>
              <a:t>Recall that for an equivalence with </a:t>
            </a:r>
            <a:r>
              <a:rPr lang="en-US" altLang="x-none" i="1" dirty="0"/>
              <a:t>n</a:t>
            </a:r>
            <a:r>
              <a:rPr lang="en-US" altLang="x-none" dirty="0"/>
              <a:t> propositions, we need to build a truth table with 2</a:t>
            </a:r>
            <a:r>
              <a:rPr lang="en-US" altLang="x-none" i="1" baseline="30000" dirty="0"/>
              <a:t>n</a:t>
            </a:r>
            <a:r>
              <a:rPr lang="en-US" altLang="x-none" dirty="0"/>
              <a:t> rows</a:t>
            </a:r>
          </a:p>
          <a:p>
            <a:pPr marL="514350" lvl="1" indent="-171450"/>
            <a:r>
              <a:rPr lang="en-US" altLang="x-none" dirty="0"/>
              <a:t>Fine for tables with </a:t>
            </a:r>
            <a:r>
              <a:rPr lang="en-US" altLang="x-none" i="1" dirty="0"/>
              <a:t>n</a:t>
            </a:r>
            <a:r>
              <a:rPr lang="en-US" altLang="x-none" dirty="0"/>
              <a:t> = 2, 3, or 4</a:t>
            </a:r>
          </a:p>
          <a:p>
            <a:pPr marL="514350" lvl="1" indent="-171450"/>
            <a:r>
              <a:rPr lang="en-US" altLang="x-none" dirty="0"/>
              <a:t>Consider </a:t>
            </a:r>
            <a:r>
              <a:rPr lang="en-US" altLang="x-none" i="1" dirty="0"/>
              <a:t>n</a:t>
            </a:r>
            <a:r>
              <a:rPr lang="en-US" altLang="x-none" dirty="0"/>
              <a:t> = 30—we would need 1,073,741,824 rows in the truth table!</a:t>
            </a:r>
          </a:p>
        </p:txBody>
      </p:sp>
      <p:grpSp>
        <p:nvGrpSpPr>
          <p:cNvPr id="2" name="Group 7"/>
          <p:cNvGrpSpPr>
            <a:grpSpLocks/>
          </p:cNvGrpSpPr>
          <p:nvPr/>
        </p:nvGrpSpPr>
        <p:grpSpPr bwMode="auto">
          <a:xfrm>
            <a:off x="1666875" y="2837260"/>
            <a:ext cx="5934075" cy="1984772"/>
            <a:chOff x="440" y="2287"/>
            <a:chExt cx="4984" cy="1667"/>
          </a:xfrm>
        </p:grpSpPr>
        <p:pic>
          <p:nvPicPr>
            <p:cNvPr id="50180" name="Picture 5"/>
            <p:cNvPicPr>
              <a:picLocks noChangeAspect="1" noChangeArrowheads="1"/>
            </p:cNvPicPr>
            <p:nvPr/>
          </p:nvPicPr>
          <p:blipFill>
            <a:blip r:embed="rId3"/>
            <a:srcRect/>
            <a:stretch/>
          </p:blipFill>
          <p:spPr bwMode="auto">
            <a:xfrm>
              <a:off x="3696" y="2287"/>
              <a:ext cx="1728" cy="1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Rectangle 6"/>
            <p:cNvSpPr>
              <a:spLocks noChangeArrowheads="1"/>
            </p:cNvSpPr>
            <p:nvPr/>
          </p:nvSpPr>
          <p:spPr bwMode="auto">
            <a:xfrm>
              <a:off x="440" y="2430"/>
              <a:ext cx="3352" cy="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l"/>
              <a:r>
                <a:rPr lang="en-US" altLang="x-none" sz="1800" dirty="0">
                  <a:solidFill>
                    <a:srgbClr val="C00000"/>
                  </a:solidFill>
                  <a:latin typeface="Trebuchet MS" charset="0"/>
                  <a:ea typeface="Osaka" charset="-128"/>
                </a:rPr>
                <a:t>Another option: </a:t>
              </a:r>
              <a:r>
                <a:rPr lang="en-US" altLang="x-none" sz="1800" dirty="0">
                  <a:latin typeface="Trebuchet MS" charset="0"/>
                  <a:ea typeface="Osaka" charset="-128"/>
                </a:rPr>
                <a:t>Direct manipulation of compound propositions using known logical equivalencies</a:t>
              </a:r>
            </a:p>
          </p:txBody>
        </p:sp>
      </p:grpSp>
      <p:sp>
        <p:nvSpPr>
          <p:cNvPr id="3" name="3 Marcador de número de diapositiva">
            <a:extLst>
              <a:ext uri="{FF2B5EF4-FFF2-40B4-BE49-F238E27FC236}">
                <a16:creationId xmlns:a16="http://schemas.microsoft.com/office/drawing/2014/main" id="{16CB55AE-EC79-274B-FC40-9D23B522C92A}"/>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19</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5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x-none" dirty="0"/>
              <a:t>Today</a:t>
            </a:r>
            <a:r>
              <a:rPr lang="en-US" altLang="ja-JP" dirty="0"/>
              <a:t>’s topics</a:t>
            </a:r>
            <a:endParaRPr lang="en-US" altLang="x-none" dirty="0"/>
          </a:p>
        </p:txBody>
      </p:sp>
      <p:sp>
        <p:nvSpPr>
          <p:cNvPr id="20482" name="Rectangle 3"/>
          <p:cNvSpPr>
            <a:spLocks noGrp="1" noChangeArrowheads="1"/>
          </p:cNvSpPr>
          <p:nvPr>
            <p:ph type="body" idx="1"/>
          </p:nvPr>
        </p:nvSpPr>
        <p:spPr/>
        <p:txBody>
          <a:bodyPr/>
          <a:lstStyle/>
          <a:p>
            <a:pPr eaLnBrk="1" hangingPunct="1"/>
            <a:r>
              <a:rPr lang="en-US" altLang="x-none"/>
              <a:t>Logic puzzles</a:t>
            </a:r>
          </a:p>
          <a:p>
            <a:pPr eaLnBrk="1" hangingPunct="1"/>
            <a:endParaRPr lang="en-US" altLang="x-none"/>
          </a:p>
          <a:p>
            <a:pPr eaLnBrk="1" hangingPunct="1"/>
            <a:r>
              <a:rPr lang="en-US" altLang="x-none"/>
              <a:t>Propositional equivalences</a:t>
            </a:r>
          </a:p>
        </p:txBody>
      </p:sp>
      <p:pic>
        <p:nvPicPr>
          <p:cNvPr id="2" name="Picture 2" descr="Notebook ">
            <a:extLst>
              <a:ext uri="{FF2B5EF4-FFF2-40B4-BE49-F238E27FC236}">
                <a16:creationId xmlns:a16="http://schemas.microsoft.com/office/drawing/2014/main" id="{7B1148BC-9A63-F697-C0BF-72E975C41A22}"/>
              </a:ext>
            </a:extLst>
          </p:cNvPr>
          <p:cNvPicPr>
            <a:picLocks noChangeAspect="1" noChangeArrowheads="1"/>
          </p:cNvPicPr>
          <p:nvPr/>
        </p:nvPicPr>
        <p:blipFill>
          <a:blip r:embed="rId3"/>
          <a:srcRect/>
          <a:stretch>
            <a:fillRect/>
          </a:stretch>
        </p:blipFill>
        <p:spPr bwMode="auto">
          <a:xfrm>
            <a:off x="7437524" y="1490431"/>
            <a:ext cx="1219200" cy="1219201"/>
          </a:xfrm>
          <a:prstGeom prst="rect">
            <a:avLst/>
          </a:prstGeom>
          <a:noFill/>
        </p:spPr>
      </p:pic>
      <p:sp>
        <p:nvSpPr>
          <p:cNvPr id="3" name="3 Marcador de número de diapositiva">
            <a:extLst>
              <a:ext uri="{FF2B5EF4-FFF2-40B4-BE49-F238E27FC236}">
                <a16:creationId xmlns:a16="http://schemas.microsoft.com/office/drawing/2014/main" id="{017D846B-FE14-E333-950C-997BCEE737B4}"/>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a:t>
            </a:fld>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143000" y="262392"/>
            <a:ext cx="6858000" cy="685800"/>
          </a:xfrm>
        </p:spPr>
        <p:txBody>
          <a:bodyPr/>
          <a:lstStyle/>
          <a:p>
            <a:pPr eaLnBrk="1" hangingPunct="1"/>
            <a:r>
              <a:rPr lang="en-US" altLang="x-none" sz="2400" dirty="0"/>
              <a:t>There are many useful logical equivalences</a:t>
            </a:r>
            <a:endParaRPr lang="en-US" altLang="x-none" dirty="0"/>
          </a:p>
        </p:txBody>
      </p:sp>
      <p:graphicFrame>
        <p:nvGraphicFramePr>
          <p:cNvPr id="119855" name="Group 47"/>
          <p:cNvGraphicFramePr>
            <a:graphicFrameLocks noGrp="1"/>
          </p:cNvGraphicFramePr>
          <p:nvPr>
            <p:extLst>
              <p:ext uri="{D42A27DB-BD31-4B8C-83A1-F6EECF244321}">
                <p14:modId xmlns:p14="http://schemas.microsoft.com/office/powerpoint/2010/main" val="845750019"/>
              </p:ext>
            </p:extLst>
          </p:nvPr>
        </p:nvGraphicFramePr>
        <p:xfrm>
          <a:off x="2000250" y="1314947"/>
          <a:ext cx="5143500" cy="3301603"/>
        </p:xfrm>
        <a:graphic>
          <a:graphicData uri="http://schemas.openxmlformats.org/drawingml/2006/table">
            <a:tbl>
              <a:tblPr/>
              <a:tblGrid>
                <a:gridCol w="2571750">
                  <a:extLst>
                    <a:ext uri="{9D8B030D-6E8A-4147-A177-3AD203B41FA5}">
                      <a16:colId xmlns:a16="http://schemas.microsoft.com/office/drawing/2014/main" val="20000"/>
                    </a:ext>
                  </a:extLst>
                </a:gridCol>
                <a:gridCol w="2571750">
                  <a:extLst>
                    <a:ext uri="{9D8B030D-6E8A-4147-A177-3AD203B41FA5}">
                      <a16:colId xmlns:a16="http://schemas.microsoft.com/office/drawing/2014/main" val="20001"/>
                    </a:ext>
                  </a:extLst>
                </a:gridCol>
              </a:tblGrid>
              <a:tr h="508397">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Equivalence</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Name</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extLst>
                  <a:ext uri="{0D108BD9-81ED-4DB2-BD59-A6C34878D82A}">
                    <a16:rowId xmlns:a16="http://schemas.microsoft.com/office/drawing/2014/main" val="10000"/>
                  </a:ext>
                </a:extLst>
              </a:tr>
              <a:tr h="571500">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p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rPr>
                        <a:t> T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 p</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F  p</a:t>
                      </a:r>
                      <a:endParaRPr kumimoji="0" lang="en-US" altLang="x-none" sz="1800" b="0" i="0" u="none" strike="noStrike" cap="none" normalizeH="0" baseline="0">
                        <a:ln>
                          <a:noFill/>
                        </a:ln>
                        <a:solidFill>
                          <a:schemeClr val="tx1"/>
                        </a:solidFill>
                        <a:effectLst/>
                        <a:latin typeface="Trebuchet MS" charset="0"/>
                        <a:ea typeface="Osaka" charset="-128"/>
                        <a:sym typeface="Symbol" charset="2"/>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Identity laws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1500">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p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rPr>
                        <a:t> F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 F</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T  T</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Domination laws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1500">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p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rPr>
                        <a:t> p </a:t>
                      </a:r>
                      <a:r>
                        <a:rPr kumimoji="0" lang="en-US" altLang="x-none" sz="1500" b="0" i="0" u="none" strike="noStrike" cap="none" normalizeH="0" baseline="0">
                          <a:ln>
                            <a:noFill/>
                          </a:ln>
                          <a:solidFill>
                            <a:schemeClr val="tx1"/>
                          </a:solidFill>
                          <a:effectLst/>
                          <a:latin typeface="Trebuchet MS" charset="0"/>
                          <a:ea typeface="Osaka" charset="-128"/>
                          <a:sym typeface="Symbol" charset="2"/>
                        </a:rPr>
                        <a:t> p</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p  p</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Idempotent laws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7206">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8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sym typeface="Symbol" charset="2"/>
                        </a:rPr>
                        <a:t>(</a:t>
                      </a:r>
                      <a:r>
                        <a:rPr kumimoji="0" lang="en-US" altLang="x-none" sz="1800" b="0" i="0" u="none" strike="noStrike" cap="none" normalizeH="0" baseline="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a:ln>
                            <a:noFill/>
                          </a:ln>
                          <a:solidFill>
                            <a:schemeClr val="tx1"/>
                          </a:solidFill>
                          <a:effectLst/>
                          <a:latin typeface="Trebuchet MS" charset="0"/>
                          <a:ea typeface="Osaka" charset="-128"/>
                          <a:sym typeface="Symbol" charset="2"/>
                        </a:rPr>
                        <a:t>p)  p</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Double negation law</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1500">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  q  p</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  q  p </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Commutative laws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Rectangle 3"/>
          <p:cNvSpPr>
            <a:spLocks noChangeArrowheads="1"/>
          </p:cNvSpPr>
          <p:nvPr/>
        </p:nvSpPr>
        <p:spPr bwMode="auto">
          <a:xfrm>
            <a:off x="2057400" y="1848347"/>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6" name="Rectangle 5"/>
          <p:cNvSpPr>
            <a:spLocks noChangeArrowheads="1"/>
          </p:cNvSpPr>
          <p:nvPr/>
        </p:nvSpPr>
        <p:spPr bwMode="auto">
          <a:xfrm>
            <a:off x="4629150" y="1857872"/>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7" name="Rectangle 6"/>
          <p:cNvSpPr>
            <a:spLocks noChangeArrowheads="1"/>
          </p:cNvSpPr>
          <p:nvPr/>
        </p:nvSpPr>
        <p:spPr bwMode="auto">
          <a:xfrm>
            <a:off x="2057400" y="2419847"/>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8" name="Rectangle 7"/>
          <p:cNvSpPr>
            <a:spLocks noChangeArrowheads="1"/>
          </p:cNvSpPr>
          <p:nvPr/>
        </p:nvSpPr>
        <p:spPr bwMode="auto">
          <a:xfrm>
            <a:off x="4629150" y="2429372"/>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9" name="Rectangle 8"/>
          <p:cNvSpPr>
            <a:spLocks noChangeArrowheads="1"/>
          </p:cNvSpPr>
          <p:nvPr/>
        </p:nvSpPr>
        <p:spPr bwMode="auto">
          <a:xfrm>
            <a:off x="2047875" y="3000872"/>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0" name="Rectangle 9"/>
          <p:cNvSpPr>
            <a:spLocks noChangeArrowheads="1"/>
          </p:cNvSpPr>
          <p:nvPr/>
        </p:nvSpPr>
        <p:spPr bwMode="auto">
          <a:xfrm>
            <a:off x="4619625" y="3010397"/>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1" name="Rectangle 10"/>
          <p:cNvSpPr>
            <a:spLocks noChangeArrowheads="1"/>
          </p:cNvSpPr>
          <p:nvPr/>
        </p:nvSpPr>
        <p:spPr bwMode="auto">
          <a:xfrm>
            <a:off x="2057400" y="3581897"/>
            <a:ext cx="2457450" cy="352425"/>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2" name="Rectangle 11"/>
          <p:cNvSpPr>
            <a:spLocks noChangeArrowheads="1"/>
          </p:cNvSpPr>
          <p:nvPr/>
        </p:nvSpPr>
        <p:spPr bwMode="auto">
          <a:xfrm>
            <a:off x="4629150" y="3591422"/>
            <a:ext cx="2457450" cy="352425"/>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3" name="Rectangle 12"/>
          <p:cNvSpPr>
            <a:spLocks noChangeArrowheads="1"/>
          </p:cNvSpPr>
          <p:nvPr/>
        </p:nvSpPr>
        <p:spPr bwMode="auto">
          <a:xfrm>
            <a:off x="2057400" y="4077197"/>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4" name="Rectangle 13"/>
          <p:cNvSpPr>
            <a:spLocks noChangeArrowheads="1"/>
          </p:cNvSpPr>
          <p:nvPr/>
        </p:nvSpPr>
        <p:spPr bwMode="auto">
          <a:xfrm>
            <a:off x="4629150" y="4086722"/>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3" name="3 Marcador de número de diapositiva">
            <a:extLst>
              <a:ext uri="{FF2B5EF4-FFF2-40B4-BE49-F238E27FC236}">
                <a16:creationId xmlns:a16="http://schemas.microsoft.com/office/drawing/2014/main" id="{87A6F8DC-014A-417D-051E-EF5BC7F4B8AC}"/>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20</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143000" y="326004"/>
            <a:ext cx="6858000" cy="685800"/>
          </a:xfrm>
        </p:spPr>
        <p:txBody>
          <a:bodyPr/>
          <a:lstStyle/>
          <a:p>
            <a:pPr eaLnBrk="1" hangingPunct="1"/>
            <a:r>
              <a:rPr lang="en-US" altLang="x-none" sz="2400" dirty="0"/>
              <a:t>More useful logical equivalences</a:t>
            </a:r>
            <a:endParaRPr lang="en-US" altLang="x-none" dirty="0"/>
          </a:p>
        </p:txBody>
      </p:sp>
      <p:sp>
        <p:nvSpPr>
          <p:cNvPr id="121893" name="Rectangle 37"/>
          <p:cNvSpPr>
            <a:spLocks noChangeArrowheads="1"/>
          </p:cNvSpPr>
          <p:nvPr/>
        </p:nvSpPr>
        <p:spPr bwMode="auto">
          <a:xfrm>
            <a:off x="2169740" y="4608775"/>
            <a:ext cx="4804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1800" b="1" i="1" dirty="0">
                <a:solidFill>
                  <a:srgbClr val="C00000"/>
                </a:solidFill>
                <a:latin typeface="Comic Neue" charset="0"/>
                <a:ea typeface="Comic Neue" charset="0"/>
                <a:cs typeface="Comic Neue" charset="0"/>
              </a:rPr>
              <a:t>These, and more equivalencies, are in the book! </a:t>
            </a:r>
          </a:p>
        </p:txBody>
      </p:sp>
      <p:graphicFrame>
        <p:nvGraphicFramePr>
          <p:cNvPr id="121892" name="Group 36"/>
          <p:cNvGraphicFramePr>
            <a:graphicFrameLocks noGrp="1"/>
          </p:cNvGraphicFramePr>
          <p:nvPr>
            <p:extLst>
              <p:ext uri="{D42A27DB-BD31-4B8C-83A1-F6EECF244321}">
                <p14:modId xmlns:p14="http://schemas.microsoft.com/office/powerpoint/2010/main" val="42061496"/>
              </p:ext>
            </p:extLst>
          </p:nvPr>
        </p:nvGraphicFramePr>
        <p:xfrm>
          <a:off x="2000250" y="1179775"/>
          <a:ext cx="5143500" cy="3320697"/>
        </p:xfrm>
        <a:graphic>
          <a:graphicData uri="http://schemas.openxmlformats.org/drawingml/2006/table">
            <a:tbl>
              <a:tblPr/>
              <a:tblGrid>
                <a:gridCol w="2914650">
                  <a:extLst>
                    <a:ext uri="{9D8B030D-6E8A-4147-A177-3AD203B41FA5}">
                      <a16:colId xmlns:a16="http://schemas.microsoft.com/office/drawing/2014/main" val="20000"/>
                    </a:ext>
                  </a:extLst>
                </a:gridCol>
                <a:gridCol w="2228850">
                  <a:extLst>
                    <a:ext uri="{9D8B030D-6E8A-4147-A177-3AD203B41FA5}">
                      <a16:colId xmlns:a16="http://schemas.microsoft.com/office/drawing/2014/main" val="20001"/>
                    </a:ext>
                  </a:extLst>
                </a:gridCol>
              </a:tblGrid>
              <a:tr h="508397">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dirty="0">
                          <a:ln>
                            <a:noFill/>
                          </a:ln>
                          <a:solidFill>
                            <a:schemeClr val="tx1"/>
                          </a:solidFill>
                          <a:effectLst/>
                          <a:latin typeface="Trebuchet MS" charset="0"/>
                          <a:ea typeface="Osaka" charset="-128"/>
                        </a:rPr>
                        <a:t>Equivalence</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Name</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extLst>
                  <a:ext uri="{0D108BD9-81ED-4DB2-BD59-A6C34878D82A}">
                    <a16:rowId xmlns:a16="http://schemas.microsoft.com/office/drawing/2014/main" val="10000"/>
                  </a:ext>
                </a:extLst>
              </a:tr>
              <a:tr h="571511">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  r  p  (q  r)</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  r  p  (q  r)</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Associative laws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1511">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  r)  (p  q)  (p  r)</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(q  r)  (p  q)  (p  r)</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Distributive laws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6256">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(p  q)</a:t>
                      </a:r>
                      <a:r>
                        <a:rPr kumimoji="0" lang="en-US" altLang="x-none" sz="1500" b="0" i="0" u="none" strike="noStrike" cap="none" normalizeH="0" baseline="0" dirty="0">
                          <a:ln>
                            <a:noFill/>
                          </a:ln>
                          <a:solidFill>
                            <a:schemeClr val="tx1"/>
                          </a:solidFill>
                          <a:effectLst/>
                          <a:latin typeface="Trebuchet MS" charset="0"/>
                          <a:ea typeface="Osaka" charset="-128"/>
                        </a:rPr>
                        <a:t> </a:t>
                      </a: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 p  q</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(p </a:t>
                      </a: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 q) </a:t>
                      </a: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 </a:t>
                      </a: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p </a:t>
                      </a: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 </a:t>
                      </a:r>
                      <a:r>
                        <a:rPr kumimoji="0" lang="en-US" altLang="x-none" sz="1500" b="0" i="0" u="none" strike="noStrike" cap="none" normalizeH="0" baseline="0" dirty="0">
                          <a:ln>
                            <a:noFill/>
                          </a:ln>
                          <a:solidFill>
                            <a:schemeClr val="tx1"/>
                          </a:solidFill>
                          <a:effectLst/>
                          <a:latin typeface="Trebuchet MS" charset="0"/>
                          <a:ea typeface="Osaka" charset="-128"/>
                          <a:sym typeface="Symbol" charset="2"/>
                        </a:rPr>
                        <a:t></a:t>
                      </a:r>
                      <a:r>
                        <a:rPr kumimoji="0" lang="en-US" altLang="x-none" sz="1500" b="0" i="0" u="none" strike="noStrike" cap="none" normalizeH="0" baseline="0" dirty="0">
                          <a:ln>
                            <a:noFill/>
                          </a:ln>
                          <a:solidFill>
                            <a:schemeClr val="tx1"/>
                          </a:solidFill>
                          <a:effectLst/>
                          <a:latin typeface="Trebuchet MS" charset="0"/>
                          <a:ea typeface="Osaka" charset="-128"/>
                        </a:rPr>
                        <a:t>q</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dirty="0" err="1">
                          <a:ln>
                            <a:noFill/>
                          </a:ln>
                          <a:solidFill>
                            <a:schemeClr val="tx1"/>
                          </a:solidFill>
                          <a:effectLst/>
                          <a:latin typeface="Trebuchet MS" charset="0"/>
                          <a:ea typeface="Osaka" charset="-128"/>
                        </a:rPr>
                        <a:t>DeMorgan</a:t>
                      </a:r>
                      <a:r>
                        <a:rPr kumimoji="0" lang="en-US" altLang="en-US" sz="1500" b="0" i="0" u="none" strike="noStrike" cap="none" normalizeH="0" baseline="0" dirty="0" err="1">
                          <a:ln>
                            <a:noFill/>
                          </a:ln>
                          <a:solidFill>
                            <a:schemeClr val="tx1"/>
                          </a:solidFill>
                          <a:effectLst/>
                          <a:latin typeface="Trebuchet MS" charset="0"/>
                          <a:ea typeface="Osaka" charset="-128"/>
                        </a:rPr>
                        <a:t>’</a:t>
                      </a:r>
                      <a:r>
                        <a:rPr kumimoji="0" lang="en-US" altLang="x-none" sz="1500" b="0" i="0" u="none" strike="noStrike" cap="none" normalizeH="0" baseline="0" dirty="0" err="1">
                          <a:ln>
                            <a:noFill/>
                          </a:ln>
                          <a:solidFill>
                            <a:schemeClr val="tx1"/>
                          </a:solidFill>
                          <a:effectLst/>
                          <a:latin typeface="Trebuchet MS" charset="0"/>
                          <a:ea typeface="Osaka" charset="-128"/>
                        </a:rPr>
                        <a:t>s</a:t>
                      </a:r>
                      <a:r>
                        <a:rPr kumimoji="0" lang="en-US" altLang="x-none" sz="1500" b="0" i="0" u="none" strike="noStrike" cap="none" normalizeH="0" baseline="0" dirty="0">
                          <a:ln>
                            <a:noFill/>
                          </a:ln>
                          <a:solidFill>
                            <a:schemeClr val="tx1"/>
                          </a:solidFill>
                          <a:effectLst/>
                          <a:latin typeface="Trebuchet MS" charset="0"/>
                          <a:ea typeface="Osaka" charset="-128"/>
                        </a:rPr>
                        <a:t> laws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1511">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(p  q)  p</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(p  q)  p</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rPr>
                        <a:t>Absorption laws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1511">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p  T</a:t>
                      </a:r>
                    </a:p>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a:ln>
                            <a:noFill/>
                          </a:ln>
                          <a:solidFill>
                            <a:schemeClr val="tx1"/>
                          </a:solidFill>
                          <a:effectLst/>
                          <a:latin typeface="Trebuchet MS" charset="0"/>
                          <a:ea typeface="Osaka" charset="-128"/>
                          <a:sym typeface="Symbol" charset="2"/>
                        </a:rPr>
                        <a:t>p  p  F </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0046AA"/>
                        </a:buClr>
                        <a:buFont typeface="Wingdings" charset="2"/>
                        <a:defRPr sz="2000">
                          <a:solidFill>
                            <a:schemeClr val="tx1"/>
                          </a:solidFill>
                          <a:latin typeface="Trebuchet MS" charset="0"/>
                          <a:ea typeface="Osaka" charset="-128"/>
                        </a:defRPr>
                      </a:lvl1pPr>
                      <a:lvl2pPr marL="742950" indent="-285750" algn="l">
                        <a:spcBef>
                          <a:spcPct val="20000"/>
                        </a:spcBef>
                        <a:buClr>
                          <a:srgbClr val="0046AA"/>
                        </a:buClr>
                        <a:buFont typeface="Wingdings" charset="2"/>
                        <a:defRPr>
                          <a:solidFill>
                            <a:schemeClr val="tx1"/>
                          </a:solidFill>
                          <a:latin typeface="Trebuchet MS" charset="0"/>
                          <a:ea typeface="Osaka" charset="-128"/>
                        </a:defRPr>
                      </a:lvl2pPr>
                      <a:lvl3pPr marL="1143000" indent="-228600" algn="l">
                        <a:spcBef>
                          <a:spcPct val="20000"/>
                        </a:spcBef>
                        <a:buClr>
                          <a:srgbClr val="0046AA"/>
                        </a:buClr>
                        <a:buFont typeface="Monotype Sorts" charset="2"/>
                        <a:defRPr sz="1600">
                          <a:solidFill>
                            <a:schemeClr val="tx1"/>
                          </a:solidFill>
                          <a:latin typeface="Trebuchet MS" charset="0"/>
                          <a:ea typeface="Osaka" charset="-128"/>
                        </a:defRPr>
                      </a:lvl3pPr>
                      <a:lvl4pPr marL="1600200" indent="-228600" algn="l">
                        <a:spcBef>
                          <a:spcPct val="20000"/>
                        </a:spcBef>
                        <a:buClr>
                          <a:srgbClr val="0046AA"/>
                        </a:buClr>
                        <a:buFont typeface="Wingdings" charset="2"/>
                        <a:defRPr sz="1400">
                          <a:solidFill>
                            <a:schemeClr val="tx1"/>
                          </a:solidFill>
                          <a:latin typeface="Trebuchet MS" charset="0"/>
                          <a:ea typeface="Osaka" charset="-128"/>
                        </a:defRPr>
                      </a:lvl4pPr>
                      <a:lvl5pPr marL="2057400" indent="-228600" algn="l">
                        <a:spcBef>
                          <a:spcPct val="20000"/>
                        </a:spcBef>
                        <a:buClr>
                          <a:srgbClr val="0046AA"/>
                        </a:buClr>
                        <a:defRPr sz="1400">
                          <a:solidFill>
                            <a:schemeClr val="tx1"/>
                          </a:solidFill>
                          <a:latin typeface="Trebuchet MS" charset="0"/>
                          <a:ea typeface="Osaka" charset="-128"/>
                        </a:defRPr>
                      </a:lvl5pPr>
                      <a:lvl6pPr marL="25146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6pPr>
                      <a:lvl7pPr marL="29718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7pPr>
                      <a:lvl8pPr marL="34290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8pPr>
                      <a:lvl9pPr marL="3886200" indent="-228600" eaLnBrk="0" fontAlgn="base" hangingPunct="0">
                        <a:spcBef>
                          <a:spcPct val="20000"/>
                        </a:spcBef>
                        <a:spcAft>
                          <a:spcPct val="0"/>
                        </a:spcAft>
                        <a:buClr>
                          <a:srgbClr val="0046AA"/>
                        </a:buClr>
                        <a:defRPr sz="1400">
                          <a:solidFill>
                            <a:schemeClr val="tx1"/>
                          </a:solidFill>
                          <a:latin typeface="Trebuchet MS" charset="0"/>
                          <a:ea typeface="Osaka" charset="-128"/>
                        </a:defRPr>
                      </a:lvl9pPr>
                    </a:lstStyle>
                    <a:p>
                      <a:pPr marL="0" marR="0" lvl="0" indent="0" algn="l" defTabSz="914400" rtl="0" eaLnBrk="1" fontAlgn="base" latinLnBrk="0" hangingPunct="1">
                        <a:lnSpc>
                          <a:spcPct val="100000"/>
                        </a:lnSpc>
                        <a:spcBef>
                          <a:spcPct val="20000"/>
                        </a:spcBef>
                        <a:spcAft>
                          <a:spcPct val="0"/>
                        </a:spcAft>
                        <a:buClr>
                          <a:srgbClr val="0046AA"/>
                        </a:buClr>
                        <a:buSzTx/>
                        <a:buFont typeface="Wingdings" charset="2"/>
                        <a:buNone/>
                        <a:tabLst/>
                      </a:pPr>
                      <a:r>
                        <a:rPr kumimoji="0" lang="en-US" altLang="x-none" sz="1500" b="0" i="0" u="none" strike="noStrike" cap="none" normalizeH="0" baseline="0" dirty="0">
                          <a:ln>
                            <a:noFill/>
                          </a:ln>
                          <a:solidFill>
                            <a:schemeClr val="tx1"/>
                          </a:solidFill>
                          <a:effectLst/>
                          <a:latin typeface="Trebuchet MS" charset="0"/>
                          <a:ea typeface="Osaka" charset="-128"/>
                        </a:rPr>
                        <a:t>Negation laws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 name="Rectangle 4"/>
          <p:cNvSpPr>
            <a:spLocks noChangeArrowheads="1"/>
          </p:cNvSpPr>
          <p:nvPr/>
        </p:nvSpPr>
        <p:spPr bwMode="auto">
          <a:xfrm>
            <a:off x="2057400" y="1741750"/>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6" name="Rectangle 5"/>
          <p:cNvSpPr>
            <a:spLocks noChangeArrowheads="1"/>
          </p:cNvSpPr>
          <p:nvPr/>
        </p:nvSpPr>
        <p:spPr bwMode="auto">
          <a:xfrm>
            <a:off x="4972050" y="1694125"/>
            <a:ext cx="21145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7" name="Rectangle 6"/>
          <p:cNvSpPr>
            <a:spLocks noChangeArrowheads="1"/>
          </p:cNvSpPr>
          <p:nvPr/>
        </p:nvSpPr>
        <p:spPr bwMode="auto">
          <a:xfrm>
            <a:off x="2057400" y="2303725"/>
            <a:ext cx="251460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8" name="Rectangle 7"/>
          <p:cNvSpPr>
            <a:spLocks noChangeArrowheads="1"/>
          </p:cNvSpPr>
          <p:nvPr/>
        </p:nvSpPr>
        <p:spPr bwMode="auto">
          <a:xfrm>
            <a:off x="4972050" y="2322775"/>
            <a:ext cx="2114550" cy="390525"/>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9" name="Rectangle 8"/>
          <p:cNvSpPr>
            <a:spLocks noChangeArrowheads="1"/>
          </p:cNvSpPr>
          <p:nvPr/>
        </p:nvSpPr>
        <p:spPr bwMode="auto">
          <a:xfrm>
            <a:off x="2057400" y="2837125"/>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0" name="Rectangle 9"/>
          <p:cNvSpPr>
            <a:spLocks noChangeArrowheads="1"/>
          </p:cNvSpPr>
          <p:nvPr/>
        </p:nvSpPr>
        <p:spPr bwMode="auto">
          <a:xfrm>
            <a:off x="4972050" y="2894275"/>
            <a:ext cx="2114550" cy="4000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1" name="Rectangle 10"/>
          <p:cNvSpPr>
            <a:spLocks noChangeArrowheads="1"/>
          </p:cNvSpPr>
          <p:nvPr/>
        </p:nvSpPr>
        <p:spPr bwMode="auto">
          <a:xfrm>
            <a:off x="2057400" y="3408625"/>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2" name="Rectangle 11"/>
          <p:cNvSpPr>
            <a:spLocks noChangeArrowheads="1"/>
          </p:cNvSpPr>
          <p:nvPr/>
        </p:nvSpPr>
        <p:spPr bwMode="auto">
          <a:xfrm>
            <a:off x="4972050" y="3408625"/>
            <a:ext cx="2114550" cy="4000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3" name="Rectangle 12"/>
          <p:cNvSpPr>
            <a:spLocks noChangeArrowheads="1"/>
          </p:cNvSpPr>
          <p:nvPr/>
        </p:nvSpPr>
        <p:spPr bwMode="auto">
          <a:xfrm>
            <a:off x="2057400" y="3980125"/>
            <a:ext cx="2457450" cy="5143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4" name="Rectangle 13"/>
          <p:cNvSpPr>
            <a:spLocks noChangeArrowheads="1"/>
          </p:cNvSpPr>
          <p:nvPr/>
        </p:nvSpPr>
        <p:spPr bwMode="auto">
          <a:xfrm>
            <a:off x="4972050" y="3980125"/>
            <a:ext cx="2114550" cy="40005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 name="3 Marcador de número de diapositiva">
            <a:extLst>
              <a:ext uri="{FF2B5EF4-FFF2-40B4-BE49-F238E27FC236}">
                <a16:creationId xmlns:a16="http://schemas.microsoft.com/office/drawing/2014/main" id="{ED628A02-D669-3227-AD46-90B4519492C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21</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hidden"/>
                                      </p:to>
                                    </p:set>
                                  </p:childTnLst>
                                </p:cTn>
                              </p:par>
                            </p:childTnLst>
                          </p:cTn>
                        </p:par>
                        <p:par>
                          <p:cTn id="33" fill="hold" nodeType="afterGroup">
                            <p:stCondLst>
                              <p:cond delay="0"/>
                            </p:stCondLst>
                            <p:childTnLst>
                              <p:par>
                                <p:cTn id="34" presetID="9" presetClass="entr" presetSubtype="0" fill="hold" grpId="0" nodeType="afterEffect">
                                  <p:stCondLst>
                                    <p:cond delay="0"/>
                                  </p:stCondLst>
                                  <p:childTnLst>
                                    <p:set>
                                      <p:cBhvr>
                                        <p:cTn id="35" dur="1" fill="hold">
                                          <p:stCondLst>
                                            <p:cond delay="0"/>
                                          </p:stCondLst>
                                        </p:cTn>
                                        <p:tgtEl>
                                          <p:spTgt spid="121893"/>
                                        </p:tgtEl>
                                        <p:attrNameLst>
                                          <p:attrName>style.visibility</p:attrName>
                                        </p:attrNameLst>
                                      </p:cBhvr>
                                      <p:to>
                                        <p:strVal val="visible"/>
                                      </p:to>
                                    </p:set>
                                    <p:animEffect transition="in" filter="dissolve">
                                      <p:cBhvr>
                                        <p:cTn id="36" dur="500"/>
                                        <p:tgtEl>
                                          <p:spTgt spid="121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9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1143000" y="356319"/>
            <a:ext cx="6858000" cy="685800"/>
          </a:xfrm>
        </p:spPr>
        <p:txBody>
          <a:bodyPr/>
          <a:lstStyle/>
          <a:p>
            <a:r>
              <a:rPr lang="en-US" altLang="x-none" sz="2400" dirty="0"/>
              <a:t>Prove that (p </a:t>
            </a:r>
            <a:r>
              <a:rPr lang="en-US" altLang="x-none" sz="2400" dirty="0">
                <a:sym typeface="Symbol" charset="2"/>
              </a:rPr>
              <a:t></a:t>
            </a:r>
            <a:r>
              <a:rPr lang="en-US" altLang="x-none" sz="2400" dirty="0"/>
              <a:t> q) </a:t>
            </a:r>
            <a:r>
              <a:rPr lang="en-US" altLang="x-none" sz="2400" dirty="0">
                <a:sym typeface="Symbol" charset="2"/>
              </a:rPr>
              <a:t></a:t>
            </a:r>
            <a:r>
              <a:rPr lang="en-US" altLang="x-none" sz="2400" dirty="0"/>
              <a:t> (p </a:t>
            </a:r>
            <a:r>
              <a:rPr lang="en-US" altLang="x-none" sz="2400" dirty="0">
                <a:sym typeface="Symbol" charset="2"/>
              </a:rPr>
              <a:t></a:t>
            </a:r>
            <a:r>
              <a:rPr lang="en-US" altLang="x-none" sz="2400" dirty="0"/>
              <a:t> q) is a tautology</a:t>
            </a:r>
          </a:p>
        </p:txBody>
      </p:sp>
      <p:sp>
        <p:nvSpPr>
          <p:cNvPr id="2" name="3 Marcador de número de diapositiva">
            <a:extLst>
              <a:ext uri="{FF2B5EF4-FFF2-40B4-BE49-F238E27FC236}">
                <a16:creationId xmlns:a16="http://schemas.microsoft.com/office/drawing/2014/main" id="{F2CADEB8-8679-C5A8-98CA-22CAA01AE8D0}"/>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22</a:t>
            </a:fld>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normAutofit fontScale="90000"/>
          </a:bodyPr>
          <a:lstStyle/>
          <a:p>
            <a:r>
              <a:rPr lang="en-US" altLang="x-none" b="1"/>
              <a:t>Prove: </a:t>
            </a:r>
            <a:r>
              <a:rPr lang="en-US" altLang="x-none"/>
              <a:t>(p </a:t>
            </a:r>
            <a:r>
              <a:rPr lang="en-US" altLang="x-none">
                <a:sym typeface="Symbol" charset="2"/>
              </a:rPr>
              <a:t></a:t>
            </a:r>
            <a:r>
              <a:rPr lang="en-US" altLang="x-none"/>
              <a:t> q) </a:t>
            </a:r>
            <a:r>
              <a:rPr lang="en-US" altLang="x-none">
                <a:sym typeface="Symbol" charset="2"/>
              </a:rPr>
              <a:t></a:t>
            </a:r>
            <a:r>
              <a:rPr lang="en-US" altLang="x-none"/>
              <a:t> (p </a:t>
            </a:r>
            <a:r>
              <a:rPr lang="en-US" altLang="x-none">
                <a:sym typeface="Symbol" charset="2"/>
              </a:rPr>
              <a:t></a:t>
            </a:r>
            <a:r>
              <a:rPr lang="en-US" altLang="x-none"/>
              <a:t> r) </a:t>
            </a:r>
            <a:r>
              <a:rPr lang="en-US" altLang="x-none">
                <a:sym typeface="Symbol" charset="2"/>
              </a:rPr>
              <a:t></a:t>
            </a:r>
            <a:r>
              <a:rPr lang="en-US" altLang="x-none"/>
              <a:t> p </a:t>
            </a:r>
            <a:r>
              <a:rPr lang="en-US" altLang="x-none">
                <a:sym typeface="Symbol" charset="2"/>
              </a:rPr>
              <a:t></a:t>
            </a:r>
            <a:r>
              <a:rPr lang="en-US" altLang="x-none"/>
              <a:t> (q </a:t>
            </a:r>
            <a:r>
              <a:rPr lang="en-US" altLang="x-none">
                <a:sym typeface="Symbol" charset="2"/>
              </a:rPr>
              <a:t></a:t>
            </a:r>
            <a:r>
              <a:rPr lang="en-US" altLang="x-none"/>
              <a:t> r) </a:t>
            </a:r>
            <a:br>
              <a:rPr lang="en-US" altLang="x-none"/>
            </a:br>
            <a:endParaRPr lang="en-US" altLang="x-none"/>
          </a:p>
        </p:txBody>
      </p:sp>
      <p:sp>
        <p:nvSpPr>
          <p:cNvPr id="2" name="3 Marcador de número de diapositiva">
            <a:extLst>
              <a:ext uri="{FF2B5EF4-FFF2-40B4-BE49-F238E27FC236}">
                <a16:creationId xmlns:a16="http://schemas.microsoft.com/office/drawing/2014/main" id="{025262FC-DAC2-0E29-3004-D0F5561461ED}"/>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23</a:t>
            </a:fld>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tLang="x-none"/>
              <a:t>Final Thoughts</a:t>
            </a:r>
          </a:p>
        </p:txBody>
      </p:sp>
      <p:sp>
        <p:nvSpPr>
          <p:cNvPr id="58370" name="Rectangle 3"/>
          <p:cNvSpPr>
            <a:spLocks noGrp="1" noChangeArrowheads="1"/>
          </p:cNvSpPr>
          <p:nvPr>
            <p:ph type="body" idx="1"/>
          </p:nvPr>
        </p:nvSpPr>
        <p:spPr/>
        <p:txBody>
          <a:bodyPr/>
          <a:lstStyle/>
          <a:p>
            <a:pPr eaLnBrk="1" hangingPunct="1"/>
            <a:r>
              <a:rPr lang="en-US" altLang="x-none" dirty="0"/>
              <a:t>Logic can help us solve real world problems and play challenging games</a:t>
            </a:r>
          </a:p>
          <a:p>
            <a:pPr eaLnBrk="1" hangingPunct="1"/>
            <a:endParaRPr lang="en-US" altLang="x-none" dirty="0"/>
          </a:p>
          <a:p>
            <a:pPr eaLnBrk="1" hangingPunct="1"/>
            <a:r>
              <a:rPr lang="en-US" altLang="x-none" dirty="0"/>
              <a:t>Logical equivalences help us simplify complex propositions and construct proofs</a:t>
            </a:r>
          </a:p>
          <a:p>
            <a:pPr lvl="1" eaLnBrk="1" hangingPunct="1"/>
            <a:r>
              <a:rPr lang="en-US" altLang="x-none" dirty="0"/>
              <a:t>More on proofs later in the course</a:t>
            </a:r>
          </a:p>
          <a:p>
            <a:pPr eaLnBrk="1" hangingPunct="1"/>
            <a:endParaRPr lang="en-US" altLang="x-none" dirty="0"/>
          </a:p>
          <a:p>
            <a:pPr eaLnBrk="1" hangingPunct="1"/>
            <a:r>
              <a:rPr lang="en-US" altLang="x-none" dirty="0"/>
              <a:t>Next:</a:t>
            </a:r>
          </a:p>
          <a:p>
            <a:pPr lvl="1" eaLnBrk="1" hangingPunct="1"/>
            <a:r>
              <a:rPr lang="en-US" altLang="x-none" dirty="0"/>
              <a:t>Predicate logic and quantification</a:t>
            </a:r>
          </a:p>
          <a:p>
            <a:pPr lvl="1" eaLnBrk="1" hangingPunct="1"/>
            <a:r>
              <a:rPr lang="en-US" altLang="x-none" dirty="0"/>
              <a:t>Please read </a:t>
            </a:r>
            <a:r>
              <a:rPr lang="en-US" altLang="x-none"/>
              <a:t>section 1.4</a:t>
            </a:r>
            <a:endParaRPr lang="en-US" altLang="x-none" dirty="0"/>
          </a:p>
        </p:txBody>
      </p:sp>
      <p:sp>
        <p:nvSpPr>
          <p:cNvPr id="2" name="3 Marcador de número de diapositiva">
            <a:extLst>
              <a:ext uri="{FF2B5EF4-FFF2-40B4-BE49-F238E27FC236}">
                <a16:creationId xmlns:a16="http://schemas.microsoft.com/office/drawing/2014/main" id="{2215AC8E-C166-AF03-2B0F-7651F93056E8}"/>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24</a:t>
            </a:fld>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x-none"/>
              <a:t>A technical support conundrum</a:t>
            </a:r>
          </a:p>
        </p:txBody>
      </p:sp>
      <p:sp>
        <p:nvSpPr>
          <p:cNvPr id="22530" name="Rectangle 3"/>
          <p:cNvSpPr>
            <a:spLocks noGrp="1" noChangeArrowheads="1"/>
          </p:cNvSpPr>
          <p:nvPr>
            <p:ph type="body" idx="1"/>
          </p:nvPr>
        </p:nvSpPr>
        <p:spPr/>
        <p:txBody>
          <a:bodyPr/>
          <a:lstStyle/>
          <a:p>
            <a:pPr marL="0" indent="0" algn="ctr">
              <a:buNone/>
            </a:pPr>
            <a:r>
              <a:rPr lang="en-US" altLang="x-none" dirty="0"/>
              <a:t>Alice and Bob are technical support agents. If an agent is having a bad day, they will always lie to you. If an agent is having a good day, they will always tell you the truth. Alice tells you that Bob is having a bad day. Bob tells you that he and Alice are both having the same type of day. Can you trust the advice you receive from Alice during your call?</a:t>
            </a:r>
          </a:p>
        </p:txBody>
      </p:sp>
      <p:sp>
        <p:nvSpPr>
          <p:cNvPr id="22531" name="Rectangle 4"/>
          <p:cNvSpPr>
            <a:spLocks noChangeArrowheads="1"/>
          </p:cNvSpPr>
          <p:nvPr/>
        </p:nvSpPr>
        <p:spPr bwMode="auto">
          <a:xfrm>
            <a:off x="3433763" y="364569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01381" name="WordArt 5"/>
          <p:cNvSpPr>
            <a:spLocks noChangeArrowheads="1" noChangeShapeType="1" noTextEdit="1"/>
          </p:cNvSpPr>
          <p:nvPr/>
        </p:nvSpPr>
        <p:spPr bwMode="auto">
          <a:xfrm>
            <a:off x="2571750" y="3429000"/>
            <a:ext cx="4000500" cy="971550"/>
          </a:xfrm>
          <a:prstGeom prst="rect">
            <a:avLst/>
          </a:prstGeom>
        </p:spPr>
        <p:txBody>
          <a:bodyPr wrap="none" fromWordArt="1">
            <a:prstTxWarp prst="textPlain">
              <a:avLst>
                <a:gd name="adj" fmla="val 50000"/>
              </a:avLst>
            </a:prstTxWarp>
          </a:bodyPr>
          <a:lstStyle/>
          <a:p>
            <a:pPr algn="ctr"/>
            <a:r>
              <a:rPr lang="en-US" sz="27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charset="0"/>
                <a:ea typeface="Arial Black" charset="0"/>
                <a:cs typeface="Arial Black" charset="0"/>
              </a:rPr>
              <a:t>How do we solve this</a:t>
            </a:r>
          </a:p>
          <a:p>
            <a:pPr algn="ctr"/>
            <a:r>
              <a:rPr lang="en-US" sz="27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charset="0"/>
                <a:ea typeface="Arial Black" charset="0"/>
                <a:cs typeface="Arial Black" charset="0"/>
              </a:rPr>
              <a:t>type of problem?</a:t>
            </a:r>
          </a:p>
        </p:txBody>
      </p:sp>
      <p:sp>
        <p:nvSpPr>
          <p:cNvPr id="3" name="3 Marcador de número de diapositiva">
            <a:extLst>
              <a:ext uri="{FF2B5EF4-FFF2-40B4-BE49-F238E27FC236}">
                <a16:creationId xmlns:a16="http://schemas.microsoft.com/office/drawing/2014/main" id="{CCF2858B-320D-C760-F4B1-4F6C5E47AD50}"/>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3</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81"/>
                                        </p:tgtEl>
                                        <p:attrNameLst>
                                          <p:attrName>style.visibility</p:attrName>
                                        </p:attrNameLst>
                                      </p:cBhvr>
                                      <p:to>
                                        <p:strVal val="visible"/>
                                      </p:to>
                                    </p:set>
                                    <p:animEffect transition="in" filter="dissolve">
                                      <p:cBhvr>
                                        <p:cTn id="7"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tLang="x-none" dirty="0"/>
              <a:t>Solving logic puzzles systematically</a:t>
            </a:r>
          </a:p>
        </p:txBody>
      </p:sp>
      <p:grpSp>
        <p:nvGrpSpPr>
          <p:cNvPr id="2" name="Group 11"/>
          <p:cNvGrpSpPr>
            <a:grpSpLocks/>
          </p:cNvGrpSpPr>
          <p:nvPr/>
        </p:nvGrpSpPr>
        <p:grpSpPr bwMode="auto">
          <a:xfrm>
            <a:off x="3314700" y="1061408"/>
            <a:ext cx="2571750" cy="1825203"/>
            <a:chOff x="2895600" y="1171402"/>
            <a:chExt cx="3429000" cy="2434316"/>
          </a:xfrm>
        </p:grpSpPr>
        <p:pic>
          <p:nvPicPr>
            <p:cNvPr id="24587" name="Picture 5"/>
            <p:cNvPicPr>
              <a:picLocks noChangeAspect="1"/>
            </p:cNvPicPr>
            <p:nvPr/>
          </p:nvPicPr>
          <p:blipFill>
            <a:blip r:embed="rId2"/>
            <a:srcRect/>
            <a:stretch/>
          </p:blipFill>
          <p:spPr bwMode="auto">
            <a:xfrm>
              <a:off x="3505200" y="1171402"/>
              <a:ext cx="2089150" cy="139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TextBox 8"/>
            <p:cNvSpPr txBox="1">
              <a:spLocks noChangeArrowheads="1"/>
            </p:cNvSpPr>
            <p:nvPr/>
          </p:nvSpPr>
          <p:spPr bwMode="auto">
            <a:xfrm>
              <a:off x="2895600" y="2743691"/>
              <a:ext cx="3429000" cy="86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1800" b="1">
                  <a:latin typeface="Trebuchet MS" charset="0"/>
                </a:rPr>
                <a:t>Step 1: </a:t>
              </a:r>
              <a:r>
                <a:rPr lang="en-US" altLang="x-none" sz="1800">
                  <a:latin typeface="Trebuchet MS" charset="0"/>
                </a:rPr>
                <a:t>Identify rules and constraints</a:t>
              </a:r>
            </a:p>
          </p:txBody>
        </p:sp>
      </p:grpSp>
      <p:grpSp>
        <p:nvGrpSpPr>
          <p:cNvPr id="3" name="Group 12"/>
          <p:cNvGrpSpPr>
            <a:grpSpLocks/>
          </p:cNvGrpSpPr>
          <p:nvPr/>
        </p:nvGrpSpPr>
        <p:grpSpPr bwMode="auto">
          <a:xfrm>
            <a:off x="1257300" y="2977754"/>
            <a:ext cx="2971800" cy="2017931"/>
            <a:chOff x="152400" y="3969603"/>
            <a:chExt cx="3962400" cy="2691318"/>
          </a:xfrm>
        </p:grpSpPr>
        <p:pic>
          <p:nvPicPr>
            <p:cNvPr id="24585" name="Picture 6"/>
            <p:cNvPicPr>
              <a:picLocks noChangeAspect="1"/>
            </p:cNvPicPr>
            <p:nvPr/>
          </p:nvPicPr>
          <p:blipFill>
            <a:blip r:embed="rId3"/>
            <a:srcRect/>
            <a:stretch/>
          </p:blipFill>
          <p:spPr bwMode="auto">
            <a:xfrm>
              <a:off x="778297" y="3969603"/>
              <a:ext cx="2558205" cy="1848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TextBox 9"/>
            <p:cNvSpPr txBox="1">
              <a:spLocks noChangeArrowheads="1"/>
            </p:cNvSpPr>
            <p:nvPr/>
          </p:nvSpPr>
          <p:spPr bwMode="auto">
            <a:xfrm>
              <a:off x="152400" y="5798908"/>
              <a:ext cx="39624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1800" b="1">
                  <a:latin typeface="Trebuchet MS" charset="0"/>
                </a:rPr>
                <a:t>Step 2: </a:t>
              </a:r>
              <a:r>
                <a:rPr lang="en-US" altLang="x-none" sz="1800">
                  <a:latin typeface="Trebuchet MS" charset="0"/>
                </a:rPr>
                <a:t>Assign propositions to key concepts</a:t>
              </a:r>
            </a:p>
          </p:txBody>
        </p:sp>
      </p:grpSp>
      <p:grpSp>
        <p:nvGrpSpPr>
          <p:cNvPr id="4" name="Group 13"/>
          <p:cNvGrpSpPr>
            <a:grpSpLocks/>
          </p:cNvGrpSpPr>
          <p:nvPr/>
        </p:nvGrpSpPr>
        <p:grpSpPr bwMode="auto">
          <a:xfrm>
            <a:off x="5029200" y="3297846"/>
            <a:ext cx="2971800" cy="1806183"/>
            <a:chOff x="5181600" y="4397423"/>
            <a:chExt cx="3962400" cy="2408691"/>
          </a:xfrm>
        </p:grpSpPr>
        <p:pic>
          <p:nvPicPr>
            <p:cNvPr id="24583" name="Picture 4"/>
            <p:cNvPicPr>
              <a:picLocks noChangeAspect="1"/>
            </p:cNvPicPr>
            <p:nvPr/>
          </p:nvPicPr>
          <p:blipFill>
            <a:blip r:embed="rId4"/>
            <a:srcRect/>
            <a:stretch/>
          </p:blipFill>
          <p:spPr bwMode="auto">
            <a:xfrm>
              <a:off x="6248400" y="4397423"/>
              <a:ext cx="2063472" cy="154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TextBox 10"/>
            <p:cNvSpPr txBox="1">
              <a:spLocks noChangeArrowheads="1"/>
            </p:cNvSpPr>
            <p:nvPr/>
          </p:nvSpPr>
          <p:spPr bwMode="auto">
            <a:xfrm>
              <a:off x="5181600" y="5944180"/>
              <a:ext cx="3962400" cy="861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1800" b="1">
                  <a:latin typeface="Trebuchet MS" charset="0"/>
                </a:rPr>
                <a:t>Step 3: </a:t>
              </a:r>
              <a:r>
                <a:rPr lang="en-US" altLang="x-none" sz="1800">
                  <a:latin typeface="Trebuchet MS" charset="0"/>
                </a:rPr>
                <a:t>Make assumptions and reason logically!</a:t>
              </a:r>
            </a:p>
          </p:txBody>
        </p:sp>
      </p:grpSp>
      <p:sp>
        <p:nvSpPr>
          <p:cNvPr id="15" name="Bent Arrow 14"/>
          <p:cNvSpPr/>
          <p:nvPr/>
        </p:nvSpPr>
        <p:spPr bwMode="auto">
          <a:xfrm rot="16200000" flipH="1">
            <a:off x="2028825" y="1285875"/>
            <a:ext cx="1600200" cy="1543050"/>
          </a:xfrm>
          <a:prstGeom prst="bentArrow">
            <a:avLst/>
          </a:prstGeom>
          <a:solidFill>
            <a:srgbClr val="7030A0">
              <a:alpha val="50000"/>
            </a:srgbClr>
          </a:solidFill>
          <a:ln w="9525" cap="flat" cmpd="sng" algn="ctr">
            <a:solidFill>
              <a:schemeClr val="tx1"/>
            </a:solidFill>
            <a:prstDash val="solid"/>
            <a:round/>
            <a:headEnd type="none" w="med" len="med"/>
            <a:tailEnd type="none" w="med" len="med"/>
          </a:ln>
          <a:effectLst/>
        </p:spPr>
        <p:txBody>
          <a:bodyPr/>
          <a:lstStyle/>
          <a:p>
            <a:pPr>
              <a:defRPr/>
            </a:pPr>
            <a:endParaRPr lang="en-US" sz="1050">
              <a:latin typeface="Arial" pitchFamily="-105" charset="0"/>
              <a:ea typeface="ＭＳ Ｐゴシック" pitchFamily="-105" charset="-128"/>
              <a:cs typeface="ＭＳ Ｐゴシック" pitchFamily="-105" charset="-128"/>
            </a:endParaRPr>
          </a:p>
        </p:txBody>
      </p:sp>
      <p:sp>
        <p:nvSpPr>
          <p:cNvPr id="16" name="Right Arrow 15"/>
          <p:cNvSpPr>
            <a:spLocks noChangeArrowheads="1"/>
          </p:cNvSpPr>
          <p:nvPr/>
        </p:nvSpPr>
        <p:spPr bwMode="auto">
          <a:xfrm>
            <a:off x="3943350" y="3429000"/>
            <a:ext cx="1771650" cy="628650"/>
          </a:xfrm>
          <a:prstGeom prst="rightArrow">
            <a:avLst>
              <a:gd name="adj1" fmla="val 50000"/>
              <a:gd name="adj2" fmla="val 49997"/>
            </a:avLst>
          </a:prstGeom>
          <a:solidFill>
            <a:srgbClr val="7030A0">
              <a:alpha val="50000"/>
            </a:srgbClr>
          </a:solidFill>
          <a:ln w="9525">
            <a:solidFill>
              <a:schemeClr val="tx1"/>
            </a:solidFill>
            <a:round/>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5" name="3 Marcador de número de diapositiva">
            <a:extLst>
              <a:ext uri="{FF2B5EF4-FFF2-40B4-BE49-F238E27FC236}">
                <a16:creationId xmlns:a16="http://schemas.microsoft.com/office/drawing/2014/main" id="{BC27152C-E13C-DBE6-BFC8-09EF43B8D684}"/>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4</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nodeType="afterGroup">
                            <p:stCondLst>
                              <p:cond delay="5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tLang="x-none"/>
              <a:t>Technical support revisited</a:t>
            </a:r>
          </a:p>
        </p:txBody>
      </p:sp>
      <p:sp>
        <p:nvSpPr>
          <p:cNvPr id="25603" name="Rectangle 3"/>
          <p:cNvSpPr txBox="1">
            <a:spLocks noChangeArrowheads="1"/>
          </p:cNvSpPr>
          <p:nvPr/>
        </p:nvSpPr>
        <p:spPr bwMode="auto">
          <a:xfrm>
            <a:off x="457199" y="1126104"/>
            <a:ext cx="8229599" cy="1282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Clr>
                <a:srgbClr val="0046AA"/>
              </a:buClr>
              <a:buFont typeface="Wingdings" charset="2"/>
              <a:buNone/>
            </a:pPr>
            <a:r>
              <a:rPr lang="en-US" altLang="x-none" sz="2000" dirty="0">
                <a:latin typeface="Trebuchet MS" charset="0"/>
                <a:ea typeface="Osaka" charset="-128"/>
              </a:rPr>
              <a:t>Alice and Bob are technical support agents. If an agent is having a bad day, they will always lie to you. If an agent is having a good day, they will always tell you the truth. Alice tells you that Bob is having a bad day. Bob tells you that he and Alice are both having the same type of day. Can you trust the advice you receive from Alice during your call?</a:t>
            </a:r>
          </a:p>
        </p:txBody>
      </p:sp>
      <p:sp>
        <p:nvSpPr>
          <p:cNvPr id="25602" name="Rectangle 3"/>
          <p:cNvSpPr>
            <a:spLocks noGrp="1" noChangeArrowheads="1"/>
          </p:cNvSpPr>
          <p:nvPr>
            <p:ph type="body" idx="1"/>
          </p:nvPr>
        </p:nvSpPr>
        <p:spPr>
          <a:xfrm>
            <a:off x="1257300" y="3029447"/>
            <a:ext cx="6572250" cy="2114550"/>
          </a:xfrm>
        </p:spPr>
        <p:txBody>
          <a:bodyPr/>
          <a:lstStyle/>
          <a:p>
            <a:pPr marL="0" indent="0">
              <a:buNone/>
            </a:pPr>
            <a:r>
              <a:rPr lang="en-US" altLang="x-none" sz="1500" b="1" dirty="0"/>
              <a:t>Step 1:</a:t>
            </a:r>
            <a:r>
              <a:rPr lang="en-US" altLang="x-none" sz="1500" dirty="0"/>
              <a:t>  Identify the rules of the puzzle</a:t>
            </a:r>
          </a:p>
          <a:p>
            <a:pPr lvl="1" eaLnBrk="1" hangingPunct="1"/>
            <a:r>
              <a:rPr lang="en-US" altLang="x-none" sz="1350" dirty="0"/>
              <a:t>Good day = tell the truth</a:t>
            </a:r>
          </a:p>
          <a:p>
            <a:pPr lvl="1" eaLnBrk="1" hangingPunct="1"/>
            <a:r>
              <a:rPr lang="en-US" altLang="x-none" sz="1350" dirty="0"/>
              <a:t>Bad day = lie!</a:t>
            </a:r>
            <a:endParaRPr lang="en-US" altLang="x-none" sz="1350" b="1" dirty="0"/>
          </a:p>
          <a:p>
            <a:pPr marL="0" indent="0">
              <a:buNone/>
            </a:pPr>
            <a:endParaRPr lang="en-US" altLang="x-none" sz="1500" b="1" dirty="0"/>
          </a:p>
          <a:p>
            <a:pPr marL="0" indent="0">
              <a:buNone/>
            </a:pPr>
            <a:r>
              <a:rPr lang="en-US" altLang="x-none" sz="1500" b="1" dirty="0"/>
              <a:t>Step 2:</a:t>
            </a:r>
            <a:r>
              <a:rPr lang="en-US" altLang="x-none" sz="1500" dirty="0"/>
              <a:t>  Assign propositions to the key concepts in the puzzle</a:t>
            </a:r>
          </a:p>
          <a:p>
            <a:pPr lvl="1" eaLnBrk="1" hangingPunct="1"/>
            <a:r>
              <a:rPr lang="en-US" altLang="x-none" sz="1350" dirty="0"/>
              <a:t>A </a:t>
            </a:r>
            <a:r>
              <a:rPr lang="en-US" altLang="x-none" sz="1350" dirty="0">
                <a:sym typeface="Symbol" charset="2"/>
              </a:rPr>
              <a:t></a:t>
            </a:r>
            <a:r>
              <a:rPr lang="en-US" altLang="x-none" sz="1350" dirty="0"/>
              <a:t> </a:t>
            </a:r>
            <a:r>
              <a:rPr lang="en-US" altLang="ja-JP" sz="1350" dirty="0"/>
              <a:t>“Alice is having a good day”</a:t>
            </a:r>
          </a:p>
          <a:p>
            <a:pPr lvl="1" eaLnBrk="1" hangingPunct="1"/>
            <a:r>
              <a:rPr lang="en-US" altLang="x-none" sz="1350" dirty="0"/>
              <a:t>B </a:t>
            </a:r>
            <a:r>
              <a:rPr lang="en-US" altLang="x-none" sz="1350" dirty="0">
                <a:sym typeface="Symbol" charset="2"/>
              </a:rPr>
              <a:t></a:t>
            </a:r>
            <a:r>
              <a:rPr lang="en-US" altLang="x-none" sz="1350" dirty="0"/>
              <a:t> “</a:t>
            </a:r>
            <a:r>
              <a:rPr lang="en-US" altLang="ja-JP" sz="1350" dirty="0"/>
              <a:t>Bob is having a good day”</a:t>
            </a:r>
          </a:p>
          <a:p>
            <a:pPr lvl="1" eaLnBrk="1" hangingPunct="1"/>
            <a:endParaRPr lang="en-US" altLang="x-none" sz="1350" dirty="0"/>
          </a:p>
        </p:txBody>
      </p:sp>
      <p:cxnSp>
        <p:nvCxnSpPr>
          <p:cNvPr id="7" name="Straight Connector 6"/>
          <p:cNvCxnSpPr/>
          <p:nvPr/>
        </p:nvCxnSpPr>
        <p:spPr bwMode="auto">
          <a:xfrm>
            <a:off x="2171700" y="2920118"/>
            <a:ext cx="4800600" cy="119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8" name="Rectangle 7"/>
          <p:cNvSpPr>
            <a:spLocks noChangeArrowheads="1"/>
          </p:cNvSpPr>
          <p:nvPr/>
        </p:nvSpPr>
        <p:spPr bwMode="auto">
          <a:xfrm>
            <a:off x="1600200" y="3396281"/>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9" name="Rectangle 8"/>
          <p:cNvSpPr>
            <a:spLocks noChangeArrowheads="1"/>
          </p:cNvSpPr>
          <p:nvPr/>
        </p:nvSpPr>
        <p:spPr bwMode="auto">
          <a:xfrm>
            <a:off x="1600200" y="3672506"/>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0" name="Rectangle 9"/>
          <p:cNvSpPr>
            <a:spLocks noChangeArrowheads="1"/>
          </p:cNvSpPr>
          <p:nvPr/>
        </p:nvSpPr>
        <p:spPr bwMode="auto">
          <a:xfrm>
            <a:off x="1755322" y="4488511"/>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1" name="Rectangle 10"/>
          <p:cNvSpPr>
            <a:spLocks noChangeArrowheads="1"/>
          </p:cNvSpPr>
          <p:nvPr/>
        </p:nvSpPr>
        <p:spPr bwMode="auto">
          <a:xfrm>
            <a:off x="1518557" y="4717111"/>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 name="3 Marcador de número de diapositiva">
            <a:extLst>
              <a:ext uri="{FF2B5EF4-FFF2-40B4-BE49-F238E27FC236}">
                <a16:creationId xmlns:a16="http://schemas.microsoft.com/office/drawing/2014/main" id="{25CE083C-1C96-14F4-F95E-AFDCB4518852}"/>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5</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143000" y="330975"/>
            <a:ext cx="6858000" cy="685800"/>
          </a:xfrm>
        </p:spPr>
        <p:txBody>
          <a:bodyPr/>
          <a:lstStyle/>
          <a:p>
            <a:r>
              <a:rPr lang="en-US" altLang="x-none" sz="2400" dirty="0"/>
              <a:t>Step 3:  Make assumptions and reason logically</a:t>
            </a:r>
          </a:p>
        </p:txBody>
      </p:sp>
      <p:sp>
        <p:nvSpPr>
          <p:cNvPr id="2" name="3 Marcador de número de diapositiva">
            <a:extLst>
              <a:ext uri="{FF2B5EF4-FFF2-40B4-BE49-F238E27FC236}">
                <a16:creationId xmlns:a16="http://schemas.microsoft.com/office/drawing/2014/main" id="{DC12DC15-5A13-1E69-BA65-04F42BD78B8D}"/>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6</a:t>
            </a:fld>
            <a:endParaRPr lang="pt-BR" dirty="0"/>
          </a:p>
        </p:txBody>
      </p:sp>
      <p:sp>
        <p:nvSpPr>
          <p:cNvPr id="3" name="TextBox 2">
            <a:extLst>
              <a:ext uri="{FF2B5EF4-FFF2-40B4-BE49-F238E27FC236}">
                <a16:creationId xmlns:a16="http://schemas.microsoft.com/office/drawing/2014/main" id="{A757E8CC-8044-EB21-EA6A-6E47BE87B0D6}"/>
              </a:ext>
            </a:extLst>
          </p:cNvPr>
          <p:cNvSpPr txBox="1"/>
          <p:nvPr/>
        </p:nvSpPr>
        <p:spPr>
          <a:xfrm>
            <a:off x="506185" y="832759"/>
            <a:ext cx="8286750" cy="4401205"/>
          </a:xfrm>
          <a:prstGeom prst="rect">
            <a:avLst/>
          </a:prstGeom>
          <a:noFill/>
        </p:spPr>
        <p:txBody>
          <a:bodyPr wrap="square" rtlCol="0">
            <a:spAutoFit/>
          </a:bodyPr>
          <a:lstStyle/>
          <a:p>
            <a:r>
              <a:rPr lang="en-US" b="1" dirty="0">
                <a:latin typeface="+mn-lt"/>
              </a:rPr>
              <a:t>[Case 1]</a:t>
            </a:r>
          </a:p>
          <a:p>
            <a:r>
              <a:rPr lang="en-US" dirty="0">
                <a:latin typeface="+mn-lt"/>
              </a:rPr>
              <a:t>Let’s assume </a:t>
            </a:r>
            <a:r>
              <a:rPr lang="en-US" dirty="0">
                <a:solidFill>
                  <a:schemeClr val="bg2"/>
                </a:solidFill>
                <a:latin typeface="+mn-lt"/>
              </a:rPr>
              <a:t>A</a:t>
            </a:r>
            <a:r>
              <a:rPr lang="en-US" dirty="0">
                <a:latin typeface="+mn-lt"/>
              </a:rPr>
              <a:t> is </a:t>
            </a:r>
            <a:r>
              <a:rPr lang="en-US" dirty="0">
                <a:solidFill>
                  <a:srgbClr val="00B050"/>
                </a:solidFill>
                <a:latin typeface="+mn-lt"/>
              </a:rPr>
              <a:t>True</a:t>
            </a:r>
            <a:r>
              <a:rPr lang="en-US" dirty="0">
                <a:latin typeface="+mn-lt"/>
              </a:rPr>
              <a:t>, </a:t>
            </a:r>
          </a:p>
          <a:p>
            <a:pPr lvl="1"/>
            <a:r>
              <a:rPr lang="en-US" dirty="0">
                <a:latin typeface="+mn-lt"/>
              </a:rPr>
              <a:t>	So Alice is </a:t>
            </a:r>
            <a:r>
              <a:rPr lang="en-US" dirty="0">
                <a:solidFill>
                  <a:srgbClr val="FF0000"/>
                </a:solidFill>
                <a:latin typeface="+mn-lt"/>
              </a:rPr>
              <a:t>telling the truth</a:t>
            </a:r>
            <a:r>
              <a:rPr lang="en-US" dirty="0">
                <a:latin typeface="+mn-lt"/>
              </a:rPr>
              <a:t>.</a:t>
            </a:r>
          </a:p>
          <a:p>
            <a:pPr lvl="6"/>
            <a:r>
              <a:rPr lang="en-US" dirty="0">
                <a:latin typeface="+mn-lt"/>
              </a:rPr>
              <a:t>		Therefore, Alice’s Statement “</a:t>
            </a:r>
            <a:r>
              <a:rPr lang="en-US" altLang="x-none" dirty="0">
                <a:latin typeface="+mn-lt"/>
                <a:ea typeface="Osaka" charset="-128"/>
              </a:rPr>
              <a:t>Bob is having a bad day</a:t>
            </a:r>
            <a:r>
              <a:rPr lang="en-US" dirty="0">
                <a:latin typeface="+mn-lt"/>
              </a:rPr>
              <a:t>” is </a:t>
            </a:r>
            <a:r>
              <a:rPr lang="en-US" dirty="0">
                <a:solidFill>
                  <a:srgbClr val="00B050"/>
                </a:solidFill>
                <a:latin typeface="+mn-lt"/>
              </a:rPr>
              <a:t>True</a:t>
            </a:r>
            <a:r>
              <a:rPr lang="en-US" dirty="0">
                <a:latin typeface="+mn-lt"/>
              </a:rPr>
              <a:t>.</a:t>
            </a:r>
          </a:p>
          <a:p>
            <a:pPr lvl="6"/>
            <a:r>
              <a:rPr lang="en-US" dirty="0">
                <a:latin typeface="+mn-lt"/>
              </a:rPr>
              <a:t>			Bob </a:t>
            </a:r>
            <a:r>
              <a:rPr lang="en-US" dirty="0">
                <a:solidFill>
                  <a:srgbClr val="FF0000"/>
                </a:solidFill>
                <a:latin typeface="+mn-lt"/>
              </a:rPr>
              <a:t>lies</a:t>
            </a:r>
          </a:p>
          <a:p>
            <a:pPr lvl="6"/>
            <a:r>
              <a:rPr lang="en-US" dirty="0">
                <a:solidFill>
                  <a:srgbClr val="FF0000"/>
                </a:solidFill>
                <a:latin typeface="+mn-lt"/>
              </a:rPr>
              <a:t>				</a:t>
            </a:r>
            <a:r>
              <a:rPr lang="en-US" dirty="0">
                <a:latin typeface="+mn-lt"/>
              </a:rPr>
              <a:t>Bob's statement that he and Alice are both having the 				same type of day is a </a:t>
            </a:r>
            <a:r>
              <a:rPr lang="en-US" dirty="0">
                <a:solidFill>
                  <a:srgbClr val="FF0000"/>
                </a:solidFill>
                <a:latin typeface="+mn-lt"/>
              </a:rPr>
              <a:t>lie </a:t>
            </a:r>
            <a:r>
              <a:rPr lang="en-US" dirty="0">
                <a:solidFill>
                  <a:schemeClr val="tx1"/>
                </a:solidFill>
                <a:latin typeface="+mn-lt"/>
              </a:rPr>
              <a:t>--&gt; </a:t>
            </a:r>
            <a:r>
              <a:rPr lang="en-US" dirty="0">
                <a:solidFill>
                  <a:srgbClr val="0070C0"/>
                </a:solidFill>
                <a:latin typeface="+mn-lt"/>
              </a:rPr>
              <a:t>Alice and Bob have a </a:t>
            </a:r>
            <a:r>
              <a:rPr lang="en-US" dirty="0">
                <a:solidFill>
                  <a:schemeClr val="tx1"/>
                </a:solidFill>
                <a:latin typeface="+mn-lt"/>
              </a:rPr>
              <a:t>				</a:t>
            </a:r>
            <a:r>
              <a:rPr lang="en-US" dirty="0">
                <a:solidFill>
                  <a:srgbClr val="0070C0"/>
                </a:solidFill>
                <a:latin typeface="+mn-lt"/>
              </a:rPr>
              <a:t>different type of day</a:t>
            </a:r>
          </a:p>
          <a:p>
            <a:pPr lvl="6"/>
            <a:endParaRPr lang="en-US" dirty="0">
              <a:solidFill>
                <a:srgbClr val="0070C0"/>
              </a:solidFill>
              <a:latin typeface="+mn-lt"/>
            </a:endParaRPr>
          </a:p>
          <a:p>
            <a:pPr lvl="6"/>
            <a:r>
              <a:rPr lang="en-US" dirty="0">
                <a:solidFill>
                  <a:srgbClr val="FFC000"/>
                </a:solidFill>
                <a:latin typeface="+mn-lt"/>
              </a:rPr>
              <a:t>All these statements are consistent with our assumptions </a:t>
            </a:r>
            <a:r>
              <a:rPr lang="en-US" dirty="0">
                <a:solidFill>
                  <a:srgbClr val="FFC000"/>
                </a:solidFill>
                <a:latin typeface="+mn-lt"/>
                <a:sym typeface="Wingdings" pitchFamily="2" charset="2"/>
              </a:rPr>
              <a:t></a:t>
            </a:r>
          </a:p>
          <a:p>
            <a:pPr lvl="6"/>
            <a:endParaRPr lang="en-US" dirty="0">
              <a:solidFill>
                <a:srgbClr val="0070C0"/>
              </a:solidFill>
              <a:latin typeface="+mn-lt"/>
              <a:sym typeface="Wingdings" pitchFamily="2" charset="2"/>
            </a:endParaRPr>
          </a:p>
          <a:p>
            <a:pPr lvl="6"/>
            <a:r>
              <a:rPr lang="en-US" b="1" dirty="0">
                <a:solidFill>
                  <a:schemeClr val="tx1"/>
                </a:solidFill>
                <a:latin typeface="+mn-lt"/>
                <a:sym typeface="Wingdings" pitchFamily="2" charset="2"/>
              </a:rPr>
              <a:t>[Case 2]</a:t>
            </a:r>
          </a:p>
          <a:p>
            <a:r>
              <a:rPr lang="en-US" dirty="0">
                <a:latin typeface="+mn-lt"/>
              </a:rPr>
              <a:t>Let’s assume </a:t>
            </a:r>
            <a:r>
              <a:rPr lang="en-US" dirty="0">
                <a:solidFill>
                  <a:schemeClr val="bg2"/>
                </a:solidFill>
                <a:latin typeface="+mn-lt"/>
              </a:rPr>
              <a:t>A</a:t>
            </a:r>
            <a:r>
              <a:rPr lang="en-US" dirty="0">
                <a:latin typeface="+mn-lt"/>
              </a:rPr>
              <a:t> is </a:t>
            </a:r>
            <a:r>
              <a:rPr lang="en-US" dirty="0">
                <a:solidFill>
                  <a:srgbClr val="FF0000"/>
                </a:solidFill>
                <a:latin typeface="+mn-lt"/>
              </a:rPr>
              <a:t>False </a:t>
            </a:r>
            <a:r>
              <a:rPr lang="en-US" dirty="0">
                <a:solidFill>
                  <a:schemeClr val="tx1"/>
                </a:solidFill>
                <a:latin typeface="+mn-lt"/>
              </a:rPr>
              <a:t>--&gt; “Alice is having a bad day”</a:t>
            </a:r>
            <a:r>
              <a:rPr lang="en-US" dirty="0">
                <a:latin typeface="+mn-lt"/>
              </a:rPr>
              <a:t>, </a:t>
            </a:r>
          </a:p>
          <a:p>
            <a:pPr lvl="1"/>
            <a:r>
              <a:rPr lang="en-US" dirty="0">
                <a:latin typeface="+mn-lt"/>
              </a:rPr>
              <a:t>	So Alice </a:t>
            </a:r>
            <a:r>
              <a:rPr lang="en-US" dirty="0">
                <a:solidFill>
                  <a:srgbClr val="FF0000"/>
                </a:solidFill>
                <a:latin typeface="+mn-lt"/>
              </a:rPr>
              <a:t>lies</a:t>
            </a:r>
            <a:r>
              <a:rPr lang="en-US" dirty="0">
                <a:latin typeface="+mn-lt"/>
              </a:rPr>
              <a:t>.</a:t>
            </a:r>
          </a:p>
          <a:p>
            <a:pPr lvl="6"/>
            <a:r>
              <a:rPr lang="en-US" dirty="0">
                <a:latin typeface="+mn-lt"/>
              </a:rPr>
              <a:t>		Therefore, Alice’s Statement “</a:t>
            </a:r>
            <a:r>
              <a:rPr lang="en-US" altLang="x-none" dirty="0">
                <a:latin typeface="+mn-lt"/>
                <a:ea typeface="Osaka" charset="-128"/>
              </a:rPr>
              <a:t>Bob is having a bad day</a:t>
            </a:r>
            <a:r>
              <a:rPr lang="en-US" dirty="0">
                <a:latin typeface="+mn-lt"/>
              </a:rPr>
              <a:t>” is </a:t>
            </a:r>
            <a:r>
              <a:rPr lang="en-US" dirty="0">
                <a:solidFill>
                  <a:srgbClr val="FF0000"/>
                </a:solidFill>
                <a:latin typeface="+mn-lt"/>
              </a:rPr>
              <a:t>False</a:t>
            </a:r>
            <a:r>
              <a:rPr lang="en-US" dirty="0">
                <a:latin typeface="+mn-lt"/>
              </a:rPr>
              <a:t>. </a:t>
            </a:r>
            <a:r>
              <a:rPr lang="en-US" dirty="0">
                <a:latin typeface="+mn-lt"/>
                <a:sym typeface="Wingdings" pitchFamily="2" charset="2"/>
              </a:rPr>
              <a:t> </a:t>
            </a:r>
            <a:r>
              <a:rPr lang="en-US" dirty="0">
                <a:latin typeface="+mn-lt"/>
              </a:rPr>
              <a:t>“</a:t>
            </a:r>
            <a:r>
              <a:rPr lang="en-US" altLang="x-none" dirty="0">
                <a:latin typeface="+mn-lt"/>
                <a:ea typeface="Osaka" charset="-128"/>
              </a:rPr>
              <a:t>Bob is 		having a good day</a:t>
            </a:r>
            <a:r>
              <a:rPr lang="en-US" dirty="0">
                <a:latin typeface="+mn-lt"/>
              </a:rPr>
              <a:t>” </a:t>
            </a:r>
          </a:p>
          <a:p>
            <a:pPr lvl="6"/>
            <a:r>
              <a:rPr lang="en-US" dirty="0">
                <a:latin typeface="+mn-lt"/>
              </a:rPr>
              <a:t>			Bob is </a:t>
            </a:r>
            <a:r>
              <a:rPr lang="en-US" dirty="0">
                <a:solidFill>
                  <a:srgbClr val="FF0000"/>
                </a:solidFill>
                <a:latin typeface="+mn-lt"/>
              </a:rPr>
              <a:t>telling the truth</a:t>
            </a:r>
            <a:r>
              <a:rPr lang="en-US" dirty="0">
                <a:latin typeface="+mn-lt"/>
              </a:rPr>
              <a:t>.</a:t>
            </a:r>
            <a:endParaRPr lang="en-US" dirty="0">
              <a:solidFill>
                <a:srgbClr val="FF0000"/>
              </a:solidFill>
              <a:latin typeface="+mn-lt"/>
            </a:endParaRPr>
          </a:p>
          <a:p>
            <a:pPr lvl="6"/>
            <a:r>
              <a:rPr lang="en-US" dirty="0">
                <a:solidFill>
                  <a:srgbClr val="FF0000"/>
                </a:solidFill>
                <a:latin typeface="+mn-lt"/>
              </a:rPr>
              <a:t>				</a:t>
            </a:r>
            <a:r>
              <a:rPr lang="en-US" dirty="0">
                <a:latin typeface="+mn-lt"/>
              </a:rPr>
              <a:t>Bob's statement that he and Alice are both having the 				same type of day is </a:t>
            </a:r>
            <a:r>
              <a:rPr lang="en-US" dirty="0">
                <a:solidFill>
                  <a:srgbClr val="00B050"/>
                </a:solidFill>
                <a:latin typeface="+mn-lt"/>
              </a:rPr>
              <a:t>True</a:t>
            </a:r>
            <a:r>
              <a:rPr lang="en-US" dirty="0">
                <a:solidFill>
                  <a:srgbClr val="FF0000"/>
                </a:solidFill>
                <a:latin typeface="+mn-lt"/>
              </a:rPr>
              <a:t> </a:t>
            </a:r>
            <a:r>
              <a:rPr lang="en-US" dirty="0">
                <a:solidFill>
                  <a:schemeClr val="tx1"/>
                </a:solidFill>
                <a:latin typeface="+mn-lt"/>
              </a:rPr>
              <a:t>--&gt; </a:t>
            </a:r>
            <a:r>
              <a:rPr lang="en-US" dirty="0">
                <a:solidFill>
                  <a:srgbClr val="0070C0"/>
                </a:solidFill>
                <a:latin typeface="+mn-lt"/>
              </a:rPr>
              <a:t>However …</a:t>
            </a:r>
          </a:p>
          <a:p>
            <a:pPr lvl="6"/>
            <a:r>
              <a:rPr lang="en-US" dirty="0">
                <a:solidFill>
                  <a:srgbClr val="FFC000"/>
                </a:solidFill>
                <a:latin typeface="+mn-lt"/>
              </a:rPr>
              <a:t>There is a contradiction.</a:t>
            </a:r>
          </a:p>
        </p:txBody>
      </p:sp>
      <p:sp>
        <p:nvSpPr>
          <p:cNvPr id="4" name="Rectangle 3">
            <a:extLst>
              <a:ext uri="{FF2B5EF4-FFF2-40B4-BE49-F238E27FC236}">
                <a16:creationId xmlns:a16="http://schemas.microsoft.com/office/drawing/2014/main" id="{8178B1F8-9601-59E3-3F1B-1EEBEF070F93}"/>
              </a:ext>
            </a:extLst>
          </p:cNvPr>
          <p:cNvSpPr>
            <a:spLocks noGrp="1" noChangeArrowheads="1"/>
          </p:cNvSpPr>
          <p:nvPr>
            <p:ph type="body" idx="1"/>
          </p:nvPr>
        </p:nvSpPr>
        <p:spPr>
          <a:xfrm>
            <a:off x="6017078" y="915375"/>
            <a:ext cx="3126922" cy="685801"/>
          </a:xfrm>
        </p:spPr>
        <p:txBody>
          <a:bodyPr>
            <a:normAutofit/>
          </a:bodyPr>
          <a:lstStyle/>
          <a:p>
            <a:r>
              <a:rPr lang="en-US" altLang="x-none" sz="1300" dirty="0">
                <a:solidFill>
                  <a:schemeClr val="bg2"/>
                </a:solidFill>
              </a:rPr>
              <a:t>A</a:t>
            </a:r>
            <a:r>
              <a:rPr lang="en-US" altLang="x-none" sz="1300" dirty="0"/>
              <a:t> </a:t>
            </a:r>
            <a:r>
              <a:rPr lang="en-US" altLang="x-none" sz="1300" dirty="0">
                <a:sym typeface="Symbol" charset="2"/>
              </a:rPr>
              <a:t></a:t>
            </a:r>
            <a:r>
              <a:rPr lang="en-US" altLang="x-none" sz="1300" dirty="0"/>
              <a:t> </a:t>
            </a:r>
            <a:r>
              <a:rPr lang="en-US" altLang="ja-JP" sz="1300" dirty="0"/>
              <a:t>“Alice is having a good day”</a:t>
            </a:r>
          </a:p>
          <a:p>
            <a:r>
              <a:rPr lang="en-US" altLang="x-none" sz="1300" dirty="0">
                <a:solidFill>
                  <a:schemeClr val="bg2"/>
                </a:solidFill>
              </a:rPr>
              <a:t>B</a:t>
            </a:r>
            <a:r>
              <a:rPr lang="en-US" altLang="x-none" sz="1300" dirty="0"/>
              <a:t> </a:t>
            </a:r>
            <a:r>
              <a:rPr lang="en-US" altLang="x-none" sz="1300" dirty="0">
                <a:sym typeface="Symbol" charset="2"/>
              </a:rPr>
              <a:t></a:t>
            </a:r>
            <a:r>
              <a:rPr lang="en-US" altLang="x-none" sz="1300" dirty="0"/>
              <a:t> “</a:t>
            </a:r>
            <a:r>
              <a:rPr lang="en-US" altLang="ja-JP" sz="1300" dirty="0"/>
              <a:t>Bob is having a good day”</a:t>
            </a:r>
          </a:p>
          <a:p>
            <a:pPr lvl="1" eaLnBrk="1" hangingPunct="1"/>
            <a:endParaRPr lang="en-US" altLang="x-none" sz="1300" dirty="0"/>
          </a:p>
        </p:txBody>
      </p:sp>
      <p:cxnSp>
        <p:nvCxnSpPr>
          <p:cNvPr id="6" name="Curved Connector 5">
            <a:extLst>
              <a:ext uri="{FF2B5EF4-FFF2-40B4-BE49-F238E27FC236}">
                <a16:creationId xmlns:a16="http://schemas.microsoft.com/office/drawing/2014/main" id="{9321DAB1-91C8-0E79-B6EF-7A55F615430C}"/>
              </a:ext>
            </a:extLst>
          </p:cNvPr>
          <p:cNvCxnSpPr/>
          <p:nvPr/>
        </p:nvCxnSpPr>
        <p:spPr>
          <a:xfrm rot="10800000">
            <a:off x="5037365" y="3608614"/>
            <a:ext cx="2543175" cy="1240972"/>
          </a:xfrm>
          <a:prstGeom prst="curvedConnector3">
            <a:avLst>
              <a:gd name="adj1" fmla="val -53050"/>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a:extLst>
              <a:ext uri="{FF2B5EF4-FFF2-40B4-BE49-F238E27FC236}">
                <a16:creationId xmlns:a16="http://schemas.microsoft.com/office/drawing/2014/main" id="{3E4BBF9B-D411-F615-1CE9-44B5F8A654F5}"/>
              </a:ext>
            </a:extLst>
          </p:cNvPr>
          <p:cNvCxnSpPr>
            <a:cxnSpLocks/>
          </p:cNvCxnSpPr>
          <p:nvPr/>
        </p:nvCxnSpPr>
        <p:spPr>
          <a:xfrm rot="5400000" flipH="1" flipV="1">
            <a:off x="7327446" y="4176033"/>
            <a:ext cx="718458" cy="628650"/>
          </a:xfrm>
          <a:prstGeom prst="curvedConnector3">
            <a:avLst/>
          </a:prstGeom>
          <a:ln w="1905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altLang="x-none" dirty="0"/>
              <a:t>Another example</a:t>
            </a:r>
          </a:p>
        </p:txBody>
      </p:sp>
      <p:sp>
        <p:nvSpPr>
          <p:cNvPr id="28674" name="Rectangle 3"/>
          <p:cNvSpPr>
            <a:spLocks noGrp="1" noChangeArrowheads="1"/>
          </p:cNvSpPr>
          <p:nvPr>
            <p:ph type="body" idx="1"/>
          </p:nvPr>
        </p:nvSpPr>
        <p:spPr>
          <a:xfrm>
            <a:off x="457199" y="1040130"/>
            <a:ext cx="8229599" cy="1257300"/>
          </a:xfrm>
        </p:spPr>
        <p:txBody>
          <a:bodyPr>
            <a:noAutofit/>
          </a:bodyPr>
          <a:lstStyle/>
          <a:p>
            <a:pPr marL="0" indent="0" algn="ctr">
              <a:buNone/>
            </a:pPr>
            <a:r>
              <a:rPr lang="en-US" altLang="x-none" sz="2000" dirty="0"/>
              <a:t>Consider a group of friends: Fredrik, Anuradha, and Cai. If Fredrik is not the oldest, then Anuradha is. If Anuradha is not the youngest, then Cai is the oldest. Determine the relative ages of Fredrik, Anuradha, and Cai.</a:t>
            </a:r>
          </a:p>
        </p:txBody>
      </p:sp>
      <p:sp>
        <p:nvSpPr>
          <p:cNvPr id="104452" name="Rectangle 4"/>
          <p:cNvSpPr>
            <a:spLocks noChangeArrowheads="1"/>
          </p:cNvSpPr>
          <p:nvPr/>
        </p:nvSpPr>
        <p:spPr bwMode="auto">
          <a:xfrm>
            <a:off x="1657350" y="2362532"/>
            <a:ext cx="58293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charset="0"/>
                <a:ea typeface="ＭＳ Ｐゴシック" charset="-128"/>
              </a:defRPr>
            </a:lvl1pPr>
            <a:lvl2pPr marL="838200" indent="-38100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spcBef>
                <a:spcPct val="20000"/>
              </a:spcBef>
              <a:buClr>
                <a:srgbClr val="0046AA"/>
              </a:buClr>
              <a:buFont typeface="Wingdings" charset="2"/>
              <a:buNone/>
            </a:pPr>
            <a:r>
              <a:rPr lang="en-US" altLang="x-none" sz="1800" dirty="0">
                <a:latin typeface="Trebuchet MS" charset="0"/>
                <a:ea typeface="Osaka" charset="-128"/>
              </a:rPr>
              <a:t>Propositions:</a:t>
            </a:r>
          </a:p>
          <a:p>
            <a:pPr lvl="1" algn="l" eaLnBrk="1" hangingPunct="1">
              <a:spcBef>
                <a:spcPct val="20000"/>
              </a:spcBef>
              <a:buClr>
                <a:srgbClr val="0046AA"/>
              </a:buClr>
              <a:buFont typeface="Wingdings" charset="2"/>
              <a:buChar char="l"/>
            </a:pPr>
            <a:r>
              <a:rPr lang="en-US" altLang="x-none" sz="1500" dirty="0">
                <a:latin typeface="Trebuchet MS" charset="0"/>
                <a:ea typeface="Osaka" charset="-128"/>
              </a:rPr>
              <a:t>f = </a:t>
            </a:r>
            <a:r>
              <a:rPr lang="de-DE" altLang="x-none" sz="1500" dirty="0">
                <a:latin typeface="Trebuchet MS" charset="0"/>
                <a:ea typeface="Osaka" charset="-128"/>
              </a:rPr>
              <a:t>“</a:t>
            </a:r>
            <a:r>
              <a:rPr lang="en-US" altLang="ja-JP" sz="1500" dirty="0">
                <a:latin typeface="Trebuchet MS" charset="0"/>
                <a:ea typeface="Osaka" charset="-128"/>
              </a:rPr>
              <a:t>Fredrik is the oldest”</a:t>
            </a:r>
          </a:p>
          <a:p>
            <a:pPr lvl="1" algn="l" eaLnBrk="1" hangingPunct="1">
              <a:spcBef>
                <a:spcPct val="20000"/>
              </a:spcBef>
              <a:buClr>
                <a:srgbClr val="0046AA"/>
              </a:buClr>
              <a:buFont typeface="Wingdings" charset="2"/>
              <a:buChar char="l"/>
            </a:pPr>
            <a:r>
              <a:rPr lang="en-US" altLang="x-none" sz="1500" dirty="0">
                <a:latin typeface="Trebuchet MS" charset="0"/>
                <a:ea typeface="Osaka" charset="-128"/>
              </a:rPr>
              <a:t>a = </a:t>
            </a:r>
            <a:r>
              <a:rPr lang="de-DE" altLang="ja-JP" sz="1500" dirty="0">
                <a:latin typeface="Trebuchet MS" charset="0"/>
                <a:ea typeface="Osaka" charset="-128"/>
              </a:rPr>
              <a:t>“</a:t>
            </a:r>
            <a:r>
              <a:rPr lang="en-US" altLang="ja-JP" sz="1500" dirty="0">
                <a:latin typeface="Trebuchet MS" charset="0"/>
                <a:ea typeface="Osaka" charset="-128"/>
              </a:rPr>
              <a:t>Anuradha is the oldest”</a:t>
            </a:r>
          </a:p>
          <a:p>
            <a:pPr lvl="1" algn="l" eaLnBrk="1" hangingPunct="1">
              <a:spcBef>
                <a:spcPct val="20000"/>
              </a:spcBef>
              <a:buClr>
                <a:srgbClr val="0046AA"/>
              </a:buClr>
              <a:buFont typeface="Wingdings" charset="2"/>
              <a:buChar char="l"/>
            </a:pPr>
            <a:r>
              <a:rPr lang="en-US" altLang="x-none" sz="1500" dirty="0">
                <a:latin typeface="Trebuchet MS" charset="0"/>
                <a:ea typeface="Osaka" charset="-128"/>
              </a:rPr>
              <a:t>a</a:t>
            </a:r>
            <a:r>
              <a:rPr lang="en-US" altLang="ja-JP" sz="1500" dirty="0">
                <a:latin typeface="Trebuchet MS" charset="0"/>
                <a:ea typeface="Osaka" charset="-128"/>
              </a:rPr>
              <a:t>’ = “Anuradha is the youngest”</a:t>
            </a:r>
          </a:p>
          <a:p>
            <a:pPr lvl="1" algn="l" eaLnBrk="1" hangingPunct="1">
              <a:spcBef>
                <a:spcPct val="20000"/>
              </a:spcBef>
              <a:buClr>
                <a:srgbClr val="0046AA"/>
              </a:buClr>
              <a:buFont typeface="Wingdings" charset="2"/>
              <a:buChar char="l"/>
            </a:pPr>
            <a:r>
              <a:rPr lang="en-US" altLang="x-none" sz="1500" dirty="0">
                <a:latin typeface="Trebuchet MS" charset="0"/>
                <a:ea typeface="Osaka" charset="-128"/>
              </a:rPr>
              <a:t>c = </a:t>
            </a:r>
            <a:r>
              <a:rPr lang="de-DE" altLang="ja-JP" sz="1500" dirty="0">
                <a:latin typeface="Trebuchet MS" charset="0"/>
                <a:ea typeface="Osaka" charset="-128"/>
              </a:rPr>
              <a:t>“</a:t>
            </a:r>
            <a:r>
              <a:rPr lang="en-US" altLang="ja-JP" sz="1500" dirty="0">
                <a:latin typeface="Trebuchet MS" charset="0"/>
                <a:ea typeface="Osaka" charset="-128"/>
              </a:rPr>
              <a:t>Cai is the oldest”</a:t>
            </a:r>
          </a:p>
          <a:p>
            <a:pPr lvl="1" algn="l" eaLnBrk="1" hangingPunct="1">
              <a:spcBef>
                <a:spcPct val="20000"/>
              </a:spcBef>
              <a:buClr>
                <a:srgbClr val="0046AA"/>
              </a:buClr>
              <a:buFont typeface="Wingdings" charset="2"/>
              <a:buChar char="l"/>
            </a:pPr>
            <a:endParaRPr lang="en-US" altLang="x-none" sz="1500" dirty="0">
              <a:latin typeface="Trebuchet MS" charset="0"/>
              <a:ea typeface="Osaka" charset="-128"/>
            </a:endParaRPr>
          </a:p>
          <a:p>
            <a:pPr algn="l" eaLnBrk="1" hangingPunct="1">
              <a:spcBef>
                <a:spcPct val="20000"/>
              </a:spcBef>
              <a:buClr>
                <a:srgbClr val="0046AA"/>
              </a:buClr>
              <a:buFont typeface="Wingdings" charset="2"/>
              <a:buNone/>
            </a:pPr>
            <a:r>
              <a:rPr lang="en-US" altLang="x-none" sz="1800" dirty="0">
                <a:latin typeface="Trebuchet MS" charset="0"/>
                <a:ea typeface="Osaka" charset="-128"/>
              </a:rPr>
              <a:t>Rules:</a:t>
            </a:r>
          </a:p>
          <a:p>
            <a:pPr lvl="1" algn="l" eaLnBrk="1" hangingPunct="1">
              <a:spcBef>
                <a:spcPct val="20000"/>
              </a:spcBef>
              <a:buClr>
                <a:srgbClr val="0046AA"/>
              </a:buClr>
              <a:buFont typeface="Arial" charset="0"/>
              <a:buAutoNum type="arabicPeriod"/>
            </a:pPr>
            <a:r>
              <a:rPr lang="en-US" altLang="x-none" sz="1500" dirty="0">
                <a:latin typeface="Trebuchet MS" charset="0"/>
                <a:ea typeface="Osaka" charset="-128"/>
                <a:sym typeface="Symbol" charset="2"/>
              </a:rPr>
              <a:t></a:t>
            </a:r>
            <a:r>
              <a:rPr lang="en-US" altLang="x-none" sz="1500" dirty="0">
                <a:latin typeface="Trebuchet MS" charset="0"/>
                <a:ea typeface="Osaka" charset="-128"/>
              </a:rPr>
              <a:t>f </a:t>
            </a:r>
            <a:r>
              <a:rPr lang="en-US" altLang="x-none" sz="1500" dirty="0">
                <a:latin typeface="Trebuchet MS" charset="0"/>
                <a:ea typeface="Osaka" charset="-128"/>
                <a:sym typeface="Symbol" charset="2"/>
              </a:rPr>
              <a:t></a:t>
            </a:r>
            <a:r>
              <a:rPr lang="en-US" altLang="x-none" sz="1500" dirty="0">
                <a:latin typeface="Trebuchet MS" charset="0"/>
                <a:ea typeface="Osaka" charset="-128"/>
              </a:rPr>
              <a:t> a</a:t>
            </a:r>
          </a:p>
          <a:p>
            <a:pPr lvl="1" algn="l" eaLnBrk="1" hangingPunct="1">
              <a:spcBef>
                <a:spcPct val="20000"/>
              </a:spcBef>
              <a:buClr>
                <a:srgbClr val="0046AA"/>
              </a:buClr>
              <a:buFont typeface="Arial" charset="0"/>
              <a:buAutoNum type="arabicPeriod"/>
            </a:pPr>
            <a:r>
              <a:rPr lang="en-US" altLang="x-none" sz="1500" dirty="0">
                <a:latin typeface="Trebuchet MS" charset="0"/>
                <a:ea typeface="Osaka" charset="-128"/>
                <a:sym typeface="Symbol" charset="2"/>
              </a:rPr>
              <a:t></a:t>
            </a:r>
            <a:r>
              <a:rPr lang="en-US" altLang="x-none" sz="1500" dirty="0">
                <a:latin typeface="Trebuchet MS" charset="0"/>
                <a:ea typeface="Osaka" charset="-128"/>
              </a:rPr>
              <a:t>a’</a:t>
            </a:r>
            <a:r>
              <a:rPr lang="en-US" altLang="ja-JP" sz="1500" dirty="0">
                <a:latin typeface="Trebuchet MS" charset="0"/>
                <a:ea typeface="Osaka" charset="-128"/>
              </a:rPr>
              <a:t> </a:t>
            </a:r>
            <a:r>
              <a:rPr lang="en-US" altLang="ja-JP" sz="1500" dirty="0">
                <a:latin typeface="Trebuchet MS" charset="0"/>
                <a:ea typeface="Osaka" charset="-128"/>
                <a:sym typeface="Symbol" charset="2"/>
              </a:rPr>
              <a:t></a:t>
            </a:r>
            <a:r>
              <a:rPr lang="en-US" altLang="ja-JP" sz="1500" dirty="0">
                <a:latin typeface="Trebuchet MS" charset="0"/>
                <a:ea typeface="Osaka" charset="-128"/>
              </a:rPr>
              <a:t> c</a:t>
            </a:r>
            <a:endParaRPr lang="en-US" altLang="x-none" sz="1500" dirty="0">
              <a:latin typeface="Trebuchet MS" charset="0"/>
              <a:ea typeface="Osaka" charset="-128"/>
            </a:endParaRPr>
          </a:p>
        </p:txBody>
      </p:sp>
      <p:sp>
        <p:nvSpPr>
          <p:cNvPr id="6" name="Rectangle 5"/>
          <p:cNvSpPr>
            <a:spLocks noChangeArrowheads="1"/>
          </p:cNvSpPr>
          <p:nvPr/>
        </p:nvSpPr>
        <p:spPr bwMode="auto">
          <a:xfrm>
            <a:off x="1771650" y="2705432"/>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7" name="Rectangle 6"/>
          <p:cNvSpPr>
            <a:spLocks noChangeArrowheads="1"/>
          </p:cNvSpPr>
          <p:nvPr/>
        </p:nvSpPr>
        <p:spPr bwMode="auto">
          <a:xfrm>
            <a:off x="1809915" y="2991182"/>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8" name="Rectangle 7"/>
          <p:cNvSpPr>
            <a:spLocks noChangeArrowheads="1"/>
          </p:cNvSpPr>
          <p:nvPr/>
        </p:nvSpPr>
        <p:spPr bwMode="auto">
          <a:xfrm>
            <a:off x="1720958" y="3276932"/>
            <a:ext cx="3600451"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9" name="Rectangle 8"/>
          <p:cNvSpPr>
            <a:spLocks noChangeArrowheads="1"/>
          </p:cNvSpPr>
          <p:nvPr/>
        </p:nvSpPr>
        <p:spPr bwMode="auto">
          <a:xfrm>
            <a:off x="1657350" y="3562682"/>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0" name="Rectangle 9"/>
          <p:cNvSpPr>
            <a:spLocks noChangeArrowheads="1"/>
          </p:cNvSpPr>
          <p:nvPr/>
        </p:nvSpPr>
        <p:spPr bwMode="auto">
          <a:xfrm>
            <a:off x="1600200" y="4419932"/>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11" name="Rectangle 10"/>
          <p:cNvSpPr>
            <a:spLocks noChangeArrowheads="1"/>
          </p:cNvSpPr>
          <p:nvPr/>
        </p:nvSpPr>
        <p:spPr bwMode="auto">
          <a:xfrm>
            <a:off x="1600200" y="4705682"/>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 name="3 Marcador de número de diapositiva">
            <a:extLst>
              <a:ext uri="{FF2B5EF4-FFF2-40B4-BE49-F238E27FC236}">
                <a16:creationId xmlns:a16="http://schemas.microsoft.com/office/drawing/2014/main" id="{C29E053E-0A02-7863-C40C-6A8367730B54}"/>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7</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445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445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445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45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4452">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452">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45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build="p"/>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143000" y="267361"/>
            <a:ext cx="6858000" cy="685800"/>
          </a:xfrm>
        </p:spPr>
        <p:txBody>
          <a:bodyPr/>
          <a:lstStyle/>
          <a:p>
            <a:r>
              <a:rPr lang="en-US" altLang="x-none" sz="2400" dirty="0"/>
              <a:t>Step 3:  Make assumptions and reason logically</a:t>
            </a:r>
          </a:p>
        </p:txBody>
      </p:sp>
      <p:sp>
        <p:nvSpPr>
          <p:cNvPr id="2" name="3 Marcador de número de diapositiva">
            <a:extLst>
              <a:ext uri="{FF2B5EF4-FFF2-40B4-BE49-F238E27FC236}">
                <a16:creationId xmlns:a16="http://schemas.microsoft.com/office/drawing/2014/main" id="{85776A97-433B-9133-310B-5B50DB2C2EFD}"/>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8</a:t>
            </a:fld>
            <a:endParaRPr lang="pt-BR" dirty="0"/>
          </a:p>
        </p:txBody>
      </p:sp>
      <p:sp>
        <p:nvSpPr>
          <p:cNvPr id="3" name="TextBox 2">
            <a:extLst>
              <a:ext uri="{FF2B5EF4-FFF2-40B4-BE49-F238E27FC236}">
                <a16:creationId xmlns:a16="http://schemas.microsoft.com/office/drawing/2014/main" id="{09EEC2D7-CA98-8340-8549-B6527ABF08FB}"/>
              </a:ext>
            </a:extLst>
          </p:cNvPr>
          <p:cNvSpPr txBox="1"/>
          <p:nvPr/>
        </p:nvSpPr>
        <p:spPr>
          <a:xfrm>
            <a:off x="506185" y="832759"/>
            <a:ext cx="8286750" cy="3970318"/>
          </a:xfrm>
          <a:prstGeom prst="rect">
            <a:avLst/>
          </a:prstGeom>
          <a:noFill/>
        </p:spPr>
        <p:txBody>
          <a:bodyPr wrap="square" rtlCol="0">
            <a:spAutoFit/>
          </a:bodyPr>
          <a:lstStyle/>
          <a:p>
            <a:r>
              <a:rPr lang="en-US" b="1" dirty="0">
                <a:latin typeface="+mn-lt"/>
              </a:rPr>
              <a:t>[Case 1: </a:t>
            </a:r>
            <a:r>
              <a:rPr lang="en-US" b="1" u="sng" dirty="0">
                <a:latin typeface="+mn-lt"/>
              </a:rPr>
              <a:t>Fredrik is the oldest</a:t>
            </a:r>
            <a:r>
              <a:rPr lang="en-US" b="1" dirty="0">
                <a:latin typeface="+mn-lt"/>
              </a:rPr>
              <a:t>]</a:t>
            </a:r>
          </a:p>
          <a:p>
            <a:r>
              <a:rPr lang="en-US" dirty="0">
                <a:solidFill>
                  <a:schemeClr val="bg2"/>
                </a:solidFill>
                <a:latin typeface="+mn-lt"/>
              </a:rPr>
              <a:t>R1</a:t>
            </a:r>
            <a:r>
              <a:rPr lang="en-US" dirty="0">
                <a:latin typeface="+mn-lt"/>
              </a:rPr>
              <a:t> does not apply, </a:t>
            </a:r>
          </a:p>
          <a:p>
            <a:r>
              <a:rPr lang="en-US" dirty="0">
                <a:latin typeface="+mn-lt"/>
              </a:rPr>
              <a:t>	It is irrelevant to consider </a:t>
            </a:r>
            <a:r>
              <a:rPr lang="en-US" i="1" dirty="0">
                <a:latin typeface="+mn-lt"/>
              </a:rPr>
              <a:t>Anuradha is the oldest</a:t>
            </a:r>
          </a:p>
          <a:p>
            <a:endParaRPr lang="en-US" i="1" dirty="0">
              <a:latin typeface="+mn-lt"/>
            </a:endParaRPr>
          </a:p>
          <a:p>
            <a:r>
              <a:rPr lang="en-US" dirty="0">
                <a:latin typeface="+mn-lt"/>
              </a:rPr>
              <a:t>Consider </a:t>
            </a:r>
            <a:r>
              <a:rPr lang="en-US" dirty="0">
                <a:solidFill>
                  <a:schemeClr val="bg2"/>
                </a:solidFill>
                <a:latin typeface="+mn-lt"/>
              </a:rPr>
              <a:t>R2</a:t>
            </a:r>
            <a:r>
              <a:rPr lang="en-US" dirty="0">
                <a:latin typeface="+mn-lt"/>
              </a:rPr>
              <a:t>,</a:t>
            </a:r>
          </a:p>
          <a:p>
            <a:r>
              <a:rPr lang="en-US" dirty="0">
                <a:latin typeface="+mn-lt"/>
              </a:rPr>
              <a:t>	Let’s consider Anuradha is “in the middle”, so Cai is the oldest [</a:t>
            </a:r>
            <a:r>
              <a:rPr lang="en-US" dirty="0">
                <a:solidFill>
                  <a:srgbClr val="FF0000"/>
                </a:solidFill>
                <a:latin typeface="+mn-lt"/>
              </a:rPr>
              <a:t>Contradiction</a:t>
            </a:r>
            <a:r>
              <a:rPr lang="en-US" dirty="0">
                <a:latin typeface="+mn-lt"/>
              </a:rPr>
              <a:t>]</a:t>
            </a:r>
          </a:p>
          <a:p>
            <a:endParaRPr lang="en-US" dirty="0">
              <a:latin typeface="+mn-lt"/>
            </a:endParaRPr>
          </a:p>
          <a:p>
            <a:r>
              <a:rPr lang="en-US" dirty="0">
                <a:latin typeface="+mn-lt"/>
              </a:rPr>
              <a:t>	Let’s consider </a:t>
            </a:r>
            <a:r>
              <a:rPr lang="en-US" u="sng" dirty="0">
                <a:latin typeface="+mn-lt"/>
              </a:rPr>
              <a:t>Anuradha is the youngest</a:t>
            </a:r>
            <a:r>
              <a:rPr lang="en-US" dirty="0">
                <a:latin typeface="+mn-lt"/>
              </a:rPr>
              <a:t>, </a:t>
            </a:r>
            <a:r>
              <a:rPr lang="en-US" dirty="0">
                <a:solidFill>
                  <a:schemeClr val="bg2"/>
                </a:solidFill>
                <a:latin typeface="+mn-lt"/>
              </a:rPr>
              <a:t>R2</a:t>
            </a:r>
            <a:r>
              <a:rPr lang="en-US" dirty="0">
                <a:latin typeface="+mn-lt"/>
              </a:rPr>
              <a:t> does not apply</a:t>
            </a:r>
          </a:p>
          <a:p>
            <a:r>
              <a:rPr lang="en-US" dirty="0">
                <a:latin typeface="+mn-lt"/>
              </a:rPr>
              <a:t>		</a:t>
            </a:r>
            <a:r>
              <a:rPr lang="en-US" u="sng" dirty="0">
                <a:latin typeface="+mn-lt"/>
              </a:rPr>
              <a:t>Cai is in “in the middle”</a:t>
            </a:r>
          </a:p>
          <a:p>
            <a:endParaRPr lang="en-US" dirty="0">
              <a:solidFill>
                <a:srgbClr val="0070C0"/>
              </a:solidFill>
              <a:latin typeface="+mn-lt"/>
            </a:endParaRPr>
          </a:p>
          <a:p>
            <a:pPr lvl="6"/>
            <a:r>
              <a:rPr lang="en-US" dirty="0">
                <a:solidFill>
                  <a:srgbClr val="FFC000"/>
                </a:solidFill>
                <a:latin typeface="+mn-lt"/>
              </a:rPr>
              <a:t>All these statements are consistent with our assumptions </a:t>
            </a:r>
            <a:r>
              <a:rPr lang="en-US" dirty="0">
                <a:solidFill>
                  <a:srgbClr val="FFC000"/>
                </a:solidFill>
                <a:latin typeface="+mn-lt"/>
                <a:sym typeface="Wingdings" pitchFamily="2" charset="2"/>
              </a:rPr>
              <a:t></a:t>
            </a:r>
          </a:p>
          <a:p>
            <a:pPr lvl="6"/>
            <a:endParaRPr lang="en-US" dirty="0">
              <a:solidFill>
                <a:srgbClr val="0070C0"/>
              </a:solidFill>
              <a:latin typeface="+mn-lt"/>
              <a:sym typeface="Wingdings" pitchFamily="2" charset="2"/>
            </a:endParaRPr>
          </a:p>
          <a:p>
            <a:pPr lvl="6"/>
            <a:r>
              <a:rPr lang="en-US" b="1" dirty="0">
                <a:solidFill>
                  <a:schemeClr val="tx1"/>
                </a:solidFill>
                <a:latin typeface="+mn-lt"/>
                <a:sym typeface="Wingdings" pitchFamily="2" charset="2"/>
              </a:rPr>
              <a:t>[Case 2: Fredrik is not the oldest]</a:t>
            </a:r>
          </a:p>
          <a:p>
            <a:pPr lvl="6"/>
            <a:r>
              <a:rPr lang="en-US" dirty="0">
                <a:solidFill>
                  <a:schemeClr val="tx1"/>
                </a:solidFill>
                <a:latin typeface="+mn-lt"/>
                <a:sym typeface="Wingdings" pitchFamily="2" charset="2"/>
              </a:rPr>
              <a:t>Consider </a:t>
            </a:r>
            <a:r>
              <a:rPr lang="en-US" dirty="0">
                <a:solidFill>
                  <a:schemeClr val="bg2"/>
                </a:solidFill>
                <a:latin typeface="+mn-lt"/>
                <a:sym typeface="Wingdings" pitchFamily="2" charset="2"/>
              </a:rPr>
              <a:t>R1</a:t>
            </a:r>
            <a:r>
              <a:rPr lang="en-US" dirty="0">
                <a:solidFill>
                  <a:schemeClr val="tx1"/>
                </a:solidFill>
                <a:latin typeface="+mn-lt"/>
                <a:sym typeface="Wingdings" pitchFamily="2" charset="2"/>
              </a:rPr>
              <a:t>, </a:t>
            </a:r>
          </a:p>
          <a:p>
            <a:r>
              <a:rPr lang="en-US" dirty="0">
                <a:latin typeface="+mn-lt"/>
              </a:rPr>
              <a:t>	</a:t>
            </a:r>
            <a:r>
              <a:rPr lang="en-US" u="sng" dirty="0">
                <a:latin typeface="+mn-lt"/>
              </a:rPr>
              <a:t>Anuradha is the oldest</a:t>
            </a:r>
            <a:endParaRPr lang="en-US" dirty="0">
              <a:latin typeface="+mn-lt"/>
            </a:endParaRPr>
          </a:p>
          <a:p>
            <a:endParaRPr lang="en-US" dirty="0">
              <a:latin typeface="+mn-lt"/>
            </a:endParaRPr>
          </a:p>
          <a:p>
            <a:r>
              <a:rPr lang="en-US" dirty="0">
                <a:latin typeface="+mn-lt"/>
              </a:rPr>
              <a:t>Consider  </a:t>
            </a:r>
            <a:r>
              <a:rPr lang="en-US" dirty="0">
                <a:solidFill>
                  <a:schemeClr val="bg2"/>
                </a:solidFill>
                <a:latin typeface="+mn-lt"/>
              </a:rPr>
              <a:t>R2</a:t>
            </a:r>
            <a:r>
              <a:rPr lang="en-US" dirty="0">
                <a:latin typeface="+mn-lt"/>
              </a:rPr>
              <a:t>, </a:t>
            </a:r>
          </a:p>
          <a:p>
            <a:r>
              <a:rPr lang="en-US" dirty="0">
                <a:latin typeface="+mn-lt"/>
              </a:rPr>
              <a:t>	</a:t>
            </a:r>
            <a:r>
              <a:rPr lang="en-US" u="sng" dirty="0">
                <a:latin typeface="+mn-lt"/>
              </a:rPr>
              <a:t>Cai is the oldest</a:t>
            </a:r>
            <a:r>
              <a:rPr lang="en-US" dirty="0">
                <a:latin typeface="+mn-lt"/>
              </a:rPr>
              <a:t> [</a:t>
            </a:r>
            <a:r>
              <a:rPr lang="en-US" dirty="0">
                <a:solidFill>
                  <a:srgbClr val="FF0000"/>
                </a:solidFill>
                <a:latin typeface="+mn-lt"/>
              </a:rPr>
              <a:t>Contradiction</a:t>
            </a:r>
            <a:r>
              <a:rPr lang="en-US" dirty="0">
                <a:latin typeface="+mn-lt"/>
              </a:rPr>
              <a:t>]</a:t>
            </a:r>
            <a:endParaRPr lang="en-US" dirty="0">
              <a:solidFill>
                <a:srgbClr val="FFC000"/>
              </a:solidFill>
              <a:latin typeface="+mn-lt"/>
            </a:endParaRPr>
          </a:p>
        </p:txBody>
      </p:sp>
      <p:sp>
        <p:nvSpPr>
          <p:cNvPr id="4" name="Rectangle 4">
            <a:extLst>
              <a:ext uri="{FF2B5EF4-FFF2-40B4-BE49-F238E27FC236}">
                <a16:creationId xmlns:a16="http://schemas.microsoft.com/office/drawing/2014/main" id="{09018E70-E599-2378-8572-5FDDADFB73F4}"/>
              </a:ext>
            </a:extLst>
          </p:cNvPr>
          <p:cNvSpPr>
            <a:spLocks noChangeArrowheads="1"/>
          </p:cNvSpPr>
          <p:nvPr/>
        </p:nvSpPr>
        <p:spPr bwMode="auto">
          <a:xfrm>
            <a:off x="5263979" y="856729"/>
            <a:ext cx="379256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charset="0"/>
                <a:ea typeface="ＭＳ Ｐゴシック" charset="-128"/>
              </a:defRPr>
            </a:lvl1pPr>
            <a:lvl2pPr marL="838200" indent="-38100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marL="457200" lvl="1" indent="0" eaLnBrk="1" hangingPunct="1">
              <a:spcBef>
                <a:spcPct val="20000"/>
              </a:spcBef>
              <a:buClr>
                <a:srgbClr val="0046AA"/>
              </a:buClr>
            </a:pPr>
            <a:r>
              <a:rPr lang="en-US" altLang="x-none" sz="1500" dirty="0">
                <a:solidFill>
                  <a:schemeClr val="bg2"/>
                </a:solidFill>
                <a:latin typeface="Trebuchet MS" charset="0"/>
                <a:ea typeface="Osaka" charset="-128"/>
                <a:sym typeface="Symbol" charset="2"/>
              </a:rPr>
              <a:t>R1</a:t>
            </a:r>
            <a:r>
              <a:rPr lang="en-US" altLang="x-none" sz="1500" dirty="0">
                <a:latin typeface="Trebuchet MS" charset="0"/>
                <a:ea typeface="Osaka" charset="-128"/>
                <a:sym typeface="Symbol" charset="2"/>
              </a:rPr>
              <a:t>: </a:t>
            </a:r>
            <a:r>
              <a:rPr lang="en-US" altLang="x-none" sz="1500" dirty="0">
                <a:latin typeface="Trebuchet MS" charset="0"/>
                <a:ea typeface="Osaka" charset="-128"/>
              </a:rPr>
              <a:t>f </a:t>
            </a:r>
            <a:r>
              <a:rPr lang="en-US" altLang="x-none" sz="1500" dirty="0">
                <a:latin typeface="Trebuchet MS" charset="0"/>
                <a:ea typeface="Osaka" charset="-128"/>
                <a:sym typeface="Symbol" charset="2"/>
              </a:rPr>
              <a:t></a:t>
            </a:r>
            <a:r>
              <a:rPr lang="en-US" altLang="x-none" sz="1500" dirty="0">
                <a:latin typeface="Trebuchet MS" charset="0"/>
                <a:ea typeface="Osaka" charset="-128"/>
              </a:rPr>
              <a:t> a (If Fredrik is not the oldest, Anuradha is the oldest)</a:t>
            </a:r>
          </a:p>
          <a:p>
            <a:pPr marL="457200" lvl="1" indent="0" eaLnBrk="1" hangingPunct="1">
              <a:spcBef>
                <a:spcPct val="20000"/>
              </a:spcBef>
              <a:buClr>
                <a:srgbClr val="0046AA"/>
              </a:buClr>
            </a:pPr>
            <a:r>
              <a:rPr lang="en-US" altLang="x-none" sz="1500" dirty="0">
                <a:solidFill>
                  <a:schemeClr val="bg2"/>
                </a:solidFill>
                <a:latin typeface="Trebuchet MS" charset="0"/>
                <a:ea typeface="Osaka" charset="-128"/>
                <a:sym typeface="Symbol" charset="2"/>
              </a:rPr>
              <a:t>R2</a:t>
            </a:r>
            <a:r>
              <a:rPr lang="en-US" altLang="x-none" sz="1500" dirty="0">
                <a:latin typeface="Trebuchet MS" charset="0"/>
                <a:ea typeface="Osaka" charset="-128"/>
                <a:sym typeface="Symbol" charset="2"/>
              </a:rPr>
              <a:t>: </a:t>
            </a:r>
            <a:r>
              <a:rPr lang="en-US" altLang="x-none" sz="1500" dirty="0">
                <a:latin typeface="Trebuchet MS" charset="0"/>
                <a:ea typeface="Osaka" charset="-128"/>
              </a:rPr>
              <a:t>a’</a:t>
            </a:r>
            <a:r>
              <a:rPr lang="en-US" altLang="ja-JP" sz="1500" dirty="0">
                <a:latin typeface="Trebuchet MS" charset="0"/>
                <a:ea typeface="Osaka" charset="-128"/>
              </a:rPr>
              <a:t> </a:t>
            </a:r>
            <a:r>
              <a:rPr lang="en-US" altLang="ja-JP" sz="1500" dirty="0">
                <a:latin typeface="Trebuchet MS" charset="0"/>
                <a:ea typeface="Osaka" charset="-128"/>
                <a:sym typeface="Symbol" charset="2"/>
              </a:rPr>
              <a:t></a:t>
            </a:r>
            <a:r>
              <a:rPr lang="en-US" altLang="ja-JP" sz="1500" dirty="0">
                <a:latin typeface="Trebuchet MS" charset="0"/>
                <a:ea typeface="Osaka" charset="-128"/>
              </a:rPr>
              <a:t> c (If Anuradha is not the youngest, then Cai is the oldest)</a:t>
            </a:r>
            <a:endParaRPr lang="en-US" altLang="x-none" sz="1500" dirty="0">
              <a:latin typeface="Trebuchet MS" charset="0"/>
              <a:ea typeface="Osaka"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tLang="x-none"/>
              <a:t>Sometimes no solution is a solution!</a:t>
            </a:r>
          </a:p>
        </p:txBody>
      </p:sp>
      <p:sp>
        <p:nvSpPr>
          <p:cNvPr id="3" name="Content Placeholder 2"/>
          <p:cNvSpPr>
            <a:spLocks noGrp="1"/>
          </p:cNvSpPr>
          <p:nvPr>
            <p:ph idx="1"/>
          </p:nvPr>
        </p:nvSpPr>
        <p:spPr>
          <a:xfrm>
            <a:off x="1657350" y="2690027"/>
            <a:ext cx="5829300" cy="2343150"/>
          </a:xfrm>
        </p:spPr>
        <p:txBody>
          <a:bodyPr/>
          <a:lstStyle/>
          <a:p>
            <a:pPr>
              <a:buFont typeface="Wingdings" charset="2"/>
              <a:buNone/>
            </a:pPr>
            <a:r>
              <a:rPr lang="en-US" altLang="x-none" b="1" dirty="0"/>
              <a:t>Step 1:</a:t>
            </a:r>
            <a:r>
              <a:rPr lang="en-US" altLang="x-none" dirty="0"/>
              <a:t> Identify rules</a:t>
            </a:r>
          </a:p>
          <a:p>
            <a:pPr lvl="1"/>
            <a:r>
              <a:rPr lang="en-US" altLang="x-none" dirty="0"/>
              <a:t>Good day = tell the truth</a:t>
            </a:r>
          </a:p>
          <a:p>
            <a:pPr lvl="1"/>
            <a:r>
              <a:rPr lang="en-US" altLang="x-none" dirty="0"/>
              <a:t>Bad day = lie</a:t>
            </a:r>
          </a:p>
          <a:p>
            <a:pPr lvl="1"/>
            <a:endParaRPr lang="en-US" altLang="x-none" dirty="0"/>
          </a:p>
          <a:p>
            <a:pPr>
              <a:buFont typeface="Wingdings" charset="2"/>
              <a:buNone/>
            </a:pPr>
            <a:r>
              <a:rPr lang="en-US" altLang="x-none" b="1" dirty="0"/>
              <a:t>Step 2:</a:t>
            </a:r>
            <a:r>
              <a:rPr lang="en-US" altLang="x-none" dirty="0"/>
              <a:t> Assign propositions</a:t>
            </a:r>
          </a:p>
          <a:p>
            <a:pPr lvl="1"/>
            <a:r>
              <a:rPr lang="en-US" altLang="x-none" dirty="0"/>
              <a:t>A = Alice is having a good day</a:t>
            </a:r>
          </a:p>
          <a:p>
            <a:pPr lvl="1"/>
            <a:r>
              <a:rPr lang="en-US" altLang="x-none" dirty="0"/>
              <a:t>B = Bob is having a good day</a:t>
            </a:r>
          </a:p>
        </p:txBody>
      </p:sp>
      <p:sp>
        <p:nvSpPr>
          <p:cNvPr id="31747" name="Rectangle 3"/>
          <p:cNvSpPr txBox="1">
            <a:spLocks noChangeArrowheads="1"/>
          </p:cNvSpPr>
          <p:nvPr/>
        </p:nvSpPr>
        <p:spPr bwMode="auto">
          <a:xfrm>
            <a:off x="457199" y="1086347"/>
            <a:ext cx="8229599"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20000"/>
              </a:spcBef>
              <a:buClr>
                <a:srgbClr val="0046AA"/>
              </a:buClr>
            </a:pPr>
            <a:r>
              <a:rPr lang="en-US" altLang="x-none" sz="2300" dirty="0">
                <a:latin typeface="Trebuchet MS" charset="0"/>
                <a:ea typeface="Osaka" charset="-128"/>
              </a:rPr>
              <a:t>Alice and Bob are technical support agents. Alice says, </a:t>
            </a:r>
            <a:r>
              <a:rPr lang="en-US" altLang="ja-JP" sz="2300" dirty="0">
                <a:latin typeface="Trebuchet MS" charset="0"/>
                <a:ea typeface="Osaka" charset="-128"/>
              </a:rPr>
              <a:t>“I am having a good day.” Bob says, “I am having a good day.” Can you trust either Alice or Bob?</a:t>
            </a:r>
            <a:endParaRPr lang="en-US" altLang="x-none" sz="2300" dirty="0">
              <a:latin typeface="Trebuchet MS" charset="0"/>
              <a:ea typeface="Osaka" charset="-128"/>
            </a:endParaRPr>
          </a:p>
        </p:txBody>
      </p:sp>
      <p:sp>
        <p:nvSpPr>
          <p:cNvPr id="5" name="Rectangle 4"/>
          <p:cNvSpPr>
            <a:spLocks noChangeArrowheads="1"/>
          </p:cNvSpPr>
          <p:nvPr/>
        </p:nvSpPr>
        <p:spPr bwMode="auto">
          <a:xfrm>
            <a:off x="1771650" y="3032927"/>
            <a:ext cx="3200400" cy="313628"/>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6" name="Rectangle 5"/>
          <p:cNvSpPr>
            <a:spLocks noChangeArrowheads="1"/>
          </p:cNvSpPr>
          <p:nvPr/>
        </p:nvSpPr>
        <p:spPr bwMode="auto">
          <a:xfrm>
            <a:off x="1771650" y="3399763"/>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7" name="Rectangle 6"/>
          <p:cNvSpPr>
            <a:spLocks noChangeArrowheads="1"/>
          </p:cNvSpPr>
          <p:nvPr/>
        </p:nvSpPr>
        <p:spPr bwMode="auto">
          <a:xfrm>
            <a:off x="2044126" y="4264881"/>
            <a:ext cx="3200400" cy="228600"/>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8" name="Rectangle 7"/>
          <p:cNvSpPr>
            <a:spLocks noChangeArrowheads="1"/>
          </p:cNvSpPr>
          <p:nvPr/>
        </p:nvSpPr>
        <p:spPr bwMode="auto">
          <a:xfrm>
            <a:off x="1937988" y="4507420"/>
            <a:ext cx="3200400" cy="271811"/>
          </a:xfrm>
          <a:prstGeom prst="rect">
            <a:avLst/>
          </a:prstGeom>
          <a:solidFill>
            <a:schemeClr val="bg1"/>
          </a:solidFill>
          <a:ln>
            <a:noFill/>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endParaRPr lang="x-none" altLang="x-none" sz="1800"/>
          </a:p>
        </p:txBody>
      </p:sp>
      <p:sp>
        <p:nvSpPr>
          <p:cNvPr id="2" name="3 Marcador de número de diapositiva">
            <a:extLst>
              <a:ext uri="{FF2B5EF4-FFF2-40B4-BE49-F238E27FC236}">
                <a16:creationId xmlns:a16="http://schemas.microsoft.com/office/drawing/2014/main" id="{81A22119-6956-46F8-BDFF-00D98D9AC385}"/>
              </a:ext>
            </a:extLst>
          </p:cNvPr>
          <p:cNvSpPr>
            <a:spLocks noGrp="1"/>
          </p:cNvSpPr>
          <p:nvPr>
            <p:ph type="sldNum" sz="quarter" idx="12"/>
          </p:nvPr>
        </p:nvSpPr>
        <p:spPr>
          <a:xfrm>
            <a:off x="7620000" y="13716"/>
            <a:ext cx="1066800" cy="246888"/>
          </a:xfrm>
        </p:spPr>
        <p:txBody>
          <a:bodyPr>
            <a:noAutofit/>
          </a:bodyPr>
          <a:lstStyle/>
          <a:p>
            <a:fld id="{12A1D360-EE44-42AC-A6C7-CCF1DFA7C784}" type="slidenum">
              <a:rPr lang="pt-BR" smtClean="0"/>
              <a:pPr/>
              <a:t>9</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Lst>
  </p:timing>
</p:sld>
</file>

<file path=ppt/theme/theme1.xml><?xml version="1.0" encoding="utf-8"?>
<a:theme xmlns:a="http://schemas.openxmlformats.org/drawingml/2006/main" name="Brilho">
  <a:themeElements>
    <a:clrScheme name="Executivo">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5914</TotalTime>
  <Words>2025</Words>
  <Application>Microsoft Macintosh PowerPoint</Application>
  <PresentationFormat>On-screen Show (16:9)</PresentationFormat>
  <Paragraphs>350</Paragraphs>
  <Slides>24</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Calibri</vt:lpstr>
      <vt:lpstr>Comic Neue</vt:lpstr>
      <vt:lpstr>Symbol</vt:lpstr>
      <vt:lpstr>Trebuchet MS</vt:lpstr>
      <vt:lpstr>Wingdings</vt:lpstr>
      <vt:lpstr>Brilho</vt:lpstr>
      <vt:lpstr>CS 441: Logic Puzzles and Propositional Equivalence</vt:lpstr>
      <vt:lpstr>Today’s topics</vt:lpstr>
      <vt:lpstr>A technical support conundrum</vt:lpstr>
      <vt:lpstr>Solving logic puzzles systematically</vt:lpstr>
      <vt:lpstr>Technical support revisited</vt:lpstr>
      <vt:lpstr>Step 3:  Make assumptions and reason logically</vt:lpstr>
      <vt:lpstr>Another example</vt:lpstr>
      <vt:lpstr>Step 3:  Make assumptions and reason logically</vt:lpstr>
      <vt:lpstr>Sometimes no solution is a solution!</vt:lpstr>
      <vt:lpstr>Step 3:  Make assumptions and reason logically</vt:lpstr>
      <vt:lpstr>In-class exercises</vt:lpstr>
      <vt:lpstr>Propositional equivalences: preliminaries</vt:lpstr>
      <vt:lpstr>Examples</vt:lpstr>
      <vt:lpstr>What are logical equivalences and why are they useful?</vt:lpstr>
      <vt:lpstr>Proving logical equivalences the “easy” (but tedious) way</vt:lpstr>
      <vt:lpstr>DeMorgan’s laws allow us to distribute negation over compound propositions</vt:lpstr>
      <vt:lpstr>Using DeMorgan’s laws</vt:lpstr>
      <vt:lpstr>In-class exercises</vt:lpstr>
      <vt:lpstr>Sometimes using truth tables to prove logical equivalencies can become cumbersome</vt:lpstr>
      <vt:lpstr>There are many useful logical equivalences</vt:lpstr>
      <vt:lpstr>More useful logical equivalences</vt:lpstr>
      <vt:lpstr>Prove that (p  q)  (p  q) is a tautology</vt:lpstr>
      <vt:lpstr>Prove: (p  q)  (p  r)  p  (q  r)  </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Leveraging Unlabeled Data for Sketch-based Understanding</dc:title>
  <dc:creator>Fernando</dc:creator>
  <cp:lastModifiedBy>Nils Ever Murrugarra Llerena</cp:lastModifiedBy>
  <cp:revision>171</cp:revision>
  <cp:lastPrinted>2023-01-08T00:14:04Z</cp:lastPrinted>
  <dcterms:created xsi:type="dcterms:W3CDTF">2011-07-05T14:46:51Z</dcterms:created>
  <dcterms:modified xsi:type="dcterms:W3CDTF">2024-09-03T14:01:46Z</dcterms:modified>
</cp:coreProperties>
</file>