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25"/>
  </p:notesMasterIdLst>
  <p:sldIdLst>
    <p:sldId id="589" r:id="rId2"/>
    <p:sldId id="609" r:id="rId3"/>
    <p:sldId id="610" r:id="rId4"/>
    <p:sldId id="333" r:id="rId5"/>
    <p:sldId id="334" r:id="rId6"/>
    <p:sldId id="335" r:id="rId7"/>
    <p:sldId id="611" r:id="rId8"/>
    <p:sldId id="330" r:id="rId9"/>
    <p:sldId id="612" r:id="rId10"/>
    <p:sldId id="613" r:id="rId11"/>
    <p:sldId id="337" r:id="rId12"/>
    <p:sldId id="338" r:id="rId13"/>
    <p:sldId id="339" r:id="rId14"/>
    <p:sldId id="352" r:id="rId15"/>
    <p:sldId id="614" r:id="rId16"/>
    <p:sldId id="340" r:id="rId17"/>
    <p:sldId id="316" r:id="rId18"/>
    <p:sldId id="341" r:id="rId19"/>
    <p:sldId id="317" r:id="rId20"/>
    <p:sldId id="319" r:id="rId21"/>
    <p:sldId id="342" r:id="rId22"/>
    <p:sldId id="320" r:id="rId23"/>
    <p:sldId id="351" r:id="rId24"/>
  </p:sldIdLst>
  <p:sldSz cx="9144000" cy="5143500" type="screen16x9"/>
  <p:notesSz cx="7315200" cy="9601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">
          <p15:clr>
            <a:srgbClr val="A4A3A4"/>
          </p15:clr>
        </p15:guide>
        <p15:guide id="2" pos="4608">
          <p15:clr>
            <a:srgbClr val="A4A3A4"/>
          </p15:clr>
        </p15:guide>
        <p15:guide id="3" pos="288">
          <p15:clr>
            <a:srgbClr val="A4A3A4"/>
          </p15:clr>
        </p15:guide>
        <p15:guide id="4" pos="5472">
          <p15:clr>
            <a:srgbClr val="A4A3A4"/>
          </p15:clr>
        </p15:guide>
        <p15:guide id="5" orient="horz" pos="1712">
          <p15:clr>
            <a:srgbClr val="9AA0A6"/>
          </p15:clr>
        </p15:guide>
        <p15:guide id="6" pos="2592">
          <p15:clr>
            <a:srgbClr val="9AA0A6"/>
          </p15:clr>
        </p15:guide>
        <p15:guide id="7" pos="3168">
          <p15:clr>
            <a:srgbClr val="9AA0A6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80" roundtripDataSignature="AMtx7mhS5nRLilGD6T0EpqDE7wj9jhOMeA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443ED59-20C7-4FDF-8DCA-8A14D1AA1C8C}" name="Microsoft Office User" initials="MOU" userId="Microsoft Office User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e Jiang" initials="" lastIdx="2" clrIdx="0"/>
  <p:cmAuthor id="2" name="Nils" initials="N" lastIdx="9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77" autoAdjust="0"/>
    <p:restoredTop sz="82759"/>
  </p:normalViewPr>
  <p:slideViewPr>
    <p:cSldViewPr snapToGrid="0">
      <p:cViewPr varScale="1">
        <p:scale>
          <a:sx n="156" d="100"/>
          <a:sy n="156" d="100"/>
        </p:scale>
        <p:origin x="1304" y="168"/>
      </p:cViewPr>
      <p:guideLst>
        <p:guide orient="horz" pos="288"/>
        <p:guide pos="4608"/>
        <p:guide pos="288"/>
        <p:guide pos="5472"/>
        <p:guide orient="horz" pos="1712"/>
        <p:guide pos="2592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80" Type="http://customschemas.google.com/relationships/presentationmetadata" Target="metadata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82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81" Type="http://schemas.openxmlformats.org/officeDocument/2006/relationships/commentAuthors" Target="commentAuthors.xml"/><Relationship Id="rId86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143587" y="0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93" name="Google Shape;93;p1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1470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732423FC-1219-5342-89C9-737E972DB02A}" type="slidenum">
              <a:rPr lang="en-US" altLang="x-none" sz="1200"/>
              <a:pPr/>
              <a:t>2</a:t>
            </a:fld>
            <a:endParaRPr lang="en-US" altLang="x-none" sz="120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x-none"/>
              <a:t>In this class, step 1 is easy.  We give it to you!</a:t>
            </a:r>
          </a:p>
          <a:p>
            <a:r>
              <a:rPr lang="en-US" altLang="x-none"/>
              <a:t>Stress that step 2 is the first three weeks of this class</a:t>
            </a: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0DADBC59-23A3-0C46-8D06-88CE0E7CE0D5}" type="slidenum">
              <a:rPr lang="en-US" altLang="x-none" sz="1200"/>
              <a:pPr/>
              <a:t>4</a:t>
            </a:fld>
            <a:endParaRPr lang="en-US" altLang="x-none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x-none"/>
              <a:t>Formal proofs:  Types of proof made by machines.  Every step is explicit.</a:t>
            </a:r>
          </a:p>
          <a:p>
            <a:r>
              <a:rPr lang="en-US" altLang="x-none"/>
              <a:t>Informal proofs: Types of proof made by people.  Often not totally explicit.</a:t>
            </a: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52A593FE-33DB-CB42-8D0B-7C6B2F6D82E1}" type="slidenum">
              <a:rPr lang="en-US" altLang="x-none" sz="1200"/>
              <a:pPr/>
              <a:t>6</a:t>
            </a:fld>
            <a:endParaRPr lang="en-US" altLang="x-none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x-none"/>
              <a:t>Could use truth tables but this is cumbersome.  Instead, can use rules of inference.</a:t>
            </a: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381D6EB0-A9A7-7B4E-A5AE-990917741BA7}" type="slidenum">
              <a:rPr lang="en-US" altLang="x-none" sz="1200"/>
              <a:pPr/>
              <a:t>8</a:t>
            </a:fld>
            <a:endParaRPr lang="en-US" altLang="x-none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Rules of inference{, 2}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3A721-C0E7-D748-8610-D2624659B044}" type="slidenum">
              <a:rPr lang="en-US" altLang="x-none" smtClean="0"/>
              <a:pPr/>
              <a:t>14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703868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x-none" dirty="0"/>
              <a:t>Example about even numbers to explain </a:t>
            </a:r>
            <a:r>
              <a:rPr lang="en-US" altLang="ja-JP" dirty="0"/>
              <a:t>“arbitrary”</a:t>
            </a:r>
            <a:endParaRPr lang="en-US" altLang="x-none" dirty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4780D0A2-CD34-C44A-88A4-53318F5D0C8F}" type="slidenum">
              <a:rPr lang="en-US" altLang="x-none" sz="1200"/>
              <a:pPr/>
              <a:t>17</a:t>
            </a:fld>
            <a:endParaRPr lang="en-US" altLang="x-none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Formal proof{, 2}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3A721-C0E7-D748-8610-D2624659B044}" type="slidenum">
              <a:rPr lang="en-US" altLang="x-none" smtClean="0"/>
              <a:pPr/>
              <a:t>22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2988280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FCC185F8-F918-2A41-AD3E-EB24942654AE}" type="slidenum">
              <a:rPr lang="en-US" altLang="x-none" sz="1200"/>
              <a:pPr/>
              <a:t>23</a:t>
            </a:fld>
            <a:endParaRPr lang="en-US" altLang="x-none" sz="1200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>
            <a:spLocks noGrp="1"/>
          </p:cNvSpPr>
          <p:nvPr>
            <p:ph type="ctrTitle"/>
          </p:nvPr>
        </p:nvSpPr>
        <p:spPr>
          <a:xfrm>
            <a:off x="685800" y="1028700"/>
            <a:ext cx="7848600" cy="1445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50"/>
              <a:buFont typeface="Arial"/>
              <a:buNone/>
              <a:defRPr sz="405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subTitle" idx="1"/>
          </p:nvPr>
        </p:nvSpPr>
        <p:spPr>
          <a:xfrm>
            <a:off x="685800" y="262890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360"/>
              </a:spcBef>
              <a:spcAft>
                <a:spcPts val="0"/>
              </a:spcAft>
              <a:buSzPts val="1530"/>
              <a:buNone/>
              <a:defRPr>
                <a:solidFill>
                  <a:srgbClr val="3F3F3F"/>
                </a:solidFill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SzPts val="1275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70"/>
              </a:spcBef>
              <a:spcAft>
                <a:spcPts val="0"/>
              </a:spcAft>
              <a:buSzPts val="1215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4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10"/>
              </a:spcBef>
              <a:spcAft>
                <a:spcPts val="0"/>
              </a:spcAft>
              <a:buSzPts val="105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95"/>
              </a:spcBef>
              <a:spcAft>
                <a:spcPts val="0"/>
              </a:spcAft>
              <a:buSzPts val="97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95"/>
              </a:spcBef>
              <a:spcAft>
                <a:spcPts val="0"/>
              </a:spcAft>
              <a:buSzPts val="97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95"/>
              </a:spcBef>
              <a:spcAft>
                <a:spcPts val="0"/>
              </a:spcAft>
              <a:buSzPts val="97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95"/>
              </a:spcBef>
              <a:spcAft>
                <a:spcPts val="0"/>
              </a:spcAft>
              <a:buSzPts val="975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23" name="Google Shape;23;p14"/>
          <p:cNvCxnSpPr/>
          <p:nvPr/>
        </p:nvCxnSpPr>
        <p:spPr>
          <a:xfrm>
            <a:off x="685800" y="2548890"/>
            <a:ext cx="7848600" cy="1191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5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5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5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bg>
      <p:bgPr>
        <a:solidFill>
          <a:schemeClr val="dk2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6"/>
          <p:cNvSpPr txBox="1">
            <a:spLocks noGrp="1"/>
          </p:cNvSpPr>
          <p:nvPr>
            <p:ph type="title"/>
          </p:nvPr>
        </p:nvSpPr>
        <p:spPr>
          <a:xfrm>
            <a:off x="722313" y="1771651"/>
            <a:ext cx="7772400" cy="1650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sz="3600" b="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body" idx="1"/>
          </p:nvPr>
        </p:nvSpPr>
        <p:spPr>
          <a:xfrm>
            <a:off x="722313" y="3470149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530"/>
              <a:buNone/>
              <a:defRPr sz="1800">
                <a:solidFill>
                  <a:schemeClr val="lt2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108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36" name="Google Shape;36;p16"/>
          <p:cNvCxnSpPr/>
          <p:nvPr/>
        </p:nvCxnSpPr>
        <p:spPr>
          <a:xfrm>
            <a:off x="731520" y="3449574"/>
            <a:ext cx="7848600" cy="1191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7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body" idx="1"/>
          </p:nvPr>
        </p:nvSpPr>
        <p:spPr>
          <a:xfrm>
            <a:off x="457200" y="1255014"/>
            <a:ext cx="4038600" cy="3538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1947" algn="l">
              <a:spcBef>
                <a:spcPts val="420"/>
              </a:spcBef>
              <a:spcAft>
                <a:spcPts val="0"/>
              </a:spcAft>
              <a:buSzPts val="1785"/>
              <a:buChar char="•"/>
              <a:defRPr sz="21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 sz="1800"/>
            </a:lvl2pPr>
            <a:lvl3pPr marL="1371600" lvl="2" indent="-314325" algn="l">
              <a:spcBef>
                <a:spcPts val="300"/>
              </a:spcBef>
              <a:spcAft>
                <a:spcPts val="0"/>
              </a:spcAft>
              <a:buSzPts val="1350"/>
              <a:buChar char="•"/>
              <a:defRPr sz="1500"/>
            </a:lvl3pPr>
            <a:lvl4pPr marL="1828800" lvl="3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5pPr>
            <a:lvl6pPr marL="2743200" lvl="5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6pPr>
            <a:lvl7pPr marL="3200400" lvl="6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body" idx="2"/>
          </p:nvPr>
        </p:nvSpPr>
        <p:spPr>
          <a:xfrm>
            <a:off x="4648200" y="1255014"/>
            <a:ext cx="4038600" cy="3538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1947" algn="l">
              <a:spcBef>
                <a:spcPts val="420"/>
              </a:spcBef>
              <a:spcAft>
                <a:spcPts val="0"/>
              </a:spcAft>
              <a:buSzPts val="1785"/>
              <a:buChar char="•"/>
              <a:defRPr sz="21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 sz="1800"/>
            </a:lvl2pPr>
            <a:lvl3pPr marL="1371600" lvl="2" indent="-314325" algn="l">
              <a:spcBef>
                <a:spcPts val="300"/>
              </a:spcBef>
              <a:spcAft>
                <a:spcPts val="0"/>
              </a:spcAft>
              <a:buSzPts val="1350"/>
              <a:buChar char="•"/>
              <a:defRPr sz="1500"/>
            </a:lvl3pPr>
            <a:lvl4pPr marL="1828800" lvl="3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5pPr>
            <a:lvl6pPr marL="2743200" lvl="5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6pPr>
            <a:lvl7pPr marL="3200400" lvl="6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8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body" idx="1"/>
          </p:nvPr>
        </p:nvSpPr>
        <p:spPr>
          <a:xfrm>
            <a:off x="457200" y="1257300"/>
            <a:ext cx="3931920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121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body" idx="2"/>
          </p:nvPr>
        </p:nvSpPr>
        <p:spPr>
          <a:xfrm>
            <a:off x="457200" y="1828800"/>
            <a:ext cx="3931920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•"/>
              <a:defRPr sz="1500"/>
            </a:lvl2pPr>
            <a:lvl3pPr marL="1371600" lvl="2" indent="-305752" algn="l">
              <a:spcBef>
                <a:spcPts val="270"/>
              </a:spcBef>
              <a:spcAft>
                <a:spcPts val="0"/>
              </a:spcAft>
              <a:buSzPts val="1215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5pPr>
            <a:lvl6pPr marL="2743200" lvl="5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6pPr>
            <a:lvl7pPr marL="3200400" lvl="6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7pPr>
            <a:lvl8pPr marL="3657600" lvl="7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8pPr>
            <a:lvl9pPr marL="4114800" lvl="8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body" idx="3"/>
          </p:nvPr>
        </p:nvSpPr>
        <p:spPr>
          <a:xfrm>
            <a:off x="4754880" y="1257300"/>
            <a:ext cx="3931920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121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body" idx="4"/>
          </p:nvPr>
        </p:nvSpPr>
        <p:spPr>
          <a:xfrm>
            <a:off x="4754880" y="1828800"/>
            <a:ext cx="3931920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•"/>
              <a:defRPr sz="1500"/>
            </a:lvl2pPr>
            <a:lvl3pPr marL="1371600" lvl="2" indent="-305752" algn="l">
              <a:spcBef>
                <a:spcPts val="270"/>
              </a:spcBef>
              <a:spcAft>
                <a:spcPts val="0"/>
              </a:spcAft>
              <a:buSzPts val="1215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5pPr>
            <a:lvl6pPr marL="2743200" lvl="5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6pPr>
            <a:lvl7pPr marL="3200400" lvl="6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7pPr>
            <a:lvl8pPr marL="3657600" lvl="7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8pPr>
            <a:lvl9pPr marL="4114800" lvl="8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50" name="Google Shape;50;p18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53" name="Google Shape;53;p18"/>
          <p:cNvCxnSpPr/>
          <p:nvPr/>
        </p:nvCxnSpPr>
        <p:spPr>
          <a:xfrm rot="5400000">
            <a:off x="2806462" y="3034268"/>
            <a:ext cx="3531870" cy="794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1"/>
          <p:cNvSpPr txBox="1">
            <a:spLocks noGrp="1"/>
          </p:cNvSpPr>
          <p:nvPr>
            <p:ph type="title"/>
          </p:nvPr>
        </p:nvSpPr>
        <p:spPr>
          <a:xfrm>
            <a:off x="457200" y="594060"/>
            <a:ext cx="2139696" cy="946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body" idx="1"/>
          </p:nvPr>
        </p:nvSpPr>
        <p:spPr>
          <a:xfrm>
            <a:off x="2971800" y="594060"/>
            <a:ext cx="571500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8140" algn="l">
              <a:spcBef>
                <a:spcPts val="480"/>
              </a:spcBef>
              <a:spcAft>
                <a:spcPts val="0"/>
              </a:spcAft>
              <a:buSzPts val="2040"/>
              <a:buChar char="•"/>
              <a:defRPr sz="2400"/>
            </a:lvl1pPr>
            <a:lvl2pPr marL="914400" lvl="1" indent="-341947" algn="l">
              <a:spcBef>
                <a:spcPts val="420"/>
              </a:spcBef>
              <a:spcAft>
                <a:spcPts val="0"/>
              </a:spcAft>
              <a:buSzPts val="1785"/>
              <a:buChar char="•"/>
              <a:defRPr sz="2100"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4pPr>
            <a:lvl5pPr marL="2286000" lvl="4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5pPr>
            <a:lvl6pPr marL="2743200" lvl="5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6pPr>
            <a:lvl7pPr marL="3200400" lvl="6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7pPr>
            <a:lvl8pPr marL="3657600" lvl="7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8pPr>
            <a:lvl9pPr marL="4114800" lvl="8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body" idx="2"/>
          </p:nvPr>
        </p:nvSpPr>
        <p:spPr>
          <a:xfrm>
            <a:off x="457201" y="1597915"/>
            <a:ext cx="2139696" cy="3182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10"/>
              </a:spcBef>
              <a:spcAft>
                <a:spcPts val="0"/>
              </a:spcAft>
              <a:buSzPts val="893"/>
              <a:buNone/>
              <a:defRPr sz="1050"/>
            </a:lvl1pPr>
            <a:lvl2pPr marL="914400" lvl="1" indent="-228600" algn="l"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2pPr>
            <a:lvl3pPr marL="1371600" lvl="2" indent="-228600" algn="l">
              <a:spcBef>
                <a:spcPts val="150"/>
              </a:spcBef>
              <a:spcAft>
                <a:spcPts val="0"/>
              </a:spcAft>
              <a:buSzPts val="675"/>
              <a:buNone/>
              <a:defRPr sz="750"/>
            </a:lvl3pPr>
            <a:lvl4pPr marL="1828800" lvl="3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4pPr>
            <a:lvl5pPr marL="2286000" lvl="4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5pPr>
            <a:lvl6pPr marL="2743200" lvl="5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6pPr>
            <a:lvl7pPr marL="3200400" lvl="6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7pPr>
            <a:lvl8pPr marL="3657600" lvl="7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8pPr>
            <a:lvl9pPr marL="4114800" lvl="8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1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70" name="Google Shape;70;p21"/>
          <p:cNvCxnSpPr/>
          <p:nvPr/>
        </p:nvCxnSpPr>
        <p:spPr>
          <a:xfrm rot="5400000">
            <a:off x="684114" y="2684956"/>
            <a:ext cx="4183380" cy="1588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2"/>
          <p:cNvSpPr txBox="1">
            <a:spLocks noGrp="1"/>
          </p:cNvSpPr>
          <p:nvPr>
            <p:ph type="title"/>
          </p:nvPr>
        </p:nvSpPr>
        <p:spPr>
          <a:xfrm>
            <a:off x="457200" y="594360"/>
            <a:ext cx="2142680" cy="948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2"/>
          <p:cNvSpPr>
            <a:spLocks noGrp="1"/>
          </p:cNvSpPr>
          <p:nvPr>
            <p:ph type="pic" idx="2"/>
          </p:nvPr>
        </p:nvSpPr>
        <p:spPr>
          <a:xfrm>
            <a:off x="2858610" y="628651"/>
            <a:ext cx="5904390" cy="4125342"/>
          </a:xfrm>
          <a:prstGeom prst="rect">
            <a:avLst/>
          </a:prstGeom>
          <a:solidFill>
            <a:schemeClr val="lt2"/>
          </a:solidFill>
          <a:ln w="762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12700" dir="5400000" algn="t" rotWithShape="0">
              <a:srgbClr val="000000">
                <a:alpha val="58823"/>
              </a:srgbClr>
            </a:outerShdw>
          </a:effectLst>
        </p:spPr>
      </p:sp>
      <p:sp>
        <p:nvSpPr>
          <p:cNvPr id="74" name="Google Shape;74;p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2139696" cy="3182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10"/>
              </a:spcBef>
              <a:spcAft>
                <a:spcPts val="0"/>
              </a:spcAft>
              <a:buSzPts val="893"/>
              <a:buNone/>
              <a:defRPr sz="1050"/>
            </a:lvl1pPr>
            <a:lvl2pPr marL="914400" lvl="1" indent="-228600" algn="l"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2pPr>
            <a:lvl3pPr marL="1371600" lvl="2" indent="-228600" algn="l">
              <a:spcBef>
                <a:spcPts val="150"/>
              </a:spcBef>
              <a:spcAft>
                <a:spcPts val="0"/>
              </a:spcAft>
              <a:buSzPts val="675"/>
              <a:buNone/>
              <a:defRPr sz="750"/>
            </a:lvl3pPr>
            <a:lvl4pPr marL="1828800" lvl="3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4pPr>
            <a:lvl5pPr marL="2286000" lvl="4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5pPr>
            <a:lvl6pPr marL="2743200" lvl="5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6pPr>
            <a:lvl7pPr marL="3200400" lvl="6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7pPr>
            <a:lvl8pPr marL="3657600" lvl="7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8pPr>
            <a:lvl9pPr marL="4114800" lvl="8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9pPr>
          </a:lstStyle>
          <a:p>
            <a:endParaRPr/>
          </a:p>
        </p:txBody>
      </p:sp>
      <p:sp>
        <p:nvSpPr>
          <p:cNvPr id="75" name="Google Shape;75;p22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3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3"/>
          <p:cNvSpPr txBox="1">
            <a:spLocks noGrp="1"/>
          </p:cNvSpPr>
          <p:nvPr>
            <p:ph type="body" idx="1"/>
          </p:nvPr>
        </p:nvSpPr>
        <p:spPr>
          <a:xfrm rot="5400000">
            <a:off x="2743200" y="-1085850"/>
            <a:ext cx="36576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3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3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3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is" type="vertTitleAndTx">
  <p:cSld name="VERTICAL_TITLE_AND_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4"/>
          <p:cNvSpPr txBox="1">
            <a:spLocks noGrp="1"/>
          </p:cNvSpPr>
          <p:nvPr>
            <p:ph type="title"/>
          </p:nvPr>
        </p:nvSpPr>
        <p:spPr>
          <a:xfrm rot="5400000">
            <a:off x="5457825" y="1628775"/>
            <a:ext cx="440055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4"/>
          <p:cNvSpPr txBox="1">
            <a:spLocks noGrp="1"/>
          </p:cNvSpPr>
          <p:nvPr>
            <p:ph type="body" idx="1"/>
          </p:nvPr>
        </p:nvSpPr>
        <p:spPr>
          <a:xfrm rot="5400000">
            <a:off x="1266825" y="-352425"/>
            <a:ext cx="440055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24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4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4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/>
          <p:nvPr/>
        </p:nvSpPr>
        <p:spPr>
          <a:xfrm>
            <a:off x="0" y="165590"/>
            <a:ext cx="9144000" cy="1714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3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9562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5752" algn="l" rtl="0"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215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5275" algn="l" rtl="0">
              <a:spcBef>
                <a:spcPts val="21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0512" algn="l" rtl="0">
              <a:spcBef>
                <a:spcPts val="195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0512" algn="l" rtl="0">
              <a:spcBef>
                <a:spcPts val="195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0512" algn="l" rtl="0">
              <a:spcBef>
                <a:spcPts val="195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0512" algn="l" rtl="0">
              <a:spcBef>
                <a:spcPts val="195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/>
          <p:nvPr/>
        </p:nvSpPr>
        <p:spPr>
          <a:xfrm>
            <a:off x="0" y="0"/>
            <a:ext cx="9144000" cy="274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3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murrugarrallerena@weber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"/>
          <p:cNvSpPr txBox="1">
            <a:spLocks noGrp="1"/>
          </p:cNvSpPr>
          <p:nvPr>
            <p:ph type="ctrTitle"/>
          </p:nvPr>
        </p:nvSpPr>
        <p:spPr>
          <a:xfrm>
            <a:off x="1303712" y="1005576"/>
            <a:ext cx="6536577" cy="1445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</a:pPr>
            <a:r>
              <a:rPr lang="en-US" sz="3000" dirty="0"/>
              <a:t>CS 441: Rules of Inference</a:t>
            </a:r>
            <a:endParaRPr lang="en-US" dirty="0"/>
          </a:p>
        </p:txBody>
      </p:sp>
      <p:sp>
        <p:nvSpPr>
          <p:cNvPr id="96" name="Google Shape;96;p1"/>
          <p:cNvSpPr txBox="1">
            <a:spLocks noGrp="1"/>
          </p:cNvSpPr>
          <p:nvPr>
            <p:ph type="subTitle" idx="1"/>
          </p:nvPr>
        </p:nvSpPr>
        <p:spPr>
          <a:xfrm>
            <a:off x="1657350" y="2571750"/>
            <a:ext cx="5886600" cy="24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30"/>
              <a:buNone/>
            </a:pPr>
            <a:endParaRPr lang="en-US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30"/>
              <a:buNone/>
            </a:pPr>
            <a:endParaRPr lang="en-US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30"/>
              <a:buNone/>
            </a:pPr>
            <a:r>
              <a:rPr lang="en-US" b="1" dirty="0"/>
              <a:t>PhD. Nils </a:t>
            </a:r>
            <a:r>
              <a:rPr lang="en-US" b="1" dirty="0" err="1"/>
              <a:t>Murrugarra-Llerena</a:t>
            </a:r>
            <a:endParaRPr lang="en-US" b="1" dirty="0"/>
          </a:p>
          <a:p>
            <a:pPr marL="0" indent="0" algn="ctr">
              <a:spcBef>
                <a:spcPts val="0"/>
              </a:spcBef>
            </a:pPr>
            <a:r>
              <a:rPr lang="en-US" dirty="0">
                <a:hlinkClick r:id="rId3"/>
              </a:rPr>
              <a:t>nem177@pitt.edu</a:t>
            </a:r>
            <a:r>
              <a:rPr lang="en-US" dirty="0"/>
              <a:t>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30"/>
              <a:buNone/>
            </a:pPr>
            <a:endParaRPr lang="en-US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30"/>
              <a:buNone/>
            </a:pPr>
            <a:endParaRPr lang="en-US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30"/>
              <a:buNone/>
            </a:pPr>
            <a:endParaRPr lang="en-US" dirty="0"/>
          </a:p>
        </p:txBody>
      </p:sp>
      <p:sp>
        <p:nvSpPr>
          <p:cNvPr id="48130" name="AutoShape 2" descr="University of Pittsburgh Logo and symbol, meaning, history, PNG, bra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8132" name="Picture 4" descr="University of Pittsburgh Logo and symbol, meaning, history, PNG, brand"/>
          <p:cNvPicPr>
            <a:picLocks noChangeAspect="1" noChangeArrowheads="1"/>
          </p:cNvPicPr>
          <p:nvPr/>
        </p:nvPicPr>
        <p:blipFill>
          <a:blip r:embed="rId4"/>
          <a:srcRect t="21714" b="22062"/>
          <a:stretch>
            <a:fillRect/>
          </a:stretch>
        </p:blipFill>
        <p:spPr bwMode="auto">
          <a:xfrm>
            <a:off x="2950460" y="3950191"/>
            <a:ext cx="3243079" cy="10247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1698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None/>
            </a:pPr>
            <a:r>
              <a:rPr lang="en-US" altLang="x-none" dirty="0">
                <a:solidFill>
                  <a:schemeClr val="bg2"/>
                </a:solidFill>
              </a:rPr>
              <a:t>Addition</a:t>
            </a:r>
          </a:p>
          <a:p>
            <a:pPr lvl="1"/>
            <a:r>
              <a:rPr lang="en-US" altLang="x-none" i="1" dirty="0"/>
              <a:t>Tautology</a:t>
            </a:r>
            <a:r>
              <a:rPr lang="en-US" altLang="x-none" dirty="0"/>
              <a:t>: p → (p ∨ q)</a:t>
            </a:r>
          </a:p>
          <a:p>
            <a:pPr lvl="1"/>
            <a:r>
              <a:rPr lang="en-US" altLang="x-none" i="1" dirty="0"/>
              <a:t>Rule of inference</a:t>
            </a:r>
            <a:r>
              <a:rPr lang="en-US" altLang="x-none" dirty="0"/>
              <a:t>:</a:t>
            </a:r>
          </a:p>
          <a:p>
            <a:pPr lvl="1"/>
            <a:endParaRPr lang="en-US" altLang="x-none" dirty="0"/>
          </a:p>
          <a:p>
            <a:pPr lvl="1"/>
            <a:r>
              <a:rPr lang="en-US" altLang="x-none" i="1" dirty="0">
                <a:solidFill>
                  <a:srgbClr val="FF0000"/>
                </a:solidFill>
              </a:rPr>
              <a:t>Example</a:t>
            </a:r>
            <a:r>
              <a:rPr lang="en-US" altLang="x-none" dirty="0"/>
              <a:t>:  </a:t>
            </a:r>
            <a:r>
              <a:rPr lang="en-US" altLang="ja-JP" dirty="0"/>
              <a:t>“It is raining now, therefore it is raining now or it is snowing now.”</a:t>
            </a:r>
          </a:p>
          <a:p>
            <a:pPr lvl="1"/>
            <a:endParaRPr lang="en-US" altLang="x-none" dirty="0"/>
          </a:p>
          <a:p>
            <a:pPr>
              <a:buFont typeface="Wingdings" charset="2"/>
              <a:buNone/>
            </a:pPr>
            <a:r>
              <a:rPr lang="en-US" altLang="x-none" dirty="0">
                <a:solidFill>
                  <a:schemeClr val="bg2"/>
                </a:solidFill>
              </a:rPr>
              <a:t>Simplification</a:t>
            </a:r>
          </a:p>
          <a:p>
            <a:pPr lvl="1"/>
            <a:r>
              <a:rPr lang="en-US" altLang="x-none" i="1" dirty="0"/>
              <a:t>Tautology</a:t>
            </a:r>
            <a:r>
              <a:rPr lang="en-US" altLang="x-none" dirty="0"/>
              <a:t>: p ∧ q → p</a:t>
            </a:r>
          </a:p>
          <a:p>
            <a:pPr lvl="1"/>
            <a:r>
              <a:rPr lang="en-US" altLang="x-none" i="1" dirty="0"/>
              <a:t>Rule of inference</a:t>
            </a:r>
            <a:r>
              <a:rPr lang="en-US" altLang="x-none" dirty="0"/>
              <a:t>:</a:t>
            </a:r>
          </a:p>
          <a:p>
            <a:pPr lvl="1"/>
            <a:endParaRPr lang="en-US" altLang="x-none" dirty="0"/>
          </a:p>
          <a:p>
            <a:pPr lvl="1"/>
            <a:r>
              <a:rPr lang="en-US" altLang="x-none" i="1" dirty="0">
                <a:solidFill>
                  <a:srgbClr val="FF0000"/>
                </a:solidFill>
              </a:rPr>
              <a:t>Example</a:t>
            </a:r>
            <a:r>
              <a:rPr lang="en-US" altLang="x-none" dirty="0"/>
              <a:t>: </a:t>
            </a:r>
            <a:r>
              <a:rPr lang="en-US" altLang="ja-JP" dirty="0"/>
              <a:t>“It is cold outside and it is snowing.  Therefore, it is cold outside.”</a:t>
            </a:r>
          </a:p>
          <a:p>
            <a:pPr lvl="1">
              <a:buFont typeface="Wingdings" charset="2"/>
              <a:buNone/>
            </a:pPr>
            <a:endParaRPr lang="en-US" altLang="x-none" dirty="0"/>
          </a:p>
        </p:txBody>
      </p:sp>
      <p:sp>
        <p:nvSpPr>
          <p:cNvPr id="32771" name="Content Placeholder 2"/>
          <p:cNvSpPr txBox="1">
            <a:spLocks/>
          </p:cNvSpPr>
          <p:nvPr/>
        </p:nvSpPr>
        <p:spPr bwMode="auto">
          <a:xfrm>
            <a:off x="4114800" y="1600200"/>
            <a:ext cx="9715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20000"/>
              </a:spcBef>
              <a:buClr>
                <a:srgbClr val="0046AA"/>
              </a:buClr>
              <a:buFont typeface="Wingdings" charset="2"/>
              <a:buNone/>
            </a:pPr>
            <a:r>
              <a:rPr lang="en-US" altLang="x-none" sz="1500">
                <a:latin typeface="Trebuchet MS" charset="0"/>
                <a:ea typeface="Osaka" charset="-128"/>
              </a:rPr>
              <a:t>p</a:t>
            </a:r>
          </a:p>
          <a:p>
            <a:pPr>
              <a:spcBef>
                <a:spcPct val="20000"/>
              </a:spcBef>
              <a:buClr>
                <a:srgbClr val="0046AA"/>
              </a:buClr>
              <a:buFont typeface="Wingdings" charset="2"/>
              <a:buNone/>
            </a:pPr>
            <a:r>
              <a:rPr lang="en-US" altLang="x-none" sz="1500">
                <a:latin typeface="Trebuchet MS" charset="0"/>
                <a:ea typeface="Osaka" charset="-128"/>
              </a:rPr>
              <a:t>∴ </a:t>
            </a:r>
            <a:r>
              <a:rPr lang="en-US" altLang="x-none" sz="1500"/>
              <a:t>p ∨ q</a:t>
            </a:r>
            <a:endParaRPr lang="en-US" altLang="x-none" sz="1500">
              <a:latin typeface="Trebuchet MS" charset="0"/>
              <a:ea typeface="Osaka" charset="-128"/>
            </a:endParaRPr>
          </a:p>
        </p:txBody>
      </p:sp>
      <p:cxnSp>
        <p:nvCxnSpPr>
          <p:cNvPr id="32772" name="Straight Connector 6"/>
          <p:cNvCxnSpPr>
            <a:cxnSpLocks noChangeShapeType="1"/>
          </p:cNvCxnSpPr>
          <p:nvPr/>
        </p:nvCxnSpPr>
        <p:spPr bwMode="auto">
          <a:xfrm>
            <a:off x="4171950" y="1895475"/>
            <a:ext cx="857250" cy="119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773" name="Content Placeholder 2"/>
          <p:cNvSpPr txBox="1">
            <a:spLocks/>
          </p:cNvSpPr>
          <p:nvPr/>
        </p:nvSpPr>
        <p:spPr bwMode="auto">
          <a:xfrm>
            <a:off x="4114800" y="3543300"/>
            <a:ext cx="9715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20000"/>
              </a:spcBef>
              <a:buClr>
                <a:srgbClr val="0046AA"/>
              </a:buClr>
              <a:buFont typeface="Wingdings" charset="2"/>
              <a:buNone/>
            </a:pPr>
            <a:r>
              <a:rPr lang="en-US" altLang="x-none" sz="1500">
                <a:latin typeface="Trebuchet MS" charset="0"/>
                <a:ea typeface="Osaka" charset="-128"/>
              </a:rPr>
              <a:t>p ∧ q</a:t>
            </a:r>
          </a:p>
          <a:p>
            <a:pPr>
              <a:spcBef>
                <a:spcPct val="20000"/>
              </a:spcBef>
              <a:buClr>
                <a:srgbClr val="0046AA"/>
              </a:buClr>
              <a:buFont typeface="Wingdings" charset="2"/>
              <a:buNone/>
            </a:pPr>
            <a:r>
              <a:rPr lang="en-US" altLang="x-none" sz="1500">
                <a:latin typeface="Trebuchet MS" charset="0"/>
                <a:ea typeface="Osaka" charset="-128"/>
              </a:rPr>
              <a:t>∴ </a:t>
            </a:r>
            <a:r>
              <a:rPr lang="en-US" altLang="x-none" sz="1500"/>
              <a:t>p</a:t>
            </a:r>
            <a:endParaRPr lang="en-US" altLang="x-none" sz="1500">
              <a:latin typeface="Trebuchet MS" charset="0"/>
              <a:ea typeface="Osaka" charset="-128"/>
            </a:endParaRPr>
          </a:p>
        </p:txBody>
      </p:sp>
      <p:cxnSp>
        <p:nvCxnSpPr>
          <p:cNvPr id="32774" name="Straight Connector 6"/>
          <p:cNvCxnSpPr>
            <a:cxnSpLocks noChangeShapeType="1"/>
          </p:cNvCxnSpPr>
          <p:nvPr/>
        </p:nvCxnSpPr>
        <p:spPr bwMode="auto">
          <a:xfrm>
            <a:off x="4171950" y="3838575"/>
            <a:ext cx="857250" cy="119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114800" y="1600200"/>
            <a:ext cx="1143000" cy="57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endParaRPr lang="x-none" altLang="x-none" sz="180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000500" y="3600450"/>
            <a:ext cx="1143000" cy="57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endParaRPr lang="x-none" altLang="x-none" sz="1800"/>
          </a:p>
        </p:txBody>
      </p: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153B2FBD-CB16-FDE1-B9EB-23B2415B5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10</a:t>
            </a:fld>
            <a:endParaRPr lang="pt-BR" dirty="0"/>
          </a:p>
        </p:txBody>
      </p:sp>
      <p:sp>
        <p:nvSpPr>
          <p:cNvPr id="3" name="Title 15">
            <a:extLst>
              <a:ext uri="{FF2B5EF4-FFF2-40B4-BE49-F238E27FC236}">
                <a16:creationId xmlns:a16="http://schemas.microsoft.com/office/drawing/2014/main" id="{88B928A5-D596-8135-7C29-0B97514BE560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x-none" sz="2400" dirty="0"/>
              <a:t>There are lots of other rules of inference that we can use!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1714499" y="923485"/>
            <a:ext cx="6319157" cy="4400550"/>
          </a:xfrm>
        </p:spPr>
        <p:txBody>
          <a:bodyPr>
            <a:normAutofit/>
          </a:bodyPr>
          <a:lstStyle/>
          <a:p>
            <a:pPr>
              <a:buFont typeface="Wingdings" charset="2"/>
              <a:buNone/>
            </a:pPr>
            <a:r>
              <a:rPr lang="en-US" altLang="x-none" dirty="0">
                <a:solidFill>
                  <a:schemeClr val="bg2"/>
                </a:solidFill>
              </a:rPr>
              <a:t>Modus </a:t>
            </a:r>
            <a:r>
              <a:rPr lang="en-US" altLang="x-none" dirty="0" err="1">
                <a:solidFill>
                  <a:schemeClr val="bg2"/>
                </a:solidFill>
              </a:rPr>
              <a:t>tollens</a:t>
            </a:r>
            <a:endParaRPr lang="en-US" altLang="x-none" dirty="0">
              <a:solidFill>
                <a:schemeClr val="bg2"/>
              </a:solidFill>
            </a:endParaRPr>
          </a:p>
          <a:p>
            <a:pPr lvl="1"/>
            <a:r>
              <a:rPr lang="en-US" altLang="x-none" i="1" dirty="0"/>
              <a:t>Tautology</a:t>
            </a:r>
            <a:r>
              <a:rPr lang="en-US" altLang="x-none" dirty="0"/>
              <a:t>: [¬q ∧ (p → q)] → ¬p</a:t>
            </a:r>
          </a:p>
          <a:p>
            <a:pPr lvl="1"/>
            <a:r>
              <a:rPr lang="en-US" altLang="x-none" i="1" dirty="0"/>
              <a:t>Rule of inference</a:t>
            </a:r>
            <a:r>
              <a:rPr lang="en-US" altLang="x-none" dirty="0"/>
              <a:t>:</a:t>
            </a:r>
          </a:p>
          <a:p>
            <a:pPr lvl="1"/>
            <a:endParaRPr lang="en-US" altLang="x-none" dirty="0"/>
          </a:p>
          <a:p>
            <a:pPr lvl="1"/>
            <a:endParaRPr lang="en-US" altLang="x-none" i="1" dirty="0"/>
          </a:p>
          <a:p>
            <a:pPr lvl="1"/>
            <a:r>
              <a:rPr lang="en-US" altLang="x-none" i="1" dirty="0">
                <a:solidFill>
                  <a:srgbClr val="FF0000"/>
                </a:solidFill>
              </a:rPr>
              <a:t>Example</a:t>
            </a:r>
            <a:r>
              <a:rPr lang="en-US" altLang="x-none" dirty="0"/>
              <a:t>:  </a:t>
            </a:r>
            <a:r>
              <a:rPr lang="en-US" altLang="ja-JP" dirty="0"/>
              <a:t>“If I am hungry, then I will eat.  I am not eating.  Therefore, I am not hungry.”</a:t>
            </a:r>
          </a:p>
          <a:p>
            <a:pPr lvl="1"/>
            <a:endParaRPr lang="en-US" altLang="x-none" dirty="0"/>
          </a:p>
          <a:p>
            <a:pPr>
              <a:buFont typeface="Wingdings" charset="2"/>
              <a:buNone/>
            </a:pPr>
            <a:r>
              <a:rPr lang="en-US" altLang="x-none" dirty="0">
                <a:solidFill>
                  <a:schemeClr val="bg2"/>
                </a:solidFill>
              </a:rPr>
              <a:t>Hypothetical syllogism</a:t>
            </a:r>
          </a:p>
          <a:p>
            <a:pPr lvl="1"/>
            <a:r>
              <a:rPr lang="en-US" altLang="x-none" i="1" dirty="0"/>
              <a:t>Tautology</a:t>
            </a:r>
            <a:r>
              <a:rPr lang="en-US" altLang="x-none" dirty="0"/>
              <a:t>: [(p → q) ∧ (q → r)] → (p → r)  </a:t>
            </a:r>
          </a:p>
          <a:p>
            <a:pPr lvl="1"/>
            <a:r>
              <a:rPr lang="en-US" altLang="x-none" i="1" dirty="0"/>
              <a:t>Rule of inference</a:t>
            </a:r>
            <a:r>
              <a:rPr lang="en-US" altLang="x-none" dirty="0"/>
              <a:t>:</a:t>
            </a:r>
          </a:p>
          <a:p>
            <a:pPr lvl="1"/>
            <a:endParaRPr lang="en-US" altLang="x-none" dirty="0"/>
          </a:p>
          <a:p>
            <a:pPr lvl="1"/>
            <a:endParaRPr lang="en-US" altLang="x-none" i="1" dirty="0"/>
          </a:p>
          <a:p>
            <a:pPr lvl="1"/>
            <a:r>
              <a:rPr lang="en-US" altLang="x-none" i="1" dirty="0">
                <a:solidFill>
                  <a:srgbClr val="FF0000"/>
                </a:solidFill>
              </a:rPr>
              <a:t>Example</a:t>
            </a:r>
            <a:r>
              <a:rPr lang="en-US" altLang="x-none" dirty="0"/>
              <a:t>: </a:t>
            </a:r>
            <a:r>
              <a:rPr lang="en-US" altLang="ja-JP" dirty="0"/>
              <a:t>“If I eat a big meal, then I feel full.  If I feel full, then I am happy.  Therefore, if I eat a big meal, then I am happy.”</a:t>
            </a:r>
          </a:p>
          <a:p>
            <a:pPr lvl="1">
              <a:buFont typeface="Wingdings" charset="2"/>
              <a:buNone/>
            </a:pPr>
            <a:endParaRPr lang="en-US" altLang="x-none" dirty="0"/>
          </a:p>
        </p:txBody>
      </p:sp>
      <p:sp>
        <p:nvSpPr>
          <p:cNvPr id="33795" name="Content Placeholder 2"/>
          <p:cNvSpPr txBox="1">
            <a:spLocks/>
          </p:cNvSpPr>
          <p:nvPr/>
        </p:nvSpPr>
        <p:spPr bwMode="auto">
          <a:xfrm>
            <a:off x="4114800" y="1527641"/>
            <a:ext cx="9715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20000"/>
              </a:spcBef>
              <a:buClr>
                <a:srgbClr val="0046AA"/>
              </a:buClr>
              <a:buFont typeface="Wingdings" charset="2"/>
              <a:buNone/>
            </a:pPr>
            <a:r>
              <a:rPr lang="en-US" altLang="x-none" sz="1500">
                <a:latin typeface="Trebuchet MS" charset="0"/>
                <a:ea typeface="Osaka" charset="-128"/>
              </a:rPr>
              <a:t>p </a:t>
            </a:r>
            <a:r>
              <a:rPr lang="en-US" altLang="x-none" sz="1500"/>
              <a:t>→ q</a:t>
            </a:r>
          </a:p>
          <a:p>
            <a:pPr>
              <a:spcBef>
                <a:spcPct val="20000"/>
              </a:spcBef>
              <a:buClr>
                <a:srgbClr val="0046AA"/>
              </a:buClr>
              <a:buFont typeface="Wingdings" charset="2"/>
              <a:buNone/>
            </a:pPr>
            <a:r>
              <a:rPr lang="en-US" altLang="x-none" sz="1500"/>
              <a:t>¬</a:t>
            </a:r>
            <a:r>
              <a:rPr lang="en-US" altLang="x-none" sz="1500">
                <a:latin typeface="Trebuchet MS" charset="0"/>
                <a:ea typeface="Osaka" charset="-128"/>
              </a:rPr>
              <a:t>q</a:t>
            </a:r>
          </a:p>
          <a:p>
            <a:pPr>
              <a:spcBef>
                <a:spcPct val="20000"/>
              </a:spcBef>
              <a:buClr>
                <a:srgbClr val="0046AA"/>
              </a:buClr>
              <a:buFont typeface="Wingdings" charset="2"/>
              <a:buNone/>
            </a:pPr>
            <a:r>
              <a:rPr lang="en-US" altLang="x-none" sz="1500">
                <a:latin typeface="Trebuchet MS" charset="0"/>
                <a:ea typeface="Osaka" charset="-128"/>
              </a:rPr>
              <a:t>∴ </a:t>
            </a:r>
            <a:r>
              <a:rPr lang="en-US" altLang="x-none" sz="1500"/>
              <a:t>¬p</a:t>
            </a:r>
            <a:endParaRPr lang="en-US" altLang="x-none" sz="1500">
              <a:latin typeface="Trebuchet MS" charset="0"/>
              <a:ea typeface="Osaka" charset="-128"/>
            </a:endParaRPr>
          </a:p>
        </p:txBody>
      </p:sp>
      <p:cxnSp>
        <p:nvCxnSpPr>
          <p:cNvPr id="33796" name="Straight Connector 6"/>
          <p:cNvCxnSpPr>
            <a:cxnSpLocks noChangeShapeType="1"/>
          </p:cNvCxnSpPr>
          <p:nvPr/>
        </p:nvCxnSpPr>
        <p:spPr bwMode="auto">
          <a:xfrm>
            <a:off x="4171950" y="2097951"/>
            <a:ext cx="857250" cy="119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797" name="Content Placeholder 2"/>
          <p:cNvSpPr txBox="1">
            <a:spLocks/>
          </p:cNvSpPr>
          <p:nvPr/>
        </p:nvSpPr>
        <p:spPr bwMode="auto">
          <a:xfrm>
            <a:off x="4114800" y="3756491"/>
            <a:ext cx="13716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20000"/>
              </a:spcBef>
              <a:buClr>
                <a:srgbClr val="0046AA"/>
              </a:buClr>
              <a:buFont typeface="Wingdings" charset="2"/>
              <a:buNone/>
            </a:pPr>
            <a:r>
              <a:rPr lang="en-US" altLang="x-none" sz="1500"/>
              <a:t>(p → q) </a:t>
            </a:r>
          </a:p>
          <a:p>
            <a:pPr>
              <a:spcBef>
                <a:spcPct val="20000"/>
              </a:spcBef>
              <a:buClr>
                <a:srgbClr val="0046AA"/>
              </a:buClr>
              <a:buFont typeface="Wingdings" charset="2"/>
              <a:buNone/>
            </a:pPr>
            <a:r>
              <a:rPr lang="en-US" altLang="x-none" sz="1500"/>
              <a:t>(q → r) </a:t>
            </a:r>
            <a:endParaRPr lang="en-US" altLang="x-none" sz="1500">
              <a:latin typeface="Trebuchet MS" charset="0"/>
              <a:ea typeface="Osaka" charset="-128"/>
            </a:endParaRPr>
          </a:p>
          <a:p>
            <a:pPr>
              <a:spcBef>
                <a:spcPct val="20000"/>
              </a:spcBef>
              <a:buClr>
                <a:srgbClr val="0046AA"/>
              </a:buClr>
              <a:buFont typeface="Wingdings" charset="2"/>
              <a:buNone/>
            </a:pPr>
            <a:r>
              <a:rPr lang="en-US" altLang="x-none" sz="1500">
                <a:latin typeface="Trebuchet MS" charset="0"/>
                <a:ea typeface="Osaka" charset="-128"/>
              </a:rPr>
              <a:t>∴ </a:t>
            </a:r>
            <a:r>
              <a:rPr lang="en-US" altLang="x-none" sz="1500"/>
              <a:t>(p → r) </a:t>
            </a:r>
            <a:endParaRPr lang="en-US" altLang="x-none" sz="1500">
              <a:latin typeface="Trebuchet MS" charset="0"/>
              <a:ea typeface="Osaka" charset="-128"/>
            </a:endParaRPr>
          </a:p>
        </p:txBody>
      </p:sp>
      <p:cxnSp>
        <p:nvCxnSpPr>
          <p:cNvPr id="33798" name="Straight Connector 6"/>
          <p:cNvCxnSpPr>
            <a:cxnSpLocks noChangeShapeType="1"/>
          </p:cNvCxnSpPr>
          <p:nvPr/>
        </p:nvCxnSpPr>
        <p:spPr bwMode="auto">
          <a:xfrm>
            <a:off x="4171950" y="4326801"/>
            <a:ext cx="857250" cy="119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188275" y="1641941"/>
            <a:ext cx="1143000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endParaRPr lang="x-none" altLang="x-none" sz="180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188278" y="3837317"/>
            <a:ext cx="1143000" cy="8172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endParaRPr lang="x-none" altLang="x-none" sz="1800"/>
          </a:p>
        </p:txBody>
      </p: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464C06E3-D396-46A3-4F10-9692183D7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11</a:t>
            </a:fld>
            <a:endParaRPr lang="pt-BR" dirty="0"/>
          </a:p>
        </p:txBody>
      </p:sp>
      <p:sp>
        <p:nvSpPr>
          <p:cNvPr id="3" name="Title 15">
            <a:extLst>
              <a:ext uri="{FF2B5EF4-FFF2-40B4-BE49-F238E27FC236}">
                <a16:creationId xmlns:a16="http://schemas.microsoft.com/office/drawing/2014/main" id="{92B38B08-E627-CAE8-D374-3ECE7CBA062D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x-none" sz="2400" dirty="0"/>
              <a:t>There are lots of other rules of inference that we can use!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uiExpand="1" build="p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1714500" y="900485"/>
            <a:ext cx="5829300" cy="4400550"/>
          </a:xfrm>
        </p:spPr>
        <p:txBody>
          <a:bodyPr/>
          <a:lstStyle/>
          <a:p>
            <a:pPr>
              <a:buFont typeface="Wingdings" charset="2"/>
              <a:buNone/>
            </a:pPr>
            <a:r>
              <a:rPr lang="en-US" altLang="x-none" dirty="0">
                <a:solidFill>
                  <a:schemeClr val="bg2"/>
                </a:solidFill>
              </a:rPr>
              <a:t>Disjunctive syllogism</a:t>
            </a:r>
          </a:p>
          <a:p>
            <a:pPr lvl="1"/>
            <a:r>
              <a:rPr lang="en-US" altLang="x-none" i="1" dirty="0"/>
              <a:t>Tautology</a:t>
            </a:r>
            <a:r>
              <a:rPr lang="en-US" altLang="x-none" dirty="0"/>
              <a:t>: [¬p ∧ (p ∨ q)] → q</a:t>
            </a:r>
          </a:p>
          <a:p>
            <a:pPr lvl="1"/>
            <a:r>
              <a:rPr lang="en-US" altLang="x-none" i="1" dirty="0"/>
              <a:t>Rule of inference</a:t>
            </a:r>
            <a:r>
              <a:rPr lang="en-US" altLang="x-none" dirty="0"/>
              <a:t>:</a:t>
            </a:r>
          </a:p>
          <a:p>
            <a:pPr lvl="1"/>
            <a:endParaRPr lang="en-US" altLang="x-none" dirty="0"/>
          </a:p>
          <a:p>
            <a:pPr lvl="1"/>
            <a:endParaRPr lang="en-US" altLang="x-none" i="1" dirty="0"/>
          </a:p>
          <a:p>
            <a:pPr lvl="1"/>
            <a:r>
              <a:rPr lang="en-US" altLang="x-none" i="1" dirty="0">
                <a:solidFill>
                  <a:srgbClr val="FF0000"/>
                </a:solidFill>
              </a:rPr>
              <a:t>Example</a:t>
            </a:r>
            <a:r>
              <a:rPr lang="en-US" altLang="x-none" dirty="0"/>
              <a:t>:  </a:t>
            </a:r>
            <a:r>
              <a:rPr lang="en-US" altLang="ja-JP" dirty="0"/>
              <a:t>“Either the heat is broken, or I have a fever.  The heat is not broken, therefore I have a fever.”</a:t>
            </a:r>
          </a:p>
          <a:p>
            <a:pPr lvl="1"/>
            <a:endParaRPr lang="en-US" altLang="x-none" dirty="0"/>
          </a:p>
          <a:p>
            <a:pPr>
              <a:buNone/>
            </a:pPr>
            <a:r>
              <a:rPr lang="en-US" altLang="x-none" dirty="0">
                <a:solidFill>
                  <a:schemeClr val="bg2"/>
                </a:solidFill>
              </a:rPr>
              <a:t>Conjunction</a:t>
            </a:r>
          </a:p>
          <a:p>
            <a:pPr lvl="1"/>
            <a:r>
              <a:rPr lang="en-US" altLang="x-none" i="1" dirty="0"/>
              <a:t>Tautology</a:t>
            </a:r>
            <a:r>
              <a:rPr lang="en-US" altLang="x-none" dirty="0"/>
              <a:t>: [(p) ∧ (q)] → (p ∧ q)  </a:t>
            </a:r>
          </a:p>
          <a:p>
            <a:pPr lvl="1"/>
            <a:r>
              <a:rPr lang="en-US" altLang="x-none" i="1" dirty="0"/>
              <a:t>Rule of inference</a:t>
            </a:r>
            <a:r>
              <a:rPr lang="en-US" altLang="x-none" dirty="0"/>
              <a:t>:</a:t>
            </a:r>
          </a:p>
          <a:p>
            <a:pPr lvl="1"/>
            <a:endParaRPr lang="en-US" altLang="x-none" dirty="0"/>
          </a:p>
          <a:p>
            <a:pPr lvl="1"/>
            <a:endParaRPr lang="en-US" altLang="x-none" i="1" dirty="0"/>
          </a:p>
          <a:p>
            <a:pPr lvl="1"/>
            <a:r>
              <a:rPr lang="en-US" altLang="x-none" i="1" dirty="0">
                <a:solidFill>
                  <a:srgbClr val="FF0000"/>
                </a:solidFill>
              </a:rPr>
              <a:t>Example</a:t>
            </a:r>
            <a:r>
              <a:rPr lang="en-US" altLang="x-none" dirty="0"/>
              <a:t>: </a:t>
            </a:r>
            <a:r>
              <a:rPr lang="en-US" altLang="ja-JP" dirty="0"/>
              <a:t>“Jack is tall.  Jack is skinny.  Therefore, Jack is tall and skinny.”</a:t>
            </a:r>
          </a:p>
          <a:p>
            <a:pPr lvl="1">
              <a:buFont typeface="Wingdings" charset="2"/>
              <a:buNone/>
            </a:pPr>
            <a:endParaRPr lang="en-US" altLang="x-none" dirty="0"/>
          </a:p>
        </p:txBody>
      </p:sp>
      <p:sp>
        <p:nvSpPr>
          <p:cNvPr id="34819" name="Content Placeholder 2"/>
          <p:cNvSpPr txBox="1">
            <a:spLocks/>
          </p:cNvSpPr>
          <p:nvPr/>
        </p:nvSpPr>
        <p:spPr bwMode="auto">
          <a:xfrm>
            <a:off x="4253593" y="1515682"/>
            <a:ext cx="9715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20000"/>
              </a:spcBef>
              <a:buClr>
                <a:srgbClr val="0046AA"/>
              </a:buClr>
              <a:buFont typeface="Wingdings" charset="2"/>
              <a:buNone/>
            </a:pPr>
            <a:r>
              <a:rPr lang="en-US" altLang="x-none" sz="1500" dirty="0">
                <a:latin typeface="Trebuchet MS" charset="0"/>
                <a:ea typeface="Osaka" charset="-128"/>
              </a:rPr>
              <a:t>p </a:t>
            </a:r>
            <a:r>
              <a:rPr lang="en-US" altLang="x-none" sz="1500" dirty="0"/>
              <a:t>∨ q</a:t>
            </a:r>
          </a:p>
          <a:p>
            <a:pPr>
              <a:spcBef>
                <a:spcPct val="20000"/>
              </a:spcBef>
              <a:buClr>
                <a:srgbClr val="0046AA"/>
              </a:buClr>
              <a:buFont typeface="Wingdings" charset="2"/>
              <a:buNone/>
            </a:pPr>
            <a:r>
              <a:rPr lang="en-US" altLang="x-none" sz="1500" dirty="0"/>
              <a:t>¬</a:t>
            </a:r>
            <a:r>
              <a:rPr lang="en-US" altLang="x-none" sz="1500" dirty="0">
                <a:latin typeface="Trebuchet MS" charset="0"/>
                <a:ea typeface="Osaka" charset="-128"/>
              </a:rPr>
              <a:t>p</a:t>
            </a:r>
          </a:p>
          <a:p>
            <a:pPr>
              <a:spcBef>
                <a:spcPct val="20000"/>
              </a:spcBef>
              <a:buClr>
                <a:srgbClr val="0046AA"/>
              </a:buClr>
              <a:buFont typeface="Wingdings" charset="2"/>
              <a:buNone/>
            </a:pPr>
            <a:r>
              <a:rPr lang="en-US" altLang="x-none" sz="1500" dirty="0">
                <a:latin typeface="Trebuchet MS" charset="0"/>
                <a:ea typeface="Osaka" charset="-128"/>
              </a:rPr>
              <a:t>∴ </a:t>
            </a:r>
            <a:r>
              <a:rPr lang="en-US" altLang="x-none" sz="1500" dirty="0"/>
              <a:t>q</a:t>
            </a:r>
            <a:endParaRPr lang="en-US" altLang="x-none" sz="1500" dirty="0">
              <a:latin typeface="Trebuchet MS" charset="0"/>
              <a:ea typeface="Osaka" charset="-128"/>
            </a:endParaRPr>
          </a:p>
        </p:txBody>
      </p:sp>
      <p:cxnSp>
        <p:nvCxnSpPr>
          <p:cNvPr id="34820" name="Straight Connector 6"/>
          <p:cNvCxnSpPr>
            <a:cxnSpLocks noChangeShapeType="1"/>
          </p:cNvCxnSpPr>
          <p:nvPr/>
        </p:nvCxnSpPr>
        <p:spPr bwMode="auto">
          <a:xfrm>
            <a:off x="4253593" y="2099444"/>
            <a:ext cx="857250" cy="119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821" name="Content Placeholder 2"/>
          <p:cNvSpPr txBox="1">
            <a:spLocks/>
          </p:cNvSpPr>
          <p:nvPr/>
        </p:nvSpPr>
        <p:spPr bwMode="auto">
          <a:xfrm>
            <a:off x="4245429" y="3757984"/>
            <a:ext cx="13716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20000"/>
              </a:spcBef>
              <a:buClr>
                <a:srgbClr val="0046AA"/>
              </a:buClr>
              <a:buFont typeface="Wingdings" charset="2"/>
              <a:buNone/>
            </a:pPr>
            <a:r>
              <a:rPr lang="en-US" altLang="x-none" sz="1500"/>
              <a:t>p </a:t>
            </a:r>
          </a:p>
          <a:p>
            <a:pPr>
              <a:spcBef>
                <a:spcPct val="20000"/>
              </a:spcBef>
              <a:buClr>
                <a:srgbClr val="0046AA"/>
              </a:buClr>
              <a:buFont typeface="Wingdings" charset="2"/>
              <a:buNone/>
            </a:pPr>
            <a:r>
              <a:rPr lang="en-US" altLang="x-none" sz="1500"/>
              <a:t>q</a:t>
            </a:r>
            <a:endParaRPr lang="en-US" altLang="x-none" sz="1500">
              <a:latin typeface="Trebuchet MS" charset="0"/>
              <a:ea typeface="Osaka" charset="-128"/>
            </a:endParaRPr>
          </a:p>
          <a:p>
            <a:pPr>
              <a:spcBef>
                <a:spcPct val="20000"/>
              </a:spcBef>
              <a:buClr>
                <a:srgbClr val="0046AA"/>
              </a:buClr>
              <a:buFont typeface="Wingdings" charset="2"/>
              <a:buNone/>
            </a:pPr>
            <a:r>
              <a:rPr lang="en-US" altLang="x-none" sz="1500">
                <a:latin typeface="Trebuchet MS" charset="0"/>
                <a:ea typeface="Osaka" charset="-128"/>
              </a:rPr>
              <a:t>∴ </a:t>
            </a:r>
            <a:r>
              <a:rPr lang="en-US" altLang="x-none" sz="1500"/>
              <a:t>(p ∧ q) </a:t>
            </a:r>
            <a:endParaRPr lang="en-US" altLang="x-none" sz="1500">
              <a:latin typeface="Trebuchet MS" charset="0"/>
              <a:ea typeface="Osaka" charset="-128"/>
            </a:endParaRPr>
          </a:p>
        </p:txBody>
      </p:sp>
      <p:cxnSp>
        <p:nvCxnSpPr>
          <p:cNvPr id="34822" name="Straight Connector 6"/>
          <p:cNvCxnSpPr>
            <a:cxnSpLocks noChangeShapeType="1"/>
          </p:cNvCxnSpPr>
          <p:nvPr/>
        </p:nvCxnSpPr>
        <p:spPr bwMode="auto">
          <a:xfrm>
            <a:off x="4302579" y="4328294"/>
            <a:ext cx="857250" cy="119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253594" y="1596508"/>
            <a:ext cx="1143000" cy="8172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endParaRPr lang="x-none" altLang="x-none" sz="180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237265" y="3871540"/>
            <a:ext cx="1143000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endParaRPr lang="x-none" altLang="x-none" sz="1800"/>
          </a:p>
        </p:txBody>
      </p: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4EA77561-F17C-23C6-216F-0AC3A9A2A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12</a:t>
            </a:fld>
            <a:endParaRPr lang="pt-BR" dirty="0"/>
          </a:p>
        </p:txBody>
      </p:sp>
      <p:sp>
        <p:nvSpPr>
          <p:cNvPr id="3" name="Title 15">
            <a:extLst>
              <a:ext uri="{FF2B5EF4-FFF2-40B4-BE49-F238E27FC236}">
                <a16:creationId xmlns:a16="http://schemas.microsoft.com/office/drawing/2014/main" id="{47378826-6016-7C03-FF16-B3E4FE38DA15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x-none" sz="2400" dirty="0"/>
              <a:t>There are lots of other rules of inference that we can use!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1714500" y="940242"/>
            <a:ext cx="6308366" cy="4171950"/>
          </a:xfrm>
        </p:spPr>
        <p:txBody>
          <a:bodyPr/>
          <a:lstStyle/>
          <a:p>
            <a:pPr>
              <a:buFont typeface="Wingdings" charset="2"/>
              <a:buNone/>
            </a:pPr>
            <a:r>
              <a:rPr lang="en-US" altLang="x-none" dirty="0">
                <a:solidFill>
                  <a:schemeClr val="bg2"/>
                </a:solidFill>
              </a:rPr>
              <a:t>Resolution</a:t>
            </a:r>
          </a:p>
          <a:p>
            <a:pPr lvl="1"/>
            <a:r>
              <a:rPr lang="en-US" altLang="x-none" i="1" dirty="0"/>
              <a:t>Tautology</a:t>
            </a:r>
            <a:r>
              <a:rPr lang="en-US" altLang="x-none" dirty="0"/>
              <a:t>: [(p ∨ q) ∧ (¬p ∨ r)] → (q ∨ r)</a:t>
            </a:r>
          </a:p>
          <a:p>
            <a:pPr lvl="1"/>
            <a:r>
              <a:rPr lang="en-US" altLang="x-none" i="1" dirty="0"/>
              <a:t>Rule of inference</a:t>
            </a:r>
            <a:r>
              <a:rPr lang="en-US" altLang="x-none" dirty="0"/>
              <a:t>:</a:t>
            </a:r>
          </a:p>
          <a:p>
            <a:pPr lvl="1"/>
            <a:endParaRPr lang="en-US" altLang="x-none" dirty="0"/>
          </a:p>
          <a:p>
            <a:pPr lvl="1"/>
            <a:endParaRPr lang="en-US" altLang="x-none" i="1" dirty="0"/>
          </a:p>
          <a:p>
            <a:pPr lvl="1"/>
            <a:r>
              <a:rPr lang="en-US" altLang="x-none" i="1" dirty="0">
                <a:solidFill>
                  <a:srgbClr val="FF0000"/>
                </a:solidFill>
              </a:rPr>
              <a:t>Example</a:t>
            </a:r>
            <a:r>
              <a:rPr lang="en-US" altLang="x-none" dirty="0"/>
              <a:t>:  </a:t>
            </a:r>
            <a:r>
              <a:rPr lang="en-US" altLang="ja-JP" dirty="0"/>
              <a:t>“If it is not raining, I will ride my bike.  If it is raining, I will lift weights.  Therefore, I will ride my bike or lift weights”</a:t>
            </a:r>
          </a:p>
          <a:p>
            <a:pPr lvl="1"/>
            <a:endParaRPr lang="en-US" altLang="x-none" dirty="0"/>
          </a:p>
          <a:p>
            <a:pPr>
              <a:buFont typeface="Wingdings" charset="2"/>
              <a:buNone/>
            </a:pPr>
            <a:r>
              <a:rPr lang="en-US" altLang="x-none" b="1" i="1" dirty="0"/>
              <a:t>Special cases:</a:t>
            </a:r>
            <a:endParaRPr lang="en-US" altLang="x-none" dirty="0"/>
          </a:p>
          <a:p>
            <a:pPr lvl="1">
              <a:buFont typeface="Trebuchet MS" charset="0"/>
              <a:buAutoNum type="arabicPeriod"/>
            </a:pPr>
            <a:r>
              <a:rPr lang="en-US" altLang="x-none" dirty="0"/>
              <a:t>If r = q, we get </a:t>
            </a:r>
          </a:p>
          <a:p>
            <a:pPr lvl="1">
              <a:buFont typeface="Trebuchet MS" charset="0"/>
              <a:buAutoNum type="arabicPeriod"/>
            </a:pPr>
            <a:endParaRPr lang="en-US" altLang="x-none" dirty="0"/>
          </a:p>
          <a:p>
            <a:pPr lvl="1">
              <a:buFont typeface="Trebuchet MS" charset="0"/>
              <a:buAutoNum type="arabicPeriod"/>
            </a:pPr>
            <a:endParaRPr lang="en-US" altLang="x-none" dirty="0"/>
          </a:p>
          <a:p>
            <a:pPr lvl="1">
              <a:buFont typeface="Trebuchet MS" charset="0"/>
              <a:buAutoNum type="arabicPeriod"/>
            </a:pPr>
            <a:r>
              <a:rPr lang="en-US" altLang="x-none" dirty="0"/>
              <a:t>If r = F, we get</a:t>
            </a:r>
          </a:p>
        </p:txBody>
      </p:sp>
      <p:sp>
        <p:nvSpPr>
          <p:cNvPr id="35843" name="Content Placeholder 2"/>
          <p:cNvSpPr txBox="1">
            <a:spLocks/>
          </p:cNvSpPr>
          <p:nvPr/>
        </p:nvSpPr>
        <p:spPr bwMode="auto">
          <a:xfrm>
            <a:off x="4194312" y="1567399"/>
            <a:ext cx="9715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20000"/>
              </a:spcBef>
              <a:buClr>
                <a:srgbClr val="0046AA"/>
              </a:buClr>
              <a:buFont typeface="Wingdings" charset="2"/>
              <a:buNone/>
            </a:pPr>
            <a:r>
              <a:rPr lang="en-US" altLang="x-none" sz="1500" dirty="0">
                <a:latin typeface="Trebuchet MS" charset="0"/>
                <a:ea typeface="Osaka" charset="-128"/>
              </a:rPr>
              <a:t>p </a:t>
            </a:r>
            <a:r>
              <a:rPr lang="en-US" altLang="x-none" sz="1500" dirty="0"/>
              <a:t>∨ q</a:t>
            </a:r>
          </a:p>
          <a:p>
            <a:pPr>
              <a:spcBef>
                <a:spcPct val="20000"/>
              </a:spcBef>
              <a:buClr>
                <a:srgbClr val="0046AA"/>
              </a:buClr>
              <a:buFont typeface="Wingdings" charset="2"/>
              <a:buNone/>
            </a:pPr>
            <a:r>
              <a:rPr lang="en-US" altLang="x-none" sz="1500" dirty="0"/>
              <a:t>¬</a:t>
            </a:r>
            <a:r>
              <a:rPr lang="en-US" altLang="x-none" sz="1500" dirty="0">
                <a:latin typeface="Trebuchet MS" charset="0"/>
                <a:ea typeface="Osaka" charset="-128"/>
              </a:rPr>
              <a:t>p </a:t>
            </a:r>
            <a:r>
              <a:rPr lang="en-US" altLang="x-none" sz="1500" dirty="0"/>
              <a:t>∨ r</a:t>
            </a:r>
            <a:endParaRPr lang="en-US" altLang="x-none" sz="1500" dirty="0">
              <a:latin typeface="Trebuchet MS" charset="0"/>
              <a:ea typeface="Osaka" charset="-128"/>
            </a:endParaRPr>
          </a:p>
          <a:p>
            <a:pPr>
              <a:spcBef>
                <a:spcPct val="20000"/>
              </a:spcBef>
              <a:buClr>
                <a:srgbClr val="0046AA"/>
              </a:buClr>
              <a:buFont typeface="Wingdings" charset="2"/>
              <a:buNone/>
            </a:pPr>
            <a:r>
              <a:rPr lang="en-US" altLang="x-none" sz="1500" dirty="0">
                <a:latin typeface="Trebuchet MS" charset="0"/>
                <a:ea typeface="Osaka" charset="-128"/>
              </a:rPr>
              <a:t>∴ </a:t>
            </a:r>
            <a:r>
              <a:rPr lang="en-US" altLang="x-none" sz="1500" dirty="0"/>
              <a:t>q ∨ r</a:t>
            </a:r>
            <a:endParaRPr lang="en-US" altLang="x-none" sz="1500" dirty="0">
              <a:latin typeface="Trebuchet MS" charset="0"/>
              <a:ea typeface="Osaka" charset="-128"/>
            </a:endParaRPr>
          </a:p>
        </p:txBody>
      </p:sp>
      <p:cxnSp>
        <p:nvCxnSpPr>
          <p:cNvPr id="35844" name="Straight Connector 6"/>
          <p:cNvCxnSpPr>
            <a:cxnSpLocks noChangeShapeType="1"/>
          </p:cNvCxnSpPr>
          <p:nvPr/>
        </p:nvCxnSpPr>
        <p:spPr bwMode="auto">
          <a:xfrm>
            <a:off x="4219657" y="2145661"/>
            <a:ext cx="857250" cy="119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45" name="Content Placeholder 2"/>
          <p:cNvSpPr txBox="1">
            <a:spLocks/>
          </p:cNvSpPr>
          <p:nvPr/>
        </p:nvSpPr>
        <p:spPr bwMode="auto">
          <a:xfrm>
            <a:off x="3946827" y="3508512"/>
            <a:ext cx="9715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20000"/>
              </a:spcBef>
              <a:buClr>
                <a:srgbClr val="0046AA"/>
              </a:buClr>
              <a:buFont typeface="Wingdings" charset="2"/>
              <a:buNone/>
            </a:pPr>
            <a:r>
              <a:rPr lang="en-US" altLang="x-none" sz="1500" dirty="0">
                <a:latin typeface="Trebuchet MS" charset="0"/>
                <a:ea typeface="Osaka" charset="-128"/>
              </a:rPr>
              <a:t>p </a:t>
            </a:r>
            <a:r>
              <a:rPr lang="en-US" altLang="x-none" sz="1500" dirty="0"/>
              <a:t>∨ q</a:t>
            </a:r>
          </a:p>
          <a:p>
            <a:pPr>
              <a:spcBef>
                <a:spcPct val="20000"/>
              </a:spcBef>
              <a:buClr>
                <a:srgbClr val="0046AA"/>
              </a:buClr>
              <a:buFont typeface="Wingdings" charset="2"/>
              <a:buNone/>
            </a:pPr>
            <a:r>
              <a:rPr lang="en-US" altLang="x-none" sz="1500" dirty="0"/>
              <a:t>¬</a:t>
            </a:r>
            <a:r>
              <a:rPr lang="en-US" altLang="x-none" sz="1500" dirty="0">
                <a:latin typeface="Trebuchet MS" charset="0"/>
                <a:ea typeface="Osaka" charset="-128"/>
              </a:rPr>
              <a:t>p </a:t>
            </a:r>
            <a:r>
              <a:rPr lang="en-US" altLang="x-none" sz="1500" dirty="0"/>
              <a:t>∨ q</a:t>
            </a:r>
            <a:endParaRPr lang="en-US" altLang="x-none" sz="1500" dirty="0">
              <a:latin typeface="Trebuchet MS" charset="0"/>
              <a:ea typeface="Osaka" charset="-128"/>
            </a:endParaRPr>
          </a:p>
          <a:p>
            <a:pPr>
              <a:spcBef>
                <a:spcPct val="20000"/>
              </a:spcBef>
              <a:buClr>
                <a:srgbClr val="0046AA"/>
              </a:buClr>
              <a:buFont typeface="Wingdings" charset="2"/>
              <a:buNone/>
            </a:pPr>
            <a:r>
              <a:rPr lang="en-US" altLang="x-none" sz="1500" dirty="0">
                <a:latin typeface="Trebuchet MS" charset="0"/>
                <a:ea typeface="Osaka" charset="-128"/>
              </a:rPr>
              <a:t>∴ </a:t>
            </a:r>
            <a:r>
              <a:rPr lang="en-US" altLang="x-none" sz="1500" dirty="0"/>
              <a:t>q</a:t>
            </a:r>
            <a:endParaRPr lang="en-US" altLang="x-none" sz="1500" dirty="0">
              <a:latin typeface="Trebuchet MS" charset="0"/>
              <a:ea typeface="Osaka" charset="-128"/>
            </a:endParaRPr>
          </a:p>
        </p:txBody>
      </p:sp>
      <p:cxnSp>
        <p:nvCxnSpPr>
          <p:cNvPr id="35846" name="Straight Connector 6"/>
          <p:cNvCxnSpPr>
            <a:cxnSpLocks noChangeShapeType="1"/>
          </p:cNvCxnSpPr>
          <p:nvPr/>
        </p:nvCxnSpPr>
        <p:spPr bwMode="auto">
          <a:xfrm>
            <a:off x="4003977" y="4078822"/>
            <a:ext cx="857250" cy="119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47" name="Content Placeholder 2"/>
          <p:cNvSpPr txBox="1">
            <a:spLocks/>
          </p:cNvSpPr>
          <p:nvPr/>
        </p:nvSpPr>
        <p:spPr bwMode="auto">
          <a:xfrm>
            <a:off x="3962732" y="4322861"/>
            <a:ext cx="9715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20000"/>
              </a:spcBef>
              <a:buClr>
                <a:srgbClr val="0046AA"/>
              </a:buClr>
              <a:buFont typeface="Wingdings" charset="2"/>
              <a:buNone/>
            </a:pPr>
            <a:r>
              <a:rPr lang="en-US" altLang="x-none" sz="1500" dirty="0">
                <a:latin typeface="Trebuchet MS" charset="0"/>
                <a:ea typeface="Osaka" charset="-128"/>
              </a:rPr>
              <a:t>p </a:t>
            </a:r>
            <a:r>
              <a:rPr lang="en-US" altLang="x-none" sz="1500" dirty="0"/>
              <a:t>∨ q</a:t>
            </a:r>
          </a:p>
          <a:p>
            <a:pPr>
              <a:spcBef>
                <a:spcPct val="20000"/>
              </a:spcBef>
              <a:buClr>
                <a:srgbClr val="0046AA"/>
              </a:buClr>
              <a:buFont typeface="Wingdings" charset="2"/>
              <a:buNone/>
            </a:pPr>
            <a:r>
              <a:rPr lang="en-US" altLang="x-none" sz="1500" dirty="0"/>
              <a:t>¬</a:t>
            </a:r>
            <a:r>
              <a:rPr lang="en-US" altLang="x-none" sz="1500" dirty="0">
                <a:latin typeface="Trebuchet MS" charset="0"/>
                <a:ea typeface="Osaka" charset="-128"/>
              </a:rPr>
              <a:t>p</a:t>
            </a:r>
          </a:p>
          <a:p>
            <a:pPr>
              <a:spcBef>
                <a:spcPct val="20000"/>
              </a:spcBef>
              <a:buClr>
                <a:srgbClr val="0046AA"/>
              </a:buClr>
              <a:buFont typeface="Wingdings" charset="2"/>
              <a:buNone/>
            </a:pPr>
            <a:r>
              <a:rPr lang="en-US" altLang="x-none" sz="1500" dirty="0">
                <a:latin typeface="Trebuchet MS" charset="0"/>
                <a:ea typeface="Osaka" charset="-128"/>
              </a:rPr>
              <a:t>∴ </a:t>
            </a:r>
            <a:r>
              <a:rPr lang="en-US" altLang="x-none" sz="1500" dirty="0"/>
              <a:t>q</a:t>
            </a:r>
            <a:endParaRPr lang="en-US" altLang="x-none" sz="1500" dirty="0">
              <a:latin typeface="Trebuchet MS" charset="0"/>
              <a:ea typeface="Osaka" charset="-128"/>
            </a:endParaRPr>
          </a:p>
        </p:txBody>
      </p:sp>
      <p:cxnSp>
        <p:nvCxnSpPr>
          <p:cNvPr id="35848" name="Straight Connector 6"/>
          <p:cNvCxnSpPr>
            <a:cxnSpLocks noChangeShapeType="1"/>
          </p:cNvCxnSpPr>
          <p:nvPr/>
        </p:nvCxnSpPr>
        <p:spPr bwMode="auto">
          <a:xfrm>
            <a:off x="3980125" y="4917025"/>
            <a:ext cx="857250" cy="119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223138" y="1568892"/>
            <a:ext cx="1143000" cy="8172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endParaRPr lang="x-none" altLang="x-none" sz="180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002494" y="3568807"/>
            <a:ext cx="1143000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endParaRPr lang="x-none" altLang="x-none" sz="180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962732" y="4411620"/>
            <a:ext cx="1143000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endParaRPr lang="x-none" altLang="x-none" sz="1800"/>
          </a:p>
        </p:txBody>
      </p: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18AF1402-29DD-D428-0369-0CA533705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13</a:t>
            </a:fld>
            <a:endParaRPr lang="pt-BR" dirty="0"/>
          </a:p>
        </p:txBody>
      </p:sp>
      <p:sp>
        <p:nvSpPr>
          <p:cNvPr id="3" name="Title 15">
            <a:extLst>
              <a:ext uri="{FF2B5EF4-FFF2-40B4-BE49-F238E27FC236}">
                <a16:creationId xmlns:a16="http://schemas.microsoft.com/office/drawing/2014/main" id="{E83E7DD3-E98B-A2A5-FC7F-69575F090E38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x-none" sz="2400" dirty="0"/>
              <a:t>There are lots of other rules of inference that we can use!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In-class exercises</a:t>
            </a:r>
          </a:p>
        </p:txBody>
      </p:sp>
      <p:sp>
        <p:nvSpPr>
          <p:cNvPr id="450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x-none" b="1" dirty="0"/>
              <a:t>See Top Hat</a:t>
            </a:r>
          </a:p>
        </p:txBody>
      </p: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7C7804D9-3A02-A29C-5990-EACD0CA83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904831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x-none" dirty="0"/>
              <a:t>If it is raining, I will stay inside.  If I am inside, Lisa will stay home.  If Lisa stays home and it is a Saturday, then we will play video games.  Today is Saturday.  It is raining.</a:t>
            </a:r>
          </a:p>
          <a:p>
            <a:pPr marL="0" indent="0">
              <a:buNone/>
            </a:pPr>
            <a:endParaRPr lang="en-US" altLang="x-none" dirty="0"/>
          </a:p>
          <a:p>
            <a:pPr marL="0" indent="0">
              <a:buNone/>
            </a:pPr>
            <a:r>
              <a:rPr lang="en-US" altLang="x-none" b="1" i="1" dirty="0"/>
              <a:t>Let:</a:t>
            </a:r>
          </a:p>
          <a:p>
            <a:pPr marL="519113" lvl="1" indent="-219075"/>
            <a:r>
              <a:rPr lang="en-US" altLang="x-none" dirty="0"/>
              <a:t>r ≡ It is raining</a:t>
            </a:r>
          </a:p>
          <a:p>
            <a:pPr marL="519113" lvl="1" indent="-219075"/>
            <a:r>
              <a:rPr lang="en-US" altLang="x-none" dirty="0" err="1"/>
              <a:t>i</a:t>
            </a:r>
            <a:r>
              <a:rPr lang="en-US" altLang="x-none" dirty="0"/>
              <a:t> ≡ I am inside</a:t>
            </a:r>
          </a:p>
          <a:p>
            <a:pPr marL="519113" lvl="1" indent="-219075"/>
            <a:r>
              <a:rPr lang="en-US" altLang="x-none" dirty="0"/>
              <a:t>l ≡  Lisa will stay home</a:t>
            </a:r>
          </a:p>
          <a:p>
            <a:pPr marL="519113" lvl="1" indent="-219075"/>
            <a:r>
              <a:rPr lang="en-US" altLang="x-none" dirty="0"/>
              <a:t>p ≡  we will play video games</a:t>
            </a:r>
          </a:p>
          <a:p>
            <a:pPr marL="519113" lvl="1" indent="-219075"/>
            <a:r>
              <a:rPr lang="en-US" altLang="x-none" dirty="0"/>
              <a:t>s ≡  it is Saturday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200650" y="2514600"/>
            <a:ext cx="200025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692150" indent="-2921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20000"/>
              </a:spcBef>
              <a:buClr>
                <a:srgbClr val="0046AA"/>
              </a:buClr>
              <a:buFont typeface="Wingdings" charset="2"/>
              <a:buNone/>
            </a:pPr>
            <a:r>
              <a:rPr lang="en-US" altLang="x-none" sz="1800" b="1" i="1" dirty="0">
                <a:latin typeface="Trebuchet MS" charset="0"/>
                <a:ea typeface="Osaka" charset="-128"/>
              </a:rPr>
              <a:t>Hypotheses:</a:t>
            </a:r>
          </a:p>
          <a:p>
            <a:pPr lvl="1">
              <a:spcBef>
                <a:spcPct val="20000"/>
              </a:spcBef>
              <a:buClr>
                <a:srgbClr val="0046AA"/>
              </a:buClr>
              <a:buFont typeface="Wingdings" charset="2"/>
              <a:buChar char="l"/>
            </a:pPr>
            <a:r>
              <a:rPr lang="en-US" altLang="x-none" sz="1500" dirty="0">
                <a:latin typeface="Trebuchet MS" charset="0"/>
                <a:ea typeface="Osaka" charset="-128"/>
              </a:rPr>
              <a:t>r → </a:t>
            </a:r>
            <a:r>
              <a:rPr lang="en-US" altLang="x-none" sz="1500" dirty="0" err="1">
                <a:latin typeface="Trebuchet MS" charset="0"/>
                <a:ea typeface="Osaka" charset="-128"/>
              </a:rPr>
              <a:t>i</a:t>
            </a:r>
            <a:endParaRPr lang="en-US" altLang="x-none" sz="1500" dirty="0">
              <a:latin typeface="Trebuchet MS" charset="0"/>
              <a:ea typeface="Osaka" charset="-128"/>
            </a:endParaRPr>
          </a:p>
          <a:p>
            <a:pPr lvl="1">
              <a:spcBef>
                <a:spcPct val="20000"/>
              </a:spcBef>
              <a:buClr>
                <a:srgbClr val="0046AA"/>
              </a:buClr>
              <a:buFont typeface="Wingdings" charset="2"/>
              <a:buChar char="l"/>
            </a:pPr>
            <a:r>
              <a:rPr lang="en-US" altLang="x-none" sz="1500" dirty="0" err="1">
                <a:latin typeface="Trebuchet MS" charset="0"/>
                <a:ea typeface="Osaka" charset="-128"/>
              </a:rPr>
              <a:t>i</a:t>
            </a:r>
            <a:r>
              <a:rPr lang="en-US" altLang="x-none" sz="1500" dirty="0">
                <a:latin typeface="Trebuchet MS" charset="0"/>
                <a:ea typeface="Osaka" charset="-128"/>
              </a:rPr>
              <a:t> → l</a:t>
            </a:r>
          </a:p>
          <a:p>
            <a:pPr lvl="1">
              <a:spcBef>
                <a:spcPct val="20000"/>
              </a:spcBef>
              <a:buClr>
                <a:srgbClr val="0046AA"/>
              </a:buClr>
              <a:buFont typeface="Wingdings" charset="2"/>
              <a:buChar char="l"/>
            </a:pPr>
            <a:r>
              <a:rPr lang="en-US" altLang="x-none" sz="1500" dirty="0">
                <a:latin typeface="Trebuchet MS" charset="0"/>
                <a:ea typeface="Osaka" charset="-128"/>
              </a:rPr>
              <a:t>l ∧ s → p</a:t>
            </a:r>
          </a:p>
          <a:p>
            <a:pPr lvl="1">
              <a:spcBef>
                <a:spcPct val="20000"/>
              </a:spcBef>
              <a:buClr>
                <a:srgbClr val="0046AA"/>
              </a:buClr>
              <a:buFont typeface="Wingdings" charset="2"/>
              <a:buChar char="l"/>
            </a:pPr>
            <a:r>
              <a:rPr lang="en-US" altLang="x-none" sz="1500" dirty="0">
                <a:latin typeface="Trebuchet MS" charset="0"/>
                <a:ea typeface="Osaka" charset="-128"/>
              </a:rPr>
              <a:t>s</a:t>
            </a:r>
          </a:p>
          <a:p>
            <a:pPr lvl="1">
              <a:spcBef>
                <a:spcPct val="20000"/>
              </a:spcBef>
              <a:buClr>
                <a:srgbClr val="0046AA"/>
              </a:buClr>
              <a:buFont typeface="Wingdings" charset="2"/>
              <a:buChar char="l"/>
            </a:pPr>
            <a:r>
              <a:rPr lang="en-US" altLang="x-none" sz="1500" dirty="0">
                <a:latin typeface="Trebuchet MS" charset="0"/>
                <a:ea typeface="Osaka" charset="-128"/>
              </a:rPr>
              <a:t>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A6B365-9E9A-CD40-B557-C43C77EED7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2514600"/>
            <a:ext cx="1771650" cy="205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endParaRPr lang="x-none" altLang="x-none" sz="1800"/>
          </a:p>
        </p:txBody>
      </p: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D5340CA5-061F-B875-7915-A3DE352A8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15</a:t>
            </a:fld>
            <a:endParaRPr lang="pt-BR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1AF05A8-5E0C-92D8-88A2-6A81BA603B56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x-none" sz="3200" dirty="0"/>
              <a:t>We can use rules of inference to build valid arguments</a:t>
            </a:r>
            <a:endParaRPr lang="en-US" altLang="x-non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  <p:bldP spid="4" grpId="0" build="p" bldLvl="2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1657350" y="940240"/>
            <a:ext cx="5829300" cy="40005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x-none" sz="1500" b="1" i="1" dirty="0"/>
              <a:t>Let:</a:t>
            </a:r>
          </a:p>
          <a:p>
            <a:pPr marL="519113" lvl="1" indent="-219075"/>
            <a:r>
              <a:rPr lang="en-US" altLang="x-none" sz="1350" dirty="0"/>
              <a:t>r ≡ It is raining</a:t>
            </a:r>
          </a:p>
          <a:p>
            <a:pPr marL="519113" lvl="1" indent="-219075"/>
            <a:r>
              <a:rPr lang="en-US" altLang="x-none" sz="1350" dirty="0" err="1"/>
              <a:t>i</a:t>
            </a:r>
            <a:r>
              <a:rPr lang="en-US" altLang="x-none" sz="1350" dirty="0"/>
              <a:t> ≡ I am inside</a:t>
            </a:r>
          </a:p>
          <a:p>
            <a:pPr marL="519113" lvl="1" indent="-219075"/>
            <a:r>
              <a:rPr lang="en-US" altLang="x-none" sz="1350" dirty="0"/>
              <a:t>l ≡  Lisa will stay home</a:t>
            </a:r>
          </a:p>
          <a:p>
            <a:pPr marL="519113" lvl="1" indent="-219075"/>
            <a:r>
              <a:rPr lang="en-US" altLang="x-none" sz="1350" dirty="0"/>
              <a:t>p ≡  we will play video games</a:t>
            </a:r>
          </a:p>
          <a:p>
            <a:pPr marL="519113" lvl="1" indent="-219075"/>
            <a:r>
              <a:rPr lang="en-US" altLang="x-none" sz="1350" dirty="0"/>
              <a:t>s ≡  it is Saturday</a:t>
            </a:r>
          </a:p>
          <a:p>
            <a:pPr marL="0" indent="0">
              <a:buNone/>
            </a:pPr>
            <a:endParaRPr lang="en-US" altLang="x-none" sz="1500" dirty="0"/>
          </a:p>
          <a:p>
            <a:pPr marL="0" indent="0">
              <a:buNone/>
            </a:pPr>
            <a:r>
              <a:rPr lang="en-US" altLang="x-none" sz="1500" b="1" i="1" dirty="0"/>
              <a:t>Step:</a:t>
            </a:r>
          </a:p>
          <a:p>
            <a:pPr marL="519113" lvl="1" indent="-219075">
              <a:buFont typeface="Trebuchet MS" charset="0"/>
              <a:buAutoNum type="arabicPeriod"/>
            </a:pPr>
            <a:r>
              <a:rPr lang="en-US" altLang="x-none" sz="1350" dirty="0"/>
              <a:t>r → </a:t>
            </a:r>
            <a:r>
              <a:rPr lang="en-US" altLang="x-none" sz="1350" dirty="0" err="1"/>
              <a:t>i</a:t>
            </a:r>
            <a:r>
              <a:rPr lang="en-US" altLang="x-none" sz="1350" dirty="0"/>
              <a:t>		hypothesis</a:t>
            </a:r>
          </a:p>
          <a:p>
            <a:pPr marL="519113" lvl="1" indent="-219075">
              <a:buFont typeface="Trebuchet MS" charset="0"/>
              <a:buAutoNum type="arabicPeriod"/>
            </a:pPr>
            <a:r>
              <a:rPr lang="en-US" altLang="x-none" sz="1350" dirty="0" err="1"/>
              <a:t>i</a:t>
            </a:r>
            <a:r>
              <a:rPr lang="en-US" altLang="x-none" sz="1350" dirty="0"/>
              <a:t> → l		hypothesis</a:t>
            </a:r>
          </a:p>
          <a:p>
            <a:pPr marL="519113" lvl="1" indent="-219075">
              <a:buFont typeface="Trebuchet MS" charset="0"/>
              <a:buAutoNum type="arabicPeriod"/>
            </a:pPr>
            <a:r>
              <a:rPr lang="en-US" altLang="x-none" sz="1350" dirty="0"/>
              <a:t>r → l		hypothetical syllogism with 1 and 2</a:t>
            </a:r>
          </a:p>
          <a:p>
            <a:pPr marL="519113" lvl="1" indent="-219075">
              <a:buFont typeface="Trebuchet MS" charset="0"/>
              <a:buAutoNum type="arabicPeriod"/>
            </a:pPr>
            <a:r>
              <a:rPr lang="en-US" altLang="x-none" sz="1350" dirty="0"/>
              <a:t>r		hypothesis</a:t>
            </a:r>
          </a:p>
          <a:p>
            <a:pPr marL="519113" lvl="1" indent="-219075">
              <a:buFont typeface="Trebuchet MS" charset="0"/>
              <a:buAutoNum type="arabicPeriod"/>
            </a:pPr>
            <a:r>
              <a:rPr lang="en-US" altLang="x-none" sz="1350" dirty="0"/>
              <a:t>l		modus ponens with 3 and 4</a:t>
            </a:r>
          </a:p>
          <a:p>
            <a:pPr marL="519113" lvl="1" indent="-219075">
              <a:buFont typeface="Trebuchet MS" charset="0"/>
              <a:buAutoNum type="arabicPeriod"/>
            </a:pPr>
            <a:r>
              <a:rPr lang="en-US" altLang="x-none" sz="1350" dirty="0"/>
              <a:t>s		hypothesis</a:t>
            </a:r>
          </a:p>
          <a:p>
            <a:pPr marL="519113" lvl="1" indent="-219075">
              <a:buFont typeface="Trebuchet MS" charset="0"/>
              <a:buAutoNum type="arabicPeriod"/>
            </a:pPr>
            <a:r>
              <a:rPr lang="en-US" altLang="x-none" sz="1350" dirty="0"/>
              <a:t>l ∧ s		conjunction of 5 and 6</a:t>
            </a:r>
          </a:p>
          <a:p>
            <a:pPr marL="519113" lvl="1" indent="-219075">
              <a:buFont typeface="Trebuchet MS" charset="0"/>
              <a:buAutoNum type="arabicPeriod"/>
            </a:pPr>
            <a:r>
              <a:rPr lang="en-US" altLang="x-none" sz="1350" dirty="0"/>
              <a:t>l ∧ s → p	hypothesis</a:t>
            </a:r>
          </a:p>
          <a:p>
            <a:pPr marL="519113" lvl="1" indent="-219075">
              <a:buFont typeface="Trebuchet MS" charset="0"/>
              <a:buAutoNum type="arabicPeriod"/>
            </a:pPr>
            <a:r>
              <a:rPr lang="en-US" altLang="x-none" sz="1350" dirty="0"/>
              <a:t>p		modus ponens with 7 and 8</a:t>
            </a:r>
          </a:p>
        </p:txBody>
      </p:sp>
      <p:sp>
        <p:nvSpPr>
          <p:cNvPr id="37891" name="Content Placeholder 2"/>
          <p:cNvSpPr txBox="1">
            <a:spLocks/>
          </p:cNvSpPr>
          <p:nvPr/>
        </p:nvSpPr>
        <p:spPr bwMode="auto">
          <a:xfrm>
            <a:off x="5372100" y="940240"/>
            <a:ext cx="200025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692150" indent="-2921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20000"/>
              </a:spcBef>
              <a:buClr>
                <a:srgbClr val="0046AA"/>
              </a:buClr>
              <a:buFont typeface="Wingdings" charset="2"/>
              <a:buNone/>
            </a:pPr>
            <a:r>
              <a:rPr lang="en-US" altLang="x-none" sz="1500" b="1" i="1" dirty="0">
                <a:latin typeface="Trebuchet MS" charset="0"/>
                <a:ea typeface="Osaka" charset="-128"/>
              </a:rPr>
              <a:t>Hypotheses:</a:t>
            </a:r>
          </a:p>
          <a:p>
            <a:pPr lvl="1">
              <a:spcBef>
                <a:spcPct val="20000"/>
              </a:spcBef>
              <a:buClr>
                <a:srgbClr val="0046AA"/>
              </a:buClr>
              <a:buFont typeface="Wingdings" charset="2"/>
              <a:buChar char="l"/>
            </a:pPr>
            <a:r>
              <a:rPr lang="en-US" altLang="x-none" sz="1350" dirty="0">
                <a:latin typeface="Trebuchet MS" charset="0"/>
                <a:ea typeface="Osaka" charset="-128"/>
              </a:rPr>
              <a:t>r → </a:t>
            </a:r>
            <a:r>
              <a:rPr lang="en-US" altLang="x-none" sz="1350" dirty="0" err="1">
                <a:latin typeface="Trebuchet MS" charset="0"/>
                <a:ea typeface="Osaka" charset="-128"/>
              </a:rPr>
              <a:t>i</a:t>
            </a:r>
            <a:endParaRPr lang="en-US" altLang="x-none" sz="1350" dirty="0">
              <a:latin typeface="Trebuchet MS" charset="0"/>
              <a:ea typeface="Osaka" charset="-128"/>
            </a:endParaRPr>
          </a:p>
          <a:p>
            <a:pPr lvl="1">
              <a:spcBef>
                <a:spcPct val="20000"/>
              </a:spcBef>
              <a:buClr>
                <a:srgbClr val="0046AA"/>
              </a:buClr>
              <a:buFont typeface="Wingdings" charset="2"/>
              <a:buChar char="l"/>
            </a:pPr>
            <a:r>
              <a:rPr lang="en-US" altLang="x-none" sz="1350" dirty="0" err="1">
                <a:latin typeface="Trebuchet MS" charset="0"/>
                <a:ea typeface="Osaka" charset="-128"/>
              </a:rPr>
              <a:t>i</a:t>
            </a:r>
            <a:r>
              <a:rPr lang="en-US" altLang="x-none" sz="1350" dirty="0">
                <a:latin typeface="Trebuchet MS" charset="0"/>
                <a:ea typeface="Osaka" charset="-128"/>
              </a:rPr>
              <a:t> → l</a:t>
            </a:r>
          </a:p>
          <a:p>
            <a:pPr lvl="1">
              <a:spcBef>
                <a:spcPct val="20000"/>
              </a:spcBef>
              <a:buClr>
                <a:srgbClr val="0046AA"/>
              </a:buClr>
              <a:buFont typeface="Wingdings" charset="2"/>
              <a:buChar char="l"/>
            </a:pPr>
            <a:r>
              <a:rPr lang="en-US" altLang="x-none" sz="1350" dirty="0">
                <a:latin typeface="Trebuchet MS" charset="0"/>
                <a:ea typeface="Osaka" charset="-128"/>
              </a:rPr>
              <a:t>l ∧ s → p</a:t>
            </a:r>
          </a:p>
          <a:p>
            <a:pPr lvl="1">
              <a:spcBef>
                <a:spcPct val="20000"/>
              </a:spcBef>
              <a:buClr>
                <a:srgbClr val="0046AA"/>
              </a:buClr>
              <a:buFont typeface="Wingdings" charset="2"/>
              <a:buChar char="l"/>
            </a:pPr>
            <a:r>
              <a:rPr lang="en-US" altLang="x-none" sz="1350" dirty="0">
                <a:latin typeface="Trebuchet MS" charset="0"/>
                <a:ea typeface="Osaka" charset="-128"/>
              </a:rPr>
              <a:t>s</a:t>
            </a:r>
          </a:p>
          <a:p>
            <a:pPr lvl="1">
              <a:spcBef>
                <a:spcPct val="20000"/>
              </a:spcBef>
              <a:buClr>
                <a:srgbClr val="0046AA"/>
              </a:buClr>
              <a:buFont typeface="Wingdings" charset="2"/>
              <a:buChar char="l"/>
            </a:pPr>
            <a:r>
              <a:rPr lang="en-US" altLang="x-none" sz="1350" dirty="0">
                <a:latin typeface="Trebuchet MS" charset="0"/>
                <a:ea typeface="Osaka" charset="-128"/>
              </a:rPr>
              <a:t>r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486400" y="3917993"/>
            <a:ext cx="2447355" cy="741471"/>
            <a:chOff x="5791158" y="4884003"/>
            <a:chExt cx="3263498" cy="989084"/>
          </a:xfrm>
        </p:grpSpPr>
        <p:sp>
          <p:nvSpPr>
            <p:cNvPr id="37895" name="TextBox 4"/>
            <p:cNvSpPr txBox="1">
              <a:spLocks noChangeArrowheads="1"/>
            </p:cNvSpPr>
            <p:nvPr/>
          </p:nvSpPr>
          <p:spPr bwMode="auto">
            <a:xfrm>
              <a:off x="7389059" y="4884003"/>
              <a:ext cx="1665597" cy="739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x-none" sz="1500" b="1" i="1" dirty="0">
                  <a:solidFill>
                    <a:srgbClr val="C00000"/>
                  </a:solidFill>
                  <a:latin typeface="Comic Neue" panose="02000000000000000000" pitchFamily="2" charset="0"/>
                </a:rPr>
                <a:t>I will play</a:t>
              </a:r>
            </a:p>
            <a:p>
              <a:pPr algn="ctr" eaLnBrk="1" hangingPunct="1"/>
              <a:r>
                <a:rPr lang="en-US" altLang="x-none" sz="1500" b="1" i="1" dirty="0">
                  <a:solidFill>
                    <a:srgbClr val="C00000"/>
                  </a:solidFill>
                  <a:latin typeface="Comic Neue" panose="02000000000000000000" pitchFamily="2" charset="0"/>
                </a:rPr>
                <a:t>video games!</a:t>
              </a:r>
            </a:p>
          </p:txBody>
        </p:sp>
        <p:cxnSp>
          <p:nvCxnSpPr>
            <p:cNvPr id="7" name="Curved Connector 6"/>
            <p:cNvCxnSpPr>
              <a:cxnSpLocks/>
            </p:cNvCxnSpPr>
            <p:nvPr/>
          </p:nvCxnSpPr>
          <p:spPr bwMode="auto">
            <a:xfrm rot="10800000" flipV="1">
              <a:off x="5791158" y="5333470"/>
              <a:ext cx="1676584" cy="539617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0EB1D713-81AE-9840-80E3-68656609C0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0203" y="2717360"/>
            <a:ext cx="5772150" cy="2400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endParaRPr lang="x-none" altLang="x-none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3F2AA16-F026-0D46-BC3F-AAD65538F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2100" y="1225990"/>
            <a:ext cx="1543050" cy="1314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endParaRPr lang="x-none" altLang="x-none" sz="1800"/>
          </a:p>
        </p:txBody>
      </p:sp>
      <p:sp>
        <p:nvSpPr>
          <p:cNvPr id="3" name="3 Marcador de número de diapositiva">
            <a:extLst>
              <a:ext uri="{FF2B5EF4-FFF2-40B4-BE49-F238E27FC236}">
                <a16:creationId xmlns:a16="http://schemas.microsoft.com/office/drawing/2014/main" id="{5A6F2476-AC45-4DF2-3077-E3D89E14F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16</a:t>
            </a:fld>
            <a:endParaRPr lang="pt-BR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A5C7024-F561-9807-691D-8CBE9B9F27B6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x-none" sz="3200" dirty="0"/>
              <a:t>We can use rules of inference to build valid arguments</a:t>
            </a:r>
            <a:endParaRPr lang="en-US" altLang="x-non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 bldLvl="2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1657350" y="1022736"/>
            <a:ext cx="5829300" cy="3543300"/>
          </a:xfrm>
        </p:spPr>
        <p:txBody>
          <a:bodyPr/>
          <a:lstStyle/>
          <a:p>
            <a:pPr>
              <a:buFont typeface="Wingdings" charset="2"/>
              <a:buNone/>
            </a:pPr>
            <a:r>
              <a:rPr lang="en-US" altLang="x-none" b="1" i="1" dirty="0">
                <a:solidFill>
                  <a:schemeClr val="bg2"/>
                </a:solidFill>
              </a:rPr>
              <a:t>Universal Instantiation</a:t>
            </a:r>
            <a:endParaRPr lang="en-US" altLang="x-none" dirty="0">
              <a:solidFill>
                <a:schemeClr val="bg2"/>
              </a:solidFill>
            </a:endParaRPr>
          </a:p>
          <a:p>
            <a:pPr lvl="1"/>
            <a:r>
              <a:rPr lang="en-US" altLang="x-none" dirty="0">
                <a:solidFill>
                  <a:schemeClr val="bg2"/>
                </a:solidFill>
              </a:rPr>
              <a:t>Intuition:</a:t>
            </a:r>
            <a:r>
              <a:rPr lang="en-US" altLang="x-none" dirty="0">
                <a:solidFill>
                  <a:srgbClr val="C00000"/>
                </a:solidFill>
              </a:rPr>
              <a:t> </a:t>
            </a:r>
            <a:r>
              <a:rPr lang="en-US" altLang="x-none" dirty="0"/>
              <a:t>If we know that P(x) is true for all x, then P(c) is true for a particular c</a:t>
            </a:r>
          </a:p>
          <a:p>
            <a:pPr lvl="1"/>
            <a:r>
              <a:rPr lang="en-US" altLang="x-none" dirty="0"/>
              <a:t>Rule of inference:</a:t>
            </a:r>
          </a:p>
          <a:p>
            <a:pPr lvl="1"/>
            <a:endParaRPr lang="en-US" altLang="x-none" dirty="0"/>
          </a:p>
          <a:p>
            <a:pPr lvl="1"/>
            <a:endParaRPr lang="en-US" altLang="x-none" dirty="0"/>
          </a:p>
          <a:p>
            <a:pPr>
              <a:buFont typeface="Wingdings" charset="2"/>
              <a:buNone/>
            </a:pPr>
            <a:r>
              <a:rPr lang="en-US" altLang="x-none" b="1" i="1" dirty="0">
                <a:solidFill>
                  <a:schemeClr val="bg2"/>
                </a:solidFill>
              </a:rPr>
              <a:t>Universal Generalization</a:t>
            </a:r>
          </a:p>
          <a:p>
            <a:pPr lvl="1"/>
            <a:r>
              <a:rPr lang="en-US" altLang="x-none" dirty="0">
                <a:solidFill>
                  <a:schemeClr val="bg2"/>
                </a:solidFill>
              </a:rPr>
              <a:t>Intuition:</a:t>
            </a:r>
            <a:r>
              <a:rPr lang="en-US" altLang="x-none" dirty="0">
                <a:solidFill>
                  <a:srgbClr val="C00000"/>
                </a:solidFill>
              </a:rPr>
              <a:t> </a:t>
            </a:r>
            <a:r>
              <a:rPr lang="en-US" altLang="x-none" dirty="0"/>
              <a:t>If we can show that P(c) is true for an </a:t>
            </a:r>
            <a:r>
              <a:rPr lang="en-US" altLang="x-none" dirty="0">
                <a:solidFill>
                  <a:srgbClr val="C00000"/>
                </a:solidFill>
              </a:rPr>
              <a:t>arbitrary</a:t>
            </a:r>
            <a:r>
              <a:rPr lang="en-US" altLang="x-none" dirty="0">
                <a:solidFill>
                  <a:srgbClr val="FF0000"/>
                </a:solidFill>
              </a:rPr>
              <a:t> </a:t>
            </a:r>
            <a:r>
              <a:rPr lang="en-US" altLang="x-none" dirty="0"/>
              <a:t>c, then we can conclude that P(x) is true for any specific x</a:t>
            </a:r>
          </a:p>
          <a:p>
            <a:pPr lvl="1"/>
            <a:r>
              <a:rPr lang="en-US" altLang="x-none" dirty="0"/>
              <a:t>Rule of inference: </a:t>
            </a:r>
          </a:p>
        </p:txBody>
      </p:sp>
      <p:sp>
        <p:nvSpPr>
          <p:cNvPr id="38915" name="Content Placeholder 2"/>
          <p:cNvSpPr txBox="1">
            <a:spLocks/>
          </p:cNvSpPr>
          <p:nvPr/>
        </p:nvSpPr>
        <p:spPr bwMode="auto">
          <a:xfrm>
            <a:off x="4229100" y="1896864"/>
            <a:ext cx="9715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20000"/>
              </a:spcBef>
              <a:buClr>
                <a:srgbClr val="0046AA"/>
              </a:buClr>
              <a:buFont typeface="Wingdings" charset="2"/>
              <a:buNone/>
            </a:pPr>
            <a:r>
              <a:rPr lang="en-US" altLang="x-none" sz="1500" dirty="0">
                <a:latin typeface="Trebuchet MS" charset="0"/>
                <a:ea typeface="Osaka" charset="-128"/>
              </a:rPr>
              <a:t>∀x P(x)</a:t>
            </a:r>
            <a:endParaRPr lang="en-US" altLang="x-none" sz="1500" dirty="0"/>
          </a:p>
          <a:p>
            <a:pPr>
              <a:spcBef>
                <a:spcPct val="20000"/>
              </a:spcBef>
              <a:buClr>
                <a:srgbClr val="0046AA"/>
              </a:buClr>
              <a:buFont typeface="Wingdings" charset="2"/>
              <a:buNone/>
            </a:pPr>
            <a:r>
              <a:rPr lang="en-US" altLang="x-none" sz="1500" dirty="0">
                <a:latin typeface="Trebuchet MS" charset="0"/>
                <a:ea typeface="Osaka" charset="-128"/>
              </a:rPr>
              <a:t>∴ </a:t>
            </a:r>
            <a:r>
              <a:rPr lang="en-US" altLang="x-none" sz="1500" dirty="0"/>
              <a:t>P(c)</a:t>
            </a:r>
            <a:endParaRPr lang="en-US" altLang="x-none" sz="1500" dirty="0">
              <a:latin typeface="Trebuchet MS" charset="0"/>
              <a:ea typeface="Osaka" charset="-128"/>
            </a:endParaRPr>
          </a:p>
        </p:txBody>
      </p:sp>
      <p:cxnSp>
        <p:nvCxnSpPr>
          <p:cNvPr id="38916" name="Straight Connector 6"/>
          <p:cNvCxnSpPr>
            <a:cxnSpLocks noChangeShapeType="1"/>
          </p:cNvCxnSpPr>
          <p:nvPr/>
        </p:nvCxnSpPr>
        <p:spPr bwMode="auto">
          <a:xfrm>
            <a:off x="4286250" y="2192139"/>
            <a:ext cx="857250" cy="119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917" name="Content Placeholder 2"/>
          <p:cNvSpPr txBox="1">
            <a:spLocks/>
          </p:cNvSpPr>
          <p:nvPr/>
        </p:nvSpPr>
        <p:spPr bwMode="auto">
          <a:xfrm>
            <a:off x="4133933" y="3829048"/>
            <a:ext cx="1257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20000"/>
              </a:spcBef>
              <a:buClr>
                <a:srgbClr val="0046AA"/>
              </a:buClr>
              <a:buFont typeface="Wingdings" charset="2"/>
              <a:buNone/>
            </a:pPr>
            <a:r>
              <a:rPr lang="en-US" altLang="x-none" sz="1500" dirty="0">
                <a:latin typeface="Trebuchet MS" charset="0"/>
                <a:ea typeface="Osaka" charset="-128"/>
              </a:rPr>
              <a:t>P(c)</a:t>
            </a:r>
            <a:endParaRPr lang="en-US" altLang="x-none" sz="1500" dirty="0"/>
          </a:p>
          <a:p>
            <a:pPr>
              <a:spcBef>
                <a:spcPct val="20000"/>
              </a:spcBef>
              <a:buClr>
                <a:srgbClr val="0046AA"/>
              </a:buClr>
              <a:buFont typeface="Wingdings" charset="2"/>
              <a:buNone/>
            </a:pPr>
            <a:r>
              <a:rPr lang="en-US" altLang="x-none" sz="1500" dirty="0">
                <a:latin typeface="Trebuchet MS" charset="0"/>
                <a:ea typeface="Osaka" charset="-128"/>
              </a:rPr>
              <a:t>∴ ∀</a:t>
            </a:r>
            <a:r>
              <a:rPr lang="en-US" altLang="x-none" sz="1500" dirty="0" err="1">
                <a:latin typeface="Trebuchet MS" charset="0"/>
                <a:ea typeface="Osaka" charset="-128"/>
              </a:rPr>
              <a:t>x</a:t>
            </a:r>
            <a:r>
              <a:rPr lang="en-US" altLang="x-none" sz="1500" dirty="0" err="1"/>
              <a:t>P</a:t>
            </a:r>
            <a:r>
              <a:rPr lang="en-US" altLang="x-none" sz="1500" dirty="0"/>
              <a:t>(x)</a:t>
            </a:r>
            <a:endParaRPr lang="en-US" altLang="x-none" sz="1500" dirty="0">
              <a:latin typeface="Trebuchet MS" charset="0"/>
              <a:ea typeface="Osaka" charset="-128"/>
            </a:endParaRPr>
          </a:p>
        </p:txBody>
      </p:sp>
      <p:cxnSp>
        <p:nvCxnSpPr>
          <p:cNvPr id="38918" name="Straight Connector 6"/>
          <p:cNvCxnSpPr>
            <a:cxnSpLocks noChangeShapeType="1"/>
          </p:cNvCxnSpPr>
          <p:nvPr/>
        </p:nvCxnSpPr>
        <p:spPr bwMode="auto">
          <a:xfrm>
            <a:off x="4191083" y="4152898"/>
            <a:ext cx="857250" cy="119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395412" y="3323645"/>
            <a:ext cx="6034088" cy="1848769"/>
            <a:chOff x="336550" y="4134668"/>
            <a:chExt cx="8045450" cy="2464493"/>
          </a:xfrm>
        </p:grpSpPr>
        <p:sp>
          <p:nvSpPr>
            <p:cNvPr id="38922" name="TextBox 7"/>
            <p:cNvSpPr txBox="1">
              <a:spLocks noChangeArrowheads="1"/>
            </p:cNvSpPr>
            <p:nvPr/>
          </p:nvSpPr>
          <p:spPr bwMode="auto">
            <a:xfrm>
              <a:off x="336550" y="5552947"/>
              <a:ext cx="8045450" cy="1046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x-none" sz="1500" b="1" i="1" dirty="0">
                  <a:solidFill>
                    <a:srgbClr val="C00000"/>
                  </a:solidFill>
                  <a:latin typeface="Comic Neue" panose="02000000000000000000" pitchFamily="2" charset="0"/>
                </a:rPr>
                <a:t>Note that </a:t>
              </a:r>
              <a:r>
                <a:rPr lang="en-US" altLang="ja-JP" sz="1500" b="1" i="1" dirty="0">
                  <a:solidFill>
                    <a:srgbClr val="C00000"/>
                  </a:solidFill>
                  <a:latin typeface="Comic Neue" panose="02000000000000000000" pitchFamily="2" charset="0"/>
                </a:rPr>
                <a:t>“arbitrary” does not mean “randomly chosen.”  It means that we cannot make </a:t>
              </a:r>
              <a:r>
                <a:rPr lang="en-US" altLang="ja-JP" sz="1500" b="1" i="1" u="sng" dirty="0">
                  <a:solidFill>
                    <a:srgbClr val="C00000"/>
                  </a:solidFill>
                  <a:latin typeface="Comic Neue" panose="02000000000000000000" pitchFamily="2" charset="0"/>
                </a:rPr>
                <a:t>any</a:t>
              </a:r>
              <a:r>
                <a:rPr lang="en-US" altLang="ja-JP" sz="1500" b="1" i="1" dirty="0">
                  <a:solidFill>
                    <a:srgbClr val="C00000"/>
                  </a:solidFill>
                  <a:latin typeface="Comic Neue" panose="02000000000000000000" pitchFamily="2" charset="0"/>
                </a:rPr>
                <a:t> assumptions about c other than the fact that it comes from the appropriate domain.</a:t>
              </a:r>
              <a:endParaRPr lang="en-US" altLang="x-none" sz="1500" b="1" i="1" dirty="0">
                <a:solidFill>
                  <a:srgbClr val="C00000"/>
                </a:solidFill>
                <a:latin typeface="Comic Neue" panose="02000000000000000000" pitchFamily="2" charset="0"/>
              </a:endParaRPr>
            </a:p>
          </p:txBody>
        </p:sp>
        <p:cxnSp>
          <p:nvCxnSpPr>
            <p:cNvPr id="10" name="Shape 9"/>
            <p:cNvCxnSpPr>
              <a:cxnSpLocks/>
              <a:stCxn id="38922" idx="3"/>
            </p:cNvCxnSpPr>
            <p:nvPr/>
          </p:nvCxnSpPr>
          <p:spPr bwMode="auto">
            <a:xfrm flipH="1" flipV="1">
              <a:off x="8293211" y="4134668"/>
              <a:ext cx="88789" cy="1941386"/>
            </a:xfrm>
            <a:prstGeom prst="curvedConnector4">
              <a:avLst>
                <a:gd name="adj1" fmla="val -907252"/>
                <a:gd name="adj2" fmla="val 100052"/>
              </a:avLst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229100" y="1925439"/>
            <a:ext cx="1543050" cy="628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endParaRPr lang="x-none" altLang="x-none" sz="180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125982" y="3830622"/>
            <a:ext cx="1543050" cy="628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endParaRPr lang="x-none" altLang="x-none" sz="1800"/>
          </a:p>
        </p:txBody>
      </p:sp>
      <p:sp>
        <p:nvSpPr>
          <p:cNvPr id="3" name="3 Marcador de número de diapositiva">
            <a:extLst>
              <a:ext uri="{FF2B5EF4-FFF2-40B4-BE49-F238E27FC236}">
                <a16:creationId xmlns:a16="http://schemas.microsoft.com/office/drawing/2014/main" id="{58ECBF17-3B94-2FBA-7EEF-57FEEABBB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17</a:t>
            </a:fld>
            <a:endParaRPr lang="pt-BR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055DFCF-52AE-F1EE-F1B5-5EBFABDE04B0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x-none" sz="3200" dirty="0"/>
              <a:t>We also have rules of inference for statements with quantifiers</a:t>
            </a:r>
            <a:endParaRPr lang="en-US" altLang="x-non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1665301" y="959125"/>
            <a:ext cx="5829300" cy="35433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charset="2"/>
              <a:buNone/>
            </a:pPr>
            <a:r>
              <a:rPr lang="en-US" altLang="x-none" b="1" i="1" dirty="0">
                <a:solidFill>
                  <a:schemeClr val="bg2"/>
                </a:solidFill>
              </a:rPr>
              <a:t>Existential Instantiation</a:t>
            </a:r>
            <a:endParaRPr lang="en-US" altLang="x-none" dirty="0">
              <a:solidFill>
                <a:schemeClr val="bg2"/>
              </a:solidFill>
            </a:endParaRPr>
          </a:p>
          <a:p>
            <a:pPr lvl="1"/>
            <a:r>
              <a:rPr lang="en-US" altLang="x-none" dirty="0">
                <a:solidFill>
                  <a:schemeClr val="bg2"/>
                </a:solidFill>
              </a:rPr>
              <a:t>Intuition: </a:t>
            </a:r>
            <a:r>
              <a:rPr lang="en-US" altLang="x-none" dirty="0"/>
              <a:t>If we know that ∃x P(x) is true, then we know that P(c) is true for </a:t>
            </a:r>
            <a:r>
              <a:rPr lang="en-US" altLang="x-none" dirty="0">
                <a:solidFill>
                  <a:srgbClr val="C00000"/>
                </a:solidFill>
              </a:rPr>
              <a:t>some</a:t>
            </a:r>
            <a:r>
              <a:rPr lang="en-US" altLang="x-none" dirty="0">
                <a:solidFill>
                  <a:srgbClr val="FF0000"/>
                </a:solidFill>
              </a:rPr>
              <a:t> </a:t>
            </a:r>
            <a:r>
              <a:rPr lang="en-US" altLang="x-none" dirty="0"/>
              <a:t>c</a:t>
            </a:r>
          </a:p>
          <a:p>
            <a:pPr lvl="1"/>
            <a:r>
              <a:rPr lang="en-US" altLang="x-none" dirty="0"/>
              <a:t>Rule of inference:</a:t>
            </a:r>
          </a:p>
          <a:p>
            <a:pPr lvl="1"/>
            <a:endParaRPr lang="en-US" altLang="x-none" dirty="0"/>
          </a:p>
          <a:p>
            <a:pPr lvl="1"/>
            <a:endParaRPr lang="en-US" altLang="x-none" dirty="0"/>
          </a:p>
          <a:p>
            <a:pPr lvl="1"/>
            <a:endParaRPr lang="en-US" altLang="x-none" dirty="0"/>
          </a:p>
          <a:p>
            <a:pPr lvl="1"/>
            <a:endParaRPr lang="en-US" altLang="x-none" dirty="0"/>
          </a:p>
          <a:p>
            <a:pPr lvl="1"/>
            <a:endParaRPr lang="en-US" altLang="x-none" dirty="0"/>
          </a:p>
          <a:p>
            <a:pPr lvl="1"/>
            <a:endParaRPr lang="en-US" altLang="x-none" dirty="0"/>
          </a:p>
          <a:p>
            <a:pPr>
              <a:buFont typeface="Wingdings" charset="2"/>
              <a:buNone/>
            </a:pPr>
            <a:r>
              <a:rPr lang="en-US" altLang="x-none" b="1" i="1" dirty="0">
                <a:solidFill>
                  <a:schemeClr val="bg2"/>
                </a:solidFill>
              </a:rPr>
              <a:t>Existential Generalization</a:t>
            </a:r>
          </a:p>
          <a:p>
            <a:pPr lvl="1"/>
            <a:r>
              <a:rPr lang="en-US" altLang="x-none" dirty="0">
                <a:solidFill>
                  <a:schemeClr val="bg2"/>
                </a:solidFill>
              </a:rPr>
              <a:t>Intuition: </a:t>
            </a:r>
            <a:r>
              <a:rPr lang="en-US" altLang="x-none" dirty="0"/>
              <a:t>If we can show that P(c) is true for a particular c, then we can conclude that ∃x P(x) is true</a:t>
            </a:r>
          </a:p>
          <a:p>
            <a:pPr lvl="1"/>
            <a:r>
              <a:rPr lang="en-US" altLang="x-none" dirty="0"/>
              <a:t>Rule of inference: 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4046717" y="1708289"/>
            <a:ext cx="9715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20000"/>
              </a:spcBef>
              <a:buClr>
                <a:srgbClr val="0046AA"/>
              </a:buClr>
              <a:buFont typeface="Wingdings" charset="2"/>
              <a:buNone/>
            </a:pPr>
            <a:r>
              <a:rPr lang="en-US" altLang="x-none" sz="1500" dirty="0">
                <a:latin typeface="Trebuchet MS" charset="0"/>
                <a:ea typeface="Osaka" charset="-128"/>
              </a:rPr>
              <a:t>∃x P(x)</a:t>
            </a:r>
            <a:endParaRPr lang="en-US" altLang="x-none" sz="1500" dirty="0"/>
          </a:p>
          <a:p>
            <a:pPr>
              <a:spcBef>
                <a:spcPct val="20000"/>
              </a:spcBef>
              <a:buClr>
                <a:srgbClr val="0046AA"/>
              </a:buClr>
              <a:buFont typeface="Wingdings" charset="2"/>
              <a:buNone/>
            </a:pPr>
            <a:r>
              <a:rPr lang="en-US" altLang="x-none" sz="1500" dirty="0">
                <a:latin typeface="Trebuchet MS" charset="0"/>
                <a:ea typeface="Osaka" charset="-128"/>
              </a:rPr>
              <a:t>∴ </a:t>
            </a:r>
            <a:r>
              <a:rPr lang="en-US" altLang="x-none" sz="1500" dirty="0"/>
              <a:t>P(c)</a:t>
            </a:r>
            <a:endParaRPr lang="en-US" altLang="x-none" sz="1500" dirty="0">
              <a:latin typeface="Trebuchet MS" charset="0"/>
              <a:ea typeface="Osaka" charset="-128"/>
            </a:endParaRPr>
          </a:p>
        </p:txBody>
      </p:sp>
      <p:cxnSp>
        <p:nvCxnSpPr>
          <p:cNvPr id="40964" name="Straight Connector 6"/>
          <p:cNvCxnSpPr>
            <a:cxnSpLocks noChangeShapeType="1"/>
          </p:cNvCxnSpPr>
          <p:nvPr/>
        </p:nvCxnSpPr>
        <p:spPr bwMode="auto">
          <a:xfrm>
            <a:off x="4103867" y="2003564"/>
            <a:ext cx="857250" cy="119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965" name="Content Placeholder 2"/>
          <p:cNvSpPr txBox="1">
            <a:spLocks/>
          </p:cNvSpPr>
          <p:nvPr/>
        </p:nvSpPr>
        <p:spPr bwMode="auto">
          <a:xfrm>
            <a:off x="4046717" y="4184375"/>
            <a:ext cx="1257300" cy="656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20000"/>
              </a:spcBef>
              <a:buClr>
                <a:srgbClr val="0046AA"/>
              </a:buClr>
              <a:buFont typeface="Wingdings" charset="2"/>
              <a:buNone/>
            </a:pPr>
            <a:r>
              <a:rPr lang="en-US" altLang="x-none" sz="1500">
                <a:latin typeface="Trebuchet MS" charset="0"/>
                <a:ea typeface="Osaka" charset="-128"/>
              </a:rPr>
              <a:t>P(c)</a:t>
            </a:r>
            <a:endParaRPr lang="en-US" altLang="x-none" sz="1500"/>
          </a:p>
          <a:p>
            <a:pPr>
              <a:spcBef>
                <a:spcPct val="20000"/>
              </a:spcBef>
              <a:buClr>
                <a:srgbClr val="0046AA"/>
              </a:buClr>
              <a:buFont typeface="Wingdings" charset="2"/>
              <a:buNone/>
            </a:pPr>
            <a:r>
              <a:rPr lang="en-US" altLang="x-none" sz="1500">
                <a:latin typeface="Trebuchet MS" charset="0"/>
                <a:ea typeface="Osaka" charset="-128"/>
              </a:rPr>
              <a:t>∴ ∃x</a:t>
            </a:r>
            <a:r>
              <a:rPr lang="en-US" altLang="x-none" sz="1500"/>
              <a:t>P(x)</a:t>
            </a:r>
            <a:endParaRPr lang="en-US" altLang="x-none" sz="1500">
              <a:latin typeface="Trebuchet MS" charset="0"/>
              <a:ea typeface="Osaka" charset="-128"/>
            </a:endParaRPr>
          </a:p>
        </p:txBody>
      </p:sp>
      <p:cxnSp>
        <p:nvCxnSpPr>
          <p:cNvPr id="40966" name="Straight Connector 6"/>
          <p:cNvCxnSpPr>
            <a:cxnSpLocks noChangeShapeType="1"/>
          </p:cNvCxnSpPr>
          <p:nvPr/>
        </p:nvCxnSpPr>
        <p:spPr bwMode="auto">
          <a:xfrm>
            <a:off x="4103867" y="4497509"/>
            <a:ext cx="857250" cy="119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289063" y="2000484"/>
            <a:ext cx="6034088" cy="1184379"/>
            <a:chOff x="184150" y="2455309"/>
            <a:chExt cx="8045450" cy="1578858"/>
          </a:xfrm>
        </p:grpSpPr>
        <p:sp>
          <p:nvSpPr>
            <p:cNvPr id="40970" name="TextBox 7"/>
            <p:cNvSpPr txBox="1">
              <a:spLocks noChangeArrowheads="1"/>
            </p:cNvSpPr>
            <p:nvPr/>
          </p:nvSpPr>
          <p:spPr bwMode="auto">
            <a:xfrm>
              <a:off x="184150" y="3295650"/>
              <a:ext cx="8045450" cy="738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x-none" sz="1500" b="1" i="1" dirty="0">
                  <a:solidFill>
                    <a:srgbClr val="C00000"/>
                  </a:solidFill>
                  <a:latin typeface="Comic Neue" panose="02000000000000000000" pitchFamily="2" charset="0"/>
                </a:rPr>
                <a:t>Again, we cannot make assumptions about c other than the fact that it exists and is from the appropriate domain.</a:t>
              </a:r>
            </a:p>
          </p:txBody>
        </p:sp>
        <p:cxnSp>
          <p:nvCxnSpPr>
            <p:cNvPr id="10" name="Shape 9"/>
            <p:cNvCxnSpPr>
              <a:cxnSpLocks/>
              <a:stCxn id="40970" idx="3"/>
            </p:cNvCxnSpPr>
            <p:nvPr/>
          </p:nvCxnSpPr>
          <p:spPr bwMode="auto">
            <a:xfrm flipH="1" flipV="1">
              <a:off x="5156422" y="2455309"/>
              <a:ext cx="3073178" cy="1209600"/>
            </a:xfrm>
            <a:prstGeom prst="curvedConnector3">
              <a:avLst>
                <a:gd name="adj1" fmla="val -9918"/>
              </a:avLst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046717" y="1736864"/>
            <a:ext cx="971550" cy="628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endParaRPr lang="x-none" altLang="x-none" sz="180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103867" y="4198067"/>
            <a:ext cx="971550" cy="628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endParaRPr lang="x-none" altLang="x-none" sz="180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6A93BE5A-9B89-B05C-7481-850FC1230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18</a:t>
            </a:fld>
            <a:endParaRPr lang="pt-BR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E98584A-5C0A-F154-9EFB-8EF976BB5F4F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x-none" sz="3200" dirty="0"/>
              <a:t>We also have rules of inference for statements with quantifiers</a:t>
            </a:r>
            <a:endParaRPr lang="en-US" altLang="x-non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  <p:bldP spid="11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Hungry dogs redux</a:t>
            </a:r>
          </a:p>
        </p:txBody>
      </p:sp>
      <p:grpSp>
        <p:nvGrpSpPr>
          <p:cNvPr id="41986" name="Group 9"/>
          <p:cNvGrpSpPr>
            <a:grpSpLocks/>
          </p:cNvGrpSpPr>
          <p:nvPr/>
        </p:nvGrpSpPr>
        <p:grpSpPr bwMode="auto">
          <a:xfrm>
            <a:off x="1293579" y="1165862"/>
            <a:ext cx="3647152" cy="1766202"/>
            <a:chOff x="353842" y="2133600"/>
            <a:chExt cx="4861589" cy="2355058"/>
          </a:xfrm>
        </p:grpSpPr>
        <p:pic>
          <p:nvPicPr>
            <p:cNvPr id="42006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58" t="20860" r="1324" b="34106"/>
            <a:stretch>
              <a:fillRect/>
            </a:stretch>
          </p:blipFill>
          <p:spPr bwMode="auto">
            <a:xfrm>
              <a:off x="381000" y="2133600"/>
              <a:ext cx="4733365" cy="182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007" name="TextBox 5"/>
            <p:cNvSpPr txBox="1">
              <a:spLocks noChangeArrowheads="1"/>
            </p:cNvSpPr>
            <p:nvPr/>
          </p:nvSpPr>
          <p:spPr bwMode="auto">
            <a:xfrm>
              <a:off x="353842" y="4057749"/>
              <a:ext cx="4861589" cy="430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x-none" sz="1500" dirty="0">
                  <a:solidFill>
                    <a:schemeClr val="bg2"/>
                  </a:solidFill>
                  <a:latin typeface="Trebuchet MS" charset="0"/>
                </a:rPr>
                <a:t>Given: </a:t>
              </a:r>
              <a:r>
                <a:rPr lang="en-US" altLang="x-none" sz="1500" dirty="0">
                  <a:latin typeface="Trebuchet MS" charset="0"/>
                </a:rPr>
                <a:t>All of my dogs like peanut butter</a:t>
              </a:r>
            </a:p>
          </p:txBody>
        </p:sp>
      </p:grpSp>
      <p:grpSp>
        <p:nvGrpSpPr>
          <p:cNvPr id="41987" name="Group 14"/>
          <p:cNvGrpSpPr>
            <a:grpSpLocks/>
          </p:cNvGrpSpPr>
          <p:nvPr/>
        </p:nvGrpSpPr>
        <p:grpSpPr bwMode="auto">
          <a:xfrm>
            <a:off x="6083870" y="814388"/>
            <a:ext cx="1778052" cy="3543300"/>
            <a:chOff x="6425211" y="1752600"/>
            <a:chExt cx="2370974" cy="4724400"/>
          </a:xfrm>
        </p:grpSpPr>
        <p:pic>
          <p:nvPicPr>
            <p:cNvPr id="42004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539" t="23810" r="30952" b="13095"/>
            <a:stretch>
              <a:fillRect/>
            </a:stretch>
          </p:blipFill>
          <p:spPr bwMode="auto">
            <a:xfrm>
              <a:off x="6781800" y="2438400"/>
              <a:ext cx="1752600" cy="403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005" name="TextBox 7"/>
            <p:cNvSpPr txBox="1">
              <a:spLocks noChangeArrowheads="1"/>
            </p:cNvSpPr>
            <p:nvPr/>
          </p:nvSpPr>
          <p:spPr bwMode="auto">
            <a:xfrm>
              <a:off x="6425211" y="1752600"/>
              <a:ext cx="2370974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x-none" sz="1500" dirty="0">
                  <a:solidFill>
                    <a:schemeClr val="bg2"/>
                  </a:solidFill>
                  <a:latin typeface="Trebuchet MS" charset="0"/>
                </a:rPr>
                <a:t>Given: </a:t>
              </a:r>
              <a:r>
                <a:rPr lang="en-US" altLang="x-none" sz="1500" dirty="0">
                  <a:latin typeface="Trebuchet MS" charset="0"/>
                </a:rPr>
                <a:t>Kody is one</a:t>
              </a:r>
            </a:p>
            <a:p>
              <a:pPr algn="ctr"/>
              <a:r>
                <a:rPr lang="en-US" altLang="x-none" sz="1500" dirty="0">
                  <a:latin typeface="Trebuchet MS" charset="0"/>
                </a:rPr>
                <a:t>of my dogs</a:t>
              </a:r>
            </a:p>
          </p:txBody>
        </p:sp>
      </p:grpSp>
      <p:cxnSp>
        <p:nvCxnSpPr>
          <p:cNvPr id="11" name="Straight Connector 10"/>
          <p:cNvCxnSpPr/>
          <p:nvPr/>
        </p:nvCxnSpPr>
        <p:spPr bwMode="auto">
          <a:xfrm>
            <a:off x="2456953" y="2937511"/>
            <a:ext cx="742950" cy="119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990" name="Straight Connector 11"/>
          <p:cNvCxnSpPr>
            <a:cxnSpLocks noChangeShapeType="1"/>
          </p:cNvCxnSpPr>
          <p:nvPr/>
        </p:nvCxnSpPr>
        <p:spPr bwMode="auto">
          <a:xfrm>
            <a:off x="3257053" y="2936321"/>
            <a:ext cx="1543050" cy="119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1893788" y="2937508"/>
            <a:ext cx="906065" cy="494597"/>
            <a:chOff x="1382713" y="3429000"/>
            <a:chExt cx="1208087" cy="659527"/>
          </a:xfrm>
        </p:grpSpPr>
        <p:sp>
          <p:nvSpPr>
            <p:cNvPr id="42002" name="TextBox 13"/>
            <p:cNvSpPr txBox="1">
              <a:spLocks noChangeArrowheads="1"/>
            </p:cNvSpPr>
            <p:nvPr/>
          </p:nvSpPr>
          <p:spPr bwMode="auto">
            <a:xfrm>
              <a:off x="1382713" y="3657599"/>
              <a:ext cx="746359" cy="430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x-none" sz="1500" b="1" i="1" dirty="0">
                  <a:solidFill>
                    <a:srgbClr val="C00000"/>
                  </a:solidFill>
                  <a:latin typeface="Comic Neue" panose="02000000000000000000" pitchFamily="2" charset="0"/>
                </a:rPr>
                <a:t>M(x)</a:t>
              </a:r>
            </a:p>
          </p:txBody>
        </p:sp>
        <p:cxnSp>
          <p:nvCxnSpPr>
            <p:cNvPr id="16" name="Shape 15"/>
            <p:cNvCxnSpPr/>
            <p:nvPr/>
          </p:nvCxnSpPr>
          <p:spPr bwMode="auto">
            <a:xfrm flipV="1">
              <a:off x="2274888" y="3429000"/>
              <a:ext cx="315912" cy="458832"/>
            </a:xfrm>
            <a:prstGeom prst="curvedConnector2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3257054" y="2937513"/>
            <a:ext cx="914401" cy="540855"/>
            <a:chOff x="3200400" y="3429002"/>
            <a:chExt cx="1219201" cy="720827"/>
          </a:xfrm>
        </p:grpSpPr>
        <p:sp>
          <p:nvSpPr>
            <p:cNvPr id="42000" name="TextBox 16"/>
            <p:cNvSpPr txBox="1">
              <a:spLocks noChangeArrowheads="1"/>
            </p:cNvSpPr>
            <p:nvPr/>
          </p:nvSpPr>
          <p:spPr bwMode="auto">
            <a:xfrm>
              <a:off x="3200400" y="3657600"/>
              <a:ext cx="744221" cy="492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x-none" sz="1800" b="1" i="1" dirty="0">
                  <a:solidFill>
                    <a:srgbClr val="C00000"/>
                  </a:solidFill>
                  <a:latin typeface="Comic Neue" panose="02000000000000000000" pitchFamily="2" charset="0"/>
                </a:rPr>
                <a:t>P(x)</a:t>
              </a:r>
            </a:p>
          </p:txBody>
        </p:sp>
        <p:cxnSp>
          <p:nvCxnSpPr>
            <p:cNvPr id="18" name="Shape 17"/>
            <p:cNvCxnSpPr>
              <a:stCxn id="42000" idx="3"/>
            </p:cNvCxnSpPr>
            <p:nvPr/>
          </p:nvCxnSpPr>
          <p:spPr bwMode="auto">
            <a:xfrm flipV="1">
              <a:off x="3944621" y="3429002"/>
              <a:ext cx="474980" cy="474713"/>
            </a:xfrm>
            <a:prstGeom prst="curvedConnector3">
              <a:avLst>
                <a:gd name="adj1" fmla="val 96873"/>
              </a:avLst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5331618" y="1143001"/>
            <a:ext cx="1126329" cy="666039"/>
            <a:chOff x="5584825" y="1524003"/>
            <a:chExt cx="1501772" cy="888114"/>
          </a:xfrm>
        </p:grpSpPr>
        <p:sp>
          <p:nvSpPr>
            <p:cNvPr id="41998" name="TextBox 13"/>
            <p:cNvSpPr txBox="1">
              <a:spLocks noChangeArrowheads="1"/>
            </p:cNvSpPr>
            <p:nvPr/>
          </p:nvSpPr>
          <p:spPr bwMode="auto">
            <a:xfrm>
              <a:off x="5584825" y="1981200"/>
              <a:ext cx="1158865" cy="4309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x-none" sz="1500" b="1" i="1" dirty="0">
                  <a:solidFill>
                    <a:srgbClr val="C00000"/>
                  </a:solidFill>
                  <a:latin typeface="Comic Neue" panose="02000000000000000000" pitchFamily="2" charset="0"/>
                </a:rPr>
                <a:t>M(Kody)</a:t>
              </a:r>
            </a:p>
          </p:txBody>
        </p:sp>
        <p:cxnSp>
          <p:nvCxnSpPr>
            <p:cNvPr id="19" name="Shape 18"/>
            <p:cNvCxnSpPr>
              <a:stCxn id="41998" idx="0"/>
            </p:cNvCxnSpPr>
            <p:nvPr/>
          </p:nvCxnSpPr>
          <p:spPr bwMode="auto">
            <a:xfrm rot="5400000" flipH="1" flipV="1">
              <a:off x="6396829" y="1291433"/>
              <a:ext cx="457198" cy="922338"/>
            </a:xfrm>
            <a:prstGeom prst="curvedConnector2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41992" name="Content Placeholder 2"/>
          <p:cNvSpPr>
            <a:spLocks noGrp="1"/>
          </p:cNvSpPr>
          <p:nvPr>
            <p:ph idx="1"/>
          </p:nvPr>
        </p:nvSpPr>
        <p:spPr>
          <a:xfrm>
            <a:off x="1543050" y="3657600"/>
            <a:ext cx="6599086" cy="1371600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Trebuchet MS" charset="0"/>
              <a:buAutoNum type="arabicPeriod"/>
            </a:pPr>
            <a:r>
              <a:rPr lang="en-US" altLang="x-none" dirty="0"/>
              <a:t>∀x [M(x) → P(x)]	hypothesis</a:t>
            </a:r>
          </a:p>
          <a:p>
            <a:pPr marL="342900" indent="-342900">
              <a:buFont typeface="Trebuchet MS" charset="0"/>
              <a:buAutoNum type="arabicPeriod"/>
            </a:pPr>
            <a:r>
              <a:rPr lang="en-US" altLang="x-none" dirty="0"/>
              <a:t>M(Kody)		hypothesis</a:t>
            </a:r>
          </a:p>
          <a:p>
            <a:pPr marL="342900" indent="-342900">
              <a:buFont typeface="Trebuchet MS" charset="0"/>
              <a:buAutoNum type="arabicPeriod"/>
            </a:pPr>
            <a:r>
              <a:rPr lang="en-US" altLang="x-none" dirty="0"/>
              <a:t>M(Kody) → P(Kody)	universal instantiation from 1</a:t>
            </a:r>
          </a:p>
          <a:p>
            <a:pPr marL="342900" indent="-342900">
              <a:buFont typeface="Trebuchet MS" charset="0"/>
              <a:buAutoNum type="arabicPeriod"/>
            </a:pPr>
            <a:r>
              <a:rPr lang="en-US" altLang="x-none" dirty="0"/>
              <a:t>P(Kody)		modus ponens from 2 and 3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1789044" y="3755087"/>
            <a:ext cx="3714750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endParaRPr lang="x-none" altLang="x-none" sz="1800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1846193" y="4074134"/>
            <a:ext cx="4465335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endParaRPr lang="x-none" altLang="x-none" sz="1800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1846194" y="4369328"/>
            <a:ext cx="5829300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endParaRPr lang="x-none" altLang="x-none" sz="1800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1836303" y="4673336"/>
            <a:ext cx="5829300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endParaRPr lang="x-none" altLang="x-none" sz="1800"/>
          </a:p>
        </p:txBody>
      </p: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DAF97CC7-8E06-1125-CE5D-E2DB8B9FE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19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dirty="0"/>
              <a:t>Today</a:t>
            </a:r>
            <a:r>
              <a:rPr lang="en-US" altLang="ja-JP" dirty="0"/>
              <a:t>’s topics</a:t>
            </a:r>
            <a:endParaRPr lang="en-US" altLang="x-none" dirty="0"/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00150"/>
            <a:ext cx="6452483" cy="3657600"/>
          </a:xfrm>
          <a:ln>
            <a:noFill/>
          </a:ln>
        </p:spPr>
        <p:txBody>
          <a:bodyPr>
            <a:normAutofit/>
          </a:bodyPr>
          <a:lstStyle/>
          <a:p>
            <a:pPr algn="just" eaLnBrk="1" hangingPunct="1"/>
            <a:r>
              <a:rPr lang="en-US" altLang="x-none" sz="2000" dirty="0"/>
              <a:t>Rules of inference</a:t>
            </a:r>
          </a:p>
          <a:p>
            <a:pPr lvl="1" algn="just" eaLnBrk="1" hangingPunct="1"/>
            <a:r>
              <a:rPr lang="en-US" altLang="x-none" sz="2000" dirty="0"/>
              <a:t>Logical equivalences allowed us to </a:t>
            </a:r>
            <a:r>
              <a:rPr lang="en-US" altLang="x-none" sz="2000" dirty="0">
                <a:solidFill>
                  <a:srgbClr val="0070C0"/>
                </a:solidFill>
              </a:rPr>
              <a:t>rewrite</a:t>
            </a:r>
            <a:r>
              <a:rPr lang="en-US" altLang="x-none" sz="2000" dirty="0"/>
              <a:t> and </a:t>
            </a:r>
            <a:r>
              <a:rPr lang="en-US" altLang="x-none" sz="2000" dirty="0">
                <a:solidFill>
                  <a:srgbClr val="FF0000"/>
                </a:solidFill>
              </a:rPr>
              <a:t>simplify</a:t>
            </a:r>
            <a:r>
              <a:rPr lang="en-US" altLang="x-none" sz="2000" dirty="0"/>
              <a:t> single logical statements.</a:t>
            </a:r>
          </a:p>
          <a:p>
            <a:pPr lvl="1" algn="just" eaLnBrk="1" hangingPunct="1"/>
            <a:endParaRPr lang="en-US" altLang="x-none" sz="2000" dirty="0"/>
          </a:p>
          <a:p>
            <a:pPr lvl="1" algn="just" eaLnBrk="1" hangingPunct="1"/>
            <a:r>
              <a:rPr lang="en-US" altLang="x-none" sz="2000" dirty="0"/>
              <a:t>How do we deduce </a:t>
            </a:r>
            <a:r>
              <a:rPr lang="en-US" altLang="x-none" sz="2000" dirty="0">
                <a:solidFill>
                  <a:srgbClr val="00B050"/>
                </a:solidFill>
              </a:rPr>
              <a:t>new information </a:t>
            </a:r>
            <a:r>
              <a:rPr lang="en-US" altLang="x-none" sz="2000" dirty="0"/>
              <a:t>by combining information from (perhaps multiple) known truths?</a:t>
            </a:r>
          </a:p>
          <a:p>
            <a:pPr algn="just" eaLnBrk="1" hangingPunct="1"/>
            <a:endParaRPr lang="en-US" altLang="x-none" sz="2000" dirty="0"/>
          </a:p>
          <a:p>
            <a:pPr algn="just" eaLnBrk="1" hangingPunct="1"/>
            <a:endParaRPr lang="en-US" altLang="x-none" sz="2000" dirty="0"/>
          </a:p>
        </p:txBody>
      </p:sp>
      <p:pic>
        <p:nvPicPr>
          <p:cNvPr id="2" name="Picture 2" descr="Notebook ">
            <a:extLst>
              <a:ext uri="{FF2B5EF4-FFF2-40B4-BE49-F238E27FC236}">
                <a16:creationId xmlns:a16="http://schemas.microsoft.com/office/drawing/2014/main" id="{B50430C8-08B4-D073-8AB3-41F406EA1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37524" y="1490431"/>
            <a:ext cx="1219200" cy="1219201"/>
          </a:xfrm>
          <a:prstGeom prst="rect">
            <a:avLst/>
          </a:prstGeom>
          <a:noFill/>
        </p:spPr>
      </p:pic>
      <p:sp>
        <p:nvSpPr>
          <p:cNvPr id="3" name="3 Marcador de número de diapositiva">
            <a:extLst>
              <a:ext uri="{FF2B5EF4-FFF2-40B4-BE49-F238E27FC236}">
                <a16:creationId xmlns:a16="http://schemas.microsoft.com/office/drawing/2014/main" id="{BA11DB4E-1C73-3552-8E18-464F81BF2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2</a:t>
            </a:fld>
            <a:endParaRPr lang="pt-B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Reasoning about our class</a:t>
            </a:r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x-none" dirty="0"/>
              <a:t>Show that the premises </a:t>
            </a:r>
            <a:r>
              <a:rPr lang="en-US" altLang="ja-JP" dirty="0"/>
              <a:t>“A student in this class has not read the book” and “everyone in this class turned in HW1” imply the conclusion “Someone who turned in HW1 has not read the book.”</a:t>
            </a:r>
          </a:p>
          <a:p>
            <a:pPr marL="0" indent="0">
              <a:buNone/>
            </a:pPr>
            <a:endParaRPr lang="en-US" altLang="x-none" dirty="0"/>
          </a:p>
          <a:p>
            <a:pPr marL="0" indent="0">
              <a:buNone/>
            </a:pPr>
            <a:r>
              <a:rPr lang="en-US" altLang="x-none" b="1" i="1" dirty="0"/>
              <a:t>Let:</a:t>
            </a:r>
          </a:p>
          <a:p>
            <a:pPr marL="556022" lvl="1" indent="-255985"/>
            <a:r>
              <a:rPr lang="en-US" altLang="x-none" dirty="0"/>
              <a:t>C(x) ≡ x is in this class</a:t>
            </a:r>
          </a:p>
          <a:p>
            <a:pPr marL="556022" lvl="1" indent="-255985"/>
            <a:r>
              <a:rPr lang="en-US" altLang="x-none" dirty="0"/>
              <a:t>B(x) ≡ x has read the book</a:t>
            </a:r>
          </a:p>
          <a:p>
            <a:pPr marL="556022" lvl="1" indent="-255985"/>
            <a:r>
              <a:rPr lang="en-US" altLang="x-none" dirty="0"/>
              <a:t>T(x) ≡ x turned in HW1</a:t>
            </a:r>
          </a:p>
        </p:txBody>
      </p:sp>
      <p:sp>
        <p:nvSpPr>
          <p:cNvPr id="43011" name="Content Placeholder 2"/>
          <p:cNvSpPr txBox="1">
            <a:spLocks/>
          </p:cNvSpPr>
          <p:nvPr/>
        </p:nvSpPr>
        <p:spPr bwMode="auto">
          <a:xfrm>
            <a:off x="4629150" y="2514600"/>
            <a:ext cx="32575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692150" indent="-2921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20000"/>
              </a:spcBef>
              <a:buClr>
                <a:srgbClr val="0046AA"/>
              </a:buClr>
              <a:buFont typeface="Wingdings" charset="2"/>
              <a:buNone/>
            </a:pPr>
            <a:r>
              <a:rPr lang="en-US" altLang="x-none" sz="1800" b="1" i="1">
                <a:latin typeface="Trebuchet MS" charset="0"/>
                <a:ea typeface="Osaka" charset="-128"/>
              </a:rPr>
              <a:t>Premises:</a:t>
            </a:r>
          </a:p>
          <a:p>
            <a:pPr lvl="1">
              <a:spcBef>
                <a:spcPct val="20000"/>
              </a:spcBef>
              <a:buClr>
                <a:srgbClr val="0046AA"/>
              </a:buClr>
              <a:buFont typeface="Wingdings" charset="2"/>
              <a:buChar char="l"/>
            </a:pPr>
            <a:r>
              <a:rPr lang="en-US" altLang="x-none" sz="1500">
                <a:latin typeface="Trebuchet MS" charset="0"/>
                <a:ea typeface="Osaka" charset="-128"/>
              </a:rPr>
              <a:t>∃x [C(x) ∧ ¬B(x)]</a:t>
            </a:r>
          </a:p>
          <a:p>
            <a:pPr lvl="1">
              <a:spcBef>
                <a:spcPct val="20000"/>
              </a:spcBef>
              <a:buClr>
                <a:srgbClr val="0046AA"/>
              </a:buClr>
              <a:buFont typeface="Wingdings" charset="2"/>
              <a:buChar char="l"/>
            </a:pPr>
            <a:r>
              <a:rPr lang="en-US" altLang="x-none" sz="1500">
                <a:latin typeface="Trebuchet MS" charset="0"/>
                <a:ea typeface="Osaka" charset="-128"/>
              </a:rPr>
              <a:t>∀x [C(x) → T(x)]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85357" y="2857500"/>
            <a:ext cx="2628900" cy="28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endParaRPr lang="x-none" altLang="x-none" sz="180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085357" y="3143250"/>
            <a:ext cx="2628900" cy="28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endParaRPr lang="x-none" altLang="x-none" sz="180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28207" y="3429000"/>
            <a:ext cx="2628900" cy="28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endParaRPr lang="x-none" altLang="x-none" sz="180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367626" y="2857500"/>
            <a:ext cx="2628900" cy="28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endParaRPr lang="x-none" altLang="x-none" sz="180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367626" y="3143250"/>
            <a:ext cx="2628900" cy="28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endParaRPr lang="x-none" altLang="x-none" sz="1800"/>
          </a:p>
        </p:txBody>
      </p: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2F4FA28E-4E47-921A-609C-5CECF1173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20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Reasoning about our class</a:t>
            </a:r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1657349" y="925830"/>
            <a:ext cx="6540445" cy="42862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x-none" b="1" i="1" dirty="0"/>
              <a:t>Let:</a:t>
            </a:r>
          </a:p>
          <a:p>
            <a:pPr marL="556022" lvl="1" indent="-255985"/>
            <a:r>
              <a:rPr lang="en-US" altLang="x-none" dirty="0"/>
              <a:t>C(x) ≡ x is in this class</a:t>
            </a:r>
          </a:p>
          <a:p>
            <a:pPr marL="556022" lvl="1" indent="-255985"/>
            <a:r>
              <a:rPr lang="en-US" altLang="x-none" dirty="0"/>
              <a:t>B(x) ≡ x has read the book</a:t>
            </a:r>
          </a:p>
          <a:p>
            <a:pPr marL="556022" lvl="1" indent="-255985"/>
            <a:r>
              <a:rPr lang="en-US" altLang="x-none" dirty="0"/>
              <a:t>T(x) ≡ x turned in HW1</a:t>
            </a:r>
          </a:p>
          <a:p>
            <a:pPr marL="556022" lvl="1" indent="-255985"/>
            <a:endParaRPr lang="en-US" altLang="x-none" dirty="0"/>
          </a:p>
          <a:p>
            <a:pPr marL="0" indent="0">
              <a:buNone/>
            </a:pPr>
            <a:r>
              <a:rPr lang="en-US" altLang="x-none" b="1" i="1" dirty="0"/>
              <a:t>Steps:</a:t>
            </a:r>
            <a:endParaRPr lang="en-US" altLang="x-none" dirty="0"/>
          </a:p>
          <a:p>
            <a:pPr marL="556022" lvl="1" indent="-255985">
              <a:buFont typeface="Trebuchet MS" charset="0"/>
              <a:buAutoNum type="arabicPeriod"/>
            </a:pPr>
            <a:r>
              <a:rPr lang="en-US" altLang="x-none" dirty="0"/>
              <a:t>∃x [C(x) ∧ ¬B(x)]	hypothesis</a:t>
            </a:r>
          </a:p>
          <a:p>
            <a:pPr marL="556022" lvl="1" indent="-255985">
              <a:buFont typeface="Trebuchet MS" charset="0"/>
              <a:buAutoNum type="arabicPeriod"/>
            </a:pPr>
            <a:r>
              <a:rPr lang="en-US" altLang="x-none" dirty="0"/>
              <a:t>C(a) ∧ ¬B(a)		existential instantiation from 1</a:t>
            </a:r>
          </a:p>
          <a:p>
            <a:pPr marL="556022" lvl="1" indent="-255985">
              <a:buFont typeface="Trebuchet MS" charset="0"/>
              <a:buAutoNum type="arabicPeriod"/>
            </a:pPr>
            <a:r>
              <a:rPr lang="en-US" altLang="x-none" dirty="0"/>
              <a:t>C(a)		simplification from 2</a:t>
            </a:r>
          </a:p>
          <a:p>
            <a:pPr marL="556022" lvl="1" indent="-255985">
              <a:buFont typeface="Trebuchet MS" charset="0"/>
              <a:buAutoNum type="arabicPeriod"/>
            </a:pPr>
            <a:r>
              <a:rPr lang="en-US" altLang="x-none" dirty="0"/>
              <a:t>∀x [C(x) → T(x)]	hypothesis</a:t>
            </a:r>
          </a:p>
          <a:p>
            <a:pPr marL="556022" lvl="1" indent="-255985">
              <a:buFont typeface="Trebuchet MS" charset="0"/>
              <a:buAutoNum type="arabicPeriod"/>
            </a:pPr>
            <a:r>
              <a:rPr lang="en-US" altLang="x-none" dirty="0"/>
              <a:t>C(a) → T(a)		universal instantiation from 4</a:t>
            </a:r>
          </a:p>
          <a:p>
            <a:pPr marL="556022" lvl="1" indent="-255985">
              <a:buFont typeface="Trebuchet MS" charset="0"/>
              <a:buAutoNum type="arabicPeriod"/>
            </a:pPr>
            <a:r>
              <a:rPr lang="en-US" altLang="x-none" dirty="0"/>
              <a:t>T(a)			modus ponens from 5 and 3</a:t>
            </a:r>
          </a:p>
          <a:p>
            <a:pPr marL="556022" lvl="1" indent="-255985">
              <a:buFont typeface="Trebuchet MS" charset="0"/>
              <a:buAutoNum type="arabicPeriod"/>
            </a:pPr>
            <a:r>
              <a:rPr lang="en-US" altLang="x-none" dirty="0"/>
              <a:t>¬B(a)		simplification from 2</a:t>
            </a:r>
          </a:p>
          <a:p>
            <a:pPr marL="556022" lvl="1" indent="-255985">
              <a:buFont typeface="Trebuchet MS" charset="0"/>
              <a:buAutoNum type="arabicPeriod"/>
            </a:pPr>
            <a:r>
              <a:rPr lang="en-US" altLang="x-none" dirty="0"/>
              <a:t>T(a) ∧ ¬B(a)		conjunction of 6 and 7</a:t>
            </a:r>
          </a:p>
          <a:p>
            <a:pPr marL="556022" lvl="1" indent="-255985">
              <a:buFont typeface="Trebuchet MS" charset="0"/>
              <a:buAutoNum type="arabicPeriod"/>
            </a:pPr>
            <a:r>
              <a:rPr lang="en-US" altLang="x-none" dirty="0"/>
              <a:t>∃x [T(x) ∧ ¬B(x)]	existential generalization from 8</a:t>
            </a:r>
          </a:p>
        </p:txBody>
      </p:sp>
      <p:sp>
        <p:nvSpPr>
          <p:cNvPr id="44035" name="Content Placeholder 2"/>
          <p:cNvSpPr txBox="1">
            <a:spLocks/>
          </p:cNvSpPr>
          <p:nvPr/>
        </p:nvSpPr>
        <p:spPr bwMode="auto">
          <a:xfrm>
            <a:off x="4629150" y="1211580"/>
            <a:ext cx="32575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692150" indent="-2921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20000"/>
              </a:spcBef>
              <a:buClr>
                <a:srgbClr val="0046AA"/>
              </a:buClr>
              <a:buFont typeface="Wingdings" charset="2"/>
              <a:buNone/>
            </a:pPr>
            <a:r>
              <a:rPr lang="en-US" altLang="x-none" sz="1800" b="1" i="1">
                <a:latin typeface="Trebuchet MS" charset="0"/>
                <a:ea typeface="Osaka" charset="-128"/>
              </a:rPr>
              <a:t>Premises:</a:t>
            </a:r>
          </a:p>
          <a:p>
            <a:pPr lvl="1">
              <a:spcBef>
                <a:spcPct val="20000"/>
              </a:spcBef>
              <a:buClr>
                <a:srgbClr val="0046AA"/>
              </a:buClr>
              <a:buFont typeface="Wingdings" charset="2"/>
              <a:buChar char="l"/>
            </a:pPr>
            <a:r>
              <a:rPr lang="en-US" altLang="x-none" sz="1500">
                <a:latin typeface="Trebuchet MS" charset="0"/>
                <a:ea typeface="Osaka" charset="-128"/>
              </a:rPr>
              <a:t>∃x [C(x) ∧ ¬B(x)]</a:t>
            </a:r>
          </a:p>
          <a:p>
            <a:pPr lvl="1">
              <a:spcBef>
                <a:spcPct val="20000"/>
              </a:spcBef>
              <a:buClr>
                <a:srgbClr val="0046AA"/>
              </a:buClr>
              <a:buFont typeface="Wingdings" charset="2"/>
              <a:buChar char="l"/>
            </a:pPr>
            <a:r>
              <a:rPr lang="en-US" altLang="x-none" sz="1500">
                <a:latin typeface="Trebuchet MS" charset="0"/>
                <a:ea typeface="Osaka" charset="-128"/>
              </a:rPr>
              <a:t>∀x [C(x) → T(x)]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52705" y="2648797"/>
            <a:ext cx="5257800" cy="28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endParaRPr lang="x-none" altLang="x-none" sz="180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252705" y="2927573"/>
            <a:ext cx="52578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endParaRPr lang="x-none" altLang="x-none" sz="180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309855" y="3157662"/>
            <a:ext cx="52578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endParaRPr lang="x-none" altLang="x-none" sz="180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309855" y="3395704"/>
            <a:ext cx="52578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endParaRPr lang="x-none" altLang="x-none" sz="180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309855" y="3665037"/>
            <a:ext cx="5257800" cy="2370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endParaRPr lang="x-none" altLang="x-none" sz="180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252705" y="3911085"/>
            <a:ext cx="5257800" cy="2688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endParaRPr lang="x-none" altLang="x-none" sz="180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309855" y="4187853"/>
            <a:ext cx="52578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endParaRPr lang="x-none" altLang="x-none" sz="180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252705" y="4425895"/>
            <a:ext cx="52578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endParaRPr lang="x-none" altLang="x-none" sz="180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248309" y="4679840"/>
            <a:ext cx="597334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endParaRPr lang="x-none" altLang="x-none" sz="1800"/>
          </a:p>
        </p:txBody>
      </p: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DED4EC8C-405A-95D4-C814-BA0E9EF25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21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In-class exercises</a:t>
            </a:r>
          </a:p>
        </p:txBody>
      </p:sp>
      <p:sp>
        <p:nvSpPr>
          <p:cNvPr id="450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altLang="x-none" b="1" dirty="0">
                <a:solidFill>
                  <a:schemeClr val="bg2"/>
                </a:solidFill>
              </a:rPr>
              <a:t>Problem 2:</a:t>
            </a:r>
            <a:r>
              <a:rPr lang="en-US" altLang="x-none" dirty="0">
                <a:solidFill>
                  <a:schemeClr val="bg2"/>
                </a:solidFill>
              </a:rPr>
              <a:t>  </a:t>
            </a:r>
            <a:r>
              <a:rPr lang="en-US" altLang="x-none" dirty="0"/>
              <a:t>Show that the premises </a:t>
            </a:r>
            <a:r>
              <a:rPr lang="en-US" altLang="ja-JP" dirty="0"/>
              <a:t>“Everyone in this discrete math class has taken a course in computer science” and “</a:t>
            </a:r>
            <a:r>
              <a:rPr lang="en-US" altLang="ja-JP" dirty="0" err="1"/>
              <a:t>Chike</a:t>
            </a:r>
            <a:r>
              <a:rPr lang="en-US" altLang="ja-JP" dirty="0"/>
              <a:t> is a student in this discrete math class” lead to the conclusion “</a:t>
            </a:r>
            <a:r>
              <a:rPr lang="en-US" altLang="ja-JP" dirty="0" err="1"/>
              <a:t>Chike</a:t>
            </a:r>
            <a:r>
              <a:rPr lang="en-US" altLang="ja-JP" dirty="0"/>
              <a:t> has taken a course in computer science.”</a:t>
            </a:r>
          </a:p>
          <a:p>
            <a:pPr marL="0" indent="0" algn="just">
              <a:buNone/>
            </a:pPr>
            <a:endParaRPr lang="en-US" altLang="x-none" b="1" dirty="0"/>
          </a:p>
          <a:p>
            <a:pPr marL="0" indent="0" algn="just">
              <a:buNone/>
            </a:pPr>
            <a:r>
              <a:rPr lang="en-US" altLang="x-none" b="1" dirty="0"/>
              <a:t>Others on Top Hat</a:t>
            </a:r>
          </a:p>
        </p:txBody>
      </p: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4E296195-AB9B-7BA9-1A15-CA32A7B01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22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"/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"/>
                                        <p:tgtEl>
                                          <p:spTgt spid="45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Final Thoughts</a:t>
            </a:r>
          </a:p>
        </p:txBody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1028700"/>
            <a:ext cx="8229599" cy="37719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x-none" sz="2000" dirty="0"/>
              <a:t>Until today, we had look at </a:t>
            </a:r>
            <a:r>
              <a:rPr lang="en-US" altLang="x-none" sz="2000" dirty="0">
                <a:solidFill>
                  <a:schemeClr val="bg2"/>
                </a:solidFill>
              </a:rPr>
              <a:t>representing</a:t>
            </a:r>
            <a:r>
              <a:rPr lang="en-US" altLang="x-none" sz="2000" dirty="0">
                <a:solidFill>
                  <a:srgbClr val="FF0000"/>
                </a:solidFill>
              </a:rPr>
              <a:t> </a:t>
            </a:r>
            <a:r>
              <a:rPr lang="en-US" altLang="x-none" sz="2000" dirty="0"/>
              <a:t>different types of logical statements</a:t>
            </a:r>
          </a:p>
          <a:p>
            <a:pPr eaLnBrk="1" hangingPunct="1">
              <a:lnSpc>
                <a:spcPct val="90000"/>
              </a:lnSpc>
            </a:pPr>
            <a:endParaRPr lang="en-US" altLang="x-none" sz="2000" dirty="0"/>
          </a:p>
          <a:p>
            <a:pPr eaLnBrk="1" hangingPunct="1">
              <a:lnSpc>
                <a:spcPct val="90000"/>
              </a:lnSpc>
            </a:pPr>
            <a:r>
              <a:rPr lang="en-US" altLang="x-none" sz="2000" dirty="0">
                <a:solidFill>
                  <a:schemeClr val="bg2"/>
                </a:solidFill>
              </a:rPr>
              <a:t>Rules of inference </a:t>
            </a:r>
            <a:r>
              <a:rPr lang="en-US" altLang="x-none" sz="2000" dirty="0"/>
              <a:t>allow us to derive new results by reasoning about known truths</a:t>
            </a:r>
          </a:p>
          <a:p>
            <a:pPr eaLnBrk="1" hangingPunct="1">
              <a:lnSpc>
                <a:spcPct val="90000"/>
              </a:lnSpc>
            </a:pPr>
            <a:endParaRPr lang="en-US" altLang="x-none" sz="2000" dirty="0"/>
          </a:p>
          <a:p>
            <a:pPr eaLnBrk="1" hangingPunct="1">
              <a:lnSpc>
                <a:spcPct val="90000"/>
              </a:lnSpc>
            </a:pPr>
            <a:r>
              <a:rPr lang="en-US" altLang="x-none" sz="2000" dirty="0"/>
              <a:t>Next time: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sz="2000" dirty="0"/>
              <a:t>Proof techniques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sz="2000" dirty="0"/>
              <a:t>Please read section 1.8</a:t>
            </a:r>
          </a:p>
        </p:txBody>
      </p: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555C457D-64E8-822B-F95D-1B1D1B0FA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23</a:t>
            </a:fld>
            <a:endParaRPr lang="pt-B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1465527"/>
            <a:ext cx="3452813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5172075" y="970040"/>
            <a:ext cx="2428874" cy="1137045"/>
            <a:chOff x="5372101" y="1091305"/>
            <a:chExt cx="3238499" cy="1516795"/>
          </a:xfrm>
        </p:grpSpPr>
        <p:sp>
          <p:nvSpPr>
            <p:cNvPr id="22541" name="TextBox 9"/>
            <p:cNvSpPr txBox="1">
              <a:spLocks noChangeArrowheads="1"/>
            </p:cNvSpPr>
            <p:nvPr/>
          </p:nvSpPr>
          <p:spPr bwMode="auto">
            <a:xfrm>
              <a:off x="6096000" y="1091305"/>
              <a:ext cx="2514600" cy="739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x-none" sz="1500" b="1" i="1" dirty="0">
                  <a:solidFill>
                    <a:srgbClr val="C00000"/>
                  </a:solidFill>
                  <a:latin typeface="Comic Neue" panose="02000000000000000000" pitchFamily="2" charset="0"/>
                </a:rPr>
                <a:t>Propositional logic (representation)</a:t>
              </a:r>
            </a:p>
          </p:txBody>
        </p:sp>
        <p:cxnSp>
          <p:nvCxnSpPr>
            <p:cNvPr id="13" name="Shape 12"/>
            <p:cNvCxnSpPr>
              <a:stCxn id="22541" idx="1"/>
            </p:cNvCxnSpPr>
            <p:nvPr/>
          </p:nvCxnSpPr>
          <p:spPr bwMode="auto">
            <a:xfrm rot="10800000" flipV="1">
              <a:off x="5372101" y="1460816"/>
              <a:ext cx="723899" cy="1147284"/>
            </a:xfrm>
            <a:prstGeom prst="curvedConnector2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1335378" y="972062"/>
            <a:ext cx="3836695" cy="1853054"/>
            <a:chOff x="256503" y="1094145"/>
            <a:chExt cx="5115594" cy="2470286"/>
          </a:xfrm>
        </p:grpSpPr>
        <p:sp>
          <p:nvSpPr>
            <p:cNvPr id="22539" name="TextBox 13"/>
            <p:cNvSpPr txBox="1">
              <a:spLocks noChangeArrowheads="1"/>
            </p:cNvSpPr>
            <p:nvPr/>
          </p:nvSpPr>
          <p:spPr bwMode="auto">
            <a:xfrm>
              <a:off x="256503" y="1094145"/>
              <a:ext cx="3276600" cy="738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x-none" sz="1500" b="1" i="1" dirty="0">
                  <a:solidFill>
                    <a:srgbClr val="C00000"/>
                  </a:solidFill>
                  <a:latin typeface="Comic Neue" panose="02000000000000000000" pitchFamily="2" charset="0"/>
                </a:rPr>
                <a:t>Predicate logic</a:t>
              </a:r>
              <a:br>
                <a:rPr lang="en-US" altLang="x-none" sz="1500" b="1" i="1" dirty="0">
                  <a:solidFill>
                    <a:srgbClr val="C00000"/>
                  </a:solidFill>
                  <a:latin typeface="Comic Neue" panose="02000000000000000000" pitchFamily="2" charset="0"/>
                </a:rPr>
              </a:br>
              <a:r>
                <a:rPr lang="en-US" altLang="x-none" sz="1500" b="1" i="1" dirty="0">
                  <a:solidFill>
                    <a:srgbClr val="C00000"/>
                  </a:solidFill>
                  <a:latin typeface="Comic Neue" panose="02000000000000000000" pitchFamily="2" charset="0"/>
                </a:rPr>
                <a:t>(refined representation)</a:t>
              </a:r>
            </a:p>
          </p:txBody>
        </p:sp>
        <p:cxnSp>
          <p:nvCxnSpPr>
            <p:cNvPr id="17" name="Shape 16"/>
            <p:cNvCxnSpPr>
              <a:stCxn id="22539" idx="2"/>
            </p:cNvCxnSpPr>
            <p:nvPr/>
          </p:nvCxnSpPr>
          <p:spPr bwMode="auto">
            <a:xfrm rot="16200000" flipH="1">
              <a:off x="2767571" y="959905"/>
              <a:ext cx="1731758" cy="3477294"/>
            </a:xfrm>
            <a:prstGeom prst="curvedConnector2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5033598" y="2465227"/>
            <a:ext cx="2971800" cy="1051322"/>
            <a:chOff x="5187462" y="3084814"/>
            <a:chExt cx="3962400" cy="1402498"/>
          </a:xfrm>
        </p:grpSpPr>
        <p:sp>
          <p:nvSpPr>
            <p:cNvPr id="22537" name="TextBox 19"/>
            <p:cNvSpPr txBox="1">
              <a:spLocks noChangeArrowheads="1"/>
            </p:cNvSpPr>
            <p:nvPr/>
          </p:nvSpPr>
          <p:spPr bwMode="auto">
            <a:xfrm>
              <a:off x="6482862" y="3084814"/>
              <a:ext cx="2667000" cy="739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x-none" sz="1500" b="1" i="1" dirty="0">
                  <a:solidFill>
                    <a:srgbClr val="C00000"/>
                  </a:solidFill>
                  <a:latin typeface="Comic Neue" panose="02000000000000000000" pitchFamily="2" charset="0"/>
                </a:rPr>
                <a:t>Quantifiers (generalization)</a:t>
              </a:r>
            </a:p>
          </p:txBody>
        </p:sp>
        <p:cxnSp>
          <p:nvCxnSpPr>
            <p:cNvPr id="23" name="Shape 22"/>
            <p:cNvCxnSpPr>
              <a:stCxn id="22537" idx="2"/>
            </p:cNvCxnSpPr>
            <p:nvPr/>
          </p:nvCxnSpPr>
          <p:spPr bwMode="auto">
            <a:xfrm rot="5400000">
              <a:off x="6170189" y="2841139"/>
              <a:ext cx="663446" cy="2628899"/>
            </a:xfrm>
            <a:prstGeom prst="curvedConnector2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3086100" y="4123004"/>
            <a:ext cx="2628900" cy="1102051"/>
            <a:chOff x="2590800" y="5295903"/>
            <a:chExt cx="3505200" cy="1470130"/>
          </a:xfrm>
        </p:grpSpPr>
        <p:sp>
          <p:nvSpPr>
            <p:cNvPr id="22535" name="TextBox 25"/>
            <p:cNvSpPr txBox="1">
              <a:spLocks noChangeArrowheads="1"/>
            </p:cNvSpPr>
            <p:nvPr/>
          </p:nvSpPr>
          <p:spPr bwMode="auto">
            <a:xfrm>
              <a:off x="2590800" y="6027003"/>
              <a:ext cx="3505200" cy="739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x-none" sz="1500" b="1" i="1" dirty="0">
                  <a:solidFill>
                    <a:srgbClr val="C00000"/>
                  </a:solidFill>
                  <a:latin typeface="Comic Neue" panose="02000000000000000000" pitchFamily="2" charset="0"/>
                </a:rPr>
                <a:t>Inference and proof (deriving new knowledge!)</a:t>
              </a:r>
            </a:p>
          </p:txBody>
        </p:sp>
        <p:cxnSp>
          <p:nvCxnSpPr>
            <p:cNvPr id="27" name="Shape 26"/>
            <p:cNvCxnSpPr>
              <a:stCxn id="22535" idx="3"/>
            </p:cNvCxnSpPr>
            <p:nvPr/>
          </p:nvCxnSpPr>
          <p:spPr bwMode="auto">
            <a:xfrm flipH="1" flipV="1">
              <a:off x="4876800" y="5295903"/>
              <a:ext cx="1219200" cy="1100615"/>
            </a:xfrm>
            <a:prstGeom prst="curvedConnector3">
              <a:avLst>
                <a:gd name="adj1" fmla="val -25000"/>
              </a:avLst>
            </a:prstGeom>
            <a:solidFill>
              <a:schemeClr val="accent1"/>
            </a:solidFill>
            <a:ln w="381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6" name="Rectangle 2">
            <a:extLst>
              <a:ext uri="{FF2B5EF4-FFF2-40B4-BE49-F238E27FC236}">
                <a16:creationId xmlns:a16="http://schemas.microsoft.com/office/drawing/2014/main" id="{59E94462-82EC-B5F5-8640-C952C9B63C2C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x-none" sz="3200" dirty="0"/>
              <a:t>What have we learned?  Where are we going?</a:t>
            </a:r>
            <a:endParaRPr lang="en-US" altLang="x-none" dirty="0"/>
          </a:p>
        </p:txBody>
      </p:sp>
      <p:sp>
        <p:nvSpPr>
          <p:cNvPr id="9" name="3 Marcador de número de diapositiva">
            <a:extLst>
              <a:ext uri="{FF2B5EF4-FFF2-40B4-BE49-F238E27FC236}">
                <a16:creationId xmlns:a16="http://schemas.microsoft.com/office/drawing/2014/main" id="{88160E84-2172-F4FE-B5E6-298840D3C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3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Writing valid proofs is a subtle art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790575" y="1108668"/>
            <a:ext cx="2524125" cy="1770668"/>
            <a:chOff x="-469900" y="1022865"/>
            <a:chExt cx="3365499" cy="2360369"/>
          </a:xfrm>
        </p:grpSpPr>
        <p:pic>
          <p:nvPicPr>
            <p:cNvPr id="23570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1022865"/>
              <a:ext cx="2194560" cy="137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71" name="TextBox 6"/>
            <p:cNvSpPr txBox="1">
              <a:spLocks noChangeArrowheads="1"/>
            </p:cNvSpPr>
            <p:nvPr/>
          </p:nvSpPr>
          <p:spPr bwMode="auto">
            <a:xfrm>
              <a:off x="-469900" y="2337025"/>
              <a:ext cx="3365499" cy="1046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x-none" sz="1500" dirty="0">
                  <a:solidFill>
                    <a:srgbClr val="C00000"/>
                  </a:solidFill>
                  <a:latin typeface="Trebuchet MS" charset="0"/>
                </a:rPr>
                <a:t>Step 1: </a:t>
              </a:r>
              <a:r>
                <a:rPr lang="en-US" altLang="x-none" sz="1500" dirty="0">
                  <a:latin typeface="Trebuchet MS" charset="0"/>
                </a:rPr>
                <a:t>Discover and formalize the property that you wish to prove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4514850" y="685800"/>
            <a:ext cx="3200400" cy="2327879"/>
            <a:chOff x="4800600" y="1524000"/>
            <a:chExt cx="4267200" cy="3103499"/>
          </a:xfrm>
        </p:grpSpPr>
        <p:pic>
          <p:nvPicPr>
            <p:cNvPr id="23568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200" y="1524000"/>
              <a:ext cx="1509713" cy="1941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69" name="TextBox 7"/>
            <p:cNvSpPr txBox="1">
              <a:spLocks noChangeArrowheads="1"/>
            </p:cNvSpPr>
            <p:nvPr/>
          </p:nvSpPr>
          <p:spPr bwMode="auto">
            <a:xfrm>
              <a:off x="4800600" y="3581174"/>
              <a:ext cx="4267200" cy="1046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x-none" sz="1500" dirty="0">
                  <a:solidFill>
                    <a:srgbClr val="C00000"/>
                  </a:solidFill>
                  <a:latin typeface="Trebuchet MS" charset="0"/>
                </a:rPr>
                <a:t>Step 2: </a:t>
              </a:r>
              <a:r>
                <a:rPr lang="en-US" altLang="x-none" sz="1500" dirty="0">
                  <a:latin typeface="Trebuchet MS" charset="0"/>
                </a:rPr>
                <a:t>Formalize the ground truths (axioms) that you will use to prove this property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485900" y="2914650"/>
            <a:ext cx="3200400" cy="2194530"/>
            <a:chOff x="457200" y="3810000"/>
            <a:chExt cx="4267200" cy="2926039"/>
          </a:xfrm>
        </p:grpSpPr>
        <p:pic>
          <p:nvPicPr>
            <p:cNvPr id="2356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3810000"/>
              <a:ext cx="3365500" cy="2044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67" name="TextBox 8"/>
            <p:cNvSpPr txBox="1">
              <a:spLocks noChangeArrowheads="1"/>
            </p:cNvSpPr>
            <p:nvPr/>
          </p:nvSpPr>
          <p:spPr bwMode="auto">
            <a:xfrm>
              <a:off x="457200" y="5689599"/>
              <a:ext cx="4267200" cy="1046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x-none" sz="1500" dirty="0">
                  <a:solidFill>
                    <a:srgbClr val="C00000"/>
                  </a:solidFill>
                  <a:latin typeface="Trebuchet MS" charset="0"/>
                </a:rPr>
                <a:t>Step 3: </a:t>
              </a:r>
              <a:r>
                <a:rPr lang="en-US" altLang="x-none" sz="1500" dirty="0">
                  <a:latin typeface="Trebuchet MS" charset="0"/>
                </a:rPr>
                <a:t>Show that the property in question follows from the truth of your axioms</a:t>
              </a:r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3314701" y="1071935"/>
            <a:ext cx="1669799" cy="1414986"/>
            <a:chOff x="2895591" y="1429245"/>
            <a:chExt cx="2226329" cy="1886650"/>
          </a:xfrm>
        </p:grpSpPr>
        <p:sp>
          <p:nvSpPr>
            <p:cNvPr id="23564" name="TextBox 12"/>
            <p:cNvSpPr txBox="1">
              <a:spLocks noChangeArrowheads="1"/>
            </p:cNvSpPr>
            <p:nvPr/>
          </p:nvSpPr>
          <p:spPr bwMode="auto">
            <a:xfrm>
              <a:off x="3550596" y="1429245"/>
              <a:ext cx="1571324" cy="73866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x-none" sz="1500" b="1" i="1" dirty="0">
                  <a:solidFill>
                    <a:srgbClr val="C00000"/>
                  </a:solidFill>
                  <a:latin typeface="Comic Neue" panose="02000000000000000000" pitchFamily="2" charset="0"/>
                </a:rPr>
                <a:t>This is called</a:t>
              </a:r>
            </a:p>
            <a:p>
              <a:pPr algn="ctr" eaLnBrk="1" hangingPunct="1"/>
              <a:r>
                <a:rPr lang="en-US" altLang="ja-JP" sz="1500" b="1" i="1" dirty="0">
                  <a:solidFill>
                    <a:srgbClr val="C00000"/>
                  </a:solidFill>
                  <a:latin typeface="Comic Neue" panose="02000000000000000000" pitchFamily="2" charset="0"/>
                </a:rPr>
                <a:t>“research”</a:t>
              </a:r>
              <a:endParaRPr lang="en-US" altLang="x-none" sz="1500" b="1" i="1" dirty="0">
                <a:solidFill>
                  <a:srgbClr val="C00000"/>
                </a:solidFill>
                <a:latin typeface="Comic Neue" panose="02000000000000000000" pitchFamily="2" charset="0"/>
              </a:endParaRPr>
            </a:p>
          </p:txBody>
        </p:sp>
        <p:cxnSp>
          <p:nvCxnSpPr>
            <p:cNvPr id="15" name="Shape 14"/>
            <p:cNvCxnSpPr>
              <a:stCxn id="23564" idx="2"/>
              <a:endCxn id="23571" idx="3"/>
            </p:cNvCxnSpPr>
            <p:nvPr/>
          </p:nvCxnSpPr>
          <p:spPr bwMode="auto">
            <a:xfrm rot="5400000">
              <a:off x="3041932" y="2021569"/>
              <a:ext cx="1147985" cy="1440667"/>
            </a:xfrm>
            <a:prstGeom prst="curvedConnector2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5621609" y="3013678"/>
            <a:ext cx="2228850" cy="1053320"/>
            <a:chOff x="5971478" y="4018238"/>
            <a:chExt cx="2971800" cy="1404277"/>
          </a:xfrm>
        </p:grpSpPr>
        <p:sp>
          <p:nvSpPr>
            <p:cNvPr id="23562" name="TextBox 18"/>
            <p:cNvSpPr txBox="1">
              <a:spLocks noChangeArrowheads="1"/>
            </p:cNvSpPr>
            <p:nvPr/>
          </p:nvSpPr>
          <p:spPr bwMode="auto">
            <a:xfrm>
              <a:off x="5971478" y="4683930"/>
              <a:ext cx="2971800" cy="738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x-none" sz="1500" b="1" i="1" dirty="0">
                  <a:solidFill>
                    <a:srgbClr val="C00000"/>
                  </a:solidFill>
                  <a:latin typeface="Comic Neue" panose="02000000000000000000" pitchFamily="2" charset="0"/>
                </a:rPr>
                <a:t>Subtle, but not terribly difficult</a:t>
              </a:r>
            </a:p>
          </p:txBody>
        </p:sp>
        <p:cxnSp>
          <p:nvCxnSpPr>
            <p:cNvPr id="20" name="Shape 19"/>
            <p:cNvCxnSpPr>
              <a:cxnSpLocks/>
              <a:stCxn id="23562" idx="0"/>
            </p:cNvCxnSpPr>
            <p:nvPr/>
          </p:nvCxnSpPr>
          <p:spPr bwMode="auto">
            <a:xfrm rot="16200000" flipV="1">
              <a:off x="6868386" y="4094938"/>
              <a:ext cx="665693" cy="512293"/>
            </a:xfrm>
            <a:prstGeom prst="curvedConnector3">
              <a:avLst>
                <a:gd name="adj1" fmla="val 30379"/>
              </a:avLst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9" name="Group 20"/>
          <p:cNvGrpSpPr>
            <a:grpSpLocks/>
          </p:cNvGrpSpPr>
          <p:nvPr/>
        </p:nvGrpSpPr>
        <p:grpSpPr bwMode="auto">
          <a:xfrm>
            <a:off x="4295777" y="3681415"/>
            <a:ext cx="3273625" cy="1509955"/>
            <a:chOff x="4203702" y="4908552"/>
            <a:chExt cx="4364833" cy="2013176"/>
          </a:xfrm>
        </p:grpSpPr>
        <p:sp>
          <p:nvSpPr>
            <p:cNvPr id="23560" name="TextBox 27"/>
            <p:cNvSpPr txBox="1">
              <a:spLocks noChangeArrowheads="1"/>
            </p:cNvSpPr>
            <p:nvPr/>
          </p:nvSpPr>
          <p:spPr bwMode="auto">
            <a:xfrm>
              <a:off x="6061865" y="5875339"/>
              <a:ext cx="2506670" cy="1046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8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br>
                <a:rPr lang="en-US" altLang="x-none" sz="1500" b="1" i="1" dirty="0">
                  <a:solidFill>
                    <a:srgbClr val="C00000"/>
                  </a:solidFill>
                  <a:latin typeface="Comic Neue" panose="02000000000000000000" pitchFamily="2" charset="0"/>
                </a:rPr>
              </a:br>
              <a:r>
                <a:rPr lang="en-US" altLang="x-none" sz="1500" b="1" i="1" dirty="0">
                  <a:solidFill>
                    <a:srgbClr val="C00000"/>
                  </a:solidFill>
                  <a:latin typeface="Comic Neue" panose="02000000000000000000" pitchFamily="2" charset="0"/>
                </a:rPr>
                <a:t>This is the hard part</a:t>
              </a:r>
              <a:r>
                <a:rPr lang="is-IS" altLang="x-none" sz="1500" b="1" i="1" dirty="0">
                  <a:solidFill>
                    <a:srgbClr val="C00000"/>
                  </a:solidFill>
                  <a:latin typeface="Comic Neue" panose="02000000000000000000" pitchFamily="2" charset="0"/>
                </a:rPr>
                <a:t>…</a:t>
              </a:r>
            </a:p>
            <a:p>
              <a:pPr algn="ctr" eaLnBrk="1" hangingPunct="1"/>
              <a:endParaRPr lang="en-US" altLang="x-none" sz="1500" b="1" i="1" dirty="0">
                <a:solidFill>
                  <a:srgbClr val="C00000"/>
                </a:solidFill>
                <a:latin typeface="Comic Neue" panose="02000000000000000000" pitchFamily="2" charset="0"/>
              </a:endParaRPr>
            </a:p>
          </p:txBody>
        </p:sp>
        <p:cxnSp>
          <p:nvCxnSpPr>
            <p:cNvPr id="29" name="Shape 19"/>
            <p:cNvCxnSpPr>
              <a:stCxn id="23560" idx="1"/>
              <a:endCxn id="6" idx="3"/>
            </p:cNvCxnSpPr>
            <p:nvPr/>
          </p:nvCxnSpPr>
          <p:spPr bwMode="auto">
            <a:xfrm rot="10800000">
              <a:off x="4203702" y="4908552"/>
              <a:ext cx="1858164" cy="1489981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0" name="3 Marcador de número de diapositiva">
            <a:extLst>
              <a:ext uri="{FF2B5EF4-FFF2-40B4-BE49-F238E27FC236}">
                <a16:creationId xmlns:a16="http://schemas.microsoft.com/office/drawing/2014/main" id="{3C0B927E-EE70-63F7-693B-4150F459B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4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None/>
            </a:pPr>
            <a:r>
              <a:rPr lang="en-US" altLang="x-none" dirty="0"/>
              <a:t>A </a:t>
            </a:r>
            <a:r>
              <a:rPr lang="en-US" altLang="x-none" dirty="0">
                <a:solidFill>
                  <a:schemeClr val="bg2"/>
                </a:solidFill>
              </a:rPr>
              <a:t>conjecture</a:t>
            </a:r>
            <a:r>
              <a:rPr lang="en-US" altLang="x-none" dirty="0">
                <a:solidFill>
                  <a:srgbClr val="FF0000"/>
                </a:solidFill>
              </a:rPr>
              <a:t> </a:t>
            </a:r>
            <a:r>
              <a:rPr lang="en-US" altLang="x-none" dirty="0"/>
              <a:t>is a statement that is thought to be true.</a:t>
            </a:r>
          </a:p>
          <a:p>
            <a:pPr>
              <a:buFont typeface="Wingdings" charset="2"/>
              <a:buNone/>
            </a:pPr>
            <a:endParaRPr lang="en-US" altLang="x-none" dirty="0"/>
          </a:p>
          <a:p>
            <a:pPr>
              <a:buFont typeface="Wingdings" charset="2"/>
              <a:buNone/>
            </a:pPr>
            <a:r>
              <a:rPr lang="en-US" altLang="x-none" dirty="0"/>
              <a:t>A </a:t>
            </a:r>
            <a:r>
              <a:rPr lang="en-US" altLang="x-none" dirty="0">
                <a:solidFill>
                  <a:schemeClr val="bg2"/>
                </a:solidFill>
              </a:rPr>
              <a:t>proof</a:t>
            </a:r>
            <a:r>
              <a:rPr lang="en-US" altLang="x-none" dirty="0">
                <a:solidFill>
                  <a:srgbClr val="FF0000"/>
                </a:solidFill>
              </a:rPr>
              <a:t> </a:t>
            </a:r>
            <a:r>
              <a:rPr lang="en-US" altLang="x-none" dirty="0"/>
              <a:t>is a valid argument that establishes the truth of a given statement (i.e., a conjecture)</a:t>
            </a:r>
          </a:p>
          <a:p>
            <a:pPr>
              <a:buFont typeface="Wingdings" charset="2"/>
              <a:buNone/>
            </a:pPr>
            <a:endParaRPr lang="en-US" altLang="x-none" dirty="0"/>
          </a:p>
          <a:p>
            <a:pPr>
              <a:buFont typeface="Wingdings" charset="2"/>
              <a:buNone/>
            </a:pPr>
            <a:endParaRPr lang="en-US" altLang="x-none" dirty="0"/>
          </a:p>
          <a:p>
            <a:pPr>
              <a:buFont typeface="Wingdings" charset="2"/>
              <a:buNone/>
            </a:pPr>
            <a:endParaRPr lang="en-US" altLang="x-none" dirty="0"/>
          </a:p>
          <a:p>
            <a:pPr>
              <a:buFont typeface="Wingdings" charset="2"/>
              <a:buNone/>
            </a:pPr>
            <a:endParaRPr lang="en-US" altLang="x-none" dirty="0"/>
          </a:p>
          <a:p>
            <a:pPr>
              <a:buFont typeface="Wingdings" charset="2"/>
              <a:buNone/>
            </a:pPr>
            <a:endParaRPr lang="en-US" altLang="x-none" dirty="0"/>
          </a:p>
          <a:p>
            <a:pPr>
              <a:buFont typeface="Wingdings" charset="2"/>
              <a:buNone/>
            </a:pPr>
            <a:r>
              <a:rPr lang="en-US" altLang="x-none" dirty="0"/>
              <a:t>After a proof has been found for a given conjecture, it becomes a </a:t>
            </a:r>
            <a:r>
              <a:rPr lang="en-US" altLang="x-none" dirty="0">
                <a:solidFill>
                  <a:schemeClr val="bg2"/>
                </a:solidFill>
              </a:rPr>
              <a:t>theorem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404772" y="1960997"/>
            <a:ext cx="5653378" cy="1336277"/>
            <a:chOff x="1682365" y="2614634"/>
            <a:chExt cx="7537835" cy="1781582"/>
          </a:xfrm>
        </p:grpSpPr>
        <p:sp>
          <p:nvSpPr>
            <p:cNvPr id="25609" name="TextBox 5"/>
            <p:cNvSpPr txBox="1">
              <a:spLocks noChangeArrowheads="1"/>
            </p:cNvSpPr>
            <p:nvPr/>
          </p:nvSpPr>
          <p:spPr bwMode="auto">
            <a:xfrm>
              <a:off x="4572000" y="3657601"/>
              <a:ext cx="4648200" cy="738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x-none" sz="1500" b="1" i="1" dirty="0">
                  <a:solidFill>
                    <a:srgbClr val="C00000"/>
                  </a:solidFill>
                  <a:latin typeface="Comic Neue" panose="02000000000000000000" pitchFamily="2" charset="0"/>
                </a:rPr>
                <a:t>A sequence of statements ending with a conclusion</a:t>
              </a:r>
            </a:p>
          </p:txBody>
        </p:sp>
        <p:sp>
          <p:nvSpPr>
            <p:cNvPr id="6" name="Rounded Rectangle 5"/>
            <p:cNvSpPr/>
            <p:nvPr/>
          </p:nvSpPr>
          <p:spPr bwMode="auto">
            <a:xfrm>
              <a:off x="1682365" y="2614634"/>
              <a:ext cx="1406525" cy="380974"/>
            </a:xfrm>
            <a:prstGeom prst="roundRect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eaLnBrk="0" hangingPunct="0">
                <a:defRPr/>
              </a:pPr>
              <a:endParaRPr lang="en-US" sz="1050" dirty="0"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8" name="Curved Connector 7"/>
            <p:cNvCxnSpPr>
              <a:cxnSpLocks/>
              <a:stCxn id="6" idx="0"/>
              <a:endCxn id="25609" idx="0"/>
            </p:cNvCxnSpPr>
            <p:nvPr/>
          </p:nvCxnSpPr>
          <p:spPr bwMode="auto">
            <a:xfrm rot="16200000" flipH="1">
              <a:off x="4119381" y="880881"/>
              <a:ext cx="1042967" cy="4510473"/>
            </a:xfrm>
            <a:prstGeom prst="curvedConnector3">
              <a:avLst>
                <a:gd name="adj1" fmla="val -29222"/>
              </a:avLst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143000" y="1953039"/>
            <a:ext cx="3486150" cy="1358592"/>
            <a:chOff x="0" y="2604009"/>
            <a:chExt cx="4648200" cy="1811201"/>
          </a:xfrm>
        </p:grpSpPr>
        <p:sp>
          <p:nvSpPr>
            <p:cNvPr id="25606" name="TextBox 10"/>
            <p:cNvSpPr txBox="1">
              <a:spLocks noChangeArrowheads="1"/>
            </p:cNvSpPr>
            <p:nvPr/>
          </p:nvSpPr>
          <p:spPr bwMode="auto">
            <a:xfrm>
              <a:off x="0" y="3676650"/>
              <a:ext cx="4648200" cy="738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x-none" sz="1500" b="1" i="1" dirty="0">
                  <a:solidFill>
                    <a:srgbClr val="C00000"/>
                  </a:solidFill>
                  <a:latin typeface="Comic Neue" panose="02000000000000000000" pitchFamily="2" charset="0"/>
                </a:rPr>
                <a:t>The truth of the conclusion follows from the truth of the preceding statements</a:t>
              </a:r>
            </a:p>
          </p:txBody>
        </p:sp>
        <p:sp>
          <p:nvSpPr>
            <p:cNvPr id="7" name="Rounded Rectangle 6"/>
            <p:cNvSpPr/>
            <p:nvPr/>
          </p:nvSpPr>
          <p:spPr bwMode="auto">
            <a:xfrm>
              <a:off x="974447" y="2604009"/>
              <a:ext cx="671472" cy="380946"/>
            </a:xfrm>
            <a:prstGeom prst="roundRect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eaLnBrk="0" hangingPunct="0">
                <a:defRPr/>
              </a:pPr>
              <a:endParaRPr lang="en-US" sz="1050" dirty="0"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9" name="Curved Connector 8"/>
            <p:cNvCxnSpPr>
              <a:cxnSpLocks/>
              <a:stCxn id="7" idx="2"/>
              <a:endCxn id="25606" idx="0"/>
            </p:cNvCxnSpPr>
            <p:nvPr/>
          </p:nvCxnSpPr>
          <p:spPr bwMode="auto">
            <a:xfrm rot="16200000" flipH="1">
              <a:off x="1471294" y="2823844"/>
              <a:ext cx="691695" cy="1013917"/>
            </a:xfrm>
            <a:prstGeom prst="curvedConnector3">
              <a:avLst>
                <a:gd name="adj1" fmla="val 13220"/>
              </a:avLst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143000" y="2808301"/>
            <a:ext cx="68580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endParaRPr lang="x-none" altLang="x-none" sz="180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B5102FA-A4D7-371F-4722-2B27C6052787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x-none" dirty="0"/>
              <a:t>What is science without jargon?</a:t>
            </a:r>
          </a:p>
        </p:txBody>
      </p:sp>
      <p:sp>
        <p:nvSpPr>
          <p:cNvPr id="16" name="3 Marcador de número de diapositiva">
            <a:extLst>
              <a:ext uri="{FF2B5EF4-FFF2-40B4-BE49-F238E27FC236}">
                <a16:creationId xmlns:a16="http://schemas.microsoft.com/office/drawing/2014/main" id="{45802D54-4051-8156-811B-245E3B984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5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A tale of two proof techniques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1428750" y="1028700"/>
            <a:ext cx="3486150" cy="142875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x-none" dirty="0"/>
              <a:t>In a </a:t>
            </a:r>
            <a:r>
              <a:rPr lang="en-US" altLang="x-none" dirty="0">
                <a:solidFill>
                  <a:schemeClr val="bg2"/>
                </a:solidFill>
              </a:rPr>
              <a:t>formal proof</a:t>
            </a:r>
            <a:r>
              <a:rPr lang="en-US" altLang="x-none" dirty="0"/>
              <a:t>, each step of the proof clearly follows from the postulates and axioms assumed in the conjecture.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714500" y="3075385"/>
            <a:ext cx="6172200" cy="2010965"/>
            <a:chOff x="762000" y="4100513"/>
            <a:chExt cx="8229600" cy="2681287"/>
          </a:xfrm>
        </p:grpSpPr>
        <p:sp>
          <p:nvSpPr>
            <p:cNvPr id="26635" name="Content Placeholder 2"/>
            <p:cNvSpPr txBox="1">
              <a:spLocks/>
            </p:cNvSpPr>
            <p:nvPr/>
          </p:nvSpPr>
          <p:spPr bwMode="auto">
            <a:xfrm>
              <a:off x="4343400" y="4252913"/>
              <a:ext cx="4648200" cy="2438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rgbClr val="0046AA"/>
                </a:buClr>
                <a:buFont typeface="Wingdings" charset="2"/>
                <a:buNone/>
              </a:pPr>
              <a:r>
                <a:rPr lang="en-US" altLang="x-none" sz="1800" dirty="0">
                  <a:latin typeface="Trebuchet MS" charset="0"/>
                  <a:ea typeface="Osaka" charset="-128"/>
                </a:rPr>
                <a:t>In an </a:t>
              </a:r>
              <a:r>
                <a:rPr lang="en-US" altLang="x-none" sz="1800" dirty="0">
                  <a:solidFill>
                    <a:schemeClr val="bg2"/>
                  </a:solidFill>
                  <a:latin typeface="Trebuchet MS" charset="0"/>
                  <a:ea typeface="Osaka" charset="-128"/>
                </a:rPr>
                <a:t>informal proof</a:t>
              </a:r>
              <a:r>
                <a:rPr lang="en-US" altLang="x-none" sz="1800" dirty="0">
                  <a:latin typeface="Trebuchet MS" charset="0"/>
                  <a:ea typeface="Osaka" charset="-128"/>
                </a:rPr>
                <a:t>, one step in the proof may consist of multiple derivations, portions of the proof may be skipped or assumed correct, and axioms may not be explicitly stated.</a:t>
              </a:r>
            </a:p>
          </p:txBody>
        </p:sp>
        <p:pic>
          <p:nvPicPr>
            <p:cNvPr id="26636" name="Picture 2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4100513"/>
              <a:ext cx="2976563" cy="268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628" name="Group 13"/>
          <p:cNvGrpSpPr>
            <a:grpSpLocks/>
          </p:cNvGrpSpPr>
          <p:nvPr/>
        </p:nvGrpSpPr>
        <p:grpSpPr bwMode="auto">
          <a:xfrm>
            <a:off x="5372100" y="685800"/>
            <a:ext cx="2000250" cy="2000250"/>
            <a:chOff x="5486400" y="1066800"/>
            <a:chExt cx="2667000" cy="2667000"/>
          </a:xfrm>
        </p:grpSpPr>
        <p:pic>
          <p:nvPicPr>
            <p:cNvPr id="26633" name="Picture 1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400" y="1066800"/>
              <a:ext cx="2159000" cy="215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4" name="Picture 1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4600" y="1905000"/>
              <a:ext cx="1828800" cy="182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1489378" y="1657349"/>
            <a:ext cx="5597222" cy="1066083"/>
            <a:chOff x="461837" y="2209800"/>
            <a:chExt cx="7462963" cy="1421505"/>
          </a:xfrm>
        </p:grpSpPr>
        <p:sp>
          <p:nvSpPr>
            <p:cNvPr id="26630" name="TextBox 5"/>
            <p:cNvSpPr txBox="1">
              <a:spLocks noChangeArrowheads="1"/>
            </p:cNvSpPr>
            <p:nvPr/>
          </p:nvSpPr>
          <p:spPr bwMode="auto">
            <a:xfrm>
              <a:off x="1295400" y="3200400"/>
              <a:ext cx="6629400" cy="430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x-none" sz="1500" b="1" i="1" dirty="0">
                  <a:solidFill>
                    <a:srgbClr val="C00000"/>
                  </a:solidFill>
                  <a:latin typeface="Comic Neue" panose="02000000000000000000" pitchFamily="2" charset="0"/>
                </a:rPr>
                <a:t>Statements that are assumed to be true</a:t>
              </a:r>
            </a:p>
          </p:txBody>
        </p:sp>
        <p:sp>
          <p:nvSpPr>
            <p:cNvPr id="16" name="Rounded Rectangle 15"/>
            <p:cNvSpPr/>
            <p:nvPr/>
          </p:nvSpPr>
          <p:spPr bwMode="auto">
            <a:xfrm>
              <a:off x="461837" y="2209800"/>
              <a:ext cx="3159125" cy="381016"/>
            </a:xfrm>
            <a:prstGeom prst="round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eaLnBrk="0" hangingPunct="0">
                <a:defRPr/>
              </a:pPr>
              <a:endParaRPr lang="en-US" sz="1050" dirty="0"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17" name="Curved Connector 16"/>
            <p:cNvCxnSpPr>
              <a:stCxn id="16" idx="3"/>
            </p:cNvCxnSpPr>
            <p:nvPr/>
          </p:nvCxnSpPr>
          <p:spPr bwMode="auto">
            <a:xfrm>
              <a:off x="3620962" y="2400308"/>
              <a:ext cx="803275" cy="952541"/>
            </a:xfrm>
            <a:prstGeom prst="curvedConnector2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3" name="3 Marcador de número de diapositiva">
            <a:extLst>
              <a:ext uri="{FF2B5EF4-FFF2-40B4-BE49-F238E27FC236}">
                <a16:creationId xmlns:a16="http://schemas.microsoft.com/office/drawing/2014/main" id="{5C0CAD10-1CFA-D1C3-C1BA-A730C4833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6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Content Placeholder 2"/>
          <p:cNvSpPr>
            <a:spLocks noGrp="1"/>
          </p:cNvSpPr>
          <p:nvPr>
            <p:ph idx="1"/>
          </p:nvPr>
        </p:nvSpPr>
        <p:spPr>
          <a:xfrm>
            <a:off x="1257300" y="971550"/>
            <a:ext cx="6743700" cy="154305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charset="2"/>
              <a:buNone/>
            </a:pPr>
            <a:r>
              <a:rPr lang="en-US" altLang="x-none" b="1" i="1" dirty="0"/>
              <a:t>Consider the following argument:</a:t>
            </a:r>
          </a:p>
          <a:p>
            <a:pPr>
              <a:buFont typeface="Wingdings" charset="2"/>
              <a:buNone/>
            </a:pPr>
            <a:endParaRPr lang="en-US" altLang="x-none" b="1" i="1" dirty="0"/>
          </a:p>
          <a:p>
            <a:pPr>
              <a:buFont typeface="Wingdings" charset="2"/>
              <a:buNone/>
            </a:pPr>
            <a:r>
              <a:rPr lang="en-US" altLang="x-none" dirty="0"/>
              <a:t>  </a:t>
            </a:r>
            <a:r>
              <a:rPr lang="en-US" altLang="ja-JP" dirty="0"/>
              <a:t>“If you have an account, you can access the network”</a:t>
            </a:r>
          </a:p>
          <a:p>
            <a:pPr>
              <a:buFont typeface="Wingdings" charset="2"/>
              <a:buNone/>
            </a:pPr>
            <a:r>
              <a:rPr lang="en-US" altLang="x-none" dirty="0"/>
              <a:t>  </a:t>
            </a:r>
            <a:r>
              <a:rPr lang="en-US" altLang="ja-JP" dirty="0"/>
              <a:t>“You have an account”</a:t>
            </a:r>
          </a:p>
          <a:p>
            <a:pPr>
              <a:buFont typeface="Wingdings" charset="2"/>
              <a:buNone/>
            </a:pPr>
            <a:r>
              <a:rPr lang="en-US" altLang="x-none" dirty="0"/>
              <a:t>Therefore,</a:t>
            </a:r>
          </a:p>
          <a:p>
            <a:pPr>
              <a:buFont typeface="Wingdings" charset="2"/>
              <a:buNone/>
            </a:pPr>
            <a:r>
              <a:rPr lang="en-US" altLang="x-none" dirty="0"/>
              <a:t>  </a:t>
            </a:r>
            <a:r>
              <a:rPr lang="en-US" altLang="ja-JP" dirty="0"/>
              <a:t>“You can access the network”</a:t>
            </a:r>
            <a:endParaRPr lang="en-US" altLang="x-none" dirty="0"/>
          </a:p>
        </p:txBody>
      </p:sp>
      <p:grpSp>
        <p:nvGrpSpPr>
          <p:cNvPr id="28674" name="Group 10"/>
          <p:cNvGrpSpPr>
            <a:grpSpLocks/>
          </p:cNvGrpSpPr>
          <p:nvPr/>
        </p:nvGrpSpPr>
        <p:grpSpPr bwMode="auto">
          <a:xfrm>
            <a:off x="6226368" y="1341834"/>
            <a:ext cx="1717482" cy="1838795"/>
            <a:chOff x="6777824" y="1789099"/>
            <a:chExt cx="2289976" cy="2451801"/>
          </a:xfrm>
        </p:grpSpPr>
        <p:sp>
          <p:nvSpPr>
            <p:cNvPr id="15" name="Right Brace 14"/>
            <p:cNvSpPr/>
            <p:nvPr/>
          </p:nvSpPr>
          <p:spPr bwMode="auto">
            <a:xfrm>
              <a:off x="6777824" y="1789099"/>
              <a:ext cx="304800" cy="990630"/>
            </a:xfrm>
            <a:prstGeom prst="rightBrac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eaLnBrk="0" hangingPunct="0">
                <a:defRPr/>
              </a:pPr>
              <a:endParaRPr lang="en-US" sz="1050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688" name="TextBox 15"/>
            <p:cNvSpPr txBox="1">
              <a:spLocks noChangeArrowheads="1"/>
            </p:cNvSpPr>
            <p:nvPr/>
          </p:nvSpPr>
          <p:spPr bwMode="auto">
            <a:xfrm>
              <a:off x="7239000" y="3810000"/>
              <a:ext cx="1828800" cy="430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x-none" sz="1500" b="1" i="1" dirty="0">
                  <a:solidFill>
                    <a:srgbClr val="C00000"/>
                  </a:solidFill>
                  <a:latin typeface="Comic Neue" panose="02000000000000000000" pitchFamily="2" charset="0"/>
                </a:rPr>
                <a:t>Premises</a:t>
              </a:r>
            </a:p>
          </p:txBody>
        </p:sp>
        <p:cxnSp>
          <p:nvCxnSpPr>
            <p:cNvPr id="17" name="Curved Connector 16"/>
            <p:cNvCxnSpPr>
              <a:stCxn id="28688" idx="0"/>
              <a:endCxn id="15" idx="1"/>
            </p:cNvCxnSpPr>
            <p:nvPr/>
          </p:nvCxnSpPr>
          <p:spPr bwMode="auto">
            <a:xfrm rot="16200000" flipV="1">
              <a:off x="6855220" y="2511820"/>
              <a:ext cx="1525586" cy="1070776"/>
            </a:xfrm>
            <a:prstGeom prst="curvedConnector4">
              <a:avLst>
                <a:gd name="adj1" fmla="val 81023"/>
                <a:gd name="adj2" fmla="val 1486"/>
              </a:avLst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28675" name="Group 11"/>
          <p:cNvGrpSpPr>
            <a:grpSpLocks/>
          </p:cNvGrpSpPr>
          <p:nvPr/>
        </p:nvGrpSpPr>
        <p:grpSpPr bwMode="auto">
          <a:xfrm>
            <a:off x="3486150" y="2285386"/>
            <a:ext cx="1600200" cy="1291728"/>
            <a:chOff x="3124200" y="3047142"/>
            <a:chExt cx="2133600" cy="1722408"/>
          </a:xfrm>
        </p:grpSpPr>
        <p:sp>
          <p:nvSpPr>
            <p:cNvPr id="28685" name="TextBox 23"/>
            <p:cNvSpPr txBox="1">
              <a:spLocks noChangeArrowheads="1"/>
            </p:cNvSpPr>
            <p:nvPr/>
          </p:nvSpPr>
          <p:spPr bwMode="auto">
            <a:xfrm>
              <a:off x="3124200" y="4338638"/>
              <a:ext cx="2133600" cy="430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x-none" sz="1500" b="1" i="1" dirty="0">
                  <a:solidFill>
                    <a:srgbClr val="C00000"/>
                  </a:solidFill>
                  <a:latin typeface="Comic Neue" panose="02000000000000000000" pitchFamily="2" charset="0"/>
                </a:rPr>
                <a:t>Conclusion</a:t>
              </a:r>
            </a:p>
          </p:txBody>
        </p:sp>
        <p:cxnSp>
          <p:nvCxnSpPr>
            <p:cNvPr id="26" name="Curved Connector 16"/>
            <p:cNvCxnSpPr>
              <a:cxnSpLocks/>
            </p:cNvCxnSpPr>
            <p:nvPr/>
          </p:nvCxnSpPr>
          <p:spPr bwMode="auto">
            <a:xfrm rot="16200000" flipV="1">
              <a:off x="3677152" y="3390699"/>
              <a:ext cx="1506952" cy="819837"/>
            </a:xfrm>
            <a:prstGeom prst="curvedConnector3">
              <a:avLst>
                <a:gd name="adj1" fmla="val 99953"/>
              </a:avLst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29704" name="TextBox 28"/>
          <p:cNvSpPr txBox="1">
            <a:spLocks noChangeArrowheads="1"/>
          </p:cNvSpPr>
          <p:nvPr/>
        </p:nvSpPr>
        <p:spPr bwMode="auto">
          <a:xfrm>
            <a:off x="1314450" y="4086225"/>
            <a:ext cx="657225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x-none" sz="2100" dirty="0">
                <a:latin typeface="Trebuchet MS" charset="0"/>
              </a:rPr>
              <a:t>This argument </a:t>
            </a:r>
            <a:r>
              <a:rPr lang="en-US" altLang="x-none" sz="2100" i="1" dirty="0">
                <a:solidFill>
                  <a:schemeClr val="bg2"/>
                </a:solidFill>
                <a:latin typeface="Trebuchet MS" charset="0"/>
              </a:rPr>
              <a:t>seems</a:t>
            </a:r>
            <a:r>
              <a:rPr lang="en-US" altLang="x-none" sz="2100" i="1" dirty="0">
                <a:solidFill>
                  <a:srgbClr val="FF0000"/>
                </a:solidFill>
                <a:latin typeface="Trebuchet MS" charset="0"/>
              </a:rPr>
              <a:t> </a:t>
            </a:r>
            <a:r>
              <a:rPr lang="en-US" altLang="x-none" sz="2100" dirty="0">
                <a:latin typeface="Trebuchet MS" charset="0"/>
              </a:rPr>
              <a:t>valid, but how can we demonstrate this </a:t>
            </a:r>
            <a:r>
              <a:rPr lang="en-US" altLang="x-none" sz="2100" dirty="0">
                <a:solidFill>
                  <a:schemeClr val="bg2"/>
                </a:solidFill>
                <a:latin typeface="Trebuchet MS" charset="0"/>
              </a:rPr>
              <a:t>formally</a:t>
            </a:r>
            <a:r>
              <a:rPr lang="en-US" altLang="x-none" sz="2100" dirty="0">
                <a:latin typeface="Trebuchet MS" charset="0"/>
              </a:rPr>
              <a:t>??</a:t>
            </a:r>
          </a:p>
        </p:txBody>
      </p:sp>
      <p:sp>
        <p:nvSpPr>
          <p:cNvPr id="28677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How can we formalize an argument?</a:t>
            </a:r>
          </a:p>
        </p:txBody>
      </p:sp>
      <p:cxnSp>
        <p:nvCxnSpPr>
          <p:cNvPr id="19" name="Straight Connector 18"/>
          <p:cNvCxnSpPr>
            <a:cxnSpLocks noChangeShapeType="1"/>
          </p:cNvCxnSpPr>
          <p:nvPr/>
        </p:nvCxnSpPr>
        <p:spPr bwMode="auto">
          <a:xfrm>
            <a:off x="1771650" y="3886200"/>
            <a:ext cx="5772150" cy="1191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3200400" y="2183423"/>
            <a:ext cx="2163749" cy="1369590"/>
            <a:chOff x="3352800" y="3126880"/>
            <a:chExt cx="2884999" cy="1826120"/>
          </a:xfrm>
          <a:solidFill>
            <a:schemeClr val="bg1"/>
          </a:solidFill>
        </p:grpSpPr>
        <p:sp>
          <p:nvSpPr>
            <p:cNvPr id="28681" name="Rectangle 17"/>
            <p:cNvSpPr>
              <a:spLocks noChangeArrowheads="1"/>
            </p:cNvSpPr>
            <p:nvPr/>
          </p:nvSpPr>
          <p:spPr bwMode="auto">
            <a:xfrm>
              <a:off x="3352800" y="4038600"/>
              <a:ext cx="2819400" cy="8382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r"/>
              <a:endParaRPr lang="x-none" altLang="x-none" sz="1800"/>
            </a:p>
          </p:txBody>
        </p:sp>
        <p:sp>
          <p:nvSpPr>
            <p:cNvPr id="28682" name="Rectangle 19"/>
            <p:cNvSpPr>
              <a:spLocks noChangeArrowheads="1"/>
            </p:cNvSpPr>
            <p:nvPr/>
          </p:nvSpPr>
          <p:spPr bwMode="auto">
            <a:xfrm>
              <a:off x="4637599" y="3126880"/>
              <a:ext cx="1600200" cy="182612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r"/>
              <a:endParaRPr lang="x-none" altLang="x-none" sz="1800"/>
            </a:p>
          </p:txBody>
        </p:sp>
      </p:grp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64D3FEC4-B203-AC6D-93F7-44A1ECAB8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7</a:t>
            </a:fld>
            <a:endParaRPr lang="pt-BR" dirty="0"/>
          </a:p>
        </p:txBody>
      </p:sp>
      <p:grpSp>
        <p:nvGrpSpPr>
          <p:cNvPr id="9" name="Group 15">
            <a:extLst>
              <a:ext uri="{FF2B5EF4-FFF2-40B4-BE49-F238E27FC236}">
                <a16:creationId xmlns:a16="http://schemas.microsoft.com/office/drawing/2014/main" id="{75E37F1F-AC7F-4536-AF09-D78FF217D242}"/>
              </a:ext>
            </a:extLst>
          </p:cNvPr>
          <p:cNvGrpSpPr>
            <a:grpSpLocks/>
          </p:cNvGrpSpPr>
          <p:nvPr/>
        </p:nvGrpSpPr>
        <p:grpSpPr bwMode="auto">
          <a:xfrm>
            <a:off x="6170211" y="966175"/>
            <a:ext cx="1660746" cy="2286000"/>
            <a:chOff x="6993251" y="1828800"/>
            <a:chExt cx="2213614" cy="3048000"/>
          </a:xfrm>
        </p:grpSpPr>
        <p:sp>
          <p:nvSpPr>
            <p:cNvPr id="10" name="Rectangle 12">
              <a:extLst>
                <a:ext uri="{FF2B5EF4-FFF2-40B4-BE49-F238E27FC236}">
                  <a16:creationId xmlns:a16="http://schemas.microsoft.com/office/drawing/2014/main" id="{99A619EF-5460-995A-240C-AEB17DDE4C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93251" y="1828800"/>
              <a:ext cx="2213614" cy="2667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r"/>
              <a:endParaRPr lang="x-none" altLang="x-none" sz="1800"/>
            </a:p>
          </p:txBody>
        </p:sp>
        <p:sp>
          <p:nvSpPr>
            <p:cNvPr id="11" name="Rectangle 13">
              <a:extLst>
                <a:ext uri="{FF2B5EF4-FFF2-40B4-BE49-F238E27FC236}">
                  <a16:creationId xmlns:a16="http://schemas.microsoft.com/office/drawing/2014/main" id="{95BD3225-6396-15BF-5416-BD43595487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9000" y="3276600"/>
              <a:ext cx="1905000" cy="1600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r"/>
              <a:endParaRPr lang="x-none" altLang="x-none" sz="18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1143000" y="346877"/>
            <a:ext cx="6858000" cy="685800"/>
          </a:xfrm>
        </p:spPr>
        <p:txBody>
          <a:bodyPr/>
          <a:lstStyle/>
          <a:p>
            <a:r>
              <a:rPr lang="en-US" altLang="x-none" dirty="0"/>
              <a:t>Let</a:t>
            </a:r>
            <a:r>
              <a:rPr lang="en-US" altLang="ja-JP" dirty="0"/>
              <a:t>’s analyze the </a:t>
            </a:r>
            <a:r>
              <a:rPr lang="en-US" altLang="ja-JP" i="1" dirty="0">
                <a:solidFill>
                  <a:srgbClr val="C00000"/>
                </a:solidFill>
              </a:rPr>
              <a:t>form</a:t>
            </a:r>
            <a:r>
              <a:rPr lang="en-US" altLang="ja-JP" i="1" dirty="0">
                <a:solidFill>
                  <a:srgbClr val="FF0000"/>
                </a:solidFill>
              </a:rPr>
              <a:t> </a:t>
            </a:r>
            <a:r>
              <a:rPr lang="en-US" altLang="ja-JP" dirty="0"/>
              <a:t>of our argument</a:t>
            </a:r>
            <a:endParaRPr lang="en-US" altLang="x-none" dirty="0"/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1657350" y="1428750"/>
            <a:ext cx="6343650" cy="1543050"/>
          </a:xfrm>
        </p:spPr>
        <p:txBody>
          <a:bodyPr/>
          <a:lstStyle/>
          <a:p>
            <a:pPr>
              <a:buFont typeface="Wingdings" charset="2"/>
              <a:buNone/>
            </a:pPr>
            <a:r>
              <a:rPr lang="en-US" altLang="ja-JP" dirty="0"/>
              <a:t>“If you have an account, then you can access the network”</a:t>
            </a:r>
          </a:p>
          <a:p>
            <a:pPr>
              <a:buFont typeface="Wingdings" charset="2"/>
              <a:buNone/>
            </a:pPr>
            <a:r>
              <a:rPr lang="en-US" altLang="ja-JP" dirty="0"/>
              <a:t>“You have an account”</a:t>
            </a:r>
          </a:p>
          <a:p>
            <a:pPr>
              <a:buFont typeface="Wingdings" charset="2"/>
              <a:buNone/>
            </a:pPr>
            <a:r>
              <a:rPr lang="en-US" altLang="x-none" dirty="0"/>
              <a:t>Therefore,</a:t>
            </a:r>
          </a:p>
          <a:p>
            <a:pPr>
              <a:buFont typeface="Wingdings" charset="2"/>
              <a:buNone/>
            </a:pPr>
            <a:r>
              <a:rPr lang="en-US" altLang="ja-JP" dirty="0"/>
              <a:t>“You can access the network”</a:t>
            </a:r>
            <a:endParaRPr lang="en-US" altLang="x-none" dirty="0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4972050" y="3429000"/>
            <a:ext cx="971550" cy="1543050"/>
            <a:chOff x="5105400" y="4572000"/>
            <a:chExt cx="1295400" cy="2057400"/>
          </a:xfrm>
        </p:grpSpPr>
        <p:sp>
          <p:nvSpPr>
            <p:cNvPr id="29712" name="Content Placeholder 2"/>
            <p:cNvSpPr txBox="1">
              <a:spLocks/>
            </p:cNvSpPr>
            <p:nvPr/>
          </p:nvSpPr>
          <p:spPr bwMode="auto">
            <a:xfrm>
              <a:off x="5105400" y="4572000"/>
              <a:ext cx="1295400" cy="2057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marL="342900" indent="-3429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None/>
              </a:pPr>
              <a:r>
                <a:rPr lang="en-US" altLang="x-none" sz="1800">
                  <a:latin typeface="Trebuchet MS" charset="0"/>
                  <a:ea typeface="Osaka" charset="-128"/>
                </a:rPr>
                <a:t>p → q</a:t>
              </a:r>
            </a:p>
            <a:p>
              <a: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None/>
              </a:pPr>
              <a:r>
                <a:rPr lang="en-US" altLang="x-none" sz="1800">
                  <a:latin typeface="Trebuchet MS" charset="0"/>
                  <a:ea typeface="Osaka" charset="-128"/>
                </a:rPr>
                <a:t>p</a:t>
              </a:r>
            </a:p>
            <a:p>
              <a: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None/>
              </a:pPr>
              <a:endParaRPr lang="en-US" altLang="x-none" sz="1800">
                <a:latin typeface="Trebuchet MS" charset="0"/>
                <a:ea typeface="Osaka" charset="-128"/>
              </a:endParaRPr>
            </a:p>
            <a:p>
              <a: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None/>
              </a:pPr>
              <a:r>
                <a:rPr lang="en-US" altLang="x-none" sz="1800">
                  <a:latin typeface="Trebuchet MS" charset="0"/>
                  <a:ea typeface="Osaka" charset="-128"/>
                </a:rPr>
                <a:t>∴ q</a:t>
              </a:r>
            </a:p>
          </p:txBody>
        </p:sp>
        <p:cxnSp>
          <p:nvCxnSpPr>
            <p:cNvPr id="29713" name="Straight Connector 6"/>
            <p:cNvCxnSpPr>
              <a:cxnSpLocks noChangeShapeType="1"/>
            </p:cNvCxnSpPr>
            <p:nvPr/>
          </p:nvCxnSpPr>
          <p:spPr bwMode="auto">
            <a:xfrm>
              <a:off x="5181600" y="5638800"/>
              <a:ext cx="1143000" cy="15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8" name="Bent Arrow 7"/>
          <p:cNvSpPr/>
          <p:nvPr/>
        </p:nvSpPr>
        <p:spPr bwMode="auto">
          <a:xfrm rot="10800000" flipH="1">
            <a:off x="2628900" y="2971800"/>
            <a:ext cx="1943100" cy="1657350"/>
          </a:xfrm>
          <a:prstGeom prst="bentArrow">
            <a:avLst>
              <a:gd name="adj1" fmla="val 29959"/>
              <a:gd name="adj2" fmla="val 25709"/>
              <a:gd name="adj3" fmla="val 27562"/>
              <a:gd name="adj4" fmla="val 42571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2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eaLnBrk="0" hangingPunct="0">
              <a:defRPr/>
            </a:pPr>
            <a:endParaRPr lang="en-US" sz="1050">
              <a:ea typeface="ＭＳ Ｐゴシック" charset="0"/>
              <a:cs typeface="ＭＳ Ｐゴシック" charset="0"/>
            </a:endParaRPr>
          </a:p>
        </p:txBody>
      </p:sp>
      <p:cxnSp>
        <p:nvCxnSpPr>
          <p:cNvPr id="9" name="Straight Connector 6"/>
          <p:cNvCxnSpPr>
            <a:cxnSpLocks noChangeShapeType="1"/>
          </p:cNvCxnSpPr>
          <p:nvPr/>
        </p:nvCxnSpPr>
        <p:spPr bwMode="auto">
          <a:xfrm>
            <a:off x="2057400" y="1827307"/>
            <a:ext cx="2114550" cy="119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3" name="Straight Connector 6"/>
          <p:cNvCxnSpPr>
            <a:cxnSpLocks noChangeShapeType="1"/>
          </p:cNvCxnSpPr>
          <p:nvPr/>
        </p:nvCxnSpPr>
        <p:spPr bwMode="auto">
          <a:xfrm>
            <a:off x="4857750" y="1827307"/>
            <a:ext cx="2800350" cy="119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</p:cxn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5715000" y="2571751"/>
            <a:ext cx="2286000" cy="1628774"/>
            <a:chOff x="6096000" y="3429000"/>
            <a:chExt cx="3048000" cy="2171699"/>
          </a:xfrm>
        </p:grpSpPr>
        <p:sp>
          <p:nvSpPr>
            <p:cNvPr id="29710" name="TextBox 15"/>
            <p:cNvSpPr txBox="1">
              <a:spLocks noChangeArrowheads="1"/>
            </p:cNvSpPr>
            <p:nvPr/>
          </p:nvSpPr>
          <p:spPr bwMode="auto">
            <a:xfrm>
              <a:off x="6096000" y="3429000"/>
              <a:ext cx="3048000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x-none" sz="1500" b="1" i="1" dirty="0">
                  <a:solidFill>
                    <a:srgbClr val="C00000"/>
                  </a:solidFill>
                  <a:latin typeface="Comic Neue" panose="02000000000000000000" pitchFamily="2" charset="0"/>
                </a:rPr>
                <a:t>This is called a </a:t>
              </a:r>
              <a:r>
                <a:rPr lang="en-US" altLang="ja-JP" sz="1500" b="1" i="1" dirty="0">
                  <a:solidFill>
                    <a:srgbClr val="C00000"/>
                  </a:solidFill>
                  <a:latin typeface="Comic Neue" panose="02000000000000000000" pitchFamily="2" charset="0"/>
                </a:rPr>
                <a:t>“rule of inference”</a:t>
              </a:r>
              <a:endParaRPr lang="en-US" altLang="x-none" sz="1500" b="1" i="1" dirty="0">
                <a:solidFill>
                  <a:srgbClr val="C00000"/>
                </a:solidFill>
                <a:latin typeface="Comic Neue" panose="02000000000000000000" pitchFamily="2" charset="0"/>
              </a:endParaRPr>
            </a:p>
          </p:txBody>
        </p:sp>
        <p:cxnSp>
          <p:nvCxnSpPr>
            <p:cNvPr id="18" name="Shape 17"/>
            <p:cNvCxnSpPr>
              <a:stCxn id="29710" idx="2"/>
              <a:endCxn id="29712" idx="3"/>
            </p:cNvCxnSpPr>
            <p:nvPr/>
          </p:nvCxnSpPr>
          <p:spPr bwMode="auto">
            <a:xfrm rot="5400000">
              <a:off x="6293883" y="4274582"/>
              <a:ext cx="1433035" cy="1219200"/>
            </a:xfrm>
            <a:prstGeom prst="curvedConnector2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2400300" y="739378"/>
            <a:ext cx="2286000" cy="803672"/>
            <a:chOff x="1676400" y="985838"/>
            <a:chExt cx="3048000" cy="1071560"/>
          </a:xfrm>
        </p:grpSpPr>
        <p:sp>
          <p:nvSpPr>
            <p:cNvPr id="29708" name="TextBox 18"/>
            <p:cNvSpPr txBox="1">
              <a:spLocks noChangeArrowheads="1"/>
            </p:cNvSpPr>
            <p:nvPr/>
          </p:nvSpPr>
          <p:spPr bwMode="auto">
            <a:xfrm>
              <a:off x="1676400" y="985838"/>
              <a:ext cx="3048000" cy="492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x-none" sz="1800" b="1" i="1" dirty="0">
                  <a:solidFill>
                    <a:srgbClr val="C00000"/>
                  </a:solidFill>
                  <a:latin typeface="Comic Neue" panose="02000000000000000000" pitchFamily="2" charset="0"/>
                </a:rPr>
                <a:t>p</a:t>
              </a:r>
            </a:p>
          </p:txBody>
        </p:sp>
        <p:cxnSp>
          <p:nvCxnSpPr>
            <p:cNvPr id="21" name="Shape 20"/>
            <p:cNvCxnSpPr>
              <a:cxnSpLocks/>
              <a:stCxn id="29708" idx="2"/>
            </p:cNvCxnSpPr>
            <p:nvPr/>
          </p:nvCxnSpPr>
          <p:spPr bwMode="auto">
            <a:xfrm rot="5400000">
              <a:off x="2557670" y="1414668"/>
              <a:ext cx="579119" cy="706341"/>
            </a:xfrm>
            <a:prstGeom prst="curvedConnector2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5257800" y="739378"/>
            <a:ext cx="2286000" cy="803672"/>
            <a:chOff x="5486400" y="985838"/>
            <a:chExt cx="3048000" cy="1071562"/>
          </a:xfrm>
        </p:grpSpPr>
        <p:sp>
          <p:nvSpPr>
            <p:cNvPr id="29706" name="TextBox 19"/>
            <p:cNvSpPr txBox="1">
              <a:spLocks noChangeArrowheads="1"/>
            </p:cNvSpPr>
            <p:nvPr/>
          </p:nvSpPr>
          <p:spPr bwMode="auto">
            <a:xfrm>
              <a:off x="5486400" y="985838"/>
              <a:ext cx="3048000" cy="492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x-none" sz="1800" b="1" i="1" dirty="0">
                  <a:solidFill>
                    <a:srgbClr val="C00000"/>
                  </a:solidFill>
                  <a:latin typeface="Comic Neue" panose="02000000000000000000" pitchFamily="2" charset="0"/>
                </a:rPr>
                <a:t>q</a:t>
              </a:r>
            </a:p>
          </p:txBody>
        </p:sp>
        <p:cxnSp>
          <p:nvCxnSpPr>
            <p:cNvPr id="25" name="Shape 20"/>
            <p:cNvCxnSpPr>
              <a:stCxn id="29706" idx="2"/>
            </p:cNvCxnSpPr>
            <p:nvPr/>
          </p:nvCxnSpPr>
          <p:spPr bwMode="auto">
            <a:xfrm rot="16200000" flipH="1">
              <a:off x="6911340" y="1577340"/>
              <a:ext cx="579120" cy="381000"/>
            </a:xfrm>
            <a:prstGeom prst="curvedConnector3">
              <a:avLst>
                <a:gd name="adj1" fmla="val 18879"/>
              </a:avLst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6" name="3 Marcador de número de diapositiva">
            <a:extLst>
              <a:ext uri="{FF2B5EF4-FFF2-40B4-BE49-F238E27FC236}">
                <a16:creationId xmlns:a16="http://schemas.microsoft.com/office/drawing/2014/main" id="{F8BBF29A-E5F8-29B0-3BB2-8FE198B6E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8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349857" y="246490"/>
            <a:ext cx="8444286" cy="685800"/>
          </a:xfrm>
        </p:spPr>
        <p:txBody>
          <a:bodyPr>
            <a:noAutofit/>
          </a:bodyPr>
          <a:lstStyle/>
          <a:p>
            <a:r>
              <a:rPr lang="en-US" altLang="x-none" sz="2000" dirty="0"/>
              <a:t>Rules of inference are logically valid ways to draw conclusions when constructing a formal proof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1657350" y="925830"/>
            <a:ext cx="5829300" cy="3543300"/>
          </a:xfrm>
        </p:spPr>
        <p:txBody>
          <a:bodyPr/>
          <a:lstStyle/>
          <a:p>
            <a:pPr>
              <a:buFont typeface="Wingdings" charset="2"/>
              <a:buNone/>
            </a:pPr>
            <a:r>
              <a:rPr lang="en-US" altLang="x-none" dirty="0"/>
              <a:t>The previous rule is called </a:t>
            </a:r>
            <a:r>
              <a:rPr lang="en-US" altLang="x-none" dirty="0">
                <a:solidFill>
                  <a:schemeClr val="bg2"/>
                </a:solidFill>
              </a:rPr>
              <a:t>modus ponens</a:t>
            </a:r>
          </a:p>
          <a:p>
            <a:pPr lvl="1"/>
            <a:r>
              <a:rPr lang="en-US" altLang="x-none" dirty="0"/>
              <a:t>Rule of inference:</a:t>
            </a:r>
          </a:p>
          <a:p>
            <a:pPr>
              <a:buFont typeface="Wingdings" charset="2"/>
              <a:buNone/>
            </a:pPr>
            <a:endParaRPr lang="en-US" altLang="x-none" dirty="0"/>
          </a:p>
          <a:p>
            <a:pPr>
              <a:buFont typeface="Wingdings" charset="2"/>
              <a:buNone/>
            </a:pPr>
            <a:endParaRPr lang="en-US" altLang="x-none" dirty="0"/>
          </a:p>
          <a:p>
            <a:pPr lvl="1"/>
            <a:r>
              <a:rPr lang="en-US" altLang="x-none" dirty="0">
                <a:solidFill>
                  <a:schemeClr val="bg2"/>
                </a:solidFill>
              </a:rPr>
              <a:t>Informally:</a:t>
            </a:r>
            <a:r>
              <a:rPr lang="en-US" altLang="x-none" dirty="0">
                <a:solidFill>
                  <a:srgbClr val="C00000"/>
                </a:solidFill>
              </a:rPr>
              <a:t>  </a:t>
            </a:r>
            <a:r>
              <a:rPr lang="en-US" altLang="x-none" dirty="0"/>
              <a:t>Given an implication p → q, if we know that p is true, then q is also true</a:t>
            </a:r>
          </a:p>
          <a:p>
            <a:pPr lvl="1"/>
            <a:endParaRPr lang="en-US" altLang="x-none" dirty="0"/>
          </a:p>
          <a:p>
            <a:pPr>
              <a:buFont typeface="Wingdings" charset="2"/>
              <a:buNone/>
            </a:pPr>
            <a:r>
              <a:rPr lang="en-US" altLang="x-none" dirty="0"/>
              <a:t>But why can we trust modus ponens?</a:t>
            </a:r>
          </a:p>
          <a:p>
            <a:pPr lvl="1"/>
            <a:r>
              <a:rPr lang="en-US" altLang="x-none" dirty="0"/>
              <a:t>Tautology: ((p → q) ∧ p) → q </a:t>
            </a:r>
          </a:p>
          <a:p>
            <a:pPr lvl="1"/>
            <a:r>
              <a:rPr lang="en-US" altLang="x-none" dirty="0"/>
              <a:t>Truth table:</a:t>
            </a:r>
          </a:p>
        </p:txBody>
      </p:sp>
      <p:sp>
        <p:nvSpPr>
          <p:cNvPr id="31747" name="Content Placeholder 2"/>
          <p:cNvSpPr txBox="1">
            <a:spLocks/>
          </p:cNvSpPr>
          <p:nvPr/>
        </p:nvSpPr>
        <p:spPr bwMode="auto">
          <a:xfrm>
            <a:off x="4196300" y="1281910"/>
            <a:ext cx="9715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20000"/>
              </a:spcBef>
              <a:buClr>
                <a:srgbClr val="0046AA"/>
              </a:buClr>
              <a:buFont typeface="Wingdings" charset="2"/>
              <a:buNone/>
            </a:pPr>
            <a:r>
              <a:rPr lang="en-US" altLang="x-none" sz="1500">
                <a:latin typeface="Trebuchet MS" charset="0"/>
                <a:ea typeface="Osaka" charset="-128"/>
              </a:rPr>
              <a:t>p → q</a:t>
            </a:r>
          </a:p>
          <a:p>
            <a:pPr>
              <a:spcBef>
                <a:spcPct val="20000"/>
              </a:spcBef>
              <a:buClr>
                <a:srgbClr val="0046AA"/>
              </a:buClr>
              <a:buFont typeface="Wingdings" charset="2"/>
              <a:buNone/>
            </a:pPr>
            <a:r>
              <a:rPr lang="en-US" altLang="x-none" sz="1500">
                <a:latin typeface="Trebuchet MS" charset="0"/>
                <a:ea typeface="Osaka" charset="-128"/>
              </a:rPr>
              <a:t>p</a:t>
            </a:r>
          </a:p>
          <a:p>
            <a:pPr>
              <a:spcBef>
                <a:spcPct val="20000"/>
              </a:spcBef>
              <a:buClr>
                <a:srgbClr val="0046AA"/>
              </a:buClr>
              <a:buFont typeface="Wingdings" charset="2"/>
              <a:buNone/>
            </a:pPr>
            <a:r>
              <a:rPr lang="en-US" altLang="x-none" sz="1500">
                <a:latin typeface="Trebuchet MS" charset="0"/>
                <a:ea typeface="Osaka" charset="-128"/>
              </a:rPr>
              <a:t>∴ q</a:t>
            </a:r>
          </a:p>
        </p:txBody>
      </p:sp>
      <p:cxnSp>
        <p:nvCxnSpPr>
          <p:cNvPr id="31748" name="Straight Connector 6"/>
          <p:cNvCxnSpPr>
            <a:cxnSpLocks noChangeShapeType="1"/>
          </p:cNvCxnSpPr>
          <p:nvPr/>
        </p:nvCxnSpPr>
        <p:spPr bwMode="auto">
          <a:xfrm>
            <a:off x="4253450" y="1853411"/>
            <a:ext cx="857250" cy="119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0149779"/>
              </p:ext>
            </p:extLst>
          </p:nvPr>
        </p:nvGraphicFramePr>
        <p:xfrm>
          <a:off x="3737611" y="3659586"/>
          <a:ext cx="1543051" cy="1409700"/>
        </p:xfrm>
        <a:graphic>
          <a:graphicData uri="http://schemas.openxmlformats.org/drawingml/2006/table">
            <a:tbl>
              <a:tblPr/>
              <a:tblGrid>
                <a:gridCol w="400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81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320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Osaka" charset="-128"/>
                        </a:rPr>
                        <a:t>p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Osaka" charset="-128"/>
                        </a:rPr>
                        <a:t>q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Osaka" charset="-128"/>
                        </a:rPr>
                        <a:t>p→q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Osaka" charset="-128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Osaka" charset="-128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Osaka" charset="-128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Osaka" charset="-128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Osaka" charset="-128"/>
                        </a:rPr>
                        <a:t>F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Osaka" charset="-128"/>
                        </a:rPr>
                        <a:t>F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Osaka" charset="-128"/>
                        </a:rPr>
                        <a:t>F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Osaka" charset="-128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Osaka" charset="-128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Osaka" charset="-128"/>
                        </a:rPr>
                        <a:t>F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Osaka" charset="-128"/>
                        </a:rPr>
                        <a:t>F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Osaka" charset="-128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680461" y="3945335"/>
            <a:ext cx="4572000" cy="1025583"/>
            <a:chOff x="2895600" y="4952999"/>
            <a:chExt cx="6096000" cy="1367164"/>
          </a:xfrm>
        </p:grpSpPr>
        <p:sp>
          <p:nvSpPr>
            <p:cNvPr id="7" name="Rounded Rectangle 6"/>
            <p:cNvSpPr/>
            <p:nvPr/>
          </p:nvSpPr>
          <p:spPr bwMode="auto">
            <a:xfrm>
              <a:off x="2895600" y="4952999"/>
              <a:ext cx="2209800" cy="363039"/>
            </a:xfrm>
            <a:prstGeom prst="round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eaLnBrk="0" hangingPunct="0">
                <a:defRPr/>
              </a:pPr>
              <a:endParaRPr lang="en-US" sz="1050" dirty="0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1777" name="TextBox 7"/>
            <p:cNvSpPr txBox="1">
              <a:spLocks noChangeArrowheads="1"/>
            </p:cNvSpPr>
            <p:nvPr/>
          </p:nvSpPr>
          <p:spPr bwMode="auto">
            <a:xfrm>
              <a:off x="5562600" y="5581650"/>
              <a:ext cx="3429000" cy="738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x-none" sz="1500" b="1" i="1" dirty="0">
                  <a:solidFill>
                    <a:srgbClr val="C00000"/>
                  </a:solidFill>
                  <a:latin typeface="Comic Neue" panose="02000000000000000000" pitchFamily="2" charset="0"/>
                </a:rPr>
                <a:t>Any time that </a:t>
              </a:r>
              <a:r>
                <a:rPr lang="en-US" altLang="x-none" sz="1500" b="1" i="1" dirty="0" err="1">
                  <a:solidFill>
                    <a:srgbClr val="C00000"/>
                  </a:solidFill>
                  <a:latin typeface="Comic Neue" panose="02000000000000000000" pitchFamily="2" charset="0"/>
                </a:rPr>
                <a:t>p→q</a:t>
              </a:r>
              <a:r>
                <a:rPr lang="en-US" altLang="x-none" sz="1500" b="1" i="1" dirty="0">
                  <a:solidFill>
                    <a:srgbClr val="C00000"/>
                  </a:solidFill>
                  <a:latin typeface="Comic Neue" panose="02000000000000000000" pitchFamily="2" charset="0"/>
                </a:rPr>
                <a:t> and p are both true, q is also true!</a:t>
              </a:r>
            </a:p>
          </p:txBody>
        </p:sp>
        <p:cxnSp>
          <p:nvCxnSpPr>
            <p:cNvPr id="9" name="Shape 8"/>
            <p:cNvCxnSpPr>
              <a:cxnSpLocks/>
              <a:stCxn id="31777" idx="0"/>
              <a:endCxn id="7" idx="3"/>
            </p:cNvCxnSpPr>
            <p:nvPr/>
          </p:nvCxnSpPr>
          <p:spPr bwMode="auto">
            <a:xfrm rot="16200000" flipV="1">
              <a:off x="5967686" y="4272235"/>
              <a:ext cx="447131" cy="2171700"/>
            </a:xfrm>
            <a:prstGeom prst="curvedConnector2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3" name="3 Marcador de número de diapositiva">
            <a:extLst>
              <a:ext uri="{FF2B5EF4-FFF2-40B4-BE49-F238E27FC236}">
                <a16:creationId xmlns:a16="http://schemas.microsoft.com/office/drawing/2014/main" id="{243D9139-38DF-4F2D-A6C1-C372D69CA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9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theme/theme1.xml><?xml version="1.0" encoding="utf-8"?>
<a:theme xmlns:a="http://schemas.openxmlformats.org/drawingml/2006/main" name="Brilho">
  <a:themeElements>
    <a:clrScheme name="Executivo">
      <a:dk1>
        <a:srgbClr val="000000"/>
      </a:dk1>
      <a:lt1>
        <a:srgbClr val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2129</TotalTime>
  <Words>2070</Words>
  <Application>Microsoft Macintosh PowerPoint</Application>
  <PresentationFormat>On-screen Show (16:9)</PresentationFormat>
  <Paragraphs>335</Paragraphs>
  <Slides>23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ＭＳ Ｐゴシック</vt:lpstr>
      <vt:lpstr>Arial</vt:lpstr>
      <vt:lpstr>Calibri</vt:lpstr>
      <vt:lpstr>Comic Neue</vt:lpstr>
      <vt:lpstr>Trebuchet MS</vt:lpstr>
      <vt:lpstr>Wingdings</vt:lpstr>
      <vt:lpstr>Brilho</vt:lpstr>
      <vt:lpstr>CS 441: Rules of Inference</vt:lpstr>
      <vt:lpstr>Today’s topics</vt:lpstr>
      <vt:lpstr>PowerPoint Presentation</vt:lpstr>
      <vt:lpstr>Writing valid proofs is a subtle art</vt:lpstr>
      <vt:lpstr>PowerPoint Presentation</vt:lpstr>
      <vt:lpstr>A tale of two proof techniques</vt:lpstr>
      <vt:lpstr>How can we formalize an argument?</vt:lpstr>
      <vt:lpstr>Let’s analyze the form of our argument</vt:lpstr>
      <vt:lpstr>Rules of inference are logically valid ways to draw conclusions when constructing a formal proof</vt:lpstr>
      <vt:lpstr>PowerPoint Presentation</vt:lpstr>
      <vt:lpstr>PowerPoint Presentation</vt:lpstr>
      <vt:lpstr>PowerPoint Presentation</vt:lpstr>
      <vt:lpstr>PowerPoint Presentation</vt:lpstr>
      <vt:lpstr>In-class exercises</vt:lpstr>
      <vt:lpstr>PowerPoint Presentation</vt:lpstr>
      <vt:lpstr>PowerPoint Presentation</vt:lpstr>
      <vt:lpstr>PowerPoint Presentation</vt:lpstr>
      <vt:lpstr>PowerPoint Presentation</vt:lpstr>
      <vt:lpstr>Hungry dogs redux</vt:lpstr>
      <vt:lpstr>Reasoning about our class</vt:lpstr>
      <vt:lpstr>Reasoning about our class</vt:lpstr>
      <vt:lpstr>In-class exercises</vt:lpstr>
      <vt:lpstr>Final Thoughts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Leveraging Unlabeled Data for Sketch-based Understanding</dc:title>
  <dc:creator>Fernando</dc:creator>
  <cp:lastModifiedBy>Nils Ever Murrugarra Llerena</cp:lastModifiedBy>
  <cp:revision>180</cp:revision>
  <cp:lastPrinted>2023-01-08T00:14:04Z</cp:lastPrinted>
  <dcterms:created xsi:type="dcterms:W3CDTF">2011-07-05T14:46:51Z</dcterms:created>
  <dcterms:modified xsi:type="dcterms:W3CDTF">2024-09-16T14:47:48Z</dcterms:modified>
</cp:coreProperties>
</file>