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589" r:id="rId2"/>
    <p:sldId id="615" r:id="rId3"/>
    <p:sldId id="326" r:id="rId4"/>
    <p:sldId id="327" r:id="rId5"/>
    <p:sldId id="315" r:id="rId6"/>
    <p:sldId id="346" r:id="rId7"/>
    <p:sldId id="616" r:id="rId8"/>
    <p:sldId id="617" r:id="rId9"/>
    <p:sldId id="618" r:id="rId10"/>
    <p:sldId id="619" r:id="rId11"/>
    <p:sldId id="292" r:id="rId12"/>
    <p:sldId id="290" r:id="rId13"/>
    <p:sldId id="291" r:id="rId14"/>
    <p:sldId id="304" r:id="rId15"/>
    <p:sldId id="305" r:id="rId16"/>
    <p:sldId id="306" r:id="rId17"/>
    <p:sldId id="309" r:id="rId18"/>
    <p:sldId id="620" r:id="rId19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2673"/>
  </p:normalViewPr>
  <p:slideViewPr>
    <p:cSldViewPr snapToGrid="0">
      <p:cViewPr varScale="1">
        <p:scale>
          <a:sx n="155" d="100"/>
          <a:sy n="155" d="100"/>
        </p:scale>
        <p:origin x="1392" y="176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Note that we</a:t>
            </a:r>
            <a:r>
              <a:rPr lang="en-US" altLang="ja-JP" dirty="0"/>
              <a:t>’re using existential instantiation here by claiming n to be an odd number</a:t>
            </a:r>
            <a:r>
              <a:rPr lang="en-US" altLang="ja-JP"/>
              <a:t>.  We’re </a:t>
            </a:r>
            <a:r>
              <a:rPr lang="en-US" altLang="ja-JP" dirty="0"/>
              <a:t>not assuming n=7, but rather n=2k+1.</a:t>
            </a:r>
            <a:endParaRPr lang="en-US" altLang="x-none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67A998-856F-FE49-922B-31B7739C8C4E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762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As we look at more proof techniques, let’s keep in mind the bigger picture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030310-86F4-7141-AAA9-6346DFD87E19}" type="slidenum">
              <a:rPr lang="en-US" altLang="x-none" sz="1200"/>
              <a:pPr/>
              <a:t>11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3351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9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Mention recreational books, and logical impossibility theorems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BCC3AF-FFA2-DE4B-B9D9-DA811F056E2A}" type="slidenum">
              <a:rPr lang="en-US" altLang="x-none" sz="1200"/>
              <a:pPr/>
              <a:t>17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Informal Proofs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1:</a:t>
            </a:r>
            <a:r>
              <a:rPr lang="en-US" altLang="x-none" dirty="0"/>
              <a:t>  Prove the following claims</a:t>
            </a:r>
          </a:p>
          <a:p>
            <a:pPr marL="685800" lvl="1" indent="-342900">
              <a:buFont typeface="Trebuchet MS" charset="0"/>
              <a:buAutoNum type="alphaLcParenR"/>
            </a:pPr>
            <a:r>
              <a:rPr lang="en-US" altLang="x-none" dirty="0"/>
              <a:t>Use a direct proof to show that the square of an even number is an even number.</a:t>
            </a:r>
          </a:p>
          <a:p>
            <a:pPr marL="942975" lvl="2" indent="-342900"/>
            <a:r>
              <a:rPr lang="en-US" altLang="x-none" dirty="0"/>
              <a:t>Note that we proved the converse earlier, so this will prove it is an “if and only if” relationship</a:t>
            </a:r>
          </a:p>
          <a:p>
            <a:pPr marL="685800" lvl="1" indent="-342900">
              <a:buFont typeface="Trebuchet MS" charset="0"/>
              <a:buAutoNum type="alphaLcParenR"/>
            </a:pPr>
            <a:r>
              <a:rPr lang="en-US" altLang="x-none" dirty="0"/>
              <a:t>Use proof by contraposition to show that if n is an integer and n</a:t>
            </a:r>
            <a:r>
              <a:rPr lang="en-US" altLang="x-none" baseline="30000" dirty="0"/>
              <a:t>3</a:t>
            </a:r>
            <a:r>
              <a:rPr lang="en-US" altLang="x-none" dirty="0"/>
              <a:t> + 5 is odd, then n is even.</a:t>
            </a:r>
          </a:p>
          <a:p>
            <a:pPr marL="42863" indent="0">
              <a:buNone/>
            </a:pPr>
            <a:endParaRPr lang="en-US" altLang="x-none" dirty="0"/>
          </a:p>
          <a:p>
            <a:pPr marL="42863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2: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On Top Hat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0683ABE-E95B-CA89-BF44-9EA30CB1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3484" y="2196704"/>
            <a:ext cx="1332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Conjecture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0450" y="2063354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Gather evidence, prove lemmas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22244" y="2063354"/>
            <a:ext cx="1193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Prove theorem</a:t>
            </a:r>
          </a:p>
        </p:txBody>
      </p:sp>
      <p:cxnSp>
        <p:nvCxnSpPr>
          <p:cNvPr id="31751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965901" y="2381370"/>
            <a:ext cx="634549" cy="5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Arrow Connector 9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5657850" y="2386520"/>
            <a:ext cx="86439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Curved Connector 13"/>
          <p:cNvCxnSpPr>
            <a:cxnSpLocks noChangeShapeType="1"/>
            <a:stCxn id="6" idx="3"/>
            <a:endCxn id="5" idx="0"/>
          </p:cNvCxnSpPr>
          <p:nvPr/>
        </p:nvCxnSpPr>
        <p:spPr bwMode="auto">
          <a:xfrm flipH="1" flipV="1">
            <a:off x="2299693" y="2196704"/>
            <a:ext cx="3358157" cy="189816"/>
          </a:xfrm>
          <a:prstGeom prst="curvedConnector4">
            <a:avLst>
              <a:gd name="adj1" fmla="val -6807"/>
              <a:gd name="adj2" fmla="val 554589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Curved Connector 14"/>
          <p:cNvCxnSpPr>
            <a:cxnSpLocks noChangeShapeType="1"/>
            <a:stCxn id="6" idx="3"/>
            <a:endCxn id="6" idx="0"/>
          </p:cNvCxnSpPr>
          <p:nvPr/>
        </p:nvCxnSpPr>
        <p:spPr bwMode="auto">
          <a:xfrm flipH="1" flipV="1">
            <a:off x="4629150" y="2063354"/>
            <a:ext cx="1028700" cy="323166"/>
          </a:xfrm>
          <a:prstGeom prst="curvedConnector4">
            <a:avLst>
              <a:gd name="adj1" fmla="val -22222"/>
              <a:gd name="adj2" fmla="val 244551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Curved Connector 13"/>
          <p:cNvCxnSpPr>
            <a:cxnSpLocks noChangeShapeType="1"/>
            <a:stCxn id="7" idx="3"/>
            <a:endCxn id="7" idx="0"/>
          </p:cNvCxnSpPr>
          <p:nvPr/>
        </p:nvCxnSpPr>
        <p:spPr bwMode="auto">
          <a:xfrm flipH="1" flipV="1">
            <a:off x="7118747" y="2063354"/>
            <a:ext cx="596503" cy="323166"/>
          </a:xfrm>
          <a:prstGeom prst="curvedConnector4">
            <a:avLst>
              <a:gd name="adj1" fmla="val -38323"/>
              <a:gd name="adj2" fmla="val 23963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Curved Connector 13"/>
          <p:cNvCxnSpPr>
            <a:cxnSpLocks noChangeShapeType="1"/>
            <a:stCxn id="7" idx="3"/>
            <a:endCxn id="6" idx="2"/>
          </p:cNvCxnSpPr>
          <p:nvPr/>
        </p:nvCxnSpPr>
        <p:spPr bwMode="auto">
          <a:xfrm flipH="1">
            <a:off x="4629150" y="2386520"/>
            <a:ext cx="3086100" cy="323165"/>
          </a:xfrm>
          <a:prstGeom prst="curvedConnector4">
            <a:avLst>
              <a:gd name="adj1" fmla="val -7407"/>
              <a:gd name="adj2" fmla="val 32574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Curved Connector 13"/>
          <p:cNvCxnSpPr>
            <a:cxnSpLocks noChangeShapeType="1"/>
            <a:stCxn id="7" idx="3"/>
            <a:endCxn id="5" idx="2"/>
          </p:cNvCxnSpPr>
          <p:nvPr/>
        </p:nvCxnSpPr>
        <p:spPr bwMode="auto">
          <a:xfrm flipH="1">
            <a:off x="2299693" y="2386520"/>
            <a:ext cx="5415557" cy="179516"/>
          </a:xfrm>
          <a:prstGeom prst="curvedConnector4">
            <a:avLst>
              <a:gd name="adj1" fmla="val -4221"/>
              <a:gd name="adj2" fmla="val 73257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E64A89C-D9D0-3DFF-4237-BB5F4759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C5AA19-412C-5664-0B69-005A089A360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scientific process is not always straightforward…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771650" y="972051"/>
            <a:ext cx="5829300" cy="4000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None/>
            </a:pPr>
            <a:r>
              <a:rPr lang="en-US" altLang="x-none" sz="2100" dirty="0"/>
              <a:t>Proof strategies help us…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28700" y="1377554"/>
            <a:ext cx="2800350" cy="1846481"/>
            <a:chOff x="381000" y="1600200"/>
            <a:chExt cx="3733800" cy="2462719"/>
          </a:xfrm>
        </p:grpSpPr>
        <p:pic>
          <p:nvPicPr>
            <p:cNvPr id="4097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00200"/>
              <a:ext cx="2487218" cy="162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TextBox 7"/>
            <p:cNvSpPr txBox="1">
              <a:spLocks noChangeArrowheads="1"/>
            </p:cNvSpPr>
            <p:nvPr/>
          </p:nvSpPr>
          <p:spPr bwMode="auto">
            <a:xfrm>
              <a:off x="381000" y="3200884"/>
              <a:ext cx="3733800" cy="86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Organize our problem solving approach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857251"/>
            <a:ext cx="2800350" cy="2246531"/>
            <a:chOff x="5334000" y="1066800"/>
            <a:chExt cx="3733800" cy="2996116"/>
          </a:xfrm>
        </p:grpSpPr>
        <p:pic>
          <p:nvPicPr>
            <p:cNvPr id="4096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066800"/>
              <a:ext cx="22066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334000" y="3200928"/>
              <a:ext cx="3733800" cy="8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Effectively use all of the tools at our disposal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57550" y="2806304"/>
            <a:ext cx="2800350" cy="2360831"/>
            <a:chOff x="2743200" y="3505200"/>
            <a:chExt cx="3733800" cy="3148517"/>
          </a:xfrm>
        </p:grpSpPr>
        <p:pic>
          <p:nvPicPr>
            <p:cNvPr id="40966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0" y="3505200"/>
              <a:ext cx="3575050" cy="268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Box 9"/>
            <p:cNvSpPr txBox="1">
              <a:spLocks noChangeArrowheads="1"/>
            </p:cNvSpPr>
            <p:nvPr/>
          </p:nvSpPr>
          <p:spPr bwMode="auto">
            <a:xfrm>
              <a:off x="2743200" y="5791739"/>
              <a:ext cx="3733800" cy="86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Develop a coherent plan of attack</a:t>
              </a:r>
            </a:p>
          </p:txBody>
        </p:sp>
      </p:grp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402758A7-BB31-193E-7CA2-FDDBEF65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0D4CB-22C1-D53C-A5D8-FF5A0C2A6C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scientific process is not always straightforward…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sz="2000" dirty="0"/>
              <a:t>Today we</a:t>
            </a:r>
            <a:r>
              <a:rPr lang="en-US" altLang="ja-JP" sz="2000" dirty="0"/>
              <a:t>’ll discuss four types of strategy: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Forward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Backward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Searching for counterexamples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Adapting existing proofs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FFBA939-8ACE-455F-7EEF-6B355FC9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A80B63-BD48-ED58-0B52-4C58FF7B734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Types of </a:t>
            </a:r>
            <a:r>
              <a:rPr lang="en-US" altLang="ja-JP" sz="3200" dirty="0"/>
              <a:t>proof strategy</a:t>
            </a:r>
            <a:endParaRPr lang="en-US" altLang="x-non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38290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In these cases, it is often helpful to reason </a:t>
            </a:r>
            <a:r>
              <a:rPr lang="en-US" altLang="x-none" dirty="0">
                <a:solidFill>
                  <a:srgbClr val="FF0000"/>
                </a:solidFill>
              </a:rPr>
              <a:t>backwards</a:t>
            </a:r>
            <a:r>
              <a:rPr lang="en-US" altLang="x-none" dirty="0"/>
              <a:t>, starting with the goal that we want to prove.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Example:</a:t>
            </a:r>
            <a:r>
              <a:rPr lang="en-US" altLang="x-none" dirty="0"/>
              <a:t>  Prove that given two distinct positive real numbers x and y, the arithmetic mean of x and y is always greater than the geometric mean of x and 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Sanity check:</a:t>
            </a:r>
            <a:r>
              <a:rPr lang="en-US" altLang="x-none" i="1" dirty="0"/>
              <a:t>  </a:t>
            </a:r>
            <a:r>
              <a:rPr lang="en-US" altLang="x-none" dirty="0"/>
              <a:t>Let x=8 and y=4.  (8+4)/2 = 6.  √(8 × 4) = √(32) ≅ 5.66.  6 &gt; 5.66 </a:t>
            </a:r>
            <a:r>
              <a:rPr lang="en-US" altLang="x-none" dirty="0">
                <a:solidFill>
                  <a:srgbClr val="FF0000"/>
                </a:solidFill>
                <a:latin typeface="Zapf Dingbats" charset="0"/>
              </a:rPr>
              <a:t>✔</a:t>
            </a:r>
            <a:r>
              <a:rPr lang="en-US" altLang="x-none" dirty="0"/>
              <a:t> </a:t>
            </a:r>
            <a:endParaRPr lang="en-US" altLang="x-none" b="1" i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057650" y="257175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86250" y="285750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43250" y="2571750"/>
            <a:ext cx="1657355" cy="1226742"/>
            <a:chOff x="2667000" y="3428999"/>
            <a:chExt cx="2209807" cy="1635352"/>
          </a:xfrm>
        </p:grpSpPr>
        <p:sp>
          <p:nvSpPr>
            <p:cNvPr id="43017" name="TextBox 3"/>
            <p:cNvSpPr txBox="1">
              <a:spLocks noChangeArrowheads="1"/>
            </p:cNvSpPr>
            <p:nvPr/>
          </p:nvSpPr>
          <p:spPr bwMode="auto">
            <a:xfrm>
              <a:off x="2667000" y="4572000"/>
              <a:ext cx="1310615" cy="4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(x + y)/2</a:t>
              </a:r>
            </a:p>
          </p:txBody>
        </p:sp>
        <p:cxnSp>
          <p:nvCxnSpPr>
            <p:cNvPr id="10" name="Shape 9"/>
            <p:cNvCxnSpPr>
              <a:endCxn id="43017" idx="0"/>
            </p:cNvCxnSpPr>
            <p:nvPr/>
          </p:nvCxnSpPr>
          <p:spPr bwMode="auto">
            <a:xfrm rot="10800000" flipV="1">
              <a:off x="3322308" y="3428999"/>
              <a:ext cx="1554499" cy="11430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86300" y="2858690"/>
            <a:ext cx="659155" cy="1053941"/>
            <a:chOff x="4724400" y="3811588"/>
            <a:chExt cx="878874" cy="1405255"/>
          </a:xfrm>
        </p:grpSpPr>
        <p:sp>
          <p:nvSpPr>
            <p:cNvPr id="43015" name="TextBox 4"/>
            <p:cNvSpPr txBox="1">
              <a:spLocks noChangeArrowheads="1"/>
            </p:cNvSpPr>
            <p:nvPr/>
          </p:nvSpPr>
          <p:spPr bwMode="auto">
            <a:xfrm>
              <a:off x="4724400" y="4724400"/>
              <a:ext cx="87887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√(</a:t>
              </a:r>
              <a:r>
                <a:rPr lang="en-US" altLang="x-none" sz="1800" b="1" i="1" dirty="0" err="1">
                  <a:solidFill>
                    <a:srgbClr val="C00000"/>
                  </a:solidFill>
                  <a:latin typeface="Comic Neue" panose="02000000000000000000" pitchFamily="2" charset="0"/>
                </a:rPr>
                <a:t>xy</a:t>
              </a:r>
              <a:r>
                <a:rPr lang="en-US" altLang="x-none" sz="18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876801" y="4267200"/>
              <a:ext cx="914400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AF8B4FB-BBF9-DD83-77F3-AD5BCB29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60CF8-FD30-7319-D231-4FA57CD548FF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 forward reasoning doesn</a:t>
            </a:r>
            <a:r>
              <a:rPr lang="en-US" altLang="ja-JP" sz="3200" dirty="0"/>
              <a:t>’t work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/>
              <a:t>Proof:</a:t>
            </a: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		(x + y)/2 &gt; √(</a:t>
            </a:r>
            <a:r>
              <a:rPr lang="en-US" altLang="x-none" dirty="0" err="1"/>
              <a:t>xy</a:t>
            </a:r>
            <a:r>
              <a:rPr lang="en-US" altLang="x-none" dirty="0"/>
              <a:t>)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/4 &gt; </a:t>
            </a:r>
            <a:r>
              <a:rPr lang="en-US" altLang="x-none" dirty="0" err="1"/>
              <a:t>xy</a:t>
            </a: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+ 2xy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- 2xy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– y) &gt; 0</a:t>
            </a:r>
          </a:p>
          <a:p>
            <a:pPr>
              <a:buFont typeface="Wingdings" charset="2"/>
              <a:buNone/>
            </a:pPr>
            <a:r>
              <a:rPr lang="en-US" altLang="x-none" b="1" dirty="0"/>
              <a:t>		</a:t>
            </a:r>
            <a:r>
              <a:rPr lang="en-US" altLang="x-none" dirty="0"/>
              <a:t>x &gt; y</a:t>
            </a: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 marL="7144" indent="-7144">
              <a:buNone/>
            </a:pPr>
            <a:r>
              <a:rPr lang="en-US" altLang="x-none" dirty="0"/>
              <a:t>Since 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 whenever x ≠ y, the final inequality is true.  Since all of these inequalities are </a:t>
            </a:r>
            <a:r>
              <a:rPr lang="en-US" altLang="x-none" dirty="0">
                <a:solidFill>
                  <a:srgbClr val="FF0000"/>
                </a:solidFill>
              </a:rPr>
              <a:t>equivalent</a:t>
            </a:r>
            <a:r>
              <a:rPr lang="en-US" altLang="x-none" dirty="0"/>
              <a:t>, it follows that (x + y)/2 &gt; √(</a:t>
            </a:r>
            <a:r>
              <a:rPr lang="en-US" altLang="x-none" dirty="0" err="1"/>
              <a:t>xy</a:t>
            </a:r>
            <a:r>
              <a:rPr lang="en-US" altLang="x-none" dirty="0"/>
              <a:t>).   ☐</a:t>
            </a:r>
          </a:p>
          <a:p>
            <a:pPr>
              <a:buFont typeface="Wingdings" charset="2"/>
              <a:buNone/>
            </a:pPr>
            <a:endParaRPr lang="en-US" altLang="x-none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400550" y="1200150"/>
            <a:ext cx="2687554" cy="2065867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F8793BD-1842-9C21-767B-6AB2FFB9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4CE220-DB59-3EC0-BB07-CFB8D8D0B75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Prove that (</a:t>
            </a:r>
            <a:r>
              <a:rPr lang="en-US" altLang="x-none" sz="3200" dirty="0" err="1"/>
              <a:t>x+y</a:t>
            </a:r>
            <a:r>
              <a:rPr lang="en-US" altLang="x-none" sz="3200" dirty="0"/>
              <a:t>)/2 &gt; √(</a:t>
            </a:r>
            <a:r>
              <a:rPr lang="en-US" altLang="x-none" sz="3200" dirty="0" err="1"/>
              <a:t>xy</a:t>
            </a:r>
            <a:r>
              <a:rPr lang="en-US" altLang="x-none" sz="3200" dirty="0"/>
              <a:t>) for all distinct pairs of positive real numbers x and y.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6343650" cy="40005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Proof by counterexample is helpful if:</a:t>
            </a:r>
          </a:p>
          <a:p>
            <a:pPr marL="519113" lvl="1" indent="-219075"/>
            <a:r>
              <a:rPr lang="en-US" altLang="x-none" dirty="0"/>
              <a:t>Proof attempts repeatedly fail</a:t>
            </a:r>
          </a:p>
          <a:p>
            <a:pPr marL="519113" lvl="1" indent="-219075"/>
            <a:r>
              <a:rPr lang="en-US" altLang="x-none" dirty="0"/>
              <a:t>The conjecture to be proven looks </a:t>
            </a:r>
            <a:r>
              <a:rPr lang="en-US" altLang="ja-JP" dirty="0"/>
              <a:t>“funny”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Example:</a:t>
            </a:r>
            <a:r>
              <a:rPr lang="en-US" altLang="x-none" i="1" dirty="0"/>
              <a:t>  </a:t>
            </a:r>
            <a:r>
              <a:rPr lang="en-US" altLang="x-none" dirty="0"/>
              <a:t>Prove that every positive integer is the sum of two squares.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/>
              <a:t>Counterexample:</a:t>
            </a: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    3 is not the sum of two squares, so the </a:t>
            </a:r>
            <a:r>
              <a:rPr lang="en-US" altLang="x-none" dirty="0">
                <a:solidFill>
                  <a:srgbClr val="0070C0"/>
                </a:solidFill>
              </a:rPr>
              <a:t>claim</a:t>
            </a:r>
            <a:r>
              <a:rPr lang="en-US" altLang="x-none" dirty="0"/>
              <a:t>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.  ☐</a:t>
            </a:r>
          </a:p>
          <a:p>
            <a:pPr marL="0" indent="0">
              <a:buNone/>
            </a:pPr>
            <a:endParaRPr lang="en-US" altLang="x-none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18721" y="2686049"/>
            <a:ext cx="5204247" cy="1055571"/>
            <a:chOff x="1034295" y="3581388"/>
            <a:chExt cx="6938996" cy="1407294"/>
          </a:xfrm>
        </p:grpSpPr>
        <p:sp>
          <p:nvSpPr>
            <p:cNvPr id="45060" name="TextBox 3"/>
            <p:cNvSpPr txBox="1">
              <a:spLocks noChangeArrowheads="1"/>
            </p:cNvSpPr>
            <p:nvPr/>
          </p:nvSpPr>
          <p:spPr bwMode="auto">
            <a:xfrm>
              <a:off x="1034295" y="4250088"/>
              <a:ext cx="6938996" cy="7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Comic Neue" panose="02000000000000000000" pitchFamily="2" charset="0"/>
                </a:rPr>
                <a:t>This seems suspicious to me, since other factorizations (e.g., prime factorizations) can be complex.</a:t>
              </a:r>
            </a:p>
          </p:txBody>
        </p:sp>
        <p:cxnSp>
          <p:nvCxnSpPr>
            <p:cNvPr id="6" name="Curved Connector 5"/>
            <p:cNvCxnSpPr>
              <a:cxnSpLocks/>
              <a:stCxn id="45060" idx="3"/>
            </p:cNvCxnSpPr>
            <p:nvPr/>
          </p:nvCxnSpPr>
          <p:spPr bwMode="auto">
            <a:xfrm flipH="1" flipV="1">
              <a:off x="2667000" y="3581388"/>
              <a:ext cx="5306291" cy="1037997"/>
            </a:xfrm>
            <a:prstGeom prst="curvedConnector3">
              <a:avLst>
                <a:gd name="adj1" fmla="val -5744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3F06B7F-B248-F457-4971-29A8AB24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D63C67-0176-9EEE-40FD-F2BDC00A41B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Other times, searching for a </a:t>
            </a:r>
            <a:r>
              <a:rPr lang="en-US" altLang="x-none" sz="3200" dirty="0">
                <a:solidFill>
                  <a:srgbClr val="FF0000"/>
                </a:solidFill>
              </a:rPr>
              <a:t>counterexample </a:t>
            </a:r>
            <a:r>
              <a:rPr lang="en-US" altLang="x-none" sz="3200" dirty="0">
                <a:solidFill>
                  <a:schemeClr val="tx1"/>
                </a:solidFill>
              </a:rPr>
              <a:t>is helpful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444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When trying to prove a new conjecture, a good </a:t>
            </a:r>
            <a:r>
              <a:rPr lang="en-US" altLang="ja-JP" dirty="0"/>
              <a:t>“meta strategy” is to: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possible, try to reuse an existing proof (analogy!)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the conjecture looks fishy, check for a counterexample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Attempt a </a:t>
            </a:r>
            <a:r>
              <a:rPr lang="en-US" altLang="ja-JP" dirty="0"/>
              <a:t>“real” proof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Apply the forward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Or, apply the backward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Possibly alternate between forward and backward reasoning</a:t>
            </a:r>
          </a:p>
          <a:p>
            <a:pPr marL="814388" lvl="3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Unfortunately, not every proof can be solved using this nice little meta strategy…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600200" y="4335944"/>
            <a:ext cx="594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dirty="0">
                <a:solidFill>
                  <a:srgbClr val="FF0000"/>
                </a:solidFill>
                <a:latin typeface="Comic Neue" panose="02000000000000000000" pitchFamily="2" charset="0"/>
              </a:rPr>
              <a:t>In fact, there are many, many proof strategies out there, and NONE of them can be guaranteed to find a proof!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02493" y="1068401"/>
            <a:ext cx="4070391" cy="951231"/>
            <a:chOff x="2216919" y="4231802"/>
            <a:chExt cx="5427188" cy="1268186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16919" y="4231802"/>
              <a:ext cx="5427188" cy="43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rgbClr val="FF0000"/>
                  </a:solidFill>
                  <a:latin typeface="Comic Neue" panose="02000000000000000000" pitchFamily="2" charset="0"/>
                </a:rPr>
                <a:t>A great tool for programmers AND logicians!</a:t>
              </a:r>
            </a:p>
          </p:txBody>
        </p:sp>
        <p:cxnSp>
          <p:nvCxnSpPr>
            <p:cNvPr id="7" name="Curved Connector 6"/>
            <p:cNvCxnSpPr>
              <a:cxnSpLocks/>
              <a:stCxn id="6" idx="3"/>
            </p:cNvCxnSpPr>
            <p:nvPr/>
          </p:nvCxnSpPr>
          <p:spPr bwMode="auto">
            <a:xfrm flipH="1">
              <a:off x="5603007" y="4447225"/>
              <a:ext cx="2041100" cy="1052763"/>
            </a:xfrm>
            <a:prstGeom prst="curvedConnector3">
              <a:avLst>
                <a:gd name="adj1" fmla="val -42981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7254C49-F6CA-0C46-3AB6-F7BD1BC8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270EC-3A83-C1A1-1DE5-9B5B4204900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These four proof strategies are just a start!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19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Proving theorems is not always straightforward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Having several </a:t>
            </a:r>
            <a:r>
              <a:rPr lang="en-US" altLang="x-none" dirty="0">
                <a:solidFill>
                  <a:srgbClr val="FF0000"/>
                </a:solidFill>
              </a:rPr>
              <a:t>proof techniques</a:t>
            </a:r>
            <a:r>
              <a:rPr lang="en-US" altLang="x-none" dirty="0">
                <a:solidFill>
                  <a:srgbClr val="C00000"/>
                </a:solidFill>
              </a:rPr>
              <a:t> </a:t>
            </a:r>
            <a:r>
              <a:rPr lang="en-US" altLang="x-none" dirty="0"/>
              <a:t>at your disposal will make a huge difference in your success rate!</a:t>
            </a:r>
          </a:p>
          <a:p>
            <a:pPr lvl="1"/>
            <a:r>
              <a:rPr lang="en-US" altLang="x-none" dirty="0"/>
              <a:t>And use proof strategies to organize yourself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 lecture:</a:t>
            </a:r>
          </a:p>
          <a:p>
            <a:pPr lvl="1"/>
            <a:r>
              <a:rPr lang="en-US" altLang="x-none" dirty="0"/>
              <a:t>More proof techniques</a:t>
            </a:r>
          </a:p>
          <a:p>
            <a:pPr lvl="1"/>
            <a:r>
              <a:rPr lang="en-US" altLang="x-none" dirty="0"/>
              <a:t>Please read section 1.8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CB88961-D407-3082-788F-771C508D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  <a:p>
            <a:pPr lvl="1"/>
            <a:r>
              <a:rPr lang="en-US" dirty="0"/>
              <a:t>How can I prove an implication is true?</a:t>
            </a:r>
          </a:p>
          <a:p>
            <a:pPr lvl="1"/>
            <a:r>
              <a:rPr lang="en-US" dirty="0"/>
              <a:t>What forms can an informal proof take?</a:t>
            </a:r>
          </a:p>
          <a:p>
            <a:endParaRPr lang="en-US" dirty="0"/>
          </a:p>
          <a:p>
            <a:r>
              <a:rPr lang="en-US" dirty="0"/>
              <a:t>Proof strategies</a:t>
            </a:r>
          </a:p>
          <a:p>
            <a:pPr lvl="1"/>
            <a:r>
              <a:rPr lang="en-US" dirty="0"/>
              <a:t>Which proof techniques should I try?</a:t>
            </a:r>
          </a:p>
          <a:p>
            <a:pPr lvl="1"/>
            <a:r>
              <a:rPr lang="en-US" dirty="0"/>
              <a:t>How do I find a proof without trying every proof technique?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x-none" b="1" i="1" dirty="0"/>
                  <a:t>Example:</a:t>
                </a:r>
                <a:r>
                  <a:rPr lang="en-US" altLang="x-none" dirty="0"/>
                  <a:t>  If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, where </a:t>
                </a:r>
                <a14:m>
                  <m:oMath xmlns:m="http://schemas.openxmlformats.org/officeDocument/2006/math">
                    <m:r>
                      <a:rPr lang="en-US" altLang="x-none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 are positive real numbers,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altLang="x-non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x-none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x-none" dirty="0"/>
              </a:p>
              <a:p>
                <a:pPr marL="0" indent="0">
                  <a:buNone/>
                </a:pPr>
                <a:endParaRPr lang="en-US" altLang="x-none" b="1" i="1" dirty="0"/>
              </a:p>
              <a:p>
                <a:pPr marL="0" indent="0">
                  <a:buNone/>
                </a:pPr>
                <a:r>
                  <a:rPr lang="en-US" altLang="x-none" dirty="0"/>
                  <a:t>We will discuss three applicable proof methods:</a:t>
                </a:r>
              </a:p>
              <a:p>
                <a:pPr lvl="1"/>
                <a:r>
                  <a:rPr lang="en-US" altLang="x-none" dirty="0"/>
                  <a:t>Direct proof</a:t>
                </a:r>
              </a:p>
              <a:p>
                <a:pPr lvl="1"/>
                <a:r>
                  <a:rPr lang="en-US" altLang="x-none" dirty="0"/>
                  <a:t>Proof by contraposition</a:t>
                </a:r>
              </a:p>
              <a:p>
                <a:pPr lvl="1"/>
                <a:r>
                  <a:rPr lang="en-US" altLang="x-none" dirty="0"/>
                  <a:t>Proof by contradiction</a:t>
                </a:r>
              </a:p>
            </p:txBody>
          </p:sp>
        </mc:Choice>
        <mc:Fallback xmlns="">
          <p:sp>
            <p:nvSpPr>
              <p:cNvPr id="481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A5005D9-60C5-7ED1-264E-FA4332BE03E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Mathematical theorems are often stated in the form of an implication</a:t>
            </a:r>
            <a:endParaRPr lang="en-US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B1B59E87-646D-EF8F-C2D4-6979CFCE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Direct proof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600200" y="1028700"/>
            <a:ext cx="5943600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dirty="0"/>
              <a:t>In a </a:t>
            </a:r>
            <a:r>
              <a:rPr lang="en-US" altLang="x-none" dirty="0">
                <a:solidFill>
                  <a:schemeClr val="bg2"/>
                </a:solidFill>
              </a:rPr>
              <a:t>direct proof</a:t>
            </a:r>
            <a:r>
              <a:rPr lang="en-US" altLang="x-none" dirty="0"/>
              <a:t>, we prove p → q by showing that if p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, then q must necessarily be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marL="0" indent="0">
              <a:buNone/>
            </a:pPr>
            <a:endParaRPr lang="en-US" altLang="x-none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x-none" b="1" i="1" dirty="0">
                <a:solidFill>
                  <a:srgbClr val="FF0000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Prove that if n is an odd integer, then n</a:t>
            </a:r>
            <a:r>
              <a:rPr lang="en-US" altLang="x-none" baseline="30000" dirty="0"/>
              <a:t>3</a:t>
            </a:r>
            <a:r>
              <a:rPr lang="en-US" altLang="x-none" dirty="0"/>
              <a:t> is an odd integer.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rgbClr val="FF0000"/>
                </a:solidFill>
              </a:rPr>
              <a:t>Proof</a:t>
            </a:r>
            <a:r>
              <a:rPr lang="en-US" altLang="x-none" b="1" i="1" dirty="0"/>
              <a:t>:</a:t>
            </a:r>
            <a:endParaRPr lang="en-US" altLang="x-none" dirty="0"/>
          </a:p>
          <a:p>
            <a:pPr marL="519113" lvl="1" indent="-219075"/>
            <a:r>
              <a:rPr lang="en-US" altLang="x-none" dirty="0"/>
              <a:t>Assume that n is odd.  That is n = (2k + 1) for some integer k.</a:t>
            </a:r>
          </a:p>
          <a:p>
            <a:pPr marL="519113" lvl="1" indent="-219075"/>
            <a:r>
              <a:rPr lang="en-US" altLang="x-none" dirty="0"/>
              <a:t>So, n</a:t>
            </a:r>
            <a:r>
              <a:rPr lang="en-US" altLang="x-none" baseline="30000" dirty="0"/>
              <a:t>3</a:t>
            </a:r>
            <a:r>
              <a:rPr lang="en-US" altLang="x-none" dirty="0"/>
              <a:t> = (2k+1)</a:t>
            </a:r>
            <a:r>
              <a:rPr lang="en-US" altLang="x-none" baseline="30000" dirty="0"/>
              <a:t>3</a:t>
            </a:r>
            <a:r>
              <a:rPr lang="en-US" altLang="x-none" dirty="0"/>
              <a:t> = (4k</a:t>
            </a:r>
            <a:r>
              <a:rPr lang="en-US" altLang="x-none" baseline="30000" dirty="0"/>
              <a:t>2</a:t>
            </a:r>
            <a:r>
              <a:rPr lang="en-US" altLang="x-none" dirty="0"/>
              <a:t> + 4k + 1)(2k+1) = 8k</a:t>
            </a:r>
            <a:r>
              <a:rPr lang="en-US" altLang="x-none" baseline="30000" dirty="0"/>
              <a:t>3</a:t>
            </a:r>
            <a:r>
              <a:rPr lang="en-US" altLang="x-none" dirty="0"/>
              <a:t> + 12k</a:t>
            </a:r>
            <a:r>
              <a:rPr lang="en-US" altLang="x-none" baseline="30000" dirty="0"/>
              <a:t>2</a:t>
            </a:r>
            <a:r>
              <a:rPr lang="en-US" altLang="x-none" dirty="0"/>
              <a:t> + 6k + 1</a:t>
            </a:r>
          </a:p>
          <a:p>
            <a:pPr marL="519113" lvl="1" indent="-219075"/>
            <a:r>
              <a:rPr lang="en-US" altLang="x-none" dirty="0"/>
              <a:t>We can factor the above to get 2(4k</a:t>
            </a:r>
            <a:r>
              <a:rPr lang="en-US" altLang="x-none" baseline="30000" dirty="0"/>
              <a:t>3</a:t>
            </a:r>
            <a:r>
              <a:rPr lang="en-US" altLang="x-none" dirty="0"/>
              <a:t> + 6k</a:t>
            </a:r>
            <a:r>
              <a:rPr lang="en-US" altLang="x-none" baseline="30000" dirty="0"/>
              <a:t>2</a:t>
            </a:r>
            <a:r>
              <a:rPr lang="en-US" altLang="x-none" dirty="0"/>
              <a:t> + 3k) + 1</a:t>
            </a:r>
          </a:p>
          <a:p>
            <a:pPr marL="519113" lvl="1" indent="-219075"/>
            <a:r>
              <a:rPr lang="en-US" altLang="x-none" dirty="0"/>
              <a:t>Since the above quantity is one more than even number, we know that n</a:t>
            </a:r>
            <a:r>
              <a:rPr lang="en-US" altLang="x-none" baseline="30000" dirty="0"/>
              <a:t>3</a:t>
            </a:r>
            <a:r>
              <a:rPr lang="en-US" altLang="x-none" dirty="0"/>
              <a:t> is odd.  ☐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89454" y="3058349"/>
            <a:ext cx="5339013" cy="1362577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FF1FB7A-A841-F516-3915-733CB188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In this case, we can try </a:t>
            </a:r>
            <a:r>
              <a:rPr lang="en-US" altLang="x-none" dirty="0">
                <a:solidFill>
                  <a:srgbClr val="FF0000"/>
                </a:solidFill>
              </a:rPr>
              <a:t>proof by contraposition</a:t>
            </a:r>
          </a:p>
          <a:p>
            <a:pPr marL="0" indent="0">
              <a:buNone/>
            </a:pPr>
            <a:endParaRPr lang="en-US" altLang="x-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x-none" dirty="0"/>
              <a:t>How does this work?</a:t>
            </a:r>
          </a:p>
          <a:p>
            <a:pPr marL="556022" lvl="1" indent="-255985"/>
            <a:r>
              <a:rPr lang="en-US" altLang="x-none" dirty="0"/>
              <a:t>Recall that p → q ≡ ¬q → ¬p</a:t>
            </a:r>
          </a:p>
          <a:p>
            <a:pPr marL="556022" lvl="1" indent="-255985"/>
            <a:r>
              <a:rPr lang="en-US" altLang="x-none" dirty="0"/>
              <a:t>Therefore, a proof of ¬q → ¬p is also a proof of p → q</a:t>
            </a:r>
          </a:p>
          <a:p>
            <a:pPr marL="556022" lvl="1" indent="-255985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Proof by contraposition is an </a:t>
            </a:r>
            <a:r>
              <a:rPr lang="en-US" altLang="x-none" dirty="0">
                <a:solidFill>
                  <a:srgbClr val="FF0000"/>
                </a:solidFill>
              </a:rPr>
              <a:t>indirect </a:t>
            </a:r>
            <a:r>
              <a:rPr lang="en-US" altLang="x-none" dirty="0"/>
              <a:t>proof technique since we don</a:t>
            </a:r>
            <a:r>
              <a:rPr lang="en-US" altLang="ja-JP" dirty="0"/>
              <a:t>’t prove p → q directly.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Let</a:t>
            </a:r>
            <a:r>
              <a:rPr lang="en-US" altLang="ja-JP" dirty="0"/>
              <a:t>’s take a look at an example…</a:t>
            </a:r>
            <a:endParaRPr lang="en-US" alt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E46F0-9366-E858-5B55-8412FC44D61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Direct proofs are not always the easiest way to prove a given conjecture.</a:t>
            </a:r>
            <a:endParaRPr lang="en-US" altLang="x-none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AB0CFAA-D4BF-B4FD-1BAC-544FFBE5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7350" y="1028700"/>
                <a:ext cx="6057900" cy="3829050"/>
              </a:xfrm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x-none" dirty="0"/>
                  <a:t>First, attempt a direct proof:</a:t>
                </a:r>
              </a:p>
              <a:p>
                <a:pPr lvl="1"/>
                <a:r>
                  <a:rPr lang="en-US" altLang="x-none" dirty="0"/>
                  <a:t>Assume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 is even,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x-none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x-none" dirty="0"/>
              </a:p>
              <a:p>
                <a:pPr lvl="1"/>
                <a:r>
                  <a:rPr lang="en-US" altLang="x-none" dirty="0"/>
                  <a:t>Can solve to find that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altLang="x-none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x-none" dirty="0"/>
                  <a:t>… ?</a:t>
                </a:r>
              </a:p>
              <a:p>
                <a:pPr lvl="1"/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dirty="0"/>
                  <a:t>Now, try proof by contraposition:</a:t>
                </a:r>
              </a:p>
              <a:p>
                <a:pPr lvl="1"/>
                <a:r>
                  <a:rPr lang="en-US" altLang="x-none" dirty="0"/>
                  <a:t>Assume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x-none" dirty="0"/>
                  <a:t> is odd, thus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x-none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x-none" dirty="0"/>
              </a:p>
              <a:p>
                <a:pPr marL="588645" lvl="1" indent="0">
                  <a:buNone/>
                </a:pPr>
                <a:endParaRPr lang="en-US" altLang="x-non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x-none" b="0" dirty="0"/>
              </a:p>
              <a:p>
                <a:pPr lvl="1"/>
                <a:r>
                  <a:rPr lang="en-US" altLang="x-none" b="0" dirty="0"/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x-none" dirty="0"/>
              </a:p>
              <a:p>
                <a:pPr marL="588645" lvl="1" indent="0">
                  <a:buNone/>
                </a:pPr>
                <a:endParaRPr lang="en-US" altLang="x-none" dirty="0"/>
              </a:p>
              <a:p>
                <a:pPr lvl="1"/>
                <a:r>
                  <a:rPr lang="en-US" altLang="x-none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 is odd, and we proved ¬</a:t>
                </a:r>
                <a:r>
                  <a:rPr lang="en-US" altLang="ja-JP" dirty="0"/>
                  <a:t>“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is even” → ¬“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even”, we can conclude that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even” → “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is even” ☐</a:t>
                </a:r>
                <a:endParaRPr lang="en-US" altLang="x-none" dirty="0"/>
              </a:p>
            </p:txBody>
          </p:sp>
        </mc:Choice>
        <mc:Fallback>
          <p:sp>
            <p:nvSpPr>
              <p:cNvPr id="512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7350" y="1028700"/>
                <a:ext cx="6057900" cy="3829050"/>
              </a:xfrm>
              <a:blipFill>
                <a:blip r:embed="rId3"/>
                <a:stretch>
                  <a:fillRect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DA44224-9BD3-AC79-657E-E1B2D6C1F10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Prove: </a:t>
            </a:r>
            <a:r>
              <a:rPr lang="en-US" altLang="x-none" sz="3200" dirty="0"/>
              <a:t>If n is an integer and n</a:t>
            </a:r>
            <a:r>
              <a:rPr lang="en-US" altLang="x-none" sz="3200" baseline="30000" dirty="0"/>
              <a:t>2</a:t>
            </a:r>
            <a:r>
              <a:rPr lang="en-US" altLang="x-none" sz="3200" dirty="0"/>
              <a:t> is even, then n is even.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B7192E28-37CC-2CB6-3A6A-73AB5E8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0F8F-0BD8-2C72-358A-DE06D124C5A7}"/>
              </a:ext>
            </a:extLst>
          </p:cNvPr>
          <p:cNvGrpSpPr/>
          <p:nvPr/>
        </p:nvGrpSpPr>
        <p:grpSpPr>
          <a:xfrm>
            <a:off x="3398111" y="3175685"/>
            <a:ext cx="674032" cy="307777"/>
            <a:chOff x="3398111" y="3175685"/>
            <a:chExt cx="674032" cy="307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769C49-350B-1F29-609F-CD89389069B1}"/>
                </a:ext>
              </a:extLst>
            </p:cNvPr>
            <p:cNvCxnSpPr>
              <a:cxnSpLocks/>
            </p:cNvCxnSpPr>
            <p:nvPr/>
          </p:nvCxnSpPr>
          <p:spPr>
            <a:xfrm>
              <a:off x="3398111" y="3175685"/>
              <a:ext cx="674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5A461-E559-4189-213B-02DEB40148C7}"/>
                </a:ext>
              </a:extLst>
            </p:cNvPr>
            <p:cNvSpPr txBox="1"/>
            <p:nvPr/>
          </p:nvSpPr>
          <p:spPr>
            <a:xfrm>
              <a:off x="3593101" y="3175685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</a:t>
              </a:r>
              <a:r>
                <a:rPr lang="en-US" dirty="0"/>
                <a:t>q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8C5342-5932-6A8D-2402-84FA32B47FE0}"/>
              </a:ext>
            </a:extLst>
          </p:cNvPr>
          <p:cNvGrpSpPr/>
          <p:nvPr/>
        </p:nvGrpSpPr>
        <p:grpSpPr>
          <a:xfrm>
            <a:off x="4572000" y="947351"/>
            <a:ext cx="3638398" cy="390701"/>
            <a:chOff x="4572000" y="947351"/>
            <a:chExt cx="3638398" cy="390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8213B5F-242F-29DA-231D-3DA1B4F7DEC2}"/>
                </a:ext>
              </a:extLst>
            </p:cNvPr>
            <p:cNvCxnSpPr/>
            <p:nvPr/>
          </p:nvCxnSpPr>
          <p:spPr>
            <a:xfrm>
              <a:off x="4572000" y="947351"/>
              <a:ext cx="142514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A1118C-C2D8-05F2-C629-59008AB1D869}"/>
                </a:ext>
              </a:extLst>
            </p:cNvPr>
            <p:cNvSpPr txBox="1"/>
            <p:nvPr/>
          </p:nvSpPr>
          <p:spPr>
            <a:xfrm>
              <a:off x="5066270" y="10287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C4515C-6A30-D6C6-83E0-5CB6A95A6C42}"/>
                </a:ext>
              </a:extLst>
            </p:cNvPr>
            <p:cNvCxnSpPr/>
            <p:nvPr/>
          </p:nvCxnSpPr>
          <p:spPr>
            <a:xfrm>
              <a:off x="6785252" y="948926"/>
              <a:ext cx="14251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AD83D-2097-25A8-510C-EE9EC3647B0F}"/>
                </a:ext>
              </a:extLst>
            </p:cNvPr>
            <p:cNvSpPr txBox="1"/>
            <p:nvPr/>
          </p:nvSpPr>
          <p:spPr>
            <a:xfrm>
              <a:off x="7271284" y="10302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74A250-45FB-012F-BBB2-262C046B6E65}"/>
              </a:ext>
            </a:extLst>
          </p:cNvPr>
          <p:cNvGrpSpPr/>
          <p:nvPr/>
        </p:nvGrpSpPr>
        <p:grpSpPr>
          <a:xfrm>
            <a:off x="2929871" y="4028301"/>
            <a:ext cx="1329091" cy="307777"/>
            <a:chOff x="2929871" y="4028301"/>
            <a:chExt cx="1329091" cy="3077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E78797-EE79-FE6C-AE92-6E82457532E2}"/>
                </a:ext>
              </a:extLst>
            </p:cNvPr>
            <p:cNvCxnSpPr>
              <a:cxnSpLocks/>
            </p:cNvCxnSpPr>
            <p:nvPr/>
          </p:nvCxnSpPr>
          <p:spPr>
            <a:xfrm>
              <a:off x="2929871" y="4028301"/>
              <a:ext cx="132909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214E05-1143-D6F8-8660-9AE9FC97EDB4}"/>
                </a:ext>
              </a:extLst>
            </p:cNvPr>
            <p:cNvSpPr txBox="1"/>
            <p:nvPr/>
          </p:nvSpPr>
          <p:spPr>
            <a:xfrm>
              <a:off x="3256669" y="4028301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49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Proof by contradiction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Given a conditional p → q, the only way to reject this claim is to prove that p ∧ ¬q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In a </a:t>
            </a:r>
            <a:r>
              <a:rPr lang="en-US" altLang="x-none" dirty="0">
                <a:solidFill>
                  <a:schemeClr val="bg2"/>
                </a:solidFill>
              </a:rPr>
              <a:t>proof by contradiction </a:t>
            </a:r>
            <a:r>
              <a:rPr lang="en-US" altLang="x-none" dirty="0"/>
              <a:t>we: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Assume that p ∧ ¬q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Proceed with the proof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this assumption leads us to a contradiction, we can conclude that p → q is </a:t>
            </a:r>
            <a:r>
              <a:rPr lang="en-US" altLang="x-none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72D1754-5010-07D0-94AF-38B2636C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485899" y="1028699"/>
            <a:ext cx="6488327" cy="409478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/>
              <a:t>Proof:</a:t>
            </a:r>
            <a:endParaRPr lang="en-US" altLang="x-none" dirty="0"/>
          </a:p>
          <a:p>
            <a:pPr lvl="1"/>
            <a:r>
              <a:rPr lang="en-US" altLang="x-none" dirty="0"/>
              <a:t>Assume the negation, that 3n + 2 is odd, n is even (i.e., n = 2k)</a:t>
            </a:r>
          </a:p>
          <a:p>
            <a:pPr marL="588645" lvl="1" indent="0">
              <a:buNone/>
            </a:pPr>
            <a:endParaRPr lang="en-US" altLang="x-none" dirty="0"/>
          </a:p>
          <a:p>
            <a:pPr lvl="1"/>
            <a:r>
              <a:rPr lang="en-US" altLang="x-none" dirty="0"/>
              <a:t>3n + 2 = 3(2k) + 2 = 6k + 2 = 2(3k + 1)</a:t>
            </a:r>
          </a:p>
          <a:p>
            <a:pPr lvl="1"/>
            <a:r>
              <a:rPr lang="en-US" altLang="x-none" dirty="0"/>
              <a:t>The above statement tells us that 3n + 2 is even, which is a </a:t>
            </a:r>
            <a:r>
              <a:rPr lang="en-US" altLang="x-none" dirty="0">
                <a:solidFill>
                  <a:srgbClr val="FF0000"/>
                </a:solidFill>
              </a:rPr>
              <a:t>contradiction</a:t>
            </a:r>
            <a:r>
              <a:rPr lang="en-US" altLang="x-none" dirty="0"/>
              <a:t> of our assumption that 3n + 2 is odd.</a:t>
            </a:r>
          </a:p>
          <a:p>
            <a:pPr lvl="1"/>
            <a:r>
              <a:rPr lang="en-US" altLang="x-none" dirty="0"/>
              <a:t>Therefore, we have shown that if 3n + 2 is odd, then n is also odd.  ☐</a:t>
            </a:r>
          </a:p>
          <a:p>
            <a:pPr lvl="1"/>
            <a:endParaRPr lang="en-US" altLang="x-none" dirty="0"/>
          </a:p>
          <a:p>
            <a:pPr marL="7144" indent="-7144">
              <a:buNone/>
            </a:pPr>
            <a:r>
              <a:rPr lang="en-US" altLang="x-none" b="1" dirty="0"/>
              <a:t>Note: </a:t>
            </a:r>
            <a:r>
              <a:rPr lang="en-US" altLang="x-none" dirty="0"/>
              <a:t> If we prove this by contraposition, we use a lot of the same mechanics/algebra!</a:t>
            </a:r>
          </a:p>
          <a:p>
            <a:pPr lvl="1" indent="-257175"/>
            <a:r>
              <a:rPr lang="en-US" altLang="x-none" dirty="0"/>
              <a:t>But the </a:t>
            </a:r>
            <a:r>
              <a:rPr lang="en-US" altLang="x-none" dirty="0">
                <a:solidFill>
                  <a:schemeClr val="bg2"/>
                </a:solidFill>
              </a:rPr>
              <a:t>line of argumentation</a:t>
            </a:r>
            <a:r>
              <a:rPr lang="en-US" altLang="x-none" dirty="0">
                <a:solidFill>
                  <a:schemeClr val="accent6"/>
                </a:solidFill>
              </a:rPr>
              <a:t> </a:t>
            </a:r>
            <a:r>
              <a:rPr lang="en-US" altLang="x-none" dirty="0"/>
              <a:t>is different</a:t>
            </a:r>
          </a:p>
          <a:p>
            <a:pPr marL="307181" lvl="1" indent="-7144">
              <a:buNone/>
            </a:pPr>
            <a:endParaRPr lang="en-US" altLang="x-none" dirty="0"/>
          </a:p>
          <a:p>
            <a:pPr marL="7144" indent="-7144">
              <a:buNone/>
            </a:pPr>
            <a:r>
              <a:rPr lang="en-US" altLang="x-none" dirty="0"/>
              <a:t>We can also use proof by contradiction in cases where were the theorem to be proved is </a:t>
            </a:r>
            <a:r>
              <a:rPr lang="en-US" altLang="x-none" dirty="0">
                <a:solidFill>
                  <a:srgbClr val="FF0000"/>
                </a:solidFill>
              </a:rPr>
              <a:t>not </a:t>
            </a:r>
            <a:r>
              <a:rPr lang="en-US" altLang="x-none" dirty="0"/>
              <a:t>of the form p → q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869194" y="1320458"/>
            <a:ext cx="5599196" cy="152951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C1AA4-F127-37C0-FD4F-499FEF26DD0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Prove: </a:t>
            </a:r>
            <a:r>
              <a:rPr lang="en-US" altLang="x-none" sz="3200" dirty="0"/>
              <a:t>If n is an integer and 3n + 2 is odd, then n is odd.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1BECABD4-AC59-DDC7-4C6F-1B31D370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9D923E-0BEC-0EFD-2CE4-817809210C86}"/>
              </a:ext>
            </a:extLst>
          </p:cNvPr>
          <p:cNvGrpSpPr/>
          <p:nvPr/>
        </p:nvGrpSpPr>
        <p:grpSpPr>
          <a:xfrm>
            <a:off x="4572000" y="947351"/>
            <a:ext cx="3904735" cy="389126"/>
            <a:chOff x="4572000" y="947351"/>
            <a:chExt cx="3904735" cy="38912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31A73D-BD1D-08A6-923A-B4ED68A06BA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947351"/>
              <a:ext cx="1837038" cy="15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B6BF7A-EEAD-9094-8D64-17E69C6289DC}"/>
                </a:ext>
              </a:extLst>
            </p:cNvPr>
            <p:cNvSpPr txBox="1"/>
            <p:nvPr/>
          </p:nvSpPr>
          <p:spPr>
            <a:xfrm>
              <a:off x="5066270" y="10287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0A277E-A8F6-76AD-5B10-CC3695F04879}"/>
                </a:ext>
              </a:extLst>
            </p:cNvPr>
            <p:cNvCxnSpPr>
              <a:cxnSpLocks/>
            </p:cNvCxnSpPr>
            <p:nvPr/>
          </p:nvCxnSpPr>
          <p:spPr>
            <a:xfrm>
              <a:off x="7261654" y="947351"/>
              <a:ext cx="12150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417BCD-2C0B-7672-0E3E-3A01849C1A34}"/>
                </a:ext>
              </a:extLst>
            </p:cNvPr>
            <p:cNvSpPr txBox="1"/>
            <p:nvPr/>
          </p:nvSpPr>
          <p:spPr>
            <a:xfrm>
              <a:off x="7765193" y="101046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44DD1-FC56-EC9B-2FF6-C0E2DCF17818}"/>
              </a:ext>
            </a:extLst>
          </p:cNvPr>
          <p:cNvGrpSpPr/>
          <p:nvPr/>
        </p:nvGrpSpPr>
        <p:grpSpPr>
          <a:xfrm>
            <a:off x="4753232" y="1646505"/>
            <a:ext cx="1136822" cy="307777"/>
            <a:chOff x="4753232" y="1646505"/>
            <a:chExt cx="1136822" cy="3077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72EBEC-31C5-5434-C735-857F75891B49}"/>
                </a:ext>
              </a:extLst>
            </p:cNvPr>
            <p:cNvCxnSpPr>
              <a:cxnSpLocks/>
            </p:cNvCxnSpPr>
            <p:nvPr/>
          </p:nvCxnSpPr>
          <p:spPr>
            <a:xfrm>
              <a:off x="4753232" y="1655774"/>
              <a:ext cx="11368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AAC68C-4B1F-5F6E-F37D-384A2854B535}"/>
                </a:ext>
              </a:extLst>
            </p:cNvPr>
            <p:cNvSpPr txBox="1"/>
            <p:nvPr/>
          </p:nvSpPr>
          <p:spPr>
            <a:xfrm>
              <a:off x="5016691" y="164650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71DBFE-0E9A-F887-A104-930E6AE4993D}"/>
              </a:ext>
            </a:extLst>
          </p:cNvPr>
          <p:cNvGrpSpPr/>
          <p:nvPr/>
        </p:nvGrpSpPr>
        <p:grpSpPr>
          <a:xfrm>
            <a:off x="5989860" y="1646505"/>
            <a:ext cx="1775333" cy="307777"/>
            <a:chOff x="5989860" y="1646505"/>
            <a:chExt cx="1775333" cy="30777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299133-331C-495C-E1C3-933DE0F22767}"/>
                </a:ext>
              </a:extLst>
            </p:cNvPr>
            <p:cNvCxnSpPr>
              <a:cxnSpLocks/>
            </p:cNvCxnSpPr>
            <p:nvPr/>
          </p:nvCxnSpPr>
          <p:spPr>
            <a:xfrm>
              <a:off x="5989860" y="1655774"/>
              <a:ext cx="17753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7EC41E-D597-76E4-674E-1A50305A2A61}"/>
                </a:ext>
              </a:extLst>
            </p:cNvPr>
            <p:cNvSpPr txBox="1"/>
            <p:nvPr/>
          </p:nvSpPr>
          <p:spPr>
            <a:xfrm>
              <a:off x="6632260" y="1646505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</a:t>
              </a:r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0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i="1" dirty="0"/>
              <a:t>Proof:</a:t>
            </a:r>
            <a:endParaRPr lang="en-US" altLang="x-none" dirty="0"/>
          </a:p>
          <a:p>
            <a:pPr lvl="1"/>
            <a:r>
              <a:rPr lang="en-US" altLang="x-none" dirty="0"/>
              <a:t>Let p ≡ </a:t>
            </a:r>
            <a:r>
              <a:rPr lang="en-US" altLang="ja-JP" dirty="0"/>
              <a:t>“At least 10 of any 64 dates fall on the same day of the week”</a:t>
            </a:r>
          </a:p>
          <a:p>
            <a:pPr lvl="1"/>
            <a:r>
              <a:rPr lang="en-US" altLang="x-none" dirty="0"/>
              <a:t>Assume ¬p is </a:t>
            </a:r>
            <a:r>
              <a:rPr lang="en-US" altLang="x-none" dirty="0">
                <a:solidFill>
                  <a:srgbClr val="008000"/>
                </a:solidFill>
              </a:rPr>
              <a:t>true</a:t>
            </a:r>
            <a:r>
              <a:rPr lang="en-US" altLang="x-none" dirty="0"/>
              <a:t>, that is </a:t>
            </a:r>
            <a:r>
              <a:rPr lang="en-US" altLang="ja-JP" dirty="0"/>
              <a:t>“64 dates can be chosen such that at most 9 fall on the same day of the week”</a:t>
            </a:r>
          </a:p>
          <a:p>
            <a:pPr lvl="1"/>
            <a:r>
              <a:rPr lang="en-US" altLang="x-none" dirty="0"/>
              <a:t>When choosing dates, since there are 7 days in a week, </a:t>
            </a:r>
            <a:r>
              <a:rPr lang="en-US" altLang="x-none" dirty="0">
                <a:solidFill>
                  <a:srgbClr val="C00000"/>
                </a:solidFill>
              </a:rPr>
              <a:t>at most</a:t>
            </a:r>
            <a:r>
              <a:rPr lang="en-US" altLang="x-none" dirty="0"/>
              <a:t> 7 × 9 = 63 dates can be chosen in total</a:t>
            </a:r>
          </a:p>
          <a:p>
            <a:pPr lvl="1"/>
            <a:r>
              <a:rPr lang="en-US" altLang="x-none" dirty="0"/>
              <a:t>This is a contradiction of the statement that we can chose 64 dates</a:t>
            </a:r>
          </a:p>
          <a:p>
            <a:pPr lvl="1"/>
            <a:r>
              <a:rPr lang="en-US" altLang="x-none" dirty="0"/>
              <a:t>Therefore, the assumption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, and we can conclude that at least 10 of any 64 dates fall on the same day of the week.  ☐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485900" y="4063604"/>
            <a:ext cx="6229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This proof is an example of the </a:t>
            </a:r>
            <a:r>
              <a:rPr lang="en-US" altLang="x-none" sz="1500" b="1" i="1" u="sng" dirty="0">
                <a:solidFill>
                  <a:srgbClr val="FF0000"/>
                </a:solidFill>
                <a:latin typeface="Comic Neue" panose="02000000000000000000" pitchFamily="2" charset="0"/>
              </a:rPr>
              <a:t>pigeonhole principle</a:t>
            </a:r>
            <a:r>
              <a: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, which we will study during our combinatorics unit.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97875F7-64F7-884B-9558-5C4C9C97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95A8B-8406-4D47-AAD1-0DB7249F632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Prove:</a:t>
            </a:r>
            <a:r>
              <a:rPr lang="en-US" altLang="x-none" sz="3200" b="1" dirty="0"/>
              <a:t> </a:t>
            </a:r>
            <a:r>
              <a:rPr lang="en-US" altLang="x-none" sz="3200" dirty="0"/>
              <a:t>At least 10 of any 64 dates fall on the same day of the week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  <p:bldP spid="4" grpId="0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1566</Words>
  <Application>Microsoft Macintosh PowerPoint</Application>
  <PresentationFormat>On-screen Show (16:9)</PresentationFormat>
  <Paragraphs>198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Comic Neue</vt:lpstr>
      <vt:lpstr>Trebuchet MS</vt:lpstr>
      <vt:lpstr>Wingdings</vt:lpstr>
      <vt:lpstr>Zapf Dingbats</vt:lpstr>
      <vt:lpstr>Brilho</vt:lpstr>
      <vt:lpstr>CS 441: Informal Proofs</vt:lpstr>
      <vt:lpstr>Today's topics</vt:lpstr>
      <vt:lpstr>PowerPoint Presentation</vt:lpstr>
      <vt:lpstr>Direct proof</vt:lpstr>
      <vt:lpstr>PowerPoint Presentation</vt:lpstr>
      <vt:lpstr>PowerPoint Presentation</vt:lpstr>
      <vt:lpstr>Proof by contradiction</vt:lpstr>
      <vt:lpstr>PowerPoint Presentation</vt:lpstr>
      <vt:lpstr>PowerPoint Presentation</vt:lpstr>
      <vt:lpstr>In-class 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198</cp:revision>
  <cp:lastPrinted>2023-01-08T00:14:04Z</cp:lastPrinted>
  <dcterms:created xsi:type="dcterms:W3CDTF">2011-07-05T14:46:51Z</dcterms:created>
  <dcterms:modified xsi:type="dcterms:W3CDTF">2024-09-18T15:05:06Z</dcterms:modified>
</cp:coreProperties>
</file>